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2"/>
  </p:notesMasterIdLst>
  <p:handoutMasterIdLst>
    <p:handoutMasterId r:id="rId43"/>
  </p:handoutMasterIdLst>
  <p:sldIdLst>
    <p:sldId id="423" r:id="rId5"/>
    <p:sldId id="430" r:id="rId6"/>
    <p:sldId id="346" r:id="rId7"/>
    <p:sldId id="448" r:id="rId8"/>
    <p:sldId id="449" r:id="rId9"/>
    <p:sldId id="373" r:id="rId10"/>
    <p:sldId id="391" r:id="rId11"/>
    <p:sldId id="392" r:id="rId12"/>
    <p:sldId id="450" r:id="rId13"/>
    <p:sldId id="378" r:id="rId14"/>
    <p:sldId id="309" r:id="rId15"/>
    <p:sldId id="424" r:id="rId16"/>
    <p:sldId id="375" r:id="rId17"/>
    <p:sldId id="376" r:id="rId18"/>
    <p:sldId id="447" r:id="rId19"/>
    <p:sldId id="377" r:id="rId20"/>
    <p:sldId id="451" r:id="rId21"/>
    <p:sldId id="440" r:id="rId22"/>
    <p:sldId id="384" r:id="rId23"/>
    <p:sldId id="385" r:id="rId24"/>
    <p:sldId id="452" r:id="rId25"/>
    <p:sldId id="442" r:id="rId26"/>
    <p:sldId id="432" r:id="rId27"/>
    <p:sldId id="453" r:id="rId28"/>
    <p:sldId id="435" r:id="rId29"/>
    <p:sldId id="454" r:id="rId30"/>
    <p:sldId id="318" r:id="rId31"/>
    <p:sldId id="445" r:id="rId32"/>
    <p:sldId id="446" r:id="rId33"/>
    <p:sldId id="396" r:id="rId34"/>
    <p:sldId id="397" r:id="rId35"/>
    <p:sldId id="398" r:id="rId36"/>
    <p:sldId id="399" r:id="rId37"/>
    <p:sldId id="400" r:id="rId38"/>
    <p:sldId id="401" r:id="rId39"/>
    <p:sldId id="402" r:id="rId40"/>
    <p:sldId id="403" r:id="rId41"/>
  </p:sldIdLst>
  <p:sldSz cx="9144000" cy="6858000" type="screen4x3"/>
  <p:notesSz cx="6797675" cy="9926638"/>
  <p:defaultTextStyle>
    <a:defPPr>
      <a:defRPr lang="en-US"/>
    </a:defPPr>
    <a:lvl1pPr algn="l" rtl="0" fontAlgn="base">
      <a:spcBef>
        <a:spcPct val="20000"/>
      </a:spcBef>
      <a:spcAft>
        <a:spcPct val="0"/>
      </a:spcAft>
      <a:buChar char="•"/>
      <a:defRPr sz="2800" i="1"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i="1"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i="1"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i="1"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i="1" kern="1200">
        <a:solidFill>
          <a:schemeClr val="tx1"/>
        </a:solidFill>
        <a:latin typeface="Times New Roman" pitchFamily="18" charset="0"/>
        <a:ea typeface="+mn-ea"/>
        <a:cs typeface="+mn-cs"/>
      </a:defRPr>
    </a:lvl5pPr>
    <a:lvl6pPr marL="2286000" algn="l" defTabSz="914400" rtl="0" eaLnBrk="1" latinLnBrk="0" hangingPunct="1">
      <a:defRPr sz="2800" i="1" kern="1200">
        <a:solidFill>
          <a:schemeClr val="tx1"/>
        </a:solidFill>
        <a:latin typeface="Times New Roman" pitchFamily="18" charset="0"/>
        <a:ea typeface="+mn-ea"/>
        <a:cs typeface="+mn-cs"/>
      </a:defRPr>
    </a:lvl6pPr>
    <a:lvl7pPr marL="2743200" algn="l" defTabSz="914400" rtl="0" eaLnBrk="1" latinLnBrk="0" hangingPunct="1">
      <a:defRPr sz="2800" i="1" kern="1200">
        <a:solidFill>
          <a:schemeClr val="tx1"/>
        </a:solidFill>
        <a:latin typeface="Times New Roman" pitchFamily="18" charset="0"/>
        <a:ea typeface="+mn-ea"/>
        <a:cs typeface="+mn-cs"/>
      </a:defRPr>
    </a:lvl7pPr>
    <a:lvl8pPr marL="3200400" algn="l" defTabSz="914400" rtl="0" eaLnBrk="1" latinLnBrk="0" hangingPunct="1">
      <a:defRPr sz="2800" i="1" kern="1200">
        <a:solidFill>
          <a:schemeClr val="tx1"/>
        </a:solidFill>
        <a:latin typeface="Times New Roman" pitchFamily="18" charset="0"/>
        <a:ea typeface="+mn-ea"/>
        <a:cs typeface="+mn-cs"/>
      </a:defRPr>
    </a:lvl8pPr>
    <a:lvl9pPr marL="3657600" algn="l" defTabSz="914400" rtl="0" eaLnBrk="1" latinLnBrk="0" hangingPunct="1">
      <a:defRPr sz="28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r Bredesen" initials="IB" lastIdx="1" clrIdx="0">
    <p:extLst>
      <p:ext uri="{19B8F6BF-5375-455C-9EA6-DF929625EA0E}">
        <p15:presenceInfo xmlns:p15="http://schemas.microsoft.com/office/powerpoint/2012/main" userId="S-1-5-21-1863720338-3756794802-1280956878-19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4380C"/>
    <a:srgbClr val="33CC33"/>
    <a:srgbClr val="34DC00"/>
    <a:srgbClr val="F68064"/>
    <a:srgbClr val="0066FF"/>
    <a:srgbClr val="3399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3" autoAdjust="0"/>
    <p:restoredTop sz="94676" autoAdjust="0"/>
  </p:normalViewPr>
  <p:slideViewPr>
    <p:cSldViewPr>
      <p:cViewPr varScale="1">
        <p:scale>
          <a:sx n="156" d="100"/>
          <a:sy n="156" d="100"/>
        </p:scale>
        <p:origin x="1950"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92" y="27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1"/>
            <a:ext cx="2945862" cy="495793"/>
          </a:xfrm>
          <a:prstGeom prst="rect">
            <a:avLst/>
          </a:prstGeom>
          <a:noFill/>
          <a:ln w="9525">
            <a:noFill/>
            <a:miter lim="800000"/>
            <a:headEnd/>
            <a:tailEnd/>
          </a:ln>
          <a:effectLst/>
        </p:spPr>
        <p:txBody>
          <a:bodyPr vert="horz" wrap="square" lIns="92360" tIns="46180" rIns="92360" bIns="46180" numCol="1" anchor="t" anchorCtr="0" compatLnSpc="1">
            <a:prstTxWarp prst="textNoShape">
              <a:avLst/>
            </a:prstTxWarp>
          </a:bodyPr>
          <a:lstStyle>
            <a:lvl1pPr defTabSz="924179">
              <a:spcBef>
                <a:spcPct val="0"/>
              </a:spcBef>
              <a:buFontTx/>
              <a:buNone/>
              <a:defRPr sz="1200" i="0">
                <a:latin typeface="Arial" charset="0"/>
              </a:defRPr>
            </a:lvl1pPr>
          </a:lstStyle>
          <a:p>
            <a:pPr>
              <a:defRPr/>
            </a:pPr>
            <a:endParaRPr lang="nb-NO"/>
          </a:p>
        </p:txBody>
      </p:sp>
      <p:sp>
        <p:nvSpPr>
          <p:cNvPr id="54275" name="Rectangle 3"/>
          <p:cNvSpPr>
            <a:spLocks noGrp="1" noChangeArrowheads="1"/>
          </p:cNvSpPr>
          <p:nvPr>
            <p:ph type="dt" sz="quarter" idx="1"/>
          </p:nvPr>
        </p:nvSpPr>
        <p:spPr bwMode="auto">
          <a:xfrm>
            <a:off x="3851814" y="1"/>
            <a:ext cx="2945862" cy="495793"/>
          </a:xfrm>
          <a:prstGeom prst="rect">
            <a:avLst/>
          </a:prstGeom>
          <a:noFill/>
          <a:ln w="9525">
            <a:noFill/>
            <a:miter lim="800000"/>
            <a:headEnd/>
            <a:tailEnd/>
          </a:ln>
          <a:effectLst/>
        </p:spPr>
        <p:txBody>
          <a:bodyPr vert="horz" wrap="square" lIns="92360" tIns="46180" rIns="92360" bIns="46180" numCol="1" anchor="t" anchorCtr="0" compatLnSpc="1">
            <a:prstTxWarp prst="textNoShape">
              <a:avLst/>
            </a:prstTxWarp>
          </a:bodyPr>
          <a:lstStyle>
            <a:lvl1pPr algn="r" defTabSz="924179">
              <a:spcBef>
                <a:spcPct val="0"/>
              </a:spcBef>
              <a:buFontTx/>
              <a:buNone/>
              <a:defRPr sz="1200" i="0">
                <a:latin typeface="Arial" charset="0"/>
              </a:defRPr>
            </a:lvl1pPr>
          </a:lstStyle>
          <a:p>
            <a:pPr>
              <a:defRPr/>
            </a:pPr>
            <a:endParaRPr lang="nb-NO"/>
          </a:p>
        </p:txBody>
      </p:sp>
      <p:sp>
        <p:nvSpPr>
          <p:cNvPr id="54276" name="Rectangle 4"/>
          <p:cNvSpPr>
            <a:spLocks noGrp="1" noChangeArrowheads="1"/>
          </p:cNvSpPr>
          <p:nvPr>
            <p:ph type="ftr" sz="quarter" idx="2"/>
          </p:nvPr>
        </p:nvSpPr>
        <p:spPr bwMode="auto">
          <a:xfrm>
            <a:off x="0" y="9430845"/>
            <a:ext cx="2945862" cy="495793"/>
          </a:xfrm>
          <a:prstGeom prst="rect">
            <a:avLst/>
          </a:prstGeom>
          <a:noFill/>
          <a:ln w="9525">
            <a:noFill/>
            <a:miter lim="800000"/>
            <a:headEnd/>
            <a:tailEnd/>
          </a:ln>
          <a:effectLst/>
        </p:spPr>
        <p:txBody>
          <a:bodyPr vert="horz" wrap="square" lIns="92360" tIns="46180" rIns="92360" bIns="46180" numCol="1" anchor="b" anchorCtr="0" compatLnSpc="1">
            <a:prstTxWarp prst="textNoShape">
              <a:avLst/>
            </a:prstTxWarp>
          </a:bodyPr>
          <a:lstStyle>
            <a:lvl1pPr defTabSz="924179">
              <a:spcBef>
                <a:spcPct val="0"/>
              </a:spcBef>
              <a:buFontTx/>
              <a:buNone/>
              <a:defRPr sz="1200" i="0">
                <a:latin typeface="Arial" charset="0"/>
              </a:defRPr>
            </a:lvl1pPr>
          </a:lstStyle>
          <a:p>
            <a:pPr>
              <a:defRPr/>
            </a:pPr>
            <a:endParaRPr lang="nb-NO"/>
          </a:p>
        </p:txBody>
      </p:sp>
      <p:sp>
        <p:nvSpPr>
          <p:cNvPr id="54277" name="Rectangle 5"/>
          <p:cNvSpPr>
            <a:spLocks noGrp="1" noChangeArrowheads="1"/>
          </p:cNvSpPr>
          <p:nvPr>
            <p:ph type="sldNum" sz="quarter" idx="3"/>
          </p:nvPr>
        </p:nvSpPr>
        <p:spPr bwMode="auto">
          <a:xfrm>
            <a:off x="3851814" y="9430845"/>
            <a:ext cx="2945862" cy="495793"/>
          </a:xfrm>
          <a:prstGeom prst="rect">
            <a:avLst/>
          </a:prstGeom>
          <a:noFill/>
          <a:ln w="9525">
            <a:noFill/>
            <a:miter lim="800000"/>
            <a:headEnd/>
            <a:tailEnd/>
          </a:ln>
          <a:effectLst/>
        </p:spPr>
        <p:txBody>
          <a:bodyPr vert="horz" wrap="square" lIns="92360" tIns="46180" rIns="92360" bIns="46180" numCol="1" anchor="b" anchorCtr="0" compatLnSpc="1">
            <a:prstTxWarp prst="textNoShape">
              <a:avLst/>
            </a:prstTxWarp>
          </a:bodyPr>
          <a:lstStyle>
            <a:lvl1pPr algn="r" defTabSz="924179">
              <a:spcBef>
                <a:spcPct val="0"/>
              </a:spcBef>
              <a:buFontTx/>
              <a:buNone/>
              <a:defRPr sz="1200" i="0">
                <a:latin typeface="Arial" charset="0"/>
              </a:defRPr>
            </a:lvl1pPr>
          </a:lstStyle>
          <a:p>
            <a:pPr>
              <a:defRPr/>
            </a:pPr>
            <a:fld id="{D3202D5A-A088-44DB-BDD1-28FF90D63CFE}" type="slidenum">
              <a:rPr lang="nb-NO"/>
              <a:pPr>
                <a:defRPr/>
              </a:pPr>
              <a:t>‹#›</a:t>
            </a:fld>
            <a:endParaRPr lang="nb-NO"/>
          </a:p>
        </p:txBody>
      </p:sp>
    </p:spTree>
    <p:extLst>
      <p:ext uri="{BB962C8B-B14F-4D97-AF65-F5344CB8AC3E}">
        <p14:creationId xmlns:p14="http://schemas.microsoft.com/office/powerpoint/2010/main" val="1972248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1"/>
            <a:ext cx="2945862" cy="495793"/>
          </a:xfrm>
          <a:prstGeom prst="rect">
            <a:avLst/>
          </a:prstGeom>
          <a:noFill/>
          <a:ln w="9525">
            <a:noFill/>
            <a:miter lim="800000"/>
            <a:headEnd/>
            <a:tailEnd/>
          </a:ln>
          <a:effectLst/>
        </p:spPr>
        <p:txBody>
          <a:bodyPr vert="horz" wrap="square" lIns="92360" tIns="46180" rIns="92360" bIns="46180" numCol="1" anchor="t" anchorCtr="0" compatLnSpc="1">
            <a:prstTxWarp prst="textNoShape">
              <a:avLst/>
            </a:prstTxWarp>
          </a:bodyPr>
          <a:lstStyle>
            <a:lvl1pPr defTabSz="924179">
              <a:spcBef>
                <a:spcPct val="0"/>
              </a:spcBef>
              <a:buFontTx/>
              <a:buNone/>
              <a:defRPr sz="1200" i="0">
                <a:latin typeface="Arial" charset="0"/>
              </a:defRPr>
            </a:lvl1pPr>
          </a:lstStyle>
          <a:p>
            <a:pPr>
              <a:defRPr/>
            </a:pPr>
            <a:endParaRPr lang="nb-NO"/>
          </a:p>
        </p:txBody>
      </p:sp>
      <p:sp>
        <p:nvSpPr>
          <p:cNvPr id="53251" name="Rectangle 3"/>
          <p:cNvSpPr>
            <a:spLocks noGrp="1" noChangeArrowheads="1"/>
          </p:cNvSpPr>
          <p:nvPr>
            <p:ph type="dt" idx="1"/>
          </p:nvPr>
        </p:nvSpPr>
        <p:spPr bwMode="auto">
          <a:xfrm>
            <a:off x="3851814" y="1"/>
            <a:ext cx="2945862" cy="495793"/>
          </a:xfrm>
          <a:prstGeom prst="rect">
            <a:avLst/>
          </a:prstGeom>
          <a:noFill/>
          <a:ln w="9525">
            <a:noFill/>
            <a:miter lim="800000"/>
            <a:headEnd/>
            <a:tailEnd/>
          </a:ln>
          <a:effectLst/>
        </p:spPr>
        <p:txBody>
          <a:bodyPr vert="horz" wrap="square" lIns="92360" tIns="46180" rIns="92360" bIns="46180" numCol="1" anchor="t" anchorCtr="0" compatLnSpc="1">
            <a:prstTxWarp prst="textNoShape">
              <a:avLst/>
            </a:prstTxWarp>
          </a:bodyPr>
          <a:lstStyle>
            <a:lvl1pPr algn="r" defTabSz="924179">
              <a:spcBef>
                <a:spcPct val="0"/>
              </a:spcBef>
              <a:buFontTx/>
              <a:buNone/>
              <a:defRPr sz="1200" i="0">
                <a:latin typeface="Arial" charset="0"/>
              </a:defRPr>
            </a:lvl1pPr>
          </a:lstStyle>
          <a:p>
            <a:pPr>
              <a:defRPr/>
            </a:pPr>
            <a:endParaRPr lang="nb-NO"/>
          </a:p>
        </p:txBody>
      </p:sp>
      <p:sp>
        <p:nvSpPr>
          <p:cNvPr id="593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05952" y="4714653"/>
            <a:ext cx="4985772" cy="4468296"/>
          </a:xfrm>
          <a:prstGeom prst="rect">
            <a:avLst/>
          </a:prstGeom>
          <a:noFill/>
          <a:ln w="9525">
            <a:noFill/>
            <a:miter lim="800000"/>
            <a:headEnd/>
            <a:tailEnd/>
          </a:ln>
          <a:effectLst/>
        </p:spPr>
        <p:txBody>
          <a:bodyPr vert="horz" wrap="square" lIns="92360" tIns="46180" rIns="92360" bIns="46180"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3254" name="Rectangle 6"/>
          <p:cNvSpPr>
            <a:spLocks noGrp="1" noChangeArrowheads="1"/>
          </p:cNvSpPr>
          <p:nvPr>
            <p:ph type="ftr" sz="quarter" idx="4"/>
          </p:nvPr>
        </p:nvSpPr>
        <p:spPr bwMode="auto">
          <a:xfrm>
            <a:off x="0" y="9430845"/>
            <a:ext cx="2945862" cy="495793"/>
          </a:xfrm>
          <a:prstGeom prst="rect">
            <a:avLst/>
          </a:prstGeom>
          <a:noFill/>
          <a:ln w="9525">
            <a:noFill/>
            <a:miter lim="800000"/>
            <a:headEnd/>
            <a:tailEnd/>
          </a:ln>
          <a:effectLst/>
        </p:spPr>
        <p:txBody>
          <a:bodyPr vert="horz" wrap="square" lIns="92360" tIns="46180" rIns="92360" bIns="46180" numCol="1" anchor="b" anchorCtr="0" compatLnSpc="1">
            <a:prstTxWarp prst="textNoShape">
              <a:avLst/>
            </a:prstTxWarp>
          </a:bodyPr>
          <a:lstStyle>
            <a:lvl1pPr defTabSz="924179">
              <a:spcBef>
                <a:spcPct val="0"/>
              </a:spcBef>
              <a:buFontTx/>
              <a:buNone/>
              <a:defRPr sz="1200" i="0">
                <a:latin typeface="Arial" charset="0"/>
              </a:defRPr>
            </a:lvl1pPr>
          </a:lstStyle>
          <a:p>
            <a:pPr>
              <a:defRPr/>
            </a:pPr>
            <a:endParaRPr lang="nb-NO"/>
          </a:p>
        </p:txBody>
      </p:sp>
      <p:sp>
        <p:nvSpPr>
          <p:cNvPr id="53255" name="Rectangle 7"/>
          <p:cNvSpPr>
            <a:spLocks noGrp="1" noChangeArrowheads="1"/>
          </p:cNvSpPr>
          <p:nvPr>
            <p:ph type="sldNum" sz="quarter" idx="5"/>
          </p:nvPr>
        </p:nvSpPr>
        <p:spPr bwMode="auto">
          <a:xfrm>
            <a:off x="3851814" y="9430845"/>
            <a:ext cx="2945862" cy="495793"/>
          </a:xfrm>
          <a:prstGeom prst="rect">
            <a:avLst/>
          </a:prstGeom>
          <a:noFill/>
          <a:ln w="9525">
            <a:noFill/>
            <a:miter lim="800000"/>
            <a:headEnd/>
            <a:tailEnd/>
          </a:ln>
          <a:effectLst/>
        </p:spPr>
        <p:txBody>
          <a:bodyPr vert="horz" wrap="square" lIns="92360" tIns="46180" rIns="92360" bIns="46180" numCol="1" anchor="b" anchorCtr="0" compatLnSpc="1">
            <a:prstTxWarp prst="textNoShape">
              <a:avLst/>
            </a:prstTxWarp>
          </a:bodyPr>
          <a:lstStyle>
            <a:lvl1pPr algn="r" defTabSz="924179">
              <a:spcBef>
                <a:spcPct val="0"/>
              </a:spcBef>
              <a:buFontTx/>
              <a:buNone/>
              <a:defRPr sz="1200" i="0">
                <a:latin typeface="Arial" charset="0"/>
              </a:defRPr>
            </a:lvl1pPr>
          </a:lstStyle>
          <a:p>
            <a:pPr>
              <a:defRPr/>
            </a:pPr>
            <a:fld id="{E024DC49-0C25-4DEA-88CD-B8D60C5FA850}" type="slidenum">
              <a:rPr lang="nb-NO"/>
              <a:pPr>
                <a:defRPr/>
              </a:pPr>
              <a:t>‹#›</a:t>
            </a:fld>
            <a:endParaRPr lang="nb-NO"/>
          </a:p>
        </p:txBody>
      </p:sp>
    </p:spTree>
    <p:extLst>
      <p:ext uri="{BB962C8B-B14F-4D97-AF65-F5344CB8AC3E}">
        <p14:creationId xmlns:p14="http://schemas.microsoft.com/office/powerpoint/2010/main" val="4287587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1</a:t>
            </a:fld>
            <a:endParaRPr lang="nb-NO"/>
          </a:p>
        </p:txBody>
      </p:sp>
    </p:spTree>
    <p:extLst>
      <p:ext uri="{BB962C8B-B14F-4D97-AF65-F5344CB8AC3E}">
        <p14:creationId xmlns:p14="http://schemas.microsoft.com/office/powerpoint/2010/main" val="2211297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19</a:t>
            </a:fld>
            <a:endParaRPr lang="nb-NO"/>
          </a:p>
        </p:txBody>
      </p:sp>
    </p:spTree>
    <p:extLst>
      <p:ext uri="{BB962C8B-B14F-4D97-AF65-F5344CB8AC3E}">
        <p14:creationId xmlns:p14="http://schemas.microsoft.com/office/powerpoint/2010/main" val="3900756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20</a:t>
            </a:fld>
            <a:endParaRPr lang="nb-NO"/>
          </a:p>
        </p:txBody>
      </p:sp>
    </p:spTree>
    <p:extLst>
      <p:ext uri="{BB962C8B-B14F-4D97-AF65-F5344CB8AC3E}">
        <p14:creationId xmlns:p14="http://schemas.microsoft.com/office/powerpoint/2010/main" val="1089786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23</a:t>
            </a:fld>
            <a:endParaRPr lang="nb-NO"/>
          </a:p>
        </p:txBody>
      </p:sp>
    </p:spTree>
    <p:extLst>
      <p:ext uri="{BB962C8B-B14F-4D97-AF65-F5344CB8AC3E}">
        <p14:creationId xmlns:p14="http://schemas.microsoft.com/office/powerpoint/2010/main" val="1036590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25</a:t>
            </a:fld>
            <a:endParaRPr lang="nb-NO"/>
          </a:p>
        </p:txBody>
      </p:sp>
    </p:spTree>
    <p:extLst>
      <p:ext uri="{BB962C8B-B14F-4D97-AF65-F5344CB8AC3E}">
        <p14:creationId xmlns:p14="http://schemas.microsoft.com/office/powerpoint/2010/main" val="3582653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79" eaLnBrk="0" hangingPunct="0">
              <a:defRPr sz="2700" i="1">
                <a:solidFill>
                  <a:schemeClr val="tx1"/>
                </a:solidFill>
                <a:latin typeface="Times New Roman" pitchFamily="18" charset="0"/>
              </a:defRPr>
            </a:lvl1pPr>
            <a:lvl2pPr marL="711375" indent="-273606" defTabSz="924179" eaLnBrk="0" hangingPunct="0">
              <a:defRPr sz="2700" i="1">
                <a:solidFill>
                  <a:schemeClr val="tx1"/>
                </a:solidFill>
                <a:latin typeface="Times New Roman" pitchFamily="18" charset="0"/>
              </a:defRPr>
            </a:lvl2pPr>
            <a:lvl3pPr marL="1094423" indent="-218885" defTabSz="924179" eaLnBrk="0" hangingPunct="0">
              <a:defRPr sz="2700" i="1">
                <a:solidFill>
                  <a:schemeClr val="tx1"/>
                </a:solidFill>
                <a:latin typeface="Times New Roman" pitchFamily="18" charset="0"/>
              </a:defRPr>
            </a:lvl3pPr>
            <a:lvl4pPr marL="1532192" indent="-218885" defTabSz="924179" eaLnBrk="0" hangingPunct="0">
              <a:defRPr sz="2700" i="1">
                <a:solidFill>
                  <a:schemeClr val="tx1"/>
                </a:solidFill>
                <a:latin typeface="Times New Roman" pitchFamily="18" charset="0"/>
              </a:defRPr>
            </a:lvl4pPr>
            <a:lvl5pPr marL="1969961" indent="-218885" defTabSz="924179" eaLnBrk="0" hangingPunct="0">
              <a:defRPr sz="2700" i="1">
                <a:solidFill>
                  <a:schemeClr val="tx1"/>
                </a:solidFill>
                <a:latin typeface="Times New Roman" pitchFamily="18" charset="0"/>
              </a:defRPr>
            </a:lvl5pPr>
            <a:lvl6pPr marL="2407730" indent="-218885" defTabSz="924179" eaLnBrk="0" fontAlgn="base" hangingPunct="0">
              <a:spcBef>
                <a:spcPct val="20000"/>
              </a:spcBef>
              <a:spcAft>
                <a:spcPct val="0"/>
              </a:spcAft>
              <a:buChar char="•"/>
              <a:defRPr sz="2700" i="1">
                <a:solidFill>
                  <a:schemeClr val="tx1"/>
                </a:solidFill>
                <a:latin typeface="Times New Roman" pitchFamily="18" charset="0"/>
              </a:defRPr>
            </a:lvl6pPr>
            <a:lvl7pPr marL="2845499" indent="-218885" defTabSz="924179" eaLnBrk="0" fontAlgn="base" hangingPunct="0">
              <a:spcBef>
                <a:spcPct val="20000"/>
              </a:spcBef>
              <a:spcAft>
                <a:spcPct val="0"/>
              </a:spcAft>
              <a:buChar char="•"/>
              <a:defRPr sz="2700" i="1">
                <a:solidFill>
                  <a:schemeClr val="tx1"/>
                </a:solidFill>
                <a:latin typeface="Times New Roman" pitchFamily="18" charset="0"/>
              </a:defRPr>
            </a:lvl7pPr>
            <a:lvl8pPr marL="3283268" indent="-218885" defTabSz="924179" eaLnBrk="0" fontAlgn="base" hangingPunct="0">
              <a:spcBef>
                <a:spcPct val="20000"/>
              </a:spcBef>
              <a:spcAft>
                <a:spcPct val="0"/>
              </a:spcAft>
              <a:buChar char="•"/>
              <a:defRPr sz="2700" i="1">
                <a:solidFill>
                  <a:schemeClr val="tx1"/>
                </a:solidFill>
                <a:latin typeface="Times New Roman" pitchFamily="18" charset="0"/>
              </a:defRPr>
            </a:lvl8pPr>
            <a:lvl9pPr marL="3721037" indent="-218885" defTabSz="924179" eaLnBrk="0" fontAlgn="base" hangingPunct="0">
              <a:spcBef>
                <a:spcPct val="20000"/>
              </a:spcBef>
              <a:spcAft>
                <a:spcPct val="0"/>
              </a:spcAft>
              <a:buChar char="•"/>
              <a:defRPr sz="2700" i="1">
                <a:solidFill>
                  <a:schemeClr val="tx1"/>
                </a:solidFill>
                <a:latin typeface="Times New Roman" pitchFamily="18" charset="0"/>
              </a:defRPr>
            </a:lvl9pPr>
          </a:lstStyle>
          <a:p>
            <a:pPr eaLnBrk="1" hangingPunct="1"/>
            <a:fld id="{738CBC04-E67E-4822-A343-CD794F91E4AF}" type="slidenum">
              <a:rPr lang="nb-NO" sz="1200" i="0">
                <a:latin typeface="Arial" charset="0"/>
              </a:rPr>
              <a:pPr eaLnBrk="1" hangingPunct="1"/>
              <a:t>27</a:t>
            </a:fld>
            <a:endParaRPr lang="nb-NO" sz="1200" i="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p>
        </p:txBody>
      </p:sp>
    </p:spTree>
    <p:extLst>
      <p:ext uri="{BB962C8B-B14F-4D97-AF65-F5344CB8AC3E}">
        <p14:creationId xmlns:p14="http://schemas.microsoft.com/office/powerpoint/2010/main" val="2129130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30</a:t>
            </a:fld>
            <a:endParaRPr lang="nb-NO"/>
          </a:p>
        </p:txBody>
      </p:sp>
    </p:spTree>
    <p:extLst>
      <p:ext uri="{BB962C8B-B14F-4D97-AF65-F5344CB8AC3E}">
        <p14:creationId xmlns:p14="http://schemas.microsoft.com/office/powerpoint/2010/main" val="722899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31</a:t>
            </a:fld>
            <a:endParaRPr lang="nb-NO"/>
          </a:p>
        </p:txBody>
      </p:sp>
    </p:spTree>
    <p:extLst>
      <p:ext uri="{BB962C8B-B14F-4D97-AF65-F5344CB8AC3E}">
        <p14:creationId xmlns:p14="http://schemas.microsoft.com/office/powerpoint/2010/main" val="2556906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32</a:t>
            </a:fld>
            <a:endParaRPr lang="nb-NO"/>
          </a:p>
        </p:txBody>
      </p:sp>
    </p:spTree>
    <p:extLst>
      <p:ext uri="{BB962C8B-B14F-4D97-AF65-F5344CB8AC3E}">
        <p14:creationId xmlns:p14="http://schemas.microsoft.com/office/powerpoint/2010/main" val="2566911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33</a:t>
            </a:fld>
            <a:endParaRPr lang="nb-NO"/>
          </a:p>
        </p:txBody>
      </p:sp>
    </p:spTree>
    <p:extLst>
      <p:ext uri="{BB962C8B-B14F-4D97-AF65-F5344CB8AC3E}">
        <p14:creationId xmlns:p14="http://schemas.microsoft.com/office/powerpoint/2010/main" val="2831701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34</a:t>
            </a:fld>
            <a:endParaRPr lang="nb-NO"/>
          </a:p>
        </p:txBody>
      </p:sp>
    </p:spTree>
    <p:extLst>
      <p:ext uri="{BB962C8B-B14F-4D97-AF65-F5344CB8AC3E}">
        <p14:creationId xmlns:p14="http://schemas.microsoft.com/office/powerpoint/2010/main" val="253857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2</a:t>
            </a:fld>
            <a:endParaRPr lang="nb-NO"/>
          </a:p>
        </p:txBody>
      </p:sp>
    </p:spTree>
    <p:extLst>
      <p:ext uri="{BB962C8B-B14F-4D97-AF65-F5344CB8AC3E}">
        <p14:creationId xmlns:p14="http://schemas.microsoft.com/office/powerpoint/2010/main" val="111647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35</a:t>
            </a:fld>
            <a:endParaRPr lang="nb-NO"/>
          </a:p>
        </p:txBody>
      </p:sp>
    </p:spTree>
    <p:extLst>
      <p:ext uri="{BB962C8B-B14F-4D97-AF65-F5344CB8AC3E}">
        <p14:creationId xmlns:p14="http://schemas.microsoft.com/office/powerpoint/2010/main" val="4111569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36</a:t>
            </a:fld>
            <a:endParaRPr lang="nb-NO"/>
          </a:p>
        </p:txBody>
      </p:sp>
    </p:spTree>
    <p:extLst>
      <p:ext uri="{BB962C8B-B14F-4D97-AF65-F5344CB8AC3E}">
        <p14:creationId xmlns:p14="http://schemas.microsoft.com/office/powerpoint/2010/main" val="4121799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37</a:t>
            </a:fld>
            <a:endParaRPr lang="nb-NO"/>
          </a:p>
        </p:txBody>
      </p:sp>
    </p:spTree>
    <p:extLst>
      <p:ext uri="{BB962C8B-B14F-4D97-AF65-F5344CB8AC3E}">
        <p14:creationId xmlns:p14="http://schemas.microsoft.com/office/powerpoint/2010/main" val="7713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3</a:t>
            </a:fld>
            <a:endParaRPr lang="nb-NO"/>
          </a:p>
        </p:txBody>
      </p:sp>
    </p:spTree>
    <p:extLst>
      <p:ext uri="{BB962C8B-B14F-4D97-AF65-F5344CB8AC3E}">
        <p14:creationId xmlns:p14="http://schemas.microsoft.com/office/powerpoint/2010/main" val="611550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10</a:t>
            </a:fld>
            <a:endParaRPr lang="nb-NO"/>
          </a:p>
        </p:txBody>
      </p:sp>
    </p:spTree>
    <p:extLst>
      <p:ext uri="{BB962C8B-B14F-4D97-AF65-F5344CB8AC3E}">
        <p14:creationId xmlns:p14="http://schemas.microsoft.com/office/powerpoint/2010/main" val="115387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79" eaLnBrk="0" hangingPunct="0">
              <a:defRPr sz="2700" i="1">
                <a:solidFill>
                  <a:schemeClr val="tx1"/>
                </a:solidFill>
                <a:latin typeface="Times New Roman" pitchFamily="18" charset="0"/>
              </a:defRPr>
            </a:lvl1pPr>
            <a:lvl2pPr marL="711375" indent="-273606" defTabSz="924179" eaLnBrk="0" hangingPunct="0">
              <a:defRPr sz="2700" i="1">
                <a:solidFill>
                  <a:schemeClr val="tx1"/>
                </a:solidFill>
                <a:latin typeface="Times New Roman" pitchFamily="18" charset="0"/>
              </a:defRPr>
            </a:lvl2pPr>
            <a:lvl3pPr marL="1094423" indent="-218885" defTabSz="924179" eaLnBrk="0" hangingPunct="0">
              <a:defRPr sz="2700" i="1">
                <a:solidFill>
                  <a:schemeClr val="tx1"/>
                </a:solidFill>
                <a:latin typeface="Times New Roman" pitchFamily="18" charset="0"/>
              </a:defRPr>
            </a:lvl3pPr>
            <a:lvl4pPr marL="1532192" indent="-218885" defTabSz="924179" eaLnBrk="0" hangingPunct="0">
              <a:defRPr sz="2700" i="1">
                <a:solidFill>
                  <a:schemeClr val="tx1"/>
                </a:solidFill>
                <a:latin typeface="Times New Roman" pitchFamily="18" charset="0"/>
              </a:defRPr>
            </a:lvl4pPr>
            <a:lvl5pPr marL="1969961" indent="-218885" defTabSz="924179" eaLnBrk="0" hangingPunct="0">
              <a:defRPr sz="2700" i="1">
                <a:solidFill>
                  <a:schemeClr val="tx1"/>
                </a:solidFill>
                <a:latin typeface="Times New Roman" pitchFamily="18" charset="0"/>
              </a:defRPr>
            </a:lvl5pPr>
            <a:lvl6pPr marL="2407730" indent="-218885" defTabSz="924179" eaLnBrk="0" fontAlgn="base" hangingPunct="0">
              <a:spcBef>
                <a:spcPct val="20000"/>
              </a:spcBef>
              <a:spcAft>
                <a:spcPct val="0"/>
              </a:spcAft>
              <a:buChar char="•"/>
              <a:defRPr sz="2700" i="1">
                <a:solidFill>
                  <a:schemeClr val="tx1"/>
                </a:solidFill>
                <a:latin typeface="Times New Roman" pitchFamily="18" charset="0"/>
              </a:defRPr>
            </a:lvl6pPr>
            <a:lvl7pPr marL="2845499" indent="-218885" defTabSz="924179" eaLnBrk="0" fontAlgn="base" hangingPunct="0">
              <a:spcBef>
                <a:spcPct val="20000"/>
              </a:spcBef>
              <a:spcAft>
                <a:spcPct val="0"/>
              </a:spcAft>
              <a:buChar char="•"/>
              <a:defRPr sz="2700" i="1">
                <a:solidFill>
                  <a:schemeClr val="tx1"/>
                </a:solidFill>
                <a:latin typeface="Times New Roman" pitchFamily="18" charset="0"/>
              </a:defRPr>
            </a:lvl7pPr>
            <a:lvl8pPr marL="3283268" indent="-218885" defTabSz="924179" eaLnBrk="0" fontAlgn="base" hangingPunct="0">
              <a:spcBef>
                <a:spcPct val="20000"/>
              </a:spcBef>
              <a:spcAft>
                <a:spcPct val="0"/>
              </a:spcAft>
              <a:buChar char="•"/>
              <a:defRPr sz="2700" i="1">
                <a:solidFill>
                  <a:schemeClr val="tx1"/>
                </a:solidFill>
                <a:latin typeface="Times New Roman" pitchFamily="18" charset="0"/>
              </a:defRPr>
            </a:lvl8pPr>
            <a:lvl9pPr marL="3721037" indent="-218885" defTabSz="924179" eaLnBrk="0" fontAlgn="base" hangingPunct="0">
              <a:spcBef>
                <a:spcPct val="20000"/>
              </a:spcBef>
              <a:spcAft>
                <a:spcPct val="0"/>
              </a:spcAft>
              <a:buChar char="•"/>
              <a:defRPr sz="2700" i="1">
                <a:solidFill>
                  <a:schemeClr val="tx1"/>
                </a:solidFill>
                <a:latin typeface="Times New Roman" pitchFamily="18" charset="0"/>
              </a:defRPr>
            </a:lvl9pPr>
          </a:lstStyle>
          <a:p>
            <a:pPr eaLnBrk="1" hangingPunct="1"/>
            <a:fld id="{7762995D-059F-4165-B83F-5AFB280B1E0C}" type="slidenum">
              <a:rPr lang="nb-NO" sz="1200" i="0">
                <a:latin typeface="Arial" charset="0"/>
              </a:rPr>
              <a:pPr eaLnBrk="1" hangingPunct="1"/>
              <a:t>11</a:t>
            </a:fld>
            <a:endParaRPr lang="nb-NO" sz="1200" i="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p>
        </p:txBody>
      </p:sp>
    </p:spTree>
    <p:extLst>
      <p:ext uri="{BB962C8B-B14F-4D97-AF65-F5344CB8AC3E}">
        <p14:creationId xmlns:p14="http://schemas.microsoft.com/office/powerpoint/2010/main" val="101895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12</a:t>
            </a:fld>
            <a:endParaRPr lang="nb-NO"/>
          </a:p>
        </p:txBody>
      </p:sp>
    </p:spTree>
    <p:extLst>
      <p:ext uri="{BB962C8B-B14F-4D97-AF65-F5344CB8AC3E}">
        <p14:creationId xmlns:p14="http://schemas.microsoft.com/office/powerpoint/2010/main" val="366363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79" eaLnBrk="0" hangingPunct="0">
              <a:defRPr sz="2700" i="1">
                <a:solidFill>
                  <a:schemeClr val="tx1"/>
                </a:solidFill>
                <a:latin typeface="Times New Roman" pitchFamily="18" charset="0"/>
              </a:defRPr>
            </a:lvl1pPr>
            <a:lvl2pPr marL="711375" indent="-273606" defTabSz="924179" eaLnBrk="0" hangingPunct="0">
              <a:defRPr sz="2700" i="1">
                <a:solidFill>
                  <a:schemeClr val="tx1"/>
                </a:solidFill>
                <a:latin typeface="Times New Roman" pitchFamily="18" charset="0"/>
              </a:defRPr>
            </a:lvl2pPr>
            <a:lvl3pPr marL="1094423" indent="-218885" defTabSz="924179" eaLnBrk="0" hangingPunct="0">
              <a:defRPr sz="2700" i="1">
                <a:solidFill>
                  <a:schemeClr val="tx1"/>
                </a:solidFill>
                <a:latin typeface="Times New Roman" pitchFamily="18" charset="0"/>
              </a:defRPr>
            </a:lvl3pPr>
            <a:lvl4pPr marL="1532192" indent="-218885" defTabSz="924179" eaLnBrk="0" hangingPunct="0">
              <a:defRPr sz="2700" i="1">
                <a:solidFill>
                  <a:schemeClr val="tx1"/>
                </a:solidFill>
                <a:latin typeface="Times New Roman" pitchFamily="18" charset="0"/>
              </a:defRPr>
            </a:lvl4pPr>
            <a:lvl5pPr marL="1969961" indent="-218885" defTabSz="924179" eaLnBrk="0" hangingPunct="0">
              <a:defRPr sz="2700" i="1">
                <a:solidFill>
                  <a:schemeClr val="tx1"/>
                </a:solidFill>
                <a:latin typeface="Times New Roman" pitchFamily="18" charset="0"/>
              </a:defRPr>
            </a:lvl5pPr>
            <a:lvl6pPr marL="2407730" indent="-218885" defTabSz="924179" eaLnBrk="0" fontAlgn="base" hangingPunct="0">
              <a:spcBef>
                <a:spcPct val="20000"/>
              </a:spcBef>
              <a:spcAft>
                <a:spcPct val="0"/>
              </a:spcAft>
              <a:buChar char="•"/>
              <a:defRPr sz="2700" i="1">
                <a:solidFill>
                  <a:schemeClr val="tx1"/>
                </a:solidFill>
                <a:latin typeface="Times New Roman" pitchFamily="18" charset="0"/>
              </a:defRPr>
            </a:lvl6pPr>
            <a:lvl7pPr marL="2845499" indent="-218885" defTabSz="924179" eaLnBrk="0" fontAlgn="base" hangingPunct="0">
              <a:spcBef>
                <a:spcPct val="20000"/>
              </a:spcBef>
              <a:spcAft>
                <a:spcPct val="0"/>
              </a:spcAft>
              <a:buChar char="•"/>
              <a:defRPr sz="2700" i="1">
                <a:solidFill>
                  <a:schemeClr val="tx1"/>
                </a:solidFill>
                <a:latin typeface="Times New Roman" pitchFamily="18" charset="0"/>
              </a:defRPr>
            </a:lvl7pPr>
            <a:lvl8pPr marL="3283268" indent="-218885" defTabSz="924179" eaLnBrk="0" fontAlgn="base" hangingPunct="0">
              <a:spcBef>
                <a:spcPct val="20000"/>
              </a:spcBef>
              <a:spcAft>
                <a:spcPct val="0"/>
              </a:spcAft>
              <a:buChar char="•"/>
              <a:defRPr sz="2700" i="1">
                <a:solidFill>
                  <a:schemeClr val="tx1"/>
                </a:solidFill>
                <a:latin typeface="Times New Roman" pitchFamily="18" charset="0"/>
              </a:defRPr>
            </a:lvl8pPr>
            <a:lvl9pPr marL="3721037" indent="-218885" defTabSz="924179" eaLnBrk="0" fontAlgn="base" hangingPunct="0">
              <a:spcBef>
                <a:spcPct val="20000"/>
              </a:spcBef>
              <a:spcAft>
                <a:spcPct val="0"/>
              </a:spcAft>
              <a:buChar char="•"/>
              <a:defRPr sz="2700" i="1">
                <a:solidFill>
                  <a:schemeClr val="tx1"/>
                </a:solidFill>
                <a:latin typeface="Times New Roman" pitchFamily="18" charset="0"/>
              </a:defRPr>
            </a:lvl9pPr>
          </a:lstStyle>
          <a:p>
            <a:pPr eaLnBrk="1" hangingPunct="1"/>
            <a:fld id="{1939AF77-130F-46BC-81CB-FBEA9FE6AC7D}" type="slidenum">
              <a:rPr lang="nb-NO" sz="1200" i="0">
                <a:latin typeface="Arial" charset="0"/>
              </a:rPr>
              <a:pPr eaLnBrk="1" hangingPunct="1"/>
              <a:t>13</a:t>
            </a:fld>
            <a:endParaRPr lang="nb-NO" sz="1200" i="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p>
        </p:txBody>
      </p:sp>
    </p:spTree>
    <p:extLst>
      <p:ext uri="{BB962C8B-B14F-4D97-AF65-F5344CB8AC3E}">
        <p14:creationId xmlns:p14="http://schemas.microsoft.com/office/powerpoint/2010/main" val="1159337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14</a:t>
            </a:fld>
            <a:endParaRPr lang="nb-NO"/>
          </a:p>
        </p:txBody>
      </p:sp>
    </p:spTree>
    <p:extLst>
      <p:ext uri="{BB962C8B-B14F-4D97-AF65-F5344CB8AC3E}">
        <p14:creationId xmlns:p14="http://schemas.microsoft.com/office/powerpoint/2010/main" val="141712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16</a:t>
            </a:fld>
            <a:endParaRPr lang="nb-NO"/>
          </a:p>
        </p:txBody>
      </p:sp>
    </p:spTree>
    <p:extLst>
      <p:ext uri="{BB962C8B-B14F-4D97-AF65-F5344CB8AC3E}">
        <p14:creationId xmlns:p14="http://schemas.microsoft.com/office/powerpoint/2010/main" val="19919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0"/>
            <a:ext cx="858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0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805488"/>
            <a:ext cx="9890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68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D9F167FD-5BF0-41D6-912F-62C58C16394E}" type="slidenum">
              <a:rPr lang="nb-NO" sz="1400"/>
              <a:pPr>
                <a:defRPr/>
              </a:pPr>
              <a:t>‹#›</a:t>
            </a:fld>
            <a:endParaRPr lang="nb-NO" sz="1400"/>
          </a:p>
        </p:txBody>
      </p:sp>
    </p:spTree>
    <p:extLst>
      <p:ext uri="{BB962C8B-B14F-4D97-AF65-F5344CB8AC3E}">
        <p14:creationId xmlns:p14="http://schemas.microsoft.com/office/powerpoint/2010/main" val="351680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15888"/>
            <a:ext cx="2019300" cy="6581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115888"/>
            <a:ext cx="5905500" cy="6581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D8E22AF4-80CE-47E3-9237-0A279E915840}" type="slidenum">
              <a:rPr lang="nb-NO" sz="1400"/>
              <a:pPr>
                <a:defRPr/>
              </a:pPr>
              <a:t>‹#›</a:t>
            </a:fld>
            <a:endParaRPr lang="nb-NO" sz="1400"/>
          </a:p>
        </p:txBody>
      </p:sp>
    </p:spTree>
    <p:extLst>
      <p:ext uri="{BB962C8B-B14F-4D97-AF65-F5344CB8AC3E}">
        <p14:creationId xmlns:p14="http://schemas.microsoft.com/office/powerpoint/2010/main" val="4293714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115888"/>
            <a:ext cx="8077200" cy="863600"/>
          </a:xfrm>
        </p:spPr>
        <p:txBody>
          <a:bodyPr/>
          <a:lstStyle/>
          <a:p>
            <a:r>
              <a:rPr lang="en-US"/>
              <a:t>Click to edit Master title style</a:t>
            </a:r>
          </a:p>
        </p:txBody>
      </p:sp>
      <p:sp>
        <p:nvSpPr>
          <p:cNvPr id="3" name="Text Placeholder 2"/>
          <p:cNvSpPr>
            <a:spLocks noGrp="1"/>
          </p:cNvSpPr>
          <p:nvPr>
            <p:ph type="body" sz="half" idx="1"/>
          </p:nvPr>
        </p:nvSpPr>
        <p:spPr>
          <a:xfrm>
            <a:off x="1066800" y="1196975"/>
            <a:ext cx="3962400" cy="5500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81600" y="1196975"/>
            <a:ext cx="3962400" cy="267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81600" y="4022725"/>
            <a:ext cx="3962400" cy="2674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BD92AC91-91B9-4CC0-A4CC-4E703A57DCE4}" type="slidenum">
              <a:rPr lang="nb-NO" sz="1400"/>
              <a:pPr>
                <a:defRPr/>
              </a:pPr>
              <a:t>‹#›</a:t>
            </a:fld>
            <a:endParaRPr lang="nb-NO" sz="1400"/>
          </a:p>
        </p:txBody>
      </p:sp>
    </p:spTree>
    <p:extLst>
      <p:ext uri="{BB962C8B-B14F-4D97-AF65-F5344CB8AC3E}">
        <p14:creationId xmlns:p14="http://schemas.microsoft.com/office/powerpoint/2010/main" val="3955235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115888"/>
            <a:ext cx="8077200" cy="863600"/>
          </a:xfrm>
        </p:spPr>
        <p:txBody>
          <a:bodyPr/>
          <a:lstStyle/>
          <a:p>
            <a:r>
              <a:rPr lang="en-US"/>
              <a:t>Click to edit Master title style</a:t>
            </a:r>
          </a:p>
        </p:txBody>
      </p:sp>
      <p:sp>
        <p:nvSpPr>
          <p:cNvPr id="3" name="Table Placeholder 2"/>
          <p:cNvSpPr>
            <a:spLocks noGrp="1"/>
          </p:cNvSpPr>
          <p:nvPr>
            <p:ph type="tbl" idx="1"/>
          </p:nvPr>
        </p:nvSpPr>
        <p:spPr>
          <a:xfrm>
            <a:off x="1066800" y="1196975"/>
            <a:ext cx="8077200" cy="5500688"/>
          </a:xfrm>
        </p:spPr>
        <p:txBody>
          <a:bodyPr/>
          <a:lstStyle/>
          <a:p>
            <a:pPr lvl="0"/>
            <a:endParaRPr lang="en-US" noProof="0"/>
          </a:p>
        </p:txBody>
      </p:sp>
      <p:sp>
        <p:nvSpPr>
          <p:cNvPr id="4"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707CA012-CAA1-49B0-B41E-8295EDBE1B9B}" type="slidenum">
              <a:rPr lang="nb-NO" sz="1400"/>
              <a:pPr>
                <a:defRPr/>
              </a:pPr>
              <a:t>‹#›</a:t>
            </a:fld>
            <a:endParaRPr lang="nb-NO" sz="1400"/>
          </a:p>
        </p:txBody>
      </p:sp>
    </p:spTree>
    <p:extLst>
      <p:ext uri="{BB962C8B-B14F-4D97-AF65-F5344CB8AC3E}">
        <p14:creationId xmlns:p14="http://schemas.microsoft.com/office/powerpoint/2010/main" val="419248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115888"/>
            <a:ext cx="8077200" cy="863600"/>
          </a:xfrm>
        </p:spPr>
        <p:txBody>
          <a:bodyPr/>
          <a:lstStyle/>
          <a:p>
            <a:r>
              <a:rPr lang="en-US"/>
              <a:t>Click to edit Master title style</a:t>
            </a:r>
          </a:p>
        </p:txBody>
      </p:sp>
      <p:sp>
        <p:nvSpPr>
          <p:cNvPr id="3" name="Chart Placeholder 2"/>
          <p:cNvSpPr>
            <a:spLocks noGrp="1"/>
          </p:cNvSpPr>
          <p:nvPr>
            <p:ph type="chart" idx="1"/>
          </p:nvPr>
        </p:nvSpPr>
        <p:spPr>
          <a:xfrm>
            <a:off x="1066800" y="1196975"/>
            <a:ext cx="8077200" cy="5500688"/>
          </a:xfrm>
        </p:spPr>
        <p:txBody>
          <a:bodyPr/>
          <a:lstStyle/>
          <a:p>
            <a:pPr lvl="0"/>
            <a:endParaRPr lang="en-US" noProof="0"/>
          </a:p>
        </p:txBody>
      </p:sp>
      <p:sp>
        <p:nvSpPr>
          <p:cNvPr id="4"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8555FF8E-105E-468E-87E3-0CB138185D32}" type="slidenum">
              <a:rPr lang="nb-NO" sz="1400"/>
              <a:pPr>
                <a:defRPr/>
              </a:pPr>
              <a:t>‹#›</a:t>
            </a:fld>
            <a:endParaRPr lang="nb-NO" sz="1400"/>
          </a:p>
        </p:txBody>
      </p:sp>
    </p:spTree>
    <p:extLst>
      <p:ext uri="{BB962C8B-B14F-4D97-AF65-F5344CB8AC3E}">
        <p14:creationId xmlns:p14="http://schemas.microsoft.com/office/powerpoint/2010/main" val="33542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115888"/>
            <a:ext cx="8077200" cy="863600"/>
          </a:xfrm>
        </p:spPr>
        <p:txBody>
          <a:bodyPr/>
          <a:lstStyle/>
          <a:p>
            <a:r>
              <a:rPr lang="en-US"/>
              <a:t>Click to edit Master title style</a:t>
            </a:r>
          </a:p>
        </p:txBody>
      </p:sp>
      <p:sp>
        <p:nvSpPr>
          <p:cNvPr id="3" name="Chart Placeholder 2"/>
          <p:cNvSpPr>
            <a:spLocks noGrp="1"/>
          </p:cNvSpPr>
          <p:nvPr>
            <p:ph type="chart" sz="half" idx="1"/>
          </p:nvPr>
        </p:nvSpPr>
        <p:spPr>
          <a:xfrm>
            <a:off x="1066800" y="1196975"/>
            <a:ext cx="3962400" cy="5500688"/>
          </a:xfrm>
        </p:spPr>
        <p:txBody>
          <a:bodyPr/>
          <a:lstStyle/>
          <a:p>
            <a:pPr lvl="0"/>
            <a:endParaRPr lang="en-US" noProof="0"/>
          </a:p>
        </p:txBody>
      </p:sp>
      <p:sp>
        <p:nvSpPr>
          <p:cNvPr id="4" name="Text Placeholder 3"/>
          <p:cNvSpPr>
            <a:spLocks noGrp="1"/>
          </p:cNvSpPr>
          <p:nvPr>
            <p:ph type="body" sz="half" idx="2"/>
          </p:nvPr>
        </p:nvSpPr>
        <p:spPr>
          <a:xfrm>
            <a:off x="5181600" y="1196975"/>
            <a:ext cx="3962400" cy="5500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394EE6AC-D6C9-4759-AF8B-0DD04BFB80E7}" type="slidenum">
              <a:rPr lang="nb-NO" sz="1400"/>
              <a:pPr>
                <a:defRPr/>
              </a:pPr>
              <a:t>‹#›</a:t>
            </a:fld>
            <a:endParaRPr lang="nb-NO" sz="1400"/>
          </a:p>
        </p:txBody>
      </p:sp>
    </p:spTree>
    <p:extLst>
      <p:ext uri="{BB962C8B-B14F-4D97-AF65-F5344CB8AC3E}">
        <p14:creationId xmlns:p14="http://schemas.microsoft.com/office/powerpoint/2010/main" val="6308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1AD54328-D087-40A2-A6E4-44B2C0486F6B}" type="slidenum">
              <a:rPr lang="nb-NO" sz="1400"/>
              <a:pPr>
                <a:defRPr/>
              </a:pPr>
              <a:t>‹#›</a:t>
            </a:fld>
            <a:endParaRPr lang="nb-NO" sz="1400"/>
          </a:p>
        </p:txBody>
      </p:sp>
    </p:spTree>
    <p:extLst>
      <p:ext uri="{BB962C8B-B14F-4D97-AF65-F5344CB8AC3E}">
        <p14:creationId xmlns:p14="http://schemas.microsoft.com/office/powerpoint/2010/main" val="309738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BFC0A084-679E-4AE8-A28E-8F131A8591DE}" type="slidenum">
              <a:rPr lang="nb-NO" sz="1400"/>
              <a:pPr>
                <a:defRPr/>
              </a:pPr>
              <a:t>‹#›</a:t>
            </a:fld>
            <a:endParaRPr lang="nb-NO" sz="1400"/>
          </a:p>
        </p:txBody>
      </p:sp>
    </p:spTree>
    <p:extLst>
      <p:ext uri="{BB962C8B-B14F-4D97-AF65-F5344CB8AC3E}">
        <p14:creationId xmlns:p14="http://schemas.microsoft.com/office/powerpoint/2010/main" val="257957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196975"/>
            <a:ext cx="3962400" cy="5500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196975"/>
            <a:ext cx="3962400" cy="5500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6AF769D5-315B-4345-9BEE-CA920CD7C336}" type="slidenum">
              <a:rPr lang="nb-NO" sz="1400"/>
              <a:pPr>
                <a:defRPr/>
              </a:pPr>
              <a:t>‹#›</a:t>
            </a:fld>
            <a:endParaRPr lang="nb-NO" sz="1400"/>
          </a:p>
        </p:txBody>
      </p:sp>
    </p:spTree>
    <p:extLst>
      <p:ext uri="{BB962C8B-B14F-4D97-AF65-F5344CB8AC3E}">
        <p14:creationId xmlns:p14="http://schemas.microsoft.com/office/powerpoint/2010/main" val="826758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34E8E935-7BD1-42F9-8D13-16D7C23A50F0}" type="slidenum">
              <a:rPr lang="nb-NO" sz="1400"/>
              <a:pPr>
                <a:defRPr/>
              </a:pPr>
              <a:t>‹#›</a:t>
            </a:fld>
            <a:endParaRPr lang="nb-NO" sz="1400"/>
          </a:p>
        </p:txBody>
      </p:sp>
    </p:spTree>
    <p:extLst>
      <p:ext uri="{BB962C8B-B14F-4D97-AF65-F5344CB8AC3E}">
        <p14:creationId xmlns:p14="http://schemas.microsoft.com/office/powerpoint/2010/main" val="92861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C51CC5E4-DC30-4A22-8F78-5594389A0120}" type="slidenum">
              <a:rPr lang="nb-NO" sz="1400"/>
              <a:pPr>
                <a:defRPr/>
              </a:pPr>
              <a:t>‹#›</a:t>
            </a:fld>
            <a:endParaRPr lang="nb-NO" sz="1400"/>
          </a:p>
        </p:txBody>
      </p:sp>
    </p:spTree>
    <p:extLst>
      <p:ext uri="{BB962C8B-B14F-4D97-AF65-F5344CB8AC3E}">
        <p14:creationId xmlns:p14="http://schemas.microsoft.com/office/powerpoint/2010/main" val="417943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14022A6E-C93A-4CF0-8769-222158FE805D}" type="slidenum">
              <a:rPr lang="nb-NO" sz="1400"/>
              <a:pPr>
                <a:defRPr/>
              </a:pPr>
              <a:t>‹#›</a:t>
            </a:fld>
            <a:endParaRPr lang="nb-NO" sz="1400"/>
          </a:p>
        </p:txBody>
      </p:sp>
    </p:spTree>
    <p:extLst>
      <p:ext uri="{BB962C8B-B14F-4D97-AF65-F5344CB8AC3E}">
        <p14:creationId xmlns:p14="http://schemas.microsoft.com/office/powerpoint/2010/main" val="7279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563D1095-F1D4-421C-A19B-9FA24D0D5F91}" type="slidenum">
              <a:rPr lang="nb-NO" sz="1400"/>
              <a:pPr>
                <a:defRPr/>
              </a:pPr>
              <a:t>‹#›</a:t>
            </a:fld>
            <a:endParaRPr lang="nb-NO" sz="1400"/>
          </a:p>
        </p:txBody>
      </p:sp>
    </p:spTree>
    <p:extLst>
      <p:ext uri="{BB962C8B-B14F-4D97-AF65-F5344CB8AC3E}">
        <p14:creationId xmlns:p14="http://schemas.microsoft.com/office/powerpoint/2010/main" val="350843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A23DBA4C-D816-414F-A807-5D19EF221A13}" type="slidenum">
              <a:rPr lang="nb-NO" sz="1400"/>
              <a:pPr>
                <a:defRPr/>
              </a:pPr>
              <a:t>‹#›</a:t>
            </a:fld>
            <a:endParaRPr lang="nb-NO" sz="1400"/>
          </a:p>
        </p:txBody>
      </p:sp>
    </p:spTree>
    <p:extLst>
      <p:ext uri="{BB962C8B-B14F-4D97-AF65-F5344CB8AC3E}">
        <p14:creationId xmlns:p14="http://schemas.microsoft.com/office/powerpoint/2010/main" val="364646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01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1"/>
          <p:cNvSpPr>
            <a:spLocks noGrp="1" noChangeArrowheads="1"/>
          </p:cNvSpPr>
          <p:nvPr>
            <p:ph type="body" idx="1"/>
          </p:nvPr>
        </p:nvSpPr>
        <p:spPr bwMode="auto">
          <a:xfrm>
            <a:off x="1066800" y="1196975"/>
            <a:ext cx="807720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p:txBody>
      </p:sp>
      <p:sp>
        <p:nvSpPr>
          <p:cNvPr id="31748" name="Rectangle 22"/>
          <p:cNvSpPr>
            <a:spLocks noGrp="1" noChangeArrowheads="1"/>
          </p:cNvSpPr>
          <p:nvPr>
            <p:ph type="title"/>
          </p:nvPr>
        </p:nvSpPr>
        <p:spPr bwMode="auto">
          <a:xfrm>
            <a:off x="1066800" y="115888"/>
            <a:ext cx="8077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nb-NO"/>
              <a:t>Klikk for å redigere overskriften</a:t>
            </a:r>
          </a:p>
        </p:txBody>
      </p:sp>
      <p:sp>
        <p:nvSpPr>
          <p:cNvPr id="160792" name="Rectangle 24"/>
          <p:cNvSpPr>
            <a:spLocks noChangeArrowheads="1"/>
          </p:cNvSpPr>
          <p:nvPr userDrawn="1"/>
        </p:nvSpPr>
        <p:spPr bwMode="gray">
          <a:xfrm>
            <a:off x="917575" y="981075"/>
            <a:ext cx="8226425" cy="31750"/>
          </a:xfrm>
          <a:prstGeom prst="rect">
            <a:avLst/>
          </a:prstGeom>
          <a:gradFill rotWithShape="0">
            <a:gsLst>
              <a:gs pos="0">
                <a:srgbClr val="0066FF"/>
              </a:gs>
              <a:gs pos="100000">
                <a:schemeClr val="bg1"/>
              </a:gs>
            </a:gsLst>
            <a:lin ang="0" scaled="1"/>
          </a:gradFill>
          <a:ln w="9525">
            <a:noFill/>
            <a:miter lim="800000"/>
            <a:headEnd/>
            <a:tailEnd/>
          </a:ln>
          <a:effectLst/>
        </p:spPr>
        <p:txBody>
          <a:bodyPr wrap="none" anchor="ctr"/>
          <a:lstStyle/>
          <a:p>
            <a:pPr algn="ctr">
              <a:spcBef>
                <a:spcPct val="0"/>
              </a:spcBef>
              <a:buFontTx/>
              <a:buNone/>
              <a:defRPr/>
            </a:pPr>
            <a:endParaRPr kumimoji="1" lang="nb-NO" sz="2400" i="0">
              <a:latin typeface="Tahoma" pitchFamily="34" charset="0"/>
            </a:endParaRPr>
          </a:p>
        </p:txBody>
      </p:sp>
      <p:sp>
        <p:nvSpPr>
          <p:cNvPr id="160797" name="Rectangle 29"/>
          <p:cNvSpPr>
            <a:spLocks noGrp="1" noChangeArrowheads="1"/>
          </p:cNvSpPr>
          <p:nvPr>
            <p:ph type="sldNum" sz="quarter" idx="4"/>
          </p:nvPr>
        </p:nvSpPr>
        <p:spPr bwMode="auto">
          <a:xfrm>
            <a:off x="8128000" y="6534150"/>
            <a:ext cx="836613" cy="269875"/>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ctr">
              <a:spcBef>
                <a:spcPct val="0"/>
              </a:spcBef>
              <a:buFontTx/>
              <a:buNone/>
              <a:defRPr sz="1600" i="0"/>
            </a:lvl1pPr>
          </a:lstStyle>
          <a:p>
            <a:pPr>
              <a:defRPr/>
            </a:pPr>
            <a:r>
              <a:rPr lang="nb-NO"/>
              <a:t> 4</a:t>
            </a:r>
            <a:r>
              <a:rPr lang="nb-NO" sz="1400"/>
              <a:t>-</a:t>
            </a:r>
            <a:fld id="{B3540A02-E91E-4E21-BBEE-3D0A67C0310F}" type="slidenum">
              <a:rPr lang="nb-NO" sz="1400"/>
              <a:pPr>
                <a:defRPr/>
              </a:pPr>
              <a:t>‹#›</a:t>
            </a:fld>
            <a:endParaRPr lang="nb-NO" sz="1400"/>
          </a:p>
        </p:txBody>
      </p:sp>
    </p:spTree>
  </p:cSld>
  <p:clrMap bg1="lt1" tx1="dk1" bg2="lt2" tx2="dk2" accent1="accent1" accent2="accent2" accent3="accent3" accent4="accent4" accent5="accent5" accent6="accent6" hlink="hlink" folHlink="folHlink"/>
  <p:sldLayoutIdLst>
    <p:sldLayoutId id="2147483708"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l" rtl="0" eaLnBrk="0" fontAlgn="base" hangingPunct="0">
        <a:spcBef>
          <a:spcPct val="0"/>
        </a:spcBef>
        <a:spcAft>
          <a:spcPct val="0"/>
        </a:spcAft>
        <a:defRPr sz="3200" b="1">
          <a:solidFill>
            <a:srgbClr val="F4380C"/>
          </a:solidFill>
          <a:latin typeface="+mj-lt"/>
          <a:ea typeface="+mj-ea"/>
          <a:cs typeface="+mj-cs"/>
        </a:defRPr>
      </a:lvl1pPr>
      <a:lvl2pPr algn="l" rtl="0" eaLnBrk="0" fontAlgn="base" hangingPunct="0">
        <a:spcBef>
          <a:spcPct val="0"/>
        </a:spcBef>
        <a:spcAft>
          <a:spcPct val="0"/>
        </a:spcAft>
        <a:defRPr sz="3200" b="1">
          <a:solidFill>
            <a:srgbClr val="F4380C"/>
          </a:solidFill>
          <a:latin typeface="Comic Sans MS" pitchFamily="66" charset="0"/>
        </a:defRPr>
      </a:lvl2pPr>
      <a:lvl3pPr algn="l" rtl="0" eaLnBrk="0" fontAlgn="base" hangingPunct="0">
        <a:spcBef>
          <a:spcPct val="0"/>
        </a:spcBef>
        <a:spcAft>
          <a:spcPct val="0"/>
        </a:spcAft>
        <a:defRPr sz="3200" b="1">
          <a:solidFill>
            <a:srgbClr val="F4380C"/>
          </a:solidFill>
          <a:latin typeface="Comic Sans MS" pitchFamily="66" charset="0"/>
        </a:defRPr>
      </a:lvl3pPr>
      <a:lvl4pPr algn="l" rtl="0" eaLnBrk="0" fontAlgn="base" hangingPunct="0">
        <a:spcBef>
          <a:spcPct val="0"/>
        </a:spcBef>
        <a:spcAft>
          <a:spcPct val="0"/>
        </a:spcAft>
        <a:defRPr sz="3200" b="1">
          <a:solidFill>
            <a:srgbClr val="F4380C"/>
          </a:solidFill>
          <a:latin typeface="Comic Sans MS" pitchFamily="66" charset="0"/>
        </a:defRPr>
      </a:lvl4pPr>
      <a:lvl5pPr algn="l" rtl="0" eaLnBrk="0" fontAlgn="base" hangingPunct="0">
        <a:spcBef>
          <a:spcPct val="0"/>
        </a:spcBef>
        <a:spcAft>
          <a:spcPct val="0"/>
        </a:spcAft>
        <a:defRPr sz="3200" b="1">
          <a:solidFill>
            <a:srgbClr val="F4380C"/>
          </a:solidFill>
          <a:latin typeface="Comic Sans MS" pitchFamily="66" charset="0"/>
        </a:defRPr>
      </a:lvl5pPr>
      <a:lvl6pPr marL="457200" algn="l" rtl="0" fontAlgn="base">
        <a:spcBef>
          <a:spcPct val="0"/>
        </a:spcBef>
        <a:spcAft>
          <a:spcPct val="0"/>
        </a:spcAft>
        <a:defRPr sz="3200" b="1">
          <a:solidFill>
            <a:srgbClr val="F4380C"/>
          </a:solidFill>
          <a:latin typeface="Comic Sans MS" pitchFamily="66" charset="0"/>
        </a:defRPr>
      </a:lvl6pPr>
      <a:lvl7pPr marL="914400" algn="l" rtl="0" fontAlgn="base">
        <a:spcBef>
          <a:spcPct val="0"/>
        </a:spcBef>
        <a:spcAft>
          <a:spcPct val="0"/>
        </a:spcAft>
        <a:defRPr sz="3200" b="1">
          <a:solidFill>
            <a:srgbClr val="F4380C"/>
          </a:solidFill>
          <a:latin typeface="Comic Sans MS" pitchFamily="66" charset="0"/>
        </a:defRPr>
      </a:lvl7pPr>
      <a:lvl8pPr marL="1371600" algn="l" rtl="0" fontAlgn="base">
        <a:spcBef>
          <a:spcPct val="0"/>
        </a:spcBef>
        <a:spcAft>
          <a:spcPct val="0"/>
        </a:spcAft>
        <a:defRPr sz="3200" b="1">
          <a:solidFill>
            <a:srgbClr val="F4380C"/>
          </a:solidFill>
          <a:latin typeface="Comic Sans MS" pitchFamily="66" charset="0"/>
        </a:defRPr>
      </a:lvl8pPr>
      <a:lvl9pPr marL="1828800" algn="l" rtl="0" fontAlgn="base">
        <a:spcBef>
          <a:spcPct val="0"/>
        </a:spcBef>
        <a:spcAft>
          <a:spcPct val="0"/>
        </a:spcAft>
        <a:defRPr sz="3200" b="1">
          <a:solidFill>
            <a:srgbClr val="F4380C"/>
          </a:solidFill>
          <a:latin typeface="Comic Sans MS" pitchFamily="66" charset="0"/>
        </a:defRPr>
      </a:lvl9pPr>
    </p:titleStyle>
    <p:bodyStyle>
      <a:lvl1pPr marL="342900" indent="-342900" algn="l" rtl="0" eaLnBrk="0" fontAlgn="base" hangingPunct="0">
        <a:spcBef>
          <a:spcPct val="20000"/>
        </a:spcBef>
        <a:spcAft>
          <a:spcPct val="0"/>
        </a:spcAft>
        <a:buClr>
          <a:srgbClr val="F4380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4380C"/>
        </a:buClr>
        <a:buFont typeface="Times" pitchFamily="18" charset="0"/>
        <a:buChar char="–"/>
        <a:defRPr sz="2400">
          <a:solidFill>
            <a:schemeClr val="tx1"/>
          </a:solidFill>
          <a:latin typeface="+mn-lt"/>
        </a:defRPr>
      </a:lvl2pPr>
      <a:lvl3pPr marL="1143000" indent="-228600" algn="l" rtl="0" eaLnBrk="0" fontAlgn="base" hangingPunct="0">
        <a:spcBef>
          <a:spcPct val="20000"/>
        </a:spcBef>
        <a:spcAft>
          <a:spcPct val="0"/>
        </a:spcAft>
        <a:buClr>
          <a:srgbClr val="FF00FF"/>
        </a:buClr>
        <a:buChar char="•"/>
        <a:defRPr sz="2000">
          <a:solidFill>
            <a:schemeClr val="tx1"/>
          </a:solidFill>
          <a:latin typeface="+mn-lt"/>
        </a:defRPr>
      </a:lvl3pPr>
      <a:lvl4pPr marL="1600200" indent="-228600" algn="l" rtl="0" eaLnBrk="0" fontAlgn="base" hangingPunct="0">
        <a:spcBef>
          <a:spcPct val="20000"/>
        </a:spcBef>
        <a:spcAft>
          <a:spcPct val="0"/>
        </a:spcAft>
        <a:buFont typeface="Symbol" pitchFamily="18"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2.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e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package" Target="../embeddings/Microsoft_Excel_Worksheet.xlsx"/><Relationship Id="rId5" Type="http://schemas.openxmlformats.org/officeDocument/2006/relationships/image" Target="../media/image14.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18.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0.e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4.w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11.bin"/><Relationship Id="rId5" Type="http://schemas.openxmlformats.org/officeDocument/2006/relationships/image" Target="../media/image23.wmf"/><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26.emf"/><Relationship Id="rId5" Type="http://schemas.openxmlformats.org/officeDocument/2006/relationships/package" Target="../embeddings/Microsoft_Excel_Worksheet5.xlsx"/><Relationship Id="rId4" Type="http://schemas.openxmlformats.org/officeDocument/2006/relationships/image" Target="../media/image2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8.e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9.emf"/><Relationship Id="rId4" Type="http://schemas.openxmlformats.org/officeDocument/2006/relationships/oleObject" Target="../embeddings/oleObject1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vmlDrawing" Target="../drawings/vmlDrawing18.vml"/><Relationship Id="rId5" Type="http://schemas.openxmlformats.org/officeDocument/2006/relationships/image" Target="../media/image30.emf"/><Relationship Id="rId4"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vmlDrawing" Target="../drawings/vmlDrawing19.vml"/><Relationship Id="rId5" Type="http://schemas.openxmlformats.org/officeDocument/2006/relationships/image" Target="../media/image33.emf"/><Relationship Id="rId4" Type="http://schemas.openxmlformats.org/officeDocument/2006/relationships/oleObject" Target="../embeddings/oleObject17.bin"/></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nb-NO" dirty="0">
                <a:latin typeface="Calibri" panose="020F0502020204030204" pitchFamily="34" charset="0"/>
              </a:rPr>
              <a:t>Kapittel 4: Nåverdi og internrente</a:t>
            </a:r>
          </a:p>
        </p:txBody>
      </p:sp>
      <p:sp>
        <p:nvSpPr>
          <p:cNvPr id="453635" name="Rectangle 3"/>
          <p:cNvSpPr>
            <a:spLocks noGrp="1" noChangeArrowheads="1"/>
          </p:cNvSpPr>
          <p:nvPr>
            <p:ph type="body" idx="1"/>
          </p:nvPr>
        </p:nvSpPr>
        <p:spPr/>
        <p:txBody>
          <a:bodyPr/>
          <a:lstStyle/>
          <a:p>
            <a:pPr eaLnBrk="1" hangingPunct="1"/>
            <a:r>
              <a:rPr lang="nb-NO" dirty="0">
                <a:latin typeface="Calibri" panose="020F0502020204030204" pitchFamily="34" charset="0"/>
              </a:rPr>
              <a:t>Hovedmomenter i kapitlet:</a:t>
            </a:r>
          </a:p>
          <a:p>
            <a:pPr lvl="1" eaLnBrk="1" hangingPunct="1"/>
            <a:r>
              <a:rPr lang="nb-NO" dirty="0">
                <a:latin typeface="Calibri" panose="020F0502020204030204" pitchFamily="34" charset="0"/>
              </a:rPr>
              <a:t>Fastsettelse av avkastningskrav</a:t>
            </a:r>
          </a:p>
          <a:p>
            <a:pPr lvl="1" eaLnBrk="1" hangingPunct="1"/>
            <a:r>
              <a:rPr lang="nb-NO" dirty="0">
                <a:latin typeface="Calibri" panose="020F0502020204030204" pitchFamily="34" charset="0"/>
              </a:rPr>
              <a:t>Beregning av nåverdi (NPV)</a:t>
            </a:r>
          </a:p>
          <a:p>
            <a:pPr lvl="1" eaLnBrk="1" hangingPunct="1"/>
            <a:r>
              <a:rPr lang="nb-NO" dirty="0">
                <a:latin typeface="Calibri" panose="020F0502020204030204" pitchFamily="34" charset="0"/>
              </a:rPr>
              <a:t>Økonomisk tolkning av nåverdi</a:t>
            </a:r>
          </a:p>
          <a:p>
            <a:pPr lvl="1" eaLnBrk="1" hangingPunct="1"/>
            <a:r>
              <a:rPr lang="nb-NO" dirty="0">
                <a:latin typeface="Calibri" panose="020F0502020204030204" pitchFamily="34" charset="0"/>
              </a:rPr>
              <a:t>Annuitetsmetoden</a:t>
            </a:r>
          </a:p>
          <a:p>
            <a:pPr lvl="1" eaLnBrk="1" hangingPunct="1"/>
            <a:r>
              <a:rPr lang="nb-NO" dirty="0">
                <a:latin typeface="Calibri" panose="020F0502020204030204" pitchFamily="34" charset="0"/>
              </a:rPr>
              <a:t>Beregning av internrente (IRR)</a:t>
            </a:r>
          </a:p>
          <a:p>
            <a:pPr lvl="1" eaLnBrk="1" hangingPunct="1"/>
            <a:r>
              <a:rPr lang="nb-NO" dirty="0">
                <a:latin typeface="Calibri" panose="020F0502020204030204" pitchFamily="34" charset="0"/>
              </a:rPr>
              <a:t>Problemer med internrentemetoden</a:t>
            </a:r>
          </a:p>
          <a:p>
            <a:pPr lvl="1" eaLnBrk="1" hangingPunct="1"/>
            <a:r>
              <a:rPr lang="nb-NO" dirty="0">
                <a:latin typeface="Calibri" panose="020F0502020204030204" pitchFamily="34" charset="0"/>
              </a:rPr>
              <a:t>Sammenligning av NPV og IRR</a:t>
            </a:r>
          </a:p>
          <a:p>
            <a:pPr lvl="1" eaLnBrk="1" hangingPunct="1"/>
            <a:r>
              <a:rPr lang="nb-NO" dirty="0">
                <a:latin typeface="Calibri" panose="020F0502020204030204" pitchFamily="34" charset="0"/>
              </a:rPr>
              <a:t>Økonomisk levetid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animEffect transition="in" filter="wipe(left)">
                                      <p:cBhvr>
                                        <p:cTn id="7" dur="500"/>
                                        <p:tgtEl>
                                          <p:spTgt spid="453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3635">
                                            <p:txEl>
                                              <p:pRg st="1" end="1"/>
                                            </p:txEl>
                                          </p:spTgt>
                                        </p:tgtEl>
                                        <p:attrNameLst>
                                          <p:attrName>style.visibility</p:attrName>
                                        </p:attrNameLst>
                                      </p:cBhvr>
                                      <p:to>
                                        <p:strVal val="visible"/>
                                      </p:to>
                                    </p:set>
                                    <p:animEffect transition="in" filter="wipe(left)">
                                      <p:cBhvr>
                                        <p:cTn id="12" dur="500"/>
                                        <p:tgtEl>
                                          <p:spTgt spid="453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3635">
                                            <p:txEl>
                                              <p:pRg st="2" end="2"/>
                                            </p:txEl>
                                          </p:spTgt>
                                        </p:tgtEl>
                                        <p:attrNameLst>
                                          <p:attrName>style.visibility</p:attrName>
                                        </p:attrNameLst>
                                      </p:cBhvr>
                                      <p:to>
                                        <p:strVal val="visible"/>
                                      </p:to>
                                    </p:set>
                                    <p:animEffect transition="in" filter="wipe(left)">
                                      <p:cBhvr>
                                        <p:cTn id="17" dur="500"/>
                                        <p:tgtEl>
                                          <p:spTgt spid="4536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3635">
                                            <p:txEl>
                                              <p:pRg st="3" end="3"/>
                                            </p:txEl>
                                          </p:spTgt>
                                        </p:tgtEl>
                                        <p:attrNameLst>
                                          <p:attrName>style.visibility</p:attrName>
                                        </p:attrNameLst>
                                      </p:cBhvr>
                                      <p:to>
                                        <p:strVal val="visible"/>
                                      </p:to>
                                    </p:set>
                                    <p:animEffect transition="in" filter="wipe(left)">
                                      <p:cBhvr>
                                        <p:cTn id="22" dur="500"/>
                                        <p:tgtEl>
                                          <p:spTgt spid="4536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3635">
                                            <p:txEl>
                                              <p:pRg st="4" end="4"/>
                                            </p:txEl>
                                          </p:spTgt>
                                        </p:tgtEl>
                                        <p:attrNameLst>
                                          <p:attrName>style.visibility</p:attrName>
                                        </p:attrNameLst>
                                      </p:cBhvr>
                                      <p:to>
                                        <p:strVal val="visible"/>
                                      </p:to>
                                    </p:set>
                                    <p:animEffect transition="in" filter="wipe(left)">
                                      <p:cBhvr>
                                        <p:cTn id="27" dur="500"/>
                                        <p:tgtEl>
                                          <p:spTgt spid="4536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3635">
                                            <p:txEl>
                                              <p:pRg st="5" end="5"/>
                                            </p:txEl>
                                          </p:spTgt>
                                        </p:tgtEl>
                                        <p:attrNameLst>
                                          <p:attrName>style.visibility</p:attrName>
                                        </p:attrNameLst>
                                      </p:cBhvr>
                                      <p:to>
                                        <p:strVal val="visible"/>
                                      </p:to>
                                    </p:set>
                                    <p:animEffect transition="in" filter="wipe(left)">
                                      <p:cBhvr>
                                        <p:cTn id="32" dur="500"/>
                                        <p:tgtEl>
                                          <p:spTgt spid="45363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53635">
                                            <p:txEl>
                                              <p:pRg st="6" end="6"/>
                                            </p:txEl>
                                          </p:spTgt>
                                        </p:tgtEl>
                                        <p:attrNameLst>
                                          <p:attrName>style.visibility</p:attrName>
                                        </p:attrNameLst>
                                      </p:cBhvr>
                                      <p:to>
                                        <p:strVal val="visible"/>
                                      </p:to>
                                    </p:set>
                                    <p:animEffect transition="in" filter="wipe(left)">
                                      <p:cBhvr>
                                        <p:cTn id="37" dur="500"/>
                                        <p:tgtEl>
                                          <p:spTgt spid="45363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3635">
                                            <p:txEl>
                                              <p:pRg st="7" end="7"/>
                                            </p:txEl>
                                          </p:spTgt>
                                        </p:tgtEl>
                                        <p:attrNameLst>
                                          <p:attrName>style.visibility</p:attrName>
                                        </p:attrNameLst>
                                      </p:cBhvr>
                                      <p:to>
                                        <p:strVal val="visible"/>
                                      </p:to>
                                    </p:set>
                                    <p:animEffect transition="in" filter="wipe(left)">
                                      <p:cBhvr>
                                        <p:cTn id="42" dur="500"/>
                                        <p:tgtEl>
                                          <p:spTgt spid="4536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53635">
                                            <p:txEl>
                                              <p:pRg st="8" end="8"/>
                                            </p:txEl>
                                          </p:spTgt>
                                        </p:tgtEl>
                                        <p:attrNameLst>
                                          <p:attrName>style.visibility</p:attrName>
                                        </p:attrNameLst>
                                      </p:cBhvr>
                                      <p:to>
                                        <p:strVal val="visible"/>
                                      </p:to>
                                    </p:set>
                                    <p:animEffect transition="in" filter="wipe(left)">
                                      <p:cBhvr>
                                        <p:cTn id="47" dur="500"/>
                                        <p:tgtEl>
                                          <p:spTgt spid="4536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bldLvl="2"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nb-NO" dirty="0">
                <a:latin typeface="Calibri" panose="020F0502020204030204" pitchFamily="34" charset="0"/>
              </a:rPr>
              <a:t>Nåverdi – hvilken kontantstrøm?</a:t>
            </a:r>
          </a:p>
        </p:txBody>
      </p:sp>
      <p:sp>
        <p:nvSpPr>
          <p:cNvPr id="35843" name="Rectangle 3"/>
          <p:cNvSpPr>
            <a:spLocks noGrp="1" noChangeArrowheads="1"/>
          </p:cNvSpPr>
          <p:nvPr>
            <p:ph type="body" idx="1"/>
          </p:nvPr>
        </p:nvSpPr>
        <p:spPr/>
        <p:txBody>
          <a:bodyPr/>
          <a:lstStyle/>
          <a:p>
            <a:pPr eaLnBrk="1" hangingPunct="1"/>
            <a:r>
              <a:rPr lang="nb-NO" sz="2400" dirty="0">
                <a:latin typeface="Calibri" panose="020F0502020204030204" pitchFamily="34" charset="0"/>
              </a:rPr>
              <a:t>Nåverdi kan beregnes ut fra flere kontantstrømmer</a:t>
            </a:r>
          </a:p>
          <a:p>
            <a:pPr lvl="1" eaLnBrk="1" hangingPunct="1"/>
            <a:r>
              <a:rPr lang="nb-NO" sz="2200" dirty="0">
                <a:latin typeface="Calibri" panose="020F0502020204030204" pitchFamily="34" charset="0"/>
              </a:rPr>
              <a:t>Kontantstrøm til </a:t>
            </a:r>
            <a:r>
              <a:rPr lang="nb-NO" sz="2200" b="1" dirty="0">
                <a:solidFill>
                  <a:srgbClr val="FF0000"/>
                </a:solidFill>
                <a:latin typeface="Calibri" panose="020F0502020204030204" pitchFamily="34" charset="0"/>
              </a:rPr>
              <a:t>prosjektet</a:t>
            </a:r>
            <a:r>
              <a:rPr lang="nb-NO" sz="2200" dirty="0">
                <a:latin typeface="Calibri" panose="020F0502020204030204" pitchFamily="34" charset="0"/>
              </a:rPr>
              <a:t> (betalinger til kapitalyterne tas ikke med)</a:t>
            </a:r>
          </a:p>
          <a:p>
            <a:pPr lvl="1" eaLnBrk="1" hangingPunct="1"/>
            <a:r>
              <a:rPr lang="nb-NO" sz="2200" dirty="0">
                <a:latin typeface="Calibri" panose="020F0502020204030204" pitchFamily="34" charset="0"/>
              </a:rPr>
              <a:t>Kontantstrøm til </a:t>
            </a:r>
            <a:r>
              <a:rPr lang="nb-NO" sz="2200" b="1" dirty="0">
                <a:solidFill>
                  <a:srgbClr val="FF0000"/>
                </a:solidFill>
                <a:latin typeface="Calibri" panose="020F0502020204030204" pitchFamily="34" charset="0"/>
              </a:rPr>
              <a:t>egenkapitalen</a:t>
            </a:r>
            <a:r>
              <a:rPr lang="nb-NO" sz="2200" dirty="0">
                <a:latin typeface="Calibri" panose="020F0502020204030204" pitchFamily="34" charset="0"/>
              </a:rPr>
              <a:t> (eierne) – viser hva som er igjen til eierne etter at renter og avdrag er betalt</a:t>
            </a:r>
          </a:p>
          <a:p>
            <a:pPr eaLnBrk="1" hangingPunct="1"/>
            <a:r>
              <a:rPr lang="nb-NO" sz="2400" dirty="0">
                <a:latin typeface="Calibri" panose="020F0502020204030204" pitchFamily="34" charset="0"/>
              </a:rPr>
              <a:t>Hvis vi bruker prosjektets kontantstrøm, skal avkastningskravet reflektere et veid gjennomsnitt av kostnadene for egenkapital og gjeld (</a:t>
            </a:r>
            <a:r>
              <a:rPr lang="nb-NO" sz="2400" dirty="0" err="1">
                <a:latin typeface="Calibri" panose="020F0502020204030204" pitchFamily="34" charset="0"/>
                <a:cs typeface="Calibri" panose="020F0502020204030204" pitchFamily="34" charset="0"/>
              </a:rPr>
              <a:t>r</a:t>
            </a:r>
            <a:r>
              <a:rPr lang="nb-NO" sz="2400" baseline="-25000" dirty="0" err="1">
                <a:latin typeface="Calibri" panose="020F0502020204030204" pitchFamily="34" charset="0"/>
                <a:cs typeface="Calibri" panose="020F0502020204030204" pitchFamily="34" charset="0"/>
              </a:rPr>
              <a:t>t</a:t>
            </a:r>
            <a:r>
              <a:rPr lang="nb-NO" sz="2400" baseline="-25000" dirty="0">
                <a:latin typeface="Calibri" panose="020F0502020204030204" pitchFamily="34" charset="0"/>
                <a:cs typeface="Calibri" panose="020F0502020204030204" pitchFamily="34" charset="0"/>
              </a:rPr>
              <a:t> </a:t>
            </a:r>
            <a:r>
              <a:rPr lang="nb-NO" sz="2400" dirty="0">
                <a:latin typeface="Calibri" panose="020F0502020204030204" pitchFamily="34" charset="0"/>
              </a:rPr>
              <a:t>eller WACC)</a:t>
            </a:r>
          </a:p>
          <a:p>
            <a:pPr eaLnBrk="1" hangingPunct="1"/>
            <a:r>
              <a:rPr lang="nb-NO" sz="2400" dirty="0">
                <a:latin typeface="Calibri" panose="020F0502020204030204" pitchFamily="34" charset="0"/>
              </a:rPr>
              <a:t>Bruker vi kontantstrøm til egenkapitalen, skal egenkapitalens avkastningskrav </a:t>
            </a:r>
            <a:r>
              <a:rPr lang="nb-NO" sz="2400" dirty="0">
                <a:latin typeface="Calibri" panose="020F0502020204030204" pitchFamily="34" charset="0"/>
                <a:cs typeface="Calibri" panose="020F0502020204030204" pitchFamily="34" charset="0"/>
              </a:rPr>
              <a:t>r</a:t>
            </a:r>
            <a:r>
              <a:rPr lang="nb-NO" sz="2400" baseline="-25000" dirty="0">
                <a:latin typeface="Calibri" panose="020F0502020204030204" pitchFamily="34" charset="0"/>
                <a:cs typeface="Calibri" panose="020F0502020204030204" pitchFamily="34" charset="0"/>
              </a:rPr>
              <a:t>e</a:t>
            </a:r>
            <a:r>
              <a:rPr lang="nb-NO" sz="2400" dirty="0">
                <a:latin typeface="Calibri" panose="020F0502020204030204" pitchFamily="34" charset="0"/>
              </a:rPr>
              <a:t> brukes som avkastningskrav</a:t>
            </a:r>
          </a:p>
          <a:p>
            <a:pPr eaLnBrk="1" hangingPunct="1"/>
            <a:r>
              <a:rPr lang="nb-NO" sz="2400" dirty="0">
                <a:latin typeface="Calibri" panose="020F0502020204030204" pitchFamily="34" charset="0"/>
              </a:rPr>
              <a:t>Korrekt gjennomført blir nåverdi uansett den samme. Det kan være komplisert å gjennomføre an nåverdiberegning ut fra egenkapitalens kontantstrøm, så det gjøres sjelden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9"/>
          <p:cNvSpPr>
            <a:spLocks noGrp="1" noChangeArrowheads="1"/>
          </p:cNvSpPr>
          <p:nvPr>
            <p:ph type="title"/>
          </p:nvPr>
        </p:nvSpPr>
        <p:spPr/>
        <p:txBody>
          <a:bodyPr/>
          <a:lstStyle/>
          <a:p>
            <a:pPr eaLnBrk="1" hangingPunct="1"/>
            <a:r>
              <a:rPr lang="nb-NO" dirty="0">
                <a:latin typeface="Calibri" panose="020F0502020204030204" pitchFamily="34" charset="0"/>
              </a:rPr>
              <a:t>Hvordan beregne nåverdi (NPV)?</a:t>
            </a:r>
          </a:p>
        </p:txBody>
      </p:sp>
      <p:sp>
        <p:nvSpPr>
          <p:cNvPr id="1029" name="Rectangle 10"/>
          <p:cNvSpPr>
            <a:spLocks noGrp="1" noChangeArrowheads="1"/>
          </p:cNvSpPr>
          <p:nvPr>
            <p:ph type="body" sz="half" idx="1"/>
          </p:nvPr>
        </p:nvSpPr>
        <p:spPr>
          <a:xfrm>
            <a:off x="1066800" y="1196975"/>
            <a:ext cx="7393632" cy="5500688"/>
          </a:xfrm>
        </p:spPr>
        <p:txBody>
          <a:bodyPr/>
          <a:lstStyle/>
          <a:p>
            <a:pPr eaLnBrk="1" hangingPunct="1"/>
            <a:r>
              <a:rPr lang="nb-NO" sz="2400" dirty="0">
                <a:latin typeface="Calibri" panose="020F0502020204030204" pitchFamily="34" charset="0"/>
              </a:rPr>
              <a:t>Verdien av et prosjekt eller en bedrift er teoretisk lik nåverdien av alle fremtidige kontantstrømmer. </a:t>
            </a:r>
          </a:p>
          <a:p>
            <a:pPr eaLnBrk="1" hangingPunct="1"/>
            <a:r>
              <a:rPr lang="nb-NO" sz="2400" dirty="0">
                <a:latin typeface="Calibri" panose="020F0502020204030204" pitchFamily="34" charset="0"/>
              </a:rPr>
              <a:t>La oss bruke følgende symboler:</a:t>
            </a:r>
            <a:br>
              <a:rPr lang="nb-NO" sz="2400" dirty="0">
                <a:latin typeface="Calibri" panose="020F0502020204030204" pitchFamily="34" charset="0"/>
              </a:rPr>
            </a:br>
            <a:br>
              <a:rPr lang="nb-NO" sz="2400" dirty="0">
                <a:latin typeface="Calibri" panose="020F0502020204030204" pitchFamily="34" charset="0"/>
              </a:rPr>
            </a:br>
            <a:r>
              <a:rPr lang="nb-NO" sz="2400" b="1" dirty="0">
                <a:latin typeface="Calibri" panose="020F0502020204030204" pitchFamily="34" charset="0"/>
              </a:rPr>
              <a:t>NPV</a:t>
            </a:r>
            <a:r>
              <a:rPr lang="nb-NO" sz="2400" dirty="0">
                <a:latin typeface="Calibri" panose="020F0502020204030204" pitchFamily="34" charset="0"/>
              </a:rPr>
              <a:t> 	= (netto) nåverdi (Net Present Value)</a:t>
            </a:r>
            <a:br>
              <a:rPr lang="nb-NO" sz="2400" dirty="0">
                <a:latin typeface="Calibri" panose="020F0502020204030204" pitchFamily="34" charset="0"/>
              </a:rPr>
            </a:br>
            <a:r>
              <a:rPr lang="nb-NO" sz="2400" b="1" dirty="0">
                <a:latin typeface="Calibri" panose="020F0502020204030204" pitchFamily="34" charset="0"/>
              </a:rPr>
              <a:t>CF</a:t>
            </a:r>
            <a:r>
              <a:rPr lang="nb-NO" sz="2400" b="1" baseline="-25000" dirty="0">
                <a:latin typeface="Calibri" panose="020F0502020204030204" pitchFamily="34" charset="0"/>
              </a:rPr>
              <a:t>0</a:t>
            </a:r>
            <a:r>
              <a:rPr lang="nb-NO" sz="2400" dirty="0">
                <a:latin typeface="Calibri" panose="020F0502020204030204" pitchFamily="34" charset="0"/>
              </a:rPr>
              <a:t>   	=  investering på tidspunkt 0</a:t>
            </a:r>
            <a:br>
              <a:rPr lang="nb-NO" sz="2400" dirty="0">
                <a:latin typeface="Calibri" panose="020F0502020204030204" pitchFamily="34" charset="0"/>
              </a:rPr>
            </a:br>
            <a:r>
              <a:rPr lang="nb-NO" sz="2400" b="1" dirty="0" err="1">
                <a:latin typeface="Calibri" panose="020F0502020204030204" pitchFamily="34" charset="0"/>
              </a:rPr>
              <a:t>CF</a:t>
            </a:r>
            <a:r>
              <a:rPr lang="nb-NO" sz="2400" b="1" baseline="-25000" dirty="0" err="1">
                <a:latin typeface="Calibri" panose="020F0502020204030204" pitchFamily="34" charset="0"/>
              </a:rPr>
              <a:t>t</a:t>
            </a:r>
            <a:r>
              <a:rPr lang="nb-NO" sz="2400" b="1" dirty="0">
                <a:solidFill>
                  <a:srgbClr val="F4380C"/>
                </a:solidFill>
                <a:latin typeface="Calibri" panose="020F0502020204030204" pitchFamily="34" charset="0"/>
              </a:rPr>
              <a:t> </a:t>
            </a:r>
            <a:r>
              <a:rPr lang="nb-NO" sz="2400" dirty="0">
                <a:solidFill>
                  <a:srgbClr val="F4380C"/>
                </a:solidFill>
                <a:latin typeface="Calibri" panose="020F0502020204030204" pitchFamily="34" charset="0"/>
              </a:rPr>
              <a:t>  	</a:t>
            </a:r>
            <a:r>
              <a:rPr lang="nb-NO" sz="2400" dirty="0">
                <a:latin typeface="Calibri" panose="020F0502020204030204" pitchFamily="34" charset="0"/>
              </a:rPr>
              <a:t>=  prosjektets kontantstrøm på tidspunkt t</a:t>
            </a:r>
            <a:br>
              <a:rPr lang="nb-NO" sz="2400" dirty="0">
                <a:latin typeface="Calibri" panose="020F0502020204030204" pitchFamily="34" charset="0"/>
              </a:rPr>
            </a:br>
            <a:r>
              <a:rPr lang="nb-NO" sz="2400" b="1" dirty="0" err="1">
                <a:latin typeface="Calibri" panose="020F0502020204030204" pitchFamily="34" charset="0"/>
              </a:rPr>
              <a:t>r</a:t>
            </a:r>
            <a:r>
              <a:rPr lang="nb-NO" sz="1400" b="1" dirty="0" err="1">
                <a:latin typeface="Calibri" panose="020F0502020204030204" pitchFamily="34" charset="0"/>
              </a:rPr>
              <a:t>t</a:t>
            </a:r>
            <a:r>
              <a:rPr lang="nb-NO" sz="2400" b="1" dirty="0">
                <a:latin typeface="Calibri" panose="020F0502020204030204" pitchFamily="34" charset="0"/>
              </a:rPr>
              <a:t>    </a:t>
            </a:r>
            <a:r>
              <a:rPr lang="nb-NO" sz="2400" dirty="0">
                <a:latin typeface="Calibri" panose="020F0502020204030204" pitchFamily="34" charset="0"/>
              </a:rPr>
              <a:t>    	=  avkastningskrav totalkapitalen</a:t>
            </a:r>
            <a:br>
              <a:rPr lang="nb-NO" sz="2400" dirty="0">
                <a:latin typeface="Calibri" panose="020F0502020204030204" pitchFamily="34" charset="0"/>
              </a:rPr>
            </a:br>
            <a:r>
              <a:rPr lang="nb-NO" sz="2400" b="1" dirty="0">
                <a:latin typeface="Calibri" panose="020F0502020204030204" pitchFamily="34" charset="0"/>
              </a:rPr>
              <a:t>n</a:t>
            </a:r>
            <a:r>
              <a:rPr lang="nb-NO" sz="2400" b="1" dirty="0">
                <a:solidFill>
                  <a:srgbClr val="F4380C"/>
                </a:solidFill>
                <a:latin typeface="Calibri" panose="020F0502020204030204" pitchFamily="34" charset="0"/>
              </a:rPr>
              <a:t> </a:t>
            </a:r>
            <a:r>
              <a:rPr lang="nb-NO" sz="2400" dirty="0">
                <a:latin typeface="Calibri" panose="020F0502020204030204" pitchFamily="34" charset="0"/>
              </a:rPr>
              <a:t>     	=    totalt antall perioder </a:t>
            </a:r>
          </a:p>
        </p:txBody>
      </p:sp>
      <p:graphicFrame>
        <p:nvGraphicFramePr>
          <p:cNvPr id="165901" name="Object 13"/>
          <p:cNvGraphicFramePr>
            <a:graphicFrameLocks noGrp="1" noChangeAspect="1"/>
          </p:cNvGraphicFramePr>
          <p:nvPr>
            <p:ph sz="quarter" idx="2"/>
            <p:extLst>
              <p:ext uri="{D42A27DB-BD31-4B8C-83A1-F6EECF244321}">
                <p14:modId xmlns:p14="http://schemas.microsoft.com/office/powerpoint/2010/main" val="2218532226"/>
              </p:ext>
            </p:extLst>
          </p:nvPr>
        </p:nvGraphicFramePr>
        <p:xfrm>
          <a:off x="1476375" y="5707063"/>
          <a:ext cx="2808288" cy="774700"/>
        </p:xfrm>
        <a:graphic>
          <a:graphicData uri="http://schemas.openxmlformats.org/presentationml/2006/ole">
            <mc:AlternateContent xmlns:mc="http://schemas.openxmlformats.org/markup-compatibility/2006">
              <mc:Choice xmlns:v="urn:schemas-microsoft-com:vml" Requires="v">
                <p:oleObj spid="_x0000_s27713" name="Equation" r:id="rId4" imgW="1612800" imgH="444240" progId="Equation.DSMT4">
                  <p:embed/>
                </p:oleObj>
              </mc:Choice>
              <mc:Fallback>
                <p:oleObj name="Equation" r:id="rId4" imgW="1612800" imgH="444240" progId="Equation.DSMT4">
                  <p:embed/>
                  <p:pic>
                    <p:nvPicPr>
                      <p:cNvPr id="165901" name="Object 13"/>
                      <p:cNvPicPr>
                        <a:picLocks noChangeAspect="1" noChangeArrowheads="1"/>
                      </p:cNvPicPr>
                      <p:nvPr/>
                    </p:nvPicPr>
                    <p:blipFill>
                      <a:blip r:embed="rId5"/>
                      <a:srcRect/>
                      <a:stretch>
                        <a:fillRect/>
                      </a:stretch>
                    </p:blipFill>
                    <p:spPr bwMode="auto">
                      <a:xfrm>
                        <a:off x="1476375" y="5707063"/>
                        <a:ext cx="2808288"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5903" name="Object 15"/>
          <p:cNvGraphicFramePr>
            <a:graphicFrameLocks noGrp="1" noChangeAspect="1"/>
          </p:cNvGraphicFramePr>
          <p:nvPr>
            <p:ph sz="quarter" idx="3"/>
            <p:extLst>
              <p:ext uri="{D42A27DB-BD31-4B8C-83A1-F6EECF244321}">
                <p14:modId xmlns:p14="http://schemas.microsoft.com/office/powerpoint/2010/main" val="4174490874"/>
              </p:ext>
            </p:extLst>
          </p:nvPr>
        </p:nvGraphicFramePr>
        <p:xfrm>
          <a:off x="1476375" y="4816475"/>
          <a:ext cx="4248150" cy="668338"/>
        </p:xfrm>
        <a:graphic>
          <a:graphicData uri="http://schemas.openxmlformats.org/presentationml/2006/ole">
            <mc:AlternateContent xmlns:mc="http://schemas.openxmlformats.org/markup-compatibility/2006">
              <mc:Choice xmlns:v="urn:schemas-microsoft-com:vml" Requires="v">
                <p:oleObj spid="_x0000_s27714" name="Equation" r:id="rId6" imgW="2743200" imgH="431640" progId="Equation.DSMT4">
                  <p:embed/>
                </p:oleObj>
              </mc:Choice>
              <mc:Fallback>
                <p:oleObj name="Equation" r:id="rId6" imgW="2743200" imgH="431640" progId="Equation.DSMT4">
                  <p:embed/>
                  <p:pic>
                    <p:nvPicPr>
                      <p:cNvPr id="165903" name="Object 15"/>
                      <p:cNvPicPr>
                        <a:picLocks noChangeAspect="1" noChangeArrowheads="1"/>
                      </p:cNvPicPr>
                      <p:nvPr/>
                    </p:nvPicPr>
                    <p:blipFill>
                      <a:blip r:embed="rId7"/>
                      <a:srcRect/>
                      <a:stretch>
                        <a:fillRect/>
                      </a:stretch>
                    </p:blipFill>
                    <p:spPr bwMode="auto">
                      <a:xfrm>
                        <a:off x="1476375" y="4816475"/>
                        <a:ext cx="4248150"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5901"/>
                                        </p:tgtEl>
                                        <p:attrNameLst>
                                          <p:attrName>style.visibility</p:attrName>
                                        </p:attrNameLst>
                                      </p:cBhvr>
                                      <p:to>
                                        <p:strVal val="visible"/>
                                      </p:to>
                                    </p:set>
                                    <p:anim calcmode="lin" valueType="num">
                                      <p:cBhvr additive="base">
                                        <p:cTn id="7" dur="500" fill="hold"/>
                                        <p:tgtEl>
                                          <p:spTgt spid="165901"/>
                                        </p:tgtEl>
                                        <p:attrNameLst>
                                          <p:attrName>ppt_x</p:attrName>
                                        </p:attrNameLst>
                                      </p:cBhvr>
                                      <p:tavLst>
                                        <p:tav tm="0">
                                          <p:val>
                                            <p:strVal val="0-#ppt_w/2"/>
                                          </p:val>
                                        </p:tav>
                                        <p:tav tm="100000">
                                          <p:val>
                                            <p:strVal val="#ppt_x"/>
                                          </p:val>
                                        </p:tav>
                                      </p:tavLst>
                                    </p:anim>
                                    <p:anim calcmode="lin" valueType="num">
                                      <p:cBhvr additive="base">
                                        <p:cTn id="8" dur="500" fill="hold"/>
                                        <p:tgtEl>
                                          <p:spTgt spid="16590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5903"/>
                                        </p:tgtEl>
                                        <p:attrNameLst>
                                          <p:attrName>style.visibility</p:attrName>
                                        </p:attrNameLst>
                                      </p:cBhvr>
                                      <p:to>
                                        <p:strVal val="visible"/>
                                      </p:to>
                                    </p:set>
                                    <p:anim calcmode="lin" valueType="num">
                                      <p:cBhvr additive="base">
                                        <p:cTn id="13" dur="500" fill="hold"/>
                                        <p:tgtEl>
                                          <p:spTgt spid="165903"/>
                                        </p:tgtEl>
                                        <p:attrNameLst>
                                          <p:attrName>ppt_x</p:attrName>
                                        </p:attrNameLst>
                                      </p:cBhvr>
                                      <p:tavLst>
                                        <p:tav tm="0">
                                          <p:val>
                                            <p:strVal val="0-#ppt_w/2"/>
                                          </p:val>
                                        </p:tav>
                                        <p:tav tm="100000">
                                          <p:val>
                                            <p:strVal val="#ppt_x"/>
                                          </p:val>
                                        </p:tav>
                                      </p:tavLst>
                                    </p:anim>
                                    <p:anim calcmode="lin" valueType="num">
                                      <p:cBhvr additive="base">
                                        <p:cTn id="14" dur="500" fill="hold"/>
                                        <p:tgtEl>
                                          <p:spTgt spid="1659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nb-NO" dirty="0">
                <a:latin typeface="Calibri" panose="020F0502020204030204" pitchFamily="34" charset="0"/>
              </a:rPr>
              <a:t>Nåverdi - beslutningsregel</a:t>
            </a:r>
          </a:p>
        </p:txBody>
      </p:sp>
      <p:sp>
        <p:nvSpPr>
          <p:cNvPr id="455683" name="Rectangle 3"/>
          <p:cNvSpPr>
            <a:spLocks noGrp="1" noChangeArrowheads="1"/>
          </p:cNvSpPr>
          <p:nvPr>
            <p:ph type="body" idx="1"/>
          </p:nvPr>
        </p:nvSpPr>
        <p:spPr/>
        <p:txBody>
          <a:bodyPr/>
          <a:lstStyle/>
          <a:p>
            <a:pPr eaLnBrk="1" hangingPunct="1"/>
            <a:r>
              <a:rPr lang="nb-NO" dirty="0">
                <a:latin typeface="Calibri" panose="020F0502020204030204" pitchFamily="34" charset="0"/>
              </a:rPr>
              <a:t>Nåverdi viser aksjonærenes </a:t>
            </a:r>
            <a:r>
              <a:rPr lang="nb-NO" dirty="0" err="1">
                <a:solidFill>
                  <a:srgbClr val="FF0000"/>
                </a:solidFill>
                <a:latin typeface="Calibri" panose="020F0502020204030204" pitchFamily="34" charset="0"/>
              </a:rPr>
              <a:t>formuesendring</a:t>
            </a:r>
            <a:r>
              <a:rPr lang="nb-NO" dirty="0">
                <a:latin typeface="Calibri" panose="020F0502020204030204" pitchFamily="34" charset="0"/>
              </a:rPr>
              <a:t> dersom et prosjekt gjennomføres</a:t>
            </a:r>
          </a:p>
          <a:p>
            <a:pPr eaLnBrk="1" hangingPunct="1"/>
            <a:r>
              <a:rPr lang="nb-NO" dirty="0">
                <a:latin typeface="Calibri" panose="020F0502020204030204" pitchFamily="34" charset="0"/>
              </a:rPr>
              <a:t>Aksepter alle prosjekter med </a:t>
            </a:r>
            <a:r>
              <a:rPr lang="nb-NO" dirty="0">
                <a:solidFill>
                  <a:srgbClr val="FF0000"/>
                </a:solidFill>
                <a:latin typeface="Calibri" panose="020F0502020204030204" pitchFamily="34" charset="0"/>
              </a:rPr>
              <a:t>positiv nåverdi</a:t>
            </a:r>
            <a:r>
              <a:rPr lang="nb-NO" dirty="0">
                <a:latin typeface="Calibri" panose="020F0502020204030204" pitchFamily="34" charset="0"/>
              </a:rPr>
              <a:t>, under forutsetning av at:</a:t>
            </a:r>
          </a:p>
          <a:p>
            <a:pPr lvl="1" eaLnBrk="1" hangingPunct="1"/>
            <a:r>
              <a:rPr lang="nb-NO" dirty="0">
                <a:latin typeface="Calibri" panose="020F0502020204030204" pitchFamily="34" charset="0"/>
              </a:rPr>
              <a:t>Prosjektene er uavhengige</a:t>
            </a:r>
          </a:p>
          <a:p>
            <a:pPr lvl="1" eaLnBrk="1" hangingPunct="1"/>
            <a:r>
              <a:rPr lang="nb-NO" dirty="0">
                <a:latin typeface="Calibri" panose="020F0502020204030204" pitchFamily="34" charset="0"/>
              </a:rPr>
              <a:t>Vi har ubegrenset med kapital</a:t>
            </a:r>
          </a:p>
          <a:p>
            <a:pPr eaLnBrk="1" hangingPunct="1"/>
            <a:r>
              <a:rPr lang="nb-NO" dirty="0">
                <a:latin typeface="Calibri" panose="020F0502020204030204" pitchFamily="34" charset="0"/>
              </a:rPr>
              <a:t>Hvis prosjektene ikke er uavhengige men gjensidig utelukkende, velger vi prosjektet med </a:t>
            </a:r>
            <a:r>
              <a:rPr lang="nb-NO" dirty="0">
                <a:solidFill>
                  <a:srgbClr val="FF0000"/>
                </a:solidFill>
                <a:latin typeface="Calibri" panose="020F0502020204030204" pitchFamily="34" charset="0"/>
              </a:rPr>
              <a:t>høyest</a:t>
            </a:r>
            <a:r>
              <a:rPr lang="nb-NO" dirty="0">
                <a:latin typeface="Calibri" panose="020F0502020204030204" pitchFamily="34" charset="0"/>
              </a:rPr>
              <a:t> nåverdi</a:t>
            </a:r>
          </a:p>
          <a:p>
            <a:pPr eaLnBrk="1" hangingPunct="1"/>
            <a:r>
              <a:rPr lang="nb-NO" dirty="0">
                <a:latin typeface="Calibri" panose="020F0502020204030204" pitchFamily="34" charset="0"/>
              </a:rPr>
              <a:t>Hvis det er begrenset med kapital, må reglene justeres noe – mer om dette i neste kapittel</a:t>
            </a:r>
          </a:p>
          <a:p>
            <a:pPr eaLnBrk="1" hangingPunct="1"/>
            <a:endParaRPr lang="nb-NO"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5683">
                                            <p:txEl>
                                              <p:pRg st="0" end="0"/>
                                            </p:txEl>
                                          </p:spTgt>
                                        </p:tgtEl>
                                        <p:attrNameLst>
                                          <p:attrName>style.visibility</p:attrName>
                                        </p:attrNameLst>
                                      </p:cBhvr>
                                      <p:to>
                                        <p:strVal val="visible"/>
                                      </p:to>
                                    </p:set>
                                    <p:animEffect transition="in" filter="wipe(left)">
                                      <p:cBhvr>
                                        <p:cTn id="7" dur="500"/>
                                        <p:tgtEl>
                                          <p:spTgt spid="455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5683">
                                            <p:txEl>
                                              <p:pRg st="1" end="1"/>
                                            </p:txEl>
                                          </p:spTgt>
                                        </p:tgtEl>
                                        <p:attrNameLst>
                                          <p:attrName>style.visibility</p:attrName>
                                        </p:attrNameLst>
                                      </p:cBhvr>
                                      <p:to>
                                        <p:strVal val="visible"/>
                                      </p:to>
                                    </p:set>
                                    <p:animEffect transition="in" filter="wipe(left)">
                                      <p:cBhvr>
                                        <p:cTn id="12" dur="500"/>
                                        <p:tgtEl>
                                          <p:spTgt spid="455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5683">
                                            <p:txEl>
                                              <p:pRg st="2" end="2"/>
                                            </p:txEl>
                                          </p:spTgt>
                                        </p:tgtEl>
                                        <p:attrNameLst>
                                          <p:attrName>style.visibility</p:attrName>
                                        </p:attrNameLst>
                                      </p:cBhvr>
                                      <p:to>
                                        <p:strVal val="visible"/>
                                      </p:to>
                                    </p:set>
                                    <p:animEffect transition="in" filter="wipe(left)">
                                      <p:cBhvr>
                                        <p:cTn id="17" dur="500"/>
                                        <p:tgtEl>
                                          <p:spTgt spid="4556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5683">
                                            <p:txEl>
                                              <p:pRg st="3" end="3"/>
                                            </p:txEl>
                                          </p:spTgt>
                                        </p:tgtEl>
                                        <p:attrNameLst>
                                          <p:attrName>style.visibility</p:attrName>
                                        </p:attrNameLst>
                                      </p:cBhvr>
                                      <p:to>
                                        <p:strVal val="visible"/>
                                      </p:to>
                                    </p:set>
                                    <p:animEffect transition="in" filter="wipe(left)">
                                      <p:cBhvr>
                                        <p:cTn id="22" dur="500"/>
                                        <p:tgtEl>
                                          <p:spTgt spid="4556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5683">
                                            <p:txEl>
                                              <p:pRg st="4" end="4"/>
                                            </p:txEl>
                                          </p:spTgt>
                                        </p:tgtEl>
                                        <p:attrNameLst>
                                          <p:attrName>style.visibility</p:attrName>
                                        </p:attrNameLst>
                                      </p:cBhvr>
                                      <p:to>
                                        <p:strVal val="visible"/>
                                      </p:to>
                                    </p:set>
                                    <p:animEffect transition="in" filter="wipe(left)">
                                      <p:cBhvr>
                                        <p:cTn id="27" dur="500"/>
                                        <p:tgtEl>
                                          <p:spTgt spid="4556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5683">
                                            <p:txEl>
                                              <p:pRg st="5" end="5"/>
                                            </p:txEl>
                                          </p:spTgt>
                                        </p:tgtEl>
                                        <p:attrNameLst>
                                          <p:attrName>style.visibility</p:attrName>
                                        </p:attrNameLst>
                                      </p:cBhvr>
                                      <p:to>
                                        <p:strVal val="visible"/>
                                      </p:to>
                                    </p:set>
                                    <p:animEffect transition="in" filter="wipe(left)">
                                      <p:cBhvr>
                                        <p:cTn id="32" dur="500"/>
                                        <p:tgtEl>
                                          <p:spTgt spid="455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3"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nb-NO" dirty="0">
                <a:latin typeface="Calibri" panose="020F0502020204030204" pitchFamily="34" charset="0"/>
              </a:rPr>
              <a:t>Netto nåverdi (NPV) - eksempel</a:t>
            </a:r>
          </a:p>
        </p:txBody>
      </p:sp>
      <p:sp>
        <p:nvSpPr>
          <p:cNvPr id="37891" name="Rectangle 3"/>
          <p:cNvSpPr>
            <a:spLocks noGrp="1" noChangeArrowheads="1"/>
          </p:cNvSpPr>
          <p:nvPr>
            <p:ph type="body" idx="1"/>
          </p:nvPr>
        </p:nvSpPr>
        <p:spPr/>
        <p:txBody>
          <a:bodyPr/>
          <a:lstStyle/>
          <a:p>
            <a:pPr eaLnBrk="1" hangingPunct="1"/>
            <a:r>
              <a:rPr lang="nb-NO" dirty="0">
                <a:latin typeface="Calibri" panose="020F0502020204030204" pitchFamily="34" charset="0"/>
              </a:rPr>
              <a:t>En bedrift analyserer et prosjekt med levetid på 3 år</a:t>
            </a:r>
          </a:p>
          <a:p>
            <a:pPr lvl="1" eaLnBrk="1" hangingPunct="1"/>
            <a:r>
              <a:rPr lang="nb-NO" dirty="0">
                <a:latin typeface="Calibri" panose="020F0502020204030204" pitchFamily="34" charset="0"/>
              </a:rPr>
              <a:t>Investeringsutgift 10 000 000</a:t>
            </a:r>
          </a:p>
          <a:p>
            <a:pPr lvl="1" eaLnBrk="1" hangingPunct="1"/>
            <a:r>
              <a:rPr lang="nb-NO" dirty="0">
                <a:latin typeface="Calibri" panose="020F0502020204030204" pitchFamily="34" charset="0"/>
              </a:rPr>
              <a:t>Omsetning er 7 000 000, 12 000 000 og 9 000 000 i år 1, 2 og 3</a:t>
            </a:r>
          </a:p>
          <a:p>
            <a:pPr lvl="1" eaLnBrk="1" hangingPunct="1"/>
            <a:r>
              <a:rPr lang="nb-NO" dirty="0">
                <a:latin typeface="Calibri" panose="020F0502020204030204" pitchFamily="34" charset="0"/>
              </a:rPr>
              <a:t>Lønnskostnader er 25 % av omsetningen, og materialkostnader er 15 % av omsetningen</a:t>
            </a:r>
          </a:p>
          <a:p>
            <a:pPr lvl="1" eaLnBrk="1" hangingPunct="1"/>
            <a:r>
              <a:rPr lang="nb-NO" dirty="0">
                <a:latin typeface="Calibri" panose="020F0502020204030204" pitchFamily="34" charset="0"/>
              </a:rPr>
              <a:t>Betalbare faste kostnader er 1 000 000 årlig</a:t>
            </a:r>
          </a:p>
          <a:p>
            <a:pPr lvl="1" eaLnBrk="1" hangingPunct="1"/>
            <a:r>
              <a:rPr lang="nb-NO" dirty="0">
                <a:latin typeface="Calibri" panose="020F0502020204030204" pitchFamily="34" charset="0"/>
              </a:rPr>
              <a:t>Prosjektet finansieres med 50 % egenkapital og 50 % gjeld</a:t>
            </a:r>
          </a:p>
          <a:p>
            <a:pPr lvl="1" eaLnBrk="1" hangingPunct="1"/>
            <a:r>
              <a:rPr lang="nb-NO" dirty="0">
                <a:latin typeface="Calibri" panose="020F0502020204030204" pitchFamily="34" charset="0"/>
              </a:rPr>
              <a:t>Egenkapitalens avkastningskrav er 0,14, gjeldsrenten er 0,06</a:t>
            </a:r>
          </a:p>
          <a:p>
            <a:pPr lvl="1" eaLnBrk="1" hangingPunct="1"/>
            <a:r>
              <a:rPr lang="nb-NO" dirty="0">
                <a:latin typeface="Calibri" panose="020F0502020204030204" pitchFamily="34" charset="0"/>
              </a:rPr>
              <a:t>Totalavkastningskravet eller WACC blir 0,14 • 0,50 + 0,06 • 0,50 = 0,10 eller 10 %.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6"/>
          <p:cNvSpPr>
            <a:spLocks noGrp="1" noChangeArrowheads="1"/>
          </p:cNvSpPr>
          <p:nvPr>
            <p:ph type="title"/>
          </p:nvPr>
        </p:nvSpPr>
        <p:spPr/>
        <p:txBody>
          <a:bodyPr/>
          <a:lstStyle/>
          <a:p>
            <a:pPr eaLnBrk="1" hangingPunct="1"/>
            <a:r>
              <a:rPr lang="nb-NO" dirty="0">
                <a:latin typeface="Calibri" panose="020F0502020204030204" pitchFamily="34" charset="0"/>
              </a:rPr>
              <a:t>Prosjektets kontantstrøm og NPV</a:t>
            </a:r>
          </a:p>
        </p:txBody>
      </p:sp>
      <p:sp>
        <p:nvSpPr>
          <p:cNvPr id="2054" name="Rectangle 9"/>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spAutoFit/>
          </a:bodyPr>
          <a:lstStyle/>
          <a:p>
            <a:endParaRPr lang="nb-NO"/>
          </a:p>
        </p:txBody>
      </p:sp>
      <p:sp>
        <p:nvSpPr>
          <p:cNvPr id="2055" name="Rectangle 11"/>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spAutoFit/>
          </a:bodyPr>
          <a:lstStyle/>
          <a:p>
            <a:endParaRPr lang="nb-NO"/>
          </a:p>
        </p:txBody>
      </p:sp>
      <p:graphicFrame>
        <p:nvGraphicFramePr>
          <p:cNvPr id="2052" name="Object 10"/>
          <p:cNvGraphicFramePr>
            <a:graphicFrameLocks noChangeAspect="1"/>
          </p:cNvGraphicFramePr>
          <p:nvPr>
            <p:extLst>
              <p:ext uri="{D42A27DB-BD31-4B8C-83A1-F6EECF244321}">
                <p14:modId xmlns:p14="http://schemas.microsoft.com/office/powerpoint/2010/main" val="2102285478"/>
              </p:ext>
            </p:extLst>
          </p:nvPr>
        </p:nvGraphicFramePr>
        <p:xfrm>
          <a:off x="1062298" y="4729382"/>
          <a:ext cx="7786687" cy="746125"/>
        </p:xfrm>
        <a:graphic>
          <a:graphicData uri="http://schemas.openxmlformats.org/presentationml/2006/ole">
            <mc:AlternateContent xmlns:mc="http://schemas.openxmlformats.org/markup-compatibility/2006">
              <mc:Choice xmlns:v="urn:schemas-microsoft-com:vml" Requires="v">
                <p:oleObj spid="_x0000_s33874" name="Equation" r:id="rId4" imgW="4101840" imgH="393480" progId="Equation.DSMT4">
                  <p:embed/>
                </p:oleObj>
              </mc:Choice>
              <mc:Fallback>
                <p:oleObj name="Equation" r:id="rId4" imgW="4101840" imgH="393480" progId="Equation.DSMT4">
                  <p:embed/>
                  <p:pic>
                    <p:nvPicPr>
                      <p:cNvPr id="2052" name="Object 10"/>
                      <p:cNvPicPr>
                        <a:picLocks noChangeAspect="1" noChangeArrowheads="1"/>
                      </p:cNvPicPr>
                      <p:nvPr/>
                    </p:nvPicPr>
                    <p:blipFill>
                      <a:blip r:embed="rId5"/>
                      <a:srcRect/>
                      <a:stretch>
                        <a:fillRect/>
                      </a:stretch>
                    </p:blipFill>
                    <p:spPr bwMode="auto">
                      <a:xfrm>
                        <a:off x="1062298" y="4729382"/>
                        <a:ext cx="7786687"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kt 3">
            <a:extLst>
              <a:ext uri="{FF2B5EF4-FFF2-40B4-BE49-F238E27FC236}">
                <a16:creationId xmlns:a16="http://schemas.microsoft.com/office/drawing/2014/main" id="{A0B9733C-6241-4DE2-AB76-26CC94D149C6}"/>
              </a:ext>
            </a:extLst>
          </p:cNvPr>
          <p:cNvGraphicFramePr>
            <a:graphicFrameLocks noChangeAspect="1"/>
          </p:cNvGraphicFramePr>
          <p:nvPr>
            <p:extLst>
              <p:ext uri="{D42A27DB-BD31-4B8C-83A1-F6EECF244321}">
                <p14:modId xmlns:p14="http://schemas.microsoft.com/office/powerpoint/2010/main" val="1652257404"/>
              </p:ext>
            </p:extLst>
          </p:nvPr>
        </p:nvGraphicFramePr>
        <p:xfrm>
          <a:off x="1115616" y="1196752"/>
          <a:ext cx="7566038" cy="3034654"/>
        </p:xfrm>
        <a:graphic>
          <a:graphicData uri="http://schemas.openxmlformats.org/presentationml/2006/ole">
            <mc:AlternateContent xmlns:mc="http://schemas.openxmlformats.org/markup-compatibility/2006">
              <mc:Choice xmlns:v="urn:schemas-microsoft-com:vml" Requires="v">
                <p:oleObj spid="_x0000_s33875" name="Worksheet" r:id="rId6" imgW="5248074" imgH="2105161" progId="Excel.Sheet.12">
                  <p:embed/>
                </p:oleObj>
              </mc:Choice>
              <mc:Fallback>
                <p:oleObj name="Worksheet" r:id="rId6" imgW="5248074" imgH="2105161" progId="Excel.Sheet.12">
                  <p:embed/>
                  <p:pic>
                    <p:nvPicPr>
                      <p:cNvPr id="0" name=""/>
                      <p:cNvPicPr/>
                      <p:nvPr/>
                    </p:nvPicPr>
                    <p:blipFill>
                      <a:blip r:embed="rId7"/>
                      <a:stretch>
                        <a:fillRect/>
                      </a:stretch>
                    </p:blipFill>
                    <p:spPr>
                      <a:xfrm>
                        <a:off x="1115616" y="1196752"/>
                        <a:ext cx="7566038" cy="3034654"/>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a:latin typeface="Calibri" panose="020F0502020204030204" pitchFamily="34" charset="0"/>
                <a:cs typeface="Calibri" panose="020F0502020204030204" pitchFamily="34" charset="0"/>
              </a:rPr>
              <a:t>Nåverdiprofil</a:t>
            </a:r>
          </a:p>
        </p:txBody>
      </p:sp>
      <p:graphicFrame>
        <p:nvGraphicFramePr>
          <p:cNvPr id="7" name="Objekt 6"/>
          <p:cNvGraphicFramePr>
            <a:graphicFrameLocks noChangeAspect="1"/>
          </p:cNvGraphicFramePr>
          <p:nvPr>
            <p:extLst>
              <p:ext uri="{D42A27DB-BD31-4B8C-83A1-F6EECF244321}">
                <p14:modId xmlns:p14="http://schemas.microsoft.com/office/powerpoint/2010/main" val="3695321115"/>
              </p:ext>
            </p:extLst>
          </p:nvPr>
        </p:nvGraphicFramePr>
        <p:xfrm>
          <a:off x="1763688" y="1484784"/>
          <a:ext cx="7117208" cy="4612769"/>
        </p:xfrm>
        <a:graphic>
          <a:graphicData uri="http://schemas.openxmlformats.org/presentationml/2006/ole">
            <mc:AlternateContent xmlns:mc="http://schemas.openxmlformats.org/markup-compatibility/2006">
              <mc:Choice xmlns:v="urn:schemas-microsoft-com:vml" Requires="v">
                <p:oleObj spid="_x0000_s35872" name="Worksheet" r:id="rId3" imgW="5305586" imgH="3438404" progId="Excel.Sheet.12">
                  <p:embed/>
                </p:oleObj>
              </mc:Choice>
              <mc:Fallback>
                <p:oleObj name="Worksheet" r:id="rId3" imgW="5305586" imgH="3438404" progId="Excel.Sheet.12">
                  <p:embed/>
                  <p:pic>
                    <p:nvPicPr>
                      <p:cNvPr id="7" name="Objekt 6"/>
                      <p:cNvPicPr/>
                      <p:nvPr/>
                    </p:nvPicPr>
                    <p:blipFill>
                      <a:blip r:embed="rId4"/>
                      <a:stretch>
                        <a:fillRect/>
                      </a:stretch>
                    </p:blipFill>
                    <p:spPr>
                      <a:xfrm>
                        <a:off x="1763688" y="1484784"/>
                        <a:ext cx="7117208" cy="4612769"/>
                      </a:xfrm>
                      <a:prstGeom prst="rect">
                        <a:avLst/>
                      </a:prstGeom>
                    </p:spPr>
                  </p:pic>
                </p:oleObj>
              </mc:Fallback>
            </mc:AlternateContent>
          </a:graphicData>
        </a:graphic>
      </p:graphicFrame>
    </p:spTree>
    <p:extLst>
      <p:ext uri="{BB962C8B-B14F-4D97-AF65-F5344CB8AC3E}">
        <p14:creationId xmlns:p14="http://schemas.microsoft.com/office/powerpoint/2010/main" val="2553851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nb-NO" dirty="0">
                <a:latin typeface="Calibri" panose="020F0502020204030204" pitchFamily="34" charset="0"/>
              </a:rPr>
              <a:t>Nåverdibegrepet</a:t>
            </a:r>
          </a:p>
        </p:txBody>
      </p:sp>
      <p:sp>
        <p:nvSpPr>
          <p:cNvPr id="3076" name="Rectangle 3"/>
          <p:cNvSpPr>
            <a:spLocks noGrp="1" noChangeArrowheads="1"/>
          </p:cNvSpPr>
          <p:nvPr>
            <p:ph type="body" idx="1"/>
          </p:nvPr>
        </p:nvSpPr>
        <p:spPr/>
        <p:txBody>
          <a:bodyPr/>
          <a:lstStyle/>
          <a:p>
            <a:pPr eaLnBrk="1" hangingPunct="1"/>
            <a:r>
              <a:rPr lang="nb-NO" dirty="0">
                <a:latin typeface="Calibri" panose="020F0502020204030204" pitchFamily="34" charset="0"/>
              </a:rPr>
              <a:t>NPV viser </a:t>
            </a:r>
            <a:r>
              <a:rPr lang="nb-NO" dirty="0" err="1">
                <a:solidFill>
                  <a:srgbClr val="FF0000"/>
                </a:solidFill>
                <a:latin typeface="Calibri" panose="020F0502020204030204" pitchFamily="34" charset="0"/>
              </a:rPr>
              <a:t>formuestilveksten</a:t>
            </a:r>
            <a:r>
              <a:rPr lang="nb-NO" dirty="0">
                <a:latin typeface="Calibri" panose="020F0502020204030204" pitchFamily="34" charset="0"/>
              </a:rPr>
              <a:t> dersom et prosjekt gjennomføres. </a:t>
            </a:r>
          </a:p>
          <a:p>
            <a:pPr eaLnBrk="1" hangingPunct="1"/>
            <a:r>
              <a:rPr lang="nb-NO" dirty="0">
                <a:latin typeface="Calibri" panose="020F0502020204030204" pitchFamily="34" charset="0"/>
              </a:rPr>
              <a:t>I eksemplet er NPV 1 338 843. Avkastningskravet var 10 %. Dette er oppnådd, og i tillegg oppnås </a:t>
            </a:r>
            <a:br>
              <a:rPr lang="nb-NO" dirty="0">
                <a:latin typeface="Calibri" panose="020F0502020204030204" pitchFamily="34" charset="0"/>
              </a:rPr>
            </a:br>
            <a:r>
              <a:rPr lang="nb-NO" dirty="0">
                <a:latin typeface="Calibri" panose="020F0502020204030204" pitchFamily="34" charset="0"/>
              </a:rPr>
              <a:t>1 338 843 i dagens pengeverdi</a:t>
            </a:r>
          </a:p>
          <a:p>
            <a:pPr eaLnBrk="1" hangingPunct="1"/>
            <a:r>
              <a:rPr lang="nb-NO" dirty="0">
                <a:latin typeface="Calibri" panose="020F0502020204030204" pitchFamily="34" charset="0"/>
              </a:rPr>
              <a:t>Det kan vises at man kunne tatt opp et lån på </a:t>
            </a:r>
            <a:br>
              <a:rPr lang="nb-NO" dirty="0">
                <a:latin typeface="Calibri" panose="020F0502020204030204" pitchFamily="34" charset="0"/>
              </a:rPr>
            </a:br>
            <a:r>
              <a:rPr lang="nb-NO" dirty="0">
                <a:latin typeface="Calibri" panose="020F0502020204030204" pitchFamily="34" charset="0"/>
              </a:rPr>
              <a:t>10 000 000 (investeringsutgiften) pluss 1 338 843, dvs. totalt 11 338 843. </a:t>
            </a:r>
            <a:r>
              <a:rPr lang="nb-NO" dirty="0" err="1">
                <a:latin typeface="Calibri" panose="020F0502020204030204" pitchFamily="34" charset="0"/>
              </a:rPr>
              <a:t>Lånerente</a:t>
            </a:r>
            <a:r>
              <a:rPr lang="nb-NO" dirty="0">
                <a:latin typeface="Calibri" panose="020F0502020204030204" pitchFamily="34" charset="0"/>
              </a:rPr>
              <a:t> 10 %.</a:t>
            </a:r>
          </a:p>
          <a:p>
            <a:pPr eaLnBrk="1" hangingPunct="1"/>
            <a:r>
              <a:rPr lang="nb-NO" dirty="0">
                <a:latin typeface="Calibri" panose="020F0502020204030204" pitchFamily="34" charset="0"/>
              </a:rPr>
              <a:t>10 000 000 plasseres i prosjektet, 1 338 843 beholder man selv - gevinst</a:t>
            </a:r>
          </a:p>
          <a:p>
            <a:pPr eaLnBrk="1" hangingPunct="1"/>
            <a:r>
              <a:rPr lang="nb-NO" dirty="0">
                <a:latin typeface="Calibri" panose="020F0502020204030204" pitchFamily="34" charset="0"/>
              </a:rPr>
              <a:t>Prosjektets kontantstrøm kan nedbetale hele lånet  </a:t>
            </a:r>
            <a:br>
              <a:rPr lang="nb-NO" dirty="0">
                <a:latin typeface="Calibri" panose="020F0502020204030204" pitchFamily="34" charset="0"/>
              </a:rPr>
            </a:br>
            <a:br>
              <a:rPr lang="nb-NO" dirty="0"/>
            </a:br>
            <a:endParaRPr lang="nb-NO" dirty="0"/>
          </a:p>
        </p:txBody>
      </p:sp>
      <p:sp>
        <p:nvSpPr>
          <p:cNvPr id="307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spAutoFit/>
          </a:bodyPr>
          <a:lstStyle/>
          <a:p>
            <a:endParaRPr lang="nb-NO"/>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2066CDCD-8E65-4380-96E7-7CC1FAC608CC}"/>
              </a:ext>
            </a:extLst>
          </p:cNvPr>
          <p:cNvSpPr>
            <a:spLocks noGrp="1"/>
          </p:cNvSpPr>
          <p:nvPr>
            <p:ph type="title"/>
          </p:nvPr>
        </p:nvSpPr>
        <p:spPr/>
        <p:txBody>
          <a:bodyPr/>
          <a:lstStyle/>
          <a:p>
            <a:r>
              <a:rPr lang="nb-NO" dirty="0">
                <a:latin typeface="Calibri" panose="020F0502020204030204" pitchFamily="34" charset="0"/>
                <a:cs typeface="Calibri" panose="020F0502020204030204" pitchFamily="34" charset="0"/>
              </a:rPr>
              <a:t>Prosjektets kontantstrøm kan avdra og forrente lånet (rente regnes av restgjeld)</a:t>
            </a:r>
          </a:p>
        </p:txBody>
      </p:sp>
      <p:graphicFrame>
        <p:nvGraphicFramePr>
          <p:cNvPr id="5" name="Objekt 4">
            <a:extLst>
              <a:ext uri="{FF2B5EF4-FFF2-40B4-BE49-F238E27FC236}">
                <a16:creationId xmlns:a16="http://schemas.microsoft.com/office/drawing/2014/main" id="{A04D3A85-F069-49B2-B8C7-1E2B90499E94}"/>
              </a:ext>
            </a:extLst>
          </p:cNvPr>
          <p:cNvGraphicFramePr>
            <a:graphicFrameLocks noChangeAspect="1"/>
          </p:cNvGraphicFramePr>
          <p:nvPr>
            <p:extLst>
              <p:ext uri="{D42A27DB-BD31-4B8C-83A1-F6EECF244321}">
                <p14:modId xmlns:p14="http://schemas.microsoft.com/office/powerpoint/2010/main" val="3677773983"/>
              </p:ext>
            </p:extLst>
          </p:nvPr>
        </p:nvGraphicFramePr>
        <p:xfrm>
          <a:off x="1259632" y="1268760"/>
          <a:ext cx="7181250" cy="2880320"/>
        </p:xfrm>
        <a:graphic>
          <a:graphicData uri="http://schemas.openxmlformats.org/presentationml/2006/ole">
            <mc:AlternateContent xmlns:mc="http://schemas.openxmlformats.org/markup-compatibility/2006">
              <mc:Choice xmlns:v="urn:schemas-microsoft-com:vml" Requires="v">
                <p:oleObj spid="_x0000_s85007" name="Worksheet" r:id="rId3" imgW="5248074" imgH="2105161" progId="Excel.Sheet.12">
                  <p:embed/>
                </p:oleObj>
              </mc:Choice>
              <mc:Fallback>
                <p:oleObj name="Worksheet" r:id="rId3" imgW="5248074" imgH="2105161" progId="Excel.Sheet.12">
                  <p:embed/>
                  <p:pic>
                    <p:nvPicPr>
                      <p:cNvPr id="0" name=""/>
                      <p:cNvPicPr/>
                      <p:nvPr/>
                    </p:nvPicPr>
                    <p:blipFill>
                      <a:blip r:embed="rId4"/>
                      <a:stretch>
                        <a:fillRect/>
                      </a:stretch>
                    </p:blipFill>
                    <p:spPr>
                      <a:xfrm>
                        <a:off x="1259632" y="1268760"/>
                        <a:ext cx="7181250" cy="2880320"/>
                      </a:xfrm>
                      <a:prstGeom prst="rect">
                        <a:avLst/>
                      </a:prstGeom>
                    </p:spPr>
                  </p:pic>
                </p:oleObj>
              </mc:Fallback>
            </mc:AlternateContent>
          </a:graphicData>
        </a:graphic>
      </p:graphicFrame>
    </p:spTree>
    <p:extLst>
      <p:ext uri="{BB962C8B-B14F-4D97-AF65-F5344CB8AC3E}">
        <p14:creationId xmlns:p14="http://schemas.microsoft.com/office/powerpoint/2010/main" val="2276889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nb-NO" dirty="0">
                <a:latin typeface="Calibri" panose="020F0502020204030204" pitchFamily="34" charset="0"/>
              </a:rPr>
              <a:t>Nåverdi av egenkapitalen</a:t>
            </a:r>
          </a:p>
        </p:txBody>
      </p:sp>
      <p:sp>
        <p:nvSpPr>
          <p:cNvPr id="380931" name="Rectangle 3"/>
          <p:cNvSpPr>
            <a:spLocks noGrp="1" noChangeArrowheads="1"/>
          </p:cNvSpPr>
          <p:nvPr>
            <p:ph type="body" idx="1"/>
          </p:nvPr>
        </p:nvSpPr>
        <p:spPr/>
        <p:txBody>
          <a:bodyPr/>
          <a:lstStyle/>
          <a:p>
            <a:pPr eaLnBrk="1" hangingPunct="1"/>
            <a:r>
              <a:rPr lang="nb-NO" sz="2500" dirty="0">
                <a:latin typeface="Calibri" panose="020F0502020204030204" pitchFamily="34" charset="0"/>
              </a:rPr>
              <a:t>Vi kan også beregne NPV av kontantstrømmen til egenkapitalen og bruke egenkapitalens avkastningskrav på 14 %</a:t>
            </a:r>
          </a:p>
          <a:p>
            <a:pPr eaLnBrk="1" hangingPunct="1"/>
            <a:r>
              <a:rPr lang="nb-NO" sz="2500" dirty="0">
                <a:latin typeface="Calibri" panose="020F0502020204030204" pitchFamily="34" charset="0"/>
              </a:rPr>
              <a:t>For å få konsistente verdier, må egenkapitalandelen i dette prosjektet hele tiden utgjøre 50 % av prosjektets </a:t>
            </a:r>
            <a:r>
              <a:rPr lang="nb-NO" sz="2500" dirty="0">
                <a:solidFill>
                  <a:srgbClr val="FF0000"/>
                </a:solidFill>
                <a:latin typeface="Calibri" panose="020F0502020204030204" pitchFamily="34" charset="0"/>
              </a:rPr>
              <a:t>markedsverdi</a:t>
            </a:r>
            <a:r>
              <a:rPr lang="nb-NO" sz="2500" dirty="0">
                <a:latin typeface="Calibri" panose="020F0502020204030204" pitchFamily="34" charset="0"/>
              </a:rPr>
              <a:t>, og det er litt arbeidskrevende å tilpasse et lån slik at kravet om konstant egenkapitalandel blir oppfylt</a:t>
            </a:r>
          </a:p>
          <a:p>
            <a:pPr eaLnBrk="1" hangingPunct="1"/>
            <a:r>
              <a:rPr lang="nb-NO" sz="2500" dirty="0">
                <a:latin typeface="Calibri" panose="020F0502020204030204" pitchFamily="34" charset="0"/>
              </a:rPr>
              <a:t>Dersom egenkapitalandelen i markedsverdi ikke er konstant, får man ulik NPV om man regner egenkapital eller totalkapital, og det gir ingen mening. Egenkapitalmetoden er vist i læreboka, men er ikke eksamensrelevant</a:t>
            </a:r>
          </a:p>
        </p:txBody>
      </p:sp>
    </p:spTree>
    <p:extLst>
      <p:ext uri="{BB962C8B-B14F-4D97-AF65-F5344CB8AC3E}">
        <p14:creationId xmlns:p14="http://schemas.microsoft.com/office/powerpoint/2010/main" val="2323238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0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09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nb-NO" dirty="0">
                <a:latin typeface="Calibri" panose="020F0502020204030204" pitchFamily="34" charset="0"/>
              </a:rPr>
              <a:t>Annuitetsmetoden</a:t>
            </a:r>
          </a:p>
        </p:txBody>
      </p:sp>
      <p:sp>
        <p:nvSpPr>
          <p:cNvPr id="389123" name="Rectangle 3"/>
          <p:cNvSpPr>
            <a:spLocks noGrp="1" noChangeArrowheads="1"/>
          </p:cNvSpPr>
          <p:nvPr>
            <p:ph type="body" sz="half" idx="1"/>
          </p:nvPr>
        </p:nvSpPr>
        <p:spPr>
          <a:xfrm>
            <a:off x="1066800" y="1196975"/>
            <a:ext cx="7681913" cy="5500688"/>
          </a:xfrm>
        </p:spPr>
        <p:txBody>
          <a:bodyPr/>
          <a:lstStyle/>
          <a:p>
            <a:pPr eaLnBrk="1" hangingPunct="1">
              <a:lnSpc>
                <a:spcPct val="90000"/>
              </a:lnSpc>
            </a:pPr>
            <a:r>
              <a:rPr lang="nb-NO" sz="2400" dirty="0">
                <a:latin typeface="Calibri" panose="020F0502020204030204" pitchFamily="34" charset="0"/>
              </a:rPr>
              <a:t>Nåverdi (NPV) er nåverdien i løpet av </a:t>
            </a:r>
            <a:r>
              <a:rPr lang="nb-NO" sz="2400" b="1" dirty="0">
                <a:solidFill>
                  <a:srgbClr val="FF0000"/>
                </a:solidFill>
                <a:latin typeface="Calibri" panose="020F0502020204030204" pitchFamily="34" charset="0"/>
              </a:rPr>
              <a:t>hele prosjektets levetid</a:t>
            </a:r>
          </a:p>
          <a:p>
            <a:pPr eaLnBrk="1" hangingPunct="1">
              <a:lnSpc>
                <a:spcPct val="90000"/>
              </a:lnSpc>
            </a:pPr>
            <a:r>
              <a:rPr lang="nb-NO" sz="2400" dirty="0">
                <a:latin typeface="Calibri" panose="020F0502020204030204" pitchFamily="34" charset="0"/>
              </a:rPr>
              <a:t>Nåverdi pr. år i levetiden betegnes årlig </a:t>
            </a:r>
            <a:r>
              <a:rPr lang="nb-NO" sz="2400" b="1" dirty="0">
                <a:solidFill>
                  <a:srgbClr val="FF0000"/>
                </a:solidFill>
                <a:latin typeface="Calibri" panose="020F0502020204030204" pitchFamily="34" charset="0"/>
              </a:rPr>
              <a:t>nåverdiannuitet</a:t>
            </a:r>
          </a:p>
          <a:p>
            <a:pPr eaLnBrk="1" hangingPunct="1">
              <a:lnSpc>
                <a:spcPct val="90000"/>
              </a:lnSpc>
            </a:pPr>
            <a:r>
              <a:rPr lang="nb-NO" sz="2400" dirty="0">
                <a:latin typeface="Calibri" panose="020F0502020204030204" pitchFamily="34" charset="0"/>
              </a:rPr>
              <a:t>Et prosjekt er lønnsomt hvis den </a:t>
            </a:r>
            <a:r>
              <a:rPr lang="nb-NO" sz="2400" b="1" dirty="0">
                <a:solidFill>
                  <a:srgbClr val="FF0000"/>
                </a:solidFill>
                <a:latin typeface="Calibri" panose="020F0502020204030204" pitchFamily="34" charset="0"/>
              </a:rPr>
              <a:t>årlige kontantstrømmen</a:t>
            </a:r>
            <a:r>
              <a:rPr lang="nb-NO" sz="2400" dirty="0">
                <a:latin typeface="Calibri" panose="020F0502020204030204" pitchFamily="34" charset="0"/>
              </a:rPr>
              <a:t> overskrider </a:t>
            </a:r>
            <a:r>
              <a:rPr lang="nb-NO" sz="2400" b="1" dirty="0">
                <a:solidFill>
                  <a:srgbClr val="FF0000"/>
                </a:solidFill>
                <a:latin typeface="Calibri" panose="020F0502020204030204" pitchFamily="34" charset="0"/>
              </a:rPr>
              <a:t>årlig kapitalforbruk + renter</a:t>
            </a:r>
            <a:r>
              <a:rPr lang="nb-NO" sz="2400" dirty="0">
                <a:latin typeface="Calibri" panose="020F0502020204030204" pitchFamily="34" charset="0"/>
              </a:rPr>
              <a:t>, og differansen kalles </a:t>
            </a:r>
            <a:r>
              <a:rPr lang="nb-NO" sz="2400" b="1" dirty="0">
                <a:solidFill>
                  <a:srgbClr val="FF0000"/>
                </a:solidFill>
                <a:latin typeface="Calibri" panose="020F0502020204030204" pitchFamily="34" charset="0"/>
              </a:rPr>
              <a:t>nåverdiannuitet</a:t>
            </a:r>
          </a:p>
          <a:p>
            <a:pPr eaLnBrk="1" hangingPunct="1">
              <a:lnSpc>
                <a:spcPct val="90000"/>
              </a:lnSpc>
            </a:pPr>
            <a:r>
              <a:rPr lang="nb-NO" sz="2400" dirty="0">
                <a:latin typeface="Calibri" panose="020F0502020204030204" pitchFamily="34" charset="0"/>
              </a:rPr>
              <a:t>Kun aktuell dersom kontantstrømmen er en annuitet</a:t>
            </a:r>
            <a:endParaRPr lang="nb-NO" sz="2400" b="1" dirty="0">
              <a:solidFill>
                <a:srgbClr val="FF0000"/>
              </a:solidFill>
              <a:latin typeface="Calibri" panose="020F0502020204030204" pitchFamily="34" charset="0"/>
            </a:endParaRPr>
          </a:p>
          <a:p>
            <a:pPr eaLnBrk="1" hangingPunct="1">
              <a:lnSpc>
                <a:spcPct val="90000"/>
              </a:lnSpc>
            </a:pPr>
            <a:r>
              <a:rPr lang="nb-NO" sz="2400" dirty="0">
                <a:latin typeface="Calibri" panose="020F0502020204030204" pitchFamily="34" charset="0"/>
              </a:rPr>
              <a:t>Årlig kapitalforbruk + renter</a:t>
            </a:r>
            <a:r>
              <a:rPr lang="nb-NO" sz="2400" b="1" dirty="0">
                <a:latin typeface="Calibri" panose="020F0502020204030204" pitchFamily="34" charset="0"/>
              </a:rPr>
              <a:t> </a:t>
            </a:r>
            <a:r>
              <a:rPr lang="nb-NO" sz="2400" dirty="0">
                <a:latin typeface="Calibri" panose="020F0502020204030204" pitchFamily="34" charset="0"/>
              </a:rPr>
              <a:t>kan vi finne ut fra rentetabell 4, med kalkulator (PMT) eller med Excel (=AVDRAG)</a:t>
            </a:r>
            <a:r>
              <a:rPr lang="nb-NO" sz="2400" b="1" dirty="0">
                <a:solidFill>
                  <a:srgbClr val="FF0000"/>
                </a:solidFill>
                <a:latin typeface="Calibri" panose="020F0502020204030204" pitchFamily="34" charset="0"/>
              </a:rPr>
              <a:t> </a:t>
            </a:r>
          </a:p>
          <a:p>
            <a:pPr eaLnBrk="1" hangingPunct="1">
              <a:lnSpc>
                <a:spcPct val="90000"/>
              </a:lnSpc>
            </a:pPr>
            <a:endParaRPr lang="nb-NO" sz="2400" b="1" dirty="0">
              <a:solidFill>
                <a:srgbClr val="FF0000"/>
              </a:solidFill>
            </a:endParaRPr>
          </a:p>
          <a:p>
            <a:pPr eaLnBrk="1" hangingPunct="1">
              <a:lnSpc>
                <a:spcPct val="90000"/>
              </a:lnSpc>
            </a:pPr>
            <a:endParaRPr lang="nb-NO" sz="24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anim calcmode="lin" valueType="num">
                                      <p:cBhvr additive="base">
                                        <p:cTn id="7" dur="500" fill="hold"/>
                                        <p:tgtEl>
                                          <p:spTgt spid="389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23">
                                            <p:txEl>
                                              <p:pRg st="1" end="1"/>
                                            </p:txEl>
                                          </p:spTgt>
                                        </p:tgtEl>
                                        <p:attrNameLst>
                                          <p:attrName>style.visibility</p:attrName>
                                        </p:attrNameLst>
                                      </p:cBhvr>
                                      <p:to>
                                        <p:strVal val="visible"/>
                                      </p:to>
                                    </p:set>
                                    <p:anim calcmode="lin" valueType="num">
                                      <p:cBhvr additive="base">
                                        <p:cTn id="13" dur="500" fill="hold"/>
                                        <p:tgtEl>
                                          <p:spTgt spid="389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23">
                                            <p:txEl>
                                              <p:pRg st="2" end="2"/>
                                            </p:txEl>
                                          </p:spTgt>
                                        </p:tgtEl>
                                        <p:attrNameLst>
                                          <p:attrName>style.visibility</p:attrName>
                                        </p:attrNameLst>
                                      </p:cBhvr>
                                      <p:to>
                                        <p:strVal val="visible"/>
                                      </p:to>
                                    </p:set>
                                    <p:anim calcmode="lin" valueType="num">
                                      <p:cBhvr additive="base">
                                        <p:cTn id="19" dur="500" fill="hold"/>
                                        <p:tgtEl>
                                          <p:spTgt spid="389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23">
                                            <p:txEl>
                                              <p:pRg st="3" end="3"/>
                                            </p:txEl>
                                          </p:spTgt>
                                        </p:tgtEl>
                                        <p:attrNameLst>
                                          <p:attrName>style.visibility</p:attrName>
                                        </p:attrNameLst>
                                      </p:cBhvr>
                                      <p:to>
                                        <p:strVal val="visible"/>
                                      </p:to>
                                    </p:set>
                                    <p:anim calcmode="lin" valueType="num">
                                      <p:cBhvr additive="base">
                                        <p:cTn id="25" dur="500" fill="hold"/>
                                        <p:tgtEl>
                                          <p:spTgt spid="389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23">
                                            <p:txEl>
                                              <p:pRg st="4" end="4"/>
                                            </p:txEl>
                                          </p:spTgt>
                                        </p:tgtEl>
                                        <p:attrNameLst>
                                          <p:attrName>style.visibility</p:attrName>
                                        </p:attrNameLst>
                                      </p:cBhvr>
                                      <p:to>
                                        <p:strVal val="visible"/>
                                      </p:to>
                                    </p:set>
                                    <p:anim calcmode="lin" valueType="num">
                                      <p:cBhvr additive="base">
                                        <p:cTn id="31" dur="500" fill="hold"/>
                                        <p:tgtEl>
                                          <p:spTgt spid="3891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latin typeface="Calibri" panose="020F0502020204030204" pitchFamily="34" charset="0"/>
              </a:rPr>
              <a:t>Investeringsanalyse – kunst og vitenskap</a:t>
            </a:r>
          </a:p>
        </p:txBody>
      </p:sp>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24744"/>
            <a:ext cx="6980237"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157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nb-NO" dirty="0">
                <a:latin typeface="Calibri" panose="020F0502020204030204" pitchFamily="34" charset="0"/>
              </a:rPr>
              <a:t>Eksempel - annuitetsmetoden</a:t>
            </a:r>
          </a:p>
        </p:txBody>
      </p:sp>
      <p:graphicFrame>
        <p:nvGraphicFramePr>
          <p:cNvPr id="390147" name="Object 3"/>
          <p:cNvGraphicFramePr>
            <a:graphicFrameLocks noGrp="1" noChangeAspect="1"/>
          </p:cNvGraphicFramePr>
          <p:nvPr>
            <p:ph type="tbl" idx="1"/>
          </p:nvPr>
        </p:nvGraphicFramePr>
        <p:xfrm>
          <a:off x="1258888" y="1557338"/>
          <a:ext cx="7772400" cy="704850"/>
        </p:xfrm>
        <a:graphic>
          <a:graphicData uri="http://schemas.openxmlformats.org/presentationml/2006/ole">
            <mc:AlternateContent xmlns:mc="http://schemas.openxmlformats.org/markup-compatibility/2006">
              <mc:Choice xmlns:v="urn:schemas-microsoft-com:vml" Requires="v">
                <p:oleObj spid="_x0000_s43040" name="Regneark" r:id="rId4" imgW="3677101" imgH="333857" progId="Excel.Sheet.8">
                  <p:embed/>
                </p:oleObj>
              </mc:Choice>
              <mc:Fallback>
                <p:oleObj name="Regneark" r:id="rId4" imgW="3677101" imgH="333857" progId="Excel.Sheet.8">
                  <p:embed/>
                  <p:pic>
                    <p:nvPicPr>
                      <p:cNvPr id="39014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557338"/>
                        <a:ext cx="7772400" cy="704850"/>
                      </a:xfrm>
                      <a:prstGeom prst="rect">
                        <a:avLst/>
                      </a:prstGeom>
                    </p:spPr>
                  </p:pic>
                </p:oleObj>
              </mc:Fallback>
            </mc:AlternateContent>
          </a:graphicData>
        </a:graphic>
      </p:graphicFrame>
      <p:sp>
        <p:nvSpPr>
          <p:cNvPr id="390148" name="Text Box 4"/>
          <p:cNvSpPr txBox="1">
            <a:spLocks noChangeArrowheads="1"/>
          </p:cNvSpPr>
          <p:nvPr/>
        </p:nvSpPr>
        <p:spPr bwMode="auto">
          <a:xfrm>
            <a:off x="1258888" y="2636912"/>
            <a:ext cx="7848600" cy="132343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i="1">
                <a:solidFill>
                  <a:schemeClr val="tx1"/>
                </a:solidFill>
                <a:latin typeface="Times New Roman" pitchFamily="18" charset="0"/>
              </a:defRPr>
            </a:lvl1pPr>
            <a:lvl2pPr marL="742950" indent="-285750" eaLnBrk="0" hangingPunct="0">
              <a:defRPr sz="2800" i="1">
                <a:solidFill>
                  <a:schemeClr val="tx1"/>
                </a:solidFill>
                <a:latin typeface="Times New Roman" pitchFamily="18" charset="0"/>
              </a:defRPr>
            </a:lvl2pPr>
            <a:lvl3pPr marL="1143000" indent="-228600" eaLnBrk="0" hangingPunct="0">
              <a:defRPr sz="2800" i="1">
                <a:solidFill>
                  <a:schemeClr val="tx1"/>
                </a:solidFill>
                <a:latin typeface="Times New Roman" pitchFamily="18" charset="0"/>
              </a:defRPr>
            </a:lvl3pPr>
            <a:lvl4pPr marL="1600200" indent="-228600" eaLnBrk="0" hangingPunct="0">
              <a:defRPr sz="2800" i="1">
                <a:solidFill>
                  <a:schemeClr val="tx1"/>
                </a:solidFill>
                <a:latin typeface="Times New Roman" pitchFamily="18" charset="0"/>
              </a:defRPr>
            </a:lvl4pPr>
            <a:lvl5pPr marL="2057400" indent="-228600" eaLnBrk="0" hangingPunct="0">
              <a:defRPr sz="2800" i="1">
                <a:solidFill>
                  <a:schemeClr val="tx1"/>
                </a:solidFill>
                <a:latin typeface="Times New Roman" pitchFamily="18" charset="0"/>
              </a:defRPr>
            </a:lvl5pPr>
            <a:lvl6pPr marL="2514600" indent="-228600" eaLnBrk="0" fontAlgn="base" hangingPunct="0">
              <a:spcBef>
                <a:spcPct val="20000"/>
              </a:spcBef>
              <a:spcAft>
                <a:spcPct val="0"/>
              </a:spcAft>
              <a:buChar char="•"/>
              <a:defRPr sz="2800" i="1">
                <a:solidFill>
                  <a:schemeClr val="tx1"/>
                </a:solidFill>
                <a:latin typeface="Times New Roman" pitchFamily="18" charset="0"/>
              </a:defRPr>
            </a:lvl6pPr>
            <a:lvl7pPr marL="2971800" indent="-228600" eaLnBrk="0" fontAlgn="base" hangingPunct="0">
              <a:spcBef>
                <a:spcPct val="20000"/>
              </a:spcBef>
              <a:spcAft>
                <a:spcPct val="0"/>
              </a:spcAft>
              <a:buChar char="•"/>
              <a:defRPr sz="2800" i="1">
                <a:solidFill>
                  <a:schemeClr val="tx1"/>
                </a:solidFill>
                <a:latin typeface="Times New Roman" pitchFamily="18" charset="0"/>
              </a:defRPr>
            </a:lvl7pPr>
            <a:lvl8pPr marL="3429000" indent="-228600" eaLnBrk="0" fontAlgn="base" hangingPunct="0">
              <a:spcBef>
                <a:spcPct val="20000"/>
              </a:spcBef>
              <a:spcAft>
                <a:spcPct val="0"/>
              </a:spcAft>
              <a:buChar char="•"/>
              <a:defRPr sz="2800" i="1">
                <a:solidFill>
                  <a:schemeClr val="tx1"/>
                </a:solidFill>
                <a:latin typeface="Times New Roman" pitchFamily="18" charset="0"/>
              </a:defRPr>
            </a:lvl8pPr>
            <a:lvl9pPr marL="3886200" indent="-228600" eaLnBrk="0" fontAlgn="base" hangingPunct="0">
              <a:spcBef>
                <a:spcPct val="20000"/>
              </a:spcBef>
              <a:spcAft>
                <a:spcPct val="0"/>
              </a:spcAft>
              <a:buChar char="•"/>
              <a:defRPr sz="2800" i="1">
                <a:solidFill>
                  <a:schemeClr val="tx1"/>
                </a:solidFill>
                <a:latin typeface="Times New Roman" pitchFamily="18" charset="0"/>
              </a:defRPr>
            </a:lvl9pPr>
          </a:lstStyle>
          <a:p>
            <a:pPr eaLnBrk="1" hangingPunct="1">
              <a:spcBef>
                <a:spcPct val="50000"/>
              </a:spcBef>
              <a:buFontTx/>
              <a:buNone/>
            </a:pPr>
            <a:r>
              <a:rPr lang="nb-NO" sz="2000" i="0" dirty="0">
                <a:latin typeface="Calibri" panose="020F0502020204030204" pitchFamily="34" charset="0"/>
              </a:rPr>
              <a:t>Er prosjektet lønnsomt hvis avkastningskravet er 15 %?</a:t>
            </a:r>
          </a:p>
          <a:p>
            <a:pPr eaLnBrk="1" hangingPunct="1">
              <a:spcBef>
                <a:spcPct val="50000"/>
              </a:spcBef>
              <a:buNone/>
            </a:pPr>
            <a:r>
              <a:rPr lang="nb-NO" sz="2000" i="0" dirty="0">
                <a:latin typeface="Calibri" panose="020F0502020204030204" pitchFamily="34" charset="0"/>
              </a:rPr>
              <a:t>Hva er prosjektets nåverdi og hva er den årlige nåverdiannuiteten?</a:t>
            </a:r>
          </a:p>
          <a:p>
            <a:pPr eaLnBrk="1" hangingPunct="1">
              <a:spcBef>
                <a:spcPct val="50000"/>
              </a:spcBef>
              <a:buFontTx/>
              <a:buNone/>
            </a:pPr>
            <a:endParaRPr lang="nb-NO" sz="2000" i="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0147"/>
                                        </p:tgtEl>
                                        <p:attrNameLst>
                                          <p:attrName>style.visibility</p:attrName>
                                        </p:attrNameLst>
                                      </p:cBhvr>
                                      <p:to>
                                        <p:strVal val="visible"/>
                                      </p:to>
                                    </p:set>
                                    <p:animEffect transition="in" filter="dissolve">
                                      <p:cBhvr>
                                        <p:cTn id="7" dur="500"/>
                                        <p:tgtEl>
                                          <p:spTgt spid="390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0148"/>
                                        </p:tgtEl>
                                        <p:attrNameLst>
                                          <p:attrName>style.visibility</p:attrName>
                                        </p:attrNameLst>
                                      </p:cBhvr>
                                      <p:to>
                                        <p:strVal val="visible"/>
                                      </p:to>
                                    </p:set>
                                    <p:anim calcmode="lin" valueType="num">
                                      <p:cBhvr additive="base">
                                        <p:cTn id="12" dur="500" fill="hold"/>
                                        <p:tgtEl>
                                          <p:spTgt spid="390148"/>
                                        </p:tgtEl>
                                        <p:attrNameLst>
                                          <p:attrName>ppt_x</p:attrName>
                                        </p:attrNameLst>
                                      </p:cBhvr>
                                      <p:tavLst>
                                        <p:tav tm="0">
                                          <p:val>
                                            <p:strVal val="0-#ppt_w/2"/>
                                          </p:val>
                                        </p:tav>
                                        <p:tav tm="100000">
                                          <p:val>
                                            <p:strVal val="#ppt_x"/>
                                          </p:val>
                                        </p:tav>
                                      </p:tavLst>
                                    </p:anim>
                                    <p:anim calcmode="lin" valueType="num">
                                      <p:cBhvr additive="base">
                                        <p:cTn id="13" dur="500" fill="hold"/>
                                        <p:tgtEl>
                                          <p:spTgt spid="390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8"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E3AD726F-3E0B-47DA-9963-E0772DBB4EDD}"/>
              </a:ext>
            </a:extLst>
          </p:cNvPr>
          <p:cNvSpPr>
            <a:spLocks noGrp="1"/>
          </p:cNvSpPr>
          <p:nvPr>
            <p:ph type="title"/>
          </p:nvPr>
        </p:nvSpPr>
        <p:spPr/>
        <p:txBody>
          <a:bodyPr/>
          <a:lstStyle/>
          <a:p>
            <a:r>
              <a:rPr lang="nb-NO" dirty="0">
                <a:latin typeface="Calibri" panose="020F0502020204030204" pitchFamily="34" charset="0"/>
                <a:cs typeface="Calibri" panose="020F0502020204030204" pitchFamily="34" charset="0"/>
              </a:rPr>
              <a:t>Nåverdi med annuitetsmetoden</a:t>
            </a:r>
          </a:p>
        </p:txBody>
      </p:sp>
      <p:graphicFrame>
        <p:nvGraphicFramePr>
          <p:cNvPr id="8" name="Objekt 7">
            <a:extLst>
              <a:ext uri="{FF2B5EF4-FFF2-40B4-BE49-F238E27FC236}">
                <a16:creationId xmlns:a16="http://schemas.microsoft.com/office/drawing/2014/main" id="{652A2C0B-701E-4030-93CF-56C8FA61319D}"/>
              </a:ext>
            </a:extLst>
          </p:cNvPr>
          <p:cNvGraphicFramePr>
            <a:graphicFrameLocks noChangeAspect="1"/>
          </p:cNvGraphicFramePr>
          <p:nvPr>
            <p:extLst>
              <p:ext uri="{D42A27DB-BD31-4B8C-83A1-F6EECF244321}">
                <p14:modId xmlns:p14="http://schemas.microsoft.com/office/powerpoint/2010/main" val="3279899234"/>
              </p:ext>
            </p:extLst>
          </p:nvPr>
        </p:nvGraphicFramePr>
        <p:xfrm>
          <a:off x="1223684" y="1340768"/>
          <a:ext cx="7902355" cy="3456384"/>
        </p:xfrm>
        <a:graphic>
          <a:graphicData uri="http://schemas.openxmlformats.org/presentationml/2006/ole">
            <mc:AlternateContent xmlns:mc="http://schemas.openxmlformats.org/markup-compatibility/2006">
              <mc:Choice xmlns:v="urn:schemas-microsoft-com:vml" Requires="v">
                <p:oleObj spid="_x0000_s86029" name="Worksheet" r:id="rId3" imgW="5248074" imgH="2295389" progId="Excel.Sheet.12">
                  <p:embed/>
                </p:oleObj>
              </mc:Choice>
              <mc:Fallback>
                <p:oleObj name="Worksheet" r:id="rId3" imgW="5248074" imgH="2295389" progId="Excel.Sheet.12">
                  <p:embed/>
                  <p:pic>
                    <p:nvPicPr>
                      <p:cNvPr id="0" name=""/>
                      <p:cNvPicPr/>
                      <p:nvPr/>
                    </p:nvPicPr>
                    <p:blipFill>
                      <a:blip r:embed="rId4"/>
                      <a:stretch>
                        <a:fillRect/>
                      </a:stretch>
                    </p:blipFill>
                    <p:spPr>
                      <a:xfrm>
                        <a:off x="1223684" y="1340768"/>
                        <a:ext cx="7902355" cy="3456384"/>
                      </a:xfrm>
                      <a:prstGeom prst="rect">
                        <a:avLst/>
                      </a:prstGeom>
                    </p:spPr>
                  </p:pic>
                </p:oleObj>
              </mc:Fallback>
            </mc:AlternateContent>
          </a:graphicData>
        </a:graphic>
      </p:graphicFrame>
    </p:spTree>
    <p:extLst>
      <p:ext uri="{BB962C8B-B14F-4D97-AF65-F5344CB8AC3E}">
        <p14:creationId xmlns:p14="http://schemas.microsoft.com/office/powerpoint/2010/main" val="2520805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latin typeface="Calibri" panose="020F0502020204030204" pitchFamily="34" charset="0"/>
              </a:rPr>
              <a:t>Økonomisk levetid</a:t>
            </a:r>
          </a:p>
        </p:txBody>
      </p:sp>
      <p:sp>
        <p:nvSpPr>
          <p:cNvPr id="3" name="Content Placeholder 2"/>
          <p:cNvSpPr>
            <a:spLocks noGrp="1"/>
          </p:cNvSpPr>
          <p:nvPr>
            <p:ph idx="1"/>
          </p:nvPr>
        </p:nvSpPr>
        <p:spPr/>
        <p:txBody>
          <a:bodyPr/>
          <a:lstStyle/>
          <a:p>
            <a:r>
              <a:rPr lang="nb-NO" sz="2400" dirty="0">
                <a:latin typeface="Calibri" panose="020F0502020204030204" pitchFamily="34" charset="0"/>
              </a:rPr>
              <a:t>Vi har så langt mer eller mindre forutsatt at levetiden til et prosjekt var gitt, eller at bedriften eventuelt hadde bestemt hva den optimale levetiden faktisk var. Her er begrepene </a:t>
            </a:r>
            <a:r>
              <a:rPr lang="nb-NO" sz="2400" i="1" dirty="0">
                <a:solidFill>
                  <a:srgbClr val="FF0000"/>
                </a:solidFill>
                <a:latin typeface="Calibri" panose="020F0502020204030204" pitchFamily="34" charset="0"/>
              </a:rPr>
              <a:t>teknisk levetid </a:t>
            </a:r>
            <a:r>
              <a:rPr lang="nb-NO" sz="2400" dirty="0">
                <a:latin typeface="Calibri" panose="020F0502020204030204" pitchFamily="34" charset="0"/>
              </a:rPr>
              <a:t>og </a:t>
            </a:r>
            <a:r>
              <a:rPr lang="nb-NO" sz="2400" i="1" dirty="0">
                <a:solidFill>
                  <a:srgbClr val="FF0000"/>
                </a:solidFill>
                <a:latin typeface="Calibri" panose="020F0502020204030204" pitchFamily="34" charset="0"/>
              </a:rPr>
              <a:t>økonomisk levetid </a:t>
            </a:r>
            <a:r>
              <a:rPr lang="nb-NO" sz="2400" dirty="0">
                <a:latin typeface="Calibri" panose="020F0502020204030204" pitchFamily="34" charset="0"/>
              </a:rPr>
              <a:t>sentrale</a:t>
            </a:r>
          </a:p>
          <a:p>
            <a:r>
              <a:rPr lang="nb-NO" sz="2400" dirty="0">
                <a:latin typeface="Calibri" panose="020F0502020204030204" pitchFamily="34" charset="0"/>
              </a:rPr>
              <a:t>Nå skal vi se på hvordan vi kan bestemme optimal økonomisk levetid for et prosjekt. Det skal vi gjøre under to ulike forutsetninger med hensyn til hva som skjer etter at et prosjekt er fullført. </a:t>
            </a:r>
          </a:p>
          <a:p>
            <a:pPr marL="914400" lvl="1" indent="-457200">
              <a:buFont typeface="+mj-lt"/>
              <a:buAutoNum type="arabicPeriod"/>
            </a:pPr>
            <a:r>
              <a:rPr lang="nb-NO" sz="2000" dirty="0">
                <a:latin typeface="Calibri" panose="020F0502020204030204" pitchFamily="34" charset="0"/>
              </a:rPr>
              <a:t>Det første alternativet er at prosjektet er en </a:t>
            </a:r>
            <a:r>
              <a:rPr lang="nb-NO" sz="2000" b="1" i="1" dirty="0">
                <a:solidFill>
                  <a:srgbClr val="FF0000"/>
                </a:solidFill>
                <a:latin typeface="Calibri" panose="020F0502020204030204" pitchFamily="34" charset="0"/>
              </a:rPr>
              <a:t>engangsinvestering</a:t>
            </a:r>
            <a:r>
              <a:rPr lang="nb-NO" sz="2000" dirty="0">
                <a:latin typeface="Calibri" panose="020F0502020204030204" pitchFamily="34" charset="0"/>
              </a:rPr>
              <a:t>, det vil si at det ikke vil bli gjentatt etter at det er fullført. </a:t>
            </a:r>
            <a:endParaRPr lang="nb-NO" sz="2400" dirty="0">
              <a:latin typeface="Calibri" panose="020F0502020204030204" pitchFamily="34" charset="0"/>
            </a:endParaRPr>
          </a:p>
          <a:p>
            <a:pPr marL="914400" lvl="1" indent="-457200">
              <a:buFont typeface="+mj-lt"/>
              <a:buAutoNum type="arabicPeriod"/>
            </a:pPr>
            <a:r>
              <a:rPr lang="nb-NO" sz="2000" dirty="0">
                <a:latin typeface="Calibri" panose="020F0502020204030204" pitchFamily="34" charset="0"/>
              </a:rPr>
              <a:t>Det andre alternativet  er en såkalt </a:t>
            </a:r>
            <a:r>
              <a:rPr lang="nb-NO" sz="2000" b="1" i="1" dirty="0">
                <a:solidFill>
                  <a:srgbClr val="FF0000"/>
                </a:solidFill>
                <a:latin typeface="Calibri" panose="020F0502020204030204" pitchFamily="34" charset="0"/>
              </a:rPr>
              <a:t>investeringskjede</a:t>
            </a:r>
            <a:r>
              <a:rPr lang="nb-NO" sz="2000" i="1" dirty="0">
                <a:solidFill>
                  <a:srgbClr val="FF0000"/>
                </a:solidFill>
                <a:latin typeface="Calibri" panose="020F0502020204030204" pitchFamily="34" charset="0"/>
              </a:rPr>
              <a:t>. </a:t>
            </a:r>
            <a:r>
              <a:rPr lang="nb-NO" sz="2000" dirty="0">
                <a:latin typeface="Calibri" panose="020F0502020204030204" pitchFamily="34" charset="0"/>
              </a:rPr>
              <a:t>Det vil si at</a:t>
            </a:r>
            <a:r>
              <a:rPr lang="nb-NO" sz="2000" i="1" dirty="0">
                <a:latin typeface="Calibri" panose="020F0502020204030204" pitchFamily="34" charset="0"/>
              </a:rPr>
              <a:t> </a:t>
            </a:r>
            <a:r>
              <a:rPr lang="nb-NO" sz="2000" dirty="0">
                <a:latin typeface="Calibri" panose="020F0502020204030204" pitchFamily="34" charset="0"/>
              </a:rPr>
              <a:t>et anleggsmiddel i regulær bruk blir skiftet ut med et nytt og mer eller mindre identisk anleggsmiddel kontinuerlig.</a:t>
            </a:r>
          </a:p>
        </p:txBody>
      </p:sp>
    </p:spTree>
    <p:extLst>
      <p:ext uri="{BB962C8B-B14F-4D97-AF65-F5344CB8AC3E}">
        <p14:creationId xmlns:p14="http://schemas.microsoft.com/office/powerpoint/2010/main" val="2330135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6"/>
          <p:cNvSpPr>
            <a:spLocks noGrp="1" noChangeArrowheads="1"/>
          </p:cNvSpPr>
          <p:nvPr>
            <p:ph type="title"/>
          </p:nvPr>
        </p:nvSpPr>
        <p:spPr/>
        <p:txBody>
          <a:bodyPr/>
          <a:lstStyle/>
          <a:p>
            <a:pPr eaLnBrk="1" hangingPunct="1"/>
            <a:r>
              <a:rPr lang="nb-NO" sz="3600" dirty="0">
                <a:latin typeface="Calibri" panose="020F0502020204030204" pitchFamily="34" charset="0"/>
              </a:rPr>
              <a:t>Eksempel: Økonomisk levetid</a:t>
            </a:r>
          </a:p>
        </p:txBody>
      </p:sp>
      <p:sp>
        <p:nvSpPr>
          <p:cNvPr id="289799" name="Rectangle 7"/>
          <p:cNvSpPr>
            <a:spLocks noGrp="1" noChangeArrowheads="1"/>
          </p:cNvSpPr>
          <p:nvPr>
            <p:ph type="body" idx="1"/>
          </p:nvPr>
        </p:nvSpPr>
        <p:spPr/>
        <p:txBody>
          <a:bodyPr/>
          <a:lstStyle/>
          <a:p>
            <a:pPr eaLnBrk="1" hangingPunct="1"/>
            <a:r>
              <a:rPr lang="nb-NO" dirty="0">
                <a:latin typeface="Calibri" panose="020F0502020204030204" pitchFamily="34" charset="0"/>
              </a:rPr>
              <a:t>Et anleggsmiddel med en kostpris på 1 000 000 har teknisk levetid 5 år</a:t>
            </a:r>
          </a:p>
          <a:p>
            <a:pPr eaLnBrk="1" hangingPunct="1"/>
            <a:r>
              <a:rPr lang="nb-NO" dirty="0">
                <a:latin typeface="Calibri" panose="020F0502020204030204" pitchFamily="34" charset="0"/>
              </a:rPr>
              <a:t>Kontantstrøm og anleggsmidlets restverdi er slik:</a:t>
            </a:r>
          </a:p>
          <a:p>
            <a:pPr eaLnBrk="1" hangingPunct="1"/>
            <a:endParaRPr lang="nb-NO" dirty="0"/>
          </a:p>
          <a:p>
            <a:pPr eaLnBrk="1" hangingPunct="1"/>
            <a:endParaRPr lang="nb-NO" dirty="0"/>
          </a:p>
          <a:p>
            <a:pPr eaLnBrk="1" hangingPunct="1">
              <a:spcBef>
                <a:spcPct val="50000"/>
              </a:spcBef>
            </a:pPr>
            <a:r>
              <a:rPr lang="nb-NO" dirty="0">
                <a:latin typeface="Calibri" panose="020F0502020204030204" pitchFamily="34" charset="0"/>
              </a:rPr>
              <a:t>Hvor lenge bør anleggsmidlet beholdes dersom investeringen ikke skal gjentas? Regel: </a:t>
            </a:r>
            <a:r>
              <a:rPr lang="nb-NO" b="1" dirty="0">
                <a:solidFill>
                  <a:srgbClr val="FF0000"/>
                </a:solidFill>
                <a:latin typeface="Calibri" panose="020F0502020204030204" pitchFamily="34" charset="0"/>
              </a:rPr>
              <a:t>Høyest NPV</a:t>
            </a:r>
          </a:p>
          <a:p>
            <a:pPr eaLnBrk="1" hangingPunct="1">
              <a:spcBef>
                <a:spcPct val="50000"/>
              </a:spcBef>
            </a:pPr>
            <a:r>
              <a:rPr lang="nb-NO" dirty="0">
                <a:latin typeface="Calibri" panose="020F0502020204030204" pitchFamily="34" charset="0"/>
              </a:rPr>
              <a:t>Hvor ofte bør anleggsmidlet skiftes ut dersom det er en investeringskjede? Regel: </a:t>
            </a:r>
            <a:r>
              <a:rPr lang="nb-NO" b="1" dirty="0">
                <a:solidFill>
                  <a:srgbClr val="FF0000"/>
                </a:solidFill>
                <a:latin typeface="Calibri" panose="020F0502020204030204" pitchFamily="34" charset="0"/>
              </a:rPr>
              <a:t>Høyest NV-annuitet</a:t>
            </a:r>
          </a:p>
          <a:p>
            <a:pPr eaLnBrk="1" hangingPunct="1">
              <a:spcBef>
                <a:spcPct val="50000"/>
              </a:spcBef>
            </a:pPr>
            <a:r>
              <a:rPr lang="nb-NO" dirty="0">
                <a:latin typeface="Calibri" panose="020F0502020204030204" pitchFamily="34" charset="0"/>
              </a:rPr>
              <a:t>Avkastningskravet er 15 %.</a:t>
            </a:r>
          </a:p>
          <a:p>
            <a:pPr eaLnBrk="1" hangingPunct="1">
              <a:buFontTx/>
              <a:buNone/>
            </a:pPr>
            <a:endParaRPr lang="nb-NO" dirty="0"/>
          </a:p>
        </p:txBody>
      </p:sp>
      <p:graphicFrame>
        <p:nvGraphicFramePr>
          <p:cNvPr id="289796" name="Object 4"/>
          <p:cNvGraphicFramePr>
            <a:graphicFrameLocks noChangeAspect="1"/>
          </p:cNvGraphicFramePr>
          <p:nvPr>
            <p:extLst>
              <p:ext uri="{D42A27DB-BD31-4B8C-83A1-F6EECF244321}">
                <p14:modId xmlns:p14="http://schemas.microsoft.com/office/powerpoint/2010/main" val="3632745763"/>
              </p:ext>
            </p:extLst>
          </p:nvPr>
        </p:nvGraphicFramePr>
        <p:xfrm>
          <a:off x="1475656" y="2708920"/>
          <a:ext cx="7435850" cy="1036637"/>
        </p:xfrm>
        <a:graphic>
          <a:graphicData uri="http://schemas.openxmlformats.org/presentationml/2006/ole">
            <mc:AlternateContent xmlns:mc="http://schemas.openxmlformats.org/markup-compatibility/2006">
              <mc:Choice xmlns:v="urn:schemas-microsoft-com:vml" Requires="v">
                <p:oleObj spid="_x0000_s48160" name="Worksheet" r:id="rId4" imgW="4724572" imgH="495427" progId="Excel.Sheet.8">
                  <p:embed/>
                </p:oleObj>
              </mc:Choice>
              <mc:Fallback>
                <p:oleObj name="Worksheet" r:id="rId4" imgW="4724572" imgH="495427" progId="Excel.Sheet.8">
                  <p:embed/>
                  <p:pic>
                    <p:nvPicPr>
                      <p:cNvPr id="289796" name="Object 4"/>
                      <p:cNvPicPr>
                        <a:picLocks noChangeAspect="1" noChangeArrowheads="1"/>
                      </p:cNvPicPr>
                      <p:nvPr/>
                    </p:nvPicPr>
                    <p:blipFill>
                      <a:blip r:embed="rId5"/>
                      <a:srcRect/>
                      <a:stretch>
                        <a:fillRect/>
                      </a:stretch>
                    </p:blipFill>
                    <p:spPr bwMode="auto">
                      <a:xfrm>
                        <a:off x="1475656" y="2708920"/>
                        <a:ext cx="74358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58639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9799">
                                            <p:txEl>
                                              <p:pRg st="0" end="0"/>
                                            </p:txEl>
                                          </p:spTgt>
                                        </p:tgtEl>
                                        <p:attrNameLst>
                                          <p:attrName>style.visibility</p:attrName>
                                        </p:attrNameLst>
                                      </p:cBhvr>
                                      <p:to>
                                        <p:strVal val="visible"/>
                                      </p:to>
                                    </p:set>
                                    <p:anim calcmode="lin" valueType="num">
                                      <p:cBhvr additive="base">
                                        <p:cTn id="7" dur="500" fill="hold"/>
                                        <p:tgtEl>
                                          <p:spTgt spid="2897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979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89799">
                                            <p:txEl>
                                              <p:pRg st="1" end="1"/>
                                            </p:txEl>
                                          </p:spTgt>
                                        </p:tgtEl>
                                        <p:attrNameLst>
                                          <p:attrName>style.visibility</p:attrName>
                                        </p:attrNameLst>
                                      </p:cBhvr>
                                      <p:to>
                                        <p:strVal val="visible"/>
                                      </p:to>
                                    </p:set>
                                    <p:anim calcmode="lin" valueType="num">
                                      <p:cBhvr additive="base">
                                        <p:cTn id="12" dur="500" fill="hold"/>
                                        <p:tgtEl>
                                          <p:spTgt spid="28979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97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89796"/>
                                        </p:tgtEl>
                                        <p:attrNameLst>
                                          <p:attrName>style.visibility</p:attrName>
                                        </p:attrNameLst>
                                      </p:cBhvr>
                                      <p:to>
                                        <p:strVal val="visible"/>
                                      </p:to>
                                    </p:set>
                                    <p:animEffect transition="in" filter="dissolve">
                                      <p:cBhvr>
                                        <p:cTn id="18" dur="500"/>
                                        <p:tgtEl>
                                          <p:spTgt spid="289796"/>
                                        </p:tgtEl>
                                      </p:cBhvr>
                                    </p:animEffect>
                                  </p:childTnLst>
                                </p:cTn>
                              </p:par>
                            </p:childTnLst>
                          </p:cTn>
                        </p:par>
                        <p:par>
                          <p:cTn id="19" fill="hold" nodeType="afterGroup">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289799">
                                            <p:txEl>
                                              <p:pRg st="4" end="4"/>
                                            </p:txEl>
                                          </p:spTgt>
                                        </p:tgtEl>
                                        <p:attrNameLst>
                                          <p:attrName>style.visibility</p:attrName>
                                        </p:attrNameLst>
                                      </p:cBhvr>
                                      <p:to>
                                        <p:strVal val="visible"/>
                                      </p:to>
                                    </p:set>
                                    <p:anim calcmode="lin" valueType="num">
                                      <p:cBhvr additive="base">
                                        <p:cTn id="22" dur="500" fill="hold"/>
                                        <p:tgtEl>
                                          <p:spTgt spid="289799">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89799">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8" fill="hold" grpId="0" nodeType="afterEffect">
                                  <p:stCondLst>
                                    <p:cond delay="0"/>
                                  </p:stCondLst>
                                  <p:childTnLst>
                                    <p:set>
                                      <p:cBhvr>
                                        <p:cTn id="26" dur="1" fill="hold">
                                          <p:stCondLst>
                                            <p:cond delay="0"/>
                                          </p:stCondLst>
                                        </p:cTn>
                                        <p:tgtEl>
                                          <p:spTgt spid="289799">
                                            <p:txEl>
                                              <p:pRg st="5" end="5"/>
                                            </p:txEl>
                                          </p:spTgt>
                                        </p:tgtEl>
                                        <p:attrNameLst>
                                          <p:attrName>style.visibility</p:attrName>
                                        </p:attrNameLst>
                                      </p:cBhvr>
                                      <p:to>
                                        <p:strVal val="visible"/>
                                      </p:to>
                                    </p:set>
                                    <p:anim calcmode="lin" valueType="num">
                                      <p:cBhvr additive="base">
                                        <p:cTn id="27" dur="500" fill="hold"/>
                                        <p:tgtEl>
                                          <p:spTgt spid="28979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89799">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289799">
                                            <p:txEl>
                                              <p:pRg st="6" end="6"/>
                                            </p:txEl>
                                          </p:spTgt>
                                        </p:tgtEl>
                                        <p:attrNameLst>
                                          <p:attrName>style.visibility</p:attrName>
                                        </p:attrNameLst>
                                      </p:cBhvr>
                                      <p:to>
                                        <p:strVal val="visible"/>
                                      </p:to>
                                    </p:set>
                                    <p:anim calcmode="lin" valueType="num">
                                      <p:cBhvr additive="base">
                                        <p:cTn id="32" dur="500" fill="hold"/>
                                        <p:tgtEl>
                                          <p:spTgt spid="289799">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897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9"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6234D-D01E-446E-BB07-DB849476FB1A}"/>
              </a:ext>
            </a:extLst>
          </p:cNvPr>
          <p:cNvSpPr>
            <a:spLocks noGrp="1"/>
          </p:cNvSpPr>
          <p:nvPr>
            <p:ph type="title"/>
          </p:nvPr>
        </p:nvSpPr>
        <p:spPr/>
        <p:txBody>
          <a:bodyPr/>
          <a:lstStyle/>
          <a:p>
            <a:r>
              <a:rPr lang="nb-NO" sz="3200" dirty="0">
                <a:latin typeface="Calibri" panose="020F0502020204030204" pitchFamily="34" charset="0"/>
              </a:rPr>
              <a:t>Økonomisk levetid</a:t>
            </a:r>
            <a:endParaRPr lang="nb-NO" dirty="0"/>
          </a:p>
        </p:txBody>
      </p:sp>
      <p:sp>
        <p:nvSpPr>
          <p:cNvPr id="5" name="Plassholder for innhold 4">
            <a:extLst>
              <a:ext uri="{FF2B5EF4-FFF2-40B4-BE49-F238E27FC236}">
                <a16:creationId xmlns:a16="http://schemas.microsoft.com/office/drawing/2014/main" id="{4FF8D85C-2A19-4B58-AB23-BC00961103C8}"/>
              </a:ext>
            </a:extLst>
          </p:cNvPr>
          <p:cNvSpPr>
            <a:spLocks noGrp="1"/>
          </p:cNvSpPr>
          <p:nvPr>
            <p:ph idx="1"/>
          </p:nvPr>
        </p:nvSpPr>
        <p:spPr/>
        <p:txBody>
          <a:bodyPr/>
          <a:lstStyle/>
          <a:p>
            <a:endParaRPr lang="nb-NO" dirty="0"/>
          </a:p>
          <a:p>
            <a:endParaRPr lang="nb-NO" dirty="0"/>
          </a:p>
          <a:p>
            <a:endParaRPr lang="nb-NO" dirty="0"/>
          </a:p>
          <a:p>
            <a:r>
              <a:rPr lang="nb-NO" dirty="0">
                <a:latin typeface="Calibri" panose="020F0502020204030204" pitchFamily="34" charset="0"/>
                <a:cs typeface="Calibri" panose="020F0502020204030204" pitchFamily="34" charset="0"/>
              </a:rPr>
              <a:t>Dreier det seg om en engangsinvestering, beholdes anleggsmidlet det antall år som maksimerer nåverdi, dvs. 5 år</a:t>
            </a:r>
          </a:p>
          <a:p>
            <a:r>
              <a:rPr lang="nb-NO" dirty="0">
                <a:latin typeface="Calibri" panose="020F0502020204030204" pitchFamily="34" charset="0"/>
                <a:cs typeface="Calibri" panose="020F0502020204030204" pitchFamily="34" charset="0"/>
              </a:rPr>
              <a:t>Dreier det seg om en investeringskjede, velges utskiftingsfrekvens ut fra maksimal nåverdiannuitet, dvs. hvert 3. år</a:t>
            </a:r>
          </a:p>
          <a:p>
            <a:endParaRPr lang="nb-NO" dirty="0">
              <a:latin typeface="Calibri" panose="020F0502020204030204" pitchFamily="34" charset="0"/>
              <a:cs typeface="Calibri" panose="020F0502020204030204" pitchFamily="34" charset="0"/>
            </a:endParaRPr>
          </a:p>
        </p:txBody>
      </p:sp>
      <p:graphicFrame>
        <p:nvGraphicFramePr>
          <p:cNvPr id="4" name="Objekt 3">
            <a:extLst>
              <a:ext uri="{FF2B5EF4-FFF2-40B4-BE49-F238E27FC236}">
                <a16:creationId xmlns:a16="http://schemas.microsoft.com/office/drawing/2014/main" id="{BAF0D319-D8F2-4B6B-BDB1-A7828B0D524F}"/>
              </a:ext>
            </a:extLst>
          </p:cNvPr>
          <p:cNvGraphicFramePr>
            <a:graphicFrameLocks noChangeAspect="1"/>
          </p:cNvGraphicFramePr>
          <p:nvPr>
            <p:extLst>
              <p:ext uri="{D42A27DB-BD31-4B8C-83A1-F6EECF244321}">
                <p14:modId xmlns:p14="http://schemas.microsoft.com/office/powerpoint/2010/main" val="38703208"/>
              </p:ext>
            </p:extLst>
          </p:nvPr>
        </p:nvGraphicFramePr>
        <p:xfrm>
          <a:off x="1187624" y="1268760"/>
          <a:ext cx="7191375" cy="1152525"/>
        </p:xfrm>
        <a:graphic>
          <a:graphicData uri="http://schemas.openxmlformats.org/presentationml/2006/ole">
            <mc:AlternateContent xmlns:mc="http://schemas.openxmlformats.org/markup-compatibility/2006">
              <mc:Choice xmlns:v="urn:schemas-microsoft-com:vml" Requires="v">
                <p:oleObj spid="_x0000_s87052" name="Worksheet" r:id="rId3" imgW="7191442" imgH="1152389" progId="Excel.Sheet.12">
                  <p:embed/>
                </p:oleObj>
              </mc:Choice>
              <mc:Fallback>
                <p:oleObj name="Worksheet" r:id="rId3" imgW="7191442" imgH="1152389" progId="Excel.Sheet.12">
                  <p:embed/>
                  <p:pic>
                    <p:nvPicPr>
                      <p:cNvPr id="0" name=""/>
                      <p:cNvPicPr/>
                      <p:nvPr/>
                    </p:nvPicPr>
                    <p:blipFill>
                      <a:blip r:embed="rId4"/>
                      <a:stretch>
                        <a:fillRect/>
                      </a:stretch>
                    </p:blipFill>
                    <p:spPr>
                      <a:xfrm>
                        <a:off x="1187624" y="1268760"/>
                        <a:ext cx="7191375" cy="1152525"/>
                      </a:xfrm>
                      <a:prstGeom prst="rect">
                        <a:avLst/>
                      </a:prstGeom>
                    </p:spPr>
                  </p:pic>
                </p:oleObj>
              </mc:Fallback>
            </mc:AlternateContent>
          </a:graphicData>
        </a:graphic>
      </p:graphicFrame>
    </p:spTree>
    <p:extLst>
      <p:ext uri="{BB962C8B-B14F-4D97-AF65-F5344CB8AC3E}">
        <p14:creationId xmlns:p14="http://schemas.microsoft.com/office/powerpoint/2010/main" val="1484857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nb-NO" dirty="0">
                <a:latin typeface="Calibri" panose="020F0502020204030204" pitchFamily="34" charset="0"/>
              </a:rPr>
              <a:t>Nåverdiannuitet – årlige kostnader</a:t>
            </a:r>
          </a:p>
        </p:txBody>
      </p:sp>
      <p:sp>
        <p:nvSpPr>
          <p:cNvPr id="20483" name="Rectangle 3"/>
          <p:cNvSpPr>
            <a:spLocks noGrp="1" noChangeArrowheads="1"/>
          </p:cNvSpPr>
          <p:nvPr>
            <p:ph type="body" idx="1"/>
          </p:nvPr>
        </p:nvSpPr>
        <p:spPr/>
        <p:txBody>
          <a:bodyPr/>
          <a:lstStyle/>
          <a:p>
            <a:pPr eaLnBrk="1" hangingPunct="1"/>
            <a:r>
              <a:rPr lang="nb-NO" dirty="0">
                <a:latin typeface="Calibri" panose="020F0502020204030204" pitchFamily="34" charset="0"/>
              </a:rPr>
              <a:t>En bedrift vurderer to maskiner, A og B, som skiftes ut regelmessig</a:t>
            </a:r>
          </a:p>
          <a:p>
            <a:pPr lvl="1" eaLnBrk="1" hangingPunct="1"/>
            <a:r>
              <a:rPr lang="nb-NO" dirty="0">
                <a:latin typeface="Calibri" panose="020F0502020204030204" pitchFamily="34" charset="0"/>
              </a:rPr>
              <a:t>Maskin A koster 270 000 å anskaffe og levetiden er 4 år. Driftskostnadene (betalbare) pr. år er beregnet å beløpe seg til 100 000, og man regner med at utrangeringsverdien ved levetidens slutt er kr 70 000</a:t>
            </a:r>
          </a:p>
          <a:p>
            <a:pPr lvl="1" eaLnBrk="1" hangingPunct="1"/>
            <a:r>
              <a:rPr lang="nb-NO" dirty="0">
                <a:latin typeface="Calibri" panose="020F0502020204030204" pitchFamily="34" charset="0"/>
              </a:rPr>
              <a:t>Maskin B er dyrere i innkjøp med en anskaffelseskostnad på 420 000, men levetiden er 7 år. Driftskostnadene er dessuten lavere og beregnet til å bli 90 000 pr. år, og man regner ikke med at maskinen har noen salgsverdi ved levetidens slutt </a:t>
            </a:r>
          </a:p>
          <a:p>
            <a:pPr lvl="1" eaLnBrk="1" hangingPunct="1"/>
            <a:r>
              <a:rPr lang="nb-NO" dirty="0">
                <a:latin typeface="Calibri" panose="020F0502020204030204" pitchFamily="34" charset="0"/>
              </a:rPr>
              <a:t>Avkastningskravet er 10 %. Hvilken maskin bør velges? </a:t>
            </a:r>
          </a:p>
        </p:txBody>
      </p:sp>
    </p:spTree>
    <p:extLst>
      <p:ext uri="{BB962C8B-B14F-4D97-AF65-F5344CB8AC3E}">
        <p14:creationId xmlns:p14="http://schemas.microsoft.com/office/powerpoint/2010/main" val="3648106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4CBC91-5350-464C-8D45-D74AA8D91547}"/>
              </a:ext>
            </a:extLst>
          </p:cNvPr>
          <p:cNvSpPr>
            <a:spLocks noGrp="1"/>
          </p:cNvSpPr>
          <p:nvPr>
            <p:ph type="title"/>
          </p:nvPr>
        </p:nvSpPr>
        <p:spPr/>
        <p:txBody>
          <a:bodyPr/>
          <a:lstStyle/>
          <a:p>
            <a:r>
              <a:rPr lang="nb-NO" dirty="0">
                <a:latin typeface="Calibri" panose="020F0502020204030204" pitchFamily="34" charset="0"/>
              </a:rPr>
              <a:t>Nåverdiannuitet – årlige kostnader</a:t>
            </a:r>
            <a:endParaRPr lang="nb-NO" dirty="0"/>
          </a:p>
        </p:txBody>
      </p:sp>
      <p:sp>
        <p:nvSpPr>
          <p:cNvPr id="6" name="Plassholder for innhold 5">
            <a:extLst>
              <a:ext uri="{FF2B5EF4-FFF2-40B4-BE49-F238E27FC236}">
                <a16:creationId xmlns:a16="http://schemas.microsoft.com/office/drawing/2014/main" id="{FD60647F-DF92-4341-B82F-865542568053}"/>
              </a:ext>
            </a:extLst>
          </p:cNvPr>
          <p:cNvSpPr>
            <a:spLocks noGrp="1"/>
          </p:cNvSpPr>
          <p:nvPr>
            <p:ph idx="1"/>
          </p:nvPr>
        </p:nvSpPr>
        <p:spPr/>
        <p:txBody>
          <a:bodyPr/>
          <a:lstStyle/>
          <a:p>
            <a:endParaRPr lang="nb-NO" dirty="0"/>
          </a:p>
          <a:p>
            <a:endParaRPr lang="nb-NO" dirty="0"/>
          </a:p>
          <a:p>
            <a:r>
              <a:rPr lang="nb-NO" dirty="0">
                <a:latin typeface="Calibri" panose="020F0502020204030204" pitchFamily="34" charset="0"/>
                <a:cs typeface="Calibri" panose="020F0502020204030204" pitchFamily="34" charset="0"/>
              </a:rPr>
              <a:t>Det gir liten eller ingen mening å sammenligne totale kostnader over 4 år og 7 år</a:t>
            </a:r>
          </a:p>
          <a:p>
            <a:r>
              <a:rPr lang="nb-NO" dirty="0">
                <a:latin typeface="Calibri" panose="020F0502020204030204" pitchFamily="34" charset="0"/>
                <a:cs typeface="Calibri" panose="020F0502020204030204" pitchFamily="34" charset="0"/>
              </a:rPr>
              <a:t>Årlige kostnader er sammenlignbare og laveste årlige kostnader gir maskin A</a:t>
            </a:r>
          </a:p>
          <a:p>
            <a:r>
              <a:rPr lang="nb-NO" dirty="0">
                <a:latin typeface="Calibri" panose="020F0502020204030204" pitchFamily="34" charset="0"/>
                <a:cs typeface="Calibri" panose="020F0502020204030204" pitchFamily="34" charset="0"/>
              </a:rPr>
              <a:t>Annuitet av kostnader blir i litteraturen ofte omtalt som EAC – </a:t>
            </a:r>
            <a:r>
              <a:rPr lang="nb-NO" dirty="0" err="1">
                <a:latin typeface="Calibri" panose="020F0502020204030204" pitchFamily="34" charset="0"/>
                <a:cs typeface="Calibri" panose="020F0502020204030204" pitchFamily="34" charset="0"/>
              </a:rPr>
              <a:t>Equivalent</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Annual</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Cost</a:t>
            </a:r>
            <a:endParaRPr lang="nb-NO" dirty="0">
              <a:latin typeface="Calibri" panose="020F0502020204030204" pitchFamily="34" charset="0"/>
              <a:cs typeface="Calibri" panose="020F0502020204030204" pitchFamily="34" charset="0"/>
            </a:endParaRPr>
          </a:p>
          <a:p>
            <a:endParaRPr lang="nb-NO" dirty="0">
              <a:latin typeface="Calibri" panose="020F0502020204030204" pitchFamily="34" charset="0"/>
              <a:cs typeface="Calibri" panose="020F0502020204030204" pitchFamily="34" charset="0"/>
            </a:endParaRPr>
          </a:p>
        </p:txBody>
      </p:sp>
      <p:graphicFrame>
        <p:nvGraphicFramePr>
          <p:cNvPr id="5" name="Objekt 4">
            <a:extLst>
              <a:ext uri="{FF2B5EF4-FFF2-40B4-BE49-F238E27FC236}">
                <a16:creationId xmlns:a16="http://schemas.microsoft.com/office/drawing/2014/main" id="{A3ED6718-508A-4084-BCD7-9C1509196607}"/>
              </a:ext>
            </a:extLst>
          </p:cNvPr>
          <p:cNvGraphicFramePr>
            <a:graphicFrameLocks noChangeAspect="1"/>
          </p:cNvGraphicFramePr>
          <p:nvPr>
            <p:extLst>
              <p:ext uri="{D42A27DB-BD31-4B8C-83A1-F6EECF244321}">
                <p14:modId xmlns:p14="http://schemas.microsoft.com/office/powerpoint/2010/main" val="2155778976"/>
              </p:ext>
            </p:extLst>
          </p:nvPr>
        </p:nvGraphicFramePr>
        <p:xfrm>
          <a:off x="1074998" y="1274217"/>
          <a:ext cx="7897688" cy="540695"/>
        </p:xfrm>
        <a:graphic>
          <a:graphicData uri="http://schemas.openxmlformats.org/presentationml/2006/ole">
            <mc:AlternateContent xmlns:mc="http://schemas.openxmlformats.org/markup-compatibility/2006">
              <mc:Choice xmlns:v="urn:schemas-microsoft-com:vml" Requires="v">
                <p:oleObj spid="_x0000_s88075" name="Worksheet" r:id="rId3" imgW="8486612" imgH="580889" progId="Excel.Sheet.12">
                  <p:embed/>
                </p:oleObj>
              </mc:Choice>
              <mc:Fallback>
                <p:oleObj name="Worksheet" r:id="rId3" imgW="8486612" imgH="580889" progId="Excel.Sheet.12">
                  <p:embed/>
                  <p:pic>
                    <p:nvPicPr>
                      <p:cNvPr id="0" name=""/>
                      <p:cNvPicPr/>
                      <p:nvPr/>
                    </p:nvPicPr>
                    <p:blipFill>
                      <a:blip r:embed="rId4"/>
                      <a:stretch>
                        <a:fillRect/>
                      </a:stretch>
                    </p:blipFill>
                    <p:spPr>
                      <a:xfrm>
                        <a:off x="1074998" y="1274217"/>
                        <a:ext cx="7897688" cy="540695"/>
                      </a:xfrm>
                      <a:prstGeom prst="rect">
                        <a:avLst/>
                      </a:prstGeom>
                    </p:spPr>
                  </p:pic>
                </p:oleObj>
              </mc:Fallback>
            </mc:AlternateContent>
          </a:graphicData>
        </a:graphic>
      </p:graphicFrame>
    </p:spTree>
    <p:extLst>
      <p:ext uri="{BB962C8B-B14F-4D97-AF65-F5344CB8AC3E}">
        <p14:creationId xmlns:p14="http://schemas.microsoft.com/office/powerpoint/2010/main" val="3397626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nb-NO" dirty="0">
                <a:latin typeface="Calibri" panose="020F0502020204030204" pitchFamily="34" charset="0"/>
              </a:rPr>
              <a:t>Internrentemetoden (IRR) </a:t>
            </a:r>
          </a:p>
        </p:txBody>
      </p:sp>
      <p:sp>
        <p:nvSpPr>
          <p:cNvPr id="176140" name="Rectangle 12"/>
          <p:cNvSpPr>
            <a:spLocks noGrp="1" noChangeArrowheads="1"/>
          </p:cNvSpPr>
          <p:nvPr>
            <p:ph type="body" sz="half" idx="1"/>
          </p:nvPr>
        </p:nvSpPr>
        <p:spPr>
          <a:xfrm>
            <a:off x="1066800" y="1196975"/>
            <a:ext cx="7681913" cy="5500688"/>
          </a:xfrm>
        </p:spPr>
        <p:txBody>
          <a:bodyPr/>
          <a:lstStyle/>
          <a:p>
            <a:pPr eaLnBrk="1" hangingPunct="1"/>
            <a:r>
              <a:rPr lang="nb-NO" sz="2400" b="1" dirty="0">
                <a:solidFill>
                  <a:srgbClr val="F4380C"/>
                </a:solidFill>
                <a:latin typeface="Calibri" panose="020F0502020204030204" pitchFamily="34" charset="0"/>
              </a:rPr>
              <a:t>Internrenten (IRR) </a:t>
            </a:r>
            <a:r>
              <a:rPr lang="nb-NO" sz="2400" dirty="0">
                <a:solidFill>
                  <a:schemeClr val="tx2"/>
                </a:solidFill>
                <a:latin typeface="Calibri" panose="020F0502020204030204" pitchFamily="34" charset="0"/>
              </a:rPr>
              <a:t>er et relativt avkastningsmål og viser hvilken avkastning (%) som oppnås på kapitalen som er investert i prosjektet</a:t>
            </a:r>
          </a:p>
          <a:p>
            <a:pPr eaLnBrk="1" hangingPunct="1"/>
            <a:r>
              <a:rPr lang="nb-NO" sz="2400" dirty="0">
                <a:solidFill>
                  <a:schemeClr val="tx2"/>
                </a:solidFill>
                <a:latin typeface="Calibri" panose="020F0502020204030204" pitchFamily="34" charset="0"/>
              </a:rPr>
              <a:t>Prosjekt er lønnsomt hvis IRR &gt; avkastningskrav</a:t>
            </a:r>
          </a:p>
          <a:p>
            <a:pPr eaLnBrk="1" hangingPunct="1"/>
            <a:r>
              <a:rPr lang="nb-NO" sz="2400" dirty="0">
                <a:solidFill>
                  <a:schemeClr val="tx2"/>
                </a:solidFill>
                <a:latin typeface="Calibri" panose="020F0502020204030204" pitchFamily="34" charset="0"/>
              </a:rPr>
              <a:t>IRR er definert som det avkastningskravet som gir nåverdi lik</a:t>
            </a:r>
            <a:r>
              <a:rPr lang="nb-NO" sz="2400" b="1" dirty="0">
                <a:solidFill>
                  <a:schemeClr val="tx2"/>
                </a:solidFill>
                <a:latin typeface="Calibri" panose="020F0502020204030204" pitchFamily="34" charset="0"/>
              </a:rPr>
              <a:t> </a:t>
            </a:r>
            <a:r>
              <a:rPr lang="nb-NO" sz="2400" dirty="0">
                <a:solidFill>
                  <a:schemeClr val="tx2"/>
                </a:solidFill>
                <a:latin typeface="Calibri" panose="020F0502020204030204" pitchFamily="34" charset="0"/>
              </a:rPr>
              <a:t>0:</a:t>
            </a:r>
            <a:endParaRPr lang="nb-NO" sz="2400" b="1" dirty="0">
              <a:solidFill>
                <a:srgbClr val="F4380C"/>
              </a:solidFill>
              <a:latin typeface="Calibri" panose="020F0502020204030204" pitchFamily="34" charset="0"/>
            </a:endParaRPr>
          </a:p>
        </p:txBody>
      </p:sp>
      <p:graphicFrame>
        <p:nvGraphicFramePr>
          <p:cNvPr id="10242" name="Object 13"/>
          <p:cNvGraphicFramePr>
            <a:graphicFrameLocks noGrp="1" noChangeAspect="1"/>
          </p:cNvGraphicFramePr>
          <p:nvPr>
            <p:ph sz="quarter" idx="2"/>
          </p:nvPr>
        </p:nvGraphicFramePr>
        <p:xfrm>
          <a:off x="1476375" y="3500438"/>
          <a:ext cx="4679950" cy="731837"/>
        </p:xfrm>
        <a:graphic>
          <a:graphicData uri="http://schemas.openxmlformats.org/presentationml/2006/ole">
            <mc:AlternateContent xmlns:mc="http://schemas.openxmlformats.org/markup-compatibility/2006">
              <mc:Choice xmlns:v="urn:schemas-microsoft-com:vml" Requires="v">
                <p:oleObj spid="_x0000_s58431" name="Equation" r:id="rId4" imgW="2679480" imgH="419040" progId="Equation.DSMT4">
                  <p:embed/>
                </p:oleObj>
              </mc:Choice>
              <mc:Fallback>
                <p:oleObj name="Equation" r:id="rId4" imgW="2679480" imgH="419040" progId="Equation.DSMT4">
                  <p:embed/>
                  <p:pic>
                    <p:nvPicPr>
                      <p:cNvPr id="10242"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3500438"/>
                        <a:ext cx="4679950"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6132" name="Text Box 4"/>
          <p:cNvSpPr txBox="1">
            <a:spLocks noChangeArrowheads="1"/>
          </p:cNvSpPr>
          <p:nvPr/>
        </p:nvSpPr>
        <p:spPr bwMode="auto">
          <a:xfrm>
            <a:off x="1258888" y="5084763"/>
            <a:ext cx="76136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i="1">
                <a:solidFill>
                  <a:schemeClr val="tx1"/>
                </a:solidFill>
                <a:latin typeface="Times New Roman" pitchFamily="18" charset="0"/>
              </a:defRPr>
            </a:lvl1pPr>
            <a:lvl2pPr marL="742950" indent="-285750" eaLnBrk="0" hangingPunct="0">
              <a:defRPr sz="2800" i="1">
                <a:solidFill>
                  <a:schemeClr val="tx1"/>
                </a:solidFill>
                <a:latin typeface="Times New Roman" pitchFamily="18" charset="0"/>
              </a:defRPr>
            </a:lvl2pPr>
            <a:lvl3pPr marL="1143000" indent="-228600" eaLnBrk="0" hangingPunct="0">
              <a:defRPr sz="2800" i="1">
                <a:solidFill>
                  <a:schemeClr val="tx1"/>
                </a:solidFill>
                <a:latin typeface="Times New Roman" pitchFamily="18" charset="0"/>
              </a:defRPr>
            </a:lvl3pPr>
            <a:lvl4pPr marL="1600200" indent="-228600" eaLnBrk="0" hangingPunct="0">
              <a:defRPr sz="2800" i="1">
                <a:solidFill>
                  <a:schemeClr val="tx1"/>
                </a:solidFill>
                <a:latin typeface="Times New Roman" pitchFamily="18" charset="0"/>
              </a:defRPr>
            </a:lvl4pPr>
            <a:lvl5pPr marL="2057400" indent="-228600" eaLnBrk="0" hangingPunct="0">
              <a:defRPr sz="2800" i="1">
                <a:solidFill>
                  <a:schemeClr val="tx1"/>
                </a:solidFill>
                <a:latin typeface="Times New Roman" pitchFamily="18" charset="0"/>
              </a:defRPr>
            </a:lvl5pPr>
            <a:lvl6pPr marL="2514600" indent="-228600" eaLnBrk="0" fontAlgn="base" hangingPunct="0">
              <a:spcBef>
                <a:spcPct val="20000"/>
              </a:spcBef>
              <a:spcAft>
                <a:spcPct val="0"/>
              </a:spcAft>
              <a:buChar char="•"/>
              <a:defRPr sz="2800" i="1">
                <a:solidFill>
                  <a:schemeClr val="tx1"/>
                </a:solidFill>
                <a:latin typeface="Times New Roman" pitchFamily="18" charset="0"/>
              </a:defRPr>
            </a:lvl6pPr>
            <a:lvl7pPr marL="2971800" indent="-228600" eaLnBrk="0" fontAlgn="base" hangingPunct="0">
              <a:spcBef>
                <a:spcPct val="20000"/>
              </a:spcBef>
              <a:spcAft>
                <a:spcPct val="0"/>
              </a:spcAft>
              <a:buChar char="•"/>
              <a:defRPr sz="2800" i="1">
                <a:solidFill>
                  <a:schemeClr val="tx1"/>
                </a:solidFill>
                <a:latin typeface="Times New Roman" pitchFamily="18" charset="0"/>
              </a:defRPr>
            </a:lvl7pPr>
            <a:lvl8pPr marL="3429000" indent="-228600" eaLnBrk="0" fontAlgn="base" hangingPunct="0">
              <a:spcBef>
                <a:spcPct val="20000"/>
              </a:spcBef>
              <a:spcAft>
                <a:spcPct val="0"/>
              </a:spcAft>
              <a:buChar char="•"/>
              <a:defRPr sz="2800" i="1">
                <a:solidFill>
                  <a:schemeClr val="tx1"/>
                </a:solidFill>
                <a:latin typeface="Times New Roman" pitchFamily="18" charset="0"/>
              </a:defRPr>
            </a:lvl8pPr>
            <a:lvl9pPr marL="3886200" indent="-228600" eaLnBrk="0" fontAlgn="base" hangingPunct="0">
              <a:spcBef>
                <a:spcPct val="20000"/>
              </a:spcBef>
              <a:spcAft>
                <a:spcPct val="0"/>
              </a:spcAft>
              <a:buChar char="•"/>
              <a:defRPr sz="2800" i="1">
                <a:solidFill>
                  <a:schemeClr val="tx1"/>
                </a:solidFill>
                <a:latin typeface="Times New Roman" pitchFamily="18" charset="0"/>
              </a:defRPr>
            </a:lvl9pPr>
          </a:lstStyle>
          <a:p>
            <a:pPr eaLnBrk="1" hangingPunct="1">
              <a:spcBef>
                <a:spcPct val="0"/>
              </a:spcBef>
              <a:buFontTx/>
              <a:buNone/>
            </a:pPr>
            <a:r>
              <a:rPr lang="nb-NO" sz="2400" i="0" dirty="0">
                <a:latin typeface="Calibri" panose="020F0502020204030204" pitchFamily="34" charset="0"/>
              </a:rPr>
              <a:t>  Intuitivt er det kanskje enklere å forholde seg til et </a:t>
            </a:r>
          </a:p>
          <a:p>
            <a:pPr eaLnBrk="1" hangingPunct="1">
              <a:spcBef>
                <a:spcPct val="0"/>
              </a:spcBef>
              <a:buFontTx/>
              <a:buNone/>
            </a:pPr>
            <a:r>
              <a:rPr lang="nb-NO" sz="2400" i="0" dirty="0">
                <a:latin typeface="Calibri" panose="020F0502020204030204" pitchFamily="34" charset="0"/>
              </a:rPr>
              <a:t>  relativt avkastningsmål (%) enn et absolutt lønnsomhets-</a:t>
            </a:r>
            <a:br>
              <a:rPr lang="nb-NO" sz="2400" i="0" dirty="0">
                <a:latin typeface="Calibri" panose="020F0502020204030204" pitchFamily="34" charset="0"/>
              </a:rPr>
            </a:br>
            <a:r>
              <a:rPr lang="nb-NO" sz="2400" i="0" dirty="0">
                <a:latin typeface="Calibri" panose="020F0502020204030204" pitchFamily="34" charset="0"/>
              </a:rPr>
              <a:t>  mål som NPV, men det kan være enkelte problemer med</a:t>
            </a:r>
            <a:br>
              <a:rPr lang="nb-NO" sz="2400" i="0" dirty="0">
                <a:latin typeface="Calibri" panose="020F0502020204030204" pitchFamily="34" charset="0"/>
              </a:rPr>
            </a:br>
            <a:r>
              <a:rPr lang="nb-NO" sz="2400" i="0" dirty="0">
                <a:latin typeface="Calibri" panose="020F0502020204030204" pitchFamily="34" charset="0"/>
              </a:rPr>
              <a:t>  IRR metoden (som vi skal komme tilbake til om litt) </a:t>
            </a:r>
            <a:r>
              <a:rPr lang="nb-NO" sz="2400" i="0" dirty="0"/>
              <a:t>	</a:t>
            </a:r>
          </a:p>
        </p:txBody>
      </p:sp>
      <p:graphicFrame>
        <p:nvGraphicFramePr>
          <p:cNvPr id="10243" name="Object 15"/>
          <p:cNvGraphicFramePr>
            <a:graphicFrameLocks noGrp="1" noChangeAspect="1"/>
          </p:cNvGraphicFramePr>
          <p:nvPr>
            <p:ph sz="quarter" idx="3"/>
          </p:nvPr>
        </p:nvGraphicFramePr>
        <p:xfrm>
          <a:off x="1476375" y="4221163"/>
          <a:ext cx="2232025" cy="782637"/>
        </p:xfrm>
        <a:graphic>
          <a:graphicData uri="http://schemas.openxmlformats.org/presentationml/2006/ole">
            <mc:AlternateContent xmlns:mc="http://schemas.openxmlformats.org/markup-compatibility/2006">
              <mc:Choice xmlns:v="urn:schemas-microsoft-com:vml" Requires="v">
                <p:oleObj spid="_x0000_s58432" name="Formel" r:id="rId6" imgW="1231560" imgH="431640" progId="Equation.3">
                  <p:embed/>
                </p:oleObj>
              </mc:Choice>
              <mc:Fallback>
                <p:oleObj name="Formel" r:id="rId6" imgW="1231560" imgH="431640" progId="Equation.3">
                  <p:embed/>
                  <p:pic>
                    <p:nvPicPr>
                      <p:cNvPr id="10243"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4221163"/>
                        <a:ext cx="2232025" cy="78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61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4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6140">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6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0" grpId="0" build="p"/>
      <p:bldP spid="1761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a:latin typeface="Calibri" panose="020F0502020204030204" pitchFamily="34" charset="0"/>
              </a:rPr>
              <a:t>Internrente eksempel </a:t>
            </a:r>
            <a:endParaRPr lang="nb-NO" dirty="0"/>
          </a:p>
        </p:txBody>
      </p:sp>
      <p:graphicFrame>
        <p:nvGraphicFramePr>
          <p:cNvPr id="8" name="Objekt 7"/>
          <p:cNvGraphicFramePr>
            <a:graphicFrameLocks noChangeAspect="1"/>
          </p:cNvGraphicFramePr>
          <p:nvPr>
            <p:extLst>
              <p:ext uri="{D42A27DB-BD31-4B8C-83A1-F6EECF244321}">
                <p14:modId xmlns:p14="http://schemas.microsoft.com/office/powerpoint/2010/main" val="444672271"/>
              </p:ext>
            </p:extLst>
          </p:nvPr>
        </p:nvGraphicFramePr>
        <p:xfrm>
          <a:off x="1163100" y="3730821"/>
          <a:ext cx="6808029" cy="936104"/>
        </p:xfrm>
        <a:graphic>
          <a:graphicData uri="http://schemas.openxmlformats.org/presentationml/2006/ole">
            <mc:AlternateContent xmlns:mc="http://schemas.openxmlformats.org/markup-compatibility/2006">
              <mc:Choice xmlns:v="urn:schemas-microsoft-com:vml" Requires="v">
                <p:oleObj spid="_x0000_s60479" name="Equation" r:id="rId3" imgW="3047760" imgH="419040" progId="Equation.DSMT4">
                  <p:embed/>
                </p:oleObj>
              </mc:Choice>
              <mc:Fallback>
                <p:oleObj name="Equation" r:id="rId3" imgW="3047760" imgH="419040" progId="Equation.DSMT4">
                  <p:embed/>
                  <p:pic>
                    <p:nvPicPr>
                      <p:cNvPr id="8" name="Objekt 7"/>
                      <p:cNvPicPr/>
                      <p:nvPr/>
                    </p:nvPicPr>
                    <p:blipFill>
                      <a:blip r:embed="rId4"/>
                      <a:stretch>
                        <a:fillRect/>
                      </a:stretch>
                    </p:blipFill>
                    <p:spPr>
                      <a:xfrm>
                        <a:off x="1163100" y="3730821"/>
                        <a:ext cx="6808029" cy="936104"/>
                      </a:xfrm>
                      <a:prstGeom prst="rect">
                        <a:avLst/>
                      </a:prstGeom>
                    </p:spPr>
                  </p:pic>
                </p:oleObj>
              </mc:Fallback>
            </mc:AlternateContent>
          </a:graphicData>
        </a:graphic>
      </p:graphicFrame>
      <p:sp>
        <p:nvSpPr>
          <p:cNvPr id="9" name="TekstSylinder 8"/>
          <p:cNvSpPr txBox="1"/>
          <p:nvPr/>
        </p:nvSpPr>
        <p:spPr>
          <a:xfrm>
            <a:off x="1187624" y="5052239"/>
            <a:ext cx="7011674" cy="954107"/>
          </a:xfrm>
          <a:prstGeom prst="rect">
            <a:avLst/>
          </a:prstGeom>
          <a:solidFill>
            <a:schemeClr val="bg1">
              <a:lumMod val="95000"/>
            </a:schemeClr>
          </a:solidFill>
        </p:spPr>
        <p:txBody>
          <a:bodyPr wrap="square" rtlCol="0">
            <a:spAutoFit/>
          </a:bodyPr>
          <a:lstStyle/>
          <a:p>
            <a:pPr>
              <a:buNone/>
            </a:pPr>
            <a:r>
              <a:rPr lang="nb-NO" dirty="0"/>
              <a:t>IRR kan finnes med kalkulator (ofte IRR) eller med Excel (=IR).</a:t>
            </a:r>
          </a:p>
        </p:txBody>
      </p:sp>
      <p:graphicFrame>
        <p:nvGraphicFramePr>
          <p:cNvPr id="2" name="Objekt 1">
            <a:extLst>
              <a:ext uri="{FF2B5EF4-FFF2-40B4-BE49-F238E27FC236}">
                <a16:creationId xmlns:a16="http://schemas.microsoft.com/office/drawing/2014/main" id="{2CEA9617-C36A-452A-8CA6-5CB65B157597}"/>
              </a:ext>
            </a:extLst>
          </p:cNvPr>
          <p:cNvGraphicFramePr>
            <a:graphicFrameLocks noChangeAspect="1"/>
          </p:cNvGraphicFramePr>
          <p:nvPr>
            <p:extLst>
              <p:ext uri="{D42A27DB-BD31-4B8C-83A1-F6EECF244321}">
                <p14:modId xmlns:p14="http://schemas.microsoft.com/office/powerpoint/2010/main" val="85264857"/>
              </p:ext>
            </p:extLst>
          </p:nvPr>
        </p:nvGraphicFramePr>
        <p:xfrm>
          <a:off x="1187624" y="1340768"/>
          <a:ext cx="7410239" cy="1896268"/>
        </p:xfrm>
        <a:graphic>
          <a:graphicData uri="http://schemas.openxmlformats.org/presentationml/2006/ole">
            <mc:AlternateContent xmlns:mc="http://schemas.openxmlformats.org/markup-compatibility/2006">
              <mc:Choice xmlns:v="urn:schemas-microsoft-com:vml" Requires="v">
                <p:oleObj spid="_x0000_s60480" name="Worksheet" r:id="rId5" imgW="5248074" imgH="1343025" progId="Excel.Sheet.12">
                  <p:embed/>
                </p:oleObj>
              </mc:Choice>
              <mc:Fallback>
                <p:oleObj name="Worksheet" r:id="rId5" imgW="5248074" imgH="1343025" progId="Excel.Sheet.12">
                  <p:embed/>
                  <p:pic>
                    <p:nvPicPr>
                      <p:cNvPr id="0" name=""/>
                      <p:cNvPicPr/>
                      <p:nvPr/>
                    </p:nvPicPr>
                    <p:blipFill>
                      <a:blip r:embed="rId6"/>
                      <a:stretch>
                        <a:fillRect/>
                      </a:stretch>
                    </p:blipFill>
                    <p:spPr>
                      <a:xfrm>
                        <a:off x="1187624" y="1340768"/>
                        <a:ext cx="7410239" cy="1896268"/>
                      </a:xfrm>
                      <a:prstGeom prst="rect">
                        <a:avLst/>
                      </a:prstGeom>
                    </p:spPr>
                  </p:pic>
                </p:oleObj>
              </mc:Fallback>
            </mc:AlternateContent>
          </a:graphicData>
        </a:graphic>
      </p:graphicFrame>
    </p:spTree>
    <p:extLst>
      <p:ext uri="{BB962C8B-B14F-4D97-AF65-F5344CB8AC3E}">
        <p14:creationId xmlns:p14="http://schemas.microsoft.com/office/powerpoint/2010/main" val="715969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2257732949"/>
              </p:ext>
            </p:extLst>
          </p:nvPr>
        </p:nvGraphicFramePr>
        <p:xfrm>
          <a:off x="1115616" y="1196752"/>
          <a:ext cx="7128792" cy="4271322"/>
        </p:xfrm>
        <a:graphic>
          <a:graphicData uri="http://schemas.openxmlformats.org/presentationml/2006/ole">
            <mc:AlternateContent xmlns:mc="http://schemas.openxmlformats.org/markup-compatibility/2006">
              <mc:Choice xmlns:v="urn:schemas-microsoft-com:vml" Requires="v">
                <p:oleObj spid="_x0000_s61472" name="Worksheet" r:id="rId3" imgW="4562357" imgH="2733796" progId="Excel.Sheet.12">
                  <p:embed/>
                </p:oleObj>
              </mc:Choice>
              <mc:Fallback>
                <p:oleObj name="Worksheet" r:id="rId3" imgW="4562357" imgH="2733796" progId="Excel.Sheet.12">
                  <p:embed/>
                  <p:pic>
                    <p:nvPicPr>
                      <p:cNvPr id="4" name="Objekt 3"/>
                      <p:cNvPicPr/>
                      <p:nvPr/>
                    </p:nvPicPr>
                    <p:blipFill>
                      <a:blip r:embed="rId4"/>
                      <a:stretch>
                        <a:fillRect/>
                      </a:stretch>
                    </p:blipFill>
                    <p:spPr>
                      <a:xfrm>
                        <a:off x="1115616" y="1196752"/>
                        <a:ext cx="7128792" cy="4271322"/>
                      </a:xfrm>
                      <a:prstGeom prst="rect">
                        <a:avLst/>
                      </a:prstGeom>
                    </p:spPr>
                  </p:pic>
                </p:oleObj>
              </mc:Fallback>
            </mc:AlternateContent>
          </a:graphicData>
        </a:graphic>
      </p:graphicFrame>
      <p:sp>
        <p:nvSpPr>
          <p:cNvPr id="8" name="Tittel 7"/>
          <p:cNvSpPr>
            <a:spLocks noGrp="1"/>
          </p:cNvSpPr>
          <p:nvPr>
            <p:ph type="title"/>
          </p:nvPr>
        </p:nvSpPr>
        <p:spPr/>
        <p:txBody>
          <a:bodyPr/>
          <a:lstStyle/>
          <a:p>
            <a:r>
              <a:rPr lang="nb-NO" dirty="0">
                <a:latin typeface="Calibri" panose="020F0502020204030204" pitchFamily="34" charset="0"/>
              </a:rPr>
              <a:t>Internrente og nåverdiprofil - eksempel </a:t>
            </a:r>
            <a:endParaRPr lang="nb-NO" dirty="0"/>
          </a:p>
        </p:txBody>
      </p:sp>
      <p:sp>
        <p:nvSpPr>
          <p:cNvPr id="10" name="TekstSylinder 9"/>
          <p:cNvSpPr txBox="1"/>
          <p:nvPr/>
        </p:nvSpPr>
        <p:spPr>
          <a:xfrm>
            <a:off x="1066800" y="5685338"/>
            <a:ext cx="6768752" cy="954107"/>
          </a:xfrm>
          <a:prstGeom prst="rect">
            <a:avLst/>
          </a:prstGeom>
          <a:solidFill>
            <a:schemeClr val="bg1">
              <a:lumMod val="95000"/>
            </a:schemeClr>
          </a:solidFill>
        </p:spPr>
        <p:txBody>
          <a:bodyPr wrap="square" rtlCol="0">
            <a:spAutoFit/>
          </a:bodyPr>
          <a:lstStyle/>
          <a:p>
            <a:pPr>
              <a:buNone/>
            </a:pPr>
            <a:r>
              <a:rPr lang="nb-NO" dirty="0"/>
              <a:t>IRR er 17,07 %. Siden avkastningskravet er </a:t>
            </a:r>
            <a:br>
              <a:rPr lang="nb-NO" dirty="0"/>
            </a:br>
            <a:r>
              <a:rPr lang="nb-NO" dirty="0"/>
              <a:t>10 %, er prosjektet lønnsomt</a:t>
            </a:r>
          </a:p>
        </p:txBody>
      </p:sp>
    </p:spTree>
    <p:extLst>
      <p:ext uri="{BB962C8B-B14F-4D97-AF65-F5344CB8AC3E}">
        <p14:creationId xmlns:p14="http://schemas.microsoft.com/office/powerpoint/2010/main" val="1718682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nb-NO" dirty="0">
                <a:latin typeface="Calibri" panose="020F0502020204030204" pitchFamily="34" charset="0"/>
              </a:rPr>
              <a:t>Pengenes tidsverdi og avkastningskrav</a:t>
            </a:r>
          </a:p>
        </p:txBody>
      </p:sp>
      <p:sp>
        <p:nvSpPr>
          <p:cNvPr id="275459" name="Rectangle 3"/>
          <p:cNvSpPr>
            <a:spLocks noGrp="1" noChangeArrowheads="1"/>
          </p:cNvSpPr>
          <p:nvPr>
            <p:ph type="body" idx="4294967295"/>
          </p:nvPr>
        </p:nvSpPr>
        <p:spPr>
          <a:xfrm>
            <a:off x="1066800" y="1295400"/>
            <a:ext cx="8077200" cy="5257800"/>
          </a:xfrm>
        </p:spPr>
        <p:txBody>
          <a:bodyPr/>
          <a:lstStyle/>
          <a:p>
            <a:pPr eaLnBrk="1" hangingPunct="1">
              <a:lnSpc>
                <a:spcPct val="90000"/>
              </a:lnSpc>
            </a:pPr>
            <a:r>
              <a:rPr lang="nb-NO" sz="2600" dirty="0">
                <a:latin typeface="Calibri" panose="020F0502020204030204" pitchFamily="34" charset="0"/>
              </a:rPr>
              <a:t>En krone i fremtiden er mindre verdt enn en krone i dag på grunn av:</a:t>
            </a:r>
          </a:p>
          <a:p>
            <a:pPr lvl="1" eaLnBrk="1" hangingPunct="1">
              <a:lnSpc>
                <a:spcPct val="90000"/>
              </a:lnSpc>
            </a:pPr>
            <a:r>
              <a:rPr lang="nb-NO" dirty="0">
                <a:latin typeface="Calibri" panose="020F0502020204030204" pitchFamily="34" charset="0"/>
              </a:rPr>
              <a:t>Man taper </a:t>
            </a:r>
            <a:r>
              <a:rPr lang="nb-NO" b="1" dirty="0">
                <a:solidFill>
                  <a:srgbClr val="F4380C"/>
                </a:solidFill>
                <a:latin typeface="Calibri" panose="020F0502020204030204" pitchFamily="34" charset="0"/>
              </a:rPr>
              <a:t>rente.</a:t>
            </a:r>
          </a:p>
          <a:p>
            <a:pPr lvl="1" eaLnBrk="1" hangingPunct="1">
              <a:lnSpc>
                <a:spcPct val="90000"/>
              </a:lnSpc>
            </a:pPr>
            <a:r>
              <a:rPr lang="nb-NO" b="1" dirty="0">
                <a:solidFill>
                  <a:srgbClr val="F4380C"/>
                </a:solidFill>
                <a:latin typeface="Calibri" panose="020F0502020204030204" pitchFamily="34" charset="0"/>
              </a:rPr>
              <a:t>Inflasjonen</a:t>
            </a:r>
            <a:r>
              <a:rPr lang="nb-NO" b="1" dirty="0">
                <a:latin typeface="Calibri" panose="020F0502020204030204" pitchFamily="34" charset="0"/>
              </a:rPr>
              <a:t> </a:t>
            </a:r>
            <a:r>
              <a:rPr lang="nb-NO" dirty="0">
                <a:latin typeface="Calibri" panose="020F0502020204030204" pitchFamily="34" charset="0"/>
              </a:rPr>
              <a:t>spiser opp pengeverdien.</a:t>
            </a:r>
          </a:p>
          <a:p>
            <a:pPr lvl="1" eaLnBrk="1" hangingPunct="1">
              <a:lnSpc>
                <a:spcPct val="90000"/>
              </a:lnSpc>
            </a:pPr>
            <a:r>
              <a:rPr lang="nb-NO" b="1" dirty="0">
                <a:solidFill>
                  <a:srgbClr val="F4380C"/>
                </a:solidFill>
                <a:latin typeface="Calibri" panose="020F0502020204030204" pitchFamily="34" charset="0"/>
              </a:rPr>
              <a:t>Risiko.</a:t>
            </a:r>
          </a:p>
          <a:p>
            <a:pPr eaLnBrk="1" hangingPunct="1">
              <a:lnSpc>
                <a:spcPct val="90000"/>
              </a:lnSpc>
            </a:pPr>
            <a:r>
              <a:rPr lang="nb-NO" sz="2600" dirty="0">
                <a:latin typeface="Calibri" panose="020F0502020204030204" pitchFamily="34" charset="0"/>
              </a:rPr>
              <a:t>Pengenes tidsverdi må tas hensyn til i investeringsanalysen ved å diskontere kontantstrømmer med et </a:t>
            </a:r>
            <a:r>
              <a:rPr lang="nb-NO" sz="2600" b="1" dirty="0">
                <a:solidFill>
                  <a:srgbClr val="F4380C"/>
                </a:solidFill>
                <a:latin typeface="Calibri" panose="020F0502020204030204" pitchFamily="34" charset="0"/>
              </a:rPr>
              <a:t>avkastningskrav</a:t>
            </a:r>
            <a:r>
              <a:rPr lang="nb-NO" sz="2600" dirty="0">
                <a:latin typeface="Calibri" panose="020F0502020204030204" pitchFamily="34" charset="0"/>
              </a:rPr>
              <a:t> som tar hensyn til disse elementene.</a:t>
            </a:r>
          </a:p>
          <a:p>
            <a:pPr eaLnBrk="1" hangingPunct="1">
              <a:lnSpc>
                <a:spcPct val="90000"/>
              </a:lnSpc>
            </a:pPr>
            <a:r>
              <a:rPr lang="nb-NO" dirty="0">
                <a:latin typeface="Calibri" panose="020F0502020204030204" pitchFamily="34" charset="0"/>
              </a:rPr>
              <a:t>Avkastningskrav består av:</a:t>
            </a:r>
          </a:p>
          <a:p>
            <a:pPr lvl="1" eaLnBrk="1" hangingPunct="1">
              <a:lnSpc>
                <a:spcPct val="90000"/>
              </a:lnSpc>
            </a:pPr>
            <a:r>
              <a:rPr lang="nb-NO" sz="2000" b="1" dirty="0">
                <a:solidFill>
                  <a:srgbClr val="F4380C"/>
                </a:solidFill>
                <a:latin typeface="Calibri" panose="020F0502020204030204" pitchFamily="34" charset="0"/>
              </a:rPr>
              <a:t>Risikofri</a:t>
            </a:r>
            <a:r>
              <a:rPr lang="nb-NO" sz="2000" dirty="0">
                <a:latin typeface="Calibri" panose="020F0502020204030204" pitchFamily="34" charset="0"/>
              </a:rPr>
              <a:t> </a:t>
            </a:r>
            <a:r>
              <a:rPr lang="nb-NO" sz="2000" b="1" dirty="0">
                <a:solidFill>
                  <a:srgbClr val="F4380C"/>
                </a:solidFill>
                <a:latin typeface="Calibri" panose="020F0502020204030204" pitchFamily="34" charset="0"/>
              </a:rPr>
              <a:t>rente</a:t>
            </a:r>
            <a:r>
              <a:rPr lang="nb-NO" sz="2000" dirty="0">
                <a:latin typeface="Calibri" panose="020F0502020204030204" pitchFamily="34" charset="0"/>
              </a:rPr>
              <a:t> for å ta hensyn til rentetap og inflasjon i pengenes tidskostnad.</a:t>
            </a:r>
          </a:p>
          <a:p>
            <a:pPr lvl="1" eaLnBrk="1" hangingPunct="1">
              <a:lnSpc>
                <a:spcPct val="90000"/>
              </a:lnSpc>
            </a:pPr>
            <a:r>
              <a:rPr lang="nb-NO" sz="2000" b="1" dirty="0">
                <a:solidFill>
                  <a:srgbClr val="F4380C"/>
                </a:solidFill>
                <a:latin typeface="Calibri" panose="020F0502020204030204" pitchFamily="34" charset="0"/>
              </a:rPr>
              <a:t>Risikopremie</a:t>
            </a:r>
            <a:r>
              <a:rPr lang="nb-NO" sz="2000" dirty="0">
                <a:latin typeface="Calibri" panose="020F0502020204030204" pitchFamily="34" charset="0"/>
              </a:rPr>
              <a:t> for å ta hensyn til risiko.</a:t>
            </a:r>
          </a:p>
          <a:p>
            <a:pPr eaLnBrk="1" hangingPunct="1">
              <a:lnSpc>
                <a:spcPct val="90000"/>
              </a:lnSpc>
            </a:pPr>
            <a:endParaRPr lang="nb-NO"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5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5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54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545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545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545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5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nb-NO" dirty="0">
                <a:latin typeface="Calibri" panose="020F0502020204030204" pitchFamily="34" charset="0"/>
              </a:rPr>
              <a:t>Problemer med internrentemetoden</a:t>
            </a:r>
          </a:p>
        </p:txBody>
      </p:sp>
      <p:sp>
        <p:nvSpPr>
          <p:cNvPr id="412675" name="Rectangle 3"/>
          <p:cNvSpPr>
            <a:spLocks noGrp="1" noChangeArrowheads="1"/>
          </p:cNvSpPr>
          <p:nvPr>
            <p:ph type="body" idx="1"/>
          </p:nvPr>
        </p:nvSpPr>
        <p:spPr/>
        <p:txBody>
          <a:bodyPr/>
          <a:lstStyle/>
          <a:p>
            <a:pPr eaLnBrk="1" hangingPunct="1">
              <a:lnSpc>
                <a:spcPct val="90000"/>
              </a:lnSpc>
            </a:pPr>
            <a:r>
              <a:rPr lang="nb-NO" dirty="0">
                <a:latin typeface="Calibri" panose="020F0502020204030204" pitchFamily="34" charset="0"/>
              </a:rPr>
              <a:t>Internrente metoden gir som regel korrekte signaler om lønnsomhet, men problemer kan oppstå bl.a. i forbindelse med</a:t>
            </a:r>
          </a:p>
          <a:p>
            <a:pPr lvl="1" eaLnBrk="1" hangingPunct="1">
              <a:lnSpc>
                <a:spcPct val="90000"/>
              </a:lnSpc>
            </a:pPr>
            <a:r>
              <a:rPr lang="nb-NO" sz="2800" dirty="0">
                <a:solidFill>
                  <a:srgbClr val="FF0000"/>
                </a:solidFill>
                <a:latin typeface="Calibri" panose="020F0502020204030204" pitchFamily="34" charset="0"/>
              </a:rPr>
              <a:t>Gjensidig utelukkende prosjekter</a:t>
            </a:r>
            <a:r>
              <a:rPr lang="nb-NO" sz="2800" dirty="0">
                <a:latin typeface="Calibri" panose="020F0502020204030204" pitchFamily="34" charset="0"/>
              </a:rPr>
              <a:t>, særlig hvis prosjektene er av ulik størrelse</a:t>
            </a:r>
          </a:p>
          <a:p>
            <a:pPr lvl="1" eaLnBrk="1" hangingPunct="1">
              <a:lnSpc>
                <a:spcPct val="90000"/>
              </a:lnSpc>
            </a:pPr>
            <a:r>
              <a:rPr lang="nb-NO" sz="2800" dirty="0">
                <a:solidFill>
                  <a:srgbClr val="FF0000"/>
                </a:solidFill>
                <a:latin typeface="Calibri" panose="020F0502020204030204" pitchFamily="34" charset="0"/>
              </a:rPr>
              <a:t>Kontantstrømmen skifter fortegn mer enn en gang</a:t>
            </a:r>
            <a:r>
              <a:rPr lang="nb-NO" sz="2800" dirty="0">
                <a:latin typeface="Calibri" panose="020F0502020204030204" pitchFamily="34" charset="0"/>
              </a:rPr>
              <a:t>. Det kan (men må ikke) bli like mange internrenter som fortegnskift</a:t>
            </a:r>
          </a:p>
          <a:p>
            <a:pPr lvl="1" eaLnBrk="1" hangingPunct="1">
              <a:lnSpc>
                <a:spcPct val="90000"/>
              </a:lnSpc>
            </a:pPr>
            <a:r>
              <a:rPr lang="nb-NO" sz="2800" dirty="0">
                <a:solidFill>
                  <a:srgbClr val="FF0000"/>
                </a:solidFill>
                <a:latin typeface="Calibri" panose="020F0502020204030204" pitchFamily="34" charset="0"/>
              </a:rPr>
              <a:t>Ulik levetid</a:t>
            </a:r>
            <a:r>
              <a:rPr lang="nb-NO" sz="2800" dirty="0">
                <a:latin typeface="Calibri" panose="020F0502020204030204" pitchFamily="34" charset="0"/>
              </a:rPr>
              <a:t>. Internrentemetoden kan favorisere prosjekter hvor kontantstrømmen kommer tidlig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animEffect transition="in" filter="wipe(left)">
                                      <p:cBhvr>
                                        <p:cTn id="7" dur="500"/>
                                        <p:tgtEl>
                                          <p:spTgt spid="412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2675">
                                            <p:txEl>
                                              <p:pRg st="1" end="1"/>
                                            </p:txEl>
                                          </p:spTgt>
                                        </p:tgtEl>
                                        <p:attrNameLst>
                                          <p:attrName>style.visibility</p:attrName>
                                        </p:attrNameLst>
                                      </p:cBhvr>
                                      <p:to>
                                        <p:strVal val="visible"/>
                                      </p:to>
                                    </p:set>
                                    <p:animEffect transition="in" filter="wipe(left)">
                                      <p:cBhvr>
                                        <p:cTn id="12" dur="500"/>
                                        <p:tgtEl>
                                          <p:spTgt spid="412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2675">
                                            <p:txEl>
                                              <p:pRg st="2" end="2"/>
                                            </p:txEl>
                                          </p:spTgt>
                                        </p:tgtEl>
                                        <p:attrNameLst>
                                          <p:attrName>style.visibility</p:attrName>
                                        </p:attrNameLst>
                                      </p:cBhvr>
                                      <p:to>
                                        <p:strVal val="visible"/>
                                      </p:to>
                                    </p:set>
                                    <p:animEffect transition="in" filter="wipe(left)">
                                      <p:cBhvr>
                                        <p:cTn id="17" dur="500"/>
                                        <p:tgtEl>
                                          <p:spTgt spid="412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2675">
                                            <p:txEl>
                                              <p:pRg st="3" end="3"/>
                                            </p:txEl>
                                          </p:spTgt>
                                        </p:tgtEl>
                                        <p:attrNameLst>
                                          <p:attrName>style.visibility</p:attrName>
                                        </p:attrNameLst>
                                      </p:cBhvr>
                                      <p:to>
                                        <p:strVal val="visible"/>
                                      </p:to>
                                    </p:set>
                                    <p:animEffect transition="in" filter="wipe(left)">
                                      <p:cBhvr>
                                        <p:cTn id="22" dur="500"/>
                                        <p:tgtEl>
                                          <p:spTgt spid="412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nb-NO" sz="3600" dirty="0">
                <a:latin typeface="Calibri" panose="020F0502020204030204" pitchFamily="34" charset="0"/>
              </a:rPr>
              <a:t>Gjensidig utelukkende prosjekter</a:t>
            </a:r>
          </a:p>
        </p:txBody>
      </p:sp>
      <p:sp>
        <p:nvSpPr>
          <p:cNvPr id="413699" name="Rectangle 3"/>
          <p:cNvSpPr>
            <a:spLocks noGrp="1" noChangeArrowheads="1"/>
          </p:cNvSpPr>
          <p:nvPr>
            <p:ph type="body" idx="1"/>
          </p:nvPr>
        </p:nvSpPr>
        <p:spPr/>
        <p:txBody>
          <a:bodyPr/>
          <a:lstStyle/>
          <a:p>
            <a:pPr eaLnBrk="1" hangingPunct="1"/>
            <a:r>
              <a:rPr lang="nb-NO" b="1" dirty="0">
                <a:solidFill>
                  <a:srgbClr val="FF0000"/>
                </a:solidFill>
                <a:latin typeface="Calibri" panose="020F0502020204030204" pitchFamily="34" charset="0"/>
              </a:rPr>
              <a:t>Gjensidig utelukkende prosjekter</a:t>
            </a:r>
            <a:r>
              <a:rPr lang="nb-NO" dirty="0">
                <a:latin typeface="Calibri" panose="020F0502020204030204" pitchFamily="34" charset="0"/>
              </a:rPr>
              <a:t> er prosjekter hvor man bare kan gjennomføre ett av flere mulige prosjekter.</a:t>
            </a:r>
          </a:p>
          <a:p>
            <a:pPr eaLnBrk="1" hangingPunct="1"/>
            <a:r>
              <a:rPr lang="nb-NO" dirty="0">
                <a:latin typeface="Calibri" panose="020F0502020204030204" pitchFamily="34" charset="0"/>
              </a:rPr>
              <a:t>I eksemplet under gir NPV (10 %) og IRR metoden ulik rangering av to ettårige prosjekter A og B:</a:t>
            </a:r>
            <a:br>
              <a:rPr lang="nb-NO" dirty="0">
                <a:latin typeface="Calibri" panose="020F0502020204030204" pitchFamily="34" charset="0"/>
              </a:rPr>
            </a:br>
            <a:br>
              <a:rPr lang="nb-NO" dirty="0">
                <a:latin typeface="Calibri" panose="020F0502020204030204" pitchFamily="34" charset="0"/>
              </a:rPr>
            </a:br>
            <a:br>
              <a:rPr lang="nb-NO" dirty="0">
                <a:latin typeface="Calibri" panose="020F0502020204030204" pitchFamily="34" charset="0"/>
              </a:rPr>
            </a:br>
            <a:endParaRPr lang="nb-NO" dirty="0">
              <a:latin typeface="Calibri" panose="020F0502020204030204" pitchFamily="34" charset="0"/>
            </a:endParaRPr>
          </a:p>
          <a:p>
            <a:pPr eaLnBrk="1" hangingPunct="1"/>
            <a:r>
              <a:rPr lang="nb-NO" dirty="0">
                <a:latin typeface="Calibri" panose="020F0502020204030204" pitchFamily="34" charset="0"/>
              </a:rPr>
              <a:t>Den ulike rangeringen skyldes spesielt at prosjektene er av så ulik størrelse</a:t>
            </a:r>
          </a:p>
          <a:p>
            <a:pPr eaLnBrk="1" hangingPunct="1"/>
            <a:r>
              <a:rPr lang="nb-NO" dirty="0">
                <a:latin typeface="Calibri" panose="020F0502020204030204" pitchFamily="34" charset="0"/>
              </a:rPr>
              <a:t>Nåverdimetoden er entydig, det mest lønnsomme prosjektet </a:t>
            </a:r>
            <a:r>
              <a:rPr lang="nb-NO" b="1" dirty="0">
                <a:solidFill>
                  <a:srgbClr val="FF0000"/>
                </a:solidFill>
                <a:latin typeface="Calibri" panose="020F0502020204030204" pitchFamily="34" charset="0"/>
              </a:rPr>
              <a:t>er</a:t>
            </a:r>
            <a:r>
              <a:rPr lang="nb-NO" dirty="0">
                <a:latin typeface="Calibri" panose="020F0502020204030204" pitchFamily="34" charset="0"/>
              </a:rPr>
              <a:t> B siden nåverdien er høyest. </a:t>
            </a:r>
          </a:p>
        </p:txBody>
      </p:sp>
      <p:graphicFrame>
        <p:nvGraphicFramePr>
          <p:cNvPr id="413700" name="Object 4"/>
          <p:cNvGraphicFramePr>
            <a:graphicFrameLocks noChangeAspect="1"/>
          </p:cNvGraphicFramePr>
          <p:nvPr>
            <p:extLst>
              <p:ext uri="{D42A27DB-BD31-4B8C-83A1-F6EECF244321}">
                <p14:modId xmlns:p14="http://schemas.microsoft.com/office/powerpoint/2010/main" val="1667840812"/>
              </p:ext>
            </p:extLst>
          </p:nvPr>
        </p:nvGraphicFramePr>
        <p:xfrm>
          <a:off x="1547664" y="3717032"/>
          <a:ext cx="7010400" cy="852487"/>
        </p:xfrm>
        <a:graphic>
          <a:graphicData uri="http://schemas.openxmlformats.org/presentationml/2006/ole">
            <mc:AlternateContent xmlns:mc="http://schemas.openxmlformats.org/markup-compatibility/2006">
              <mc:Choice xmlns:v="urn:schemas-microsoft-com:vml" Requires="v">
                <p:oleObj spid="_x0000_s64544" name="Regneark" r:id="rId4" imgW="4076790" imgH="495266" progId="Excel.Sheet.8">
                  <p:embed/>
                </p:oleObj>
              </mc:Choice>
              <mc:Fallback>
                <p:oleObj name="Regneark" r:id="rId4" imgW="4076790" imgH="495266" progId="Excel.Sheet.8">
                  <p:embed/>
                  <p:pic>
                    <p:nvPicPr>
                      <p:cNvPr id="41370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3717032"/>
                        <a:ext cx="70104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animEffect transition="in" filter="wipe(left)">
                                      <p:cBhvr>
                                        <p:cTn id="7" dur="500"/>
                                        <p:tgtEl>
                                          <p:spTgt spid="413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3699">
                                            <p:txEl>
                                              <p:pRg st="1" end="1"/>
                                            </p:txEl>
                                          </p:spTgt>
                                        </p:tgtEl>
                                        <p:attrNameLst>
                                          <p:attrName>style.visibility</p:attrName>
                                        </p:attrNameLst>
                                      </p:cBhvr>
                                      <p:to>
                                        <p:strVal val="visible"/>
                                      </p:to>
                                    </p:set>
                                    <p:animEffect transition="in" filter="wipe(left)">
                                      <p:cBhvr>
                                        <p:cTn id="12" dur="500"/>
                                        <p:tgtEl>
                                          <p:spTgt spid="413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3699">
                                            <p:txEl>
                                              <p:pRg st="2" end="2"/>
                                            </p:txEl>
                                          </p:spTgt>
                                        </p:tgtEl>
                                        <p:attrNameLst>
                                          <p:attrName>style.visibility</p:attrName>
                                        </p:attrNameLst>
                                      </p:cBhvr>
                                      <p:to>
                                        <p:strVal val="visible"/>
                                      </p:to>
                                    </p:set>
                                    <p:animEffect transition="in" filter="wipe(left)">
                                      <p:cBhvr>
                                        <p:cTn id="17" dur="500"/>
                                        <p:tgtEl>
                                          <p:spTgt spid="413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3699">
                                            <p:txEl>
                                              <p:pRg st="3" end="3"/>
                                            </p:txEl>
                                          </p:spTgt>
                                        </p:tgtEl>
                                        <p:attrNameLst>
                                          <p:attrName>style.visibility</p:attrName>
                                        </p:attrNameLst>
                                      </p:cBhvr>
                                      <p:to>
                                        <p:strVal val="visible"/>
                                      </p:to>
                                    </p:set>
                                    <p:animEffect transition="in" filter="wipe(left)">
                                      <p:cBhvr>
                                        <p:cTn id="22" dur="500"/>
                                        <p:tgtEl>
                                          <p:spTgt spid="413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13700"/>
                                        </p:tgtEl>
                                        <p:attrNameLst>
                                          <p:attrName>style.visibility</p:attrName>
                                        </p:attrNameLst>
                                      </p:cBhvr>
                                      <p:to>
                                        <p:strVal val="visible"/>
                                      </p:to>
                                    </p:set>
                                    <p:animEffect transition="in" filter="dissolve">
                                      <p:cBhvr>
                                        <p:cTn id="27" dur="500"/>
                                        <p:tgtEl>
                                          <p:spTgt spid="413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nb-NO" dirty="0">
                <a:latin typeface="Calibri" panose="020F0502020204030204" pitchFamily="34" charset="0"/>
              </a:rPr>
              <a:t>Differanseinvestering</a:t>
            </a:r>
          </a:p>
        </p:txBody>
      </p:sp>
      <p:sp>
        <p:nvSpPr>
          <p:cNvPr id="414723" name="Rectangle 3"/>
          <p:cNvSpPr>
            <a:spLocks noGrp="1" noChangeArrowheads="1"/>
          </p:cNvSpPr>
          <p:nvPr>
            <p:ph type="body" idx="1"/>
          </p:nvPr>
        </p:nvSpPr>
        <p:spPr/>
        <p:txBody>
          <a:bodyPr/>
          <a:lstStyle/>
          <a:p>
            <a:pPr eaLnBrk="1" hangingPunct="1"/>
            <a:r>
              <a:rPr lang="nb-NO" dirty="0">
                <a:latin typeface="Calibri" panose="020F0502020204030204" pitchFamily="34" charset="0"/>
              </a:rPr>
              <a:t>Finn prosjektet som gir størst ”netto” kontantstrøm</a:t>
            </a:r>
          </a:p>
          <a:p>
            <a:pPr lvl="1" eaLnBrk="1" hangingPunct="1"/>
            <a:r>
              <a:rPr lang="nb-NO" dirty="0">
                <a:latin typeface="Calibri" panose="020F0502020204030204" pitchFamily="34" charset="0"/>
              </a:rPr>
              <a:t>A: - 200 000 + 260 000 = 60 000</a:t>
            </a:r>
          </a:p>
          <a:p>
            <a:pPr lvl="1" eaLnBrk="1" hangingPunct="1"/>
            <a:r>
              <a:rPr lang="nb-NO" b="1" dirty="0">
                <a:latin typeface="Calibri" panose="020F0502020204030204" pitchFamily="34" charset="0"/>
              </a:rPr>
              <a:t>B: - 400 000 + 500 000 = 100 000</a:t>
            </a:r>
            <a:endParaRPr lang="nb-NO" dirty="0">
              <a:latin typeface="Calibri" panose="020F0502020204030204" pitchFamily="34" charset="0"/>
            </a:endParaRPr>
          </a:p>
          <a:p>
            <a:pPr eaLnBrk="1" hangingPunct="1"/>
            <a:r>
              <a:rPr lang="nb-NO" dirty="0">
                <a:latin typeface="Calibri" panose="020F0502020204030204" pitchFamily="34" charset="0"/>
              </a:rPr>
              <a:t>Ta kontantstrømmen til prosjektet med størst positiv kontantstrøm (B) og trekk fra kontantstrømmen fra det andre prosjektet (A)</a:t>
            </a:r>
          </a:p>
          <a:p>
            <a:pPr eaLnBrk="1" hangingPunct="1"/>
            <a:r>
              <a:rPr lang="nb-NO" dirty="0">
                <a:latin typeface="Calibri" panose="020F0502020204030204" pitchFamily="34" charset="0"/>
              </a:rPr>
              <a:t>Denne kontantstrømmen (B - A) kaller vi </a:t>
            </a:r>
            <a:r>
              <a:rPr lang="nb-NO" b="1" dirty="0">
                <a:solidFill>
                  <a:srgbClr val="FF0000"/>
                </a:solidFill>
                <a:latin typeface="Calibri" panose="020F0502020204030204" pitchFamily="34" charset="0"/>
              </a:rPr>
              <a:t>differanseinvesteringen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animEffect transition="in" filter="wipe(left)">
                                      <p:cBhvr>
                                        <p:cTn id="7" dur="500"/>
                                        <p:tgtEl>
                                          <p:spTgt spid="41472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14723">
                                            <p:txEl>
                                              <p:pRg st="1" end="1"/>
                                            </p:txEl>
                                          </p:spTgt>
                                        </p:tgtEl>
                                        <p:attrNameLst>
                                          <p:attrName>style.visibility</p:attrName>
                                        </p:attrNameLst>
                                      </p:cBhvr>
                                      <p:to>
                                        <p:strVal val="visible"/>
                                      </p:to>
                                    </p:set>
                                    <p:animEffect transition="in" filter="wipe(left)">
                                      <p:cBhvr>
                                        <p:cTn id="10" dur="500"/>
                                        <p:tgtEl>
                                          <p:spTgt spid="41472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14723">
                                            <p:txEl>
                                              <p:pRg st="2" end="2"/>
                                            </p:txEl>
                                          </p:spTgt>
                                        </p:tgtEl>
                                        <p:attrNameLst>
                                          <p:attrName>style.visibility</p:attrName>
                                        </p:attrNameLst>
                                      </p:cBhvr>
                                      <p:to>
                                        <p:strVal val="visible"/>
                                      </p:to>
                                    </p:set>
                                    <p:animEffect transition="in" filter="wipe(left)">
                                      <p:cBhvr>
                                        <p:cTn id="13" dur="500"/>
                                        <p:tgtEl>
                                          <p:spTgt spid="41472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14723">
                                            <p:txEl>
                                              <p:pRg st="3" end="3"/>
                                            </p:txEl>
                                          </p:spTgt>
                                        </p:tgtEl>
                                        <p:attrNameLst>
                                          <p:attrName>style.visibility</p:attrName>
                                        </p:attrNameLst>
                                      </p:cBhvr>
                                      <p:to>
                                        <p:strVal val="visible"/>
                                      </p:to>
                                    </p:set>
                                    <p:animEffect transition="in" filter="wipe(left)">
                                      <p:cBhvr>
                                        <p:cTn id="18" dur="500"/>
                                        <p:tgtEl>
                                          <p:spTgt spid="41472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4723">
                                            <p:txEl>
                                              <p:pRg st="4" end="4"/>
                                            </p:txEl>
                                          </p:spTgt>
                                        </p:tgtEl>
                                        <p:attrNameLst>
                                          <p:attrName>style.visibility</p:attrName>
                                        </p:attrNameLst>
                                      </p:cBhvr>
                                      <p:to>
                                        <p:strVal val="visible"/>
                                      </p:to>
                                    </p:set>
                                    <p:animEffect transition="in" filter="wipe(left)">
                                      <p:cBhvr>
                                        <p:cTn id="23" dur="500"/>
                                        <p:tgtEl>
                                          <p:spTgt spid="414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nb-NO" dirty="0">
                <a:latin typeface="Calibri" panose="020F0502020204030204" pitchFamily="34" charset="0"/>
              </a:rPr>
              <a:t>Differanseinvestering</a:t>
            </a:r>
          </a:p>
        </p:txBody>
      </p:sp>
      <p:sp>
        <p:nvSpPr>
          <p:cNvPr id="415747" name="Rectangle 3"/>
          <p:cNvSpPr>
            <a:spLocks noGrp="1" noChangeArrowheads="1"/>
          </p:cNvSpPr>
          <p:nvPr>
            <p:ph type="body" idx="1"/>
          </p:nvPr>
        </p:nvSpPr>
        <p:spPr>
          <a:xfrm>
            <a:off x="1115616" y="1340768"/>
            <a:ext cx="7772400" cy="4968552"/>
          </a:xfrm>
        </p:spPr>
        <p:txBody>
          <a:bodyPr/>
          <a:lstStyle/>
          <a:p>
            <a:pPr eaLnBrk="1" hangingPunct="1"/>
            <a:r>
              <a:rPr lang="nb-NO" sz="2400" dirty="0">
                <a:latin typeface="Calibri" panose="020F0502020204030204" pitchFamily="34" charset="0"/>
              </a:rPr>
              <a:t>Vi beregner først differanseinvesteringens internrente</a:t>
            </a:r>
          </a:p>
          <a:p>
            <a:pPr eaLnBrk="1" hangingPunct="1"/>
            <a:r>
              <a:rPr lang="nb-NO" sz="2400" dirty="0">
                <a:latin typeface="Calibri" panose="020F0502020204030204" pitchFamily="34" charset="0"/>
              </a:rPr>
              <a:t>Hvis differanseinvesteringens internrente er større enn avkastningskravet, velges det største prosjektet. Hvis ikke, det minste</a:t>
            </a: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endParaRPr lang="nb-NO" sz="2400" dirty="0">
              <a:latin typeface="Calibri" panose="020F0502020204030204" pitchFamily="34" charset="0"/>
            </a:endParaRPr>
          </a:p>
          <a:p>
            <a:pPr eaLnBrk="1" hangingPunct="1"/>
            <a:r>
              <a:rPr lang="nb-NO" sz="2400" dirty="0">
                <a:latin typeface="Calibri" panose="020F0502020204030204" pitchFamily="34" charset="0"/>
              </a:rPr>
              <a:t>Vi velger prosjekt B, siden differanseinvesteringens internrente er høyere enn avkastningskravet</a:t>
            </a:r>
          </a:p>
          <a:p>
            <a:pPr eaLnBrk="1" hangingPunct="1"/>
            <a:r>
              <a:rPr lang="nb-NO" sz="2400" dirty="0">
                <a:latin typeface="Calibri" panose="020F0502020204030204" pitchFamily="34" charset="0"/>
              </a:rPr>
              <a:t>Nåverdiene er additive. NPV for B – A + NPV for A, gir NPV for B</a:t>
            </a:r>
          </a:p>
        </p:txBody>
      </p:sp>
      <p:graphicFrame>
        <p:nvGraphicFramePr>
          <p:cNvPr id="415748" name="Object 4"/>
          <p:cNvGraphicFramePr>
            <a:graphicFrameLocks noChangeAspect="1"/>
          </p:cNvGraphicFramePr>
          <p:nvPr/>
        </p:nvGraphicFramePr>
        <p:xfrm>
          <a:off x="1547813" y="3068638"/>
          <a:ext cx="6727825" cy="1109662"/>
        </p:xfrm>
        <a:graphic>
          <a:graphicData uri="http://schemas.openxmlformats.org/presentationml/2006/ole">
            <mc:AlternateContent xmlns:mc="http://schemas.openxmlformats.org/markup-compatibility/2006">
              <mc:Choice xmlns:v="urn:schemas-microsoft-com:vml" Requires="v">
                <p:oleObj spid="_x0000_s68640" name="Regneark" r:id="rId4" imgW="4010092" imgH="657104" progId="Excel.Sheet.8">
                  <p:embed/>
                </p:oleObj>
              </mc:Choice>
              <mc:Fallback>
                <p:oleObj name="Regneark" r:id="rId4" imgW="4010092" imgH="657104" progId="Excel.Sheet.8">
                  <p:embed/>
                  <p:pic>
                    <p:nvPicPr>
                      <p:cNvPr id="41574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3068638"/>
                        <a:ext cx="6727825"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Effect transition="in" filter="wipe(left)">
                                      <p:cBhvr>
                                        <p:cTn id="7" dur="500"/>
                                        <p:tgtEl>
                                          <p:spTgt spid="415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5747">
                                            <p:txEl>
                                              <p:pRg st="1" end="1"/>
                                            </p:txEl>
                                          </p:spTgt>
                                        </p:tgtEl>
                                        <p:attrNameLst>
                                          <p:attrName>style.visibility</p:attrName>
                                        </p:attrNameLst>
                                      </p:cBhvr>
                                      <p:to>
                                        <p:strVal val="visible"/>
                                      </p:to>
                                    </p:set>
                                    <p:animEffect transition="in" filter="wipe(left)">
                                      <p:cBhvr>
                                        <p:cTn id="12" dur="500"/>
                                        <p:tgtEl>
                                          <p:spTgt spid="415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5747">
                                            <p:txEl>
                                              <p:pRg st="2" end="2"/>
                                            </p:txEl>
                                          </p:spTgt>
                                        </p:tgtEl>
                                        <p:attrNameLst>
                                          <p:attrName>style.visibility</p:attrName>
                                        </p:attrNameLst>
                                      </p:cBhvr>
                                      <p:to>
                                        <p:strVal val="visible"/>
                                      </p:to>
                                    </p:set>
                                    <p:animEffect transition="in" filter="wipe(left)">
                                      <p:cBhvr>
                                        <p:cTn id="17" dur="500"/>
                                        <p:tgtEl>
                                          <p:spTgt spid="415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5747">
                                            <p:txEl>
                                              <p:pRg st="3" end="3"/>
                                            </p:txEl>
                                          </p:spTgt>
                                        </p:tgtEl>
                                        <p:attrNameLst>
                                          <p:attrName>style.visibility</p:attrName>
                                        </p:attrNameLst>
                                      </p:cBhvr>
                                      <p:to>
                                        <p:strVal val="visible"/>
                                      </p:to>
                                    </p:set>
                                    <p:animEffect transition="in" filter="wipe(left)">
                                      <p:cBhvr>
                                        <p:cTn id="22" dur="500"/>
                                        <p:tgtEl>
                                          <p:spTgt spid="4157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15748"/>
                                        </p:tgtEl>
                                        <p:attrNameLst>
                                          <p:attrName>style.visibility</p:attrName>
                                        </p:attrNameLst>
                                      </p:cBhvr>
                                      <p:to>
                                        <p:strVal val="visible"/>
                                      </p:to>
                                    </p:set>
                                    <p:animEffect transition="in" filter="dissolve">
                                      <p:cBhvr>
                                        <p:cTn id="27" dur="500"/>
                                        <p:tgtEl>
                                          <p:spTgt spid="415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nb-NO" dirty="0">
                <a:latin typeface="Calibri" panose="020F0502020204030204" pitchFamily="34" charset="0"/>
              </a:rPr>
              <a:t>Nåverdi ved ulike avkastningskrav</a:t>
            </a:r>
          </a:p>
        </p:txBody>
      </p:sp>
      <p:graphicFrame>
        <p:nvGraphicFramePr>
          <p:cNvPr id="416771" name="Object 3"/>
          <p:cNvGraphicFramePr>
            <a:graphicFrameLocks noGrp="1" noChangeAspect="1"/>
          </p:cNvGraphicFramePr>
          <p:nvPr>
            <p:ph type="chart" idx="1"/>
          </p:nvPr>
        </p:nvGraphicFramePr>
        <p:xfrm>
          <a:off x="1066800" y="1196975"/>
          <a:ext cx="8077200" cy="5499100"/>
        </p:xfrm>
        <a:graphic>
          <a:graphicData uri="http://schemas.openxmlformats.org/presentationml/2006/ole">
            <mc:AlternateContent xmlns:mc="http://schemas.openxmlformats.org/markup-compatibility/2006">
              <mc:Choice xmlns:v="urn:schemas-microsoft-com:vml" Requires="v">
                <p:oleObj spid="_x0000_s70688" name="Diagram" r:id="rId4" imgW="7772400" imgH="4114935" progId="MSGraph.Chart.8">
                  <p:embed followColorScheme="full"/>
                </p:oleObj>
              </mc:Choice>
              <mc:Fallback>
                <p:oleObj name="Diagram" r:id="rId4" imgW="7772400" imgH="4114935" progId="MSGraph.Chart.8">
                  <p:embed followColorScheme="full"/>
                  <p:pic>
                    <p:nvPicPr>
                      <p:cNvPr id="41677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196975"/>
                        <a:ext cx="8077200" cy="5499100"/>
                      </a:xfrm>
                      <a:prstGeom prst="rect">
                        <a:avLst/>
                      </a:prstGeom>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6771"/>
                                        </p:tgtEl>
                                        <p:attrNameLst>
                                          <p:attrName>style.visibility</p:attrName>
                                        </p:attrNameLst>
                                      </p:cBhvr>
                                      <p:to>
                                        <p:strVal val="visible"/>
                                      </p:to>
                                    </p:set>
                                    <p:animEffect transition="in" filter="wipe(left)">
                                      <p:cBhvr>
                                        <p:cTn id="7" dur="500"/>
                                        <p:tgtEl>
                                          <p:spTgt spid="416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6771"/>
                                        </p:tgtEl>
                                        <p:attrNameLst>
                                          <p:attrName>style.visibility</p:attrName>
                                        </p:attrNameLst>
                                      </p:cBhvr>
                                      <p:to>
                                        <p:strVal val="visible"/>
                                      </p:to>
                                    </p:set>
                                    <p:animEffect transition="in" filter="wipe(left)">
                                      <p:cBhvr>
                                        <p:cTn id="12" dur="500"/>
                                        <p:tgtEl>
                                          <p:spTgt spid="4167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6771"/>
                                        </p:tgtEl>
                                        <p:attrNameLst>
                                          <p:attrName>style.visibility</p:attrName>
                                        </p:attrNameLst>
                                      </p:cBhvr>
                                      <p:to>
                                        <p:strVal val="visible"/>
                                      </p:to>
                                    </p:set>
                                    <p:animEffect transition="in" filter="wipe(left)">
                                      <p:cBhvr>
                                        <p:cTn id="17" dur="500"/>
                                        <p:tgtEl>
                                          <p:spTgt spid="4167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6771"/>
                                        </p:tgtEl>
                                        <p:attrNameLst>
                                          <p:attrName>style.visibility</p:attrName>
                                        </p:attrNameLst>
                                      </p:cBhvr>
                                      <p:to>
                                        <p:strVal val="visible"/>
                                      </p:to>
                                    </p:set>
                                    <p:animEffect transition="in" filter="wipe(left)">
                                      <p:cBhvr>
                                        <p:cTn id="22" dur="500"/>
                                        <p:tgtEl>
                                          <p:spTgt spid="416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16771" grpId="0" bld="series"/>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066800" y="116632"/>
            <a:ext cx="8077200" cy="863600"/>
          </a:xfrm>
        </p:spPr>
        <p:txBody>
          <a:bodyPr/>
          <a:lstStyle/>
          <a:p>
            <a:pPr eaLnBrk="1" hangingPunct="1"/>
            <a:r>
              <a:rPr lang="nb-NO" dirty="0">
                <a:latin typeface="Calibri" panose="020F0502020204030204" pitchFamily="34" charset="0"/>
              </a:rPr>
              <a:t>Prosjekter med ulik levetid</a:t>
            </a:r>
          </a:p>
        </p:txBody>
      </p:sp>
      <p:sp>
        <p:nvSpPr>
          <p:cNvPr id="417795" name="Rectangle 3"/>
          <p:cNvSpPr>
            <a:spLocks noGrp="1" noChangeArrowheads="1"/>
          </p:cNvSpPr>
          <p:nvPr>
            <p:ph type="body" idx="1"/>
          </p:nvPr>
        </p:nvSpPr>
        <p:spPr/>
        <p:txBody>
          <a:bodyPr/>
          <a:lstStyle/>
          <a:p>
            <a:pPr eaLnBrk="1" hangingPunct="1"/>
            <a:r>
              <a:rPr lang="nb-NO" dirty="0">
                <a:latin typeface="Calibri" panose="020F0502020204030204" pitchFamily="34" charset="0"/>
              </a:rPr>
              <a:t>Prosjekt C og D har ulik levetid, og ulik rangering mellom NPV og IRR metoden. Prosjekt D er mest lønnsomt, siden NPV er høyest</a:t>
            </a:r>
          </a:p>
        </p:txBody>
      </p:sp>
      <p:pic>
        <p:nvPicPr>
          <p:cNvPr id="2" name="Picture 1"/>
          <p:cNvPicPr>
            <a:picLocks noChangeAspect="1"/>
          </p:cNvPicPr>
          <p:nvPr/>
        </p:nvPicPr>
        <p:blipFill>
          <a:blip r:embed="rId3"/>
          <a:stretch>
            <a:fillRect/>
          </a:stretch>
        </p:blipFill>
        <p:spPr>
          <a:xfrm>
            <a:off x="1331640" y="2636912"/>
            <a:ext cx="6847619" cy="3333333"/>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 calcmode="lin" valueType="num">
                                      <p:cBhvr additive="base">
                                        <p:cTn id="7" dur="500" fill="hold"/>
                                        <p:tgtEl>
                                          <p:spTgt spid="417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77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nb-NO" dirty="0">
                <a:latin typeface="Calibri" panose="020F0502020204030204" pitchFamily="34" charset="0"/>
              </a:rPr>
              <a:t>Fortegnskifte i kontantstrøm</a:t>
            </a:r>
          </a:p>
        </p:txBody>
      </p:sp>
      <p:sp>
        <p:nvSpPr>
          <p:cNvPr id="418819" name="Rectangle 3"/>
          <p:cNvSpPr>
            <a:spLocks noGrp="1" noChangeArrowheads="1"/>
          </p:cNvSpPr>
          <p:nvPr>
            <p:ph type="body" idx="1"/>
          </p:nvPr>
        </p:nvSpPr>
        <p:spPr/>
        <p:txBody>
          <a:bodyPr/>
          <a:lstStyle/>
          <a:p>
            <a:pPr eaLnBrk="1" hangingPunct="1"/>
            <a:r>
              <a:rPr lang="nb-NO" sz="2600" dirty="0">
                <a:latin typeface="Calibri" panose="020F0502020204030204" pitchFamily="34" charset="0"/>
              </a:rPr>
              <a:t>Et prosjekt har en kontantstrøm med 2 fortegnskift, fra – til + fra år 0 til år 1 og fra + til – fra år 1 til år 2</a:t>
            </a:r>
          </a:p>
        </p:txBody>
      </p:sp>
      <p:pic>
        <p:nvPicPr>
          <p:cNvPr id="2" name="Picture 1"/>
          <p:cNvPicPr>
            <a:picLocks noChangeAspect="1"/>
          </p:cNvPicPr>
          <p:nvPr/>
        </p:nvPicPr>
        <p:blipFill>
          <a:blip r:embed="rId3"/>
          <a:stretch>
            <a:fillRect/>
          </a:stretch>
        </p:blipFill>
        <p:spPr>
          <a:xfrm>
            <a:off x="1403648" y="2204864"/>
            <a:ext cx="7571428" cy="2790476"/>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8819">
                                            <p:txEl>
                                              <p:pRg st="0" end="0"/>
                                            </p:txEl>
                                          </p:spTgt>
                                        </p:tgtEl>
                                        <p:attrNameLst>
                                          <p:attrName>style.visibility</p:attrName>
                                        </p:attrNameLst>
                                      </p:cBhvr>
                                      <p:to>
                                        <p:strVal val="visible"/>
                                      </p:to>
                                    </p:set>
                                    <p:animEffect transition="in" filter="wipe(left)">
                                      <p:cBhvr>
                                        <p:cTn id="7" dur="500"/>
                                        <p:tgtEl>
                                          <p:spTgt spid="418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nb-NO">
                <a:latin typeface="Calibri" panose="020F0502020204030204" pitchFamily="34" charset="0"/>
              </a:rPr>
              <a:t>To </a:t>
            </a:r>
            <a:r>
              <a:rPr lang="nb-NO" dirty="0">
                <a:latin typeface="Calibri" panose="020F0502020204030204" pitchFamily="34" charset="0"/>
              </a:rPr>
              <a:t>internrenter – kontantstrøm skifter fortegn to ganger</a:t>
            </a:r>
          </a:p>
        </p:txBody>
      </p:sp>
      <p:graphicFrame>
        <p:nvGraphicFramePr>
          <p:cNvPr id="419843" name="Object 3"/>
          <p:cNvGraphicFramePr>
            <a:graphicFrameLocks noGrp="1" noChangeAspect="1"/>
          </p:cNvGraphicFramePr>
          <p:nvPr>
            <p:ph type="chart" idx="1"/>
          </p:nvPr>
        </p:nvGraphicFramePr>
        <p:xfrm>
          <a:off x="838200" y="1412875"/>
          <a:ext cx="8305800" cy="4113213"/>
        </p:xfrm>
        <a:graphic>
          <a:graphicData uri="http://schemas.openxmlformats.org/presentationml/2006/ole">
            <mc:AlternateContent xmlns:mc="http://schemas.openxmlformats.org/markup-compatibility/2006">
              <mc:Choice xmlns:v="urn:schemas-microsoft-com:vml" Requires="v">
                <p:oleObj spid="_x0000_s76832" name="Diagram" r:id="rId4" imgW="7772400" imgH="4114935" progId="MSGraph.Chart.8">
                  <p:embed followColorScheme="full"/>
                </p:oleObj>
              </mc:Choice>
              <mc:Fallback>
                <p:oleObj name="Diagram" r:id="rId4" imgW="7772400" imgH="4114935" progId="MSGraph.Chart.8">
                  <p:embed followColorScheme="full"/>
                  <p:pic>
                    <p:nvPicPr>
                      <p:cNvPr id="41984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412875"/>
                        <a:ext cx="8305800" cy="4113213"/>
                      </a:xfrm>
                      <a:prstGeom prst="rect">
                        <a:avLst/>
                      </a:prstGeom>
                    </p:spPr>
                  </p:pic>
                </p:oleObj>
              </mc:Fallback>
            </mc:AlternateContent>
          </a:graphicData>
        </a:graphic>
      </p:graphicFrame>
      <p:sp>
        <p:nvSpPr>
          <p:cNvPr id="419844" name="AutoShape 4"/>
          <p:cNvSpPr>
            <a:spLocks noChangeArrowheads="1"/>
          </p:cNvSpPr>
          <p:nvPr/>
        </p:nvSpPr>
        <p:spPr bwMode="auto">
          <a:xfrm>
            <a:off x="2771775" y="3933825"/>
            <a:ext cx="1371600" cy="533400"/>
          </a:xfrm>
          <a:prstGeom prst="wedgeRoundRectCallout">
            <a:avLst>
              <a:gd name="adj1" fmla="val -42361"/>
              <a:gd name="adj2" fmla="val -184819"/>
              <a:gd name="adj3" fmla="val 16667"/>
            </a:avLst>
          </a:prstGeom>
          <a:solidFill>
            <a:srgbClr val="00FFFF"/>
          </a:solidFill>
          <a:ln w="9525">
            <a:solidFill>
              <a:schemeClr val="tx1"/>
            </a:solidFill>
            <a:miter lim="800000"/>
            <a:headEnd/>
            <a:tailEnd/>
          </a:ln>
        </p:spPr>
        <p:txBody>
          <a:bodyPr wrap="none" anchor="ctr"/>
          <a:lstStyle/>
          <a:p>
            <a:pPr algn="ctr">
              <a:spcBef>
                <a:spcPct val="0"/>
              </a:spcBef>
              <a:buFontTx/>
              <a:buNone/>
            </a:pPr>
            <a:r>
              <a:rPr lang="nb-NO" sz="1600" i="0">
                <a:latin typeface="Tahoma" pitchFamily="34" charset="0"/>
              </a:rPr>
              <a:t>IRR</a:t>
            </a:r>
            <a:r>
              <a:rPr lang="nb-NO" sz="1600" i="0" baseline="-14000">
                <a:latin typeface="Tahoma" pitchFamily="34" charset="0"/>
              </a:rPr>
              <a:t>1</a:t>
            </a:r>
            <a:r>
              <a:rPr lang="nb-NO" sz="1600" i="0">
                <a:latin typeface="Tahoma" pitchFamily="34" charset="0"/>
              </a:rPr>
              <a:t> = -5,8%</a:t>
            </a:r>
          </a:p>
        </p:txBody>
      </p:sp>
      <p:sp>
        <p:nvSpPr>
          <p:cNvPr id="419845" name="AutoShape 5"/>
          <p:cNvSpPr>
            <a:spLocks noChangeArrowheads="1"/>
          </p:cNvSpPr>
          <p:nvPr/>
        </p:nvSpPr>
        <p:spPr bwMode="auto">
          <a:xfrm>
            <a:off x="7235825" y="2276475"/>
            <a:ext cx="1371600" cy="533400"/>
          </a:xfrm>
          <a:prstGeom prst="wedgeRoundRectCallout">
            <a:avLst>
              <a:gd name="adj1" fmla="val 37847"/>
              <a:gd name="adj2" fmla="val 126486"/>
              <a:gd name="adj3" fmla="val 16667"/>
            </a:avLst>
          </a:prstGeom>
          <a:solidFill>
            <a:srgbClr val="00FFFF"/>
          </a:solidFill>
          <a:ln w="9525">
            <a:solidFill>
              <a:schemeClr val="tx1"/>
            </a:solidFill>
            <a:miter lim="800000"/>
            <a:headEnd/>
            <a:tailEnd/>
          </a:ln>
        </p:spPr>
        <p:txBody>
          <a:bodyPr wrap="none" anchor="ctr"/>
          <a:lstStyle/>
          <a:p>
            <a:pPr algn="ctr">
              <a:spcBef>
                <a:spcPct val="0"/>
              </a:spcBef>
              <a:buFontTx/>
              <a:buNone/>
            </a:pPr>
            <a:r>
              <a:rPr lang="nb-NO" sz="1600" i="0">
                <a:latin typeface="Tahoma" pitchFamily="34" charset="0"/>
              </a:rPr>
              <a:t>IRR</a:t>
            </a:r>
            <a:r>
              <a:rPr lang="nb-NO" sz="1600" i="0" baseline="-14000">
                <a:latin typeface="Tahoma" pitchFamily="34" charset="0"/>
              </a:rPr>
              <a:t>2</a:t>
            </a:r>
            <a:r>
              <a:rPr lang="nb-NO" sz="1600" i="0">
                <a:latin typeface="Tahoma" pitchFamily="34" charset="0"/>
              </a:rPr>
              <a:t> = 431%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43"/>
                                        </p:tgtEl>
                                        <p:attrNameLst>
                                          <p:attrName>style.visibility</p:attrName>
                                        </p:attrNameLst>
                                      </p:cBhvr>
                                      <p:to>
                                        <p:strVal val="visible"/>
                                      </p:to>
                                    </p:set>
                                    <p:animEffect transition="in" filter="wipe(left)">
                                      <p:cBhvr>
                                        <p:cTn id="7" dur="500"/>
                                        <p:tgtEl>
                                          <p:spTgt spid="419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43"/>
                                        </p:tgtEl>
                                        <p:attrNameLst>
                                          <p:attrName>style.visibility</p:attrName>
                                        </p:attrNameLst>
                                      </p:cBhvr>
                                      <p:to>
                                        <p:strVal val="visible"/>
                                      </p:to>
                                    </p:set>
                                    <p:animEffect transition="in" filter="wipe(left)">
                                      <p:cBhvr>
                                        <p:cTn id="12" dur="500"/>
                                        <p:tgtEl>
                                          <p:spTgt spid="4198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8" fill="hold" grpId="0" nodeType="clickEffect">
                                  <p:stCondLst>
                                    <p:cond delay="0"/>
                                  </p:stCondLst>
                                  <p:childTnLst>
                                    <p:set>
                                      <p:cBhvr>
                                        <p:cTn id="16" dur="1" fill="hold">
                                          <p:stCondLst>
                                            <p:cond delay="0"/>
                                          </p:stCondLst>
                                        </p:cTn>
                                        <p:tgtEl>
                                          <p:spTgt spid="419844"/>
                                        </p:tgtEl>
                                        <p:attrNameLst>
                                          <p:attrName>style.visibility</p:attrName>
                                        </p:attrNameLst>
                                      </p:cBhvr>
                                      <p:to>
                                        <p:strVal val="visible"/>
                                      </p:to>
                                    </p:set>
                                    <p:anim calcmode="lin" valueType="num">
                                      <p:cBhvr additive="base">
                                        <p:cTn id="17" dur="5000" fill="hold"/>
                                        <p:tgtEl>
                                          <p:spTgt spid="419844"/>
                                        </p:tgtEl>
                                        <p:attrNameLst>
                                          <p:attrName>ppt_x</p:attrName>
                                        </p:attrNameLst>
                                      </p:cBhvr>
                                      <p:tavLst>
                                        <p:tav tm="0">
                                          <p:val>
                                            <p:strVal val="0-#ppt_w/2"/>
                                          </p:val>
                                        </p:tav>
                                        <p:tav tm="100000">
                                          <p:val>
                                            <p:strVal val="#ppt_x"/>
                                          </p:val>
                                        </p:tav>
                                      </p:tavLst>
                                    </p:anim>
                                    <p:anim calcmode="lin" valueType="num">
                                      <p:cBhvr additive="base">
                                        <p:cTn id="18" dur="5000" fill="hold"/>
                                        <p:tgtEl>
                                          <p:spTgt spid="41984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2" fill="hold" grpId="0" nodeType="clickEffect">
                                  <p:stCondLst>
                                    <p:cond delay="0"/>
                                  </p:stCondLst>
                                  <p:childTnLst>
                                    <p:set>
                                      <p:cBhvr>
                                        <p:cTn id="22" dur="1" fill="hold">
                                          <p:stCondLst>
                                            <p:cond delay="0"/>
                                          </p:stCondLst>
                                        </p:cTn>
                                        <p:tgtEl>
                                          <p:spTgt spid="419845"/>
                                        </p:tgtEl>
                                        <p:attrNameLst>
                                          <p:attrName>style.visibility</p:attrName>
                                        </p:attrNameLst>
                                      </p:cBhvr>
                                      <p:to>
                                        <p:strVal val="visible"/>
                                      </p:to>
                                    </p:set>
                                    <p:anim calcmode="lin" valueType="num">
                                      <p:cBhvr additive="base">
                                        <p:cTn id="23" dur="5000" fill="hold"/>
                                        <p:tgtEl>
                                          <p:spTgt spid="419845"/>
                                        </p:tgtEl>
                                        <p:attrNameLst>
                                          <p:attrName>ppt_x</p:attrName>
                                        </p:attrNameLst>
                                      </p:cBhvr>
                                      <p:tavLst>
                                        <p:tav tm="0">
                                          <p:val>
                                            <p:strVal val="1+#ppt_w/2"/>
                                          </p:val>
                                        </p:tav>
                                        <p:tav tm="100000">
                                          <p:val>
                                            <p:strVal val="#ppt_x"/>
                                          </p:val>
                                        </p:tav>
                                      </p:tavLst>
                                    </p:anim>
                                    <p:anim calcmode="lin" valueType="num">
                                      <p:cBhvr additive="base">
                                        <p:cTn id="24" dur="5000" fill="hold"/>
                                        <p:tgtEl>
                                          <p:spTgt spid="4198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19843" grpId="0" bld="series"/>
      <p:bldP spid="419844" grpId="0" animBg="1" autoUpdateAnimBg="0"/>
      <p:bldP spid="419845"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2500F2-408C-4285-BE84-93ED6A1D0888}"/>
              </a:ext>
            </a:extLst>
          </p:cNvPr>
          <p:cNvSpPr>
            <a:spLocks noGrp="1"/>
          </p:cNvSpPr>
          <p:nvPr>
            <p:ph type="title"/>
          </p:nvPr>
        </p:nvSpPr>
        <p:spPr>
          <a:xfrm>
            <a:off x="1066800" y="115888"/>
            <a:ext cx="8077200" cy="863600"/>
          </a:xfrm>
        </p:spPr>
        <p:txBody>
          <a:bodyPr wrap="square" anchor="ctr">
            <a:normAutofit fontScale="90000"/>
          </a:bodyPr>
          <a:lstStyle/>
          <a:p>
            <a:r>
              <a:rPr lang="nb-NO" dirty="0">
                <a:latin typeface="Calibri" panose="020F0502020204030204" pitchFamily="34" charset="0"/>
                <a:cs typeface="Calibri" panose="020F0502020204030204" pitchFamily="34" charset="0"/>
              </a:rPr>
              <a:t>Avkastningskrav</a:t>
            </a:r>
            <a:br>
              <a:rPr lang="nb-NO" dirty="0">
                <a:latin typeface="Calibri" panose="020F0502020204030204" pitchFamily="34" charset="0"/>
                <a:cs typeface="Calibri" panose="020F0502020204030204" pitchFamily="34" charset="0"/>
              </a:rPr>
            </a:br>
            <a:r>
              <a:rPr lang="nb-NO" sz="1400" dirty="0">
                <a:latin typeface="Calibri" panose="020F0502020204030204" pitchFamily="34" charset="0"/>
                <a:cs typeface="Calibri" panose="020F0502020204030204" pitchFamily="34" charset="0"/>
              </a:rPr>
              <a:t>Vi utdyper presentasjonen i forhold til kapittel 4 i læreboka og tar med en forenklet presentasjon av deler av kapittel 11. Det blir litt avvikende notasjon.</a:t>
            </a:r>
            <a:endParaRPr lang="nb-NO" dirty="0">
              <a:latin typeface="Calibri" panose="020F0502020204030204" pitchFamily="34" charset="0"/>
              <a:cs typeface="Calibri" panose="020F0502020204030204" pitchFamily="34" charset="0"/>
            </a:endParaRPr>
          </a:p>
        </p:txBody>
      </p:sp>
      <p:sp>
        <p:nvSpPr>
          <p:cNvPr id="3" name="Plassholder for innhold 2">
            <a:extLst>
              <a:ext uri="{FF2B5EF4-FFF2-40B4-BE49-F238E27FC236}">
                <a16:creationId xmlns:a16="http://schemas.microsoft.com/office/drawing/2014/main" id="{F73704BD-88C7-4827-9E1B-1FE8A9F369A1}"/>
              </a:ext>
            </a:extLst>
          </p:cNvPr>
          <p:cNvSpPr>
            <a:spLocks noGrp="1"/>
          </p:cNvSpPr>
          <p:nvPr>
            <p:ph sz="half" idx="1"/>
          </p:nvPr>
        </p:nvSpPr>
        <p:spPr>
          <a:xfrm>
            <a:off x="971600" y="1196975"/>
            <a:ext cx="4057600" cy="5500688"/>
          </a:xfrm>
        </p:spPr>
        <p:txBody>
          <a:bodyPr wrap="square" anchor="t">
            <a:normAutofit fontScale="85000" lnSpcReduction="10000"/>
          </a:bodyPr>
          <a:lstStyle/>
          <a:p>
            <a:pPr>
              <a:lnSpc>
                <a:spcPct val="90000"/>
              </a:lnSpc>
            </a:pPr>
            <a:r>
              <a:rPr lang="nb-NO" sz="2200" dirty="0">
                <a:latin typeface="Calibri" panose="020F0502020204030204" pitchFamily="34" charset="0"/>
                <a:cs typeface="Calibri" panose="020F0502020204030204" pitchFamily="34" charset="0"/>
              </a:rPr>
              <a:t>Innenfor finansfaget er det vanlig å dele risikobegrepet inn i to deler</a:t>
            </a:r>
          </a:p>
          <a:p>
            <a:pPr lvl="1">
              <a:lnSpc>
                <a:spcPct val="90000"/>
              </a:lnSpc>
            </a:pPr>
            <a:r>
              <a:rPr lang="nb-NO" b="1" dirty="0">
                <a:solidFill>
                  <a:srgbClr val="FF0000"/>
                </a:solidFill>
                <a:latin typeface="Calibri" panose="020F0502020204030204" pitchFamily="34" charset="0"/>
                <a:cs typeface="Calibri" panose="020F0502020204030204" pitchFamily="34" charset="0"/>
              </a:rPr>
              <a:t>Usystematisk</a:t>
            </a:r>
            <a:r>
              <a:rPr lang="nb-NO" dirty="0">
                <a:latin typeface="Calibri" panose="020F0502020204030204" pitchFamily="34" charset="0"/>
                <a:cs typeface="Calibri" panose="020F0502020204030204" pitchFamily="34" charset="0"/>
              </a:rPr>
              <a:t> risiko (risiko som gjelder en enkelt bedrift)</a:t>
            </a:r>
          </a:p>
          <a:p>
            <a:pPr lvl="1">
              <a:lnSpc>
                <a:spcPct val="90000"/>
              </a:lnSpc>
            </a:pPr>
            <a:r>
              <a:rPr lang="nb-NO" b="1" dirty="0">
                <a:solidFill>
                  <a:srgbClr val="FF0000"/>
                </a:solidFill>
                <a:latin typeface="Calibri" panose="020F0502020204030204" pitchFamily="34" charset="0"/>
                <a:cs typeface="Calibri" panose="020F0502020204030204" pitchFamily="34" charset="0"/>
              </a:rPr>
              <a:t>Systematisk</a:t>
            </a:r>
            <a:r>
              <a:rPr lang="nb-NO" dirty="0">
                <a:latin typeface="Calibri" panose="020F0502020204030204" pitchFamily="34" charset="0"/>
                <a:cs typeface="Calibri" panose="020F0502020204030204" pitchFamily="34" charset="0"/>
              </a:rPr>
              <a:t> risiko (generell </a:t>
            </a:r>
            <a:r>
              <a:rPr lang="nb-NO" dirty="0" err="1">
                <a:latin typeface="Calibri" panose="020F0502020204030204" pitchFamily="34" charset="0"/>
                <a:cs typeface="Calibri" panose="020F0502020204030204" pitchFamily="34" charset="0"/>
              </a:rPr>
              <a:t>risikokilde</a:t>
            </a:r>
            <a:r>
              <a:rPr lang="nb-NO" dirty="0">
                <a:latin typeface="Calibri" panose="020F0502020204030204" pitchFamily="34" charset="0"/>
                <a:cs typeface="Calibri" panose="020F0502020204030204" pitchFamily="34" charset="0"/>
              </a:rPr>
              <a:t> som gjelder for hele markedet</a:t>
            </a:r>
          </a:p>
          <a:p>
            <a:pPr lvl="1">
              <a:lnSpc>
                <a:spcPct val="90000"/>
              </a:lnSpc>
            </a:pPr>
            <a:r>
              <a:rPr lang="nb-NO" dirty="0">
                <a:latin typeface="Calibri" panose="020F0502020204030204" pitchFamily="34" charset="0"/>
                <a:cs typeface="Calibri" panose="020F0502020204030204" pitchFamily="34" charset="0"/>
              </a:rPr>
              <a:t>Den usystematiske risikoen kan reduseres vesentlig eller fjernes ved ikke å legge alle eggene i en kurv (diversifisere)</a:t>
            </a:r>
          </a:p>
          <a:p>
            <a:pPr lvl="1">
              <a:lnSpc>
                <a:spcPct val="90000"/>
              </a:lnSpc>
            </a:pPr>
            <a:r>
              <a:rPr lang="nb-NO" dirty="0">
                <a:latin typeface="Calibri" panose="020F0502020204030204" pitchFamily="34" charset="0"/>
                <a:cs typeface="Calibri" panose="020F0502020204030204" pitchFamily="34" charset="0"/>
              </a:rPr>
              <a:t>En investor blir derfor ikke belønnet for å bære usystematisk risiko siden den enkelt kan fjernes og teorien legger til grunn at alle diversifiserer slik at kun systematisk risiko står tilbake</a:t>
            </a:r>
            <a:br>
              <a:rPr lang="nb-NO" sz="2200" dirty="0">
                <a:latin typeface="Calibri" panose="020F0502020204030204" pitchFamily="34" charset="0"/>
                <a:cs typeface="Calibri" panose="020F0502020204030204" pitchFamily="34" charset="0"/>
              </a:rPr>
            </a:br>
            <a:br>
              <a:rPr lang="nb-NO" sz="2200" dirty="0"/>
            </a:br>
            <a:endParaRPr lang="nb-NO" sz="2200" dirty="0"/>
          </a:p>
        </p:txBody>
      </p:sp>
      <p:pic>
        <p:nvPicPr>
          <p:cNvPr id="80900" name="Picture 4">
            <a:extLst>
              <a:ext uri="{FF2B5EF4-FFF2-40B4-BE49-F238E27FC236}">
                <a16:creationId xmlns:a16="http://schemas.microsoft.com/office/drawing/2014/main" id="{33EED009-2061-440F-BC6E-DA1B4532375A}"/>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196975"/>
            <a:ext cx="3962400" cy="340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05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7FA2DA-8B02-40AD-B722-E9DA99300672}"/>
              </a:ext>
            </a:extLst>
          </p:cNvPr>
          <p:cNvSpPr>
            <a:spLocks noGrp="1"/>
          </p:cNvSpPr>
          <p:nvPr>
            <p:ph type="title"/>
          </p:nvPr>
        </p:nvSpPr>
        <p:spPr/>
        <p:txBody>
          <a:bodyPr/>
          <a:lstStyle/>
          <a:p>
            <a:r>
              <a:rPr lang="nb-NO" dirty="0">
                <a:latin typeface="Calibri" panose="020F0502020204030204" pitchFamily="34" charset="0"/>
                <a:cs typeface="Calibri" panose="020F0502020204030204" pitchFamily="34" charset="0"/>
              </a:rPr>
              <a:t>Avkastningskrav</a:t>
            </a:r>
            <a:endParaRPr lang="nb-NO" dirty="0"/>
          </a:p>
        </p:txBody>
      </p:sp>
      <p:sp>
        <p:nvSpPr>
          <p:cNvPr id="5" name="Plassholder for innhold 4">
            <a:extLst>
              <a:ext uri="{FF2B5EF4-FFF2-40B4-BE49-F238E27FC236}">
                <a16:creationId xmlns:a16="http://schemas.microsoft.com/office/drawing/2014/main" id="{9E6F53B6-2459-434F-A863-7455650EA56E}"/>
              </a:ext>
            </a:extLst>
          </p:cNvPr>
          <p:cNvSpPr>
            <a:spLocks noGrp="1"/>
          </p:cNvSpPr>
          <p:nvPr>
            <p:ph idx="1"/>
          </p:nvPr>
        </p:nvSpPr>
        <p:spPr/>
        <p:txBody>
          <a:bodyPr/>
          <a:lstStyle/>
          <a:p>
            <a:r>
              <a:rPr lang="nb-NO" dirty="0">
                <a:latin typeface="Calibri" panose="020F0502020204030204" pitchFamily="34" charset="0"/>
                <a:cs typeface="Calibri" panose="020F0502020204030204" pitchFamily="34" charset="0"/>
              </a:rPr>
              <a:t>I praksis brukes ofte en modell kalt kapitalverdimodellen (KVM eller CAPM) for å bestemme avkastningskrav:</a:t>
            </a:r>
            <a:br>
              <a:rPr lang="nb-NO" dirty="0">
                <a:latin typeface="Calibri" panose="020F0502020204030204" pitchFamily="34" charset="0"/>
                <a:cs typeface="Calibri" panose="020F0502020204030204" pitchFamily="34" charset="0"/>
              </a:rPr>
            </a:br>
            <a:br>
              <a:rPr lang="nb-NO" dirty="0">
                <a:latin typeface="Calibri" panose="020F0502020204030204" pitchFamily="34" charset="0"/>
                <a:cs typeface="Calibri" panose="020F0502020204030204" pitchFamily="34" charset="0"/>
              </a:rPr>
            </a:br>
            <a:br>
              <a:rPr lang="nb-NO" dirty="0">
                <a:latin typeface="Calibri" panose="020F0502020204030204" pitchFamily="34" charset="0"/>
                <a:cs typeface="Calibri" panose="020F0502020204030204" pitchFamily="34" charset="0"/>
              </a:rPr>
            </a:br>
            <a:r>
              <a:rPr lang="nb-NO" dirty="0">
                <a:latin typeface="Calibri" panose="020F0502020204030204" pitchFamily="34" charset="0"/>
                <a:cs typeface="Calibri" panose="020F0502020204030204" pitchFamily="34" charset="0"/>
              </a:rPr>
              <a:t>hvor:</a:t>
            </a:r>
          </a:p>
          <a:p>
            <a:pPr lvl="1"/>
            <a:r>
              <a:rPr lang="nb-NO" dirty="0">
                <a:latin typeface="Calibri" panose="020F0502020204030204" pitchFamily="34" charset="0"/>
                <a:cs typeface="Calibri" panose="020F0502020204030204" pitchFamily="34" charset="0"/>
              </a:rPr>
              <a:t>r</a:t>
            </a:r>
            <a:r>
              <a:rPr lang="nb-NO" baseline="-25000" dirty="0">
                <a:latin typeface="Calibri" panose="020F0502020204030204" pitchFamily="34" charset="0"/>
                <a:cs typeface="Calibri" panose="020F0502020204030204" pitchFamily="34" charset="0"/>
              </a:rPr>
              <a:t>e</a:t>
            </a:r>
            <a:r>
              <a:rPr lang="nb-NO" dirty="0">
                <a:latin typeface="Calibri" panose="020F0502020204030204" pitchFamily="34" charset="0"/>
                <a:cs typeface="Calibri" panose="020F0502020204030204" pitchFamily="34" charset="0"/>
              </a:rPr>
              <a:t> = avkastningskrav egenkapital</a:t>
            </a:r>
          </a:p>
          <a:p>
            <a:pPr lvl="1"/>
            <a:r>
              <a:rPr lang="nb-NO" dirty="0" err="1">
                <a:latin typeface="Calibri" panose="020F0502020204030204" pitchFamily="34" charset="0"/>
                <a:cs typeface="Calibri" panose="020F0502020204030204" pitchFamily="34" charset="0"/>
              </a:rPr>
              <a:t>r</a:t>
            </a:r>
            <a:r>
              <a:rPr lang="nb-NO" baseline="-25000" dirty="0" err="1">
                <a:latin typeface="Calibri" panose="020F0502020204030204" pitchFamily="34" charset="0"/>
                <a:cs typeface="Calibri" panose="020F0502020204030204" pitchFamily="34" charset="0"/>
              </a:rPr>
              <a:t>f</a:t>
            </a:r>
            <a:r>
              <a:rPr lang="nb-NO" dirty="0">
                <a:latin typeface="Calibri" panose="020F0502020204030204" pitchFamily="34" charset="0"/>
                <a:cs typeface="Calibri" panose="020F0502020204030204" pitchFamily="34" charset="0"/>
              </a:rPr>
              <a:t> = risikofri rente</a:t>
            </a:r>
          </a:p>
          <a:p>
            <a:pPr lvl="1"/>
            <a:r>
              <a:rPr lang="nb-NO" dirty="0" err="1">
                <a:latin typeface="Calibri" panose="020F0502020204030204" pitchFamily="34" charset="0"/>
                <a:cs typeface="Calibri" panose="020F0502020204030204" pitchFamily="34" charset="0"/>
              </a:rPr>
              <a:t>r</a:t>
            </a:r>
            <a:r>
              <a:rPr lang="nb-NO" baseline="-25000" dirty="0" err="1">
                <a:latin typeface="Calibri" panose="020F0502020204030204" pitchFamily="34" charset="0"/>
                <a:cs typeface="Calibri" panose="020F0502020204030204" pitchFamily="34" charset="0"/>
              </a:rPr>
              <a:t>m</a:t>
            </a:r>
            <a:r>
              <a:rPr lang="nb-NO" dirty="0">
                <a:latin typeface="Calibri" panose="020F0502020204030204" pitchFamily="34" charset="0"/>
                <a:cs typeface="Calibri" panose="020F0502020204030204" pitchFamily="34" charset="0"/>
              </a:rPr>
              <a:t> = markedsavkastning</a:t>
            </a:r>
          </a:p>
          <a:p>
            <a:pPr lvl="1"/>
            <a:r>
              <a:rPr lang="nb-NO" dirty="0">
                <a:latin typeface="Calibri" panose="020F0502020204030204" pitchFamily="34" charset="0"/>
                <a:cs typeface="Calibri" panose="020F0502020204030204" pitchFamily="34" charset="0"/>
              </a:rPr>
              <a:t>(</a:t>
            </a:r>
            <a:r>
              <a:rPr lang="nb-NO" dirty="0" err="1">
                <a:latin typeface="Calibri" panose="020F0502020204030204" pitchFamily="34" charset="0"/>
                <a:cs typeface="Calibri" panose="020F0502020204030204" pitchFamily="34" charset="0"/>
              </a:rPr>
              <a:t>r</a:t>
            </a:r>
            <a:r>
              <a:rPr lang="nb-NO" baseline="-25000" dirty="0" err="1">
                <a:latin typeface="Calibri" panose="020F0502020204030204" pitchFamily="34" charset="0"/>
                <a:cs typeface="Calibri" panose="020F0502020204030204" pitchFamily="34" charset="0"/>
              </a:rPr>
              <a:t>m</a:t>
            </a:r>
            <a:r>
              <a:rPr lang="nb-NO" dirty="0">
                <a:latin typeface="Calibri" panose="020F0502020204030204" pitchFamily="34" charset="0"/>
                <a:cs typeface="Calibri" panose="020F0502020204030204" pitchFamily="34" charset="0"/>
              </a:rPr>
              <a:t> - </a:t>
            </a:r>
            <a:r>
              <a:rPr lang="nb-NO" dirty="0" err="1">
                <a:latin typeface="Calibri" panose="020F0502020204030204" pitchFamily="34" charset="0"/>
                <a:cs typeface="Calibri" panose="020F0502020204030204" pitchFamily="34" charset="0"/>
              </a:rPr>
              <a:t>r</a:t>
            </a:r>
            <a:r>
              <a:rPr lang="nb-NO" baseline="-25000" dirty="0" err="1">
                <a:latin typeface="Calibri" panose="020F0502020204030204" pitchFamily="34" charset="0"/>
                <a:cs typeface="Calibri" panose="020F0502020204030204" pitchFamily="34" charset="0"/>
              </a:rPr>
              <a:t>f</a:t>
            </a:r>
            <a:r>
              <a:rPr lang="nb-NO" dirty="0">
                <a:latin typeface="Calibri" panose="020F0502020204030204" pitchFamily="34" charset="0"/>
                <a:cs typeface="Calibri" panose="020F0502020204030204" pitchFamily="34" charset="0"/>
              </a:rPr>
              <a:t>) = markedets risikopremie</a:t>
            </a:r>
          </a:p>
          <a:p>
            <a:pPr lvl="1"/>
            <a:r>
              <a:rPr lang="el-GR" dirty="0">
                <a:latin typeface="Calibri" panose="020F0502020204030204" pitchFamily="34" charset="0"/>
                <a:cs typeface="Calibri" panose="020F0502020204030204" pitchFamily="34" charset="0"/>
              </a:rPr>
              <a:t>β</a:t>
            </a:r>
            <a:r>
              <a:rPr lang="nb-NO" dirty="0">
                <a:latin typeface="Calibri" panose="020F0502020204030204" pitchFamily="34" charset="0"/>
                <a:cs typeface="Calibri" panose="020F0502020204030204" pitchFamily="34" charset="0"/>
              </a:rPr>
              <a:t> = såkalt </a:t>
            </a:r>
            <a:r>
              <a:rPr lang="nb-NO" dirty="0" err="1">
                <a:latin typeface="Calibri" panose="020F0502020204030204" pitchFamily="34" charset="0"/>
                <a:cs typeface="Calibri" panose="020F0502020204030204" pitchFamily="34" charset="0"/>
              </a:rPr>
              <a:t>aksjebeta</a:t>
            </a:r>
            <a:r>
              <a:rPr lang="nb-NO" dirty="0">
                <a:latin typeface="Calibri" panose="020F0502020204030204" pitchFamily="34" charset="0"/>
                <a:cs typeface="Calibri" panose="020F0502020204030204" pitchFamily="34" charset="0"/>
              </a:rPr>
              <a:t>. Viser hvordan avkastningen på en aksje varierer i forhold til aksjemarkedet – et mål på </a:t>
            </a:r>
            <a:r>
              <a:rPr lang="nb-NO" dirty="0">
                <a:solidFill>
                  <a:srgbClr val="FF0000"/>
                </a:solidFill>
                <a:latin typeface="Calibri" panose="020F0502020204030204" pitchFamily="34" charset="0"/>
                <a:cs typeface="Calibri" panose="020F0502020204030204" pitchFamily="34" charset="0"/>
              </a:rPr>
              <a:t>systematisk </a:t>
            </a:r>
            <a:r>
              <a:rPr lang="nb-NO" dirty="0">
                <a:latin typeface="Calibri" panose="020F0502020204030204" pitchFamily="34" charset="0"/>
                <a:cs typeface="Calibri" panose="020F0502020204030204" pitchFamily="34" charset="0"/>
              </a:rPr>
              <a:t>risiko</a:t>
            </a:r>
          </a:p>
          <a:p>
            <a:pPr lvl="1"/>
            <a:endParaRPr lang="nb-NO" dirty="0">
              <a:latin typeface="Calibri" panose="020F0502020204030204" pitchFamily="34" charset="0"/>
              <a:cs typeface="Calibri" panose="020F0502020204030204" pitchFamily="34" charset="0"/>
            </a:endParaRPr>
          </a:p>
          <a:p>
            <a:pPr lvl="1"/>
            <a:endParaRPr lang="nb-NO" dirty="0">
              <a:latin typeface="Calibri" panose="020F0502020204030204" pitchFamily="34" charset="0"/>
              <a:cs typeface="Calibri" panose="020F0502020204030204" pitchFamily="34" charset="0"/>
            </a:endParaRPr>
          </a:p>
          <a:p>
            <a:pPr lvl="1"/>
            <a:endParaRPr lang="nb-NO" dirty="0">
              <a:latin typeface="Calibri" panose="020F0502020204030204" pitchFamily="34" charset="0"/>
              <a:cs typeface="Calibri" panose="020F0502020204030204" pitchFamily="34" charset="0"/>
            </a:endParaRPr>
          </a:p>
          <a:p>
            <a:endParaRPr lang="nb-NO" dirty="0">
              <a:latin typeface="Calibri" panose="020F0502020204030204" pitchFamily="34" charset="0"/>
              <a:cs typeface="Calibri" panose="020F0502020204030204" pitchFamily="34" charset="0"/>
            </a:endParaRPr>
          </a:p>
        </p:txBody>
      </p:sp>
      <p:graphicFrame>
        <p:nvGraphicFramePr>
          <p:cNvPr id="6" name="Objekt 5">
            <a:extLst>
              <a:ext uri="{FF2B5EF4-FFF2-40B4-BE49-F238E27FC236}">
                <a16:creationId xmlns:a16="http://schemas.microsoft.com/office/drawing/2014/main" id="{80737BDF-0533-4026-BFCE-71A6752A2DC7}"/>
              </a:ext>
            </a:extLst>
          </p:cNvPr>
          <p:cNvGraphicFramePr>
            <a:graphicFrameLocks noChangeAspect="1"/>
          </p:cNvGraphicFramePr>
          <p:nvPr>
            <p:extLst>
              <p:ext uri="{D42A27DB-BD31-4B8C-83A1-F6EECF244321}">
                <p14:modId xmlns:p14="http://schemas.microsoft.com/office/powerpoint/2010/main" val="433554048"/>
              </p:ext>
            </p:extLst>
          </p:nvPr>
        </p:nvGraphicFramePr>
        <p:xfrm>
          <a:off x="1547663" y="2708920"/>
          <a:ext cx="3479123" cy="648072"/>
        </p:xfrm>
        <a:graphic>
          <a:graphicData uri="http://schemas.openxmlformats.org/presentationml/2006/ole">
            <mc:AlternateContent xmlns:mc="http://schemas.openxmlformats.org/markup-compatibility/2006">
              <mc:Choice xmlns:v="urn:schemas-microsoft-com:vml" Requires="v">
                <p:oleObj spid="_x0000_s81949" name="Equation" r:id="rId3" imgW="1295280" imgH="241200" progId="Equation.DSMT4">
                  <p:embed/>
                </p:oleObj>
              </mc:Choice>
              <mc:Fallback>
                <p:oleObj name="Equation" r:id="rId3" imgW="1295280" imgH="241200" progId="Equation.DSMT4">
                  <p:embed/>
                  <p:pic>
                    <p:nvPicPr>
                      <p:cNvPr id="0" name=""/>
                      <p:cNvPicPr/>
                      <p:nvPr/>
                    </p:nvPicPr>
                    <p:blipFill>
                      <a:blip r:embed="rId4"/>
                      <a:stretch>
                        <a:fillRect/>
                      </a:stretch>
                    </p:blipFill>
                    <p:spPr>
                      <a:xfrm>
                        <a:off x="1547663" y="2708920"/>
                        <a:ext cx="3479123" cy="64807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32738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nb-NO" b="0" dirty="0" err="1">
                <a:latin typeface="Calibri" panose="020F0502020204030204" pitchFamily="34" charset="0"/>
              </a:rPr>
              <a:t>Aksjebeta</a:t>
            </a:r>
            <a:r>
              <a:rPr lang="nb-NO" b="0" dirty="0">
                <a:latin typeface="Calibri" panose="020F0502020204030204" pitchFamily="34" charset="0"/>
              </a:rPr>
              <a:t> 2014 – 2018 for noen selskaper</a:t>
            </a:r>
          </a:p>
        </p:txBody>
      </p:sp>
      <p:sp>
        <p:nvSpPr>
          <p:cNvPr id="1229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 name="Objekt 2"/>
          <p:cNvGraphicFramePr>
            <a:graphicFrameLocks noChangeAspect="1"/>
          </p:cNvGraphicFramePr>
          <p:nvPr/>
        </p:nvGraphicFramePr>
        <p:xfrm>
          <a:off x="1331640" y="1484784"/>
          <a:ext cx="7241649" cy="4536504"/>
        </p:xfrm>
        <a:graphic>
          <a:graphicData uri="http://schemas.openxmlformats.org/presentationml/2006/ole">
            <mc:AlternateContent xmlns:mc="http://schemas.openxmlformats.org/markup-compatibility/2006">
              <mc:Choice xmlns:v="urn:schemas-microsoft-com:vml" Requires="v">
                <p:oleObj spid="_x0000_s83990" name="Worksheet" r:id="rId3" imgW="5762614" imgH="3610083" progId="Excel.Sheet.12">
                  <p:embed/>
                </p:oleObj>
              </mc:Choice>
              <mc:Fallback>
                <p:oleObj name="Worksheet" r:id="rId3" imgW="5762614" imgH="3610083" progId="Excel.Sheet.12">
                  <p:embed/>
                  <p:pic>
                    <p:nvPicPr>
                      <p:cNvPr id="3" name="Objekt 2"/>
                      <p:cNvPicPr/>
                      <p:nvPr/>
                    </p:nvPicPr>
                    <p:blipFill>
                      <a:blip r:embed="rId4"/>
                      <a:stretch>
                        <a:fillRect/>
                      </a:stretch>
                    </p:blipFill>
                    <p:spPr>
                      <a:xfrm>
                        <a:off x="1331640" y="1484784"/>
                        <a:ext cx="7241649" cy="4536504"/>
                      </a:xfrm>
                      <a:prstGeom prst="rect">
                        <a:avLst/>
                      </a:prstGeom>
                    </p:spPr>
                  </p:pic>
                </p:oleObj>
              </mc:Fallback>
            </mc:AlternateContent>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0" dirty="0">
                <a:latin typeface="Calibri" panose="020F0502020204030204" pitchFamily="34" charset="0"/>
              </a:rPr>
              <a:t>Hvilken kortsiktig rente skal brukes ved beregning av avkastningskrav?</a:t>
            </a:r>
          </a:p>
        </p:txBody>
      </p:sp>
      <p:sp>
        <p:nvSpPr>
          <p:cNvPr id="3" name="Content Placeholder 2"/>
          <p:cNvSpPr>
            <a:spLocks noGrp="1"/>
          </p:cNvSpPr>
          <p:nvPr>
            <p:ph idx="1"/>
          </p:nvPr>
        </p:nvSpPr>
        <p:spPr/>
        <p:txBody>
          <a:bodyPr/>
          <a:lstStyle/>
          <a:p>
            <a:r>
              <a:rPr lang="nb-NO" sz="2400" dirty="0">
                <a:latin typeface="Calibri" panose="020F0502020204030204" pitchFamily="34" charset="0"/>
              </a:rPr>
              <a:t>I Norge gjennomfører </a:t>
            </a:r>
            <a:r>
              <a:rPr lang="nb-NO" sz="2400" dirty="0" err="1">
                <a:latin typeface="Calibri" panose="020F0502020204030204" pitchFamily="34" charset="0"/>
              </a:rPr>
              <a:t>PricewaterhouseCoopers</a:t>
            </a:r>
            <a:r>
              <a:rPr lang="nb-NO" sz="2400" dirty="0">
                <a:latin typeface="Calibri" panose="020F0502020204030204" pitchFamily="34" charset="0"/>
              </a:rPr>
              <a:t> (</a:t>
            </a:r>
            <a:r>
              <a:rPr lang="nb-NO" sz="2400" dirty="0" err="1">
                <a:latin typeface="Calibri" panose="020F0502020204030204" pitchFamily="34" charset="0"/>
              </a:rPr>
              <a:t>PwC</a:t>
            </a:r>
            <a:r>
              <a:rPr lang="nb-NO" sz="2400" dirty="0">
                <a:latin typeface="Calibri" panose="020F0502020204030204" pitchFamily="34" charset="0"/>
              </a:rPr>
              <a:t>) og Norske Finansanalytikeres Forening (NFF) regelmessig en undersøkelse som søker å finne svar på hvordan bedrifter i praksis bestemmer denne – og de fleste bruker 10-årig statsobligasjonsrente</a:t>
            </a:r>
          </a:p>
        </p:txBody>
      </p:sp>
      <p:pic>
        <p:nvPicPr>
          <p:cNvPr id="4" name="Picture 3"/>
          <p:cNvPicPr>
            <a:picLocks noChangeAspect="1"/>
          </p:cNvPicPr>
          <p:nvPr/>
        </p:nvPicPr>
        <p:blipFill>
          <a:blip r:embed="rId2"/>
          <a:stretch>
            <a:fillRect/>
          </a:stretch>
        </p:blipFill>
        <p:spPr>
          <a:xfrm>
            <a:off x="1475656" y="3284984"/>
            <a:ext cx="7524750" cy="2352675"/>
          </a:xfrm>
          <a:prstGeom prst="rect">
            <a:avLst/>
          </a:prstGeom>
        </p:spPr>
      </p:pic>
    </p:spTree>
    <p:extLst>
      <p:ext uri="{BB962C8B-B14F-4D97-AF65-F5344CB8AC3E}">
        <p14:creationId xmlns:p14="http://schemas.microsoft.com/office/powerpoint/2010/main" val="180002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0" dirty="0">
                <a:latin typeface="Calibri" panose="020F0502020204030204" pitchFamily="34" charset="0"/>
              </a:rPr>
              <a:t>Hvilken risikopremie skal brukes ved beregning av avkastningskrav?</a:t>
            </a:r>
          </a:p>
        </p:txBody>
      </p:sp>
      <p:sp>
        <p:nvSpPr>
          <p:cNvPr id="3" name="Content Placeholder 2"/>
          <p:cNvSpPr>
            <a:spLocks noGrp="1"/>
          </p:cNvSpPr>
          <p:nvPr>
            <p:ph idx="1"/>
          </p:nvPr>
        </p:nvSpPr>
        <p:spPr/>
        <p:txBody>
          <a:bodyPr/>
          <a:lstStyle/>
          <a:p>
            <a:r>
              <a:rPr lang="nb-NO" sz="2400" dirty="0">
                <a:latin typeface="Calibri" panose="020F0502020204030204" pitchFamily="34" charset="0"/>
              </a:rPr>
              <a:t>De fleste legger til grunn en risikopremie på 5 %</a:t>
            </a: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endParaRPr lang="nb-NO" sz="2400" dirty="0">
              <a:latin typeface="Calibri" panose="020F0502020204030204" pitchFamily="34" charset="0"/>
            </a:endParaRPr>
          </a:p>
          <a:p>
            <a:r>
              <a:rPr lang="nb-NO" sz="2400" dirty="0">
                <a:latin typeface="Calibri" panose="020F0502020204030204" pitchFamily="34" charset="0"/>
              </a:rPr>
              <a:t>Eksempel: </a:t>
            </a:r>
            <a:r>
              <a:rPr lang="nb-NO" sz="2400" dirty="0" err="1">
                <a:latin typeface="Calibri" panose="020F0502020204030204" pitchFamily="34" charset="0"/>
                <a:cs typeface="Calibri" panose="020F0502020204030204" pitchFamily="34" charset="0"/>
              </a:rPr>
              <a:t>r</a:t>
            </a:r>
            <a:r>
              <a:rPr lang="nb-NO" sz="2400" baseline="-25000" dirty="0" err="1">
                <a:latin typeface="Calibri" panose="020F0502020204030204" pitchFamily="34" charset="0"/>
                <a:cs typeface="Calibri" panose="020F0502020204030204" pitchFamily="34" charset="0"/>
              </a:rPr>
              <a:t>f</a:t>
            </a:r>
            <a:r>
              <a:rPr lang="nb-NO" sz="2400" dirty="0">
                <a:latin typeface="Calibri" panose="020F0502020204030204" pitchFamily="34" charset="0"/>
              </a:rPr>
              <a:t> = 0,02, </a:t>
            </a:r>
            <a:r>
              <a:rPr lang="nb-NO" sz="2400" dirty="0">
                <a:latin typeface="Calibri" panose="020F0502020204030204" pitchFamily="34" charset="0"/>
                <a:cs typeface="Calibri" panose="020F0502020204030204" pitchFamily="34" charset="0"/>
              </a:rPr>
              <a:t>(</a:t>
            </a:r>
            <a:r>
              <a:rPr lang="nb-NO" sz="2400" dirty="0" err="1">
                <a:latin typeface="Calibri" panose="020F0502020204030204" pitchFamily="34" charset="0"/>
                <a:cs typeface="Calibri" panose="020F0502020204030204" pitchFamily="34" charset="0"/>
              </a:rPr>
              <a:t>r</a:t>
            </a:r>
            <a:r>
              <a:rPr lang="nb-NO" sz="2400" baseline="-25000" dirty="0" err="1">
                <a:latin typeface="Calibri" panose="020F0502020204030204" pitchFamily="34" charset="0"/>
                <a:cs typeface="Calibri" panose="020F0502020204030204" pitchFamily="34" charset="0"/>
              </a:rPr>
              <a:t>m</a:t>
            </a:r>
            <a:r>
              <a:rPr lang="nb-NO" sz="2400" dirty="0">
                <a:latin typeface="Calibri" panose="020F0502020204030204" pitchFamily="34" charset="0"/>
                <a:cs typeface="Calibri" panose="020F0502020204030204" pitchFamily="34" charset="0"/>
              </a:rPr>
              <a:t> - </a:t>
            </a:r>
            <a:r>
              <a:rPr lang="nb-NO" sz="2400" dirty="0" err="1">
                <a:latin typeface="Calibri" panose="020F0502020204030204" pitchFamily="34" charset="0"/>
                <a:cs typeface="Calibri" panose="020F0502020204030204" pitchFamily="34" charset="0"/>
              </a:rPr>
              <a:t>r</a:t>
            </a:r>
            <a:r>
              <a:rPr lang="nb-NO" sz="2400" baseline="-25000" dirty="0" err="1">
                <a:latin typeface="Calibri" panose="020F0502020204030204" pitchFamily="34" charset="0"/>
                <a:cs typeface="Calibri" panose="020F0502020204030204" pitchFamily="34" charset="0"/>
              </a:rPr>
              <a:t>f</a:t>
            </a:r>
            <a:r>
              <a:rPr lang="nb-NO" sz="2400" dirty="0">
                <a:latin typeface="Calibri" panose="020F0502020204030204" pitchFamily="34" charset="0"/>
                <a:cs typeface="Calibri" panose="020F0502020204030204" pitchFamily="34" charset="0"/>
              </a:rPr>
              <a:t>) = 0,05, </a:t>
            </a:r>
            <a:r>
              <a:rPr lang="el-GR" sz="2400" dirty="0">
                <a:latin typeface="Calibri" panose="020F0502020204030204" pitchFamily="34" charset="0"/>
                <a:cs typeface="Calibri" panose="020F0502020204030204" pitchFamily="34" charset="0"/>
              </a:rPr>
              <a:t>β</a:t>
            </a:r>
            <a:r>
              <a:rPr lang="nb-NO" sz="2400" dirty="0">
                <a:latin typeface="Calibri" panose="020F0502020204030204" pitchFamily="34" charset="0"/>
                <a:cs typeface="Calibri" panose="020F0502020204030204" pitchFamily="34" charset="0"/>
              </a:rPr>
              <a:t> = 2,4</a:t>
            </a:r>
          </a:p>
          <a:p>
            <a:r>
              <a:rPr lang="nb-NO" sz="2400" dirty="0">
                <a:latin typeface="Calibri" panose="020F0502020204030204" pitchFamily="34" charset="0"/>
                <a:cs typeface="Calibri" panose="020F0502020204030204" pitchFamily="34" charset="0"/>
              </a:rPr>
              <a:t>r</a:t>
            </a:r>
            <a:r>
              <a:rPr lang="nb-NO" sz="2400" baseline="-25000" dirty="0">
                <a:latin typeface="Calibri" panose="020F0502020204030204" pitchFamily="34" charset="0"/>
                <a:cs typeface="Calibri" panose="020F0502020204030204" pitchFamily="34" charset="0"/>
              </a:rPr>
              <a:t>e</a:t>
            </a:r>
            <a:r>
              <a:rPr lang="nb-NO" sz="2400" dirty="0">
                <a:latin typeface="Calibri" panose="020F0502020204030204" pitchFamily="34" charset="0"/>
              </a:rPr>
              <a:t> = 0,02 + 0,05 •2,4 = 0,14</a:t>
            </a:r>
          </a:p>
          <a:p>
            <a:r>
              <a:rPr lang="nb-NO" sz="2400" dirty="0">
                <a:latin typeface="Calibri" panose="020F0502020204030204" pitchFamily="34" charset="0"/>
              </a:rPr>
              <a:t>Det endelige avkastningskravet (totalavkastningskravet – eller WACC) beregnes som et veid gjennomsnitt av egenkapitalens avkastningskrav og gjeldsrenten, hvor andelene til gjeld og egenkapital angir vektene</a:t>
            </a:r>
          </a:p>
        </p:txBody>
      </p:sp>
      <p:pic>
        <p:nvPicPr>
          <p:cNvPr id="5" name="Picture 4"/>
          <p:cNvPicPr>
            <a:picLocks noChangeAspect="1"/>
          </p:cNvPicPr>
          <p:nvPr/>
        </p:nvPicPr>
        <p:blipFill>
          <a:blip r:embed="rId2"/>
          <a:stretch>
            <a:fillRect/>
          </a:stretch>
        </p:blipFill>
        <p:spPr>
          <a:xfrm>
            <a:off x="1475656" y="1772816"/>
            <a:ext cx="7467884" cy="2232248"/>
          </a:xfrm>
          <a:prstGeom prst="rect">
            <a:avLst/>
          </a:prstGeom>
        </p:spPr>
      </p:pic>
    </p:spTree>
    <p:extLst>
      <p:ext uri="{BB962C8B-B14F-4D97-AF65-F5344CB8AC3E}">
        <p14:creationId xmlns:p14="http://schemas.microsoft.com/office/powerpoint/2010/main" val="25382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2CC930-0D90-4194-910F-2C4F7DAF98F9}"/>
              </a:ext>
            </a:extLst>
          </p:cNvPr>
          <p:cNvSpPr>
            <a:spLocks noGrp="1"/>
          </p:cNvSpPr>
          <p:nvPr>
            <p:ph type="title"/>
          </p:nvPr>
        </p:nvSpPr>
        <p:spPr/>
        <p:txBody>
          <a:bodyPr/>
          <a:lstStyle/>
          <a:p>
            <a:r>
              <a:rPr lang="nb-NO" b="0" dirty="0">
                <a:latin typeface="Calibri" panose="020F0502020204030204" pitchFamily="34" charset="0"/>
              </a:rPr>
              <a:t>Beregning av totalavkastningskrav; WACC</a:t>
            </a:r>
            <a:br>
              <a:rPr lang="nb-NO" b="0" dirty="0">
                <a:latin typeface="Calibri" panose="020F0502020204030204" pitchFamily="34" charset="0"/>
              </a:rPr>
            </a:br>
            <a:r>
              <a:rPr lang="nb-NO" sz="1800" b="0" dirty="0" err="1">
                <a:latin typeface="Calibri" panose="020F0502020204030204" pitchFamily="34" charset="0"/>
              </a:rPr>
              <a:t>WACC</a:t>
            </a:r>
            <a:r>
              <a:rPr lang="nb-NO" sz="1800" b="0" dirty="0">
                <a:latin typeface="Calibri" panose="020F0502020204030204" pitchFamily="34" charset="0"/>
              </a:rPr>
              <a:t> = </a:t>
            </a:r>
            <a:r>
              <a:rPr lang="nb-NO" sz="1800" b="0" dirty="0" err="1">
                <a:latin typeface="Calibri" panose="020F0502020204030204" pitchFamily="34" charset="0"/>
              </a:rPr>
              <a:t>Weighted</a:t>
            </a:r>
            <a:r>
              <a:rPr lang="nb-NO" sz="1800" b="0" dirty="0">
                <a:latin typeface="Calibri" panose="020F0502020204030204" pitchFamily="34" charset="0"/>
              </a:rPr>
              <a:t> </a:t>
            </a:r>
            <a:r>
              <a:rPr lang="nb-NO" sz="1800" b="0" dirty="0" err="1">
                <a:latin typeface="Calibri" panose="020F0502020204030204" pitchFamily="34" charset="0"/>
              </a:rPr>
              <a:t>Average</a:t>
            </a:r>
            <a:r>
              <a:rPr lang="nb-NO" sz="1800" b="0" dirty="0">
                <a:latin typeface="Calibri" panose="020F0502020204030204" pitchFamily="34" charset="0"/>
              </a:rPr>
              <a:t> </a:t>
            </a:r>
            <a:r>
              <a:rPr lang="nb-NO" sz="1800" b="0" dirty="0" err="1">
                <a:latin typeface="Calibri" panose="020F0502020204030204" pitchFamily="34" charset="0"/>
              </a:rPr>
              <a:t>Cost</a:t>
            </a:r>
            <a:r>
              <a:rPr lang="nb-NO" sz="1800" b="0" dirty="0">
                <a:latin typeface="Calibri" panose="020F0502020204030204" pitchFamily="34" charset="0"/>
              </a:rPr>
              <a:t> </a:t>
            </a:r>
            <a:r>
              <a:rPr lang="nb-NO" sz="1800" b="0" dirty="0" err="1">
                <a:latin typeface="Calibri" panose="020F0502020204030204" pitchFamily="34" charset="0"/>
              </a:rPr>
              <a:t>of</a:t>
            </a:r>
            <a:r>
              <a:rPr lang="nb-NO" sz="1800" b="0" dirty="0">
                <a:latin typeface="Calibri" panose="020F0502020204030204" pitchFamily="34" charset="0"/>
              </a:rPr>
              <a:t> Capital</a:t>
            </a:r>
            <a:endParaRPr lang="nb-NO" dirty="0"/>
          </a:p>
        </p:txBody>
      </p:sp>
      <p:sp>
        <p:nvSpPr>
          <p:cNvPr id="3" name="Plassholder for innhold 2">
            <a:extLst>
              <a:ext uri="{FF2B5EF4-FFF2-40B4-BE49-F238E27FC236}">
                <a16:creationId xmlns:a16="http://schemas.microsoft.com/office/drawing/2014/main" id="{98A57D24-8031-412D-83A6-1D47F210E838}"/>
              </a:ext>
            </a:extLst>
          </p:cNvPr>
          <p:cNvSpPr>
            <a:spLocks noGrp="1"/>
          </p:cNvSpPr>
          <p:nvPr>
            <p:ph idx="1"/>
          </p:nvPr>
        </p:nvSpPr>
        <p:spPr/>
        <p:txBody>
          <a:bodyPr/>
          <a:lstStyle/>
          <a:p>
            <a:r>
              <a:rPr lang="nb-NO" dirty="0">
                <a:latin typeface="Calibri" panose="020F0502020204030204" pitchFamily="34" charset="0"/>
                <a:cs typeface="Calibri" panose="020F0502020204030204" pitchFamily="34" charset="0"/>
              </a:rPr>
              <a:t>La oss anta at et prosjekt finansieres med 50 % egenkapital og 50 % gjeld. Vi holder fast ved et avkastningskrav til egenkapitalen på 0,14 eller 14 %, og la oss anta at gjeldsrenten </a:t>
            </a:r>
            <a:r>
              <a:rPr lang="nb-NO" dirty="0" err="1">
                <a:latin typeface="Calibri" panose="020F0502020204030204" pitchFamily="34" charset="0"/>
                <a:cs typeface="Calibri" panose="020F0502020204030204" pitchFamily="34" charset="0"/>
              </a:rPr>
              <a:t>r</a:t>
            </a:r>
            <a:r>
              <a:rPr lang="nb-NO" sz="1600" dirty="0" err="1">
                <a:latin typeface="Calibri" panose="020F0502020204030204" pitchFamily="34" charset="0"/>
                <a:cs typeface="Calibri" panose="020F0502020204030204" pitchFamily="34" charset="0"/>
              </a:rPr>
              <a:t>g</a:t>
            </a:r>
            <a:r>
              <a:rPr lang="nb-NO" dirty="0">
                <a:latin typeface="Calibri" panose="020F0502020204030204" pitchFamily="34" charset="0"/>
                <a:cs typeface="Calibri" panose="020F0502020204030204" pitchFamily="34" charset="0"/>
              </a:rPr>
              <a:t> er 6 %:</a:t>
            </a:r>
            <a:br>
              <a:rPr lang="nb-NO" dirty="0">
                <a:latin typeface="Calibri" panose="020F0502020204030204" pitchFamily="34" charset="0"/>
                <a:cs typeface="Calibri" panose="020F0502020204030204" pitchFamily="34" charset="0"/>
              </a:rPr>
            </a:br>
            <a:br>
              <a:rPr lang="nb-NO" dirty="0">
                <a:latin typeface="Calibri" panose="020F0502020204030204" pitchFamily="34" charset="0"/>
                <a:cs typeface="Calibri" panose="020F0502020204030204" pitchFamily="34" charset="0"/>
              </a:rPr>
            </a:br>
            <a:br>
              <a:rPr lang="nb-NO" dirty="0">
                <a:latin typeface="Calibri" panose="020F0502020204030204" pitchFamily="34" charset="0"/>
                <a:cs typeface="Calibri" panose="020F0502020204030204" pitchFamily="34" charset="0"/>
              </a:rPr>
            </a:br>
            <a:br>
              <a:rPr lang="nb-NO" dirty="0">
                <a:latin typeface="Calibri" panose="020F0502020204030204" pitchFamily="34" charset="0"/>
                <a:cs typeface="Calibri" panose="020F0502020204030204" pitchFamily="34" charset="0"/>
              </a:rPr>
            </a:br>
            <a:r>
              <a:rPr lang="nb-NO" dirty="0">
                <a:latin typeface="Calibri" panose="020F0502020204030204" pitchFamily="34" charset="0"/>
                <a:cs typeface="Calibri" panose="020F0502020204030204" pitchFamily="34" charset="0"/>
              </a:rPr>
              <a:t>- strengt tatt skal gjeldsrenten uttrykkes etter skatt ved beregning av WACC, men vi forenkler litt her</a:t>
            </a:r>
          </a:p>
          <a:p>
            <a:endParaRPr lang="nb-NO" dirty="0">
              <a:latin typeface="Calibri" panose="020F0502020204030204" pitchFamily="34" charset="0"/>
              <a:cs typeface="Calibri" panose="020F0502020204030204" pitchFamily="34" charset="0"/>
            </a:endParaRPr>
          </a:p>
        </p:txBody>
      </p:sp>
      <p:graphicFrame>
        <p:nvGraphicFramePr>
          <p:cNvPr id="4" name="Objekt 3">
            <a:extLst>
              <a:ext uri="{FF2B5EF4-FFF2-40B4-BE49-F238E27FC236}">
                <a16:creationId xmlns:a16="http://schemas.microsoft.com/office/drawing/2014/main" id="{9115FD48-9917-4638-90B4-3B369D663440}"/>
              </a:ext>
            </a:extLst>
          </p:cNvPr>
          <p:cNvGraphicFramePr>
            <a:graphicFrameLocks noChangeAspect="1"/>
          </p:cNvGraphicFramePr>
          <p:nvPr>
            <p:extLst>
              <p:ext uri="{D42A27DB-BD31-4B8C-83A1-F6EECF244321}">
                <p14:modId xmlns:p14="http://schemas.microsoft.com/office/powerpoint/2010/main" val="1179609392"/>
              </p:ext>
            </p:extLst>
          </p:nvPr>
        </p:nvGraphicFramePr>
        <p:xfrm>
          <a:off x="1528763" y="3124200"/>
          <a:ext cx="3433762" cy="952500"/>
        </p:xfrm>
        <a:graphic>
          <a:graphicData uri="http://schemas.openxmlformats.org/presentationml/2006/ole">
            <mc:AlternateContent xmlns:mc="http://schemas.openxmlformats.org/markup-compatibility/2006">
              <mc:Choice xmlns:v="urn:schemas-microsoft-com:vml" Requires="v">
                <p:oleObj spid="_x0000_s82967" name="Equation" r:id="rId3" imgW="2197080" imgH="609480" progId="Equation.DSMT4">
                  <p:embed/>
                </p:oleObj>
              </mc:Choice>
              <mc:Fallback>
                <p:oleObj name="Equation" r:id="rId3" imgW="2197080" imgH="609480" progId="Equation.DSMT4">
                  <p:embed/>
                  <p:pic>
                    <p:nvPicPr>
                      <p:cNvPr id="0" name=""/>
                      <p:cNvPicPr/>
                      <p:nvPr/>
                    </p:nvPicPr>
                    <p:blipFill>
                      <a:blip r:embed="rId4"/>
                      <a:stretch>
                        <a:fillRect/>
                      </a:stretch>
                    </p:blipFill>
                    <p:spPr>
                      <a:xfrm>
                        <a:off x="1528763" y="3124200"/>
                        <a:ext cx="3433762" cy="9525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374904415"/>
      </p:ext>
    </p:extLst>
  </p:cSld>
  <p:clrMapOvr>
    <a:masterClrMapping/>
  </p:clrMapOvr>
</p:sld>
</file>

<file path=ppt/theme/theme1.xml><?xml version="1.0" encoding="utf-8"?>
<a:theme xmlns:a="http://schemas.openxmlformats.org/drawingml/2006/main" name="altmal">
  <a:themeElements>
    <a:clrScheme name="alt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tmal">
      <a:majorFont>
        <a:latin typeface="Comic Sans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t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tm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tm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tm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tm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tm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tm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tm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tm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tm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tm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tm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47D3AA0A7C03548B74172B2F47E51B7" ma:contentTypeVersion="13" ma:contentTypeDescription="Opprett et nytt dokument." ma:contentTypeScope="" ma:versionID="84b96461f81759c9a37b8bb7a9083150">
  <xsd:schema xmlns:xsd="http://www.w3.org/2001/XMLSchema" xmlns:xs="http://www.w3.org/2001/XMLSchema" xmlns:p="http://schemas.microsoft.com/office/2006/metadata/properties" xmlns:ns1="http://schemas.microsoft.com/sharepoint/v3" xmlns:ns3="afdaa73a-86a8-4a4a-9c8e-f8451b678c5e" xmlns:ns4="16f9b60a-30fb-4900-a367-74dd1be2bf77" targetNamespace="http://schemas.microsoft.com/office/2006/metadata/properties" ma:root="true" ma:fieldsID="8656e857ca1ab238c138d8f6d01d938e" ns1:_="" ns3:_="" ns4:_="">
    <xsd:import namespace="http://schemas.microsoft.com/sharepoint/v3"/>
    <xsd:import namespace="afdaa73a-86a8-4a4a-9c8e-f8451b678c5e"/>
    <xsd:import namespace="16f9b60a-30fb-4900-a367-74dd1be2bf7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Egenskaper for samordnet samsvarspolicy" ma:hidden="true" ma:internalName="_ip_UnifiedCompliancePolicyProperties">
      <xsd:simpleType>
        <xsd:restriction base="dms:Note"/>
      </xsd:simpleType>
    </xsd:element>
    <xsd:element name="_ip_UnifiedCompliancePolicyUIAction" ma:index="15"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daa73a-86a8-4a4a-9c8e-f8451b678c5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f9b60a-30fb-4900-a367-74dd1be2bf77"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SharingHintHash" ma:index="18"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CE0939-173A-4B06-9446-3A1DA9307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fdaa73a-86a8-4a4a-9c8e-f8451b678c5e"/>
    <ds:schemaRef ds:uri="16f9b60a-30fb-4900-a367-74dd1be2b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8BAAF8-76C5-4589-A30E-B46ABA8E8C6B}">
  <ds:schemaRefs>
    <ds:schemaRef ds:uri="http://schemas.microsoft.com/office/2006/metadata/properties"/>
    <ds:schemaRef ds:uri="http://www.w3.org/XML/1998/namespace"/>
    <ds:schemaRef ds:uri="afdaa73a-86a8-4a4a-9c8e-f8451b678c5e"/>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16f9b60a-30fb-4900-a367-74dd1be2bf77"/>
    <ds:schemaRef ds:uri="http://schemas.microsoft.com/sharepoint/v3"/>
    <ds:schemaRef ds:uri="http://purl.org/dc/dcmitype/"/>
  </ds:schemaRefs>
</ds:datastoreItem>
</file>

<file path=customXml/itemProps3.xml><?xml version="1.0" encoding="utf-8"?>
<ds:datastoreItem xmlns:ds="http://schemas.openxmlformats.org/officeDocument/2006/customXml" ds:itemID="{4B3495A0-77F5-481D-9949-2E1DC2E94B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161</TotalTime>
  <Words>2034</Words>
  <Application>Microsoft Office PowerPoint</Application>
  <PresentationFormat>Skjermfremvisning (4:3)</PresentationFormat>
  <Paragraphs>185</Paragraphs>
  <Slides>37</Slides>
  <Notes>22</Notes>
  <HiddenSlides>0</HiddenSlides>
  <MMClips>0</MMClips>
  <ScaleCrop>false</ScaleCrop>
  <HeadingPairs>
    <vt:vector size="8" baseType="variant">
      <vt:variant>
        <vt:lpstr>Brukte skrifter</vt:lpstr>
      </vt:variant>
      <vt:variant>
        <vt:i4>7</vt:i4>
      </vt:variant>
      <vt:variant>
        <vt:lpstr>Tema</vt:lpstr>
      </vt:variant>
      <vt:variant>
        <vt:i4>1</vt:i4>
      </vt:variant>
      <vt:variant>
        <vt:lpstr>Innebygde OLE-servere</vt:lpstr>
      </vt:variant>
      <vt:variant>
        <vt:i4>7</vt:i4>
      </vt:variant>
      <vt:variant>
        <vt:lpstr>Lysbildetitler</vt:lpstr>
      </vt:variant>
      <vt:variant>
        <vt:i4>37</vt:i4>
      </vt:variant>
    </vt:vector>
  </HeadingPairs>
  <TitlesOfParts>
    <vt:vector size="52" baseType="lpstr">
      <vt:lpstr>Arial</vt:lpstr>
      <vt:lpstr>Calibri</vt:lpstr>
      <vt:lpstr>Comic Sans MS</vt:lpstr>
      <vt:lpstr>Symbol</vt:lpstr>
      <vt:lpstr>Tahoma</vt:lpstr>
      <vt:lpstr>Times</vt:lpstr>
      <vt:lpstr>Times New Roman</vt:lpstr>
      <vt:lpstr>altmal</vt:lpstr>
      <vt:lpstr>Diagram</vt:lpstr>
      <vt:lpstr>MathType 7.0 Equation</vt:lpstr>
      <vt:lpstr>Worksheet</vt:lpstr>
      <vt:lpstr>Regneark</vt:lpstr>
      <vt:lpstr>Equation</vt:lpstr>
      <vt:lpstr>Formel</vt:lpstr>
      <vt:lpstr>Microsoft Excel-regneark</vt:lpstr>
      <vt:lpstr>Kapittel 4: Nåverdi og internrente</vt:lpstr>
      <vt:lpstr>Investeringsanalyse – kunst og vitenskap</vt:lpstr>
      <vt:lpstr>Pengenes tidsverdi og avkastningskrav</vt:lpstr>
      <vt:lpstr>Avkastningskrav Vi utdyper presentasjonen i forhold til kapittel 4 i læreboka og tar med en forenklet presentasjon av deler av kapittel 11. Det blir litt avvikende notasjon.</vt:lpstr>
      <vt:lpstr>Avkastningskrav</vt:lpstr>
      <vt:lpstr>Aksjebeta 2014 – 2018 for noen selskaper</vt:lpstr>
      <vt:lpstr>Hvilken kortsiktig rente skal brukes ved beregning av avkastningskrav?</vt:lpstr>
      <vt:lpstr>Hvilken risikopremie skal brukes ved beregning av avkastningskrav?</vt:lpstr>
      <vt:lpstr>Beregning av totalavkastningskrav; WACC WACC = Weighted Average Cost of Capital</vt:lpstr>
      <vt:lpstr>Nåverdi – hvilken kontantstrøm?</vt:lpstr>
      <vt:lpstr>Hvordan beregne nåverdi (NPV)?</vt:lpstr>
      <vt:lpstr>Nåverdi - beslutningsregel</vt:lpstr>
      <vt:lpstr>Netto nåverdi (NPV) - eksempel</vt:lpstr>
      <vt:lpstr>Prosjektets kontantstrøm og NPV</vt:lpstr>
      <vt:lpstr>Nåverdiprofil</vt:lpstr>
      <vt:lpstr>Nåverdibegrepet</vt:lpstr>
      <vt:lpstr>Prosjektets kontantstrøm kan avdra og forrente lånet (rente regnes av restgjeld)</vt:lpstr>
      <vt:lpstr>Nåverdi av egenkapitalen</vt:lpstr>
      <vt:lpstr>Annuitetsmetoden</vt:lpstr>
      <vt:lpstr>Eksempel - annuitetsmetoden</vt:lpstr>
      <vt:lpstr>Nåverdi med annuitetsmetoden</vt:lpstr>
      <vt:lpstr>Økonomisk levetid</vt:lpstr>
      <vt:lpstr>Eksempel: Økonomisk levetid</vt:lpstr>
      <vt:lpstr>Økonomisk levetid</vt:lpstr>
      <vt:lpstr>Nåverdiannuitet – årlige kostnader</vt:lpstr>
      <vt:lpstr>Nåverdiannuitet – årlige kostnader</vt:lpstr>
      <vt:lpstr>Internrentemetoden (IRR) </vt:lpstr>
      <vt:lpstr>Internrente eksempel </vt:lpstr>
      <vt:lpstr>Internrente og nåverdiprofil - eksempel </vt:lpstr>
      <vt:lpstr>Problemer med internrentemetoden</vt:lpstr>
      <vt:lpstr>Gjensidig utelukkende prosjekter</vt:lpstr>
      <vt:lpstr>Differanseinvestering</vt:lpstr>
      <vt:lpstr>Differanseinvestering</vt:lpstr>
      <vt:lpstr>Nåverdi ved ulike avkastningskrav</vt:lpstr>
      <vt:lpstr>Prosjekter med ulik levetid</vt:lpstr>
      <vt:lpstr>Fortegnskifte i kontantstrøm</vt:lpstr>
      <vt:lpstr>To internrenter – kontantstrøm skifter fortegn to ganger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Kapittel 4: Nåverdi og internrente</dc:title>
  <dc:creator>Ivar</dc:creator>
  <cp:lastModifiedBy>Ivar</cp:lastModifiedBy>
  <cp:revision>28</cp:revision>
  <cp:lastPrinted>2020-10-06T10:37:43Z</cp:lastPrinted>
  <dcterms:created xsi:type="dcterms:W3CDTF">2020-10-06T09:15:32Z</dcterms:created>
  <dcterms:modified xsi:type="dcterms:W3CDTF">2020-10-06T11:56:52Z</dcterms:modified>
</cp:coreProperties>
</file>