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4"/>
  </p:sldMasterIdLst>
  <p:notesMasterIdLst>
    <p:notesMasterId r:id="rId18"/>
  </p:notesMasterIdLst>
  <p:handoutMasterIdLst>
    <p:handoutMasterId r:id="rId19"/>
  </p:handoutMasterIdLst>
  <p:sldIdLst>
    <p:sldId id="269" r:id="rId5"/>
    <p:sldId id="283" r:id="rId6"/>
    <p:sldId id="280" r:id="rId7"/>
    <p:sldId id="281" r:id="rId8"/>
    <p:sldId id="271" r:id="rId9"/>
    <p:sldId id="288" r:id="rId10"/>
    <p:sldId id="284" r:id="rId11"/>
    <p:sldId id="262" r:id="rId12"/>
    <p:sldId id="263" r:id="rId13"/>
    <p:sldId id="277" r:id="rId14"/>
    <p:sldId id="278" r:id="rId15"/>
    <p:sldId id="287" r:id="rId16"/>
    <p:sldId id="265" r:id="rId17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buChar char="•"/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i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48" d="100"/>
          <a:sy n="148" d="100"/>
        </p:scale>
        <p:origin x="2154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42FB5D06-1B5D-4AC3-84CF-594D11C5DD79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860939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endParaRPr lang="nb-NO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200" i="0">
                <a:latin typeface="Tahoma" pitchFamily="34" charset="0"/>
              </a:defRPr>
            </a:lvl1pPr>
          </a:lstStyle>
          <a:p>
            <a:fld id="{9664612A-93BA-4C61-B682-83B8D26DBEFF}" type="slidenum">
              <a:rPr lang="nb-NO"/>
              <a:pPr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46616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E43D316-40BE-49DA-A500-CFE1815F3FAB}" type="slidenum">
              <a:rPr lang="nb-NO"/>
              <a:pPr/>
              <a:t>2</a:t>
            </a:fld>
            <a:endParaRPr lang="nb-NO"/>
          </a:p>
        </p:txBody>
      </p:sp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68731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C11F8E3-8410-4D45-B0D7-A6124923AF98}" type="slidenum">
              <a:rPr lang="nb-NO"/>
              <a:pPr/>
              <a:t>7</a:t>
            </a:fld>
            <a:endParaRPr lang="nb-NO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5829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06B2BB-B946-4232-B86A-41C51DACBA6A}" type="slidenum">
              <a:rPr lang="nb-NO"/>
              <a:pPr/>
              <a:t>8</a:t>
            </a:fld>
            <a:endParaRPr lang="nb-NO"/>
          </a:p>
        </p:txBody>
      </p:sp>
      <p:sp>
        <p:nvSpPr>
          <p:cNvPr id="327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5693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72AFBF-1ED6-4F58-BA1E-756D54210D17}" type="slidenum">
              <a:rPr lang="nb-NO"/>
              <a:pPr/>
              <a:t>9</a:t>
            </a:fld>
            <a:endParaRPr lang="nb-NO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3643957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09FC38-1956-4DA5-9F42-6A1B8BCBE347}" type="slidenum">
              <a:rPr lang="nb-NO"/>
              <a:pPr/>
              <a:t>12</a:t>
            </a:fld>
            <a:endParaRPr lang="nb-NO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82334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5ED860-F071-403E-8FA3-F3935D319740}" type="slidenum">
              <a:rPr lang="nb-NO"/>
              <a:pPr/>
              <a:t>13</a:t>
            </a:fld>
            <a:endParaRPr lang="nb-NO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54947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800" y="0"/>
            <a:ext cx="85852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3208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78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805488"/>
            <a:ext cx="989013" cy="976312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222686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7124700" y="115888"/>
            <a:ext cx="2019300" cy="6581775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1066800" y="115888"/>
            <a:ext cx="5905500" cy="6581775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42232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tel og 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iagram 2"/>
          <p:cNvSpPr>
            <a:spLocks noGrp="1"/>
          </p:cNvSpPr>
          <p:nvPr>
            <p:ph type="chart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5011701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tel og tabe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066800" y="115888"/>
            <a:ext cx="8077200" cy="863600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abell 2"/>
          <p:cNvSpPr>
            <a:spLocks noGrp="1"/>
          </p:cNvSpPr>
          <p:nvPr>
            <p:ph type="tbl" idx="1"/>
          </p:nvPr>
        </p:nvSpPr>
        <p:spPr>
          <a:xfrm>
            <a:off x="1066800" y="1196975"/>
            <a:ext cx="8077200" cy="5500688"/>
          </a:xfrm>
        </p:spPr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44769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985701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238940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668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5181600" y="1196975"/>
            <a:ext cx="3962400" cy="5500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195615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57421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453049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805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4048112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004175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16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196975"/>
            <a:ext cx="8077200" cy="5500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</p:txBody>
      </p:sp>
      <p:sp>
        <p:nvSpPr>
          <p:cNvPr id="7475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115888"/>
            <a:ext cx="8077200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/>
              <a:t>Klikk for å redigere overskriften</a:t>
            </a:r>
          </a:p>
        </p:txBody>
      </p:sp>
      <p:sp>
        <p:nvSpPr>
          <p:cNvPr id="74757" name="Rectangle 5"/>
          <p:cNvSpPr>
            <a:spLocks noChangeArrowheads="1"/>
          </p:cNvSpPr>
          <p:nvPr/>
        </p:nvSpPr>
        <p:spPr bwMode="gray">
          <a:xfrm>
            <a:off x="917575" y="981075"/>
            <a:ext cx="8226425" cy="31750"/>
          </a:xfrm>
          <a:prstGeom prst="rect">
            <a:avLst/>
          </a:prstGeom>
          <a:gradFill rotWithShape="0">
            <a:gsLst>
              <a:gs pos="0">
                <a:srgbClr val="0066FF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>
              <a:spcBef>
                <a:spcPct val="0"/>
              </a:spcBef>
              <a:buFontTx/>
              <a:buNone/>
            </a:pPr>
            <a:endParaRPr kumimoji="1" lang="nb-NO" sz="2400" i="0">
              <a:latin typeface="Tahoma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  <p:sldLayoutId id="2147483664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2pPr>
      <a:lvl3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3pPr>
      <a:lvl4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4pPr>
      <a:lvl5pPr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F4380C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4380C"/>
        </a:buClr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4380C"/>
        </a:buClr>
        <a:buFont typeface="Times" pitchFamily="18" charset="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00FF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Symbol" pitchFamily="18" charset="2"/>
        <a:buChar char="*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307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Kapittel 5: Andre lønnsomhetsmetoder</a:t>
            </a:r>
          </a:p>
        </p:txBody>
      </p:sp>
      <p:sp>
        <p:nvSpPr>
          <p:cNvPr id="53251" name="Rectangle 307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600" dirty="0">
                <a:latin typeface="Calibri" panose="020F0502020204030204" pitchFamily="34" charset="0"/>
              </a:rPr>
              <a:t>I praksis blir nåverdimetoden og internrentemetoden supplert med andre metoder. Dette er tema i kapittel 5, og vi skal også se på hvordan vi velger ut investerings-prosjekter når det er mangel på kapital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Alternativer til nåverdi og internrente</a:t>
            </a:r>
          </a:p>
          <a:p>
            <a:pPr lvl="2"/>
            <a:r>
              <a:rPr lang="nb-NO" sz="2600" dirty="0" err="1">
                <a:latin typeface="Calibri" panose="020F0502020204030204" pitchFamily="34" charset="0"/>
              </a:rPr>
              <a:t>Pay</a:t>
            </a:r>
            <a:r>
              <a:rPr lang="nb-NO" sz="2600" dirty="0">
                <a:latin typeface="Calibri" panose="020F0502020204030204" pitchFamily="34" charset="0"/>
              </a:rPr>
              <a:t> back - metoden</a:t>
            </a:r>
          </a:p>
          <a:p>
            <a:pPr lvl="1"/>
            <a:r>
              <a:rPr lang="nb-NO" sz="2600" dirty="0">
                <a:latin typeface="Calibri" panose="020F0502020204030204" pitchFamily="34" charset="0"/>
              </a:rPr>
              <a:t>Kapitalrasjonering</a:t>
            </a:r>
          </a:p>
          <a:p>
            <a:pPr lvl="2"/>
            <a:r>
              <a:rPr lang="nb-NO" sz="2600" dirty="0">
                <a:latin typeface="Calibri" panose="020F0502020204030204" pitchFamily="34" charset="0"/>
              </a:rPr>
              <a:t>Hvordan velge ut investeringsprosjekter når det er begrenset tilgang på kapital?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 – mangel </a:t>
            </a:r>
            <a:r>
              <a:rPr lang="nb-NO">
                <a:latin typeface="Calibri" panose="020F0502020204030204" pitchFamily="34" charset="0"/>
              </a:rPr>
              <a:t>på kapital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Det er ikke alltid kapital tilgjengelig for å gjennomføre prosjekter: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Selvpålagt: Man ønsker ikke å hente inn mer kapital, for eksempel på grunn av kontrollhensyn (soft rasjonering)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Markedet deler ikke bedriftens syn på lønnsomhet, og vil ikke finansiere prosjektet (hard rasjonering)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45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45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45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5" grpId="0" build="p" bldLvl="2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Kapitalrasjonering, forts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Spørsmål ved kapitalrasjonering: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Gjelder begrensningen bare en, eller flere perioder</a:t>
            </a:r>
          </a:p>
          <a:p>
            <a:pPr lvl="1"/>
            <a:r>
              <a:rPr lang="nb-NO" sz="2800" dirty="0">
                <a:latin typeface="Calibri" panose="020F0502020204030204" pitchFamily="34" charset="0"/>
              </a:rPr>
              <a:t>Kan prosjektene deles?</a:t>
            </a:r>
          </a:p>
          <a:p>
            <a:r>
              <a:rPr lang="nb-NO" dirty="0">
                <a:latin typeface="Calibri" panose="020F0502020204030204" pitchFamily="34" charset="0"/>
              </a:rPr>
              <a:t>NPV-metoden gir ikke uten videre korrekte signaler, fordi avkastningskravet ikke fanger opp alternativkost i form av tapt avkastning på ikke gjennomførte prosjekter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39" grpId="0" build="p" bldLvl="2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Eksempel - kapitalrasjonering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200" dirty="0">
                <a:latin typeface="Calibri" panose="020F0502020204030204" pitchFamily="34" charset="0"/>
              </a:rPr>
              <a:t>En bedrift vurderer følgende 5 prosjekter som alle er lønnsomme. Total investeringsutgift er 5 750 000, men bedriften kan ikke velge alle fordi investeringsbudsjettet er 3 000 000. </a:t>
            </a:r>
          </a:p>
          <a:p>
            <a:r>
              <a:rPr lang="nb-NO" sz="2200" dirty="0">
                <a:latin typeface="Calibri" panose="020F0502020204030204" pitchFamily="34" charset="0"/>
              </a:rPr>
              <a:t>Kapitalbegrensningen gjelder bare ved oppstarten og alle prosjektene er delbare</a:t>
            </a: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endParaRPr lang="nb-NO" sz="2200" dirty="0">
              <a:latin typeface="Calibri" panose="020F0502020204030204" pitchFamily="34" charset="0"/>
            </a:endParaRPr>
          </a:p>
          <a:p>
            <a:r>
              <a:rPr lang="nb-NO" sz="2200" dirty="0">
                <a:latin typeface="Calibri" panose="020F0502020204030204" pitchFamily="34" charset="0"/>
              </a:rPr>
              <a:t>Når vi skal velge ut prosjektene kan vi prioritere ut fra nåverdi pr. investert krone, såkalt nåverdiindeks (NVI)</a:t>
            </a:r>
          </a:p>
          <a:p>
            <a:r>
              <a:rPr lang="nb-NO" sz="2200" dirty="0">
                <a:latin typeface="Calibri" panose="020F0502020204030204" pitchFamily="34" charset="0"/>
              </a:rPr>
              <a:t>NVI = Nåverdi/Investeringsutgift</a:t>
            </a:r>
            <a:br>
              <a:rPr lang="nb-NO" sz="2200" dirty="0">
                <a:latin typeface="Calibri" panose="020F0502020204030204" pitchFamily="34" charset="0"/>
              </a:rPr>
            </a:br>
            <a:br>
              <a:rPr lang="nb-NO" sz="2200" dirty="0">
                <a:latin typeface="Calibri" panose="020F0502020204030204" pitchFamily="34" charset="0"/>
              </a:rPr>
            </a:br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  <a:p>
            <a:endParaRPr lang="nb-NO" sz="22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1614" y="3131948"/>
            <a:ext cx="6893546" cy="2105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2944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3000" dirty="0">
                <a:latin typeface="Calibri" panose="020F0502020204030204" pitchFamily="34" charset="0"/>
              </a:rPr>
              <a:t>Nåverdiindeks, delbare prosjekt</a:t>
            </a:r>
            <a:endParaRPr lang="nb-NO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sz="2300" dirty="0">
                <a:latin typeface="Calibri" panose="020F0502020204030204" pitchFamily="34" charset="0"/>
              </a:rPr>
              <a:t>Vi beregner nåverdi pr. investert krone (NVI):</a:t>
            </a: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br>
              <a:rPr lang="nb-NO" sz="2300" dirty="0">
                <a:latin typeface="Calibri" panose="020F0502020204030204" pitchFamily="34" charset="0"/>
              </a:rPr>
            </a:br>
            <a:endParaRPr lang="nb-NO" sz="2300" dirty="0">
              <a:latin typeface="Calibri" panose="020F0502020204030204" pitchFamily="34" charset="0"/>
            </a:endParaRPr>
          </a:p>
          <a:p>
            <a:r>
              <a:rPr lang="nb-NO" sz="2300" dirty="0">
                <a:latin typeface="Calibri" panose="020F0502020204030204" pitchFamily="34" charset="0"/>
              </a:rPr>
              <a:t>Rangeringen blir E, C, A, B og D</a:t>
            </a:r>
          </a:p>
          <a:p>
            <a:r>
              <a:rPr lang="nb-NO" sz="2300" dirty="0">
                <a:latin typeface="Calibri" panose="020F0502020204030204" pitchFamily="34" charset="0"/>
              </a:rPr>
              <a:t>Vi velger E, C og A, som gir investering på 2 250 000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og nåverdi på  1 130 000. Overskytende 750 000 </a:t>
            </a:r>
            <a:br>
              <a:rPr lang="nb-NO" sz="2300" dirty="0">
                <a:latin typeface="Calibri" panose="020F0502020204030204" pitchFamily="34" charset="0"/>
              </a:rPr>
            </a:br>
            <a:r>
              <a:rPr lang="nb-NO" sz="2300" dirty="0">
                <a:latin typeface="Calibri" panose="020F0502020204030204" pitchFamily="34" charset="0"/>
              </a:rPr>
              <a:t>brukes på 37,5 % av B, som øker NPV med 161 250</a:t>
            </a:r>
          </a:p>
          <a:p>
            <a:endParaRPr lang="nb-NO" sz="2300" dirty="0">
              <a:latin typeface="Calibri" panose="020F0502020204030204" pitchFamily="34" charset="0"/>
            </a:endParaRPr>
          </a:p>
          <a:p>
            <a:endParaRPr lang="nb-NO" sz="2300" dirty="0">
              <a:latin typeface="Calibri" panose="020F0502020204030204" pitchFamily="34" charset="0"/>
            </a:endParaRPr>
          </a:p>
          <a:p>
            <a:endParaRPr lang="nb-NO" sz="2300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031" y="1700808"/>
            <a:ext cx="6643637" cy="203552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Tilbakebetalingstid: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sz="2400" dirty="0" err="1">
                <a:latin typeface="Calibri" panose="020F0502020204030204" pitchFamily="34" charset="0"/>
              </a:rPr>
              <a:t>Pay</a:t>
            </a:r>
            <a:r>
              <a:rPr lang="nb-NO" sz="2400" dirty="0">
                <a:latin typeface="Calibri" panose="020F0502020204030204" pitchFamily="34" charset="0"/>
              </a:rPr>
              <a:t> back-perioden (PB) er særdeles enkel – man bare spør seg selv hvor lang tid det tar før kontantstrømmen har tilbakebetalt investeringsutgiften</a:t>
            </a:r>
          </a:p>
          <a:p>
            <a:r>
              <a:rPr lang="nb-NO" sz="2400" dirty="0">
                <a:latin typeface="Calibri" panose="020F0502020204030204" pitchFamily="34" charset="0"/>
              </a:rPr>
              <a:t>Beslutningsregel er å godta et prosjekt dersom PB er kortere enn den lengste akseptable tilbakebetalingstid, som kan være fastsatt av ledelsen på forhånd. </a:t>
            </a:r>
          </a:p>
          <a:p>
            <a:r>
              <a:rPr lang="nb-NO" sz="2400" dirty="0">
                <a:latin typeface="Calibri" panose="020F0502020204030204" pitchFamily="34" charset="0"/>
              </a:rPr>
              <a:t>La oss se på et eksempel med to prosjekter A og B: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4043513"/>
            <a:ext cx="5184576" cy="26199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– Prosjekt A</a:t>
            </a:r>
          </a:p>
        </p:txBody>
      </p:sp>
      <p:graphicFrame>
        <p:nvGraphicFramePr>
          <p:cNvPr id="67587" name="Object 1027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3" name="Diagram" r:id="rId3" imgW="7772400" imgH="4114935" progId="MSGraph.Chart.8">
                  <p:embed followColorScheme="full"/>
                </p:oleObj>
              </mc:Choice>
              <mc:Fallback>
                <p:oleObj name="Diagram" r:id="rId3" imgW="7772400" imgH="4114935" progId="MSGraph.Chart.8">
                  <p:embed followColorScheme="full"/>
                  <p:pic>
                    <p:nvPicPr>
                      <p:cNvPr id="67587" name="Object 10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7587" grpId="0" bld="series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Tilbakebetalt kapital – Prosjekt B</a:t>
            </a:r>
          </a:p>
        </p:txBody>
      </p:sp>
      <p:graphicFrame>
        <p:nvGraphicFramePr>
          <p:cNvPr id="68612" name="Object 4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066800" y="1196975"/>
          <a:ext cx="8077200" cy="550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07" name="Diagram" r:id="rId3" imgW="7772400" imgH="4114935" progId="MSGraph.Chart.8">
                  <p:embed followColorScheme="full"/>
                </p:oleObj>
              </mc:Choice>
              <mc:Fallback>
                <p:oleObj name="Diagram" r:id="rId3" imgW="7772400" imgH="4114935" progId="MSGraph.Chart.8">
                  <p:embed followColorScheme="full"/>
                  <p:pic>
                    <p:nvPicPr>
                      <p:cNvPr id="6861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1196975"/>
                        <a:ext cx="8077200" cy="55006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8612" grpId="0" bld="series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Konklusjon - Prosjekt A og B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Prosjekt A er tilbakebetalt på 3 år, og prosjekt B på 4 år</a:t>
            </a:r>
          </a:p>
          <a:p>
            <a:r>
              <a:rPr lang="nb-NO" dirty="0">
                <a:latin typeface="Calibri" panose="020F0502020204030204" pitchFamily="34" charset="0"/>
              </a:rPr>
              <a:t>Hvis maksimal tilbakebetalingstid er 3 år, er kun prosjekt A lønnsomt</a:t>
            </a:r>
          </a:p>
          <a:p>
            <a:r>
              <a:rPr lang="nb-NO" dirty="0">
                <a:latin typeface="Calibri" panose="020F0502020204030204" pitchFamily="34" charset="0"/>
              </a:rPr>
              <a:t>Hvilket prosjekt bidrar mest til å øke aksjonærenes formue?</a:t>
            </a:r>
          </a:p>
          <a:p>
            <a:r>
              <a:rPr lang="nb-NO" dirty="0">
                <a:latin typeface="Calibri" panose="020F0502020204030204" pitchFamily="34" charset="0"/>
              </a:rPr>
              <a:t>Hva hvis prosjektene er gjensidig utelukkende?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99F0C0D-2695-4DE8-9568-93982A88E5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Nåverdi - Prosjekt A og B</a:t>
            </a:r>
            <a:endParaRPr lang="nb-NO" dirty="0"/>
          </a:p>
        </p:txBody>
      </p:sp>
      <p:graphicFrame>
        <p:nvGraphicFramePr>
          <p:cNvPr id="4" name="Objekt 3">
            <a:extLst>
              <a:ext uri="{FF2B5EF4-FFF2-40B4-BE49-F238E27FC236}">
                <a16:creationId xmlns:a16="http://schemas.microsoft.com/office/drawing/2014/main" id="{57729422-152C-48D7-BE32-3FCB14D5992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2416312"/>
              </p:ext>
            </p:extLst>
          </p:nvPr>
        </p:nvGraphicFramePr>
        <p:xfrm>
          <a:off x="1187624" y="1268760"/>
          <a:ext cx="7025476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2" name="Worksheet" r:id="rId3" imgW="5343649" imgH="1533661" progId="Excel.Sheet.12">
                  <p:embed/>
                </p:oleObj>
              </mc:Choice>
              <mc:Fallback>
                <p:oleObj name="Worksheet" r:id="rId3" imgW="5343649" imgH="153366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7624" y="1268760"/>
                        <a:ext cx="7025476" cy="20162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Box 5">
            <a:extLst>
              <a:ext uri="{FF2B5EF4-FFF2-40B4-BE49-F238E27FC236}">
                <a16:creationId xmlns:a16="http://schemas.microsoft.com/office/drawing/2014/main" id="{694DF2EE-3F5D-4696-A7CF-92DC42CCB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72359" y="3789040"/>
            <a:ext cx="6978650" cy="457200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Tx/>
              <a:buNone/>
            </a:pPr>
            <a:r>
              <a:rPr lang="nb-NO" sz="2400" i="0" dirty="0">
                <a:latin typeface="Tahoma" pitchFamily="34" charset="0"/>
              </a:rPr>
              <a:t>Prosjekt B er mest lønnsomt, og bør gjennomføres</a:t>
            </a:r>
          </a:p>
        </p:txBody>
      </p:sp>
    </p:spTree>
    <p:extLst>
      <p:ext uri="{BB962C8B-B14F-4D97-AF65-F5344CB8AC3E}">
        <p14:creationId xmlns:p14="http://schemas.microsoft.com/office/powerpoint/2010/main" val="1357099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Har </a:t>
            </a:r>
            <a:r>
              <a:rPr lang="nb-NO" dirty="0" err="1">
                <a:latin typeface="Calibri" panose="020F0502020204030204" pitchFamily="34" charset="0"/>
              </a:rPr>
              <a:t>Pay</a:t>
            </a:r>
            <a:r>
              <a:rPr lang="nb-NO" dirty="0">
                <a:latin typeface="Calibri" panose="020F0502020204030204" pitchFamily="34" charset="0"/>
              </a:rPr>
              <a:t> Back metoden noe for seg?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Metoden er forbundet med en rekke problemer: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Maksimerer ikke aksjonærenes formue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Tar ikke hensyn til pengenes tidsverdi, selv om en variant av PB-metoden (diskontert PB) er basert nåverdier.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Kontantstrøm etter tilbakebetalingstiden ignoreres?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Bruker et vilkårlig minstekrav til tilbakebetalingstid. 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Ingen holdepunkter for å rangere ulike prosjekter som tilfredsstiller krav til tilbakebetalingstid.</a:t>
            </a:r>
          </a:p>
          <a:p>
            <a:pPr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Det er noen fordeler også: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Veldig enkel å forstå – alle skjønner hva det betyr at det kan være et poeng å vite hvor mange år det går før man får igjen pengene sine</a:t>
            </a:r>
          </a:p>
          <a:p>
            <a:pPr lvl="1">
              <a:lnSpc>
                <a:spcPct val="90000"/>
              </a:lnSpc>
            </a:pPr>
            <a:r>
              <a:rPr lang="nb-NO" dirty="0">
                <a:latin typeface="Calibri" panose="020F0502020204030204" pitchFamily="34" charset="0"/>
              </a:rPr>
              <a:t>Moralen er: Bruk gjerne PB-metoden, men ikke alene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Calibri" panose="020F0502020204030204" pitchFamily="34" charset="0"/>
              </a:rPr>
              <a:t>Hvilken metode er best?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40768"/>
            <a:ext cx="6954854" cy="1703862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b-NO" sz="2800" dirty="0">
                <a:latin typeface="Calibri" panose="020F0502020204030204" pitchFamily="34" charset="0"/>
              </a:rPr>
              <a:t>Hva brukes i praksis?</a:t>
            </a:r>
            <a:br>
              <a:rPr lang="nb-NO" sz="2800" dirty="0">
                <a:latin typeface="Calibri" panose="020F0502020204030204" pitchFamily="34" charset="0"/>
              </a:rPr>
            </a:br>
            <a:r>
              <a:rPr lang="nb-NO" sz="2200" b="0" dirty="0"/>
              <a:t>Berg, </a:t>
            </a:r>
            <a:r>
              <a:rPr lang="nb-NO" sz="2200" b="0" dirty="0" err="1"/>
              <a:t>Korsemmoosor</a:t>
            </a:r>
            <a:r>
              <a:rPr lang="nb-NO" sz="2200" b="0" dirty="0"/>
              <a:t> Østeby og Graff Nesse, 2012</a:t>
            </a:r>
            <a:endParaRPr lang="nb-NO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5522" y="1340768"/>
            <a:ext cx="7344816" cy="29099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altmal">
  <a:themeElements>
    <a:clrScheme name="altma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tmal">
      <a:majorFont>
        <a:latin typeface="Comic Sans MS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miter lim="800000"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nb-NO" sz="2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tmal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tmal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tmal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47D3AA0A7C03548B74172B2F47E51B7" ma:contentTypeVersion="13" ma:contentTypeDescription="Opprett et nytt dokument." ma:contentTypeScope="" ma:versionID="84b96461f81759c9a37b8bb7a9083150">
  <xsd:schema xmlns:xsd="http://www.w3.org/2001/XMLSchema" xmlns:xs="http://www.w3.org/2001/XMLSchema" xmlns:p="http://schemas.microsoft.com/office/2006/metadata/properties" xmlns:ns1="http://schemas.microsoft.com/sharepoint/v3" xmlns:ns3="afdaa73a-86a8-4a4a-9c8e-f8451b678c5e" xmlns:ns4="16f9b60a-30fb-4900-a367-74dd1be2bf77" targetNamespace="http://schemas.microsoft.com/office/2006/metadata/properties" ma:root="true" ma:fieldsID="8656e857ca1ab238c138d8f6d01d938e" ns1:_="" ns3:_="" ns4:_="">
    <xsd:import namespace="http://schemas.microsoft.com/sharepoint/v3"/>
    <xsd:import namespace="afdaa73a-86a8-4a4a-9c8e-f8451b678c5e"/>
    <xsd:import namespace="16f9b60a-30fb-4900-a367-74dd1be2bf7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1:_ip_UnifiedCompliancePolicyProperties" minOccurs="0"/>
                <xsd:element ref="ns1:_ip_UnifiedCompliancePolicyUIAc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4" nillable="true" ma:displayName="Egenskaper for samordnet samsvarspolicy" ma:hidden="true" ma:internalName="_ip_UnifiedCompliancePolicyProperties">
      <xsd:simpleType>
        <xsd:restriction base="dms:Note"/>
      </xsd:simpleType>
    </xsd:element>
    <xsd:element name="_ip_UnifiedCompliancePolicyUIAction" ma:index="15" nillable="true" ma:displayName="UI-handling for samordnet samsvarspolicy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fdaa73a-86a8-4a4a-9c8e-f8451b678c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9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0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f9b60a-30fb-4900-a367-74dd1be2bf7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Hash for deling av tips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BD8227-2035-46B3-8D5C-A230B28EBD1C}">
  <ds:schemaRefs>
    <ds:schemaRef ds:uri="http://schemas.microsoft.com/office/2006/documentManagement/types"/>
    <ds:schemaRef ds:uri="afdaa73a-86a8-4a4a-9c8e-f8451b678c5e"/>
    <ds:schemaRef ds:uri="http://schemas.microsoft.com/sharepoint/v3"/>
    <ds:schemaRef ds:uri="http://purl.org/dc/elements/1.1/"/>
    <ds:schemaRef ds:uri="http://schemas.microsoft.com/office/2006/metadata/properties"/>
    <ds:schemaRef ds:uri="16f9b60a-30fb-4900-a367-74dd1be2bf77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99F5F301-A104-4B7E-911B-BE7AA187562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3EC00F-C557-4830-BC17-CF36749BE6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afdaa73a-86a8-4a4a-9c8e-f8451b678c5e"/>
    <ds:schemaRef ds:uri="16f9b60a-30fb-4900-a367-74dd1be2bf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- HiA</Template>
  <TotalTime>493</TotalTime>
  <Words>586</Words>
  <Application>Microsoft Office PowerPoint</Application>
  <PresentationFormat>Skjermfremvisning (4:3)</PresentationFormat>
  <Paragraphs>58</Paragraphs>
  <Slides>13</Slides>
  <Notes>6</Notes>
  <HiddenSlides>0</HiddenSlides>
  <MMClips>0</MMClips>
  <ScaleCrop>false</ScaleCrop>
  <HeadingPairs>
    <vt:vector size="8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2</vt:i4>
      </vt:variant>
      <vt:variant>
        <vt:lpstr>Lysbildetitler</vt:lpstr>
      </vt:variant>
      <vt:variant>
        <vt:i4>13</vt:i4>
      </vt:variant>
    </vt:vector>
  </HeadingPairs>
  <TitlesOfParts>
    <vt:vector size="22" baseType="lpstr">
      <vt:lpstr>Calibri</vt:lpstr>
      <vt:lpstr>Comic Sans MS</vt:lpstr>
      <vt:lpstr>Symbol</vt:lpstr>
      <vt:lpstr>Tahoma</vt:lpstr>
      <vt:lpstr>Times</vt:lpstr>
      <vt:lpstr>Times New Roman</vt:lpstr>
      <vt:lpstr>altmal</vt:lpstr>
      <vt:lpstr>Diagram</vt:lpstr>
      <vt:lpstr>Microsoft Excel-regneark</vt:lpstr>
      <vt:lpstr>Kapittel 5: Andre lønnsomhetsmetoder</vt:lpstr>
      <vt:lpstr>Tilbakebetalingstid: Pay back </vt:lpstr>
      <vt:lpstr>Tilbakebetalt kapital – Prosjekt A</vt:lpstr>
      <vt:lpstr>Tilbakebetalt kapital – Prosjekt B</vt:lpstr>
      <vt:lpstr>Konklusjon - Prosjekt A og B</vt:lpstr>
      <vt:lpstr>Nåverdi - Prosjekt A og B</vt:lpstr>
      <vt:lpstr>Har Pay Back metoden noe for seg?</vt:lpstr>
      <vt:lpstr>Hvilken metode er best?</vt:lpstr>
      <vt:lpstr>Hva brukes i praksis? Berg, Korsemmoosor Østeby og Graff Nesse, 2012</vt:lpstr>
      <vt:lpstr>Kapitalrasjonering – mangel på kapital</vt:lpstr>
      <vt:lpstr>Kapitalrasjonering, forts</vt:lpstr>
      <vt:lpstr>Eksempel - kapitalrasjonering</vt:lpstr>
      <vt:lpstr>Nåverdiindeks, delbare prosjekt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Lønnsomhetskalkyler - andre analysemetoder</dc:title>
  <dc:creator>Ivar Bredesen</dc:creator>
  <cp:lastModifiedBy>Ivar</cp:lastModifiedBy>
  <cp:revision>91</cp:revision>
  <cp:lastPrinted>2000-01-24T09:41:12Z</cp:lastPrinted>
  <dcterms:created xsi:type="dcterms:W3CDTF">1999-11-01T20:38:38Z</dcterms:created>
  <dcterms:modified xsi:type="dcterms:W3CDTF">2020-10-06T13:00:17Z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0x010100B47D3AA0A7C03548B74172B2F47E51B7</vt:lpwstr>
  </property>
</Properties>
</file>