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3"/>
  </p:notesMasterIdLst>
  <p:handoutMasterIdLst>
    <p:handoutMasterId r:id="rId24"/>
  </p:handoutMasterIdLst>
  <p:sldIdLst>
    <p:sldId id="274" r:id="rId5"/>
    <p:sldId id="286" r:id="rId6"/>
    <p:sldId id="318" r:id="rId7"/>
    <p:sldId id="319" r:id="rId8"/>
    <p:sldId id="291" r:id="rId9"/>
    <p:sldId id="325" r:id="rId10"/>
    <p:sldId id="300" r:id="rId11"/>
    <p:sldId id="326" r:id="rId12"/>
    <p:sldId id="327" r:id="rId13"/>
    <p:sldId id="281" r:id="rId14"/>
    <p:sldId id="304" r:id="rId15"/>
    <p:sldId id="285" r:id="rId16"/>
    <p:sldId id="283" r:id="rId17"/>
    <p:sldId id="284" r:id="rId18"/>
    <p:sldId id="322" r:id="rId19"/>
    <p:sldId id="323" r:id="rId20"/>
    <p:sldId id="324" r:id="rId21"/>
    <p:sldId id="328" r:id="rId22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215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A230BD62-A410-481F-8520-B10BF085B5C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7141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2375CE9B-614B-4C9C-9B46-F4BC3A18152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8659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48A7B7FA-FD0F-4EBB-B996-16EAE2AF708D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59357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F5CE94AC-3BC9-4788-ABAF-CA779DCBCCD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74470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0A67CB76-A6B5-4546-8999-75406DFFEF72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6067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5B796F95-F190-425A-9ACD-FD37E2DE53F3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41478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8779805-7480-4EF3-A448-AE73BE0DF64B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8374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>
          <a:xfrm>
            <a:off x="8128000" y="6534150"/>
            <a:ext cx="836613" cy="2698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942831A2-B54F-46D1-AF41-7ED5AC3F47B6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57823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2B6CA1F1-5E4B-427F-8C75-8BAA3DC1F120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163969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9F06187F-ECD2-4A66-A62B-907DA185C398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76328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37E41BDF-6523-4670-A2D5-B9AC6A763F7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32909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E6096E29-6FCD-424D-8E41-85EEDCD33941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12861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3ACB44E-4F72-4AC2-8256-A109B43B94E9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20925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E067C26A-3143-46C9-BBD5-66539029D247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81494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D4432343-85F4-4280-9021-883BFA76FB6E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84103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A9A58CCC-4112-42AC-AA17-2F8A63827822}" type="slidenum">
              <a:rPr lang="nb-NO" sz="1400"/>
              <a:pPr/>
              <a:t>‹#›</a:t>
            </a:fld>
            <a:endParaRPr lang="nb-NO" sz="1400"/>
          </a:p>
        </p:txBody>
      </p:sp>
    </p:spTree>
    <p:extLst>
      <p:ext uri="{BB962C8B-B14F-4D97-AF65-F5344CB8AC3E}">
        <p14:creationId xmlns:p14="http://schemas.microsoft.com/office/powerpoint/2010/main" val="22106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kumimoji="1" lang="nb-NO" sz="2400" i="0">
              <a:latin typeface="Tahoma" pitchFamily="34" charset="0"/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0" y="6534150"/>
            <a:ext cx="836613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600" i="0"/>
            </a:lvl1pPr>
          </a:lstStyle>
          <a:p>
            <a:r>
              <a:rPr lang="nb-NO"/>
              <a:t> 4</a:t>
            </a:r>
            <a:r>
              <a:rPr lang="nb-NO" sz="1400"/>
              <a:t>-</a:t>
            </a:r>
            <a:fld id="{8E723318-BDFA-4D22-A09E-DA112BB57D11}" type="slidenum">
              <a:rPr lang="nb-NO" sz="1400"/>
              <a:pPr/>
              <a:t>‹#›</a:t>
            </a:fld>
            <a:endParaRPr lang="nb-NO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s://www.oracle.com/applications/crystalball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Kapittel 6: Prosjektanalyse og evaluering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I dette kapitlet skal vi starte med enkle metoder for å analysere risiko i et prosjekt</a:t>
            </a:r>
          </a:p>
          <a:p>
            <a:r>
              <a:rPr lang="nb-NO">
                <a:latin typeface="Calibri" panose="020F0502020204030204" pitchFamily="34" charset="0"/>
              </a:rPr>
              <a:t>Hva menes med risiko?</a:t>
            </a:r>
          </a:p>
          <a:p>
            <a:r>
              <a:rPr lang="nb-NO">
                <a:latin typeface="Calibri" panose="020F0502020204030204" pitchFamily="34" charset="0"/>
              </a:rPr>
              <a:t>Praktiske metoder for risikokartlegging</a:t>
            </a:r>
          </a:p>
          <a:p>
            <a:pPr lvl="1"/>
            <a:r>
              <a:rPr lang="nb-NO">
                <a:latin typeface="Calibri" panose="020F0502020204030204" pitchFamily="34" charset="0"/>
              </a:rPr>
              <a:t>Følsomhetsanalyse</a:t>
            </a:r>
          </a:p>
          <a:p>
            <a:pPr lvl="1"/>
            <a:r>
              <a:rPr lang="nb-NO">
                <a:latin typeface="Calibri" panose="020F0502020204030204" pitchFamily="34" charset="0"/>
              </a:rPr>
              <a:t>Scenarioanalyse</a:t>
            </a:r>
          </a:p>
          <a:p>
            <a:pPr lvl="1"/>
            <a:r>
              <a:rPr lang="nb-NO">
                <a:latin typeface="Calibri" panose="020F0502020204030204" pitchFamily="34" charset="0"/>
              </a:rPr>
              <a:t>Simulering</a:t>
            </a:r>
          </a:p>
          <a:p>
            <a:r>
              <a:rPr lang="nb-NO">
                <a:latin typeface="Calibri" panose="020F0502020204030204" pitchFamily="34" charset="0"/>
              </a:rPr>
              <a:t>Bruk av Excel i risikoanalyse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Kritisk verdi – hvor mye kan en størrelse endres for nåverdi blir 0?</a:t>
            </a:r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87450" y="1484313"/>
          <a:ext cx="77724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Regneark" r:id="rId3" imgW="4305842" imgH="1467091" progId="Excel.Sheet.8">
                  <p:embed/>
                </p:oleObj>
              </mc:Choice>
              <mc:Fallback>
                <p:oleObj name="Regneark" r:id="rId3" imgW="4305842" imgH="1467091" progId="Excel.Sheet.8">
                  <p:embed/>
                  <p:pic>
                    <p:nvPicPr>
                      <p:cNvPr id="358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484313"/>
                        <a:ext cx="77724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Stjernediagram</a:t>
            </a: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1550" y="1412875"/>
          <a:ext cx="7908925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Diagram" r:id="rId3" imgW="4629421" imgH="2572112" progId="Excel.Chart.8">
                  <p:embed/>
                </p:oleObj>
              </mc:Choice>
              <mc:Fallback>
                <p:oleObj name="Diagram" r:id="rId3" imgW="4629421" imgH="2572112" progId="Excel.Chart.8">
                  <p:embed/>
                  <p:pic>
                    <p:nvPicPr>
                      <p:cNvPr id="634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12875"/>
                        <a:ext cx="7908925" cy="439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Scenarioanalyse – endring av flere kalkylefaktorer samtidig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8015868"/>
              </p:ext>
            </p:extLst>
          </p:nvPr>
        </p:nvGraphicFramePr>
        <p:xfrm>
          <a:off x="1079538" y="1412776"/>
          <a:ext cx="777240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Regneark" r:id="rId3" imgW="3972082" imgH="1142977" progId="Excel.Sheet.8">
                  <p:embed/>
                </p:oleObj>
              </mc:Choice>
              <mc:Fallback>
                <p:oleObj name="Regneark" r:id="rId3" imgW="3972082" imgH="1142977" progId="Excel.Sheet.8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38" y="1412776"/>
                        <a:ext cx="7772400" cy="223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Nåverdi – sannsynlig verdi</a:t>
            </a:r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633538" y="1195388"/>
          <a:ext cx="5837237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Regneark" r:id="rId3" imgW="3972082" imgH="2924274" progId="Excel.Sheet.8">
                  <p:embed/>
                </p:oleObj>
              </mc:Choice>
              <mc:Fallback>
                <p:oleObj name="Regneark" r:id="rId3" imgW="3972082" imgH="2924274" progId="Excel.Sheet.8">
                  <p:embed/>
                  <p:pic>
                    <p:nvPicPr>
                      <p:cNvPr id="378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1195388"/>
                        <a:ext cx="5837237" cy="548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Scenariosammendrag</a:t>
            </a:r>
          </a:p>
        </p:txBody>
      </p:sp>
      <p:graphicFrame>
        <p:nvGraphicFramePr>
          <p:cNvPr id="38915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116013" y="1268413"/>
          <a:ext cx="69786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Regneark" r:id="rId3" imgW="4248607" imgH="2505456" progId="Excel.Sheet.8">
                  <p:embed/>
                </p:oleObj>
              </mc:Choice>
              <mc:Fallback>
                <p:oleObj name="Regneark" r:id="rId3" imgW="4248607" imgH="2505456" progId="Excel.Sheet.8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69786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Anleggsmidler			3 000 000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Levetid				4 år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Restverdi anleggsmidler		1 000 000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Salgspris				2 700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Variable enhetskostnader		1 620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Betalbare faste kostnader		500 000</a:t>
            </a:r>
          </a:p>
          <a:p>
            <a:pPr lvl="0"/>
            <a:r>
              <a:rPr lang="nb-NO" sz="2300">
                <a:latin typeface="Calibri" panose="020F0502020204030204" pitchFamily="34" charset="0"/>
                <a:cs typeface="Calibri" panose="020F0502020204030204" pitchFamily="34" charset="0"/>
              </a:rPr>
              <a:t>Avkastningskrav			10 %</a:t>
            </a:r>
          </a:p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13523"/>
              </p:ext>
            </p:extLst>
          </p:nvPr>
        </p:nvGraphicFramePr>
        <p:xfrm>
          <a:off x="1116013" y="4437063"/>
          <a:ext cx="7105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Worksheet" r:id="rId3" imgW="4543414" imgH="390493" progId="Excel.Sheet.12">
                  <p:embed/>
                </p:oleObj>
              </mc:Choice>
              <mc:Fallback>
                <p:oleObj name="Worksheet" r:id="rId3" imgW="4543414" imgH="390493" progId="Excel.Shee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6013" y="4437063"/>
                        <a:ext cx="7105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0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218493"/>
              </p:ext>
            </p:extLst>
          </p:nvPr>
        </p:nvGraphicFramePr>
        <p:xfrm>
          <a:off x="1187450" y="1196975"/>
          <a:ext cx="64325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Worksheet" r:id="rId3" imgW="5305586" imgH="1343159" progId="Excel.Sheet.12">
                  <p:embed/>
                </p:oleObj>
              </mc:Choice>
              <mc:Fallback>
                <p:oleObj name="Worksheet" r:id="rId3" imgW="5305586" imgH="1343159" progId="Excel.Sheet.1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450" y="1196975"/>
                        <a:ext cx="6432550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3356991"/>
            <a:ext cx="95050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199772"/>
              </p:ext>
            </p:extLst>
          </p:nvPr>
        </p:nvGraphicFramePr>
        <p:xfrm>
          <a:off x="1259631" y="3356992"/>
          <a:ext cx="549879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5" imgW="4572000" imgH="419100" progId="Equation.DSMT4">
                  <p:embed/>
                </p:oleObj>
              </mc:Choice>
              <mc:Fallback>
                <p:oleObj name="Equation" r:id="rId5" imgW="4572000" imgH="41910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1" y="3356992"/>
                        <a:ext cx="5498793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1259631" y="4221088"/>
            <a:ext cx="6552729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/>
              <a:t>Hva er laveste akseptable salgspris?</a:t>
            </a:r>
          </a:p>
          <a:p>
            <a:pPr>
              <a:buNone/>
            </a:pPr>
            <a:r>
              <a:rPr lang="nb-NO"/>
              <a:t>Hvor mye må anleggsmidlet minst kunne selges for ved prosjektets avslutning?</a:t>
            </a:r>
          </a:p>
        </p:txBody>
      </p:sp>
    </p:spTree>
    <p:extLst>
      <p:ext uri="{BB962C8B-B14F-4D97-AF65-F5344CB8AC3E}">
        <p14:creationId xmlns:p14="http://schemas.microsoft.com/office/powerpoint/2010/main" val="339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  <a:cs typeface="Calibri" panose="020F0502020204030204" pitchFamily="34" charset="0"/>
              </a:rPr>
              <a:t>Hva når salget ikke er konstant?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484783"/>
            <a:ext cx="111793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970975"/>
              </p:ext>
            </p:extLst>
          </p:nvPr>
        </p:nvGraphicFramePr>
        <p:xfrm>
          <a:off x="1187624" y="1340768"/>
          <a:ext cx="5870575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2869920" imgH="901440" progId="Equation.DSMT4">
                  <p:embed/>
                </p:oleObj>
              </mc:Choice>
              <mc:Fallback>
                <p:oleObj name="Equation" r:id="rId3" imgW="2869920" imgH="901440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40768"/>
                        <a:ext cx="5870575" cy="184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1098823" y="34275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/>
              <a:t>Laveste pris 2 700 – 43,76 = 2 656,24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1064558" y="4194445"/>
            <a:ext cx="63157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nb-NO"/>
              <a:t>Anleggsmidlets salgsverdi kan falle med 164 770 </a:t>
            </a:r>
            <a:r>
              <a:rPr lang="nb-NO">
                <a:sym typeface="Wingdings" panose="05000000000000000000" pitchFamily="2" charset="2"/>
              </a:rPr>
              <a:t> 1,10</a:t>
            </a:r>
            <a:r>
              <a:rPr lang="nb-NO" baseline="30000">
                <a:sym typeface="Wingdings" panose="05000000000000000000" pitchFamily="2" charset="2"/>
              </a:rPr>
              <a:t>4</a:t>
            </a:r>
            <a:r>
              <a:rPr lang="nb-NO">
                <a:sym typeface="Wingdings" panose="05000000000000000000" pitchFamily="2" charset="2"/>
              </a:rPr>
              <a:t> </a:t>
            </a:r>
            <a:r>
              <a:rPr lang="nb-NO"/>
              <a:t>= 241 240 det vil si til </a:t>
            </a:r>
            <a:br>
              <a:rPr lang="nb-NO"/>
            </a:br>
            <a:r>
              <a:rPr lang="nb-NO"/>
              <a:t>1 000 000 – 241 240 = 758 760  </a:t>
            </a:r>
          </a:p>
        </p:txBody>
      </p:sp>
    </p:spTree>
    <p:extLst>
      <p:ext uri="{BB962C8B-B14F-4D97-AF65-F5344CB8AC3E}">
        <p14:creationId xmlns:p14="http://schemas.microsoft.com/office/powerpoint/2010/main" val="312673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A651C7-4649-4D56-8A97-6ECA5A51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Simulering med Crystal Ball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800" dirty="0">
                <a:hlinkClick r:id="rId2"/>
              </a:rPr>
              <a:t>https://www.oracle.com/applications/crystalball/</a:t>
            </a:r>
            <a:endParaRPr lang="nb-NO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7B52A2B-4C34-46D7-9821-F54889AB3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098" y="1487510"/>
            <a:ext cx="7494115" cy="33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7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Risiko i investeringsanalyse	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3200">
                <a:latin typeface="Calibri" panose="020F0502020204030204" pitchFamily="34" charset="0"/>
              </a:rPr>
              <a:t>Prosjektets egenrisiko</a:t>
            </a:r>
          </a:p>
          <a:p>
            <a:pPr lvl="1">
              <a:lnSpc>
                <a:spcPct val="90000"/>
              </a:lnSpc>
            </a:pPr>
            <a:r>
              <a:rPr lang="nb-NO" sz="2800">
                <a:latin typeface="Calibri" panose="020F0502020204030204" pitchFamily="34" charset="0"/>
              </a:rPr>
              <a:t>Risiko knyttet til et prosjekt </a:t>
            </a:r>
            <a:r>
              <a:rPr lang="nb-NO" sz="2800" b="1">
                <a:solidFill>
                  <a:srgbClr val="FF0000"/>
                </a:solidFill>
                <a:latin typeface="Calibri" panose="020F0502020204030204" pitchFamily="34" charset="0"/>
              </a:rPr>
              <a:t>isolert</a:t>
            </a:r>
          </a:p>
          <a:p>
            <a:pPr>
              <a:lnSpc>
                <a:spcPct val="90000"/>
              </a:lnSpc>
            </a:pPr>
            <a:r>
              <a:rPr lang="nb-NO" sz="3200">
                <a:latin typeface="Calibri" panose="020F0502020204030204" pitchFamily="34" charset="0"/>
              </a:rPr>
              <a:t>Bedriftsrisiko</a:t>
            </a:r>
          </a:p>
          <a:p>
            <a:pPr lvl="1">
              <a:lnSpc>
                <a:spcPct val="90000"/>
              </a:lnSpc>
            </a:pPr>
            <a:r>
              <a:rPr lang="nb-NO" sz="2800">
                <a:latin typeface="Calibri" panose="020F0502020204030204" pitchFamily="34" charset="0"/>
              </a:rPr>
              <a:t>Hvordan et prosjekt påvirker risikoen til </a:t>
            </a:r>
            <a:r>
              <a:rPr lang="nb-NO" sz="2800" b="1">
                <a:solidFill>
                  <a:srgbClr val="FF0000"/>
                </a:solidFill>
                <a:latin typeface="Calibri" panose="020F0502020204030204" pitchFamily="34" charset="0"/>
              </a:rPr>
              <a:t>bedriftens kontantstrøm</a:t>
            </a:r>
            <a:r>
              <a:rPr lang="nb-NO" sz="2800">
                <a:latin typeface="Calibri" panose="020F0502020204030204" pitchFamily="34" charset="0"/>
              </a:rPr>
              <a:t> samlet</a:t>
            </a:r>
          </a:p>
          <a:p>
            <a:pPr>
              <a:lnSpc>
                <a:spcPct val="90000"/>
              </a:lnSpc>
            </a:pPr>
            <a:r>
              <a:rPr lang="nb-NO" sz="3200">
                <a:latin typeface="Calibri" panose="020F0502020204030204" pitchFamily="34" charset="0"/>
              </a:rPr>
              <a:t>Markedsrisiko</a:t>
            </a:r>
          </a:p>
          <a:p>
            <a:pPr lvl="1">
              <a:lnSpc>
                <a:spcPct val="90000"/>
              </a:lnSpc>
            </a:pPr>
            <a:r>
              <a:rPr lang="nb-NO" sz="2800">
                <a:latin typeface="Calibri" panose="020F0502020204030204" pitchFamily="34" charset="0"/>
              </a:rPr>
              <a:t>Risiko for en investor med en </a:t>
            </a:r>
            <a:r>
              <a:rPr lang="nb-NO" sz="2800" b="1" err="1">
                <a:solidFill>
                  <a:srgbClr val="FF0000"/>
                </a:solidFill>
                <a:latin typeface="Calibri" panose="020F0502020204030204" pitchFamily="34" charset="0"/>
              </a:rPr>
              <a:t>veldiversifisert</a:t>
            </a:r>
            <a:r>
              <a:rPr lang="nb-NO" sz="2800" b="1">
                <a:solidFill>
                  <a:srgbClr val="FF0000"/>
                </a:solidFill>
                <a:latin typeface="Calibri" panose="020F0502020204030204" pitchFamily="34" charset="0"/>
              </a:rPr>
              <a:t> portefølje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Norsk Hydro - sensitivitet</a:t>
            </a:r>
          </a:p>
        </p:txBody>
      </p:sp>
      <p:pic>
        <p:nvPicPr>
          <p:cNvPr id="4" name="Bild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1268760"/>
            <a:ext cx="5472648" cy="48796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Risiko i investeringsanalyse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300">
                <a:latin typeface="Calibri" panose="020F0502020204030204" pitchFamily="34" charset="0"/>
              </a:rPr>
              <a:t>Risiko kan være knyttet både til hva </a:t>
            </a:r>
            <a:r>
              <a:rPr lang="nb-NO" sz="2300">
                <a:solidFill>
                  <a:srgbClr val="FF0000"/>
                </a:solidFill>
                <a:latin typeface="Calibri" panose="020F0502020204030204" pitchFamily="34" charset="0"/>
              </a:rPr>
              <a:t>størrelsen</a:t>
            </a:r>
            <a:r>
              <a:rPr lang="nb-NO" sz="2300">
                <a:latin typeface="Calibri" panose="020F0502020204030204" pitchFamily="34" charset="0"/>
              </a:rPr>
              <a:t> på den faktiske kontantstrømmen blir og </a:t>
            </a:r>
            <a:r>
              <a:rPr lang="nb-NO" sz="2300">
                <a:solidFill>
                  <a:srgbClr val="FF0000"/>
                </a:solidFill>
                <a:latin typeface="Calibri" panose="020F0502020204030204" pitchFamily="34" charset="0"/>
              </a:rPr>
              <a:t>når</a:t>
            </a:r>
            <a:r>
              <a:rPr lang="nb-NO" sz="2300">
                <a:latin typeface="Calibri" panose="020F0502020204030204" pitchFamily="34" charset="0"/>
              </a:rPr>
              <a:t> den mottas</a:t>
            </a:r>
          </a:p>
          <a:p>
            <a:r>
              <a:rPr lang="nb-NO" sz="2300">
                <a:latin typeface="Calibri" panose="020F0502020204030204" pitchFamily="34" charset="0"/>
              </a:rPr>
              <a:t>Eksempler på at begge deler er sikre, er statsobligasjoner</a:t>
            </a:r>
          </a:p>
          <a:p>
            <a:r>
              <a:rPr lang="nb-NO" sz="2300">
                <a:latin typeface="Calibri" panose="020F0502020204030204" pitchFamily="34" charset="0"/>
              </a:rPr>
              <a:t>Sikker tidsplassering men usikkert beløp kan for eksempel være banklån eller innskudd med flytende rente</a:t>
            </a:r>
          </a:p>
          <a:p>
            <a:r>
              <a:rPr lang="nb-NO" sz="2300">
                <a:latin typeface="Calibri" panose="020F0502020204030204" pitchFamily="34" charset="0"/>
              </a:rPr>
              <a:t>Vi skal i det videre anta at tiden er sikker men beløpet usikkert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3861048"/>
            <a:ext cx="7836557" cy="23515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Risikoanalyse i praksis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500">
                <a:latin typeface="Calibri" panose="020F0502020204030204" pitchFamily="34" charset="0"/>
              </a:rPr>
              <a:t>Følsomhetsanalyse</a:t>
            </a:r>
          </a:p>
          <a:p>
            <a:pPr lvl="1"/>
            <a:r>
              <a:rPr lang="nb-NO" sz="2500">
                <a:latin typeface="Calibri" panose="020F0502020204030204" pitchFamily="34" charset="0"/>
              </a:rPr>
              <a:t>Hvor mye kan </a:t>
            </a:r>
            <a:r>
              <a:rPr lang="nb-NO" sz="2500">
                <a:solidFill>
                  <a:srgbClr val="FF0000"/>
                </a:solidFill>
                <a:latin typeface="Calibri" panose="020F0502020204030204" pitchFamily="34" charset="0"/>
              </a:rPr>
              <a:t>en</a:t>
            </a:r>
            <a:r>
              <a:rPr lang="nb-NO" sz="2500">
                <a:latin typeface="Calibri" panose="020F0502020204030204" pitchFamily="34" charset="0"/>
              </a:rPr>
              <a:t> kalkylefaktor endres i negativ retning før prosjektet blir ulønnsomt</a:t>
            </a:r>
          </a:p>
          <a:p>
            <a:r>
              <a:rPr lang="nb-NO" sz="2500">
                <a:latin typeface="Calibri" panose="020F0502020204030204" pitchFamily="34" charset="0"/>
              </a:rPr>
              <a:t>Scenarioanalyse</a:t>
            </a:r>
          </a:p>
          <a:p>
            <a:pPr lvl="1"/>
            <a:r>
              <a:rPr lang="nb-NO" sz="2500">
                <a:latin typeface="Calibri" panose="020F0502020204030204" pitchFamily="34" charset="0"/>
              </a:rPr>
              <a:t>Endre </a:t>
            </a:r>
            <a:r>
              <a:rPr lang="nb-NO" sz="2500">
                <a:solidFill>
                  <a:srgbClr val="FF0000"/>
                </a:solidFill>
                <a:latin typeface="Calibri" panose="020F0502020204030204" pitchFamily="34" charset="0"/>
              </a:rPr>
              <a:t>flere</a:t>
            </a:r>
            <a:r>
              <a:rPr lang="nb-NO" sz="2500">
                <a:latin typeface="Calibri" panose="020F0502020204030204" pitchFamily="34" charset="0"/>
              </a:rPr>
              <a:t> kalkylefaktorer samtidig</a:t>
            </a:r>
          </a:p>
          <a:p>
            <a:r>
              <a:rPr lang="nb-NO" sz="2500">
                <a:latin typeface="Calibri" panose="020F0502020204030204" pitchFamily="34" charset="0"/>
              </a:rPr>
              <a:t>Simulering</a:t>
            </a:r>
          </a:p>
          <a:p>
            <a:pPr lvl="1"/>
            <a:r>
              <a:rPr lang="nb-NO" sz="2500">
                <a:latin typeface="Calibri" panose="020F0502020204030204" pitchFamily="34" charset="0"/>
              </a:rPr>
              <a:t>Endre kalkylefaktorer i tråd med en </a:t>
            </a:r>
            <a:r>
              <a:rPr lang="nb-NO" sz="2500">
                <a:solidFill>
                  <a:srgbClr val="FF0000"/>
                </a:solidFill>
                <a:latin typeface="Calibri" panose="020F0502020204030204" pitchFamily="34" charset="0"/>
              </a:rPr>
              <a:t>sannsynlighetsfordeling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Eksempel - Sensitivitetsanalyse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0FE5C9BB-49DA-4F9D-85E8-E51275299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75862"/>
              </p:ext>
            </p:extLst>
          </p:nvPr>
        </p:nvGraphicFramePr>
        <p:xfrm>
          <a:off x="1395479" y="1148970"/>
          <a:ext cx="4084482" cy="5545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Worksheet" r:id="rId3" imgW="2476385" imgH="3362461" progId="Excel.Sheet.12">
                  <p:embed/>
                </p:oleObj>
              </mc:Choice>
              <mc:Fallback>
                <p:oleObj name="Worksheet" r:id="rId3" imgW="2476385" imgH="3362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5479" y="1148970"/>
                        <a:ext cx="4084482" cy="5545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13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latin typeface="Calibri" panose="020F0502020204030204" pitchFamily="34" charset="0"/>
              </a:rPr>
              <a:t>Nåverdi og salgsmengde</a:t>
            </a:r>
          </a:p>
        </p:txBody>
      </p:sp>
      <p:graphicFrame>
        <p:nvGraphicFramePr>
          <p:cNvPr id="5734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42988" y="1268413"/>
          <a:ext cx="7861300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Diagram" r:id="rId3" imgW="7867784" imgH="4410072" progId="MSGraph.Chart.8">
                  <p:embed followColorScheme="full"/>
                </p:oleObj>
              </mc:Choice>
              <mc:Fallback>
                <p:oleObj name="Diagram" r:id="rId3" imgW="7867784" imgH="4410072" progId="MSGraph.Chart.8">
                  <p:embed followColorScheme="full"/>
                  <p:pic>
                    <p:nvPicPr>
                      <p:cNvPr id="573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7861300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7348" grpId="0" bld="series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15DF03-54EB-4330-888D-3BF52ED0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900" dirty="0">
                <a:latin typeface="Arial" panose="020B0604020202020204" pitchFamily="34" charset="0"/>
                <a:cs typeface="Arial" panose="020B0604020202020204" pitchFamily="34" charset="0"/>
              </a:rPr>
              <a:t>Sensitivitetsanalyse eller følsomhetsanalyse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3F4ADD-9C40-4701-8B9B-928821B15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Hvordan kan vi finne for eksempel laveste salgsvolum, laveste salgspris, høyeste variable og faste kostnader etc., for at prosjektet skal være lønnsomt?</a:t>
            </a:r>
          </a:p>
          <a:p>
            <a:pPr lvl="1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Bruke algebra og regne ut selv</a:t>
            </a:r>
          </a:p>
          <a:p>
            <a:pPr lvl="1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Målsøkeren i Excel</a:t>
            </a:r>
          </a:p>
          <a:p>
            <a:pPr lvl="1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Gå veien om årlig nåverdiannuitet og finne kritisk endring</a:t>
            </a:r>
          </a:p>
        </p:txBody>
      </p:sp>
    </p:spTree>
    <p:extLst>
      <p:ext uri="{BB962C8B-B14F-4D97-AF65-F5344CB8AC3E}">
        <p14:creationId xmlns:p14="http://schemas.microsoft.com/office/powerpoint/2010/main" val="128119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E1788E01-D58D-46FC-8899-850ABB8C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Calibri" panose="020F0502020204030204" pitchFamily="34" charset="0"/>
                <a:cs typeface="Calibri" panose="020F0502020204030204" pitchFamily="34" charset="0"/>
              </a:rPr>
              <a:t>Bruk =AVDRAG i Excel for å finne nåverdiannuitet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5146ECC6-0443-4F0F-858B-E56BEF6F4C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A66DD40D-FE41-48AA-8049-1F08A1230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196975"/>
            <a:ext cx="4114800" cy="5500688"/>
          </a:xfrm>
        </p:spPr>
        <p:txBody>
          <a:bodyPr/>
          <a:lstStyle/>
          <a:p>
            <a:r>
              <a:rPr lang="nb-NO" sz="2200" dirty="0">
                <a:latin typeface="Calibri" panose="020F0502020204030204" pitchFamily="34" charset="0"/>
                <a:cs typeface="Calibri" panose="020F0502020204030204" pitchFamily="34" charset="0"/>
              </a:rPr>
              <a:t>Årlig kontantstrøm kan falle med 393 906 før NPV blir 0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Kritisk fall i pris blir 393 906/</a:t>
            </a:r>
            <a:b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12 000 (mengde) = 32,83 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Kritisk fall i mengde blir 393 906/</a:t>
            </a:r>
            <a:b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400 (dekningsbidrag) = 985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Faste kostnader kan øke med </a:t>
            </a:r>
            <a:b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800" dirty="0">
                <a:latin typeface="Calibri" panose="020F0502020204030204" pitchFamily="34" charset="0"/>
                <a:cs typeface="Calibri" panose="020F0502020204030204" pitchFamily="34" charset="0"/>
              </a:rPr>
              <a:t>393 906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15DE3B87-4275-464E-9B36-B37C34065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442725"/>
              </p:ext>
            </p:extLst>
          </p:nvPr>
        </p:nvGraphicFramePr>
        <p:xfrm>
          <a:off x="1066800" y="1196975"/>
          <a:ext cx="3604512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Worksheet" r:id="rId3" imgW="2476385" imgH="1533661" progId="Excel.Sheet.12">
                  <p:embed/>
                </p:oleObj>
              </mc:Choice>
              <mc:Fallback>
                <p:oleObj name="Worksheet" r:id="rId3" imgW="2476385" imgH="15336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196975"/>
                        <a:ext cx="3604512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9413659"/>
      </p:ext>
    </p:extLst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8F02E-004F-4170-827F-6C0F066A5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A6BA00-B91C-44D1-ACCF-7F1BE66EFE70}">
  <ds:schemaRefs>
    <ds:schemaRef ds:uri="16f9b60a-30fb-4900-a367-74dd1be2bf77"/>
    <ds:schemaRef ds:uri="afdaa73a-86a8-4a4a-9c8e-f8451b678c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71CBDA-BFFD-42CF-861D-224A75F264E0}">
  <ds:schemaRefs>
    <ds:schemaRef ds:uri="16f9b60a-30fb-4900-a367-74dd1be2bf77"/>
    <ds:schemaRef ds:uri="afdaa73a-86a8-4a4a-9c8e-f8451b678c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28</TotalTime>
  <Words>439</Words>
  <Application>Microsoft Office PowerPoint</Application>
  <PresentationFormat>Skjermfremvisning (4:3)</PresentationFormat>
  <Paragraphs>60</Paragraphs>
  <Slides>18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5</vt:i4>
      </vt:variant>
      <vt:variant>
        <vt:lpstr>Lysbildetitler</vt:lpstr>
      </vt:variant>
      <vt:variant>
        <vt:i4>18</vt:i4>
      </vt:variant>
    </vt:vector>
  </HeadingPairs>
  <TitlesOfParts>
    <vt:vector size="31" baseType="lpstr">
      <vt:lpstr>Arial</vt:lpstr>
      <vt:lpstr>Calibri</vt:lpstr>
      <vt:lpstr>Comic Sans MS</vt:lpstr>
      <vt:lpstr>Symbol</vt:lpstr>
      <vt:lpstr>Tahoma</vt:lpstr>
      <vt:lpstr>Times</vt:lpstr>
      <vt:lpstr>Times New Roman</vt:lpstr>
      <vt:lpstr>altmal</vt:lpstr>
      <vt:lpstr>Diagram</vt:lpstr>
      <vt:lpstr>Regneark</vt:lpstr>
      <vt:lpstr>Worksheet</vt:lpstr>
      <vt:lpstr>Equation</vt:lpstr>
      <vt:lpstr>Microsoft Excel-regneark</vt:lpstr>
      <vt:lpstr>Kapittel 6: Prosjektanalyse og evaluering</vt:lpstr>
      <vt:lpstr>Risiko i investeringsanalyse </vt:lpstr>
      <vt:lpstr>Norsk Hydro - sensitivitet</vt:lpstr>
      <vt:lpstr>Risiko i investeringsanalyse</vt:lpstr>
      <vt:lpstr>Risikoanalyse i praksis</vt:lpstr>
      <vt:lpstr>Eksempel - Sensitivitetsanalyse</vt:lpstr>
      <vt:lpstr>Nåverdi og salgsmengde</vt:lpstr>
      <vt:lpstr>Sensitivitetsanalyse eller følsomhetsanalyse</vt:lpstr>
      <vt:lpstr>Bruk =AVDRAG i Excel for å finne nåverdiannuitet</vt:lpstr>
      <vt:lpstr>Kritisk verdi – hvor mye kan en størrelse endres for nåverdi blir 0?</vt:lpstr>
      <vt:lpstr>Stjernediagram</vt:lpstr>
      <vt:lpstr>Scenarioanalyse – endring av flere kalkylefaktorer samtidig</vt:lpstr>
      <vt:lpstr>Nåverdi – sannsynlig verdi</vt:lpstr>
      <vt:lpstr>Scenariosammendrag</vt:lpstr>
      <vt:lpstr>Hva når salget ikke er konstant?</vt:lpstr>
      <vt:lpstr>Hva når salget ikke er konstant?</vt:lpstr>
      <vt:lpstr>Hva når salget ikke er konstant?</vt:lpstr>
      <vt:lpstr>Simulering med Crystal Ball https://www.oracle.com/applications/crystalball/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Prosjektanalyse og evaluering</dc:title>
  <dc:creator>Ivar Bredesen</dc:creator>
  <cp:lastModifiedBy>Ivar</cp:lastModifiedBy>
  <cp:revision>7</cp:revision>
  <cp:lastPrinted>2020-09-18T07:47:55Z</cp:lastPrinted>
  <dcterms:created xsi:type="dcterms:W3CDTF">1999-11-02T16:53:36Z</dcterms:created>
  <dcterms:modified xsi:type="dcterms:W3CDTF">2020-10-06T13:29:48Z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