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handoutMasterIdLst>
    <p:handoutMasterId r:id="rId45"/>
  </p:handoutMasterIdLst>
  <p:sldIdLst>
    <p:sldId id="256" r:id="rId2"/>
    <p:sldId id="332" r:id="rId3"/>
    <p:sldId id="333" r:id="rId4"/>
    <p:sldId id="335" r:id="rId5"/>
    <p:sldId id="269" r:id="rId6"/>
    <p:sldId id="295" r:id="rId7"/>
    <p:sldId id="313" r:id="rId8"/>
    <p:sldId id="328" r:id="rId9"/>
    <p:sldId id="285" r:id="rId10"/>
    <p:sldId id="286" r:id="rId11"/>
    <p:sldId id="287" r:id="rId12"/>
    <p:sldId id="264" r:id="rId13"/>
    <p:sldId id="303" r:id="rId14"/>
    <p:sldId id="297" r:id="rId15"/>
    <p:sldId id="315" r:id="rId16"/>
    <p:sldId id="301" r:id="rId17"/>
    <p:sldId id="312" r:id="rId18"/>
    <p:sldId id="319" r:id="rId19"/>
    <p:sldId id="290" r:id="rId20"/>
    <p:sldId id="296" r:id="rId21"/>
    <p:sldId id="320" r:id="rId22"/>
    <p:sldId id="302" r:id="rId23"/>
    <p:sldId id="336" r:id="rId24"/>
    <p:sldId id="337" r:id="rId25"/>
    <p:sldId id="316" r:id="rId26"/>
    <p:sldId id="322" r:id="rId27"/>
    <p:sldId id="317" r:id="rId28"/>
    <p:sldId id="323" r:id="rId29"/>
    <p:sldId id="324" r:id="rId30"/>
    <p:sldId id="325" r:id="rId31"/>
    <p:sldId id="326" r:id="rId32"/>
    <p:sldId id="306" r:id="rId33"/>
    <p:sldId id="329" r:id="rId34"/>
    <p:sldId id="338" r:id="rId35"/>
    <p:sldId id="284" r:id="rId36"/>
    <p:sldId id="327" r:id="rId37"/>
    <p:sldId id="334" r:id="rId38"/>
    <p:sldId id="330" r:id="rId39"/>
    <p:sldId id="314" r:id="rId40"/>
    <p:sldId id="275" r:id="rId41"/>
    <p:sldId id="339" r:id="rId42"/>
    <p:sldId id="307" r:id="rId43"/>
  </p:sldIdLst>
  <p:sldSz cx="9144000" cy="6858000" type="screen4x3"/>
  <p:notesSz cx="6794500" cy="9906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73607" autoAdjust="0"/>
  </p:normalViewPr>
  <p:slideViewPr>
    <p:cSldViewPr>
      <p:cViewPr varScale="1">
        <p:scale>
          <a:sx n="85" d="100"/>
          <a:sy n="85" d="100"/>
        </p:scale>
        <p:origin x="2760" y="176"/>
      </p:cViewPr>
      <p:guideLst>
        <p:guide orient="horz" pos="2160"/>
        <p:guide pos="2880"/>
      </p:guideLst>
    </p:cSldViewPr>
  </p:slideViewPr>
  <p:outlineViewPr>
    <p:cViewPr>
      <p:scale>
        <a:sx n="33" d="100"/>
        <a:sy n="33" d="100"/>
      </p:scale>
      <p:origin x="18"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53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48645" y="2"/>
            <a:ext cx="2944283" cy="495300"/>
          </a:xfrm>
          <a:prstGeom prst="rect">
            <a:avLst/>
          </a:prstGeom>
        </p:spPr>
        <p:txBody>
          <a:bodyPr vert="horz" lIns="91440" tIns="45720" rIns="91440" bIns="45720" rtlCol="0"/>
          <a:lstStyle>
            <a:lvl1pPr algn="r">
              <a:defRPr sz="1200"/>
            </a:lvl1pPr>
          </a:lstStyle>
          <a:p>
            <a:fld id="{D398381A-44A2-4B27-8CBA-8378F9FDCEC7}" type="datetimeFigureOut">
              <a:rPr lang="nb-NO" smtClean="0"/>
              <a:t>22.08.2016</a:t>
            </a:fld>
            <a:endParaRPr lang="nb-NO"/>
          </a:p>
        </p:txBody>
      </p:sp>
      <p:sp>
        <p:nvSpPr>
          <p:cNvPr id="4" name="Footer Placeholder 3"/>
          <p:cNvSpPr>
            <a:spLocks noGrp="1"/>
          </p:cNvSpPr>
          <p:nvPr>
            <p:ph type="ftr" sz="quarter" idx="2"/>
          </p:nvPr>
        </p:nvSpPr>
        <p:spPr>
          <a:xfrm>
            <a:off x="0" y="9408983"/>
            <a:ext cx="2944283" cy="495300"/>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48645" y="9408983"/>
            <a:ext cx="2944283" cy="495300"/>
          </a:xfrm>
          <a:prstGeom prst="rect">
            <a:avLst/>
          </a:prstGeom>
        </p:spPr>
        <p:txBody>
          <a:bodyPr vert="horz" lIns="91440" tIns="45720" rIns="91440" bIns="45720" rtlCol="0" anchor="b"/>
          <a:lstStyle>
            <a:lvl1pPr algn="r">
              <a:defRPr sz="1200"/>
            </a:lvl1pPr>
          </a:lstStyle>
          <a:p>
            <a:fld id="{C39FBFA3-C550-41C6-87EF-B16DB87CC362}" type="slidenum">
              <a:rPr lang="nb-NO" smtClean="0"/>
              <a:t>‹#›</a:t>
            </a:fld>
            <a:endParaRPr lang="nb-NO"/>
          </a:p>
        </p:txBody>
      </p:sp>
    </p:spTree>
    <p:extLst>
      <p:ext uri="{BB962C8B-B14F-4D97-AF65-F5344CB8AC3E}">
        <p14:creationId xmlns:p14="http://schemas.microsoft.com/office/powerpoint/2010/main" val="25346160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44283" cy="495300"/>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48645" y="2"/>
            <a:ext cx="2944283" cy="495300"/>
          </a:xfrm>
          <a:prstGeom prst="rect">
            <a:avLst/>
          </a:prstGeom>
        </p:spPr>
        <p:txBody>
          <a:bodyPr vert="horz" lIns="91440" tIns="45720" rIns="91440" bIns="45720" rtlCol="0"/>
          <a:lstStyle>
            <a:lvl1pPr algn="r">
              <a:defRPr sz="1200"/>
            </a:lvl1pPr>
          </a:lstStyle>
          <a:p>
            <a:fld id="{5C359258-DC92-47F2-A00E-376660E0494D}" type="datetimeFigureOut">
              <a:rPr lang="nb-NO" smtClean="0"/>
              <a:t>22.08.2016</a:t>
            </a:fld>
            <a:endParaRPr lang="nb-NO"/>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79450" y="4705351"/>
            <a:ext cx="5435600" cy="44577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b-NO"/>
          </a:p>
        </p:txBody>
      </p:sp>
      <p:sp>
        <p:nvSpPr>
          <p:cNvPr id="6" name="Footer Placeholder 5"/>
          <p:cNvSpPr>
            <a:spLocks noGrp="1"/>
          </p:cNvSpPr>
          <p:nvPr>
            <p:ph type="ftr" sz="quarter" idx="4"/>
          </p:nvPr>
        </p:nvSpPr>
        <p:spPr>
          <a:xfrm>
            <a:off x="0" y="9408983"/>
            <a:ext cx="2944283" cy="495300"/>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48645" y="9408983"/>
            <a:ext cx="2944283" cy="495300"/>
          </a:xfrm>
          <a:prstGeom prst="rect">
            <a:avLst/>
          </a:prstGeom>
        </p:spPr>
        <p:txBody>
          <a:bodyPr vert="horz" lIns="91440" tIns="45720" rIns="91440" bIns="45720" rtlCol="0" anchor="b"/>
          <a:lstStyle>
            <a:lvl1pPr algn="r">
              <a:defRPr sz="1200"/>
            </a:lvl1pPr>
          </a:lstStyle>
          <a:p>
            <a:fld id="{5F13C087-8304-4F26-98B1-3FE41A570A72}" type="slidenum">
              <a:rPr lang="nb-NO" smtClean="0"/>
              <a:t>‹#›</a:t>
            </a:fld>
            <a:endParaRPr lang="nb-NO"/>
          </a:p>
        </p:txBody>
      </p:sp>
    </p:spTree>
    <p:extLst>
      <p:ext uri="{BB962C8B-B14F-4D97-AF65-F5344CB8AC3E}">
        <p14:creationId xmlns:p14="http://schemas.microsoft.com/office/powerpoint/2010/main" val="325387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God dag studenter - Velkommen!</a:t>
            </a:r>
          </a:p>
          <a:p>
            <a:r>
              <a:rPr lang="nb-NO" baseline="0" dirty="0" smtClean="0"/>
              <a:t>Siri + Geir Kjetil</a:t>
            </a:r>
          </a:p>
          <a:p>
            <a:endParaRPr lang="nb-NO" dirty="0" smtClean="0"/>
          </a:p>
          <a:p>
            <a:r>
              <a:rPr lang="nb-NO" dirty="0" smtClean="0"/>
              <a:t>«uke 0</a:t>
            </a:r>
            <a:r>
              <a:rPr lang="nb-NO" baseline="0" dirty="0" smtClean="0"/>
              <a:t>» handler om å få ting skikkelig på plass. viktig at grunnlaget er på plass og rutiner og verktøy «sitter» før vi starter programmeringen for alvor.</a:t>
            </a:r>
          </a:p>
          <a:p>
            <a:endParaRPr lang="nb-NO" baseline="0" dirty="0" smtClean="0"/>
          </a:p>
          <a:p>
            <a:r>
              <a:rPr lang="nb-NO" baseline="0" smtClean="0"/>
              <a:t>Rydde tomta, legge en plan &amp; få inn viktige materialer og verktøy  </a:t>
            </a:r>
          </a:p>
          <a:p>
            <a:endParaRPr lang="nb-NO" baseline="0" dirty="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1</a:t>
            </a:fld>
            <a:endParaRPr lang="nb-NO"/>
          </a:p>
        </p:txBody>
      </p:sp>
    </p:spTree>
    <p:extLst>
      <p:ext uri="{BB962C8B-B14F-4D97-AF65-F5344CB8AC3E}">
        <p14:creationId xmlns:p14="http://schemas.microsoft.com/office/powerpoint/2010/main" val="4095075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1" smtClean="0"/>
          </a:p>
        </p:txBody>
      </p:sp>
      <p:sp>
        <p:nvSpPr>
          <p:cNvPr id="4" name="Slide Number Placeholder 3"/>
          <p:cNvSpPr>
            <a:spLocks noGrp="1"/>
          </p:cNvSpPr>
          <p:nvPr>
            <p:ph type="sldNum" sz="quarter" idx="10"/>
          </p:nvPr>
        </p:nvSpPr>
        <p:spPr/>
        <p:txBody>
          <a:bodyPr/>
          <a:lstStyle/>
          <a:p>
            <a:fld id="{5F13C087-8304-4F26-98B1-3FE41A570A72}" type="slidenum">
              <a:rPr lang="nb-NO" smtClean="0"/>
              <a:t>13</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14</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Paradoks:</a:t>
            </a:r>
            <a:r>
              <a:rPr lang="nb-NO" baseline="0" smtClean="0"/>
              <a:t> Vi ser alt IKT kan gjøre og gjør for oss – likevel er datamaskiner på mange måter stokk dumme. Noen har en eller annen gang beskrevet i detalj alt den gjør! Når google søkemotor er forståelsesfull om du staver noe feil eller hopper over tegn, er det fordi noen har lært dette programmet å sjekke ukjente ord mot kjente ord som ligner. </a:t>
            </a:r>
          </a:p>
          <a:p>
            <a:endParaRPr lang="nb-NO" baseline="0" smtClean="0"/>
          </a:p>
          <a:p>
            <a:r>
              <a:rPr lang="nb-NO" baseline="0" smtClean="0"/>
              <a:t>Dette er viktig å huske når dere selv programmerer – maskinene gjør *nøyaktig* det vi ber om. Skjer noe uventet har du bedt om noe annet enn du trodde… sparer tid å minne seg selv på denne med jevne mellomrom - bare å gå direkte inn i koden og følge instruksjon for instruksjon hva du egentlig har bedt om.</a:t>
            </a:r>
          </a:p>
          <a:p>
            <a:endParaRPr lang="nb-NO" baseline="0" smtClean="0"/>
          </a:p>
          <a:p>
            <a:r>
              <a:rPr lang="nb-NO" baseline="0" smtClean="0"/>
              <a:t>Krever:</a:t>
            </a:r>
          </a:p>
          <a:p>
            <a:pPr marL="171450" indent="-171450">
              <a:buFontTx/>
              <a:buChar char="-"/>
            </a:pPr>
            <a:r>
              <a:rPr lang="nb-NO" baseline="0" smtClean="0"/>
              <a:t>nøyaktighet og «open mind» (ikke jeg mente men jeg sa)</a:t>
            </a:r>
          </a:p>
          <a:p>
            <a:pPr marL="171450" indent="-171450">
              <a:buFontTx/>
              <a:buChar char="-"/>
            </a:pPr>
            <a:r>
              <a:rPr lang="nb-NO" baseline="0" smtClean="0"/>
              <a:t>vite hva som skjer! -&gt; slå opp, eksperimenter – evt spør noen</a:t>
            </a:r>
            <a:endParaRPr lang="nb-NO" smtClean="0"/>
          </a:p>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15</a:t>
            </a:fld>
            <a:endParaRPr lang="nb-NO"/>
          </a:p>
        </p:txBody>
      </p:sp>
    </p:spTree>
    <p:extLst>
      <p:ext uri="{BB962C8B-B14F-4D97-AF65-F5344CB8AC3E}">
        <p14:creationId xmlns:p14="http://schemas.microsoft.com/office/powerpoint/2010/main" val="3212422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mtClean="0"/>
          </a:p>
          <a:p>
            <a:r>
              <a:rPr lang="nb-NO" smtClean="0"/>
              <a:t>PROSESSEN</a:t>
            </a:r>
            <a:r>
              <a:rPr lang="nb-NO" baseline="0" smtClean="0"/>
              <a:t> </a:t>
            </a:r>
          </a:p>
          <a:p>
            <a:endParaRPr lang="nb-NO" baseline="0" smtClean="0"/>
          </a:p>
          <a:p>
            <a:r>
              <a:rPr lang="nb-NO" baseline="0" smtClean="0"/>
              <a:t>Det som er tidkrevende og detalj-orientert en uke, går av seg selv uten at man trenger tenke på det noen uker senere</a:t>
            </a: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16</a:t>
            </a:fld>
            <a:endParaRPr lang="nb-NO"/>
          </a:p>
        </p:txBody>
      </p:sp>
    </p:spTree>
    <p:extLst>
      <p:ext uri="{BB962C8B-B14F-4D97-AF65-F5344CB8AC3E}">
        <p14:creationId xmlns:p14="http://schemas.microsoft.com/office/powerpoint/2010/main" val="3718235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mtClean="0">
                <a:sym typeface="Wingdings" panose="05000000000000000000" pitchFamily="2" charset="2"/>
              </a:rPr>
              <a:t>paradigme – en måte å tenke og jobbe på som er utbredt innenfor et fagområde.</a:t>
            </a:r>
          </a:p>
          <a:p>
            <a:pPr marL="0" marR="0" indent="0" algn="l" defTabSz="914400" rtl="0" eaLnBrk="1" fontAlgn="auto" latinLnBrk="0" hangingPunct="1">
              <a:lnSpc>
                <a:spcPct val="100000"/>
              </a:lnSpc>
              <a:spcBef>
                <a:spcPts val="0"/>
              </a:spcBef>
              <a:spcAft>
                <a:spcPts val="0"/>
              </a:spcAft>
              <a:buClrTx/>
              <a:buSzTx/>
              <a:buFontTx/>
              <a:buNone/>
              <a:tabLst/>
              <a:defRPr/>
            </a:pPr>
            <a:endParaRPr lang="nb-NO"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mtClean="0">
                <a:sym typeface="Wingdings" panose="05000000000000000000" pitchFamily="2" charset="2"/>
              </a:rPr>
              <a:t>Virkeligheten er kompleks</a:t>
            </a:r>
            <a:r>
              <a:rPr lang="nb-NO" baseline="0" smtClean="0">
                <a:sym typeface="Wingdings" panose="05000000000000000000" pitchFamily="2" charset="2"/>
              </a:rPr>
              <a:t> – programmer kan bare håndtere små utsnitt, selv på «sitt» lag</a:t>
            </a:r>
            <a:endParaRPr lang="nb-NO"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mtClean="0">
                <a:sym typeface="Wingdings" panose="05000000000000000000" pitchFamily="2" charset="2"/>
              </a:rPr>
              <a:t>Modell; (Forenklet) representasjon. Velger ut noen egenskaper/</a:t>
            </a:r>
            <a:r>
              <a:rPr lang="nb-NO" baseline="0" smtClean="0">
                <a:sym typeface="Wingdings" panose="05000000000000000000" pitchFamily="2" charset="2"/>
              </a:rPr>
              <a:t> aspekter vi kan konsentrere oss om, andre aspekter oversees/ tas ikke med</a:t>
            </a:r>
            <a:endParaRPr lang="nb-NO" smtClean="0">
              <a:sym typeface="Wingdings" panose="05000000000000000000" pitchFamily="2" charset="2"/>
            </a:endParaRPr>
          </a:p>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17</a:t>
            </a:fld>
            <a:endParaRPr lang="nb-NO"/>
          </a:p>
        </p:txBody>
      </p:sp>
    </p:spTree>
    <p:extLst>
      <p:ext uri="{BB962C8B-B14F-4D97-AF65-F5344CB8AC3E}">
        <p14:creationId xmlns:p14="http://schemas.microsoft.com/office/powerpoint/2010/main" val="3077734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I programmet representeres dette av </a:t>
            </a:r>
            <a:r>
              <a:rPr lang="nb-NO" i="1" smtClean="0"/>
              <a:t>objekter,</a:t>
            </a:r>
            <a:r>
              <a:rPr lang="nb-NO" smtClean="0"/>
              <a:t> som kan utføre ulike operasjoner for oss. Ulike typer objekter beskrives av ulike </a:t>
            </a:r>
            <a:r>
              <a:rPr lang="nb-NO" i="1" smtClean="0"/>
              <a:t>klasser </a:t>
            </a:r>
            <a:r>
              <a:rPr lang="nb-NO" smtClean="0"/>
              <a:t>(mønstere).</a:t>
            </a:r>
          </a:p>
          <a:p>
            <a:endParaRPr lang="nb-NO" smtClean="0"/>
          </a:p>
          <a:p>
            <a:r>
              <a:rPr lang="nb-NO" smtClean="0"/>
              <a:t>Når vi har bestemt hvilke klasser av objekter programmet skal jobbe med, og hva disse trenger å gjøre for oss, kan vi begynne en mer detaljert implementering av klassene.</a:t>
            </a:r>
          </a:p>
          <a:p>
            <a:endParaRPr lang="nb-NO" smtClean="0"/>
          </a:p>
          <a:p>
            <a:r>
              <a:rPr lang="nb-NO" smtClean="0"/>
              <a:t>Vi avgjør</a:t>
            </a:r>
          </a:p>
          <a:p>
            <a:pPr lvl="1"/>
            <a:r>
              <a:rPr lang="nb-NO" smtClean="0"/>
              <a:t>hvilke data vi trenger å holde rede på, og hvordan disse skal representeres</a:t>
            </a:r>
          </a:p>
          <a:p>
            <a:pPr lvl="1"/>
            <a:r>
              <a:rPr lang="nb-NO" smtClean="0"/>
              <a:t>hvilke presise operasjoner de skal kunne utføre, og hvordan</a:t>
            </a:r>
          </a:p>
          <a:p>
            <a:pPr lvl="1"/>
            <a:endParaRPr lang="nb-NO" smtClean="0"/>
          </a:p>
          <a:p>
            <a:r>
              <a:rPr lang="nb-NO" smtClean="0"/>
              <a:t>I INF1000 bruker vi de første ukene til å lære hvordan vi kan representere data og utføre operasjoner på disse. I uke 5 vil vi introdusere objektorientert programmering med klasser og objekter</a:t>
            </a:r>
          </a:p>
          <a:p>
            <a:r>
              <a:rPr lang="nb-NO" smtClean="0"/>
              <a:t>Det vil si: Vi starter med de små, konkrete byggestenene som er felles for</a:t>
            </a:r>
            <a:r>
              <a:rPr lang="nb-NO" baseline="0" smtClean="0"/>
              <a:t> de fleste ulike måter å strukturere og bygge programmer på </a:t>
            </a:r>
            <a:r>
              <a:rPr lang="nb-NO" smtClean="0"/>
              <a:t>– og setter dem deretter inn i en større sammenheng i form av objektorientert programmering.</a:t>
            </a:r>
            <a:r>
              <a:rPr lang="nb-NO" baseline="0" smtClean="0"/>
              <a:t> Denne fremgangsmåten har gitt navn til læreboken – Big Java Late Objects.</a:t>
            </a:r>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18</a:t>
            </a:fld>
            <a:endParaRPr lang="nb-NO"/>
          </a:p>
        </p:txBody>
      </p:sp>
    </p:spTree>
    <p:extLst>
      <p:ext uri="{BB962C8B-B14F-4D97-AF65-F5344CB8AC3E}">
        <p14:creationId xmlns:p14="http://schemas.microsoft.com/office/powerpoint/2010/main" val="3426150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smtClean="0">
              <a:sym typeface="Wingdings" panose="05000000000000000000" pitchFamily="2" charset="2"/>
            </a:endParaRPr>
          </a:p>
          <a:p>
            <a:r>
              <a:rPr lang="nb-NO" baseline="0" smtClean="0">
                <a:sym typeface="Wingdings" panose="05000000000000000000" pitchFamily="2" charset="2"/>
              </a:rPr>
              <a:t>Det finnes mange mulige språk å programmere i – i INF1000 har vi valgt Java.</a:t>
            </a:r>
          </a:p>
          <a:p>
            <a:endParaRPr lang="nb-NO" baseline="0" smtClean="0">
              <a:sym typeface="Wingdings" panose="05000000000000000000" pitchFamily="2" charset="2"/>
            </a:endParaRPr>
          </a:p>
          <a:p>
            <a:r>
              <a:rPr lang="nb-NO" baseline="0" smtClean="0">
                <a:sym typeface="Wingdings" panose="05000000000000000000" pitchFamily="2" charset="2"/>
              </a:rPr>
              <a:t>Undervisningen vil veksle mellom fokus på disse tre aspektene av emnet. Hovedmålet vårt er hele tiden at dere skal tilegne dere grunnleggende tankegang og trening i programmering som problemløsning – objektorientert tankegang er et hjelpemiddel i dette. Dere trenger imidlertid å lære en del Java fordi dette er verktøyet deres – derfor skal vi også bruke tid på dette.</a:t>
            </a:r>
          </a:p>
          <a:p>
            <a:endParaRPr lang="nb-NO" baseline="0" smtClean="0"/>
          </a:p>
          <a:p>
            <a:r>
              <a:rPr lang="nb-NO" baseline="0" smtClean="0">
                <a:sym typeface="Wingdings" panose="05000000000000000000" pitchFamily="2" charset="2"/>
              </a:rPr>
              <a:t>Programmering er et (kreativt) håndverk – og læres ved å gjøres. Forelesningene vil introdusere tankesett, konsepter og metoder – men det er deres egen tid ved maskinen som lærer dere å programmere!</a:t>
            </a:r>
            <a:endParaRPr lang="nb-NO" baseline="0" smtClean="0"/>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19</a:t>
            </a:fld>
            <a:endParaRPr lang="nb-NO"/>
          </a:p>
        </p:txBody>
      </p:sp>
    </p:spTree>
    <p:extLst>
      <p:ext uri="{BB962C8B-B14F-4D97-AF65-F5344CB8AC3E}">
        <p14:creationId xmlns:p14="http://schemas.microsoft.com/office/powerpoint/2010/main" val="22638491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20</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Nyttig å vite dersom du</a:t>
            </a:r>
            <a:r>
              <a:rPr lang="nb-NO" baseline="0" smtClean="0"/>
              <a:t> skal installere Java selv noen gang – f eks for å kunne kjøre programmer eller programmere på egen maskin</a:t>
            </a: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21</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smtClean="0">
                <a:latin typeface="Lucida Fax" panose="02060602050505020204" pitchFamily="18" charset="0"/>
                <a:cs typeface="Lucida Fax"/>
              </a:rPr>
              <a:t>JDK er installert på alle Ifis maskiner, slik at du kan kompilere og kjøre Java-programmer</a:t>
            </a:r>
          </a:p>
          <a:p>
            <a:endParaRPr lang="nb-NO" sz="1200" smtClean="0">
              <a:latin typeface="Lucida Fax" panose="02060602050505020204" pitchFamily="18" charset="0"/>
              <a:cs typeface="Lucida Fax"/>
            </a:endParaRPr>
          </a:p>
          <a:p>
            <a:r>
              <a:rPr lang="nb-NO" sz="1200" smtClean="0">
                <a:latin typeface="Lucida Fax" panose="02060602050505020204" pitchFamily="18" charset="0"/>
                <a:cs typeface="Lucida Fax"/>
              </a:rPr>
              <a:t>Kan lastes ned og installeres på egen laptop – be evt om hjelp fra laptop-hjelpen</a:t>
            </a:r>
          </a:p>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22</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nb-NO" sz="1200" smtClean="0">
              <a:latin typeface="Lucida Fax"/>
              <a:cs typeface="Lucida Fax"/>
            </a:endParaRPr>
          </a:p>
          <a:p>
            <a:pPr marL="0" indent="0">
              <a:buFont typeface="Arial" panose="020B0604020202020204" pitchFamily="34" charset="0"/>
              <a:buNone/>
            </a:pP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5</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z="1200" smtClean="0">
                <a:latin typeface="Lucida Fax" panose="02060602050505020204" pitchFamily="18" charset="0"/>
                <a:cs typeface="Lucida Fax"/>
              </a:rPr>
              <a:t>JDK er installert på alle Ifis maskiner, slik at du kan kompilere og kjøre Java-programmer</a:t>
            </a:r>
          </a:p>
          <a:p>
            <a:endParaRPr lang="nb-NO" sz="1200" smtClean="0">
              <a:latin typeface="Lucida Fax" panose="02060602050505020204" pitchFamily="18" charset="0"/>
              <a:cs typeface="Lucida Fax"/>
            </a:endParaRPr>
          </a:p>
          <a:p>
            <a:r>
              <a:rPr lang="nb-NO" sz="1200" smtClean="0">
                <a:latin typeface="Lucida Fax" panose="02060602050505020204" pitchFamily="18" charset="0"/>
                <a:cs typeface="Lucida Fax"/>
              </a:rPr>
              <a:t>Kan lastes ned og installeres på egen laptop – be evt om hjelp fra laptop-hjelpen</a:t>
            </a:r>
          </a:p>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23</a:t>
            </a:fld>
            <a:endParaRPr lang="nb-NO"/>
          </a:p>
        </p:txBody>
      </p:sp>
    </p:spTree>
    <p:extLst>
      <p:ext uri="{BB962C8B-B14F-4D97-AF65-F5344CB8AC3E}">
        <p14:creationId xmlns:p14="http://schemas.microsoft.com/office/powerpoint/2010/main" val="3403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Over til det mer</a:t>
            </a:r>
            <a:r>
              <a:rPr lang="nb-NO" baseline="0" smtClean="0"/>
              <a:t> konkrete!</a:t>
            </a:r>
            <a:endParaRPr lang="nb-NO" smtClean="0"/>
          </a:p>
          <a:p>
            <a:endParaRPr lang="nb-NO" smtClean="0"/>
          </a:p>
          <a:p>
            <a:r>
              <a:rPr lang="nb-NO" smtClean="0"/>
              <a:t>1. Java</a:t>
            </a:r>
            <a:r>
              <a:rPr lang="nb-NO" baseline="0" smtClean="0"/>
              <a:t> er et «ekte» språk i bruk for komplekse, reelle oppgaver – og er ikke laget med tanke på at enkle programmer skal være oversiktige og enkle å forstå</a:t>
            </a:r>
          </a:p>
          <a:p>
            <a:pPr marL="171450" indent="-171450">
              <a:buFontTx/>
              <a:buChar char="-"/>
            </a:pPr>
            <a:r>
              <a:rPr lang="nb-NO" baseline="0" smtClean="0"/>
              <a:t>dvs: En del elementer *SKAL* være med i programmet ditt, selv om vi ikke forklarer hvorfor nå i starten</a:t>
            </a:r>
            <a:r>
              <a:rPr lang="nb-NO" baseline="0" smtClean="0">
                <a:sym typeface="Wingdings" panose="05000000000000000000" pitchFamily="2" charset="2"/>
              </a:rPr>
              <a:t>.</a:t>
            </a:r>
          </a:p>
          <a:p>
            <a:endParaRPr lang="nb-NO" baseline="0" smtClean="0"/>
          </a:p>
          <a:p>
            <a:r>
              <a:rPr lang="nb-NO" baseline="0" smtClean="0"/>
              <a:t>Dere ser vi lager en klasse – foreløpig bruker vi ikke klassene til å lage objekter av. Derfor er alt innhold (foreløpig main) merket med static</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Foreløpig skriver vi alle instruksjonene våre inne i main-metoden, og har kun en klasse for hvert program.</a:t>
            </a:r>
          </a:p>
          <a:p>
            <a:endParaRPr lang="nb-NO" smtClean="0"/>
          </a:p>
          <a:p>
            <a:r>
              <a:rPr lang="nb-NO" smtClean="0"/>
              <a:t>2. Nå i begynnelsen kopierer</a:t>
            </a:r>
            <a:r>
              <a:rPr lang="nb-NO" baseline="0" smtClean="0"/>
              <a:t> dere bare den svarte teksten – den skal se maken ut hver gang</a:t>
            </a:r>
          </a:p>
          <a:p>
            <a:r>
              <a:rPr lang="nb-NO" baseline="0" smtClean="0"/>
              <a:t>Den røde teksten endres til det samme som </a:t>
            </a:r>
            <a:r>
              <a:rPr lang="nb-NO" u="sng" baseline="0" smtClean="0">
                <a:solidFill>
                  <a:srgbClr val="FF0000"/>
                </a:solidFill>
              </a:rPr>
              <a:t>filnavnet</a:t>
            </a:r>
            <a:r>
              <a:rPr lang="nb-NO" baseline="0" smtClean="0"/>
              <a:t> dere lagrer programmet i</a:t>
            </a:r>
          </a:p>
          <a:p>
            <a:endParaRPr lang="nb-NO" baseline="0" smtClean="0"/>
          </a:p>
          <a:p>
            <a:r>
              <a:rPr lang="nb-NO" u="sng" baseline="0" smtClean="0"/>
              <a:t>3. Krøllparenteser</a:t>
            </a:r>
            <a:r>
              <a:rPr lang="nb-NO" baseline="0" smtClean="0"/>
              <a:t> i Java forteller at innholdet er en enhet (en </a:t>
            </a:r>
            <a:r>
              <a:rPr lang="nb-NO" u="sng" baseline="0" smtClean="0"/>
              <a:t>blokk</a:t>
            </a:r>
            <a:r>
              <a:rPr lang="nb-NO" baseline="0" smtClean="0"/>
              <a:t>). Innledes med venstre krøll, som alltid har en tilhørende høyrekrøll.</a:t>
            </a:r>
          </a:p>
          <a:p>
            <a:r>
              <a:rPr lang="nb-NO" baseline="0" smtClean="0"/>
              <a:t>De ytterste krøllparentesene viser hvor </a:t>
            </a:r>
            <a:r>
              <a:rPr lang="nb-NO" u="sng" baseline="0" smtClean="0"/>
              <a:t>klassen</a:t>
            </a:r>
            <a:r>
              <a:rPr lang="nb-NO" baseline="0" smtClean="0"/>
              <a:t> Uke00 begynner og slutter.</a:t>
            </a:r>
          </a:p>
          <a:p>
            <a:r>
              <a:rPr lang="nb-NO" baseline="0" smtClean="0"/>
              <a:t>De innerste krøllparentesene viser hvor </a:t>
            </a:r>
            <a:r>
              <a:rPr lang="nb-NO" u="sng" baseline="0" smtClean="0"/>
              <a:t>metoden</a:t>
            </a:r>
            <a:r>
              <a:rPr lang="nb-NO" baseline="0" smtClean="0"/>
              <a:t> </a:t>
            </a:r>
            <a:r>
              <a:rPr lang="nb-NO" u="sng" baseline="0" smtClean="0"/>
              <a:t>main</a:t>
            </a:r>
            <a:r>
              <a:rPr lang="nb-NO" baseline="0" smtClean="0"/>
              <a:t> begynner og slutter.</a:t>
            </a:r>
          </a:p>
          <a:p>
            <a:r>
              <a:rPr lang="nb-NO" baseline="0" smtClean="0"/>
              <a:t>Mer om klasser og metoder senere – vi skal etter hvert lage flere.</a:t>
            </a:r>
          </a:p>
          <a:p>
            <a:endParaRPr lang="nb-NO"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4</a:t>
            </a:r>
            <a:r>
              <a:rPr lang="nb-NO" baseline="0" smtClean="0">
                <a:sym typeface="Wingdings" panose="05000000000000000000" pitchFamily="2" charset="2"/>
              </a:rPr>
              <a:t>. Innrykkene er viktige – ikke for datamaskinen, men for deg og andre som skal lese det! Mer om dette senere</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smtClean="0">
              <a:sym typeface="Wingdings" panose="05000000000000000000" pitchFamily="2" charset="2"/>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sym typeface="Wingdings" panose="05000000000000000000" pitchFamily="2" charset="2"/>
              </a:rPr>
              <a:t>Atom og emacs kan hjelpe til med innrykk (og fargesetting) for å gjøre det lettere å få oversikt over programmet ditt – hvis de vet at det er et Java-program du jobber med</a:t>
            </a:r>
          </a:p>
          <a:p>
            <a:endParaRPr lang="nb-NO" baseline="0" smtClean="0"/>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25</a:t>
            </a:fld>
            <a:endParaRPr lang="nb-NO"/>
          </a:p>
        </p:txBody>
      </p:sp>
    </p:spTree>
    <p:extLst>
      <p:ext uri="{BB962C8B-B14F-4D97-AF65-F5344CB8AC3E}">
        <p14:creationId xmlns:p14="http://schemas.microsoft.com/office/powerpoint/2010/main" val="1545815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nb-NO" baseline="0" smtClean="0"/>
              <a:t>Der den blå teksten står skal dere skrive </a:t>
            </a:r>
            <a:r>
              <a:rPr lang="nb-NO" u="sng" baseline="0" smtClean="0"/>
              <a:t>instruksjonene</a:t>
            </a:r>
            <a:r>
              <a:rPr lang="nb-NO" baseline="0" smtClean="0"/>
              <a:t> deres, de som forteller datamaskinen hva som skal gjøres, og hvilke data den skal ta vare på for dere.</a:t>
            </a:r>
          </a:p>
          <a:p>
            <a:pPr marL="0" indent="0">
              <a:buNone/>
            </a:pPr>
            <a:r>
              <a:rPr lang="nb-NO" baseline="0" smtClean="0"/>
              <a:t>     Her er det kun kommentarer inne i main, så dette programmet *gjør* fortsatt ingenting</a:t>
            </a:r>
          </a:p>
          <a:p>
            <a:pPr marL="0" indent="0">
              <a:buNone/>
            </a:pPr>
            <a:endParaRPr lang="nb-NO" baseline="0" smtClean="0"/>
          </a:p>
          <a:p>
            <a:pPr marL="0" indent="0">
              <a:buNone/>
            </a:pPr>
            <a:r>
              <a:rPr lang="nb-NO" baseline="0" smtClean="0"/>
              <a:t>NB Fargene her betyr ingenting i Java, kun for å understreke hva jeg refererer til</a:t>
            </a:r>
          </a:p>
          <a:p>
            <a:endParaRPr lang="nb-NO" baseline="0" smtClean="0"/>
          </a:p>
          <a:p>
            <a:r>
              <a:rPr lang="nb-NO" u="sng" baseline="0" smtClean="0"/>
              <a:t>2. Kommentarer</a:t>
            </a:r>
            <a:r>
              <a:rPr lang="nb-NO" baseline="0" smtClean="0"/>
              <a:t> er informasjon til mennesker som leser programme – datamaskinen bryr seg ikke om dem.</a:t>
            </a:r>
          </a:p>
          <a:p>
            <a:r>
              <a:rPr lang="nb-NO" baseline="0" smtClean="0"/>
              <a:t>En linje er en kommentar om de første tegnene er //</a:t>
            </a:r>
          </a:p>
          <a:p>
            <a:r>
              <a:rPr lang="nb-NO" baseline="0" smtClean="0"/>
              <a:t>En tekst på eller flere linjer er en kommentar om den innledes med /*, da må den også avsluttes med */</a:t>
            </a:r>
          </a:p>
          <a:p>
            <a:endParaRPr lang="nb-NO" baseline="0" smtClean="0"/>
          </a:p>
          <a:p>
            <a:r>
              <a:rPr lang="nb-NO" baseline="0" smtClean="0"/>
              <a:t>3. Vi unngår å bruke </a:t>
            </a:r>
            <a:r>
              <a:rPr lang="nb-NO" u="sng" baseline="0" smtClean="0"/>
              <a:t>norske tegn </a:t>
            </a:r>
            <a:r>
              <a:rPr lang="nb-NO" baseline="0" smtClean="0"/>
              <a:t>fordi det kan skape utilsiktede problemer/ se forvirrende ut i ulike programmer/ maskiner. Mer om dette senere i semesteret.</a:t>
            </a:r>
          </a:p>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26</a:t>
            </a:fld>
            <a:endParaRPr lang="nb-NO"/>
          </a:p>
        </p:txBody>
      </p:sp>
    </p:spTree>
    <p:extLst>
      <p:ext uri="{BB962C8B-B14F-4D97-AF65-F5344CB8AC3E}">
        <p14:creationId xmlns:p14="http://schemas.microsoft.com/office/powerpoint/2010/main" val="15458158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Har gitt programmet</a:t>
            </a:r>
            <a:r>
              <a:rPr lang="nb-NO" baseline="0" smtClean="0"/>
              <a:t> et nytt navn som står i rødt</a:t>
            </a:r>
          </a:p>
          <a:p>
            <a:r>
              <a:rPr lang="nb-NO" baseline="0" smtClean="0"/>
              <a:t>Setningen i rødt skriver noe ut på skjermen til den som kjører programmet. «noe» er det som står inni anførselstegnene.</a:t>
            </a:r>
          </a:p>
          <a:p>
            <a:r>
              <a:rPr lang="nb-NO" baseline="0" smtClean="0"/>
              <a:t>Alle programsetninger (instruksjoner) i Java avsluttes med ;</a:t>
            </a:r>
          </a:p>
          <a:p>
            <a:endParaRPr lang="nb-NO" baseline="0" smtClean="0"/>
          </a:p>
          <a:p>
            <a:r>
              <a:rPr lang="nb-NO" baseline="0" smtClean="0"/>
              <a:t>Nå har vi laget oppskriften vi vil maskinen skal følge. Hvordan får vi den til å utføre programmet? </a:t>
            </a:r>
          </a:p>
          <a:p>
            <a:endParaRPr lang="nb-NO" baseline="0" smtClean="0"/>
          </a:p>
          <a:p>
            <a:r>
              <a:rPr lang="nb-NO" smtClean="0"/>
              <a:t>Ref editer,</a:t>
            </a:r>
            <a:r>
              <a:rPr lang="nb-NO" baseline="0" smtClean="0"/>
              <a:t> kompiler, kjør!</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(forkurs og lab’er, ikke egnet for auditorium…)</a:t>
            </a:r>
          </a:p>
          <a:p>
            <a:endParaRPr lang="nb-NO" baseline="0" smtClean="0"/>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27</a:t>
            </a:fld>
            <a:endParaRPr lang="nb-NO"/>
          </a:p>
        </p:txBody>
      </p:sp>
    </p:spTree>
    <p:extLst>
      <p:ext uri="{BB962C8B-B14F-4D97-AF65-F5344CB8AC3E}">
        <p14:creationId xmlns:p14="http://schemas.microsoft.com/office/powerpoint/2010/main" val="23550326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smtClean="0"/>
              <a:t>print-instruksjonen viser ikke frem teksten på skjermen – men samler opp og venter på en println-setning (eller at programmet avslutter).</a:t>
            </a:r>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28</a:t>
            </a:fld>
            <a:endParaRPr lang="nb-NO"/>
          </a:p>
        </p:txBody>
      </p:sp>
    </p:spTree>
    <p:extLst>
      <p:ext uri="{BB962C8B-B14F-4D97-AF65-F5344CB8AC3E}">
        <p14:creationId xmlns:p14="http://schemas.microsoft.com/office/powerpoint/2010/main" val="23550326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smtClean="0"/>
          </a:p>
          <a:p>
            <a:r>
              <a:rPr lang="nb-NO" baseline="0" smtClean="0"/>
              <a:t>‘+’ når det er en tekst på den ene siden gjør at teksten konkateneres, skjøtes sammen</a:t>
            </a:r>
          </a:p>
        </p:txBody>
      </p:sp>
      <p:sp>
        <p:nvSpPr>
          <p:cNvPr id="4" name="Slide Number Placeholder 3"/>
          <p:cNvSpPr>
            <a:spLocks noGrp="1"/>
          </p:cNvSpPr>
          <p:nvPr>
            <p:ph type="sldNum" sz="quarter" idx="10"/>
          </p:nvPr>
        </p:nvSpPr>
        <p:spPr/>
        <p:txBody>
          <a:bodyPr/>
          <a:lstStyle/>
          <a:p>
            <a:fld id="{5F13C087-8304-4F26-98B1-3FE41A570A72}" type="slidenum">
              <a:rPr lang="nb-NO" smtClean="0"/>
              <a:t>29</a:t>
            </a:fld>
            <a:endParaRPr lang="nb-NO"/>
          </a:p>
        </p:txBody>
      </p:sp>
    </p:spTree>
    <p:extLst>
      <p:ext uri="{BB962C8B-B14F-4D97-AF65-F5344CB8AC3E}">
        <p14:creationId xmlns:p14="http://schemas.microsoft.com/office/powerpoint/2010/main" val="2355032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baseline="0" smtClean="0"/>
          </a:p>
          <a:p>
            <a:r>
              <a:rPr lang="nb-NO" baseline="0" smtClean="0"/>
              <a:t>! denne omgang har vi først og fremst gitt dere noen små Java-fragmenter å sette sammen i egne programmer for å gjøre dere kjent med programmeringsomgivelsene og oppbygningen av helt enkle Java-programmer.</a:t>
            </a:r>
          </a:p>
          <a:p>
            <a:endParaRPr lang="nb-NO" baseline="0" smtClean="0"/>
          </a:p>
          <a:p>
            <a:r>
              <a:rPr lang="nb-NO" baseline="0" smtClean="0"/>
              <a:t>Vil gå nærmere inn på hva som egentlig skjer neste uke, og hva som ligger i deklarasjoner, tilordninger og bruk av variabler.</a:t>
            </a:r>
          </a:p>
        </p:txBody>
      </p:sp>
      <p:sp>
        <p:nvSpPr>
          <p:cNvPr id="4" name="Slide Number Placeholder 3"/>
          <p:cNvSpPr>
            <a:spLocks noGrp="1"/>
          </p:cNvSpPr>
          <p:nvPr>
            <p:ph type="sldNum" sz="quarter" idx="10"/>
          </p:nvPr>
        </p:nvSpPr>
        <p:spPr/>
        <p:txBody>
          <a:bodyPr/>
          <a:lstStyle/>
          <a:p>
            <a:fld id="{5F13C087-8304-4F26-98B1-3FE41A570A72}" type="slidenum">
              <a:rPr lang="nb-NO" smtClean="0"/>
              <a:t>30</a:t>
            </a:fld>
            <a:endParaRPr lang="nb-NO"/>
          </a:p>
        </p:txBody>
      </p:sp>
    </p:spTree>
    <p:extLst>
      <p:ext uri="{BB962C8B-B14F-4D97-AF65-F5344CB8AC3E}">
        <p14:creationId xmlns:p14="http://schemas.microsoft.com/office/powerpoint/2010/main" val="23550326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smtClean="0"/>
              <a:t>Hva blir skrevet ut her?</a:t>
            </a:r>
          </a:p>
          <a:p>
            <a:endParaRPr lang="nb-NO" baseline="0" smtClean="0"/>
          </a:p>
          <a:p>
            <a:r>
              <a:rPr lang="nb-NO" baseline="0" smtClean="0"/>
              <a:t>Kan vi finne igjen den forrige verdien i variabelen?</a:t>
            </a:r>
          </a:p>
          <a:p>
            <a:endParaRPr lang="nb-NO" baseline="0" smtClean="0"/>
          </a:p>
          <a:p>
            <a:r>
              <a:rPr lang="nb-NO" baseline="0" smtClean="0"/>
              <a:t>Nå har dere fått noen små bruddstykker av Java som dere kan eksperimentere med i egne, nye programmer.</a:t>
            </a:r>
          </a:p>
          <a:p>
            <a:endParaRPr lang="nb-NO" baseline="0" smtClean="0"/>
          </a:p>
          <a:p>
            <a:r>
              <a:rPr lang="nb-NO" baseline="0" smtClean="0"/>
              <a:t>Det viktigste denne uken er nettopp å eksperimentere med å lage egne programmer, kompilere og kjøre dem</a:t>
            </a:r>
          </a:p>
          <a:p>
            <a:r>
              <a:rPr lang="nb-NO" baseline="0" smtClean="0"/>
              <a:t> – og dermed bli kjent med programmeringsomgivelser og oppbyggingen av helt enkle programmer</a:t>
            </a:r>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31</a:t>
            </a:fld>
            <a:endParaRPr lang="nb-NO"/>
          </a:p>
        </p:txBody>
      </p:sp>
    </p:spTree>
    <p:extLst>
      <p:ext uri="{BB962C8B-B14F-4D97-AF65-F5344CB8AC3E}">
        <p14:creationId xmlns:p14="http://schemas.microsoft.com/office/powerpoint/2010/main" val="2355032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UTF-8</a:t>
            </a: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32</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33</a:t>
            </a:fld>
            <a:endParaRPr lang="nb-NO"/>
          </a:p>
        </p:txBody>
      </p:sp>
    </p:spTree>
    <p:extLst>
      <p:ext uri="{BB962C8B-B14F-4D97-AF65-F5344CB8AC3E}">
        <p14:creationId xmlns:p14="http://schemas.microsoft.com/office/powerpoint/2010/main" val="1987004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Vi er opptatt av å få alle som vil om bord – og beholde dere der. Vårt bidrag:</a:t>
            </a:r>
          </a:p>
          <a:p>
            <a:pPr marL="0" indent="0">
              <a:buFontTx/>
              <a:buNone/>
            </a:pPr>
            <a:endParaRPr lang="nb-NO" baseline="0" dirty="0" smtClean="0"/>
          </a:p>
          <a:p>
            <a:pPr marL="171450" indent="-171450">
              <a:buFontTx/>
              <a:buChar char="-"/>
            </a:pPr>
            <a:r>
              <a:rPr lang="nb-NO" baseline="0" dirty="0" smtClean="0"/>
              <a:t>Det er ikke meningen at man skal miste emnet om man er syk noen dager – eller bortreist på programseminar. </a:t>
            </a:r>
          </a:p>
          <a:p>
            <a:pPr marL="171450" indent="-171450">
              <a:buFontTx/>
              <a:buChar char="-"/>
            </a:pPr>
            <a:r>
              <a:rPr lang="nb-NO" baseline="0" dirty="0" smtClean="0"/>
              <a:t>MEN det anbefales sterkt å holde følge, fordi dette er stoff der man ikke kan «hoppe over» et tema</a:t>
            </a:r>
          </a:p>
          <a:p>
            <a:pPr marL="171450" indent="-171450">
              <a:buFontTx/>
              <a:buChar char="-"/>
            </a:pPr>
            <a:r>
              <a:rPr lang="nb-NO" baseline="0" dirty="0" smtClean="0"/>
              <a:t>ALT BYGGER PÅ ALT, mye bortkastede krefter i å stokke om på rekkefølgen</a:t>
            </a:r>
          </a:p>
          <a:p>
            <a:pPr marL="171450" indent="-171450">
              <a:buFontTx/>
              <a:buChar char="-"/>
            </a:pPr>
            <a:endParaRPr lang="nb-NO" baseline="0" dirty="0" smtClean="0"/>
          </a:p>
          <a:p>
            <a:pPr marL="171450" indent="-171450">
              <a:buFontTx/>
              <a:buChar char="-"/>
            </a:pPr>
            <a:r>
              <a:rPr lang="nb-NO" baseline="0" dirty="0" smtClean="0"/>
              <a:t>For dere som har ulike typer erfaringer og kunnskaper om programmering og datamaskiner fra før:</a:t>
            </a:r>
          </a:p>
          <a:p>
            <a:pPr marL="171450" indent="-171450">
              <a:buFontTx/>
              <a:buChar char="-"/>
            </a:pPr>
            <a:r>
              <a:rPr lang="nb-NO" baseline="0" dirty="0" smtClean="0"/>
              <a:t>bli med på forelesninger, og løs </a:t>
            </a:r>
            <a:r>
              <a:rPr lang="nb-NO" baseline="0" dirty="0" err="1" smtClean="0"/>
              <a:t>obliger</a:t>
            </a:r>
            <a:r>
              <a:rPr lang="nb-NO" baseline="0" dirty="0" smtClean="0"/>
              <a:t>.</a:t>
            </a:r>
          </a:p>
          <a:p>
            <a:pPr marL="171450" indent="-171450">
              <a:buFontTx/>
              <a:buChar char="-"/>
            </a:pPr>
            <a:r>
              <a:rPr lang="nb-NO" baseline="0" dirty="0" smtClean="0"/>
              <a:t>gir mulighet for refleksjon og dypere forståelse, sikrer kjennskap til VÅRT pensum, terminologi og tankesett</a:t>
            </a:r>
          </a:p>
          <a:p>
            <a:pPr marL="171450" indent="-171450">
              <a:buFontTx/>
              <a:buChar char="-"/>
            </a:pPr>
            <a:r>
              <a:rPr lang="nb-NO" baseline="0" dirty="0" smtClean="0"/>
              <a:t>og sikrer at du ikke blir stående på en holdeplass når vi innhenter deg…</a:t>
            </a:r>
          </a:p>
          <a:p>
            <a:pPr marL="171450" indent="-171450">
              <a:buFontTx/>
              <a:buChar char="-"/>
            </a:pPr>
            <a:r>
              <a:rPr lang="nb-NO" baseline="0" dirty="0" smtClean="0"/>
              <a:t>om oppgavene er for lette eller få – lag dine egne, bruk boken, utfordre deg selv der du vet du har svake sider!</a:t>
            </a:r>
          </a:p>
          <a:p>
            <a:pPr marL="171450" indent="-171450">
              <a:buFontTx/>
              <a:buChar char="-"/>
            </a:pPr>
            <a:r>
              <a:rPr lang="nb-NO" b="1" baseline="0" dirty="0" smtClean="0">
                <a:solidFill>
                  <a:srgbClr val="FF0000"/>
                </a:solidFill>
              </a:rPr>
              <a:t>– </a:t>
            </a:r>
            <a:r>
              <a:rPr lang="nb-NO" b="1" u="sng" baseline="0" dirty="0" smtClean="0">
                <a:solidFill>
                  <a:srgbClr val="FF0000"/>
                </a:solidFill>
              </a:rPr>
              <a:t>INF2100 Prosjektoppgave i programmering </a:t>
            </a:r>
            <a:r>
              <a:rPr lang="nb-NO" baseline="0" dirty="0" smtClean="0"/>
              <a:t>(kompilator)</a:t>
            </a:r>
          </a:p>
          <a:p>
            <a:endParaRPr lang="nb-NO" baseline="0" dirty="0" smtClean="0"/>
          </a:p>
          <a:p>
            <a:r>
              <a:rPr lang="nb-NO" baseline="0" dirty="0" smtClean="0"/>
              <a:t>NB – avslutter med å kunne programmere…. flere hundre linjer</a:t>
            </a:r>
          </a:p>
          <a:p>
            <a:pPr marL="171450" indent="-171450">
              <a:buFontTx/>
              <a:buChar char="-"/>
            </a:pPr>
            <a:r>
              <a:rPr lang="nb-NO" baseline="0" dirty="0" smtClean="0"/>
              <a:t>ruter-program</a:t>
            </a:r>
          </a:p>
          <a:p>
            <a:endParaRPr lang="nb-NO" dirty="0"/>
          </a:p>
        </p:txBody>
      </p:sp>
      <p:sp>
        <p:nvSpPr>
          <p:cNvPr id="4" name="Slide Number Placeholder 3"/>
          <p:cNvSpPr>
            <a:spLocks noGrp="1"/>
          </p:cNvSpPr>
          <p:nvPr>
            <p:ph type="sldNum" sz="quarter" idx="10"/>
          </p:nvPr>
        </p:nvSpPr>
        <p:spPr/>
        <p:txBody>
          <a:bodyPr/>
          <a:lstStyle/>
          <a:p>
            <a:fld id="{5F13C087-8304-4F26-98B1-3FE41A570A72}" type="slidenum">
              <a:rPr lang="nb-NO" smtClean="0"/>
              <a:t>6</a:t>
            </a:fld>
            <a:endParaRPr lang="nb-NO"/>
          </a:p>
        </p:txBody>
      </p:sp>
    </p:spTree>
    <p:extLst>
      <p:ext uri="{BB962C8B-B14F-4D97-AF65-F5344CB8AC3E}">
        <p14:creationId xmlns:p14="http://schemas.microsoft.com/office/powerpoint/2010/main" val="38257960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aseline="0" dirty="0" smtClean="0"/>
              <a:t>Programmer kan også skrives på EN linje!</a:t>
            </a:r>
          </a:p>
        </p:txBody>
      </p:sp>
      <p:sp>
        <p:nvSpPr>
          <p:cNvPr id="4" name="Slide Number Placeholder 3"/>
          <p:cNvSpPr>
            <a:spLocks noGrp="1"/>
          </p:cNvSpPr>
          <p:nvPr>
            <p:ph type="sldNum" sz="quarter" idx="10"/>
          </p:nvPr>
        </p:nvSpPr>
        <p:spPr/>
        <p:txBody>
          <a:bodyPr/>
          <a:lstStyle/>
          <a:p>
            <a:fld id="{5F13C087-8304-4F26-98B1-3FE41A570A72}" type="slidenum">
              <a:rPr lang="nb-NO" smtClean="0"/>
              <a:t>34</a:t>
            </a:fld>
            <a:endParaRPr lang="nb-NO"/>
          </a:p>
        </p:txBody>
      </p:sp>
    </p:spTree>
    <p:extLst>
      <p:ext uri="{BB962C8B-B14F-4D97-AF65-F5344CB8AC3E}">
        <p14:creationId xmlns:p14="http://schemas.microsoft.com/office/powerpoint/2010/main" val="781658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smtClean="0"/>
          </a:p>
          <a:p>
            <a:r>
              <a:rPr lang="nb-NO" smtClean="0"/>
              <a:t>Grovt overblikk: Intro – objekter – større</a:t>
            </a:r>
            <a:r>
              <a:rPr lang="nb-NO" baseline="0" smtClean="0"/>
              <a:t> programmer – repetisjon/ eksamen.</a:t>
            </a:r>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35</a:t>
            </a:fld>
            <a:endParaRPr lang="nb-NO"/>
          </a:p>
        </p:txBody>
      </p:sp>
    </p:spTree>
    <p:extLst>
      <p:ext uri="{BB962C8B-B14F-4D97-AF65-F5344CB8AC3E}">
        <p14:creationId xmlns:p14="http://schemas.microsoft.com/office/powerpoint/2010/main" val="22336229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NB – mange detaljer og forklaringer i boken som utelates på forelesning, der vi fokuserer på</a:t>
            </a:r>
            <a:r>
              <a:rPr lang="nb-NO" baseline="0" smtClean="0"/>
              <a:t> utvalgte temaer. Vil øke forståelse og inneholder mange nyttige tips og detaljer!</a:t>
            </a: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36</a:t>
            </a:fld>
            <a:endParaRPr lang="nb-NO"/>
          </a:p>
        </p:txBody>
      </p:sp>
    </p:spTree>
    <p:extLst>
      <p:ext uri="{BB962C8B-B14F-4D97-AF65-F5344CB8AC3E}">
        <p14:creationId xmlns:p14="http://schemas.microsoft.com/office/powerpoint/2010/main" val="1192130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VELDIG mye igjen for å bla litt rundt og gjøre seg kjent nå før start </a:t>
            </a:r>
          </a:p>
          <a:p>
            <a:r>
              <a:rPr lang="nb-NO" smtClean="0"/>
              <a:t>– litt</a:t>
            </a:r>
            <a:r>
              <a:rPr lang="nb-NO" baseline="0" smtClean="0"/>
              <a:t> innhold (spes ukens kapitler)</a:t>
            </a:r>
          </a:p>
          <a:p>
            <a:r>
              <a:rPr lang="nb-NO" baseline="0" smtClean="0"/>
              <a:t>- men ikke minst struktur og hva som finnes blant annet i appendixer  – kan være nyttig til oppslag senere!</a:t>
            </a: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38</a:t>
            </a:fld>
            <a:endParaRPr lang="nb-NO"/>
          </a:p>
        </p:txBody>
      </p:sp>
    </p:spTree>
    <p:extLst>
      <p:ext uri="{BB962C8B-B14F-4D97-AF65-F5344CB8AC3E}">
        <p14:creationId xmlns:p14="http://schemas.microsoft.com/office/powerpoint/2010/main" val="41451748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nb-NO" smtClean="0"/>
              <a:t>Programmering er morsomt</a:t>
            </a:r>
            <a:r>
              <a:rPr lang="nb-NO" baseline="0" smtClean="0"/>
              <a:t> - f</a:t>
            </a:r>
            <a:r>
              <a:rPr lang="nb-NO" smtClean="0"/>
              <a:t>ordi det handler om å skape noe, og å løse utfordringer.</a:t>
            </a:r>
          </a:p>
          <a:p>
            <a:pPr marL="0" indent="0">
              <a:buNone/>
            </a:pPr>
            <a:endParaRPr lang="nb-NO" smtClean="0"/>
          </a:p>
          <a:p>
            <a:pPr marL="0" indent="0">
              <a:buNone/>
            </a:pPr>
            <a:r>
              <a:rPr lang="nb-NO" smtClean="0"/>
              <a:t>Begge deler kan oppleves frustrerende underveis, men svært tilfredsstillende når du er i mål. Kanskje de viktigste egenskapene du kan utvikle eller finpusse når du lærer å programmere er å trives med å være underveis, selv om du ikke alltid ser veien fremover. Gleden ved å komme frem får du gratis!</a:t>
            </a:r>
          </a:p>
          <a:p>
            <a:pPr marL="0" indent="0">
              <a:buNone/>
            </a:pPr>
            <a:endParaRPr lang="nb-NO" smtClean="0"/>
          </a:p>
          <a:p>
            <a:pPr marL="0" indent="0">
              <a:buNone/>
            </a:pPr>
            <a:r>
              <a:rPr lang="nb-NO" smtClean="0"/>
              <a:t>Så vårt mål for dette emnet er å gjøre veien (passe) utfordrende, vise frem spennende og nyttige ting underveis – og gjøre vårt for at dere kommer i mål: Med de enkelte oppgavene, og med emnet som helhet.</a:t>
            </a:r>
          </a:p>
          <a:p>
            <a:pPr marL="0" indent="0">
              <a:buNone/>
            </a:pPr>
            <a:endParaRPr lang="nb-NO" smtClean="0"/>
          </a:p>
          <a:p>
            <a:pPr marL="0" indent="0">
              <a:buNone/>
            </a:pPr>
            <a:r>
              <a:rPr lang="nb-NO" smtClean="0"/>
              <a:t>Vi legger mye arbeid i å planlegge og tilrettelegge denne veien – men det er DUsom må gå den, bruke hindringene til motivasjon heller enn frustrasjon, og oppsøke og løse de utfordringene DU trenger for å komme i mål.</a:t>
            </a:r>
          </a:p>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39</a:t>
            </a:fld>
            <a:endParaRPr lang="nb-NO"/>
          </a:p>
        </p:txBody>
      </p:sp>
    </p:spTree>
    <p:extLst>
      <p:ext uri="{BB962C8B-B14F-4D97-AF65-F5344CB8AC3E}">
        <p14:creationId xmlns:p14="http://schemas.microsoft.com/office/powerpoint/2010/main" val="5060968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40</a:t>
            </a:fld>
            <a:endParaRPr lang="nb-NO"/>
          </a:p>
        </p:txBody>
      </p:sp>
    </p:spTree>
    <p:extLst>
      <p:ext uri="{BB962C8B-B14F-4D97-AF65-F5344CB8AC3E}">
        <p14:creationId xmlns:p14="http://schemas.microsoft.com/office/powerpoint/2010/main" val="40071098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42</a:t>
            </a:fld>
            <a:endParaRPr lang="nb-NO"/>
          </a:p>
        </p:txBody>
      </p:sp>
    </p:spTree>
    <p:extLst>
      <p:ext uri="{BB962C8B-B14F-4D97-AF65-F5344CB8AC3E}">
        <p14:creationId xmlns:p14="http://schemas.microsoft.com/office/powerpoint/2010/main" val="41278273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=&gt; kunne jobbe effektivt med minst mulig «hassle»  resten av semesteret!</a:t>
            </a: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7</a:t>
            </a:fld>
            <a:endParaRPr lang="nb-NO"/>
          </a:p>
        </p:txBody>
      </p:sp>
    </p:spTree>
    <p:extLst>
      <p:ext uri="{BB962C8B-B14F-4D97-AF65-F5344CB8AC3E}">
        <p14:creationId xmlns:p14="http://schemas.microsoft.com/office/powerpoint/2010/main" val="3864144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smtClean="0">
                <a:latin typeface="Lucida Fax"/>
                <a:cs typeface="Lucida Fax"/>
              </a:rPr>
              <a:t>det</a:t>
            </a:r>
            <a:r>
              <a:rPr lang="nb-NO" sz="1200" baseline="0" smtClean="0">
                <a:latin typeface="Lucida Fax"/>
                <a:cs typeface="Lucida Fax"/>
              </a:rPr>
              <a:t> viktige for oss er å huske på at faget vårt omhandler </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baseline="0" smtClean="0">
              <a:latin typeface="Lucida Fax"/>
              <a:cs typeface="Lucida Fax"/>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smtClean="0">
                <a:latin typeface="Lucida Fax"/>
                <a:cs typeface="Lucida Fax"/>
              </a:rPr>
              <a:t>maskinvare (store og små elektroniske dingser)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smtClean="0">
                <a:latin typeface="Lucida Fax"/>
                <a:cs typeface="Lucida Fax"/>
              </a:rPr>
              <a:t>programvare (det vi skal lære å lage her)</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nb-NO" sz="1200" baseline="0" smtClean="0">
                <a:latin typeface="Lucida Fax"/>
                <a:cs typeface="Lucida Fax"/>
              </a:rPr>
              <a:t>og signaler og nettverk for kommunikasjon mellom maskiner</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smtClean="0">
              <a:latin typeface="Lucida Fax"/>
              <a:cs typeface="Lucida Fax"/>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nb-NO" sz="1200" smtClean="0">
              <a:latin typeface="Lucida Fax"/>
              <a:cs typeface="Lucida Fax"/>
            </a:endParaRPr>
          </a:p>
          <a:p>
            <a:pPr marL="0" marR="0" indent="0" algn="l" defTabSz="914400" rtl="0" eaLnBrk="1" fontAlgn="auto" latinLnBrk="0" hangingPunct="1">
              <a:lnSpc>
                <a:spcPct val="100000"/>
              </a:lnSpc>
              <a:spcBef>
                <a:spcPts val="0"/>
              </a:spcBef>
              <a:spcAft>
                <a:spcPts val="0"/>
              </a:spcAft>
              <a:buClrTx/>
              <a:buSzTx/>
              <a:buFontTx/>
              <a:buNone/>
              <a:tabLst/>
              <a:defRPr/>
            </a:pPr>
            <a:r>
              <a:rPr lang="nb-NO" sz="1200" smtClean="0">
                <a:latin typeface="Lucida Fax"/>
                <a:cs typeface="Lucida Fax"/>
              </a:rPr>
              <a:t>..for å løse felles oppgaver!</a:t>
            </a:r>
            <a:endParaRPr lang="nb-NO" baseline="0" smtClean="0"/>
          </a:p>
          <a:p>
            <a:endParaRPr lang="nb-NO" baseline="0" smtClean="0"/>
          </a:p>
          <a:p>
            <a:endParaRPr lang="nb-NO" baseline="0" smtClean="0"/>
          </a:p>
          <a:p>
            <a:endParaRPr lang="nb-NO" baseline="0" smtClean="0"/>
          </a:p>
          <a:p>
            <a:endParaRPr lang="nb-NO" smtClean="0"/>
          </a:p>
          <a:p>
            <a:endParaRPr lang="nb-NO" smtClean="0"/>
          </a:p>
        </p:txBody>
      </p:sp>
      <p:sp>
        <p:nvSpPr>
          <p:cNvPr id="4" name="Slide Number Placeholder 3"/>
          <p:cNvSpPr>
            <a:spLocks noGrp="1"/>
          </p:cNvSpPr>
          <p:nvPr>
            <p:ph type="sldNum" sz="quarter" idx="10"/>
          </p:nvPr>
        </p:nvSpPr>
        <p:spPr/>
        <p:txBody>
          <a:bodyPr/>
          <a:lstStyle/>
          <a:p>
            <a:fld id="{5F13C087-8304-4F26-98B1-3FE41A570A72}" type="slidenum">
              <a:rPr lang="nb-NO" smtClean="0"/>
              <a:t>8</a:t>
            </a:fld>
            <a:endParaRPr lang="nb-NO"/>
          </a:p>
        </p:txBody>
      </p:sp>
    </p:spTree>
    <p:extLst>
      <p:ext uri="{BB962C8B-B14F-4D97-AF65-F5344CB8AC3E}">
        <p14:creationId xmlns:p14="http://schemas.microsoft.com/office/powerpoint/2010/main" val="1400283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som fag – altså det at noen KAN</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Lite kontroversielt å hevde at vi ville hatt et annet samfunn i dag uten IKT. De fleste (alle) endringer verden har sett de siste tiårene bygger på informasjonsteknologi</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i 1999 opprettet willoch-regjeringen et sårbarhetsutvalg  med mandat 13 utvalgte tema, inkl IKT. 15 år senere - når det etableres et nytt sårbarhetsutvalg – er det et digitalt. </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Utvalget arbeider nok digitalt – men hovedpoenget er at d</a:t>
            </a:r>
            <a:r>
              <a:rPr lang="nb-NO" smtClean="0"/>
              <a:t>e fleste kritiske infrastrukturer og samfunnsviktige funksjoner i dag er digitalisert,</a:t>
            </a:r>
            <a:r>
              <a:rPr lang="nb-NO" baseline="0" smtClean="0"/>
              <a:t> og dermed sårbare for manglende kompetanse, rutiner og praksis.</a:t>
            </a:r>
            <a:endParaRPr lang="nb-NO" smtClean="0"/>
          </a:p>
          <a:p>
            <a:endParaRPr lang="nb-NO" smtClean="0"/>
          </a:p>
          <a:p>
            <a:r>
              <a:rPr lang="nb-NO" smtClean="0"/>
              <a:t>Manglende rutiner/ implementering</a:t>
            </a:r>
            <a:r>
              <a:rPr lang="nb-NO" baseline="0" smtClean="0"/>
              <a:t> av «rød knapp» 22.juli</a:t>
            </a:r>
          </a:p>
          <a:p>
            <a:pPr marL="0" marR="0" indent="0" algn="l" defTabSz="914400" rtl="0" eaLnBrk="1" fontAlgn="auto" latinLnBrk="0" hangingPunct="1">
              <a:lnSpc>
                <a:spcPct val="100000"/>
              </a:lnSpc>
              <a:spcBef>
                <a:spcPts val="0"/>
              </a:spcBef>
              <a:spcAft>
                <a:spcPts val="0"/>
              </a:spcAft>
              <a:buClrTx/>
              <a:buSzTx/>
              <a:buFontTx/>
              <a:buNone/>
              <a:tabLst/>
              <a:defRPr/>
            </a:pPr>
            <a:endParaRPr lang="nb-NO" smtClean="0"/>
          </a:p>
          <a:p>
            <a:r>
              <a:rPr lang="nb-NO" smtClean="0"/>
              <a:t>Utfall teletrafikk/ all kommunikasjon ved brannen i Lærdal</a:t>
            </a:r>
          </a:p>
          <a:p>
            <a:endParaRPr lang="nb-NO" baseline="0" smtClean="0"/>
          </a:p>
          <a:p>
            <a:r>
              <a:rPr lang="nb-NO" smtClean="0"/>
              <a:t>personvern, rettssikkerhet, samfunnssikkerhet og kriminalitetsbekjempelse</a:t>
            </a:r>
            <a:endParaRPr lang="nb-NO" baseline="0" smtClean="0"/>
          </a:p>
          <a:p>
            <a:endParaRPr lang="nb-NO" baseline="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baseline="0" smtClean="0"/>
              <a:t>Rapport ventes i høst.</a:t>
            </a:r>
          </a:p>
          <a:p>
            <a:endParaRPr lang="nb-NO" baseline="0" smtClean="0"/>
          </a:p>
        </p:txBody>
      </p:sp>
      <p:sp>
        <p:nvSpPr>
          <p:cNvPr id="4" name="Slide Number Placeholder 3"/>
          <p:cNvSpPr>
            <a:spLocks noGrp="1"/>
          </p:cNvSpPr>
          <p:nvPr>
            <p:ph type="sldNum" sz="quarter" idx="10"/>
          </p:nvPr>
        </p:nvSpPr>
        <p:spPr/>
        <p:txBody>
          <a:bodyPr/>
          <a:lstStyle/>
          <a:p>
            <a:fld id="{5F13C087-8304-4F26-98B1-3FE41A570A72}" type="slidenum">
              <a:rPr lang="nb-NO" smtClean="0"/>
              <a:t>9</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Kompetanse: Gjøre FLERE ting og gjøre det BEDRE!</a:t>
            </a:r>
          </a:p>
          <a:p>
            <a:endParaRPr lang="nb-NO" smtClean="0"/>
          </a:p>
          <a:p>
            <a:r>
              <a:rPr lang="nb-NO" smtClean="0"/>
              <a:t>Mange spektakulære</a:t>
            </a:r>
            <a:r>
              <a:rPr lang="nb-NO" baseline="0" smtClean="0"/>
              <a:t> anvendelser, men vel så krevende å støtte kompliserte organisatoriske og samfunnsmessige strukturer – f eks innen helsevesenet</a:t>
            </a:r>
          </a:p>
          <a:p>
            <a:pPr marL="171450" indent="-171450">
              <a:buFontTx/>
              <a:buChar char="-"/>
            </a:pPr>
            <a:endParaRPr lang="nb-NO" baseline="0" smtClean="0"/>
          </a:p>
          <a:p>
            <a:pPr marL="0" indent="0">
              <a:buFontTx/>
              <a:buNone/>
            </a:pPr>
            <a:r>
              <a:rPr lang="nb-NO" baseline="0" smtClean="0"/>
              <a:t>Kun offentlig sektor?? NEI, men offentlig sektor er større og mer komplekst. også styringsmessig, enn de fleste bedrifter. OG overskridelser kommer ut i media.</a:t>
            </a:r>
          </a:p>
          <a:p>
            <a:pPr marL="0" indent="0">
              <a:buFontTx/>
              <a:buNone/>
            </a:pPr>
            <a:endParaRPr lang="nb-NO" baseline="0" smtClean="0"/>
          </a:p>
          <a:p>
            <a:pPr marL="0" indent="0">
              <a:buFontTx/>
              <a:buNone/>
            </a:pPr>
            <a:endParaRPr lang="nb-NO" baseline="0" smtClean="0"/>
          </a:p>
          <a:p>
            <a:pPr marL="0" indent="0">
              <a:buFontTx/>
              <a:buNone/>
            </a:pPr>
            <a:r>
              <a:rPr lang="nb-NO" baseline="0" smtClean="0"/>
              <a:t>hverdagstrøbbel! Som</a:t>
            </a:r>
          </a:p>
          <a:p>
            <a:pPr marL="171450" indent="-171450">
              <a:buFontTx/>
              <a:buChar char="-"/>
            </a:pPr>
            <a:r>
              <a:rPr lang="nb-NO" baseline="0" smtClean="0"/>
              <a:t>ruter (brukergrensesnitt, teknologiskifter)</a:t>
            </a:r>
          </a:p>
          <a:p>
            <a:pPr marL="171450" indent="-171450">
              <a:buFontTx/>
              <a:buChar char="-"/>
            </a:pPr>
            <a:r>
              <a:rPr lang="nb-NO" smtClean="0"/>
              <a:t>Helsevesenet,</a:t>
            </a:r>
            <a:r>
              <a:rPr lang="nb-NO" baseline="0" smtClean="0"/>
              <a:t> eksempel på problemer med sammensying og samvirke i komplekse omgivelser/ systemer</a:t>
            </a:r>
          </a:p>
          <a:p>
            <a:pPr marL="171450" indent="-171450">
              <a:buFontTx/>
              <a:buChar char="-"/>
            </a:pPr>
            <a:r>
              <a:rPr lang="nb-NO" baseline="0" smtClean="0"/>
              <a:t>NAV</a:t>
            </a:r>
          </a:p>
          <a:p>
            <a:pPr marL="171450" indent="-171450">
              <a:buFontTx/>
              <a:buChar char="-"/>
            </a:pPr>
            <a:endParaRPr lang="nb-NO"/>
          </a:p>
        </p:txBody>
      </p:sp>
      <p:sp>
        <p:nvSpPr>
          <p:cNvPr id="4" name="Slide Number Placeholder 3"/>
          <p:cNvSpPr>
            <a:spLocks noGrp="1"/>
          </p:cNvSpPr>
          <p:nvPr>
            <p:ph type="sldNum" sz="quarter" idx="10"/>
          </p:nvPr>
        </p:nvSpPr>
        <p:spPr/>
        <p:txBody>
          <a:bodyPr/>
          <a:lstStyle/>
          <a:p>
            <a:fld id="{5F13C087-8304-4F26-98B1-3FE41A570A72}" type="slidenum">
              <a:rPr lang="nb-NO" smtClean="0"/>
              <a:t>10</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smtClean="0"/>
              <a:t>Et</a:t>
            </a:r>
            <a:r>
              <a:rPr lang="nb-NO" baseline="0" smtClean="0"/>
              <a:t> fag der man kan få til spektakulære ting for samfunnet, bedrifter - eller faglig og økonomisk for seg selv</a:t>
            </a:r>
          </a:p>
          <a:p>
            <a:endParaRPr lang="nb-NO" smtClean="0"/>
          </a:p>
          <a:p>
            <a:endParaRPr lang="nb-NO" smtClean="0"/>
          </a:p>
          <a:p>
            <a:r>
              <a:rPr lang="nb-NO" smtClean="0"/>
              <a:t>Viser noe av hva forskningsgruppene våre</a:t>
            </a:r>
            <a:r>
              <a:rPr lang="nb-NO" baseline="0" smtClean="0"/>
              <a:t> jobber med – her er det muligheter for dere, spesielt senere i studiet (Master, phd – kanskje til og med en jobb). Men forskningen er på instituttet viser også litt av bredden i hvordan informasjonsteknologi anvendes i dag og i morgen, og hva slags problemstilling og muligheter dere vil kunne jobbe med i andre deler av samfunnet etter endt utdannelse.</a:t>
            </a:r>
            <a:endParaRPr lang="nb-NO" smtClean="0"/>
          </a:p>
          <a:p>
            <a:endParaRPr lang="nb-NO" smtClean="0"/>
          </a:p>
          <a:p>
            <a:endParaRPr lang="nb-NO" smtClean="0"/>
          </a:p>
        </p:txBody>
      </p:sp>
      <p:sp>
        <p:nvSpPr>
          <p:cNvPr id="4" name="Slide Number Placeholder 3"/>
          <p:cNvSpPr>
            <a:spLocks noGrp="1"/>
          </p:cNvSpPr>
          <p:nvPr>
            <p:ph type="sldNum" sz="quarter" idx="10"/>
          </p:nvPr>
        </p:nvSpPr>
        <p:spPr/>
        <p:txBody>
          <a:bodyPr/>
          <a:lstStyle/>
          <a:p>
            <a:fld id="{5F13C087-8304-4F26-98B1-3FE41A570A72}" type="slidenum">
              <a:rPr lang="nb-NO" smtClean="0"/>
              <a:t>11</a:t>
            </a:fld>
            <a:endParaRPr lang="nb-NO"/>
          </a:p>
        </p:txBody>
      </p:sp>
    </p:spTree>
    <p:extLst>
      <p:ext uri="{BB962C8B-B14F-4D97-AF65-F5344CB8AC3E}">
        <p14:creationId xmlns:p14="http://schemas.microsoft.com/office/powerpoint/2010/main" val="2965477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0" smtClean="0"/>
              <a:t>PRINSIPPER: Lagdeling</a:t>
            </a:r>
          </a:p>
          <a:p>
            <a:endParaRPr lang="nb-NO" b="0" smtClean="0"/>
          </a:p>
          <a:p>
            <a:r>
              <a:rPr lang="nb-NO" b="0" smtClean="0"/>
              <a:t>det som ser ut som intelligens</a:t>
            </a:r>
            <a:r>
              <a:rPr lang="nb-NO" b="0" baseline="0" smtClean="0"/>
              <a:t> og velvillighet i programmene du bruker, skyldes nettopp disse mange lagene som syr sammen komponenter med ulike «evner», oversetter ditt språk til deres og generelt sørger for at det du ber om blir utført.</a:t>
            </a:r>
          </a:p>
          <a:p>
            <a:endParaRPr lang="nb-NO" b="0" baseline="0" smtClean="0"/>
          </a:p>
          <a:p>
            <a:r>
              <a:rPr lang="nb-NO" b="0" baseline="0" smtClean="0"/>
              <a:t>«Noen» (= tidligere programmerere) har sørget for at du kan bygge videre – for eksempel i Java.</a:t>
            </a:r>
          </a:p>
          <a:p>
            <a:endParaRPr lang="nb-NO" b="0" baseline="0" smtClean="0"/>
          </a:p>
          <a:p>
            <a:endParaRPr lang="nb-NO" b="0" baseline="0" smtClean="0"/>
          </a:p>
          <a:p>
            <a:r>
              <a:rPr lang="nb-NO" b="1" baseline="0" smtClean="0"/>
              <a:t>Mulig og NØDVENDIG å abstrahere, kan ikke kjenne til og holde rede på alle detaljer og samtidig oversikten. Dette er kanskje noe av det viktigste bidraget til objektorientert tankegang og programmering: Å kunne skjule detaljer i situasjoner der de ikke er vesentlige.</a:t>
            </a:r>
          </a:p>
          <a:p>
            <a:endParaRPr lang="nb-NO" b="0" baseline="0" smtClean="0"/>
          </a:p>
          <a:p>
            <a:endParaRPr lang="nb-NO" b="1" smtClean="0"/>
          </a:p>
          <a:p>
            <a:endParaRPr lang="nb-NO" b="1" smtClean="0"/>
          </a:p>
        </p:txBody>
      </p:sp>
      <p:sp>
        <p:nvSpPr>
          <p:cNvPr id="4" name="Slide Number Placeholder 3"/>
          <p:cNvSpPr>
            <a:spLocks noGrp="1"/>
          </p:cNvSpPr>
          <p:nvPr>
            <p:ph type="sldNum" sz="quarter" idx="10"/>
          </p:nvPr>
        </p:nvSpPr>
        <p:spPr/>
        <p:txBody>
          <a:bodyPr/>
          <a:lstStyle/>
          <a:p>
            <a:fld id="{5F13C087-8304-4F26-98B1-3FE41A570A72}" type="slidenum">
              <a:rPr lang="nb-NO" smtClean="0"/>
              <a:t>12</a:t>
            </a:fld>
            <a:endParaRPr lang="nb-NO"/>
          </a:p>
        </p:txBody>
      </p:sp>
    </p:spTree>
    <p:extLst>
      <p:ext uri="{BB962C8B-B14F-4D97-AF65-F5344CB8AC3E}">
        <p14:creationId xmlns:p14="http://schemas.microsoft.com/office/powerpoint/2010/main" val="2965477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t>22.08.2016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t>22.08.2016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t>22.08.2016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Lucida Fax" panose="02060602050505020204" pitchFamily="18" charset="0"/>
              </a:defRPr>
            </a:lvl1pPr>
          </a:lstStyle>
          <a:p>
            <a:r>
              <a:rPr lang="en-US" smtClean="0"/>
              <a:t>Master title style</a:t>
            </a:r>
            <a:endParaRPr lang="nb-NO"/>
          </a:p>
        </p:txBody>
      </p:sp>
      <p:sp>
        <p:nvSpPr>
          <p:cNvPr id="3" name="Date Placeholder 2"/>
          <p:cNvSpPr>
            <a:spLocks noGrp="1"/>
          </p:cNvSpPr>
          <p:nvPr>
            <p:ph type="dt" sz="half" idx="10"/>
          </p:nvPr>
        </p:nvSpPr>
        <p:spPr/>
        <p:txBody>
          <a:bodyPr/>
          <a:lstStyle/>
          <a:p>
            <a:fld id="{BB56636F-9E64-48A9-A0E8-D6911EA208CE}" type="datetimeFigureOut">
              <a:rPr lang="nb-NO" smtClean="0"/>
              <a:t>22.08.2016</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FAEFB388-42AA-4DF2-851A-CCA4A06B24AA}" type="slidenum">
              <a:rPr lang="nb-NO" smtClean="0"/>
              <a:t>‹#›</a:t>
            </a:fld>
            <a:endParaRPr lang="nb-NO"/>
          </a:p>
        </p:txBody>
      </p:sp>
    </p:spTree>
    <p:extLst>
      <p:ext uri="{BB962C8B-B14F-4D97-AF65-F5344CB8AC3E}">
        <p14:creationId xmlns:p14="http://schemas.microsoft.com/office/powerpoint/2010/main" val="3072877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BB56636F-9E64-48A9-A0E8-D6911EA208CE}" type="datetimeFigureOut">
              <a:rPr lang="nb-NO" smtClean="0"/>
              <a:t>22.08.2016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BB56636F-9E64-48A9-A0E8-D6911EA208CE}" type="datetimeFigureOut">
              <a:rPr lang="nb-NO" smtClean="0"/>
              <a:t>22.08.2016</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BB56636F-9E64-48A9-A0E8-D6911EA208CE}" type="datetimeFigureOut">
              <a:rPr lang="nb-NO" smtClean="0"/>
              <a:t>22.08.2016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BB56636F-9E64-48A9-A0E8-D6911EA208CE}" type="datetimeFigureOut">
              <a:rPr lang="nb-NO" smtClean="0"/>
              <a:t>22.08.2016</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BB56636F-9E64-48A9-A0E8-D6911EA208CE}" type="datetimeFigureOut">
              <a:rPr lang="nb-NO" smtClean="0"/>
              <a:t>22.08.2016</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B56636F-9E64-48A9-A0E8-D6911EA208CE}" type="datetimeFigureOut">
              <a:rPr lang="nb-NO" smtClean="0"/>
              <a:t>22.08.2016</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t>22.08.2016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BB56636F-9E64-48A9-A0E8-D6911EA208CE}" type="datetimeFigureOut">
              <a:rPr lang="nb-NO" smtClean="0"/>
              <a:t>22.08.2016</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FAEFB388-42AA-4DF2-851A-CCA4A06B24AA}" type="slidenum">
              <a:rPr lang="nb-NO" smtClean="0"/>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0" lang="en-US" sz="4400" b="1" i="0" u="none" strike="noStrike" kern="1200" cap="none" spc="0" normalizeH="0" baseline="0" noProof="0" smtClean="0">
                <a:ln>
                  <a:noFill/>
                </a:ln>
                <a:solidFill>
                  <a:prstClr val="black"/>
                </a:solidFill>
                <a:effectLst/>
                <a:uLnTx/>
                <a:uFillTx/>
                <a:latin typeface="Lucida Fax"/>
                <a:cs typeface="Lucida Fax"/>
              </a:rPr>
              <a:t>Overskrift</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0" lang="en-US" sz="3200" b="0" i="0" u="none" strike="noStrike" kern="1200" cap="none" spc="0" normalizeH="0" baseline="0" noProof="0" smtClean="0">
                <a:ln>
                  <a:noFill/>
                </a:ln>
                <a:solidFill>
                  <a:prstClr val="black"/>
                </a:solidFill>
                <a:effectLst/>
                <a:uLnTx/>
                <a:uFillTx/>
                <a:latin typeface="Lucida Fax"/>
              </a:rPr>
              <a:t>Første nivå</a:t>
            </a:r>
            <a:endParaRPr lang="nb-NO" smtClean="0"/>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56636F-9E64-48A9-A0E8-D6911EA208CE}" type="datetimeFigureOut">
              <a:rPr lang="nb-NO" smtClean="0"/>
              <a:t>22.08.2016</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EFB388-42AA-4DF2-851A-CCA4A06B24AA}" type="slidenum">
              <a:rPr lang="nb-NO" smtClean="0"/>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3" Type="http://schemas.openxmlformats.org/officeDocument/2006/relationships/hyperlink" Target="https://scholar.google.dk/citations?user=FksimVMAAAAJ&amp;hl=no" TargetMode="External"/><Relationship Id="rId4" Type="http://schemas.openxmlformats.org/officeDocument/2006/relationships/hyperlink" Target="http://www.uio.no/studier/emner/matnat/ifi/INF5510/" TargetMode="External"/><Relationship Id="rId1" Type="http://schemas.openxmlformats.org/officeDocument/2006/relationships/slideLayout" Target="../slideLayouts/slideLayout2.xml"/><Relationship Id="rId2" Type="http://schemas.openxmlformats.org/officeDocument/2006/relationships/hyperlink" Target="http://www.emeraldprogramminglanguag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9.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hyperlink" Target="http://www.uio.no/studier/emner/matnat/ifi/INF1000/h16/timeplan/#FOR"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0.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1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uio.no/studier/emner/matnat/ifi/INF1000/h16" TargetMode="External"/><Relationship Id="rId4" Type="http://schemas.openxmlformats.org/officeDocument/2006/relationships/hyperlink" Target="http://flervalg.ifi.uio.no/test.php?testident=218&amp;key=66507718" TargetMode="External"/><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uio.no/studier/emner/matnat/ifi/INF1000/h16/"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3792" y="764704"/>
            <a:ext cx="7772400" cy="1470025"/>
          </a:xfrm>
        </p:spPr>
        <p:txBody>
          <a:bodyPr>
            <a:normAutofit fontScale="90000"/>
          </a:bodyPr>
          <a:lstStyle/>
          <a:p>
            <a:r>
              <a:rPr lang="en-US" b="1" smtClean="0">
                <a:latin typeface="Lucida Fax"/>
                <a:cs typeface="Lucida Fax"/>
              </a:rPr>
              <a:t>INF1000: Grunnkurs i objektorientert programmering</a:t>
            </a:r>
            <a:endParaRPr lang="en-US" b="1" dirty="0">
              <a:latin typeface="Lucida Fax"/>
              <a:cs typeface="Lucida Fax"/>
            </a:endParaRPr>
          </a:p>
        </p:txBody>
      </p:sp>
      <p:sp>
        <p:nvSpPr>
          <p:cNvPr id="3" name="Subtitle 2"/>
          <p:cNvSpPr>
            <a:spLocks noGrp="1"/>
          </p:cNvSpPr>
          <p:nvPr>
            <p:ph type="subTitle" idx="1"/>
          </p:nvPr>
        </p:nvSpPr>
        <p:spPr>
          <a:xfrm>
            <a:off x="1403648" y="3140968"/>
            <a:ext cx="6400800" cy="1152128"/>
          </a:xfrm>
        </p:spPr>
        <p:txBody>
          <a:bodyPr/>
          <a:lstStyle/>
          <a:p>
            <a:r>
              <a:rPr lang="en-US" dirty="0" smtClean="0">
                <a:latin typeface="Lucida Fax"/>
                <a:cs typeface="Lucida Fax"/>
              </a:rPr>
              <a:t>Uke 0, </a:t>
            </a:r>
            <a:r>
              <a:rPr lang="en-US" dirty="0" err="1" smtClean="0">
                <a:latin typeface="Lucida Fax"/>
                <a:cs typeface="Lucida Fax"/>
              </a:rPr>
              <a:t>høst</a:t>
            </a:r>
            <a:r>
              <a:rPr lang="en-US" dirty="0" smtClean="0">
                <a:latin typeface="Lucida Fax"/>
                <a:cs typeface="Lucida Fax"/>
              </a:rPr>
              <a:t> 2016</a:t>
            </a:r>
            <a:endParaRPr lang="en-US" dirty="0">
              <a:latin typeface="Lucida Fax"/>
              <a:cs typeface="Lucida Fax"/>
            </a:endParaRP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3118" t="40777" r="35947" b="27279"/>
          <a:stretch/>
        </p:blipFill>
        <p:spPr>
          <a:xfrm>
            <a:off x="179512" y="3861048"/>
            <a:ext cx="8712968" cy="2542230"/>
          </a:xfrm>
          <a:prstGeom prst="rect">
            <a:avLst/>
          </a:prstGeom>
        </p:spPr>
      </p:pic>
    </p:spTree>
    <p:extLst>
      <p:ext uri="{BB962C8B-B14F-4D97-AF65-F5344CB8AC3E}">
        <p14:creationId xmlns:p14="http://schemas.microsoft.com/office/powerpoint/2010/main" val="3084804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600" smtClean="0">
                <a:latin typeface="Lucida Fax"/>
                <a:cs typeface="Lucida Fax"/>
              </a:rPr>
              <a:t>.. krevende?</a:t>
            </a:r>
            <a:endParaRPr lang="en-US" sz="3600" b="1" dirty="0">
              <a:latin typeface="Lucida Fax"/>
              <a:cs typeface="Lucida Fax"/>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52120" y="1584310"/>
            <a:ext cx="2954263" cy="4620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23528" y="2276872"/>
            <a:ext cx="4572000" cy="2862322"/>
          </a:xfrm>
          <a:prstGeom prst="rect">
            <a:avLst/>
          </a:prstGeom>
          <a:solidFill>
            <a:schemeClr val="accent1">
              <a:lumMod val="20000"/>
              <a:lumOff val="80000"/>
            </a:schemeClr>
          </a:solidFill>
        </p:spPr>
        <p:txBody>
          <a:bodyPr>
            <a:spAutoFit/>
          </a:bodyPr>
          <a:lstStyle/>
          <a:p>
            <a:r>
              <a:rPr lang="nb-NO" sz="2000" smtClean="0"/>
              <a:t>Fra Stortingsmelding 10( 2012-2013):</a:t>
            </a:r>
          </a:p>
          <a:p>
            <a:r>
              <a:rPr lang="nb-NO" sz="2000" b="1" smtClean="0"/>
              <a:t>God </a:t>
            </a:r>
            <a:r>
              <a:rPr lang="nb-NO" sz="2000" b="1"/>
              <a:t>kvalitet – trygge tjenester</a:t>
            </a:r>
          </a:p>
          <a:p>
            <a:r>
              <a:rPr lang="nb-NO" sz="2000" b="1"/>
              <a:t>Kvalitet og pasientsikkerhet i helse- og </a:t>
            </a:r>
            <a:r>
              <a:rPr lang="nb-NO" sz="2000" b="1" smtClean="0"/>
              <a:t>omsorgstjenesten:</a:t>
            </a:r>
            <a:endParaRPr lang="nb-NO" sz="2000"/>
          </a:p>
          <a:p>
            <a:endParaRPr lang="nb-NO" sz="2000" smtClean="0"/>
          </a:p>
          <a:p>
            <a:r>
              <a:rPr lang="nb-NO" sz="2000" i="1" smtClean="0"/>
              <a:t>«.. Eksempler </a:t>
            </a:r>
            <a:r>
              <a:rPr lang="nb-NO" sz="2000" i="1"/>
              <a:t>på områder der Norge skårer dårlig er </a:t>
            </a:r>
            <a:r>
              <a:rPr lang="nb-NO" sz="2000" i="1" u="sng"/>
              <a:t>informasjonsflyt, kommunikasjon og koordinering </a:t>
            </a:r>
            <a:r>
              <a:rPr lang="nb-NO" sz="2000" i="1"/>
              <a:t>mellom ulike deler av </a:t>
            </a:r>
            <a:r>
              <a:rPr lang="nb-NO" sz="2000" i="1" smtClean="0"/>
              <a:t>helsetjenesten…»</a:t>
            </a:r>
            <a:endParaRPr lang="nb-NO" sz="2000" i="1"/>
          </a:p>
        </p:txBody>
      </p:sp>
    </p:spTree>
    <p:extLst>
      <p:ext uri="{BB962C8B-B14F-4D97-AF65-F5344CB8AC3E}">
        <p14:creationId xmlns:p14="http://schemas.microsoft.com/office/powerpoint/2010/main" val="1753577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normAutofit/>
          </a:bodyPr>
          <a:lstStyle/>
          <a:p>
            <a:r>
              <a:rPr lang="nb-NO" sz="3600" smtClean="0">
                <a:latin typeface="Lucida Fax"/>
                <a:cs typeface="Lucida Fax"/>
              </a:rPr>
              <a:t>.. fullt av muligheter?</a:t>
            </a:r>
            <a:endParaRPr lang="en-US" sz="3600" b="1" dirty="0">
              <a:latin typeface="Lucida Fax"/>
              <a:cs typeface="Lucida Fax"/>
            </a:endParaRPr>
          </a:p>
        </p:txBody>
      </p:sp>
      <p:pic>
        <p:nvPicPr>
          <p:cNvPr id="4" name="Picture 5"/>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2793" t="13360" r="39586" b="18093"/>
          <a:stretch/>
        </p:blipFill>
        <p:spPr bwMode="auto">
          <a:xfrm>
            <a:off x="1619672" y="1196752"/>
            <a:ext cx="4824536" cy="5494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660232" y="4509120"/>
            <a:ext cx="2229521" cy="646331"/>
          </a:xfrm>
          <a:prstGeom prst="rect">
            <a:avLst/>
          </a:prstGeom>
          <a:noFill/>
        </p:spPr>
        <p:txBody>
          <a:bodyPr wrap="none" rtlCol="0">
            <a:spAutoFit/>
          </a:bodyPr>
          <a:lstStyle/>
          <a:p>
            <a:r>
              <a:rPr lang="nb-NO" smtClean="0"/>
              <a:t>tilfeldig utdrag fra Ifi’s</a:t>
            </a:r>
          </a:p>
          <a:p>
            <a:r>
              <a:rPr lang="nb-NO" smtClean="0"/>
              <a:t>forside Forskning</a:t>
            </a:r>
            <a:endParaRPr lang="nb-NO"/>
          </a:p>
        </p:txBody>
      </p:sp>
    </p:spTree>
    <p:extLst>
      <p:ext uri="{BB962C8B-B14F-4D97-AF65-F5344CB8AC3E}">
        <p14:creationId xmlns:p14="http://schemas.microsoft.com/office/powerpoint/2010/main" val="28392217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Sentrale konsepter: Lagdeling og grensesnitt</a:t>
            </a:r>
            <a:endParaRPr lang="en-US" dirty="0"/>
          </a:p>
        </p:txBody>
      </p:sp>
      <p:sp>
        <p:nvSpPr>
          <p:cNvPr id="3" name="Content Placeholder 2"/>
          <p:cNvSpPr>
            <a:spLocks noGrp="1"/>
          </p:cNvSpPr>
          <p:nvPr>
            <p:ph idx="1"/>
          </p:nvPr>
        </p:nvSpPr>
        <p:spPr>
          <a:xfrm>
            <a:off x="493204" y="1804539"/>
            <a:ext cx="8229600" cy="4525963"/>
          </a:xfrm>
        </p:spPr>
        <p:txBody>
          <a:bodyPr>
            <a:normAutofit fontScale="77500" lnSpcReduction="20000"/>
          </a:bodyPr>
          <a:lstStyle/>
          <a:p>
            <a:pPr marL="0" indent="0">
              <a:buNone/>
            </a:pPr>
            <a:r>
              <a:rPr lang="nb-NO"/>
              <a:t>Lag på lag på lag mellom de minste elektroniske komponentene og brukeren. </a:t>
            </a:r>
            <a:endParaRPr lang="nb-NO" smtClean="0"/>
          </a:p>
          <a:p>
            <a:endParaRPr lang="nb-NO"/>
          </a:p>
          <a:p>
            <a:endParaRPr lang="nb-NO" smtClean="0"/>
          </a:p>
          <a:p>
            <a:endParaRPr lang="nb-NO"/>
          </a:p>
          <a:p>
            <a:endParaRPr lang="nb-NO" smtClean="0"/>
          </a:p>
          <a:p>
            <a:endParaRPr lang="nb-NO"/>
          </a:p>
          <a:p>
            <a:endParaRPr lang="nb-NO" smtClean="0"/>
          </a:p>
          <a:p>
            <a:pPr marL="0" indent="0">
              <a:buNone/>
            </a:pPr>
            <a:r>
              <a:rPr lang="nb-NO" i="1" smtClean="0"/>
              <a:t>Grensesnitt</a:t>
            </a:r>
            <a:r>
              <a:rPr lang="nb-NO" smtClean="0"/>
              <a:t> definerer hvordan programmer kan bruke andre programmer og tilby mer avanserte funksjoner. </a:t>
            </a:r>
            <a:r>
              <a:rPr lang="nb-NO" i="1" smtClean="0"/>
              <a:t>Brukergrensesnitt</a:t>
            </a:r>
            <a:r>
              <a:rPr lang="nb-NO" smtClean="0"/>
              <a:t> definerer hvordan mennesker kan bruke et program.</a:t>
            </a:r>
            <a:endParaRPr lang="nb-NO"/>
          </a:p>
        </p:txBody>
      </p:sp>
      <p:grpSp>
        <p:nvGrpSpPr>
          <p:cNvPr id="8" name="Group 7"/>
          <p:cNvGrpSpPr/>
          <p:nvPr/>
        </p:nvGrpSpPr>
        <p:grpSpPr>
          <a:xfrm>
            <a:off x="323528" y="2792174"/>
            <a:ext cx="8678640" cy="1872208"/>
            <a:chOff x="323528" y="2594521"/>
            <a:chExt cx="8678640" cy="1872208"/>
          </a:xfrm>
        </p:grpSpPr>
        <p:sp>
          <p:nvSpPr>
            <p:cNvPr id="14" name="TextBox 13"/>
            <p:cNvSpPr txBox="1"/>
            <p:nvPr/>
          </p:nvSpPr>
          <p:spPr>
            <a:xfrm>
              <a:off x="2843808" y="3674641"/>
              <a:ext cx="3528392" cy="646331"/>
            </a:xfrm>
            <a:prstGeom prst="rect">
              <a:avLst/>
            </a:prstGeom>
            <a:solidFill>
              <a:schemeClr val="accent1">
                <a:lumMod val="20000"/>
                <a:lumOff val="80000"/>
              </a:schemeClr>
            </a:solidFill>
            <a:ln>
              <a:solidFill>
                <a:schemeClr val="accent1"/>
              </a:solidFill>
            </a:ln>
          </p:spPr>
          <p:txBody>
            <a:bodyPr wrap="square" rtlCol="0">
              <a:spAutoFit/>
            </a:bodyPr>
            <a:lstStyle/>
            <a:p>
              <a:pPr algn="ctr"/>
              <a:endParaRPr lang="nb-NO" smtClean="0"/>
            </a:p>
            <a:p>
              <a:pPr algn="ctr"/>
              <a:endParaRPr lang="nb-NO"/>
            </a:p>
          </p:txBody>
        </p:sp>
        <p:cxnSp>
          <p:nvCxnSpPr>
            <p:cNvPr id="16" name="Straight Connector 15"/>
            <p:cNvCxnSpPr/>
            <p:nvPr/>
          </p:nvCxnSpPr>
          <p:spPr>
            <a:xfrm>
              <a:off x="2843808" y="3962673"/>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3808" y="4322713"/>
              <a:ext cx="3528392" cy="0"/>
            </a:xfrm>
            <a:prstGeom prst="line">
              <a:avLst/>
            </a:prstGeom>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843808" y="2594521"/>
              <a:ext cx="3528392" cy="1080120"/>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mtClean="0"/>
            </a:p>
            <a:p>
              <a:pPr algn="ctr"/>
              <a:endParaRPr lang="nb-NO"/>
            </a:p>
          </p:txBody>
        </p:sp>
        <p:cxnSp>
          <p:nvCxnSpPr>
            <p:cNvPr id="19" name="Straight Connector 18"/>
            <p:cNvCxnSpPr/>
            <p:nvPr/>
          </p:nvCxnSpPr>
          <p:spPr>
            <a:xfrm>
              <a:off x="2843808" y="3386609"/>
              <a:ext cx="352839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843808" y="2954561"/>
              <a:ext cx="352839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Down Arrow 28"/>
            <p:cNvSpPr/>
            <p:nvPr/>
          </p:nvSpPr>
          <p:spPr>
            <a:xfrm>
              <a:off x="1763688" y="2594521"/>
              <a:ext cx="504056"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0" name="Down Arrow 29"/>
            <p:cNvSpPr/>
            <p:nvPr/>
          </p:nvSpPr>
          <p:spPr>
            <a:xfrm flipV="1">
              <a:off x="6804248" y="2594521"/>
              <a:ext cx="504056" cy="18722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1" name="TextBox 30"/>
            <p:cNvSpPr txBox="1"/>
            <p:nvPr/>
          </p:nvSpPr>
          <p:spPr>
            <a:xfrm>
              <a:off x="323528" y="3485499"/>
              <a:ext cx="1480983" cy="646331"/>
            </a:xfrm>
            <a:prstGeom prst="rect">
              <a:avLst/>
            </a:prstGeom>
            <a:noFill/>
          </p:spPr>
          <p:txBody>
            <a:bodyPr wrap="none" rtlCol="0">
              <a:spAutoFit/>
            </a:bodyPr>
            <a:lstStyle/>
            <a:p>
              <a:r>
                <a:rPr lang="nb-NO" smtClean="0"/>
                <a:t>Mer fleksibelt</a:t>
              </a:r>
            </a:p>
            <a:p>
              <a:r>
                <a:rPr lang="nb-NO" smtClean="0"/>
                <a:t>&amp; primitivt</a:t>
              </a:r>
              <a:endParaRPr lang="nb-NO"/>
            </a:p>
          </p:txBody>
        </p:sp>
        <p:sp>
          <p:nvSpPr>
            <p:cNvPr id="32" name="TextBox 31"/>
            <p:cNvSpPr txBox="1"/>
            <p:nvPr/>
          </p:nvSpPr>
          <p:spPr>
            <a:xfrm>
              <a:off x="7452320" y="2827784"/>
              <a:ext cx="1549848" cy="646331"/>
            </a:xfrm>
            <a:prstGeom prst="rect">
              <a:avLst/>
            </a:prstGeom>
            <a:noFill/>
          </p:spPr>
          <p:txBody>
            <a:bodyPr wrap="none" rtlCol="0">
              <a:spAutoFit/>
            </a:bodyPr>
            <a:lstStyle/>
            <a:p>
              <a:r>
                <a:rPr lang="nb-NO" smtClean="0"/>
                <a:t>Mer avansert</a:t>
              </a:r>
            </a:p>
            <a:p>
              <a:r>
                <a:rPr lang="nb-NO" smtClean="0"/>
                <a:t>&amp; sammensatt</a:t>
              </a:r>
              <a:endParaRPr lang="nb-NO"/>
            </a:p>
          </p:txBody>
        </p:sp>
        <p:sp>
          <p:nvSpPr>
            <p:cNvPr id="6" name="TextBox 5"/>
            <p:cNvSpPr txBox="1"/>
            <p:nvPr/>
          </p:nvSpPr>
          <p:spPr>
            <a:xfrm rot="919532">
              <a:off x="2872371" y="2928845"/>
              <a:ext cx="1381019" cy="369332"/>
            </a:xfrm>
            <a:prstGeom prst="rect">
              <a:avLst/>
            </a:prstGeom>
            <a:noFill/>
          </p:spPr>
          <p:txBody>
            <a:bodyPr wrap="none" rtlCol="0">
              <a:spAutoFit/>
            </a:bodyPr>
            <a:lstStyle/>
            <a:p>
              <a:r>
                <a:rPr lang="nb-NO" smtClean="0"/>
                <a:t>Programvare</a:t>
              </a:r>
              <a:endParaRPr lang="nb-NO"/>
            </a:p>
          </p:txBody>
        </p:sp>
        <p:sp>
          <p:nvSpPr>
            <p:cNvPr id="7" name="TextBox 6"/>
            <p:cNvSpPr txBox="1"/>
            <p:nvPr/>
          </p:nvSpPr>
          <p:spPr>
            <a:xfrm rot="826811">
              <a:off x="2966311" y="3857714"/>
              <a:ext cx="1261243" cy="369332"/>
            </a:xfrm>
            <a:prstGeom prst="rect">
              <a:avLst/>
            </a:prstGeom>
            <a:noFill/>
          </p:spPr>
          <p:txBody>
            <a:bodyPr wrap="none" rtlCol="0">
              <a:spAutoFit/>
            </a:bodyPr>
            <a:lstStyle/>
            <a:p>
              <a:r>
                <a:rPr lang="nb-NO" smtClean="0"/>
                <a:t>Maskinvare</a:t>
              </a:r>
              <a:endParaRPr lang="nb-NO"/>
            </a:p>
          </p:txBody>
        </p:sp>
      </p:grpSp>
      <p:sp>
        <p:nvSpPr>
          <p:cNvPr id="24" name="Smiley Face 23"/>
          <p:cNvSpPr/>
          <p:nvPr/>
        </p:nvSpPr>
        <p:spPr>
          <a:xfrm>
            <a:off x="4932040" y="2348880"/>
            <a:ext cx="360040" cy="371286"/>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22402698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mtClean="0">
                <a:latin typeface="Lucida Fax"/>
                <a:cs typeface="Lucida Fax"/>
              </a:rPr>
              <a:t>«Våre» lag</a:t>
            </a:r>
            <a:endParaRPr lang="en-US" b="1" dirty="0">
              <a:latin typeface="Lucida Fax"/>
              <a:cs typeface="Lucida Fax"/>
            </a:endParaRPr>
          </a:p>
        </p:txBody>
      </p:sp>
      <p:grpSp>
        <p:nvGrpSpPr>
          <p:cNvPr id="3" name="Group 2"/>
          <p:cNvGrpSpPr/>
          <p:nvPr/>
        </p:nvGrpSpPr>
        <p:grpSpPr>
          <a:xfrm>
            <a:off x="1007604" y="2507672"/>
            <a:ext cx="7200800" cy="2897162"/>
            <a:chOff x="1064419" y="2115655"/>
            <a:chExt cx="7200800" cy="2897162"/>
          </a:xfrm>
        </p:grpSpPr>
        <p:sp>
          <p:nvSpPr>
            <p:cNvPr id="18" name="Rectangle 17"/>
            <p:cNvSpPr/>
            <p:nvPr/>
          </p:nvSpPr>
          <p:spPr>
            <a:xfrm>
              <a:off x="1064419" y="2115655"/>
              <a:ext cx="7200800" cy="1973833"/>
            </a:xfrm>
            <a:prstGeom prst="rect">
              <a:avLst/>
            </a:prstGeom>
            <a:solidFill>
              <a:schemeClr val="tx2">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mtClean="0"/>
            </a:p>
            <a:p>
              <a:endParaRPr lang="nb-NO" smtClean="0"/>
            </a:p>
          </p:txBody>
        </p:sp>
        <p:sp>
          <p:nvSpPr>
            <p:cNvPr id="14" name="TextBox 13"/>
            <p:cNvSpPr txBox="1"/>
            <p:nvPr/>
          </p:nvSpPr>
          <p:spPr>
            <a:xfrm>
              <a:off x="1064419" y="4089487"/>
              <a:ext cx="7200800" cy="923330"/>
            </a:xfrm>
            <a:prstGeom prst="rect">
              <a:avLst/>
            </a:prstGeom>
            <a:solidFill>
              <a:schemeClr val="accent1">
                <a:lumMod val="20000"/>
                <a:lumOff val="80000"/>
              </a:schemeClr>
            </a:solidFill>
            <a:ln>
              <a:solidFill>
                <a:schemeClr val="accent1"/>
              </a:solidFill>
            </a:ln>
          </p:spPr>
          <p:txBody>
            <a:bodyPr wrap="square" rtlCol="0">
              <a:spAutoFit/>
            </a:bodyPr>
            <a:lstStyle/>
            <a:p>
              <a:pPr algn="ctr"/>
              <a:endParaRPr lang="nb-NO" smtClean="0"/>
            </a:p>
            <a:p>
              <a:pPr algn="ctr"/>
              <a:r>
                <a:rPr lang="nb-NO" smtClean="0"/>
                <a:t>&lt;Datamaskin på termstue&gt;</a:t>
              </a:r>
            </a:p>
            <a:p>
              <a:pPr algn="ctr"/>
              <a:endParaRPr lang="nb-NO"/>
            </a:p>
          </p:txBody>
        </p:sp>
        <p:cxnSp>
          <p:nvCxnSpPr>
            <p:cNvPr id="16" name="Straight Connector 15"/>
            <p:cNvCxnSpPr/>
            <p:nvPr/>
          </p:nvCxnSpPr>
          <p:spPr>
            <a:xfrm>
              <a:off x="1064419" y="4377520"/>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64419" y="4737560"/>
              <a:ext cx="7200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64419" y="3555815"/>
              <a:ext cx="7200800" cy="1139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2596822" y="3648260"/>
              <a:ext cx="4470908" cy="369332"/>
            </a:xfrm>
            <a:prstGeom prst="rect">
              <a:avLst/>
            </a:prstGeom>
            <a:noFill/>
          </p:spPr>
          <p:txBody>
            <a:bodyPr wrap="square" rtlCol="0">
              <a:spAutoFit/>
            </a:bodyPr>
            <a:lstStyle/>
            <a:p>
              <a:r>
                <a:rPr lang="nb-NO" smtClean="0"/>
                <a:t>Windows eller Linux operativsystem</a:t>
              </a:r>
              <a:endParaRPr lang="nb-NO"/>
            </a:p>
          </p:txBody>
        </p:sp>
        <p:sp>
          <p:nvSpPr>
            <p:cNvPr id="22" name="TextBox 21"/>
            <p:cNvSpPr txBox="1"/>
            <p:nvPr/>
          </p:nvSpPr>
          <p:spPr>
            <a:xfrm>
              <a:off x="1082603" y="2792451"/>
              <a:ext cx="1727473" cy="369332"/>
            </a:xfrm>
            <a:prstGeom prst="rect">
              <a:avLst/>
            </a:prstGeom>
            <a:noFill/>
          </p:spPr>
          <p:txBody>
            <a:bodyPr wrap="square" rtlCol="0">
              <a:spAutoFit/>
            </a:bodyPr>
            <a:lstStyle/>
            <a:p>
              <a:r>
                <a:rPr lang="nb-NO" smtClean="0"/>
                <a:t>Java kompilator </a:t>
              </a:r>
              <a:endParaRPr lang="nb-NO"/>
            </a:p>
          </p:txBody>
        </p:sp>
        <p:sp>
          <p:nvSpPr>
            <p:cNvPr id="39" name="TextBox 38"/>
            <p:cNvSpPr txBox="1"/>
            <p:nvPr/>
          </p:nvSpPr>
          <p:spPr>
            <a:xfrm>
              <a:off x="6952651" y="2680965"/>
              <a:ext cx="835424" cy="369332"/>
            </a:xfrm>
            <a:prstGeom prst="rect">
              <a:avLst/>
            </a:prstGeom>
            <a:noFill/>
          </p:spPr>
          <p:txBody>
            <a:bodyPr wrap="square" rtlCol="0">
              <a:spAutoFit/>
            </a:bodyPr>
            <a:lstStyle/>
            <a:p>
              <a:r>
                <a:rPr lang="nb-NO" smtClean="0"/>
                <a:t>Atom</a:t>
              </a:r>
              <a:endParaRPr lang="nb-NO"/>
            </a:p>
          </p:txBody>
        </p:sp>
        <p:sp>
          <p:nvSpPr>
            <p:cNvPr id="41" name="TextBox 40"/>
            <p:cNvSpPr txBox="1"/>
            <p:nvPr/>
          </p:nvSpPr>
          <p:spPr>
            <a:xfrm>
              <a:off x="7556798" y="3130327"/>
              <a:ext cx="691503" cy="369332"/>
            </a:xfrm>
            <a:prstGeom prst="rect">
              <a:avLst/>
            </a:prstGeom>
            <a:noFill/>
          </p:spPr>
          <p:txBody>
            <a:bodyPr wrap="none" rtlCol="0">
              <a:spAutoFit/>
            </a:bodyPr>
            <a:lstStyle/>
            <a:p>
              <a:r>
                <a:rPr lang="nb-NO" smtClean="0"/>
                <a:t>….</a:t>
              </a:r>
              <a:endParaRPr lang="nb-NO"/>
            </a:p>
          </p:txBody>
        </p:sp>
        <p:sp>
          <p:nvSpPr>
            <p:cNvPr id="42" name="TextBox 41"/>
            <p:cNvSpPr txBox="1"/>
            <p:nvPr/>
          </p:nvSpPr>
          <p:spPr>
            <a:xfrm>
              <a:off x="3080643" y="3050297"/>
              <a:ext cx="1751633" cy="369332"/>
            </a:xfrm>
            <a:prstGeom prst="rect">
              <a:avLst/>
            </a:prstGeom>
            <a:noFill/>
          </p:spPr>
          <p:txBody>
            <a:bodyPr wrap="none" rtlCol="0">
              <a:spAutoFit/>
            </a:bodyPr>
            <a:lstStyle/>
            <a:p>
              <a:r>
                <a:rPr lang="nb-NO" smtClean="0"/>
                <a:t>Java kjøresystem</a:t>
              </a:r>
              <a:endParaRPr lang="nb-NO"/>
            </a:p>
          </p:txBody>
        </p:sp>
        <p:sp>
          <p:nvSpPr>
            <p:cNvPr id="45" name="TextBox 44"/>
            <p:cNvSpPr txBox="1"/>
            <p:nvPr/>
          </p:nvSpPr>
          <p:spPr>
            <a:xfrm>
              <a:off x="5166957" y="2807161"/>
              <a:ext cx="1337867" cy="646331"/>
            </a:xfrm>
            <a:prstGeom prst="rect">
              <a:avLst/>
            </a:prstGeom>
            <a:noFill/>
          </p:spPr>
          <p:txBody>
            <a:bodyPr wrap="none" rtlCol="0">
              <a:spAutoFit/>
            </a:bodyPr>
            <a:lstStyle/>
            <a:p>
              <a:r>
                <a:rPr lang="nb-NO" smtClean="0"/>
                <a:t>Kommando-</a:t>
              </a:r>
            </a:p>
            <a:p>
              <a:r>
                <a:rPr lang="nb-NO" smtClean="0"/>
                <a:t>vindu</a:t>
              </a:r>
              <a:endParaRPr lang="nb-NO"/>
            </a:p>
          </p:txBody>
        </p:sp>
        <p:sp>
          <p:nvSpPr>
            <p:cNvPr id="46" name="TextBox 45"/>
            <p:cNvSpPr txBox="1"/>
            <p:nvPr/>
          </p:nvSpPr>
          <p:spPr>
            <a:xfrm>
              <a:off x="3388158" y="2267160"/>
              <a:ext cx="2312171" cy="369332"/>
            </a:xfrm>
            <a:prstGeom prst="rect">
              <a:avLst/>
            </a:prstGeom>
            <a:noFill/>
          </p:spPr>
          <p:txBody>
            <a:bodyPr wrap="none" rtlCol="0">
              <a:spAutoFit/>
            </a:bodyPr>
            <a:lstStyle/>
            <a:p>
              <a:r>
                <a:rPr lang="nb-NO" smtClean="0"/>
                <a:t>Dine Java-programmer</a:t>
              </a:r>
              <a:endParaRPr lang="nb-NO"/>
            </a:p>
          </p:txBody>
        </p:sp>
      </p:grpSp>
      <p:sp>
        <p:nvSpPr>
          <p:cNvPr id="20" name="Smiley Face 19"/>
          <p:cNvSpPr/>
          <p:nvPr/>
        </p:nvSpPr>
        <p:spPr>
          <a:xfrm>
            <a:off x="4132814" y="1628800"/>
            <a:ext cx="709228" cy="698376"/>
          </a:xfrm>
          <a:prstGeom prst="smileyFac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1" name="Cloud Callout 20"/>
          <p:cNvSpPr/>
          <p:nvPr/>
        </p:nvSpPr>
        <p:spPr>
          <a:xfrm>
            <a:off x="6872422" y="4753902"/>
            <a:ext cx="1202432" cy="690463"/>
          </a:xfrm>
          <a:prstGeom prst="cloudCallout">
            <a:avLst>
              <a:gd name="adj1" fmla="val -76727"/>
              <a:gd name="adj2" fmla="val 5801"/>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solidFill>
                  <a:schemeClr val="tx2">
                    <a:lumMod val="60000"/>
                    <a:lumOff val="40000"/>
                  </a:schemeClr>
                </a:solidFill>
              </a:rPr>
              <a:t>0 eller 1?</a:t>
            </a:r>
            <a:endParaRPr lang="nb-NO">
              <a:solidFill>
                <a:schemeClr val="tx2">
                  <a:lumMod val="60000"/>
                  <a:lumOff val="40000"/>
                </a:schemeClr>
              </a:solidFill>
            </a:endParaRPr>
          </a:p>
        </p:txBody>
      </p:sp>
    </p:spTree>
    <p:extLst>
      <p:ext uri="{BB962C8B-B14F-4D97-AF65-F5344CB8AC3E}">
        <p14:creationId xmlns:p14="http://schemas.microsoft.com/office/powerpoint/2010/main" val="39558745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own Arrow 11"/>
          <p:cNvSpPr/>
          <p:nvPr/>
        </p:nvSpPr>
        <p:spPr>
          <a:xfrm rot="16200000">
            <a:off x="3023828" y="1825001"/>
            <a:ext cx="288032" cy="79208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Title 1"/>
          <p:cNvSpPr>
            <a:spLocks noGrp="1"/>
          </p:cNvSpPr>
          <p:nvPr>
            <p:ph type="title"/>
          </p:nvPr>
        </p:nvSpPr>
        <p:spPr/>
        <p:txBody>
          <a:bodyPr>
            <a:normAutofit fontScale="90000"/>
          </a:bodyPr>
          <a:lstStyle/>
          <a:p>
            <a:r>
              <a:rPr lang="nb-NO" sz="3600" b="1" smtClean="0">
                <a:latin typeface="Lucida Fax"/>
                <a:cs typeface="Lucida Fax"/>
              </a:rPr>
              <a:t>Programmer vi bruker for å programmere</a:t>
            </a:r>
            <a:endParaRPr lang="en-US" sz="3600" b="1" dirty="0">
              <a:latin typeface="Lucida Fax"/>
              <a:cs typeface="Lucida Fax"/>
            </a:endParaRPr>
          </a:p>
        </p:txBody>
      </p:sp>
      <p:sp>
        <p:nvSpPr>
          <p:cNvPr id="3" name="Oval 2"/>
          <p:cNvSpPr/>
          <p:nvPr/>
        </p:nvSpPr>
        <p:spPr>
          <a:xfrm>
            <a:off x="395536" y="1643681"/>
            <a:ext cx="216024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editor for å lage kildefil</a:t>
            </a:r>
            <a:endParaRPr lang="nb-NO"/>
          </a:p>
        </p:txBody>
      </p:sp>
      <p:sp>
        <p:nvSpPr>
          <p:cNvPr id="6" name="Oval 5"/>
          <p:cNvSpPr/>
          <p:nvPr/>
        </p:nvSpPr>
        <p:spPr>
          <a:xfrm>
            <a:off x="583462" y="5157192"/>
            <a:ext cx="216024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kjøresystem for å utføre programmet</a:t>
            </a:r>
            <a:endParaRPr lang="nb-NO"/>
          </a:p>
        </p:txBody>
      </p:sp>
      <p:sp>
        <p:nvSpPr>
          <p:cNvPr id="8" name="Oval 7"/>
          <p:cNvSpPr/>
          <p:nvPr/>
        </p:nvSpPr>
        <p:spPr>
          <a:xfrm>
            <a:off x="6516216" y="1644980"/>
            <a:ext cx="2160240"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kompilator for å oversette til byte-kode</a:t>
            </a:r>
            <a:endParaRPr lang="nb-NO"/>
          </a:p>
        </p:txBody>
      </p:sp>
      <p:sp>
        <p:nvSpPr>
          <p:cNvPr id="5" name="TextBox 4"/>
          <p:cNvSpPr txBox="1"/>
          <p:nvPr/>
        </p:nvSpPr>
        <p:spPr>
          <a:xfrm>
            <a:off x="163996" y="1274349"/>
            <a:ext cx="1109599" cy="369332"/>
          </a:xfrm>
          <a:prstGeom prst="rect">
            <a:avLst/>
          </a:prstGeom>
          <a:noFill/>
        </p:spPr>
        <p:txBody>
          <a:bodyPr wrap="none" rtlCol="0">
            <a:spAutoFit/>
          </a:bodyPr>
          <a:lstStyle/>
          <a:p>
            <a:r>
              <a:rPr lang="nb-NO" smtClean="0"/>
              <a:t>$ emacs&amp;</a:t>
            </a:r>
            <a:endParaRPr lang="nb-NO"/>
          </a:p>
        </p:txBody>
      </p:sp>
      <p:sp>
        <p:nvSpPr>
          <p:cNvPr id="9" name="TextBox 8"/>
          <p:cNvSpPr txBox="1"/>
          <p:nvPr/>
        </p:nvSpPr>
        <p:spPr>
          <a:xfrm>
            <a:off x="6804248" y="1196752"/>
            <a:ext cx="2134880" cy="369332"/>
          </a:xfrm>
          <a:prstGeom prst="rect">
            <a:avLst/>
          </a:prstGeom>
          <a:noFill/>
        </p:spPr>
        <p:txBody>
          <a:bodyPr wrap="none" rtlCol="0">
            <a:spAutoFit/>
          </a:bodyPr>
          <a:lstStyle/>
          <a:p>
            <a:r>
              <a:rPr lang="nb-NO" smtClean="0"/>
              <a:t>$ javac MittProg.java</a:t>
            </a:r>
            <a:endParaRPr lang="nb-NO"/>
          </a:p>
        </p:txBody>
      </p:sp>
      <p:sp>
        <p:nvSpPr>
          <p:cNvPr id="10" name="TextBox 9"/>
          <p:cNvSpPr txBox="1"/>
          <p:nvPr/>
        </p:nvSpPr>
        <p:spPr>
          <a:xfrm>
            <a:off x="2688070" y="5383080"/>
            <a:ext cx="1659621" cy="369332"/>
          </a:xfrm>
          <a:prstGeom prst="rect">
            <a:avLst/>
          </a:prstGeom>
          <a:noFill/>
        </p:spPr>
        <p:txBody>
          <a:bodyPr wrap="none" rtlCol="0">
            <a:spAutoFit/>
          </a:bodyPr>
          <a:lstStyle/>
          <a:p>
            <a:r>
              <a:rPr lang="nb-NO" smtClean="0"/>
              <a:t>$ java MittProg </a:t>
            </a:r>
            <a:endParaRPr lang="nb-NO"/>
          </a:p>
        </p:txBody>
      </p:sp>
      <p:sp>
        <p:nvSpPr>
          <p:cNvPr id="11" name="Flowchart: Process 10"/>
          <p:cNvSpPr/>
          <p:nvPr/>
        </p:nvSpPr>
        <p:spPr>
          <a:xfrm>
            <a:off x="3787250" y="1967717"/>
            <a:ext cx="1512168" cy="50405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solidFill>
                  <a:schemeClr val="tx1"/>
                </a:solidFill>
              </a:rPr>
              <a:t>MittProg.java</a:t>
            </a:r>
            <a:endParaRPr lang="nb-NO">
              <a:solidFill>
                <a:schemeClr val="tx1"/>
              </a:solidFill>
            </a:endParaRPr>
          </a:p>
        </p:txBody>
      </p:sp>
      <p:sp>
        <p:nvSpPr>
          <p:cNvPr id="13" name="Down Arrow 12"/>
          <p:cNvSpPr/>
          <p:nvPr/>
        </p:nvSpPr>
        <p:spPr>
          <a:xfrm rot="4024484">
            <a:off x="6210294" y="2413638"/>
            <a:ext cx="288032" cy="1690862"/>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Flowchart: Process 13"/>
          <p:cNvSpPr/>
          <p:nvPr/>
        </p:nvSpPr>
        <p:spPr>
          <a:xfrm>
            <a:off x="3769271" y="3650688"/>
            <a:ext cx="1512168" cy="504056"/>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solidFill>
                  <a:schemeClr val="tx1"/>
                </a:solidFill>
              </a:rPr>
              <a:t>MittProg.class</a:t>
            </a:r>
            <a:endParaRPr lang="nb-NO">
              <a:solidFill>
                <a:schemeClr val="tx1"/>
              </a:solidFill>
            </a:endParaRPr>
          </a:p>
        </p:txBody>
      </p:sp>
      <p:sp>
        <p:nvSpPr>
          <p:cNvPr id="15" name="Down Arrow 14"/>
          <p:cNvSpPr/>
          <p:nvPr/>
        </p:nvSpPr>
        <p:spPr>
          <a:xfrm rot="16200000">
            <a:off x="5904148" y="1821601"/>
            <a:ext cx="288032" cy="792088"/>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Down Arrow 15"/>
          <p:cNvSpPr/>
          <p:nvPr/>
        </p:nvSpPr>
        <p:spPr>
          <a:xfrm rot="4154562">
            <a:off x="2610101" y="3765581"/>
            <a:ext cx="288032" cy="1622796"/>
          </a:xfrm>
          <a:prstGeom prst="down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4779251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6" grpId="0" animBg="1"/>
      <p:bldP spid="8" grpId="0" animBg="1"/>
      <p:bldP spid="9" grpId="0"/>
      <p:bldP spid="10" grpId="0"/>
      <p:bldP spid="11" grpId="0" animBg="1"/>
      <p:bldP spid="13" grpId="0" animBg="1"/>
      <p:bldP spid="14"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Hva er programmering?</a:t>
            </a:r>
            <a:endParaRPr lang="nb-NO"/>
          </a:p>
        </p:txBody>
      </p:sp>
      <p:sp>
        <p:nvSpPr>
          <p:cNvPr id="3" name="Content Placeholder 2"/>
          <p:cNvSpPr>
            <a:spLocks noGrp="1"/>
          </p:cNvSpPr>
          <p:nvPr>
            <p:ph idx="1"/>
          </p:nvPr>
        </p:nvSpPr>
        <p:spPr/>
        <p:txBody>
          <a:bodyPr>
            <a:normAutofit fontScale="62500" lnSpcReduction="20000"/>
          </a:bodyPr>
          <a:lstStyle/>
          <a:p>
            <a:pPr marL="0" indent="0">
              <a:buNone/>
            </a:pPr>
            <a:r>
              <a:rPr lang="nb-NO" smtClean="0"/>
              <a:t>Å lære en datamaskin å gjøre «noe» på en bestemt måte.</a:t>
            </a:r>
          </a:p>
          <a:p>
            <a:pPr lvl="1"/>
            <a:r>
              <a:rPr lang="nb-NO" smtClean="0"/>
              <a:t>løse et problem</a:t>
            </a:r>
          </a:p>
          <a:p>
            <a:pPr lvl="1"/>
            <a:r>
              <a:rPr lang="nb-NO" smtClean="0"/>
              <a:t>overta en repetitiv/ arbeidskrevende oppgave</a:t>
            </a:r>
          </a:p>
          <a:p>
            <a:pPr lvl="1"/>
            <a:r>
              <a:rPr lang="nb-NO" smtClean="0"/>
              <a:t>utføre noe som ikke lar seg gjøre manuelt</a:t>
            </a:r>
            <a:endParaRPr lang="nb-NO"/>
          </a:p>
          <a:p>
            <a:pPr marL="0" indent="0">
              <a:buNone/>
            </a:pPr>
            <a:endParaRPr lang="nb-NO" smtClean="0"/>
          </a:p>
          <a:p>
            <a:pPr marL="0" indent="0">
              <a:buNone/>
            </a:pPr>
            <a:r>
              <a:rPr lang="nb-NO" smtClean="0"/>
              <a:t>Programmering omfatter alltid de samme elementene: </a:t>
            </a:r>
          </a:p>
          <a:p>
            <a:pPr marL="514350" indent="-514350">
              <a:buFont typeface="+mj-lt"/>
              <a:buAutoNum type="arabicPeriod"/>
            </a:pPr>
            <a:r>
              <a:rPr lang="nb-NO" smtClean="0"/>
              <a:t>Hva skal gjøres?</a:t>
            </a:r>
          </a:p>
          <a:p>
            <a:pPr marL="514350" indent="-514350">
              <a:buFont typeface="+mj-lt"/>
              <a:buAutoNum type="arabicPeriod"/>
            </a:pPr>
            <a:r>
              <a:rPr lang="nb-NO"/>
              <a:t>Hvordan skal maskinen gå frem?</a:t>
            </a:r>
          </a:p>
          <a:p>
            <a:pPr marL="514350" indent="-514350">
              <a:buFont typeface="+mj-lt"/>
              <a:buAutoNum type="arabicPeriod"/>
            </a:pPr>
            <a:r>
              <a:rPr lang="nb-NO" smtClean="0"/>
              <a:t>Hvilke </a:t>
            </a:r>
            <a:r>
              <a:rPr lang="nb-NO"/>
              <a:t>data trenger </a:t>
            </a:r>
            <a:r>
              <a:rPr lang="nb-NO" smtClean="0"/>
              <a:t>den å </a:t>
            </a:r>
            <a:r>
              <a:rPr lang="nb-NO"/>
              <a:t>holde rede på?</a:t>
            </a:r>
          </a:p>
          <a:p>
            <a:pPr marL="514350" indent="-514350">
              <a:buFont typeface="+mj-lt"/>
              <a:buAutoNum type="arabicPeriod"/>
            </a:pPr>
            <a:r>
              <a:rPr lang="nb-NO" smtClean="0"/>
              <a:t>Hvordan beskrive dette i et språk maskinen forstår?</a:t>
            </a:r>
          </a:p>
          <a:p>
            <a:pPr marL="514350" indent="-514350">
              <a:buFont typeface="+mj-lt"/>
              <a:buAutoNum type="arabicPeriod"/>
            </a:pPr>
            <a:r>
              <a:rPr lang="nb-NO" smtClean="0"/>
              <a:t>Hvordan være sikker på at maskinen (alltid) gjør det jeg har tenkt (se 1)?</a:t>
            </a:r>
          </a:p>
          <a:p>
            <a:pPr marL="0" indent="0">
              <a:buNone/>
            </a:pPr>
            <a:endParaRPr lang="nb-NO" smtClean="0"/>
          </a:p>
          <a:p>
            <a:pPr marL="0" indent="0">
              <a:buNone/>
            </a:pPr>
            <a:endParaRPr lang="nb-NO" smtClean="0"/>
          </a:p>
          <a:p>
            <a:pPr marL="0" indent="0">
              <a:buNone/>
            </a:pPr>
            <a:r>
              <a:rPr lang="nb-NO" smtClean="0"/>
              <a:t>Dette er *ikke* en sekvensiell prosess – vi lærer underveis og må gå tilbake og i flere runder.</a:t>
            </a:r>
          </a:p>
        </p:txBody>
      </p:sp>
      <p:sp>
        <p:nvSpPr>
          <p:cNvPr id="6" name="Oval Callout 5"/>
          <p:cNvSpPr/>
          <p:nvPr/>
        </p:nvSpPr>
        <p:spPr>
          <a:xfrm>
            <a:off x="6588224" y="2636912"/>
            <a:ext cx="1994520" cy="648072"/>
          </a:xfrm>
          <a:prstGeom prst="wedgeEllipseCallout">
            <a:avLst>
              <a:gd name="adj1" fmla="val -106136"/>
              <a:gd name="adj2" fmla="val 590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Spesifikasjon</a:t>
            </a:r>
          </a:p>
        </p:txBody>
      </p:sp>
      <p:sp>
        <p:nvSpPr>
          <p:cNvPr id="7" name="Oval Callout 6"/>
          <p:cNvSpPr/>
          <p:nvPr/>
        </p:nvSpPr>
        <p:spPr>
          <a:xfrm>
            <a:off x="6300192" y="3501008"/>
            <a:ext cx="1224136" cy="648072"/>
          </a:xfrm>
          <a:prstGeom prst="wedgeEllipseCallout">
            <a:avLst>
              <a:gd name="adj1" fmla="val -92608"/>
              <a:gd name="adj2" fmla="val 1855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Design</a:t>
            </a:r>
            <a:endParaRPr lang="nb-NO"/>
          </a:p>
        </p:txBody>
      </p:sp>
      <p:sp>
        <p:nvSpPr>
          <p:cNvPr id="8" name="Oval Callout 7"/>
          <p:cNvSpPr/>
          <p:nvPr/>
        </p:nvSpPr>
        <p:spPr>
          <a:xfrm>
            <a:off x="8028384" y="3825044"/>
            <a:ext cx="1058416" cy="648072"/>
          </a:xfrm>
          <a:prstGeom prst="wedgeEllipseCallout">
            <a:avLst>
              <a:gd name="adj1" fmla="val -206692"/>
              <a:gd name="adj2" fmla="val 3936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Java</a:t>
            </a:r>
            <a:endParaRPr lang="nb-NO"/>
          </a:p>
        </p:txBody>
      </p:sp>
      <p:sp>
        <p:nvSpPr>
          <p:cNvPr id="9" name="Oval Callout 8"/>
          <p:cNvSpPr/>
          <p:nvPr/>
        </p:nvSpPr>
        <p:spPr>
          <a:xfrm>
            <a:off x="7884368" y="4797152"/>
            <a:ext cx="1231954" cy="576064"/>
          </a:xfrm>
          <a:prstGeom prst="wedgeEllipseCallout">
            <a:avLst>
              <a:gd name="adj1" fmla="val -93360"/>
              <a:gd name="adj2" fmla="val -359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Testing</a:t>
            </a:r>
            <a:endParaRPr lang="nb-NO"/>
          </a:p>
        </p:txBody>
      </p:sp>
      <p:sp>
        <p:nvSpPr>
          <p:cNvPr id="10" name="Right Brace 9"/>
          <p:cNvSpPr/>
          <p:nvPr/>
        </p:nvSpPr>
        <p:spPr>
          <a:xfrm>
            <a:off x="5364088" y="3645024"/>
            <a:ext cx="155448" cy="504056"/>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nb-NO"/>
          </a:p>
        </p:txBody>
      </p:sp>
    </p:spTree>
    <p:extLst>
      <p:ext uri="{BB962C8B-B14F-4D97-AF65-F5344CB8AC3E}">
        <p14:creationId xmlns:p14="http://schemas.microsoft.com/office/powerpoint/2010/main" val="377245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a:latin typeface="Lucida Fax"/>
                <a:cs typeface="Lucida Fax"/>
              </a:rPr>
              <a:t>Hva handler det om?</a:t>
            </a:r>
          </a:p>
        </p:txBody>
      </p:sp>
      <p:sp>
        <p:nvSpPr>
          <p:cNvPr id="3" name="Content Placeholder 2"/>
          <p:cNvSpPr>
            <a:spLocks noGrp="1"/>
          </p:cNvSpPr>
          <p:nvPr>
            <p:ph idx="1"/>
          </p:nvPr>
        </p:nvSpPr>
        <p:spPr/>
        <p:txBody>
          <a:bodyPr>
            <a:noAutofit/>
          </a:bodyPr>
          <a:lstStyle/>
          <a:p>
            <a:pPr marL="0" indent="0">
              <a:buNone/>
            </a:pPr>
            <a:endParaRPr lang="en-US" sz="2400" dirty="0" smtClean="0">
              <a:latin typeface="Lucida Fax"/>
              <a:cs typeface="Lucida Fax"/>
            </a:endParaRPr>
          </a:p>
          <a:p>
            <a:r>
              <a:rPr lang="en-US" sz="2400" dirty="0" err="1" smtClean="0">
                <a:latin typeface="Lucida Fax"/>
                <a:cs typeface="Lucida Fax"/>
              </a:rPr>
              <a:t>formulere</a:t>
            </a:r>
            <a:r>
              <a:rPr lang="en-US" sz="2400" dirty="0" smtClean="0">
                <a:latin typeface="Lucida Fax"/>
                <a:cs typeface="Lucida Fax"/>
              </a:rPr>
              <a:t> </a:t>
            </a:r>
            <a:r>
              <a:rPr lang="en-US" sz="2400" dirty="0" err="1" smtClean="0">
                <a:latin typeface="Lucida Fax"/>
                <a:cs typeface="Lucida Fax"/>
              </a:rPr>
              <a:t>problemer</a:t>
            </a:r>
            <a:r>
              <a:rPr lang="en-US" sz="2400" dirty="0" smtClean="0">
                <a:latin typeface="Lucida Fax"/>
                <a:cs typeface="Lucida Fax"/>
              </a:rPr>
              <a:t>/ </a:t>
            </a:r>
            <a:r>
              <a:rPr lang="en-US" sz="2400" dirty="0" err="1" smtClean="0">
                <a:latin typeface="Lucida Fax"/>
                <a:cs typeface="Lucida Fax"/>
              </a:rPr>
              <a:t>arbeidsoppgaver</a:t>
            </a:r>
            <a:endParaRPr lang="en-US" sz="2400" dirty="0" smtClean="0">
              <a:latin typeface="Lucida Fax"/>
              <a:cs typeface="Lucida Fax"/>
            </a:endParaRPr>
          </a:p>
          <a:p>
            <a:r>
              <a:rPr lang="en-US" sz="2400" dirty="0" err="1" smtClean="0">
                <a:latin typeface="Lucida Fax"/>
                <a:cs typeface="Lucida Fax"/>
              </a:rPr>
              <a:t>tenke</a:t>
            </a:r>
            <a:r>
              <a:rPr lang="en-US" sz="2400" dirty="0" smtClean="0">
                <a:latin typeface="Lucida Fax"/>
                <a:cs typeface="Lucida Fax"/>
              </a:rPr>
              <a:t> </a:t>
            </a:r>
            <a:r>
              <a:rPr lang="en-US" sz="2400" dirty="0" err="1" smtClean="0">
                <a:latin typeface="Lucida Fax"/>
                <a:cs typeface="Lucida Fax"/>
              </a:rPr>
              <a:t>kreativt</a:t>
            </a:r>
            <a:r>
              <a:rPr lang="en-US" sz="2400" dirty="0" smtClean="0">
                <a:latin typeface="Lucida Fax"/>
                <a:cs typeface="Lucida Fax"/>
              </a:rPr>
              <a:t> </a:t>
            </a:r>
            <a:r>
              <a:rPr lang="en-US" sz="2400" dirty="0" err="1" smtClean="0">
                <a:latin typeface="Lucida Fax"/>
                <a:cs typeface="Lucida Fax"/>
              </a:rPr>
              <a:t>omkring</a:t>
            </a:r>
            <a:r>
              <a:rPr lang="en-US" sz="2400" dirty="0" smtClean="0">
                <a:latin typeface="Lucida Fax"/>
                <a:cs typeface="Lucida Fax"/>
              </a:rPr>
              <a:t> </a:t>
            </a:r>
            <a:r>
              <a:rPr lang="en-US" sz="2400" dirty="0" err="1" smtClean="0">
                <a:latin typeface="Lucida Fax"/>
                <a:cs typeface="Lucida Fax"/>
              </a:rPr>
              <a:t>løsninger</a:t>
            </a:r>
            <a:endParaRPr lang="en-US" sz="2400" dirty="0" smtClean="0">
              <a:latin typeface="Lucida Fax"/>
              <a:cs typeface="Lucida Fax"/>
            </a:endParaRPr>
          </a:p>
          <a:p>
            <a:r>
              <a:rPr lang="en-US" sz="2400" dirty="0" err="1" smtClean="0">
                <a:latin typeface="Lucida Fax"/>
                <a:cs typeface="Lucida Fax"/>
              </a:rPr>
              <a:t>og</a:t>
            </a:r>
            <a:r>
              <a:rPr lang="en-US" sz="2400" dirty="0" smtClean="0">
                <a:latin typeface="Lucida Fax"/>
                <a:cs typeface="Lucida Fax"/>
              </a:rPr>
              <a:t> </a:t>
            </a:r>
            <a:r>
              <a:rPr lang="en-US" sz="2400" dirty="0" err="1" smtClean="0">
                <a:latin typeface="Lucida Fax"/>
                <a:cs typeface="Lucida Fax"/>
              </a:rPr>
              <a:t>formulere</a:t>
            </a:r>
            <a:r>
              <a:rPr lang="en-US" sz="2400" dirty="0" smtClean="0">
                <a:latin typeface="Lucida Fax"/>
                <a:cs typeface="Lucida Fax"/>
              </a:rPr>
              <a:t> </a:t>
            </a:r>
            <a:r>
              <a:rPr lang="en-US" sz="2400" dirty="0" err="1" smtClean="0">
                <a:latin typeface="Lucida Fax"/>
                <a:cs typeface="Lucida Fax"/>
              </a:rPr>
              <a:t>løsninger</a:t>
            </a:r>
            <a:r>
              <a:rPr lang="en-US" sz="2400" dirty="0" smtClean="0">
                <a:latin typeface="Lucida Fax"/>
                <a:cs typeface="Lucida Fax"/>
              </a:rPr>
              <a:t> </a:t>
            </a:r>
            <a:r>
              <a:rPr lang="en-US" sz="2400" dirty="0" err="1" smtClean="0">
                <a:latin typeface="Lucida Fax"/>
                <a:cs typeface="Lucida Fax"/>
              </a:rPr>
              <a:t>klart</a:t>
            </a:r>
            <a:r>
              <a:rPr lang="en-US" sz="2400" dirty="0" smtClean="0">
                <a:latin typeface="Lucida Fax"/>
                <a:cs typeface="Lucida Fax"/>
              </a:rPr>
              <a:t> </a:t>
            </a:r>
            <a:r>
              <a:rPr lang="en-US" sz="2400" dirty="0" err="1" smtClean="0">
                <a:latin typeface="Lucida Fax"/>
                <a:cs typeface="Lucida Fax"/>
              </a:rPr>
              <a:t>og</a:t>
            </a:r>
            <a:r>
              <a:rPr lang="en-US" sz="2400" dirty="0" smtClean="0">
                <a:latin typeface="Lucida Fax"/>
                <a:cs typeface="Lucida Fax"/>
              </a:rPr>
              <a:t> </a:t>
            </a:r>
            <a:r>
              <a:rPr lang="en-US" sz="2400" dirty="0" err="1" smtClean="0">
                <a:latin typeface="Lucida Fax"/>
                <a:cs typeface="Lucida Fax"/>
              </a:rPr>
              <a:t>nøyaktig</a:t>
            </a:r>
            <a:r>
              <a:rPr lang="en-US" sz="2400" dirty="0" smtClean="0">
                <a:latin typeface="Lucida Fax"/>
                <a:cs typeface="Lucida Fax"/>
              </a:rPr>
              <a:t> </a:t>
            </a:r>
            <a:r>
              <a:rPr lang="en-US" sz="2400" dirty="0" err="1" smtClean="0">
                <a:latin typeface="Lucida Fax"/>
                <a:cs typeface="Lucida Fax"/>
              </a:rPr>
              <a:t>i</a:t>
            </a:r>
            <a:r>
              <a:rPr lang="en-US" sz="2400" dirty="0" smtClean="0">
                <a:latin typeface="Lucida Fax"/>
                <a:cs typeface="Lucida Fax"/>
              </a:rPr>
              <a:t> </a:t>
            </a:r>
            <a:r>
              <a:rPr lang="en-US" sz="2400" dirty="0" err="1" smtClean="0">
                <a:latin typeface="Lucida Fax"/>
                <a:cs typeface="Lucida Fax"/>
              </a:rPr>
              <a:t>en</a:t>
            </a:r>
            <a:r>
              <a:rPr lang="en-US" sz="2400" dirty="0" smtClean="0">
                <a:latin typeface="Lucida Fax"/>
                <a:cs typeface="Lucida Fax"/>
              </a:rPr>
              <a:t> form </a:t>
            </a:r>
            <a:r>
              <a:rPr lang="en-US" sz="2400" dirty="0" err="1" smtClean="0">
                <a:latin typeface="Lucida Fax"/>
                <a:cs typeface="Lucida Fax"/>
              </a:rPr>
              <a:t>som</a:t>
            </a:r>
            <a:r>
              <a:rPr lang="en-US" sz="2400" dirty="0" smtClean="0">
                <a:latin typeface="Lucida Fax"/>
                <a:cs typeface="Lucida Fax"/>
              </a:rPr>
              <a:t> </a:t>
            </a:r>
            <a:r>
              <a:rPr lang="en-US" sz="2400" dirty="0" err="1" smtClean="0">
                <a:latin typeface="Lucida Fax"/>
                <a:cs typeface="Lucida Fax"/>
              </a:rPr>
              <a:t>kan</a:t>
            </a:r>
            <a:r>
              <a:rPr lang="en-US" sz="2400" dirty="0" smtClean="0">
                <a:latin typeface="Lucida Fax"/>
                <a:cs typeface="Lucida Fax"/>
              </a:rPr>
              <a:t> </a:t>
            </a:r>
            <a:r>
              <a:rPr lang="en-US" sz="2400" dirty="0" err="1" smtClean="0">
                <a:latin typeface="Lucida Fax"/>
                <a:cs typeface="Lucida Fax"/>
              </a:rPr>
              <a:t>utføres</a:t>
            </a:r>
            <a:r>
              <a:rPr lang="en-US" sz="2400" dirty="0" smtClean="0">
                <a:latin typeface="Lucida Fax"/>
                <a:cs typeface="Lucida Fax"/>
              </a:rPr>
              <a:t> </a:t>
            </a:r>
            <a:r>
              <a:rPr lang="en-US" sz="2400" dirty="0" err="1" smtClean="0">
                <a:latin typeface="Lucida Fax"/>
                <a:cs typeface="Lucida Fax"/>
              </a:rPr>
              <a:t>av</a:t>
            </a:r>
            <a:r>
              <a:rPr lang="en-US" sz="2400" dirty="0" smtClean="0">
                <a:latin typeface="Lucida Fax"/>
                <a:cs typeface="Lucida Fax"/>
              </a:rPr>
              <a:t> </a:t>
            </a:r>
            <a:r>
              <a:rPr lang="en-US" sz="2400" dirty="0" err="1" smtClean="0">
                <a:latin typeface="Lucida Fax"/>
                <a:cs typeface="Lucida Fax"/>
              </a:rPr>
              <a:t>en</a:t>
            </a:r>
            <a:r>
              <a:rPr lang="en-US" sz="2400" dirty="0" smtClean="0">
                <a:latin typeface="Lucida Fax"/>
                <a:cs typeface="Lucida Fax"/>
              </a:rPr>
              <a:t> </a:t>
            </a:r>
            <a:r>
              <a:rPr lang="en-US" sz="2400" dirty="0" err="1" smtClean="0">
                <a:latin typeface="Lucida Fax"/>
                <a:cs typeface="Lucida Fax"/>
              </a:rPr>
              <a:t>datamaskin</a:t>
            </a:r>
            <a:endParaRPr lang="en-US" sz="2400" dirty="0" smtClean="0">
              <a:latin typeface="Lucida Fax"/>
              <a:cs typeface="Lucida Fax"/>
            </a:endParaRPr>
          </a:p>
          <a:p>
            <a:pPr marL="0" indent="0">
              <a:buNone/>
            </a:pPr>
            <a:endParaRPr lang="en-US" sz="2400" dirty="0" smtClean="0">
              <a:latin typeface="Lucida Fax"/>
              <a:cs typeface="Lucida Fax"/>
            </a:endParaRPr>
          </a:p>
          <a:p>
            <a:pPr marL="0" indent="0">
              <a:buNone/>
            </a:pPr>
            <a:r>
              <a:rPr lang="en-US" sz="2400" dirty="0" err="1" smtClean="0">
                <a:latin typeface="Lucida Fax"/>
                <a:cs typeface="Lucida Fax"/>
              </a:rPr>
              <a:t>Programmering</a:t>
            </a:r>
            <a:r>
              <a:rPr lang="en-US" sz="2400" dirty="0" smtClean="0">
                <a:latin typeface="Lucida Fax"/>
                <a:cs typeface="Lucida Fax"/>
              </a:rPr>
              <a:t> </a:t>
            </a:r>
            <a:r>
              <a:rPr lang="en-US" sz="2400" dirty="0" err="1" smtClean="0">
                <a:latin typeface="Lucida Fax"/>
                <a:cs typeface="Lucida Fax"/>
              </a:rPr>
              <a:t>er</a:t>
            </a:r>
            <a:r>
              <a:rPr lang="en-US" sz="2400" dirty="0" smtClean="0">
                <a:latin typeface="Lucida Fax"/>
                <a:cs typeface="Lucida Fax"/>
              </a:rPr>
              <a:t> </a:t>
            </a:r>
            <a:r>
              <a:rPr lang="en-US" sz="2400" dirty="0" err="1" smtClean="0">
                <a:latin typeface="Lucida Fax"/>
                <a:cs typeface="Lucida Fax"/>
              </a:rPr>
              <a:t>problemløsning</a:t>
            </a:r>
            <a:r>
              <a:rPr lang="en-US" sz="2400" dirty="0" smtClean="0">
                <a:latin typeface="Lucida Fax"/>
                <a:cs typeface="Lucida Fax"/>
              </a:rPr>
              <a:t> –</a:t>
            </a:r>
          </a:p>
          <a:p>
            <a:pPr marL="0" indent="0">
              <a:buNone/>
            </a:pPr>
            <a:r>
              <a:rPr lang="en-US" sz="2400" dirty="0" err="1" smtClean="0">
                <a:latin typeface="Lucida Fax"/>
                <a:cs typeface="Lucida Fax"/>
              </a:rPr>
              <a:t>og</a:t>
            </a:r>
            <a:r>
              <a:rPr lang="en-US" sz="2400" dirty="0" smtClean="0">
                <a:latin typeface="Lucida Fax"/>
                <a:cs typeface="Lucida Fax"/>
              </a:rPr>
              <a:t> </a:t>
            </a:r>
            <a:r>
              <a:rPr lang="en-US" sz="2400" dirty="0" err="1" smtClean="0">
                <a:latin typeface="Lucida Fax"/>
                <a:cs typeface="Lucida Fax"/>
              </a:rPr>
              <a:t>innebærer</a:t>
            </a:r>
            <a:r>
              <a:rPr lang="en-US" sz="2400" dirty="0" smtClean="0">
                <a:latin typeface="Lucida Fax"/>
                <a:cs typeface="Lucida Fax"/>
              </a:rPr>
              <a:t> </a:t>
            </a:r>
            <a:r>
              <a:rPr lang="en-US" sz="2400" dirty="0" err="1" smtClean="0">
                <a:latin typeface="Lucida Fax"/>
                <a:cs typeface="Lucida Fax"/>
              </a:rPr>
              <a:t>å</a:t>
            </a:r>
            <a:r>
              <a:rPr lang="en-US" sz="2400" dirty="0" smtClean="0">
                <a:latin typeface="Lucida Fax"/>
                <a:cs typeface="Lucida Fax"/>
              </a:rPr>
              <a:t> </a:t>
            </a:r>
            <a:r>
              <a:rPr lang="en-US" sz="2400" dirty="0" err="1" smtClean="0">
                <a:latin typeface="Lucida Fax"/>
                <a:cs typeface="Lucida Fax"/>
              </a:rPr>
              <a:t>leve</a:t>
            </a:r>
            <a:r>
              <a:rPr lang="en-US" sz="2400" dirty="0" smtClean="0">
                <a:latin typeface="Lucida Fax"/>
                <a:cs typeface="Lucida Fax"/>
              </a:rPr>
              <a:t> </a:t>
            </a:r>
            <a:r>
              <a:rPr lang="en-US" sz="2400" dirty="0" err="1" smtClean="0">
                <a:latin typeface="Lucida Fax"/>
                <a:cs typeface="Lucida Fax"/>
              </a:rPr>
              <a:t>mye</a:t>
            </a:r>
            <a:r>
              <a:rPr lang="en-US" sz="2400" dirty="0" smtClean="0">
                <a:latin typeface="Lucida Fax"/>
                <a:cs typeface="Lucida Fax"/>
              </a:rPr>
              <a:t> </a:t>
            </a:r>
            <a:r>
              <a:rPr lang="en-US" sz="2400" dirty="0" err="1" smtClean="0">
                <a:latin typeface="Lucida Fax"/>
                <a:cs typeface="Lucida Fax"/>
              </a:rPr>
              <a:t>av</a:t>
            </a:r>
            <a:r>
              <a:rPr lang="en-US" sz="2400" dirty="0" smtClean="0">
                <a:latin typeface="Lucida Fax"/>
                <a:cs typeface="Lucida Fax"/>
              </a:rPr>
              <a:t> </a:t>
            </a:r>
            <a:r>
              <a:rPr lang="en-US" sz="2400" dirty="0" err="1" smtClean="0">
                <a:latin typeface="Lucida Fax"/>
                <a:cs typeface="Lucida Fax"/>
              </a:rPr>
              <a:t>tiden</a:t>
            </a:r>
            <a:r>
              <a:rPr lang="en-US" sz="2400" dirty="0" smtClean="0">
                <a:latin typeface="Lucida Fax"/>
                <a:cs typeface="Lucida Fax"/>
              </a:rPr>
              <a:t> med “</a:t>
            </a:r>
            <a:r>
              <a:rPr lang="en-US" sz="2400" dirty="0" err="1" smtClean="0">
                <a:latin typeface="Lucida Fax"/>
                <a:cs typeface="Lucida Fax"/>
              </a:rPr>
              <a:t>problemer</a:t>
            </a:r>
            <a:r>
              <a:rPr lang="en-US" sz="2400" dirty="0" smtClean="0">
                <a:latin typeface="Lucida Fax"/>
                <a:cs typeface="Lucida Fax"/>
              </a:rPr>
              <a:t>”.</a:t>
            </a:r>
          </a:p>
          <a:p>
            <a:pPr marL="0" indent="0">
              <a:buNone/>
            </a:pPr>
            <a:endParaRPr lang="en-US" sz="2400" dirty="0" smtClean="0">
              <a:latin typeface="Lucida Fax"/>
              <a:cs typeface="Lucida Fax"/>
            </a:endParaRPr>
          </a:p>
          <a:p>
            <a:pPr marL="0" indent="0">
              <a:buNone/>
            </a:pPr>
            <a:r>
              <a:rPr lang="en-US" sz="2400" dirty="0" smtClean="0">
                <a:latin typeface="Lucida Fax"/>
                <a:cs typeface="Lucida Fax"/>
              </a:rPr>
              <a:t>Eller: .. med “</a:t>
            </a:r>
            <a:r>
              <a:rPr lang="en-US" sz="2400" dirty="0" err="1" smtClean="0">
                <a:latin typeface="Lucida Fax"/>
                <a:cs typeface="Lucida Fax"/>
              </a:rPr>
              <a:t>å</a:t>
            </a:r>
            <a:r>
              <a:rPr lang="en-US" sz="2400" dirty="0" smtClean="0">
                <a:latin typeface="Lucida Fax"/>
                <a:cs typeface="Lucida Fax"/>
              </a:rPr>
              <a:t> </a:t>
            </a:r>
            <a:r>
              <a:rPr lang="en-US" sz="2400" dirty="0" err="1" smtClean="0">
                <a:latin typeface="Lucida Fax"/>
                <a:cs typeface="Lucida Fax"/>
              </a:rPr>
              <a:t>skape</a:t>
            </a:r>
            <a:r>
              <a:rPr lang="en-US" sz="2400" dirty="0" smtClean="0">
                <a:latin typeface="Lucida Fax"/>
                <a:cs typeface="Lucida Fax"/>
              </a:rPr>
              <a:t> </a:t>
            </a:r>
            <a:r>
              <a:rPr lang="en-US" sz="2400" dirty="0" err="1" smtClean="0">
                <a:latin typeface="Lucida Fax"/>
                <a:cs typeface="Lucida Fax"/>
              </a:rPr>
              <a:t>noe</a:t>
            </a:r>
            <a:r>
              <a:rPr lang="en-US" sz="2400" dirty="0" smtClean="0">
                <a:latin typeface="Lucida Fax"/>
                <a:cs typeface="Lucida Fax"/>
              </a:rPr>
              <a:t> </a:t>
            </a:r>
            <a:r>
              <a:rPr lang="en-US" sz="2400" dirty="0" err="1" smtClean="0">
                <a:latin typeface="Lucida Fax"/>
                <a:cs typeface="Lucida Fax"/>
              </a:rPr>
              <a:t>nytt</a:t>
            </a:r>
            <a:r>
              <a:rPr lang="en-US" sz="2400" dirty="0" smtClean="0">
                <a:latin typeface="Lucida Fax"/>
                <a:cs typeface="Lucida Fax"/>
              </a:rPr>
              <a:t>!”</a:t>
            </a:r>
            <a:endParaRPr lang="nb-NO" sz="2400" dirty="0">
              <a:latin typeface="Lucida Fax"/>
              <a:cs typeface="Lucida Fax"/>
            </a:endParaRPr>
          </a:p>
        </p:txBody>
      </p:sp>
      <p:pic>
        <p:nvPicPr>
          <p:cNvPr id="5123" name="Picture 3" descr="C:\Users\siriamj\AppData\Local\Microsoft\Windows\Temporary Internet Files\Content.IE5\C14ILPO9\MC90043438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07676" y="980728"/>
            <a:ext cx="1206500" cy="190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4660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dirty="0" err="1" smtClean="0"/>
              <a:t>Objektorientert</a:t>
            </a:r>
            <a:r>
              <a:rPr lang="nb-NO" dirty="0" smtClean="0"/>
              <a:t> programmering – OOP   hva og hvorfor ?</a:t>
            </a:r>
            <a:endParaRPr lang="nb-NO" dirty="0"/>
          </a:p>
        </p:txBody>
      </p:sp>
      <p:sp>
        <p:nvSpPr>
          <p:cNvPr id="3" name="Content Placeholder 2"/>
          <p:cNvSpPr>
            <a:spLocks noGrp="1"/>
          </p:cNvSpPr>
          <p:nvPr>
            <p:ph idx="1"/>
          </p:nvPr>
        </p:nvSpPr>
        <p:spPr/>
        <p:txBody>
          <a:bodyPr>
            <a:normAutofit fontScale="92500" lnSpcReduction="20000"/>
          </a:bodyPr>
          <a:lstStyle/>
          <a:p>
            <a:r>
              <a:rPr lang="nb-NO" i="1" smtClean="0">
                <a:sym typeface="Wingdings" panose="05000000000000000000" pitchFamily="2" charset="2"/>
              </a:rPr>
              <a:t>Objektorientering</a:t>
            </a:r>
            <a:r>
              <a:rPr lang="nb-NO" smtClean="0">
                <a:sym typeface="Wingdings" panose="05000000000000000000" pitchFamily="2" charset="2"/>
              </a:rPr>
              <a:t> </a:t>
            </a:r>
            <a:r>
              <a:rPr lang="nb-NO">
                <a:sym typeface="Wingdings" panose="05000000000000000000" pitchFamily="2" charset="2"/>
              </a:rPr>
              <a:t>er </a:t>
            </a:r>
            <a:r>
              <a:rPr lang="nb-NO" smtClean="0">
                <a:sym typeface="Wingdings" panose="05000000000000000000" pitchFamily="2" charset="2"/>
              </a:rPr>
              <a:t>et tankesett eller </a:t>
            </a:r>
            <a:r>
              <a:rPr lang="nb-NO" i="1" smtClean="0">
                <a:sym typeface="Wingdings" panose="05000000000000000000" pitchFamily="2" charset="2"/>
              </a:rPr>
              <a:t>paradigme </a:t>
            </a:r>
            <a:r>
              <a:rPr lang="nb-NO" smtClean="0">
                <a:sym typeface="Wingdings" panose="05000000000000000000" pitchFamily="2" charset="2"/>
              </a:rPr>
              <a:t>som egner seg til å modellere (lage representasjoner av) komplekse problemstillinger</a:t>
            </a:r>
            <a:endParaRPr lang="nb-NO" smtClean="0"/>
          </a:p>
          <a:p>
            <a:endParaRPr lang="nb-NO" smtClean="0"/>
          </a:p>
          <a:p>
            <a:r>
              <a:rPr lang="nb-NO" smtClean="0"/>
              <a:t>Spesielt nyttig når deler av et program skal kunne utvikles og vedlikeholdes uavhengig av hverandre, men likevel fungere godt sammen</a:t>
            </a:r>
          </a:p>
          <a:p>
            <a:endParaRPr lang="nb-NO" smtClean="0"/>
          </a:p>
          <a:p>
            <a:r>
              <a:rPr lang="nb-NO"/>
              <a:t>OOP støtter programmereren i å </a:t>
            </a:r>
            <a:r>
              <a:rPr lang="nb-NO" i="1"/>
              <a:t>modellere</a:t>
            </a:r>
            <a:r>
              <a:rPr lang="nb-NO"/>
              <a:t> virkeligheten ut fra de behovene programmet skal </a:t>
            </a:r>
            <a:r>
              <a:rPr lang="nb-NO" smtClean="0"/>
              <a:t>dekke</a:t>
            </a:r>
          </a:p>
          <a:p>
            <a:endParaRPr lang="nb-NO"/>
          </a:p>
        </p:txBody>
      </p:sp>
    </p:spTree>
    <p:extLst>
      <p:ext uri="{BB962C8B-B14F-4D97-AF65-F5344CB8AC3E}">
        <p14:creationId xmlns:p14="http://schemas.microsoft.com/office/powerpoint/2010/main" val="472399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mtClean="0"/>
              <a:t>Objektorientert programmering - hvordan?</a:t>
            </a:r>
            <a:endParaRPr lang="nb-NO"/>
          </a:p>
        </p:txBody>
      </p:sp>
      <p:sp>
        <p:nvSpPr>
          <p:cNvPr id="3" name="Content Placeholder 2"/>
          <p:cNvSpPr>
            <a:spLocks noGrp="1"/>
          </p:cNvSpPr>
          <p:nvPr>
            <p:ph idx="1"/>
          </p:nvPr>
        </p:nvSpPr>
        <p:spPr>
          <a:xfrm>
            <a:off x="457200" y="1600200"/>
            <a:ext cx="8435280" cy="4525963"/>
          </a:xfrm>
        </p:spPr>
        <p:txBody>
          <a:bodyPr>
            <a:normAutofit fontScale="70000" lnSpcReduction="20000"/>
          </a:bodyPr>
          <a:lstStyle/>
          <a:p>
            <a:r>
              <a:rPr lang="nb-NO" i="1" smtClean="0"/>
              <a:t>Modellerer</a:t>
            </a:r>
            <a:r>
              <a:rPr lang="nb-NO" smtClean="0"/>
              <a:t> virkeligheten: Velger ut sentrale begreper/ «ting» og operasjoner knyttet til disse</a:t>
            </a:r>
          </a:p>
          <a:p>
            <a:endParaRPr lang="nb-NO"/>
          </a:p>
          <a:p>
            <a:r>
              <a:rPr lang="nb-NO" smtClean="0"/>
              <a:t>Representeres under kjøring av </a:t>
            </a:r>
            <a:r>
              <a:rPr lang="nb-NO" i="1" smtClean="0"/>
              <a:t>objekter</a:t>
            </a:r>
            <a:r>
              <a:rPr lang="nb-NO" smtClean="0"/>
              <a:t>, som lagrer informasjon og kan utføre handlinger</a:t>
            </a:r>
            <a:endParaRPr lang="nb-NO" i="1" smtClean="0"/>
          </a:p>
          <a:p>
            <a:endParaRPr lang="nb-NO" smtClean="0"/>
          </a:p>
          <a:p>
            <a:r>
              <a:rPr lang="nb-NO"/>
              <a:t>H</a:t>
            </a:r>
            <a:r>
              <a:rPr lang="nb-NO" smtClean="0"/>
              <a:t>vilke handlinger et objekt kan utføre og hvordan, beskrives i </a:t>
            </a:r>
            <a:r>
              <a:rPr lang="nb-NO" i="1" smtClean="0"/>
              <a:t>klassen</a:t>
            </a:r>
            <a:r>
              <a:rPr lang="nb-NO" smtClean="0"/>
              <a:t> objektet tilhører. Java-programmer består av en eller flere klasser.</a:t>
            </a:r>
          </a:p>
          <a:p>
            <a:endParaRPr lang="nb-NO" smtClean="0"/>
          </a:p>
          <a:p>
            <a:r>
              <a:rPr lang="nb-NO" smtClean="0"/>
              <a:t>I INF1000 starter vi med hvordan data representeres og bearbeides i Java, i klasser som vi ikke lager objekter av</a:t>
            </a:r>
          </a:p>
          <a:p>
            <a:endParaRPr lang="nb-NO"/>
          </a:p>
          <a:p>
            <a:r>
              <a:rPr lang="nb-NO" smtClean="0">
                <a:solidFill>
                  <a:srgbClr val="FF0000"/>
                </a:solidFill>
              </a:rPr>
              <a:t>Senere</a:t>
            </a:r>
            <a:r>
              <a:rPr lang="nb-NO" smtClean="0"/>
              <a:t> (fra uke 5) skal vi bruke dette i objektorienterte programmer </a:t>
            </a:r>
            <a:r>
              <a:rPr lang="nb-NO"/>
              <a:t>(«Late Objects</a:t>
            </a:r>
            <a:r>
              <a:rPr lang="nb-NO" smtClean="0"/>
              <a:t>»)</a:t>
            </a:r>
            <a:endParaRPr lang="nb-NO"/>
          </a:p>
        </p:txBody>
      </p:sp>
      <p:sp>
        <p:nvSpPr>
          <p:cNvPr id="6" name="Oval 5"/>
          <p:cNvSpPr/>
          <p:nvPr/>
        </p:nvSpPr>
        <p:spPr>
          <a:xfrm>
            <a:off x="7452320" y="764704"/>
            <a:ext cx="1562472"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a:t>et lite frempek</a:t>
            </a:r>
          </a:p>
        </p:txBody>
      </p:sp>
    </p:spTree>
    <p:extLst>
      <p:ext uri="{BB962C8B-B14F-4D97-AF65-F5344CB8AC3E}">
        <p14:creationId xmlns:p14="http://schemas.microsoft.com/office/powerpoint/2010/main" val="1964280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75556" y="1809338"/>
            <a:ext cx="7992888" cy="433623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b-NO" sz="3200" smtClean="0">
                <a:solidFill>
                  <a:schemeClr val="tx2"/>
                </a:solidFill>
              </a:rPr>
              <a:t>INF1000</a:t>
            </a:r>
            <a:endParaRPr lang="nb-NO" sz="3200">
              <a:solidFill>
                <a:schemeClr val="tx2"/>
              </a:solidFill>
            </a:endParaRPr>
          </a:p>
        </p:txBody>
      </p:sp>
      <p:sp>
        <p:nvSpPr>
          <p:cNvPr id="2" name="Title 1"/>
          <p:cNvSpPr>
            <a:spLocks noGrp="1"/>
          </p:cNvSpPr>
          <p:nvPr>
            <p:ph type="title"/>
          </p:nvPr>
        </p:nvSpPr>
        <p:spPr>
          <a:xfrm>
            <a:off x="457200" y="908720"/>
            <a:ext cx="8229600" cy="508918"/>
          </a:xfrm>
        </p:spPr>
        <p:txBody>
          <a:bodyPr>
            <a:normAutofit fontScale="90000"/>
          </a:bodyPr>
          <a:lstStyle/>
          <a:p>
            <a:r>
              <a:rPr lang="nb-NO" sz="4000" smtClean="0">
                <a:latin typeface="Lucida Fax" panose="02060602050505020204" pitchFamily="18" charset="0"/>
              </a:rPr>
              <a:t>programmering</a:t>
            </a:r>
            <a:endParaRPr lang="nb-NO">
              <a:latin typeface="Lucida Fax" panose="02060602050505020204" pitchFamily="18" charset="0"/>
            </a:endParaRPr>
          </a:p>
        </p:txBody>
      </p:sp>
      <p:sp>
        <p:nvSpPr>
          <p:cNvPr id="6" name="Oval 5"/>
          <p:cNvSpPr/>
          <p:nvPr/>
        </p:nvSpPr>
        <p:spPr>
          <a:xfrm>
            <a:off x="3347864" y="3645024"/>
            <a:ext cx="2412268" cy="16561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Java</a:t>
            </a:r>
            <a:endParaRPr lang="nb-NO"/>
          </a:p>
        </p:txBody>
      </p:sp>
      <p:sp>
        <p:nvSpPr>
          <p:cNvPr id="5" name="Oval 4"/>
          <p:cNvSpPr/>
          <p:nvPr/>
        </p:nvSpPr>
        <p:spPr>
          <a:xfrm>
            <a:off x="4283967" y="2420888"/>
            <a:ext cx="2874187" cy="1800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Objektorientering</a:t>
            </a:r>
            <a:endParaRPr lang="nb-NO"/>
          </a:p>
        </p:txBody>
      </p:sp>
      <p:sp>
        <p:nvSpPr>
          <p:cNvPr id="4" name="Oval 3"/>
          <p:cNvSpPr/>
          <p:nvPr/>
        </p:nvSpPr>
        <p:spPr>
          <a:xfrm>
            <a:off x="1949841" y="2348881"/>
            <a:ext cx="2694167" cy="200777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Problemløsning</a:t>
            </a:r>
            <a:endParaRPr lang="nb-NO"/>
          </a:p>
        </p:txBody>
      </p:sp>
      <p:sp>
        <p:nvSpPr>
          <p:cNvPr id="7" name="TextBox 6"/>
          <p:cNvSpPr txBox="1"/>
          <p:nvPr/>
        </p:nvSpPr>
        <p:spPr>
          <a:xfrm rot="21002829">
            <a:off x="6016227" y="5306566"/>
            <a:ext cx="2237151" cy="369332"/>
          </a:xfrm>
          <a:prstGeom prst="rect">
            <a:avLst/>
          </a:prstGeom>
          <a:noFill/>
          <a:ln>
            <a:solidFill>
              <a:schemeClr val="accent1"/>
            </a:solidFill>
          </a:ln>
        </p:spPr>
        <p:txBody>
          <a:bodyPr wrap="none" rtlCol="0">
            <a:spAutoFit/>
          </a:bodyPr>
          <a:lstStyle/>
          <a:p>
            <a:r>
              <a:rPr lang="nb-NO" smtClean="0"/>
              <a:t>Digital representasjon</a:t>
            </a:r>
            <a:endParaRPr lang="nb-NO"/>
          </a:p>
        </p:txBody>
      </p:sp>
      <p:sp>
        <p:nvSpPr>
          <p:cNvPr id="8" name="TextBox 7"/>
          <p:cNvSpPr txBox="1"/>
          <p:nvPr/>
        </p:nvSpPr>
        <p:spPr>
          <a:xfrm rot="906419">
            <a:off x="6494366" y="2236222"/>
            <a:ext cx="1756315" cy="369332"/>
          </a:xfrm>
          <a:prstGeom prst="rect">
            <a:avLst/>
          </a:prstGeom>
          <a:noFill/>
          <a:ln>
            <a:solidFill>
              <a:schemeClr val="accent1"/>
            </a:solidFill>
          </a:ln>
        </p:spPr>
        <p:txBody>
          <a:bodyPr wrap="none" rtlCol="0">
            <a:spAutoFit/>
          </a:bodyPr>
          <a:lstStyle/>
          <a:p>
            <a:r>
              <a:rPr lang="nb-NO" smtClean="0"/>
              <a:t>informatikk-start</a:t>
            </a:r>
            <a:endParaRPr lang="nb-NO"/>
          </a:p>
        </p:txBody>
      </p:sp>
      <p:sp>
        <p:nvSpPr>
          <p:cNvPr id="9" name="TextBox 8"/>
          <p:cNvSpPr txBox="1"/>
          <p:nvPr/>
        </p:nvSpPr>
        <p:spPr>
          <a:xfrm rot="694342">
            <a:off x="705260" y="3792788"/>
            <a:ext cx="1510606" cy="369332"/>
          </a:xfrm>
          <a:prstGeom prst="rect">
            <a:avLst/>
          </a:prstGeom>
          <a:noFill/>
          <a:ln>
            <a:solidFill>
              <a:schemeClr val="accent1"/>
            </a:solidFill>
          </a:ln>
        </p:spPr>
        <p:txBody>
          <a:bodyPr wrap="none" rtlCol="0">
            <a:spAutoFit/>
          </a:bodyPr>
          <a:lstStyle/>
          <a:p>
            <a:r>
              <a:rPr lang="nb-NO" smtClean="0"/>
              <a:t>IT og samfunn</a:t>
            </a:r>
            <a:endParaRPr lang="nb-NO"/>
          </a:p>
        </p:txBody>
      </p:sp>
      <p:sp>
        <p:nvSpPr>
          <p:cNvPr id="10" name="Title 1"/>
          <p:cNvSpPr txBox="1">
            <a:spLocks/>
          </p:cNvSpPr>
          <p:nvPr/>
        </p:nvSpPr>
        <p:spPr>
          <a:xfrm>
            <a:off x="609600" y="427038"/>
            <a:ext cx="8229600" cy="553690"/>
          </a:xfrm>
          <a:prstGeom prst="rect">
            <a:avLst/>
          </a:prstGeom>
        </p:spPr>
        <p:txBody>
          <a:bodyPr vert="horz" lIns="91440" tIns="45720" rIns="91440" bIns="45720" rtlCol="0" anchor="ctr">
            <a:normAutofit fontScale="8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nb-NO" smtClean="0">
                <a:latin typeface="Lucida Fax" panose="02060602050505020204" pitchFamily="18" charset="0"/>
              </a:rPr>
              <a:t>Grunnkurs i objektorientert</a:t>
            </a:r>
            <a:endParaRPr lang="nb-NO">
              <a:latin typeface="Lucida Fax" panose="02060602050505020204" pitchFamily="18" charset="0"/>
            </a:endParaRPr>
          </a:p>
        </p:txBody>
      </p:sp>
      <p:sp>
        <p:nvSpPr>
          <p:cNvPr id="11" name="TextBox 10"/>
          <p:cNvSpPr txBox="1"/>
          <p:nvPr/>
        </p:nvSpPr>
        <p:spPr>
          <a:xfrm>
            <a:off x="1190939" y="5116542"/>
            <a:ext cx="1721562" cy="369332"/>
          </a:xfrm>
          <a:prstGeom prst="rect">
            <a:avLst/>
          </a:prstGeom>
          <a:noFill/>
          <a:ln>
            <a:solidFill>
              <a:schemeClr val="accent1"/>
            </a:solidFill>
          </a:ln>
        </p:spPr>
        <p:txBody>
          <a:bodyPr wrap="none" rtlCol="0">
            <a:spAutoFit/>
          </a:bodyPr>
          <a:lstStyle/>
          <a:p>
            <a:r>
              <a:rPr lang="nb-NO" smtClean="0"/>
              <a:t>Praktisk/ teknisk</a:t>
            </a:r>
            <a:endParaRPr lang="nb-NO"/>
          </a:p>
        </p:txBody>
      </p:sp>
    </p:spTree>
    <p:extLst>
      <p:ext uri="{BB962C8B-B14F-4D97-AF65-F5344CB8AC3E}">
        <p14:creationId xmlns:p14="http://schemas.microsoft.com/office/powerpoint/2010/main" val="3219635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5" grpId="0" animBg="1"/>
      <p:bldP spid="7" grpId="0" animBg="1"/>
      <p:bldP spid="8" grpId="0" animBg="1"/>
      <p:bldP spid="9" grpId="0" animBg="1"/>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Meg</a:t>
            </a:r>
            <a:endParaRPr lang="nb-NO" dirty="0"/>
          </a:p>
        </p:txBody>
      </p:sp>
      <p:sp>
        <p:nvSpPr>
          <p:cNvPr id="3" name="Plassholder for innhold 2"/>
          <p:cNvSpPr>
            <a:spLocks noGrp="1"/>
          </p:cNvSpPr>
          <p:nvPr>
            <p:ph idx="1"/>
          </p:nvPr>
        </p:nvSpPr>
        <p:spPr/>
        <p:txBody>
          <a:bodyPr>
            <a:normAutofit lnSpcReduction="10000"/>
          </a:bodyPr>
          <a:lstStyle/>
          <a:p>
            <a:r>
              <a:rPr lang="nb-NO" dirty="0" smtClean="0"/>
              <a:t>Eric Jul</a:t>
            </a:r>
          </a:p>
          <a:p>
            <a:pPr lvl="1"/>
            <a:r>
              <a:rPr lang="nb-NO" dirty="0" smtClean="0"/>
              <a:t>Nyansatt per 1/6-2016</a:t>
            </a:r>
          </a:p>
          <a:p>
            <a:pPr lvl="1"/>
            <a:r>
              <a:rPr lang="nb-NO" dirty="0" smtClean="0"/>
              <a:t>Dansker – </a:t>
            </a:r>
            <a:r>
              <a:rPr lang="nb-NO" dirty="0" err="1" smtClean="0"/>
              <a:t>excuse</a:t>
            </a:r>
            <a:r>
              <a:rPr lang="nb-NO" dirty="0" smtClean="0"/>
              <a:t> my Norwegian 😕</a:t>
            </a:r>
          </a:p>
          <a:p>
            <a:pPr lvl="1"/>
            <a:r>
              <a:rPr lang="nb-NO" dirty="0" smtClean="0"/>
              <a:t>6 år som forsker Bell Labs </a:t>
            </a:r>
            <a:r>
              <a:rPr lang="nb-NO" dirty="0" err="1" smtClean="0"/>
              <a:t>Ireland</a:t>
            </a:r>
            <a:endParaRPr lang="nb-NO" dirty="0" smtClean="0"/>
          </a:p>
          <a:p>
            <a:pPr lvl="1"/>
            <a:r>
              <a:rPr lang="nb-NO" dirty="0" smtClean="0"/>
              <a:t>25 år før da Københavns Universitet</a:t>
            </a:r>
          </a:p>
          <a:p>
            <a:pPr lvl="1"/>
            <a:r>
              <a:rPr lang="nb-NO" dirty="0" smtClean="0"/>
              <a:t>Mere enn 30 års erfaring med </a:t>
            </a:r>
            <a:r>
              <a:rPr lang="nb-NO" dirty="0" err="1" smtClean="0"/>
              <a:t>Objektorienteret</a:t>
            </a:r>
            <a:r>
              <a:rPr lang="nb-NO" dirty="0" smtClean="0"/>
              <a:t> programmering og distribuerte systemer – </a:t>
            </a:r>
            <a:r>
              <a:rPr lang="nb-NO" dirty="0" err="1" smtClean="0"/>
              <a:t>meddesigner</a:t>
            </a:r>
            <a:r>
              <a:rPr lang="nb-NO" dirty="0" smtClean="0"/>
              <a:t> av </a:t>
            </a:r>
            <a:r>
              <a:rPr lang="nb-NO" dirty="0" err="1" smtClean="0"/>
              <a:t>programmmeringsspråket</a:t>
            </a:r>
            <a:r>
              <a:rPr lang="nb-NO" dirty="0" smtClean="0"/>
              <a:t> </a:t>
            </a:r>
            <a:r>
              <a:rPr lang="nb-NO" b="1" i="1" dirty="0" smtClean="0">
                <a:hlinkClick r:id="rId2"/>
              </a:rPr>
              <a:t>Emerald</a:t>
            </a:r>
            <a:r>
              <a:rPr lang="nb-NO" b="1" i="1" dirty="0" smtClean="0"/>
              <a:t> </a:t>
            </a:r>
            <a:r>
              <a:rPr lang="nb-NO" dirty="0" smtClean="0"/>
              <a:t>– mange </a:t>
            </a:r>
            <a:r>
              <a:rPr lang="nb-NO" dirty="0" err="1" smtClean="0">
                <a:hlinkClick r:id="rId3"/>
              </a:rPr>
              <a:t>publikationer</a:t>
            </a:r>
            <a:endParaRPr lang="nb-NO" dirty="0" smtClean="0"/>
          </a:p>
          <a:p>
            <a:pPr lvl="1"/>
            <a:r>
              <a:rPr lang="nb-NO" dirty="0" smtClean="0"/>
              <a:t>Underviser </a:t>
            </a:r>
            <a:r>
              <a:rPr lang="nb-NO" dirty="0" smtClean="0">
                <a:hlinkClick r:id="rId4"/>
              </a:rPr>
              <a:t>INF5510 Distribuerte Objekter</a:t>
            </a:r>
            <a:endParaRPr lang="nb-NO" dirty="0" smtClean="0"/>
          </a:p>
          <a:p>
            <a:pPr lvl="1"/>
            <a:endParaRPr lang="nb-NO" dirty="0"/>
          </a:p>
        </p:txBody>
      </p:sp>
    </p:spTree>
    <p:extLst>
      <p:ext uri="{BB962C8B-B14F-4D97-AF65-F5344CB8AC3E}">
        <p14:creationId xmlns:p14="http://schemas.microsoft.com/office/powerpoint/2010/main" val="15160980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600" b="1" smtClean="0">
                <a:latin typeface="Lucida Fax"/>
                <a:cs typeface="Lucida Fax"/>
              </a:rPr>
              <a:t>Programmeringsspråket Java</a:t>
            </a:r>
            <a:endParaRPr lang="en-US" sz="3600" b="1" dirty="0">
              <a:latin typeface="Lucida Fax"/>
              <a:cs typeface="Lucida Fax"/>
            </a:endParaRPr>
          </a:p>
        </p:txBody>
      </p:sp>
      <p:sp>
        <p:nvSpPr>
          <p:cNvPr id="6" name="Content Placeholder 2"/>
          <p:cNvSpPr txBox="1">
            <a:spLocks/>
          </p:cNvSpPr>
          <p:nvPr/>
        </p:nvSpPr>
        <p:spPr>
          <a:xfrm>
            <a:off x="457200" y="1600200"/>
            <a:ext cx="8229600" cy="4637112"/>
          </a:xfrm>
          <a:prstGeom prst="rect">
            <a:avLst/>
          </a:prstGeom>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nb-NO" sz="2400" dirty="0" smtClean="0">
                <a:latin typeface="Lucida Fax"/>
                <a:cs typeface="Lucida Fax"/>
              </a:rPr>
              <a:t>Mye brukt</a:t>
            </a:r>
          </a:p>
          <a:p>
            <a:endParaRPr lang="nb-NO" sz="2400" dirty="0" smtClean="0">
              <a:latin typeface="Lucida Fax"/>
              <a:cs typeface="Lucida Fax"/>
            </a:endParaRPr>
          </a:p>
          <a:p>
            <a:r>
              <a:rPr lang="nb-NO" sz="2400" dirty="0">
                <a:latin typeface="Lucida Fax"/>
                <a:cs typeface="Lucida Fax"/>
              </a:rPr>
              <a:t>Presist/ sikkert – lar deg ikke gjøre «farlige» </a:t>
            </a:r>
            <a:r>
              <a:rPr lang="nb-NO" sz="2400" dirty="0" smtClean="0">
                <a:latin typeface="Lucida Fax"/>
                <a:cs typeface="Lucida Fax"/>
              </a:rPr>
              <a:t>feil som utvikler</a:t>
            </a:r>
          </a:p>
          <a:p>
            <a:endParaRPr lang="nb-NO" sz="2400" dirty="0">
              <a:latin typeface="Lucida Fax"/>
              <a:cs typeface="Lucida Fax"/>
            </a:endParaRPr>
          </a:p>
          <a:p>
            <a:r>
              <a:rPr lang="nb-NO" sz="2400" dirty="0">
                <a:latin typeface="Lucida Fax"/>
                <a:cs typeface="Lucida Fax"/>
              </a:rPr>
              <a:t>Samme programkode kan kjøre på flere </a:t>
            </a:r>
            <a:r>
              <a:rPr lang="nb-NO" sz="2400" dirty="0" smtClean="0">
                <a:latin typeface="Lucida Fax"/>
                <a:cs typeface="Lucida Fax"/>
              </a:rPr>
              <a:t>maskiner</a:t>
            </a:r>
          </a:p>
          <a:p>
            <a:endParaRPr lang="nb-NO" sz="2400" dirty="0">
              <a:latin typeface="Lucida Fax"/>
              <a:cs typeface="Lucida Fax"/>
            </a:endParaRPr>
          </a:p>
          <a:p>
            <a:r>
              <a:rPr lang="nb-NO" sz="2400" dirty="0" smtClean="0">
                <a:latin typeface="Lucida Fax"/>
                <a:cs typeface="Lucida Fax"/>
              </a:rPr>
              <a:t>Støtter sentrale konsepter for programmerere (OO)</a:t>
            </a:r>
          </a:p>
          <a:p>
            <a:pPr lvl="1"/>
            <a:r>
              <a:rPr lang="nb-NO" sz="2000" dirty="0" smtClean="0">
                <a:latin typeface="Lucida Fax"/>
                <a:cs typeface="Lucida Fax"/>
              </a:rPr>
              <a:t>Kraftfullt, men kan kjennes omstendelig</a:t>
            </a:r>
          </a:p>
          <a:p>
            <a:pPr lvl="1"/>
            <a:r>
              <a:rPr lang="nb-NO" sz="2000" dirty="0" smtClean="0">
                <a:latin typeface="Lucida Fax"/>
                <a:cs typeface="Lucida Fax"/>
              </a:rPr>
              <a:t>Undervisning: Nyttig, men krevende i starten</a:t>
            </a:r>
          </a:p>
          <a:p>
            <a:pPr lvl="1"/>
            <a:endParaRPr lang="nb-NO" sz="2000" dirty="0" smtClean="0">
              <a:latin typeface="Lucida Fax"/>
              <a:cs typeface="Lucida Fax"/>
            </a:endParaRPr>
          </a:p>
          <a:p>
            <a:pPr lvl="1"/>
            <a:endParaRPr lang="nb-NO" sz="2000" dirty="0" smtClean="0">
              <a:latin typeface="Lucida Fax"/>
              <a:cs typeface="Lucida Fax"/>
            </a:endParaRPr>
          </a:p>
          <a:p>
            <a:r>
              <a:rPr lang="nb-NO" sz="2400" dirty="0" smtClean="0">
                <a:latin typeface="Lucida Fax"/>
                <a:cs typeface="Lucida Fax"/>
              </a:rPr>
              <a:t>NB: </a:t>
            </a:r>
            <a:r>
              <a:rPr lang="nb-NO" sz="2400" dirty="0">
                <a:latin typeface="Lucida Fax" panose="02060602050505020204" pitchFamily="18" charset="0"/>
                <a:cs typeface="Lucida Fax"/>
              </a:rPr>
              <a:t>Java er ikke </a:t>
            </a:r>
            <a:r>
              <a:rPr lang="nb-NO" sz="2400" dirty="0" smtClean="0">
                <a:latin typeface="Lucida Fax" panose="02060602050505020204" pitchFamily="18" charset="0"/>
                <a:cs typeface="Lucida Fax"/>
              </a:rPr>
              <a:t>JavaScript på tross av navnelikhet!</a:t>
            </a:r>
            <a:endParaRPr lang="nb-NO" sz="2400" dirty="0">
              <a:latin typeface="Lucida Fax" panose="02060602050505020204" pitchFamily="18" charset="0"/>
              <a:cs typeface="Lucida Fax"/>
            </a:endParaRPr>
          </a:p>
          <a:p>
            <a:endParaRPr lang="nb-NO" sz="2400" dirty="0" smtClean="0">
              <a:latin typeface="Lucida Fax"/>
              <a:cs typeface="Lucida Fax"/>
            </a:endParaRPr>
          </a:p>
        </p:txBody>
      </p:sp>
    </p:spTree>
    <p:extLst>
      <p:ext uri="{BB962C8B-B14F-4D97-AF65-F5344CB8AC3E}">
        <p14:creationId xmlns:p14="http://schemas.microsoft.com/office/powerpoint/2010/main" val="4779251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Java – hva er det?</a:t>
            </a:r>
            <a:endParaRPr lang="en-US" dirty="0"/>
          </a:p>
        </p:txBody>
      </p:sp>
      <p:sp>
        <p:nvSpPr>
          <p:cNvPr id="11" name="Content Placeholder 10"/>
          <p:cNvSpPr>
            <a:spLocks noGrp="1"/>
          </p:cNvSpPr>
          <p:nvPr>
            <p:ph idx="1"/>
          </p:nvPr>
        </p:nvSpPr>
        <p:spPr>
          <a:xfrm>
            <a:off x="457200" y="1600200"/>
            <a:ext cx="8291264" cy="4525963"/>
          </a:xfrm>
        </p:spPr>
        <p:txBody>
          <a:bodyPr>
            <a:noAutofit/>
          </a:bodyPr>
          <a:lstStyle/>
          <a:p>
            <a:r>
              <a:rPr lang="nb-NO" sz="2800" smtClean="0"/>
              <a:t>Programvare og spesifikasjoner for utvikling og kjøring av programmer i programmeringsspråket Java</a:t>
            </a:r>
            <a:endParaRPr lang="nb-NO" sz="2800"/>
          </a:p>
          <a:p>
            <a:endParaRPr lang="nb-NO" sz="2800" smtClean="0"/>
          </a:p>
          <a:p>
            <a:r>
              <a:rPr lang="nb-NO" sz="2800" smtClean="0"/>
              <a:t>Finnes for ulike typer maskinvare og operativsystemer</a:t>
            </a:r>
          </a:p>
          <a:p>
            <a:endParaRPr lang="nb-NO" sz="2800"/>
          </a:p>
          <a:p>
            <a:endParaRPr lang="nb-NO" sz="2800" smtClean="0"/>
          </a:p>
          <a:p>
            <a:endParaRPr lang="nb-NO" sz="2800"/>
          </a:p>
          <a:p>
            <a:pPr marL="0" indent="0">
              <a:buNone/>
            </a:pPr>
            <a:endParaRPr lang="nb-NO" sz="2800" smtClean="0"/>
          </a:p>
        </p:txBody>
      </p:sp>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991" r="1953" b="30751"/>
          <a:stretch/>
        </p:blipFill>
        <p:spPr bwMode="auto">
          <a:xfrm>
            <a:off x="770361" y="3861048"/>
            <a:ext cx="7210664" cy="1686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Oval 11"/>
          <p:cNvSpPr/>
          <p:nvPr/>
        </p:nvSpPr>
        <p:spPr>
          <a:xfrm>
            <a:off x="4211961" y="3933056"/>
            <a:ext cx="1800200" cy="122413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1306946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Java – hva trenger vi?</a:t>
            </a:r>
            <a:endParaRPr lang="en-US" dirty="0"/>
          </a:p>
        </p:txBody>
      </p:sp>
      <p:sp>
        <p:nvSpPr>
          <p:cNvPr id="8" name="Content Placeholder 7"/>
          <p:cNvSpPr>
            <a:spLocks noGrp="1"/>
          </p:cNvSpPr>
          <p:nvPr>
            <p:ph idx="1"/>
          </p:nvPr>
        </p:nvSpPr>
        <p:spPr/>
        <p:txBody>
          <a:bodyPr>
            <a:normAutofit fontScale="77500" lnSpcReduction="20000"/>
          </a:bodyPr>
          <a:lstStyle/>
          <a:p>
            <a:r>
              <a:rPr lang="nb-NO" i="1" dirty="0" smtClean="0"/>
              <a:t>Kjøresystemet</a:t>
            </a:r>
            <a:r>
              <a:rPr lang="nb-NO" dirty="0" smtClean="0"/>
              <a:t> Java </a:t>
            </a:r>
            <a:r>
              <a:rPr lang="nb-NO" dirty="0"/>
              <a:t>Runtime Environment (JRE) støtter kjøring av ferdige programmer</a:t>
            </a:r>
          </a:p>
          <a:p>
            <a:endParaRPr lang="nb-NO" dirty="0"/>
          </a:p>
          <a:p>
            <a:r>
              <a:rPr lang="nb-NO" dirty="0" smtClean="0"/>
              <a:t>Java </a:t>
            </a:r>
            <a:r>
              <a:rPr lang="nb-NO" dirty="0"/>
              <a:t>Development Kit (JDK) for </a:t>
            </a:r>
            <a:r>
              <a:rPr lang="nb-NO" i="1" dirty="0"/>
              <a:t>programutvikling</a:t>
            </a:r>
            <a:r>
              <a:rPr lang="nb-NO" dirty="0"/>
              <a:t> </a:t>
            </a:r>
            <a:r>
              <a:rPr lang="nb-NO" dirty="0" smtClean="0"/>
              <a:t>inneholder kompilator </a:t>
            </a:r>
            <a:r>
              <a:rPr lang="nb-NO" dirty="0"/>
              <a:t>i tillegg </a:t>
            </a:r>
            <a:r>
              <a:rPr lang="nb-NO" dirty="0" smtClean="0"/>
              <a:t>til JRE</a:t>
            </a:r>
          </a:p>
          <a:p>
            <a:endParaRPr lang="nb-NO" dirty="0" smtClean="0"/>
          </a:p>
          <a:p>
            <a:r>
              <a:rPr lang="nb-NO" dirty="0" smtClean="0"/>
              <a:t>De (vi!) som utvikler Java programmer trenger JDK</a:t>
            </a:r>
          </a:p>
          <a:p>
            <a:endParaRPr lang="nb-NO" dirty="0" smtClean="0"/>
          </a:p>
          <a:p>
            <a:r>
              <a:rPr lang="nb-NO" dirty="0" smtClean="0"/>
              <a:t>På </a:t>
            </a:r>
            <a:r>
              <a:rPr lang="nb-NO" dirty="0" err="1" smtClean="0"/>
              <a:t>Ifi</a:t>
            </a:r>
            <a:r>
              <a:rPr lang="nb-NO" dirty="0" smtClean="0"/>
              <a:t> bruker vi Java SE 7 (versjon 7 for typiske desktop og server-maskiner)</a:t>
            </a:r>
          </a:p>
          <a:p>
            <a:endParaRPr lang="nb-NO" dirty="0"/>
          </a:p>
          <a:p>
            <a:r>
              <a:rPr lang="nb-NO" dirty="0" smtClean="0"/>
              <a:t>Laptop-hjelpen (se nettsider) kan hjelpe med installasjon</a:t>
            </a:r>
            <a:endParaRPr lang="nb-NO" dirty="0"/>
          </a:p>
        </p:txBody>
      </p:sp>
    </p:spTree>
    <p:extLst>
      <p:ext uri="{BB962C8B-B14F-4D97-AF65-F5344CB8AC3E}">
        <p14:creationId xmlns:p14="http://schemas.microsoft.com/office/powerpoint/2010/main" val="42573650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Java – hva trenger vi?</a:t>
            </a:r>
            <a:endParaRPr lang="en-US" dirty="0"/>
          </a:p>
        </p:txBody>
      </p:sp>
      <p:sp>
        <p:nvSpPr>
          <p:cNvPr id="8" name="Content Placeholder 7"/>
          <p:cNvSpPr>
            <a:spLocks noGrp="1"/>
          </p:cNvSpPr>
          <p:nvPr>
            <p:ph idx="1"/>
          </p:nvPr>
        </p:nvSpPr>
        <p:spPr/>
        <p:txBody>
          <a:bodyPr>
            <a:normAutofit/>
          </a:bodyPr>
          <a:lstStyle/>
          <a:p>
            <a:r>
              <a:rPr lang="nb-NO" dirty="0" smtClean="0"/>
              <a:t>En </a:t>
            </a:r>
            <a:r>
              <a:rPr lang="nb-NO" dirty="0" err="1" smtClean="0"/>
              <a:t>datamaskine</a:t>
            </a:r>
            <a:endParaRPr lang="nb-NO" dirty="0" smtClean="0"/>
          </a:p>
          <a:p>
            <a:r>
              <a:rPr lang="nb-NO" dirty="0" smtClean="0"/>
              <a:t>... med et styresystem: </a:t>
            </a:r>
            <a:r>
              <a:rPr lang="nb-NO" dirty="0" err="1" smtClean="0"/>
              <a:t>Window</a:t>
            </a:r>
            <a:r>
              <a:rPr lang="nb-NO" dirty="0" smtClean="0"/>
              <a:t>, Linux, ...</a:t>
            </a:r>
          </a:p>
          <a:p>
            <a:r>
              <a:rPr lang="nb-NO" dirty="0" smtClean="0"/>
              <a:t>... med en editor, </a:t>
            </a:r>
            <a:r>
              <a:rPr lang="nb-NO" dirty="0" err="1" smtClean="0"/>
              <a:t>fx</a:t>
            </a:r>
            <a:r>
              <a:rPr lang="nb-NO" dirty="0" smtClean="0"/>
              <a:t> </a:t>
            </a:r>
            <a:r>
              <a:rPr lang="nb-NO" dirty="0" err="1" smtClean="0"/>
              <a:t>emacs</a:t>
            </a:r>
            <a:endParaRPr lang="nb-NO" dirty="0" smtClean="0"/>
          </a:p>
          <a:p>
            <a:r>
              <a:rPr lang="nb-NO" i="1" dirty="0" smtClean="0"/>
              <a:t>Kjøresystemet</a:t>
            </a:r>
            <a:r>
              <a:rPr lang="nb-NO" dirty="0" smtClean="0"/>
              <a:t> Java </a:t>
            </a:r>
            <a:r>
              <a:rPr lang="nb-NO" dirty="0"/>
              <a:t>Runtime Environment (JRE) støtter kjøring av ferdige </a:t>
            </a:r>
            <a:r>
              <a:rPr lang="nb-NO" dirty="0" smtClean="0"/>
              <a:t>programmer</a:t>
            </a:r>
          </a:p>
          <a:p>
            <a:endParaRPr lang="nb-NO" dirty="0"/>
          </a:p>
          <a:p>
            <a:endParaRPr lang="nb-NO" dirty="0"/>
          </a:p>
          <a:p>
            <a:endParaRPr lang="nb-NO" dirty="0" smtClean="0"/>
          </a:p>
        </p:txBody>
      </p:sp>
    </p:spTree>
    <p:extLst>
      <p:ext uri="{BB962C8B-B14F-4D97-AF65-F5344CB8AC3E}">
        <p14:creationId xmlns:p14="http://schemas.microsoft.com/office/powerpoint/2010/main" val="198201759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Nå: første Javaprogram</a:t>
            </a:r>
            <a:endParaRPr lang="nb-NO" dirty="0"/>
          </a:p>
        </p:txBody>
      </p:sp>
      <p:sp>
        <p:nvSpPr>
          <p:cNvPr id="3" name="Plassholder for innhold 2"/>
          <p:cNvSpPr>
            <a:spLocks noGrp="1"/>
          </p:cNvSpPr>
          <p:nvPr>
            <p:ph idx="1"/>
          </p:nvPr>
        </p:nvSpPr>
        <p:spPr/>
        <p:txBody>
          <a:bodyPr/>
          <a:lstStyle/>
          <a:p>
            <a:r>
              <a:rPr lang="nb-NO" dirty="0" smtClean="0"/>
              <a:t>Nu går vi i gang </a:t>
            </a:r>
            <a:r>
              <a:rPr lang="nb-NO" dirty="0" smtClean="0">
                <a:sym typeface="Wingdings"/>
              </a:rPr>
              <a:t></a:t>
            </a:r>
          </a:p>
          <a:p>
            <a:endParaRPr lang="nb-NO" dirty="0">
              <a:sym typeface="Wingdings"/>
            </a:endParaRPr>
          </a:p>
          <a:p>
            <a:endParaRPr lang="nb-NO" dirty="0"/>
          </a:p>
        </p:txBody>
      </p:sp>
    </p:spTree>
    <p:extLst>
      <p:ext uri="{BB962C8B-B14F-4D97-AF65-F5344CB8AC3E}">
        <p14:creationId xmlns:p14="http://schemas.microsoft.com/office/powerpoint/2010/main" val="648277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Et (tomt) første program i Java</a:t>
            </a:r>
            <a:endParaRPr lang="nb-NO"/>
          </a:p>
        </p:txBody>
      </p:sp>
      <p:sp>
        <p:nvSpPr>
          <p:cNvPr id="4" name="Content Placeholder 2"/>
          <p:cNvSpPr>
            <a:spLocks noGrp="1"/>
          </p:cNvSpPr>
          <p:nvPr>
            <p:ph idx="1"/>
          </p:nvPr>
        </p:nvSpPr>
        <p:spPr>
          <a:xfrm>
            <a:off x="457200" y="1600200"/>
            <a:ext cx="8147248" cy="3412975"/>
          </a:xfrm>
          <a:solidFill>
            <a:schemeClr val="bg1">
              <a:lumMod val="85000"/>
            </a:schemeClr>
          </a:solidFill>
          <a:ln>
            <a:solidFill>
              <a:schemeClr val="tx1"/>
            </a:solidFill>
          </a:ln>
        </p:spPr>
        <p:txBody>
          <a:bodyPr>
            <a:noAutofit/>
          </a:bodyPr>
          <a:lstStyle/>
          <a:p>
            <a:pPr marL="0" indent="0">
              <a:buNone/>
            </a:pPr>
            <a:r>
              <a:rPr lang="nb-NO" sz="2000" smtClean="0">
                <a:latin typeface="Lucida Sans Typewriter" panose="020B0509030504030204" pitchFamily="49" charset="0"/>
                <a:cs typeface="Lucida Fax"/>
              </a:rPr>
              <a:t>class </a:t>
            </a:r>
            <a:r>
              <a:rPr lang="nb-NO" sz="2000" smtClean="0">
                <a:solidFill>
                  <a:srgbClr val="FF0000"/>
                </a:solidFill>
                <a:latin typeface="Lucida Sans Typewriter" panose="020B0509030504030204" pitchFamily="49" charset="0"/>
                <a:cs typeface="Lucida Fax"/>
              </a:rPr>
              <a:t>Uke00 </a:t>
            </a:r>
            <a:r>
              <a:rPr lang="nb-NO" sz="2000">
                <a:latin typeface="Lucida Sans Typewriter" panose="020B0509030504030204" pitchFamily="49" charset="0"/>
                <a:cs typeface="Lucida Fax"/>
              </a:rPr>
              <a:t>{</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public </a:t>
            </a:r>
            <a:r>
              <a:rPr lang="nb-NO" sz="2000">
                <a:latin typeface="Lucida Sans Typewriter" panose="020B0509030504030204" pitchFamily="49" charset="0"/>
                <a:cs typeface="Lucida Fax"/>
              </a:rPr>
              <a:t>static void main (String [] args) {</a:t>
            </a:r>
          </a:p>
          <a:p>
            <a:pPr marL="0" indent="0">
              <a:buNone/>
            </a:pPr>
            <a:endParaRPr lang="nb-NO" sz="2000">
              <a:latin typeface="Lucida Sans Typewriter" panose="020B0509030504030204" pitchFamily="49" charset="0"/>
              <a:cs typeface="Lucida Fax"/>
            </a:endParaRPr>
          </a:p>
          <a:p>
            <a:pPr marL="0" indent="0">
              <a:buNone/>
            </a:pPr>
            <a:r>
              <a:rPr lang="nb-NO" sz="2000" smtClean="0">
                <a:latin typeface="Lucida Sans Typewriter" panose="020B0509030504030204" pitchFamily="49" charset="0"/>
                <a:cs typeface="Lucida Fax"/>
              </a:rPr>
              <a:t>  </a:t>
            </a:r>
            <a:r>
              <a:rPr lang="nb-NO" sz="2000">
                <a:latin typeface="Lucida Sans Typewriter" panose="020B0509030504030204" pitchFamily="49" charset="0"/>
                <a:cs typeface="Lucida Fax"/>
              </a:rPr>
              <a:t>}</a:t>
            </a:r>
          </a:p>
          <a:p>
            <a:pPr marL="0" indent="0">
              <a:buNone/>
            </a:pPr>
            <a:r>
              <a:rPr lang="nb-NO" sz="2000">
                <a:latin typeface="Lucida Sans Typewriter" panose="020B0509030504030204" pitchFamily="49" charset="0"/>
                <a:cs typeface="Lucida Fax"/>
              </a:rPr>
              <a:t>}</a:t>
            </a:r>
          </a:p>
          <a:p>
            <a:pPr marL="0" indent="0">
              <a:buNone/>
            </a:pPr>
            <a:endParaRPr lang="nb-NO">
              <a:latin typeface="Lucida Sans Typewriter" panose="020B0509030504030204" pitchFamily="49" charset="0"/>
              <a:cs typeface="Lucida Fax"/>
            </a:endParaRPr>
          </a:p>
        </p:txBody>
      </p:sp>
    </p:spTree>
    <p:extLst>
      <p:ext uri="{BB962C8B-B14F-4D97-AF65-F5344CB8AC3E}">
        <p14:creationId xmlns:p14="http://schemas.microsoft.com/office/powerpoint/2010/main" val="19987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mtClean="0"/>
              <a:t>Et første program – med kommentarer</a:t>
            </a:r>
            <a:endParaRPr lang="nb-NO"/>
          </a:p>
        </p:txBody>
      </p:sp>
      <p:sp>
        <p:nvSpPr>
          <p:cNvPr id="4" name="Content Placeholder 2"/>
          <p:cNvSpPr>
            <a:spLocks noGrp="1"/>
          </p:cNvSpPr>
          <p:nvPr>
            <p:ph idx="1"/>
          </p:nvPr>
        </p:nvSpPr>
        <p:spPr>
          <a:xfrm>
            <a:off x="457200" y="1600200"/>
            <a:ext cx="8147248" cy="3412975"/>
          </a:xfrm>
          <a:solidFill>
            <a:schemeClr val="bg1">
              <a:lumMod val="85000"/>
            </a:schemeClr>
          </a:solidFill>
          <a:ln>
            <a:solidFill>
              <a:schemeClr val="tx1"/>
            </a:solidFill>
          </a:ln>
        </p:spPr>
        <p:txBody>
          <a:bodyPr>
            <a:noAutofit/>
          </a:bodyPr>
          <a:lstStyle/>
          <a:p>
            <a:pPr marL="0" indent="0">
              <a:buNone/>
            </a:pPr>
            <a:r>
              <a:rPr lang="nb-NO" sz="2000" smtClean="0">
                <a:latin typeface="Lucida Sans Typewriter" panose="020B0509030504030204" pitchFamily="49" charset="0"/>
                <a:cs typeface="Lucida Fax"/>
              </a:rPr>
              <a:t>class </a:t>
            </a:r>
            <a:r>
              <a:rPr lang="nb-NO" sz="2000" smtClean="0">
                <a:solidFill>
                  <a:srgbClr val="FF0000"/>
                </a:solidFill>
                <a:latin typeface="Lucida Sans Typewriter" panose="020B0509030504030204" pitchFamily="49" charset="0"/>
                <a:cs typeface="Lucida Fax"/>
              </a:rPr>
              <a:t>Uke00 </a:t>
            </a:r>
            <a:r>
              <a:rPr lang="nb-NO" sz="2000">
                <a:latin typeface="Lucida Sans Typewriter" panose="020B0509030504030204" pitchFamily="49" charset="0"/>
                <a:cs typeface="Lucida Fax"/>
              </a:rPr>
              <a:t>{</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public </a:t>
            </a:r>
            <a:r>
              <a:rPr lang="nb-NO" sz="2000">
                <a:latin typeface="Lucida Sans Typewriter" panose="020B0509030504030204" pitchFamily="49" charset="0"/>
                <a:cs typeface="Lucida Fax"/>
              </a:rPr>
              <a:t>static void main (String [] args) {</a:t>
            </a:r>
          </a:p>
          <a:p>
            <a:pPr marL="0" indent="0">
              <a:buNone/>
            </a:pP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 </a:t>
            </a:r>
            <a:r>
              <a:rPr lang="nb-NO" sz="2000">
                <a:solidFill>
                  <a:srgbClr val="0070C0"/>
                </a:solidFill>
                <a:latin typeface="Lucida Sans Typewriter" panose="020B0509030504030204" pitchFamily="49" charset="0"/>
                <a:cs typeface="Lucida Fax"/>
              </a:rPr>
              <a:t>Dette programmet </a:t>
            </a:r>
            <a:r>
              <a:rPr lang="nb-NO" sz="2000" smtClean="0">
                <a:solidFill>
                  <a:srgbClr val="0070C0"/>
                </a:solidFill>
                <a:latin typeface="Lucida Sans Typewriter" panose="020B0509030504030204" pitchFamily="49" charset="0"/>
                <a:cs typeface="Lucida Fax"/>
              </a:rPr>
              <a:t>gjoer </a:t>
            </a:r>
            <a:r>
              <a:rPr lang="nb-NO" sz="2000">
                <a:solidFill>
                  <a:srgbClr val="0070C0"/>
                </a:solidFill>
                <a:latin typeface="Lucida Sans Typewriter" panose="020B0509030504030204" pitchFamily="49" charset="0"/>
                <a:cs typeface="Lucida Fax"/>
              </a:rPr>
              <a:t>ingenting</a:t>
            </a:r>
            <a:r>
              <a:rPr lang="nb-NO" sz="2000" smtClean="0">
                <a:solidFill>
                  <a:srgbClr val="0070C0"/>
                </a:solidFill>
                <a:latin typeface="Lucida Sans Typewriter" panose="020B0509030504030204" pitchFamily="49" charset="0"/>
                <a:cs typeface="Lucida Fax"/>
              </a:rPr>
              <a:t>!</a:t>
            </a:r>
          </a:p>
          <a:p>
            <a:pPr marL="0" indent="0">
              <a:buNone/>
            </a:pPr>
            <a:endParaRPr lang="nb-NO" sz="2000">
              <a:solidFill>
                <a:srgbClr val="0070C0"/>
              </a:solidFill>
              <a:latin typeface="Lucida Sans Typewriter" panose="020B0509030504030204" pitchFamily="49" charset="0"/>
              <a:cs typeface="Lucida Fax"/>
            </a:endParaRPr>
          </a:p>
          <a:p>
            <a:pPr marL="0" indent="0">
              <a:buNone/>
            </a:pPr>
            <a:r>
              <a:rPr lang="nb-NO" sz="2000">
                <a:solidFill>
                  <a:srgbClr val="0070C0"/>
                </a:solidFill>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   /* Kommentarer kan </a:t>
            </a:r>
            <a:r>
              <a:rPr lang="nb-NO" sz="2000">
                <a:solidFill>
                  <a:srgbClr val="0070C0"/>
                </a:solidFill>
                <a:latin typeface="Lucida Sans Typewriter" panose="020B0509030504030204" pitchFamily="49" charset="0"/>
                <a:cs typeface="Lucida Fax"/>
              </a:rPr>
              <a:t>vi </a:t>
            </a:r>
            <a:r>
              <a:rPr lang="nb-NO" sz="2000" smtClean="0">
                <a:solidFill>
                  <a:srgbClr val="0070C0"/>
                </a:solidFill>
                <a:latin typeface="Lucida Sans Typewriter" panose="020B0509030504030204" pitchFamily="49" charset="0"/>
                <a:cs typeface="Lucida Fax"/>
              </a:rPr>
              <a:t>ogsaa </a:t>
            </a:r>
            <a:r>
              <a:rPr lang="nb-NO" sz="2000">
                <a:solidFill>
                  <a:srgbClr val="0070C0"/>
                </a:solidFill>
                <a:latin typeface="Lucida Sans Typewriter" panose="020B0509030504030204" pitchFamily="49" charset="0"/>
                <a:cs typeface="Lucida Fax"/>
              </a:rPr>
              <a:t>skrive</a:t>
            </a:r>
          </a:p>
          <a:p>
            <a:pPr marL="0" indent="0">
              <a:buNone/>
            </a:pPr>
            <a:r>
              <a:rPr lang="nb-NO" sz="2000">
                <a:solidFill>
                  <a:srgbClr val="0070C0"/>
                </a:solidFill>
                <a:latin typeface="Lucida Sans Typewriter" panose="020B0509030504030204" pitchFamily="49" charset="0"/>
                <a:cs typeface="Lucida Fax"/>
              </a:rPr>
              <a:t>	   på denne </a:t>
            </a:r>
            <a:r>
              <a:rPr lang="nb-NO" sz="2000" smtClean="0">
                <a:solidFill>
                  <a:srgbClr val="0070C0"/>
                </a:solidFill>
                <a:latin typeface="Lucida Sans Typewriter" panose="020B0509030504030204" pitchFamily="49" charset="0"/>
                <a:cs typeface="Lucida Fax"/>
              </a:rPr>
              <a:t>maaten</a:t>
            </a:r>
            <a:r>
              <a:rPr lang="nb-NO" sz="2000">
                <a:solidFill>
                  <a:srgbClr val="0070C0"/>
                </a:solidFill>
                <a:latin typeface="Lucida Sans Typewriter" panose="020B0509030504030204" pitchFamily="49" charset="0"/>
                <a:cs typeface="Lucida Fax"/>
              </a:rPr>
              <a:t>, over flere linjer */</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a:t>
            </a:r>
            <a:r>
              <a:rPr lang="nb-NO" sz="2000">
                <a:latin typeface="Lucida Sans Typewriter" panose="020B0509030504030204" pitchFamily="49" charset="0"/>
                <a:cs typeface="Lucida Fax"/>
              </a:rPr>
              <a:t>}</a:t>
            </a:r>
          </a:p>
          <a:p>
            <a:pPr marL="0" indent="0">
              <a:buNone/>
            </a:pPr>
            <a:r>
              <a:rPr lang="nb-NO" sz="2000">
                <a:latin typeface="Lucida Sans Typewriter" panose="020B0509030504030204" pitchFamily="49" charset="0"/>
                <a:cs typeface="Lucida Fax"/>
              </a:rPr>
              <a:t>}</a:t>
            </a:r>
          </a:p>
          <a:p>
            <a:pPr marL="0" indent="0">
              <a:buNone/>
            </a:pPr>
            <a:endParaRPr lang="nb-NO">
              <a:latin typeface="Lucida Sans Typewriter" panose="020B0509030504030204" pitchFamily="49" charset="0"/>
              <a:cs typeface="Lucida Fax"/>
            </a:endParaRPr>
          </a:p>
        </p:txBody>
      </p:sp>
    </p:spTree>
    <p:extLst>
      <p:ext uri="{BB962C8B-B14F-4D97-AF65-F5344CB8AC3E}">
        <p14:creationId xmlns:p14="http://schemas.microsoft.com/office/powerpoint/2010/main" val="36593868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Skrive ut en linje</a:t>
            </a:r>
            <a:endParaRPr lang="nb-NO"/>
          </a:p>
        </p:txBody>
      </p:sp>
      <p:sp>
        <p:nvSpPr>
          <p:cNvPr id="4" name="Content Placeholder 2"/>
          <p:cNvSpPr>
            <a:spLocks noGrp="1"/>
          </p:cNvSpPr>
          <p:nvPr>
            <p:ph idx="1"/>
          </p:nvPr>
        </p:nvSpPr>
        <p:spPr>
          <a:xfrm>
            <a:off x="457200" y="1600200"/>
            <a:ext cx="8507288" cy="3484983"/>
          </a:xfrm>
          <a:solidFill>
            <a:schemeClr val="bg1">
              <a:lumMod val="85000"/>
            </a:schemeClr>
          </a:solidFill>
          <a:ln>
            <a:solidFill>
              <a:schemeClr val="tx1"/>
            </a:solidFill>
          </a:ln>
        </p:spPr>
        <p:txBody>
          <a:bodyPr>
            <a:normAutofit/>
          </a:bodyPr>
          <a:lstStyle/>
          <a:p>
            <a:pPr marL="0" indent="0">
              <a:buNone/>
            </a:pPr>
            <a:r>
              <a:rPr lang="nb-NO" sz="2000">
                <a:latin typeface="Lucida Sans Typewriter" panose="020B0509030504030204" pitchFamily="49" charset="0"/>
                <a:cs typeface="Lucida Fax"/>
              </a:rPr>
              <a:t>class </a:t>
            </a:r>
            <a:r>
              <a:rPr lang="nb-NO" sz="2000" smtClean="0">
                <a:solidFill>
                  <a:srgbClr val="FF0000"/>
                </a:solidFill>
                <a:latin typeface="Lucida Sans Typewriter" panose="020B0509030504030204" pitchFamily="49" charset="0"/>
                <a:cs typeface="Lucida Fax"/>
              </a:rPr>
              <a:t>Uke01</a:t>
            </a:r>
            <a:r>
              <a:rPr lang="nb-NO" sz="2000" smtClean="0">
                <a:latin typeface="Lucida Sans Typewriter" panose="020B0509030504030204" pitchFamily="49" charset="0"/>
                <a:cs typeface="Lucida Fax"/>
              </a:rPr>
              <a:t> </a:t>
            </a:r>
            <a:r>
              <a:rPr lang="nb-NO" sz="2000">
                <a:latin typeface="Lucida Sans Typewriter" panose="020B0509030504030204" pitchFamily="49" charset="0"/>
                <a:cs typeface="Lucida Fax"/>
              </a:rPr>
              <a:t>{</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public </a:t>
            </a:r>
            <a:r>
              <a:rPr lang="nb-NO" sz="2000">
                <a:latin typeface="Lucida Sans Typewriter" panose="020B0509030504030204" pitchFamily="49" charset="0"/>
                <a:cs typeface="Lucida Fax"/>
              </a:rPr>
              <a:t>static void main (String [] args) {</a:t>
            </a:r>
          </a:p>
          <a:p>
            <a:pPr marL="0" indent="0">
              <a:buNone/>
            </a:pPr>
            <a:endParaRPr lang="nb-NO" sz="2000">
              <a:latin typeface="Lucida Sans Typewriter" panose="020B0509030504030204" pitchFamily="49" charset="0"/>
              <a:cs typeface="Lucida Fax"/>
            </a:endParaRPr>
          </a:p>
          <a:p>
            <a:pPr marL="0" indent="0">
              <a:buNone/>
            </a:pPr>
            <a:r>
              <a:rPr lang="nb-NO" sz="2000">
                <a:solidFill>
                  <a:srgbClr val="0070C0"/>
                </a:solidFill>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   // </a:t>
            </a:r>
            <a:r>
              <a:rPr lang="nb-NO" sz="2000">
                <a:solidFill>
                  <a:srgbClr val="0070C0"/>
                </a:solidFill>
                <a:latin typeface="Lucida Sans Typewriter" panose="020B0509030504030204" pitchFamily="49" charset="0"/>
                <a:cs typeface="Lucida Fax"/>
              </a:rPr>
              <a:t>Skriver ut en tekst til </a:t>
            </a:r>
            <a:r>
              <a:rPr lang="nb-NO" sz="2000" smtClean="0">
                <a:solidFill>
                  <a:srgbClr val="0070C0"/>
                </a:solidFill>
                <a:latin typeface="Lucida Sans Typewriter" panose="020B0509030504030204" pitchFamily="49" charset="0"/>
                <a:cs typeface="Lucida Fax"/>
              </a:rPr>
              <a:t>brukerens </a:t>
            </a:r>
            <a:r>
              <a:rPr lang="nb-NO" sz="2000">
                <a:solidFill>
                  <a:srgbClr val="0070C0"/>
                </a:solidFill>
                <a:latin typeface="Lucida Sans Typewriter" panose="020B0509030504030204" pitchFamily="49" charset="0"/>
                <a:cs typeface="Lucida Fax"/>
              </a:rPr>
              <a:t>skjerm:</a:t>
            </a:r>
          </a:p>
          <a:p>
            <a:pPr marL="0" indent="0">
              <a:buNone/>
            </a:pPr>
            <a:endParaRPr lang="nb-NO" sz="2000">
              <a:solidFill>
                <a:srgbClr val="00B0F0"/>
              </a:solidFill>
              <a:latin typeface="Lucida Sans Typewriter" panose="020B0509030504030204" pitchFamily="49" charset="0"/>
              <a:cs typeface="Lucida Fax"/>
            </a:endParaRPr>
          </a:p>
          <a:p>
            <a:pPr marL="0" indent="0">
              <a:buNone/>
            </a:pPr>
            <a:r>
              <a:rPr lang="nb-NO" sz="2000">
                <a:solidFill>
                  <a:srgbClr val="00B0F0"/>
                </a:solidFill>
                <a:latin typeface="Lucida Sans Typewriter" panose="020B0509030504030204" pitchFamily="49" charset="0"/>
                <a:cs typeface="Lucida Fax"/>
              </a:rPr>
              <a:t> </a:t>
            </a:r>
            <a:r>
              <a:rPr lang="nb-NO" sz="2000" smtClean="0">
                <a:solidFill>
                  <a:srgbClr val="00B0F0"/>
                </a:solidFill>
                <a:latin typeface="Lucida Sans Typewriter" panose="020B0509030504030204" pitchFamily="49" charset="0"/>
                <a:cs typeface="Lucida Fax"/>
              </a:rPr>
              <a:t>   </a:t>
            </a:r>
            <a:r>
              <a:rPr lang="nb-NO" sz="2000" smtClean="0">
                <a:solidFill>
                  <a:srgbClr val="FF0000"/>
                </a:solidFill>
                <a:latin typeface="Lucida Sans Typewriter" panose="020B0509030504030204" pitchFamily="49" charset="0"/>
                <a:cs typeface="Lucida Fax"/>
              </a:rPr>
              <a:t>System.out.println </a:t>
            </a:r>
            <a:r>
              <a:rPr lang="nb-NO" sz="2000">
                <a:solidFill>
                  <a:srgbClr val="FF0000"/>
                </a:solidFill>
                <a:latin typeface="Lucida Sans Typewriter" panose="020B0509030504030204" pitchFamily="49" charset="0"/>
                <a:cs typeface="Lucida Fax"/>
              </a:rPr>
              <a:t>("Velkommen til INF1000!");</a:t>
            </a:r>
          </a:p>
          <a:p>
            <a:pPr marL="0" indent="0">
              <a:buNone/>
            </a:pP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a:t>
            </a: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a:t>
            </a:r>
          </a:p>
          <a:p>
            <a:pPr marL="0" indent="0">
              <a:buNone/>
            </a:pPr>
            <a:endParaRPr lang="nb-NO" sz="2000">
              <a:latin typeface="Lucida Sans Typewriter" panose="020B0509030504030204" pitchFamily="49" charset="0"/>
              <a:cs typeface="Lucida Fax"/>
            </a:endParaRPr>
          </a:p>
        </p:txBody>
      </p:sp>
    </p:spTree>
    <p:extLst>
      <p:ext uri="{BB962C8B-B14F-4D97-AF65-F5344CB8AC3E}">
        <p14:creationId xmlns:p14="http://schemas.microsoft.com/office/powerpoint/2010/main" val="1893471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mtClean="0"/>
              <a:t>Skrive ut: Med og uten linjeskift</a:t>
            </a:r>
            <a:endParaRPr lang="nb-NO"/>
          </a:p>
        </p:txBody>
      </p:sp>
      <p:sp>
        <p:nvSpPr>
          <p:cNvPr id="4" name="Content Placeholder 2"/>
          <p:cNvSpPr>
            <a:spLocks noGrp="1"/>
          </p:cNvSpPr>
          <p:nvPr>
            <p:ph idx="1"/>
          </p:nvPr>
        </p:nvSpPr>
        <p:spPr>
          <a:xfrm>
            <a:off x="457200" y="1600200"/>
            <a:ext cx="8507288" cy="3484983"/>
          </a:xfrm>
          <a:solidFill>
            <a:schemeClr val="bg1">
              <a:lumMod val="85000"/>
            </a:schemeClr>
          </a:solidFill>
          <a:ln>
            <a:solidFill>
              <a:schemeClr val="tx1"/>
            </a:solidFill>
          </a:ln>
        </p:spPr>
        <p:txBody>
          <a:bodyPr>
            <a:noAutofit/>
          </a:bodyPr>
          <a:lstStyle/>
          <a:p>
            <a:pPr marL="0" indent="0">
              <a:buNone/>
            </a:pPr>
            <a:r>
              <a:rPr lang="nb-NO" sz="2000">
                <a:latin typeface="Lucida Sans Typewriter" panose="020B0509030504030204" pitchFamily="49" charset="0"/>
                <a:cs typeface="Lucida Fax"/>
              </a:rPr>
              <a:t>class </a:t>
            </a:r>
            <a:r>
              <a:rPr lang="nb-NO" sz="2000">
                <a:solidFill>
                  <a:srgbClr val="FF0000"/>
                </a:solidFill>
                <a:latin typeface="Lucida Sans Typewriter" panose="020B0509030504030204" pitchFamily="49" charset="0"/>
                <a:cs typeface="Lucida Fax"/>
              </a:rPr>
              <a:t>Uke02</a:t>
            </a:r>
            <a:r>
              <a:rPr lang="nb-NO" sz="2000">
                <a:latin typeface="Lucida Sans Typewriter" panose="020B0509030504030204" pitchFamily="49" charset="0"/>
                <a:cs typeface="Lucida Fax"/>
              </a:rPr>
              <a:t> {</a:t>
            </a:r>
          </a:p>
          <a:p>
            <a:pPr marL="0" indent="0">
              <a:buNone/>
            </a:pPr>
            <a:r>
              <a:rPr lang="nb-NO" sz="2000" smtClean="0">
                <a:latin typeface="Lucida Sans Typewriter" panose="020B0509030504030204" pitchFamily="49" charset="0"/>
                <a:cs typeface="Lucida Fax"/>
              </a:rPr>
              <a:t>  public </a:t>
            </a:r>
            <a:r>
              <a:rPr lang="nb-NO" sz="2000">
                <a:latin typeface="Lucida Sans Typewriter" panose="020B0509030504030204" pitchFamily="49" charset="0"/>
                <a:cs typeface="Lucida Fax"/>
              </a:rPr>
              <a:t>static void main (String [] args) {</a:t>
            </a:r>
          </a:p>
          <a:p>
            <a:pPr marL="0" indent="0">
              <a:buNone/>
            </a:pPr>
            <a:endParaRPr lang="nb-NO" sz="2000">
              <a:latin typeface="Lucida Sans Typewriter" panose="020B0509030504030204" pitchFamily="49" charset="0"/>
              <a:cs typeface="Lucida Fax"/>
            </a:endParaRPr>
          </a:p>
          <a:p>
            <a:pPr marL="0" indent="0">
              <a:buNone/>
            </a:pPr>
            <a:r>
              <a:rPr lang="nb-NO" sz="2000" smtClean="0">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 </a:t>
            </a:r>
            <a:r>
              <a:rPr lang="nb-NO" sz="2000">
                <a:solidFill>
                  <a:srgbClr val="0070C0"/>
                </a:solidFill>
                <a:latin typeface="Lucida Sans Typewriter" panose="020B0509030504030204" pitchFamily="49" charset="0"/>
                <a:cs typeface="Lucida Fax"/>
              </a:rPr>
              <a:t>Skriver ut </a:t>
            </a:r>
            <a:r>
              <a:rPr lang="nb-NO" sz="2000" smtClean="0">
                <a:solidFill>
                  <a:srgbClr val="0070C0"/>
                </a:solidFill>
                <a:latin typeface="Lucida Sans Typewriter" panose="020B0509030504030204" pitchFamily="49" charset="0"/>
                <a:cs typeface="Lucida Fax"/>
              </a:rPr>
              <a:t>Velkommen til INF1000!:</a:t>
            </a:r>
            <a:endParaRPr lang="nb-NO" sz="2000">
              <a:solidFill>
                <a:srgbClr val="0070C0"/>
              </a:solidFill>
              <a:latin typeface="Lucida Sans Typewriter" panose="020B0509030504030204" pitchFamily="49" charset="0"/>
              <a:cs typeface="Lucida Fax"/>
            </a:endParaRPr>
          </a:p>
          <a:p>
            <a:pPr marL="0" indent="0">
              <a:buNone/>
            </a:pPr>
            <a:endParaRPr lang="nb-NO" sz="2000">
              <a:solidFill>
                <a:srgbClr val="00B0F0"/>
              </a:solidFill>
              <a:latin typeface="Lucida Sans Typewriter" panose="020B0509030504030204" pitchFamily="49" charset="0"/>
              <a:cs typeface="Lucida Fax"/>
            </a:endParaRPr>
          </a:p>
          <a:p>
            <a:pPr marL="0" indent="0">
              <a:buNone/>
            </a:pPr>
            <a:r>
              <a:rPr lang="nb-NO" sz="2000" smtClean="0">
                <a:solidFill>
                  <a:srgbClr val="00B0F0"/>
                </a:solidFill>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System.out.</a:t>
            </a:r>
            <a:r>
              <a:rPr lang="nb-NO" sz="2000" smtClean="0">
                <a:solidFill>
                  <a:srgbClr val="FF0000"/>
                </a:solidFill>
                <a:latin typeface="Lucida Sans Typewriter" panose="020B0509030504030204" pitchFamily="49" charset="0"/>
                <a:cs typeface="Lucida Fax"/>
              </a:rPr>
              <a:t>print</a:t>
            </a:r>
            <a:r>
              <a:rPr lang="nb-NO" sz="2000" smtClean="0">
                <a:solidFill>
                  <a:srgbClr val="00B0F0"/>
                </a:solidFill>
                <a:latin typeface="Lucida Sans Typewriter" panose="020B0509030504030204" pitchFamily="49" charset="0"/>
                <a:cs typeface="Lucida Fax"/>
              </a:rPr>
              <a:t> </a:t>
            </a:r>
            <a:r>
              <a:rPr lang="nb-NO" sz="2000">
                <a:solidFill>
                  <a:srgbClr val="0070C0"/>
                </a:solidFill>
                <a:latin typeface="Lucida Sans Typewriter" panose="020B0509030504030204" pitchFamily="49" charset="0"/>
                <a:cs typeface="Lucida Fax"/>
              </a:rPr>
              <a:t>("Velkommen </a:t>
            </a:r>
            <a:r>
              <a:rPr lang="nb-NO" sz="2000" smtClean="0">
                <a:solidFill>
                  <a:srgbClr val="0070C0"/>
                </a:solidFill>
                <a:latin typeface="Lucida Sans Typewriter" panose="020B0509030504030204" pitchFamily="49" charset="0"/>
                <a:cs typeface="Lucida Fax"/>
              </a:rPr>
              <a:t>");</a:t>
            </a:r>
          </a:p>
          <a:p>
            <a:pPr marL="0" indent="0">
              <a:buNone/>
            </a:pPr>
            <a:r>
              <a:rPr lang="nb-NO" sz="2000">
                <a:solidFill>
                  <a:srgbClr val="00B0F0"/>
                </a:solidFill>
                <a:latin typeface="Lucida Sans Typewriter" panose="020B0509030504030204" pitchFamily="49" charset="0"/>
                <a:cs typeface="Lucida Fax"/>
              </a:rPr>
              <a:t> </a:t>
            </a:r>
            <a:r>
              <a:rPr lang="nb-NO" sz="2000" smtClean="0">
                <a:solidFill>
                  <a:srgbClr val="00B0F0"/>
                </a:solidFill>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System.out.</a:t>
            </a:r>
            <a:r>
              <a:rPr lang="nb-NO" sz="2000" smtClean="0">
                <a:solidFill>
                  <a:srgbClr val="FF0000"/>
                </a:solidFill>
                <a:latin typeface="Lucida Sans Typewriter" panose="020B0509030504030204" pitchFamily="49" charset="0"/>
                <a:cs typeface="Lucida Fax"/>
              </a:rPr>
              <a:t>print</a:t>
            </a:r>
            <a:r>
              <a:rPr lang="nb-NO" sz="2000" smtClean="0">
                <a:solidFill>
                  <a:srgbClr val="00B0F0"/>
                </a:solidFill>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("til ");</a:t>
            </a:r>
          </a:p>
          <a:p>
            <a:pPr marL="0" indent="0">
              <a:buNone/>
            </a:pPr>
            <a:r>
              <a:rPr lang="nb-NO" sz="2000" smtClean="0">
                <a:solidFill>
                  <a:srgbClr val="0070C0"/>
                </a:solidFill>
                <a:latin typeface="Lucida Sans Typewriter" panose="020B0509030504030204" pitchFamily="49" charset="0"/>
                <a:cs typeface="Lucida Fax"/>
              </a:rPr>
              <a:t>    System.out.println </a:t>
            </a:r>
            <a:r>
              <a:rPr lang="nb-NO" sz="2000">
                <a:solidFill>
                  <a:srgbClr val="0070C0"/>
                </a:solidFill>
                <a:latin typeface="Lucida Sans Typewriter" panose="020B0509030504030204" pitchFamily="49" charset="0"/>
                <a:cs typeface="Lucida Fax"/>
              </a:rPr>
              <a:t>("INF1000!");</a:t>
            </a:r>
          </a:p>
          <a:p>
            <a:pPr marL="0" indent="0">
              <a:buNone/>
            </a:pP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a:t>
            </a: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a:t>
            </a:r>
          </a:p>
          <a:p>
            <a:pPr marL="0" indent="0">
              <a:buNone/>
            </a:pPr>
            <a:endParaRPr lang="nb-NO" sz="2000">
              <a:latin typeface="Lucida Sans Typewriter" panose="020B0509030504030204" pitchFamily="49" charset="0"/>
              <a:cs typeface="Lucida Fax"/>
            </a:endParaRPr>
          </a:p>
        </p:txBody>
      </p:sp>
    </p:spTree>
    <p:extLst>
      <p:ext uri="{BB962C8B-B14F-4D97-AF65-F5344CB8AC3E}">
        <p14:creationId xmlns:p14="http://schemas.microsoft.com/office/powerpoint/2010/main" val="18780436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latin typeface="Lucida Fax"/>
                <a:cs typeface="Lucida Fax"/>
              </a:rPr>
              <a:t>Tekst-konkatenering</a:t>
            </a:r>
            <a:endParaRPr lang="nb-NO"/>
          </a:p>
        </p:txBody>
      </p:sp>
      <p:sp>
        <p:nvSpPr>
          <p:cNvPr id="4" name="Content Placeholder 2"/>
          <p:cNvSpPr>
            <a:spLocks noGrp="1"/>
          </p:cNvSpPr>
          <p:nvPr>
            <p:ph idx="1"/>
          </p:nvPr>
        </p:nvSpPr>
        <p:spPr>
          <a:xfrm>
            <a:off x="323528" y="1600200"/>
            <a:ext cx="8712968" cy="3484983"/>
          </a:xfrm>
          <a:solidFill>
            <a:schemeClr val="bg1">
              <a:lumMod val="85000"/>
            </a:schemeClr>
          </a:solidFill>
          <a:ln>
            <a:solidFill>
              <a:schemeClr val="tx1"/>
            </a:solidFill>
          </a:ln>
        </p:spPr>
        <p:txBody>
          <a:bodyPr>
            <a:normAutofit/>
          </a:bodyPr>
          <a:lstStyle/>
          <a:p>
            <a:pPr marL="0" indent="0">
              <a:buNone/>
            </a:pPr>
            <a:r>
              <a:rPr lang="nb-NO" sz="2000" smtClean="0">
                <a:latin typeface="Lucida Sans Typewriter" panose="020B0509030504030204" pitchFamily="49" charset="0"/>
                <a:cs typeface="Lucida Fax"/>
              </a:rPr>
              <a:t>class </a:t>
            </a:r>
            <a:r>
              <a:rPr lang="nb-NO" sz="2000" smtClean="0">
                <a:solidFill>
                  <a:srgbClr val="FF0000"/>
                </a:solidFill>
                <a:latin typeface="Lucida Sans Typewriter" panose="020B0509030504030204" pitchFamily="49" charset="0"/>
                <a:cs typeface="Lucida Fax"/>
              </a:rPr>
              <a:t>Uke03</a:t>
            </a:r>
            <a:r>
              <a:rPr lang="nb-NO" sz="2000" smtClean="0">
                <a:latin typeface="Lucida Sans Typewriter" panose="020B0509030504030204" pitchFamily="49" charset="0"/>
                <a:cs typeface="Lucida Fax"/>
              </a:rPr>
              <a:t> {</a:t>
            </a:r>
          </a:p>
          <a:p>
            <a:pPr marL="0" indent="0">
              <a:buNone/>
            </a:pPr>
            <a:r>
              <a:rPr lang="nb-NO" sz="2000" smtClean="0">
                <a:latin typeface="Lucida Sans Typewriter" panose="020B0509030504030204" pitchFamily="49" charset="0"/>
                <a:cs typeface="Lucida Fax"/>
              </a:rPr>
              <a:t>  public static void main (String [] args) {</a:t>
            </a:r>
          </a:p>
          <a:p>
            <a:pPr marL="0" indent="0">
              <a:buNone/>
            </a:pPr>
            <a:endParaRPr lang="nb-NO" sz="2000" smtClean="0">
              <a:solidFill>
                <a:srgbClr val="00B0F0"/>
              </a:solidFill>
              <a:latin typeface="Lucida Sans Typewriter" panose="020B0509030504030204" pitchFamily="49" charset="0"/>
              <a:cs typeface="Lucida Fax"/>
            </a:endParaRPr>
          </a:p>
          <a:p>
            <a:pPr marL="0" indent="0">
              <a:buNone/>
            </a:pPr>
            <a:r>
              <a:rPr lang="nb-NO" sz="2000" smtClean="0">
                <a:solidFill>
                  <a:srgbClr val="0070C0"/>
                </a:solidFill>
                <a:latin typeface="Lucida Sans Typewriter" panose="020B0509030504030204" pitchFamily="49" charset="0"/>
                <a:cs typeface="Lucida Fax"/>
              </a:rPr>
              <a:t>    // Konkatenerer (skjoeter) to tekster</a:t>
            </a:r>
          </a:p>
          <a:p>
            <a:pPr marL="0" indent="0">
              <a:buNone/>
            </a:pPr>
            <a:r>
              <a:rPr lang="nb-NO" sz="2000" smtClean="0">
                <a:solidFill>
                  <a:srgbClr val="0070C0"/>
                </a:solidFill>
                <a:latin typeface="Lucida Sans Typewriter" panose="020B0509030504030204" pitchFamily="49" charset="0"/>
                <a:cs typeface="Lucida Fax"/>
              </a:rPr>
              <a:t>    // og skriver ut til skjerm:</a:t>
            </a:r>
          </a:p>
          <a:p>
            <a:pPr marL="0" indent="0">
              <a:buNone/>
            </a:pPr>
            <a:endParaRPr lang="nb-NO" sz="2000" smtClean="0">
              <a:solidFill>
                <a:srgbClr val="0070C0"/>
              </a:solidFill>
              <a:latin typeface="Lucida Sans Typewriter" panose="020B0509030504030204" pitchFamily="49" charset="0"/>
              <a:cs typeface="Lucida Fax"/>
            </a:endParaRPr>
          </a:p>
          <a:p>
            <a:pPr marL="0" indent="0">
              <a:buNone/>
            </a:pPr>
            <a:r>
              <a:rPr lang="nb-NO" sz="2000" smtClean="0">
                <a:solidFill>
                  <a:srgbClr val="0070C0"/>
                </a:solidFill>
                <a:latin typeface="Lucida Sans Typewriter" panose="020B0509030504030204" pitchFamily="49" charset="0"/>
                <a:cs typeface="Lucida Fax"/>
              </a:rPr>
              <a:t>    System.out.println ("Velkommen til"</a:t>
            </a:r>
            <a:r>
              <a:rPr lang="nb-NO" sz="2000" smtClean="0">
                <a:solidFill>
                  <a:srgbClr val="00B0F0"/>
                </a:solidFill>
                <a:latin typeface="Lucida Sans Typewriter" panose="020B0509030504030204" pitchFamily="49" charset="0"/>
                <a:cs typeface="Lucida Fax"/>
              </a:rPr>
              <a:t> </a:t>
            </a:r>
            <a:r>
              <a:rPr lang="nb-NO" sz="2000" smtClean="0">
                <a:solidFill>
                  <a:srgbClr val="FF0000"/>
                </a:solidFill>
                <a:latin typeface="Lucida Sans Typewriter" panose="020B0509030504030204" pitchFamily="49" charset="0"/>
                <a:cs typeface="Lucida Fax"/>
              </a:rPr>
              <a:t>+</a:t>
            </a:r>
            <a:r>
              <a:rPr lang="nb-NO" sz="2000" smtClean="0">
                <a:solidFill>
                  <a:srgbClr val="00B0F0"/>
                </a:solidFill>
                <a:latin typeface="Lucida Sans Typewriter" panose="020B0509030504030204" pitchFamily="49" charset="0"/>
                <a:cs typeface="Lucida Fax"/>
              </a:rPr>
              <a:t> </a:t>
            </a:r>
            <a:r>
              <a:rPr lang="nb-NO" sz="2000" smtClean="0">
                <a:solidFill>
                  <a:srgbClr val="0070C0"/>
                </a:solidFill>
                <a:latin typeface="Lucida Sans Typewriter" panose="020B0509030504030204" pitchFamily="49" charset="0"/>
                <a:cs typeface="Lucida Fax"/>
              </a:rPr>
              <a:t>"INF1000!");</a:t>
            </a:r>
          </a:p>
          <a:p>
            <a:pPr marL="0" indent="0">
              <a:buNone/>
            </a:pPr>
            <a:r>
              <a:rPr lang="nb-NO" sz="2000" smtClean="0">
                <a:latin typeface="Lucida Sans Typewriter" panose="020B0509030504030204" pitchFamily="49" charset="0"/>
                <a:cs typeface="Lucida Fax"/>
              </a:rPr>
              <a:t>  }</a:t>
            </a:r>
          </a:p>
          <a:p>
            <a:pPr marL="0" indent="0">
              <a:buNone/>
            </a:pPr>
            <a:r>
              <a:rPr lang="nb-NO" sz="2000" smtClean="0">
                <a:latin typeface="Lucida Sans Typewriter" panose="020B0509030504030204" pitchFamily="49" charset="0"/>
                <a:cs typeface="Lucida Fax"/>
              </a:rPr>
              <a:t>}</a:t>
            </a:r>
          </a:p>
          <a:p>
            <a:pPr marL="0" indent="0">
              <a:buNone/>
            </a:pPr>
            <a:endParaRPr lang="nb-NO" sz="2000">
              <a:latin typeface="Lucida Sans Typewriter" panose="020B0509030504030204" pitchFamily="49" charset="0"/>
              <a:cs typeface="Lucida Fax"/>
            </a:endParaRPr>
          </a:p>
        </p:txBody>
      </p:sp>
    </p:spTree>
    <p:extLst>
      <p:ext uri="{BB962C8B-B14F-4D97-AF65-F5344CB8AC3E}">
        <p14:creationId xmlns:p14="http://schemas.microsoft.com/office/powerpoint/2010/main" val="18303696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Andre faglærer</a:t>
            </a:r>
            <a:endParaRPr lang="nb-NO" dirty="0"/>
          </a:p>
        </p:txBody>
      </p:sp>
      <p:sp>
        <p:nvSpPr>
          <p:cNvPr id="3" name="Plassholder for innhold 2"/>
          <p:cNvSpPr>
            <a:spLocks noGrp="1"/>
          </p:cNvSpPr>
          <p:nvPr>
            <p:ph idx="1"/>
          </p:nvPr>
        </p:nvSpPr>
        <p:spPr/>
        <p:txBody>
          <a:bodyPr/>
          <a:lstStyle/>
          <a:p>
            <a:r>
              <a:rPr lang="nb-NO" dirty="0" smtClean="0"/>
              <a:t>Ragnhild Kobro Runde – den anden hovedfaglærer, som foreleser de neste 5 uker</a:t>
            </a:r>
          </a:p>
          <a:p>
            <a:r>
              <a:rPr lang="nb-NO" dirty="0" smtClean="0"/>
              <a:t>Enkeltforelesninger av andre IFI lærer</a:t>
            </a:r>
            <a:endParaRPr lang="nb-NO" dirty="0"/>
          </a:p>
        </p:txBody>
      </p:sp>
    </p:spTree>
    <p:extLst>
      <p:ext uri="{BB962C8B-B14F-4D97-AF65-F5344CB8AC3E}">
        <p14:creationId xmlns:p14="http://schemas.microsoft.com/office/powerpoint/2010/main" val="2052853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mtClean="0">
                <a:latin typeface="Lucida Fax"/>
                <a:cs typeface="Lucida Fax"/>
              </a:rPr>
              <a:t>Variabler – for å lagre verdier</a:t>
            </a:r>
            <a:endParaRPr lang="nb-NO"/>
          </a:p>
        </p:txBody>
      </p:sp>
      <p:sp>
        <p:nvSpPr>
          <p:cNvPr id="4" name="Content Placeholder 2"/>
          <p:cNvSpPr>
            <a:spLocks noGrp="1"/>
          </p:cNvSpPr>
          <p:nvPr>
            <p:ph idx="1"/>
          </p:nvPr>
        </p:nvSpPr>
        <p:spPr>
          <a:xfrm>
            <a:off x="457200" y="1600200"/>
            <a:ext cx="8507288" cy="4853136"/>
          </a:xfrm>
          <a:solidFill>
            <a:schemeClr val="bg1">
              <a:lumMod val="85000"/>
            </a:schemeClr>
          </a:solidFill>
          <a:ln>
            <a:solidFill>
              <a:schemeClr val="tx1"/>
            </a:solidFill>
          </a:ln>
        </p:spPr>
        <p:txBody>
          <a:bodyPr>
            <a:noAutofit/>
          </a:bodyPr>
          <a:lstStyle/>
          <a:p>
            <a:pPr marL="0" indent="0">
              <a:buNone/>
            </a:pPr>
            <a:r>
              <a:rPr lang="nb-NO" sz="2000">
                <a:latin typeface="Lucida Sans Typewriter" panose="020B0509030504030204" pitchFamily="49" charset="0"/>
                <a:cs typeface="Lucida Fax"/>
              </a:rPr>
              <a:t>class </a:t>
            </a:r>
            <a:r>
              <a:rPr lang="nb-NO" sz="2000" smtClean="0">
                <a:solidFill>
                  <a:srgbClr val="FF0000"/>
                </a:solidFill>
                <a:latin typeface="Lucida Sans Typewriter" panose="020B0509030504030204" pitchFamily="49" charset="0"/>
                <a:cs typeface="Lucida Fax"/>
              </a:rPr>
              <a:t>Uke04 </a:t>
            </a:r>
            <a:r>
              <a:rPr lang="nb-NO" sz="2000">
                <a:latin typeface="Lucida Sans Typewriter" panose="020B0509030504030204" pitchFamily="49" charset="0"/>
                <a:cs typeface="Lucida Fax"/>
              </a:rPr>
              <a:t>{</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public </a:t>
            </a:r>
            <a:r>
              <a:rPr lang="nb-NO" sz="2000">
                <a:latin typeface="Lucida Sans Typewriter" panose="020B0509030504030204" pitchFamily="49" charset="0"/>
                <a:cs typeface="Lucida Fax"/>
              </a:rPr>
              <a:t>static void main (String [] args) {</a:t>
            </a:r>
          </a:p>
          <a:p>
            <a:pPr marL="0" indent="0">
              <a:buNone/>
            </a:pPr>
            <a:endParaRPr lang="nb-NO" sz="2000" smtClean="0">
              <a:latin typeface="Lucida Sans Typewriter" panose="020B0509030504030204" pitchFamily="49" charset="0"/>
              <a:cs typeface="Lucida Fax"/>
            </a:endParaRPr>
          </a:p>
          <a:p>
            <a:pPr marL="0" indent="0">
              <a:buNone/>
            </a:pPr>
            <a:r>
              <a:rPr lang="nb-NO" sz="2000" smtClean="0">
                <a:latin typeface="Lucida Sans Typewriter" panose="020B0509030504030204" pitchFamily="49" charset="0"/>
                <a:cs typeface="Lucida Fax"/>
              </a:rPr>
              <a:t>    // Deklarere en variabel for lagring av et heltall</a:t>
            </a:r>
            <a:endParaRPr lang="nb-NO" sz="2000">
              <a:latin typeface="Lucida Sans Typewriter" panose="020B0509030504030204" pitchFamily="49" charset="0"/>
              <a:cs typeface="Lucida Fax"/>
            </a:endParaRPr>
          </a:p>
          <a:p>
            <a:pPr marL="0" indent="0">
              <a:buNone/>
            </a:pPr>
            <a:r>
              <a:rPr lang="nb-NO" sz="2000" smtClean="0">
                <a:latin typeface="Lucida Sans Typewriter" panose="020B0509030504030204" pitchFamily="49" charset="0"/>
                <a:cs typeface="Lucida Fax"/>
              </a:rPr>
              <a:t>    int alder;</a:t>
            </a:r>
            <a:endParaRPr lang="nb-NO" sz="2000">
              <a:latin typeface="Lucida Sans Typewriter" panose="020B0509030504030204" pitchFamily="49" charset="0"/>
              <a:cs typeface="Lucida Fax"/>
            </a:endParaRPr>
          </a:p>
          <a:p>
            <a:pPr marL="0" indent="0">
              <a:buNone/>
            </a:pPr>
            <a:endParaRPr lang="nb-NO" sz="2000" smtClean="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 Lagrer et tall i variabelen</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alder = 19;</a:t>
            </a:r>
          </a:p>
          <a:p>
            <a:pPr marL="0" indent="0">
              <a:buNone/>
            </a:pPr>
            <a:endParaRPr lang="nb-NO" sz="2000" smtClean="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 Skriver ut tallet med en forklaring</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System.out.println ("alder har verdien " + alder);</a:t>
            </a: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a:t>
            </a: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a:t>
            </a:r>
          </a:p>
          <a:p>
            <a:pPr marL="0" indent="0">
              <a:buNone/>
            </a:pPr>
            <a:endParaRPr lang="nb-NO" sz="2000">
              <a:latin typeface="Lucida Sans Typewriter" panose="020B0509030504030204" pitchFamily="49" charset="0"/>
              <a:cs typeface="Lucida Fax"/>
            </a:endParaRPr>
          </a:p>
        </p:txBody>
      </p:sp>
    </p:spTree>
    <p:extLst>
      <p:ext uri="{BB962C8B-B14F-4D97-AF65-F5344CB8AC3E}">
        <p14:creationId xmlns:p14="http://schemas.microsoft.com/office/powerpoint/2010/main" val="1830369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latin typeface="Lucida Fax"/>
                <a:cs typeface="Lucida Fax"/>
              </a:rPr>
              <a:t>Endring av variabler</a:t>
            </a:r>
            <a:endParaRPr lang="nb-NO"/>
          </a:p>
        </p:txBody>
      </p:sp>
      <p:sp>
        <p:nvSpPr>
          <p:cNvPr id="5" name="Content Placeholder 2"/>
          <p:cNvSpPr>
            <a:spLocks noGrp="1"/>
          </p:cNvSpPr>
          <p:nvPr>
            <p:ph idx="1"/>
          </p:nvPr>
        </p:nvSpPr>
        <p:spPr>
          <a:xfrm>
            <a:off x="457200" y="1600200"/>
            <a:ext cx="8507288" cy="4853136"/>
          </a:xfrm>
          <a:solidFill>
            <a:schemeClr val="bg1">
              <a:lumMod val="85000"/>
            </a:schemeClr>
          </a:solidFill>
          <a:ln>
            <a:solidFill>
              <a:schemeClr val="tx1"/>
            </a:solidFill>
          </a:ln>
        </p:spPr>
        <p:txBody>
          <a:bodyPr>
            <a:noAutofit/>
          </a:bodyPr>
          <a:lstStyle/>
          <a:p>
            <a:pPr marL="0" indent="0">
              <a:buNone/>
            </a:pPr>
            <a:r>
              <a:rPr lang="nb-NO" sz="2000">
                <a:latin typeface="Lucida Sans Typewriter" panose="020B0509030504030204" pitchFamily="49" charset="0"/>
                <a:cs typeface="Lucida Fax"/>
              </a:rPr>
              <a:t>class </a:t>
            </a:r>
            <a:r>
              <a:rPr lang="nb-NO" sz="2000" smtClean="0">
                <a:solidFill>
                  <a:srgbClr val="FF0000"/>
                </a:solidFill>
                <a:latin typeface="Lucida Sans Typewriter" panose="020B0509030504030204" pitchFamily="49" charset="0"/>
                <a:cs typeface="Lucida Fax"/>
              </a:rPr>
              <a:t>Uke05 </a:t>
            </a:r>
            <a:r>
              <a:rPr lang="nb-NO" sz="2000">
                <a:latin typeface="Lucida Sans Typewriter" panose="020B0509030504030204" pitchFamily="49" charset="0"/>
                <a:cs typeface="Lucida Fax"/>
              </a:rPr>
              <a:t>{</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public </a:t>
            </a:r>
            <a:r>
              <a:rPr lang="nb-NO" sz="2000">
                <a:latin typeface="Lucida Sans Typewriter" panose="020B0509030504030204" pitchFamily="49" charset="0"/>
                <a:cs typeface="Lucida Fax"/>
              </a:rPr>
              <a:t>static void main (String [] args) {</a:t>
            </a:r>
          </a:p>
          <a:p>
            <a:pPr marL="0" indent="0">
              <a:buNone/>
            </a:pPr>
            <a:endParaRPr lang="nb-NO" sz="2000" smtClean="0">
              <a:latin typeface="Lucida Sans Typewriter" panose="020B0509030504030204" pitchFamily="49" charset="0"/>
              <a:cs typeface="Lucida Fax"/>
            </a:endParaRPr>
          </a:p>
          <a:p>
            <a:pPr marL="0" indent="0">
              <a:buNone/>
            </a:pPr>
            <a:r>
              <a:rPr lang="nb-NO" sz="2000" smtClean="0">
                <a:latin typeface="Lucida Sans Typewriter" panose="020B0509030504030204" pitchFamily="49" charset="0"/>
                <a:cs typeface="Lucida Fax"/>
              </a:rPr>
              <a:t>    int alder;</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alder = 19;</a:t>
            </a:r>
          </a:p>
          <a:p>
            <a:pPr marL="0" indent="0">
              <a:buNone/>
            </a:pPr>
            <a:endParaRPr lang="nb-NO" sz="2000">
              <a:latin typeface="Lucida Sans Typewriter" panose="020B0509030504030204" pitchFamily="49" charset="0"/>
              <a:cs typeface="Lucida Fax"/>
            </a:endParaRPr>
          </a:p>
          <a:p>
            <a:pPr marL="0" indent="0">
              <a:buNone/>
            </a:pPr>
            <a:r>
              <a:rPr lang="nb-NO" sz="2000" smtClean="0">
                <a:latin typeface="Lucida Sans Typewriter" panose="020B0509030504030204" pitchFamily="49" charset="0"/>
                <a:cs typeface="Lucida Fax"/>
              </a:rPr>
              <a:t>    // Endrer verdien i alder</a:t>
            </a: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   alder = 25;</a:t>
            </a:r>
          </a:p>
          <a:p>
            <a:pPr marL="0" indent="0">
              <a:buNone/>
            </a:pPr>
            <a:r>
              <a:rPr lang="nb-NO" sz="2000" smtClean="0">
                <a:latin typeface="Lucida Sans Typewriter" panose="020B0509030504030204" pitchFamily="49" charset="0"/>
                <a:cs typeface="Lucida Fax"/>
              </a:rPr>
              <a:t>    System.out.println ("alder har verdien " + alder);</a:t>
            </a: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  </a:t>
            </a:r>
            <a:r>
              <a:rPr lang="nb-NO" sz="2000" smtClean="0">
                <a:latin typeface="Lucida Sans Typewriter" panose="020B0509030504030204" pitchFamily="49" charset="0"/>
                <a:cs typeface="Lucida Fax"/>
              </a:rPr>
              <a:t>}</a:t>
            </a:r>
            <a:endParaRPr lang="nb-NO" sz="2000">
              <a:latin typeface="Lucida Sans Typewriter" panose="020B0509030504030204" pitchFamily="49" charset="0"/>
              <a:cs typeface="Lucida Fax"/>
            </a:endParaRPr>
          </a:p>
          <a:p>
            <a:pPr marL="0" indent="0">
              <a:buNone/>
            </a:pPr>
            <a:r>
              <a:rPr lang="nb-NO" sz="2000">
                <a:latin typeface="Lucida Sans Typewriter" panose="020B0509030504030204" pitchFamily="49" charset="0"/>
                <a:cs typeface="Lucida Fax"/>
              </a:rPr>
              <a:t>}</a:t>
            </a:r>
          </a:p>
          <a:p>
            <a:pPr marL="0" indent="0">
              <a:buNone/>
            </a:pPr>
            <a:endParaRPr lang="nb-NO" sz="2000">
              <a:latin typeface="Lucida Sans Typewriter" panose="020B0509030504030204" pitchFamily="49" charset="0"/>
              <a:cs typeface="Lucida Fax"/>
            </a:endParaRPr>
          </a:p>
        </p:txBody>
      </p:sp>
    </p:spTree>
    <p:extLst>
      <p:ext uri="{BB962C8B-B14F-4D97-AF65-F5344CB8AC3E}">
        <p14:creationId xmlns:p14="http://schemas.microsoft.com/office/powerpoint/2010/main" val="18303696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600" b="1" smtClean="0">
                <a:latin typeface="Lucida Fax"/>
                <a:cs typeface="Lucida Fax"/>
              </a:rPr>
              <a:t>Feil – uunngåelig &amp; lærerikt</a:t>
            </a:r>
            <a:endParaRPr lang="en-US" sz="3600" b="1" dirty="0">
              <a:latin typeface="Lucida Fax"/>
              <a:cs typeface="Lucida Fax"/>
            </a:endParaRPr>
          </a:p>
        </p:txBody>
      </p:sp>
      <p:sp>
        <p:nvSpPr>
          <p:cNvPr id="3" name="Content Placeholder 2"/>
          <p:cNvSpPr>
            <a:spLocks noGrp="1"/>
          </p:cNvSpPr>
          <p:nvPr>
            <p:ph idx="1"/>
          </p:nvPr>
        </p:nvSpPr>
        <p:spPr>
          <a:xfrm>
            <a:off x="467544" y="1484784"/>
            <a:ext cx="8229600" cy="4752528"/>
          </a:xfrm>
        </p:spPr>
        <p:txBody>
          <a:bodyPr>
            <a:normAutofit fontScale="77500" lnSpcReduction="20000"/>
          </a:bodyPr>
          <a:lstStyle/>
          <a:p>
            <a:r>
              <a:rPr lang="nb-NO" sz="2800" smtClean="0">
                <a:latin typeface="Lucida Fax" panose="02060602050505020204" pitchFamily="18" charset="0"/>
                <a:cs typeface="Lucida Fax"/>
              </a:rPr>
              <a:t>Fordi datamaskiner er maskiner er de lite tolerante og lite forståelsesfulle (om ikke de er programmert til å virke slik)</a:t>
            </a:r>
          </a:p>
          <a:p>
            <a:endParaRPr lang="nb-NO" sz="2800" smtClean="0">
              <a:latin typeface="Lucida Fax" panose="02060602050505020204" pitchFamily="18" charset="0"/>
              <a:cs typeface="Lucida Fax"/>
            </a:endParaRPr>
          </a:p>
          <a:p>
            <a:r>
              <a:rPr lang="nb-NO" sz="2800" smtClean="0">
                <a:latin typeface="Lucida Fax" panose="02060602050505020204" pitchFamily="18" charset="0"/>
                <a:cs typeface="Lucida Fax"/>
              </a:rPr>
              <a:t>Når vi programmerer vil vi heller ikke at maskinen skal begynne å «gjette» hva vi mener (mer akseptabelt når vi leter etter noe i en søkemotor!)</a:t>
            </a:r>
          </a:p>
          <a:p>
            <a:endParaRPr lang="nb-NO" sz="2800" smtClean="0">
              <a:latin typeface="Lucida Fax" panose="02060602050505020204" pitchFamily="18" charset="0"/>
              <a:cs typeface="Lucida Fax"/>
            </a:endParaRPr>
          </a:p>
          <a:p>
            <a:r>
              <a:rPr lang="nb-NO" sz="2800" smtClean="0">
                <a:latin typeface="Lucida Fax" panose="02060602050505020204" pitchFamily="18" charset="0"/>
                <a:cs typeface="Lucida Fax"/>
              </a:rPr>
              <a:t>Dvs strenge krav til nøyaktighet for at alt funker</a:t>
            </a:r>
          </a:p>
          <a:p>
            <a:endParaRPr lang="nb-NO" sz="2800" smtClean="0">
              <a:latin typeface="Lucida Fax" panose="02060602050505020204" pitchFamily="18" charset="0"/>
              <a:cs typeface="Lucida Fax"/>
            </a:endParaRPr>
          </a:p>
          <a:p>
            <a:r>
              <a:rPr lang="nb-NO" sz="2800" smtClean="0">
                <a:latin typeface="Lucida Fax" panose="02060602050505020204" pitchFamily="18" charset="0"/>
                <a:cs typeface="Lucida Fax"/>
              </a:rPr>
              <a:t>Kompileringsfeil (typisk skriveleifer)</a:t>
            </a:r>
          </a:p>
          <a:p>
            <a:r>
              <a:rPr lang="nb-NO" sz="2800" smtClean="0">
                <a:latin typeface="Lucida Fax" panose="02060602050505020204" pitchFamily="18" charset="0"/>
                <a:cs typeface="Lucida Fax"/>
              </a:rPr>
              <a:t>Kjøretidsfeil (noe går feil underveis)</a:t>
            </a:r>
          </a:p>
          <a:p>
            <a:pPr lvl="1"/>
            <a:r>
              <a:rPr lang="nb-NO" sz="2400" smtClean="0">
                <a:latin typeface="Lucida Fax" panose="02060602050505020204" pitchFamily="18" charset="0"/>
                <a:cs typeface="Lucida Fax"/>
              </a:rPr>
              <a:t>Logiske feil (programmet gjør noe annet enn ventet)</a:t>
            </a:r>
          </a:p>
          <a:p>
            <a:pPr lvl="1"/>
            <a:endParaRPr lang="nb-NO" sz="2400">
              <a:latin typeface="Lucida Fax" panose="02060602050505020204" pitchFamily="18" charset="0"/>
              <a:cs typeface="Lucida Fax"/>
            </a:endParaRPr>
          </a:p>
          <a:p>
            <a:r>
              <a:rPr lang="nb-NO" smtClean="0">
                <a:latin typeface="Lucida Fax" panose="02060602050505020204" pitchFamily="18" charset="0"/>
                <a:cs typeface="Lucida Fax"/>
              </a:rPr>
              <a:t>Tips foreløpig: UNNGÅ NORSKE TEGN HELT</a:t>
            </a:r>
            <a:endParaRPr lang="nb-NO">
              <a:latin typeface="Lucida Fax" panose="02060602050505020204" pitchFamily="18" charset="0"/>
              <a:cs typeface="Lucida Fax"/>
            </a:endParaRPr>
          </a:p>
        </p:txBody>
      </p:sp>
      <p:pic>
        <p:nvPicPr>
          <p:cNvPr id="6" name="Picture 2" descr="C:\Users\siriamj\AppData\Local\Microsoft\Windows\Temporary Internet Files\Content.IE5\NTNL1FC0\MM900036993[1].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100392" y="692696"/>
            <a:ext cx="936104" cy="805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1937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smtClean="0"/>
              <a:t>Kodestil - kodekonvensjoner</a:t>
            </a:r>
            <a:endParaRPr lang="nb-NO" dirty="0"/>
          </a:p>
        </p:txBody>
      </p:sp>
      <p:sp>
        <p:nvSpPr>
          <p:cNvPr id="3" name="Content Placeholder 2"/>
          <p:cNvSpPr>
            <a:spLocks noGrp="1"/>
          </p:cNvSpPr>
          <p:nvPr>
            <p:ph idx="1"/>
          </p:nvPr>
        </p:nvSpPr>
        <p:spPr/>
        <p:txBody>
          <a:bodyPr>
            <a:normAutofit/>
          </a:bodyPr>
          <a:lstStyle/>
          <a:p>
            <a:pPr marL="0" indent="0">
              <a:buNone/>
            </a:pPr>
            <a:r>
              <a:rPr lang="nb-NO" i="1" smtClean="0"/>
              <a:t>Tilleggsregler</a:t>
            </a:r>
            <a:r>
              <a:rPr lang="nb-NO" smtClean="0"/>
              <a:t> av hensyn til programmerer og leser, som ikke kreves av Java</a:t>
            </a:r>
          </a:p>
          <a:p>
            <a:r>
              <a:rPr lang="nb-NO" smtClean="0"/>
              <a:t>Økt lesbarhet og oversikt</a:t>
            </a:r>
          </a:p>
          <a:p>
            <a:r>
              <a:rPr lang="nb-NO"/>
              <a:t>Ryddigere kode, også når flere samarbeider</a:t>
            </a:r>
          </a:p>
          <a:p>
            <a:pPr>
              <a:buFont typeface="Symbol"/>
              <a:buChar char="Þ"/>
            </a:pPr>
            <a:r>
              <a:rPr lang="nb-NO" smtClean="0"/>
              <a:t> Redusert fare for feil, høyere kvalitet</a:t>
            </a:r>
          </a:p>
          <a:p>
            <a:endParaRPr lang="nb-NO" smtClean="0"/>
          </a:p>
          <a:p>
            <a:pPr marL="0" indent="0">
              <a:buNone/>
            </a:pPr>
            <a:r>
              <a:rPr lang="nb-NO" smtClean="0"/>
              <a:t>Se Coding guidelines i Big Java, Appendix L</a:t>
            </a:r>
          </a:p>
          <a:p>
            <a:endParaRPr lang="nb-NO" smtClean="0"/>
          </a:p>
          <a:p>
            <a:endParaRPr lang="nb-NO"/>
          </a:p>
        </p:txBody>
      </p:sp>
    </p:spTree>
    <p:extLst>
      <p:ext uri="{BB962C8B-B14F-4D97-AF65-F5344CB8AC3E}">
        <p14:creationId xmlns:p14="http://schemas.microsoft.com/office/powerpoint/2010/main" val="4264660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dirty="0" smtClean="0"/>
              <a:t>Kodekonvensjoner</a:t>
            </a:r>
            <a:endParaRPr lang="nb-NO" dirty="0"/>
          </a:p>
        </p:txBody>
      </p:sp>
      <p:sp>
        <p:nvSpPr>
          <p:cNvPr id="4" name="Content Placeholder 2"/>
          <p:cNvSpPr>
            <a:spLocks noGrp="1"/>
          </p:cNvSpPr>
          <p:nvPr>
            <p:ph idx="1"/>
          </p:nvPr>
        </p:nvSpPr>
        <p:spPr>
          <a:xfrm>
            <a:off x="457200" y="1600200"/>
            <a:ext cx="8507288" cy="4853136"/>
          </a:xfrm>
          <a:solidFill>
            <a:schemeClr val="bg1">
              <a:lumMod val="85000"/>
            </a:schemeClr>
          </a:solidFill>
          <a:ln>
            <a:solidFill>
              <a:schemeClr val="tx1"/>
            </a:solidFill>
          </a:ln>
        </p:spPr>
        <p:txBody>
          <a:bodyPr>
            <a:noAutofit/>
          </a:bodyPr>
          <a:lstStyle/>
          <a:p>
            <a:pPr marL="0" indent="0">
              <a:buNone/>
            </a:pPr>
            <a:r>
              <a:rPr lang="nb-NO" sz="2000" dirty="0" err="1">
                <a:latin typeface="Lucida Sans Typewriter" panose="020B0509030504030204" pitchFamily="49" charset="0"/>
                <a:cs typeface="Lucida Fax"/>
              </a:rPr>
              <a:t>class</a:t>
            </a:r>
            <a:r>
              <a:rPr lang="nb-NO" sz="2000" dirty="0">
                <a:latin typeface="Lucida Sans Typewriter" panose="020B0509030504030204" pitchFamily="49" charset="0"/>
                <a:cs typeface="Lucida Fax"/>
              </a:rPr>
              <a:t> </a:t>
            </a:r>
            <a:r>
              <a:rPr lang="nb-NO" sz="2000" dirty="0" smtClean="0">
                <a:solidFill>
                  <a:srgbClr val="FF0000"/>
                </a:solidFill>
                <a:latin typeface="Lucida Sans Typewriter" panose="020B0509030504030204" pitchFamily="49" charset="0"/>
                <a:cs typeface="Lucida Fax"/>
              </a:rPr>
              <a:t>Uke04b </a:t>
            </a:r>
            <a:r>
              <a:rPr lang="nb-NO" sz="2000" dirty="0" smtClean="0">
                <a:latin typeface="Lucida Sans Typewriter" panose="020B0509030504030204" pitchFamily="49" charset="0"/>
                <a:cs typeface="Lucida Fax"/>
              </a:rPr>
              <a:t>{ </a:t>
            </a:r>
            <a:r>
              <a:rPr lang="nb-NO" sz="2000" dirty="0" err="1" smtClean="0">
                <a:latin typeface="Lucida Sans Typewriter" panose="020B0509030504030204" pitchFamily="49" charset="0"/>
                <a:cs typeface="Lucida Fax"/>
              </a:rPr>
              <a:t>public</a:t>
            </a:r>
            <a:r>
              <a:rPr lang="nb-NO" sz="2000" dirty="0" smtClean="0">
                <a:latin typeface="Lucida Sans Typewriter" panose="020B0509030504030204" pitchFamily="49" charset="0"/>
                <a:cs typeface="Lucida Fax"/>
              </a:rPr>
              <a:t> </a:t>
            </a:r>
            <a:r>
              <a:rPr lang="nb-NO" sz="2000" dirty="0" err="1">
                <a:latin typeface="Lucida Sans Typewriter" panose="020B0509030504030204" pitchFamily="49" charset="0"/>
                <a:cs typeface="Lucida Fax"/>
              </a:rPr>
              <a:t>static</a:t>
            </a:r>
            <a:r>
              <a:rPr lang="nb-NO" sz="2000" dirty="0">
                <a:latin typeface="Lucida Sans Typewriter" panose="020B0509030504030204" pitchFamily="49" charset="0"/>
                <a:cs typeface="Lucida Fax"/>
              </a:rPr>
              <a:t> </a:t>
            </a:r>
            <a:r>
              <a:rPr lang="nb-NO" sz="2000" dirty="0" err="1">
                <a:latin typeface="Lucida Sans Typewriter" panose="020B0509030504030204" pitchFamily="49" charset="0"/>
                <a:cs typeface="Lucida Fax"/>
              </a:rPr>
              <a:t>void</a:t>
            </a:r>
            <a:r>
              <a:rPr lang="nb-NO" sz="2000" dirty="0">
                <a:latin typeface="Lucida Sans Typewriter" panose="020B0509030504030204" pitchFamily="49" charset="0"/>
                <a:cs typeface="Lucida Fax"/>
              </a:rPr>
              <a:t> </a:t>
            </a:r>
            <a:r>
              <a:rPr lang="nb-NO" sz="2000" dirty="0" err="1">
                <a:latin typeface="Lucida Sans Typewriter" panose="020B0509030504030204" pitchFamily="49" charset="0"/>
                <a:cs typeface="Lucida Fax"/>
              </a:rPr>
              <a:t>main</a:t>
            </a:r>
            <a:r>
              <a:rPr lang="nb-NO" sz="2000" dirty="0">
                <a:latin typeface="Lucida Sans Typewriter" panose="020B0509030504030204" pitchFamily="49" charset="0"/>
                <a:cs typeface="Lucida Fax"/>
              </a:rPr>
              <a:t> (</a:t>
            </a:r>
            <a:r>
              <a:rPr lang="nb-NO" sz="2000" dirty="0" err="1">
                <a:latin typeface="Lucida Sans Typewriter" panose="020B0509030504030204" pitchFamily="49" charset="0"/>
                <a:cs typeface="Lucida Fax"/>
              </a:rPr>
              <a:t>String</a:t>
            </a:r>
            <a:r>
              <a:rPr lang="nb-NO" sz="2000" dirty="0">
                <a:latin typeface="Lucida Sans Typewriter" panose="020B0509030504030204" pitchFamily="49" charset="0"/>
                <a:cs typeface="Lucida Fax"/>
              </a:rPr>
              <a:t> [] </a:t>
            </a:r>
            <a:r>
              <a:rPr lang="nb-NO" sz="2000" dirty="0" err="1">
                <a:latin typeface="Lucida Sans Typewriter" panose="020B0509030504030204" pitchFamily="49" charset="0"/>
                <a:cs typeface="Lucida Fax"/>
              </a:rPr>
              <a:t>args</a:t>
            </a:r>
            <a:r>
              <a:rPr lang="nb-NO" sz="2000" dirty="0">
                <a:latin typeface="Lucida Sans Typewriter" panose="020B0509030504030204" pitchFamily="49" charset="0"/>
                <a:cs typeface="Lucida Fax"/>
              </a:rPr>
              <a:t>) </a:t>
            </a:r>
            <a:r>
              <a:rPr lang="nb-NO" sz="2000" dirty="0" smtClean="0">
                <a:latin typeface="Lucida Sans Typewriter" panose="020B0509030504030204" pitchFamily="49" charset="0"/>
                <a:cs typeface="Lucida Fax"/>
              </a:rPr>
              <a:t>{     /* Deklarere en variabel for lagring av et heltall */</a:t>
            </a:r>
            <a:r>
              <a:rPr lang="nb-NO" sz="2000" dirty="0" err="1" smtClean="0">
                <a:latin typeface="Lucida Sans Typewriter" panose="020B0509030504030204" pitchFamily="49" charset="0"/>
                <a:cs typeface="Lucida Fax"/>
              </a:rPr>
              <a:t>int</a:t>
            </a:r>
            <a:r>
              <a:rPr lang="nb-NO" sz="2000" dirty="0" smtClean="0">
                <a:latin typeface="Lucida Sans Typewriter" panose="020B0509030504030204" pitchFamily="49" charset="0"/>
                <a:cs typeface="Lucida Fax"/>
              </a:rPr>
              <a:t> alder;/* Lagrer et tall i </a:t>
            </a:r>
            <a:r>
              <a:rPr lang="nb-NO" sz="2000" dirty="0" err="1" smtClean="0">
                <a:latin typeface="Lucida Sans Typewriter" panose="020B0509030504030204" pitchFamily="49" charset="0"/>
                <a:cs typeface="Lucida Fax"/>
              </a:rPr>
              <a:t>variabeler</a:t>
            </a:r>
            <a:r>
              <a:rPr lang="nb-NO" sz="2000" dirty="0" smtClean="0">
                <a:latin typeface="Lucida Sans Typewriter" panose="020B0509030504030204" pitchFamily="49" charset="0"/>
                <a:cs typeface="Lucida Fax"/>
              </a:rPr>
              <a:t> */    alder = 19;/* Skriver ut tallet med en forklaring */ </a:t>
            </a:r>
            <a:r>
              <a:rPr lang="nb-NO" sz="2000" dirty="0" err="1" smtClean="0">
                <a:latin typeface="Lucida Sans Typewriter" panose="020B0509030504030204" pitchFamily="49" charset="0"/>
                <a:cs typeface="Lucida Fax"/>
              </a:rPr>
              <a:t>System.out.println</a:t>
            </a:r>
            <a:r>
              <a:rPr lang="nb-NO" sz="2000" dirty="0" smtClean="0">
                <a:latin typeface="Lucida Sans Typewriter" panose="020B0509030504030204" pitchFamily="49" charset="0"/>
                <a:cs typeface="Lucida Fax"/>
              </a:rPr>
              <a:t> ("alder har verdien " + alder);}}</a:t>
            </a:r>
            <a:endParaRPr lang="nb-NO" sz="2000" dirty="0">
              <a:latin typeface="Lucida Sans Typewriter" panose="020B0509030504030204" pitchFamily="49" charset="0"/>
              <a:cs typeface="Lucida Fax"/>
            </a:endParaRPr>
          </a:p>
          <a:p>
            <a:pPr marL="0" indent="0">
              <a:buNone/>
            </a:pPr>
            <a:endParaRPr lang="nb-NO" sz="2000" dirty="0">
              <a:latin typeface="Lucida Sans Typewriter" panose="020B0509030504030204" pitchFamily="49" charset="0"/>
              <a:cs typeface="Lucida Fax"/>
            </a:endParaRPr>
          </a:p>
        </p:txBody>
      </p:sp>
    </p:spTree>
    <p:extLst>
      <p:ext uri="{BB962C8B-B14F-4D97-AF65-F5344CB8AC3E}">
        <p14:creationId xmlns:p14="http://schemas.microsoft.com/office/powerpoint/2010/main" val="1081476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792088"/>
          </a:xfrm>
        </p:spPr>
        <p:txBody>
          <a:bodyPr>
            <a:normAutofit/>
          </a:bodyPr>
          <a:lstStyle/>
          <a:p>
            <a:r>
              <a:rPr lang="en-US" sz="3600" b="1" smtClean="0">
                <a:latin typeface="Lucida Fax"/>
                <a:cs typeface="Lucida Fax"/>
              </a:rPr>
              <a:t>INF1000 semesterplan</a:t>
            </a:r>
            <a:endParaRPr lang="en-US" sz="3600" b="1" dirty="0">
              <a:latin typeface="Lucida Fax"/>
              <a:cs typeface="Lucida Fax"/>
            </a:endParaRPr>
          </a:p>
        </p:txBody>
      </p:sp>
      <p:sp>
        <p:nvSpPr>
          <p:cNvPr id="3" name="Rounded Rectangle 2"/>
          <p:cNvSpPr/>
          <p:nvPr/>
        </p:nvSpPr>
        <p:spPr>
          <a:xfrm>
            <a:off x="7452320" y="188640"/>
            <a:ext cx="1584176"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b-NO" smtClean="0"/>
              <a:t>Semesterside/Timeplan</a:t>
            </a:r>
            <a:endParaRPr lang="nb-NO"/>
          </a:p>
        </p:txBody>
      </p:sp>
      <p:sp>
        <p:nvSpPr>
          <p:cNvPr id="4" name="Plassholder for innhold 3"/>
          <p:cNvSpPr>
            <a:spLocks noGrp="1"/>
          </p:cNvSpPr>
          <p:nvPr>
            <p:ph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nb-NO" dirty="0" smtClean="0"/>
              <a:t>Se </a:t>
            </a:r>
            <a:r>
              <a:rPr lang="nb-NO" dirty="0" err="1" smtClean="0">
                <a:hlinkClick r:id="rId3"/>
              </a:rPr>
              <a:t>forelesningsplan</a:t>
            </a:r>
            <a:r>
              <a:rPr lang="nb-NO" dirty="0" err="1" smtClean="0"/>
              <a:t>på</a:t>
            </a:r>
            <a:r>
              <a:rPr lang="nb-NO" dirty="0" smtClean="0"/>
              <a:t> web.</a:t>
            </a:r>
          </a:p>
          <a:p>
            <a:pPr marL="0" marR="0" lvl="0" indent="0" defTabSz="914400" eaLnBrk="1" fontAlgn="auto" latinLnBrk="0" hangingPunct="1">
              <a:lnSpc>
                <a:spcPct val="100000"/>
              </a:lnSpc>
              <a:spcBef>
                <a:spcPts val="0"/>
              </a:spcBef>
              <a:spcAft>
                <a:spcPts val="0"/>
              </a:spcAft>
              <a:buClrTx/>
              <a:buSzTx/>
              <a:buFontTx/>
              <a:buNone/>
              <a:tabLst/>
              <a:defRPr/>
            </a:pPr>
            <a:endParaRPr lang="nb-NO" dirty="0"/>
          </a:p>
          <a:p>
            <a:pPr marL="0" marR="0" lvl="0" indent="0" defTabSz="914400" eaLnBrk="1" fontAlgn="auto" latinLnBrk="0" hangingPunct="1">
              <a:lnSpc>
                <a:spcPct val="100000"/>
              </a:lnSpc>
              <a:spcBef>
                <a:spcPts val="0"/>
              </a:spcBef>
              <a:spcAft>
                <a:spcPts val="0"/>
              </a:spcAft>
              <a:buClrTx/>
              <a:buSzTx/>
              <a:buFontTx/>
              <a:buNone/>
              <a:tabLst/>
              <a:defRPr/>
            </a:pPr>
            <a:r>
              <a:rPr lang="nb-NO" dirty="0" err="1" smtClean="0"/>
              <a:t>Oblig</a:t>
            </a:r>
            <a:r>
              <a:rPr lang="nb-NO" dirty="0" smtClean="0"/>
              <a:t> HVER uke – til avlevering søndag aften</a:t>
            </a:r>
          </a:p>
          <a:p>
            <a:pPr marL="0" marR="0" lvl="0" indent="0" defTabSz="914400" eaLnBrk="1" fontAlgn="auto" latinLnBrk="0" hangingPunct="1">
              <a:lnSpc>
                <a:spcPct val="100000"/>
              </a:lnSpc>
              <a:spcBef>
                <a:spcPts val="0"/>
              </a:spcBef>
              <a:spcAft>
                <a:spcPts val="0"/>
              </a:spcAft>
              <a:buClrTx/>
              <a:buSzTx/>
              <a:buFontTx/>
              <a:buNone/>
              <a:tabLst/>
              <a:defRPr/>
            </a:pPr>
            <a:r>
              <a:rPr lang="nb-NO" dirty="0" smtClean="0"/>
              <a:t>Forelesning mandag lunsj.</a:t>
            </a:r>
          </a:p>
          <a:p>
            <a:pPr marL="0" marR="0" lvl="0" indent="0" defTabSz="914400" eaLnBrk="1" fontAlgn="auto" latinLnBrk="0" hangingPunct="1">
              <a:lnSpc>
                <a:spcPct val="100000"/>
              </a:lnSpc>
              <a:spcBef>
                <a:spcPts val="0"/>
              </a:spcBef>
              <a:spcAft>
                <a:spcPts val="0"/>
              </a:spcAft>
              <a:buClrTx/>
              <a:buSzTx/>
              <a:buFontTx/>
              <a:buNone/>
              <a:tabLst/>
              <a:defRPr/>
            </a:pPr>
            <a:r>
              <a:rPr lang="nb-NO" dirty="0" smtClean="0"/>
              <a:t>Gruppetimer/lab tirsdag – fredag</a:t>
            </a:r>
          </a:p>
          <a:p>
            <a:pPr marL="0" marR="0" lvl="0" indent="0" defTabSz="914400" eaLnBrk="1" fontAlgn="auto" latinLnBrk="0" hangingPunct="1">
              <a:lnSpc>
                <a:spcPct val="100000"/>
              </a:lnSpc>
              <a:spcBef>
                <a:spcPts val="0"/>
              </a:spcBef>
              <a:spcAft>
                <a:spcPts val="0"/>
              </a:spcAft>
              <a:buClrTx/>
              <a:buSzTx/>
              <a:buFontTx/>
              <a:buNone/>
              <a:tabLst/>
              <a:defRPr/>
            </a:pPr>
            <a:endParaRPr lang="nb-NO" dirty="0"/>
          </a:p>
        </p:txBody>
      </p:sp>
    </p:spTree>
    <p:extLst>
      <p:ext uri="{BB962C8B-B14F-4D97-AF65-F5344CB8AC3E}">
        <p14:creationId xmlns:p14="http://schemas.microsoft.com/office/powerpoint/2010/main" val="2255627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Hvordan jobbe med emnet</a:t>
            </a:r>
            <a:endParaRPr lang="nb-NO"/>
          </a:p>
        </p:txBody>
      </p:sp>
      <p:sp>
        <p:nvSpPr>
          <p:cNvPr id="3" name="Content Placeholder 2"/>
          <p:cNvSpPr>
            <a:spLocks noGrp="1"/>
          </p:cNvSpPr>
          <p:nvPr>
            <p:ph idx="1"/>
          </p:nvPr>
        </p:nvSpPr>
        <p:spPr>
          <a:xfrm>
            <a:off x="457200" y="1600200"/>
            <a:ext cx="8229600" cy="4997152"/>
          </a:xfrm>
        </p:spPr>
        <p:txBody>
          <a:bodyPr>
            <a:normAutofit lnSpcReduction="10000"/>
          </a:bodyPr>
          <a:lstStyle/>
          <a:p>
            <a:r>
              <a:rPr lang="nb-NO" dirty="0" smtClean="0"/>
              <a:t>kikk på lærebok før forelesning</a:t>
            </a:r>
          </a:p>
          <a:p>
            <a:r>
              <a:rPr lang="nb-NO" dirty="0" smtClean="0"/>
              <a:t>forelesning</a:t>
            </a:r>
          </a:p>
          <a:p>
            <a:r>
              <a:rPr lang="nb-NO" dirty="0" err="1" smtClean="0"/>
              <a:t>flervalgstest</a:t>
            </a:r>
            <a:endParaRPr lang="nb-NO" dirty="0" smtClean="0"/>
          </a:p>
          <a:p>
            <a:r>
              <a:rPr lang="nb-NO" dirty="0" smtClean="0"/>
              <a:t>lærebok for økt forståelse, praktiske tips og detaljer</a:t>
            </a:r>
          </a:p>
          <a:p>
            <a:r>
              <a:rPr lang="nb-NO" dirty="0" smtClean="0">
                <a:solidFill>
                  <a:srgbClr val="FF0000"/>
                </a:solidFill>
              </a:rPr>
              <a:t>før og på lab: Løs ukeoppgaver (Trix) og </a:t>
            </a:r>
            <a:r>
              <a:rPr lang="nb-NO" dirty="0" err="1" smtClean="0">
                <a:solidFill>
                  <a:srgbClr val="FF0000"/>
                </a:solidFill>
              </a:rPr>
              <a:t>oblig</a:t>
            </a:r>
            <a:endParaRPr lang="nb-NO" dirty="0" smtClean="0">
              <a:solidFill>
                <a:srgbClr val="FF0000"/>
              </a:solidFill>
            </a:endParaRPr>
          </a:p>
          <a:p>
            <a:r>
              <a:rPr lang="nb-NO" dirty="0" smtClean="0"/>
              <a:t>delta aktivt i seminartimene</a:t>
            </a:r>
          </a:p>
          <a:p>
            <a:r>
              <a:rPr lang="nb-NO" dirty="0" err="1" smtClean="0"/>
              <a:t>brug</a:t>
            </a:r>
            <a:r>
              <a:rPr lang="nb-NO" dirty="0" smtClean="0"/>
              <a:t> Piazza diskusjonsforum</a:t>
            </a:r>
          </a:p>
          <a:p>
            <a:r>
              <a:rPr lang="nb-NO" dirty="0" err="1" smtClean="0"/>
              <a:t>Keep</a:t>
            </a:r>
            <a:r>
              <a:rPr lang="nb-NO" dirty="0" smtClean="0"/>
              <a:t>-it-simple  (KISS </a:t>
            </a:r>
            <a:r>
              <a:rPr lang="nb-NO" dirty="0" err="1" smtClean="0"/>
              <a:t>principle</a:t>
            </a:r>
            <a:r>
              <a:rPr lang="nb-NO" dirty="0" smtClean="0"/>
              <a:t>)</a:t>
            </a:r>
          </a:p>
        </p:txBody>
      </p:sp>
    </p:spTree>
    <p:extLst>
      <p:ext uri="{BB962C8B-B14F-4D97-AF65-F5344CB8AC3E}">
        <p14:creationId xmlns:p14="http://schemas.microsoft.com/office/powerpoint/2010/main" val="24005788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Learning-by-</a:t>
            </a:r>
            <a:r>
              <a:rPr lang="nb-NO" dirty="0" err="1" smtClean="0"/>
              <a:t>doing</a:t>
            </a:r>
            <a:endParaRPr lang="nb-NO" dirty="0"/>
          </a:p>
        </p:txBody>
      </p:sp>
      <p:sp>
        <p:nvSpPr>
          <p:cNvPr id="3" name="Plassholder for innhold 2"/>
          <p:cNvSpPr>
            <a:spLocks noGrp="1"/>
          </p:cNvSpPr>
          <p:nvPr>
            <p:ph idx="1"/>
          </p:nvPr>
        </p:nvSpPr>
        <p:spPr/>
        <p:txBody>
          <a:bodyPr/>
          <a:lstStyle/>
          <a:p>
            <a:r>
              <a:rPr lang="nb-NO" dirty="0" smtClean="0"/>
              <a:t>Stor fokus på </a:t>
            </a:r>
            <a:r>
              <a:rPr lang="nb-NO" dirty="0" err="1" smtClean="0"/>
              <a:t>learning</a:t>
            </a:r>
            <a:r>
              <a:rPr lang="nb-NO" dirty="0" smtClean="0"/>
              <a:t>-by-</a:t>
            </a:r>
            <a:r>
              <a:rPr lang="nb-NO" dirty="0" err="1" smtClean="0"/>
              <a:t>doing</a:t>
            </a:r>
            <a:endParaRPr lang="nb-NO" dirty="0" smtClean="0"/>
          </a:p>
          <a:p>
            <a:r>
              <a:rPr lang="nb-NO" dirty="0" smtClean="0"/>
              <a:t>Derfor: Skriv programmer!!</a:t>
            </a:r>
          </a:p>
          <a:p>
            <a:r>
              <a:rPr lang="nb-NO" dirty="0" smtClean="0"/>
              <a:t>Og kjør dem!</a:t>
            </a:r>
            <a:endParaRPr lang="nb-NO" dirty="0"/>
          </a:p>
        </p:txBody>
      </p:sp>
    </p:spTree>
    <p:extLst>
      <p:ext uri="{BB962C8B-B14F-4D97-AF65-F5344CB8AC3E}">
        <p14:creationId xmlns:p14="http://schemas.microsoft.com/office/powerpoint/2010/main" val="6425264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Lærebok</a:t>
            </a:r>
            <a:endParaRPr lang="nb-NO"/>
          </a:p>
        </p:txBody>
      </p:sp>
      <p:sp>
        <p:nvSpPr>
          <p:cNvPr id="3" name="Content Placeholder 2"/>
          <p:cNvSpPr>
            <a:spLocks noGrp="1"/>
          </p:cNvSpPr>
          <p:nvPr>
            <p:ph idx="1"/>
          </p:nvPr>
        </p:nvSpPr>
        <p:spPr>
          <a:xfrm>
            <a:off x="457200" y="1600200"/>
            <a:ext cx="8435280" cy="4525963"/>
          </a:xfrm>
        </p:spPr>
        <p:txBody>
          <a:bodyPr>
            <a:noAutofit/>
          </a:bodyPr>
          <a:lstStyle/>
          <a:p>
            <a:r>
              <a:rPr lang="nb-NO" sz="2800" dirty="0" smtClean="0"/>
              <a:t>Cay S. H</a:t>
            </a:r>
            <a:r>
              <a:rPr lang="nb-NO" sz="2800" dirty="0"/>
              <a:t>orstmann; Big Java Late </a:t>
            </a:r>
            <a:r>
              <a:rPr lang="nb-NO" sz="2800" dirty="0" err="1" smtClean="0"/>
              <a:t>Objetcs</a:t>
            </a:r>
            <a:r>
              <a:rPr lang="nb-NO" sz="2800" dirty="0" smtClean="0"/>
              <a:t> </a:t>
            </a:r>
          </a:p>
          <a:p>
            <a:pPr marL="0" indent="0">
              <a:buNone/>
            </a:pPr>
            <a:endParaRPr lang="nb-NO" sz="2800" dirty="0" smtClean="0"/>
          </a:p>
          <a:p>
            <a:endParaRPr lang="nb-NO" sz="2800" dirty="0" smtClean="0"/>
          </a:p>
          <a:p>
            <a:r>
              <a:rPr lang="nb-NO" sz="2800" dirty="0" smtClean="0"/>
              <a:t>Elektroniske versjoner finnes, ikke sjekket ut</a:t>
            </a:r>
          </a:p>
          <a:p>
            <a:pPr marL="400050" lvl="1" indent="0">
              <a:buNone/>
            </a:pPr>
            <a:r>
              <a:rPr lang="nb-NO" sz="2400" dirty="0" smtClean="0"/>
              <a:t>NB: Kun trykte/ skrevne hjelpemidler på eksamen!</a:t>
            </a:r>
            <a:endParaRPr lang="nb-NO" sz="2400" dirty="0"/>
          </a:p>
          <a:p>
            <a:pPr marL="0" indent="0">
              <a:buNone/>
            </a:pPr>
            <a:endParaRPr lang="nb-NO" sz="2800" dirty="0" smtClean="0"/>
          </a:p>
          <a:p>
            <a:r>
              <a:rPr lang="nb-NO" sz="2800" dirty="0" smtClean="0"/>
              <a:t>Big Java dekker også INF1010-pensum! </a:t>
            </a:r>
          </a:p>
          <a:p>
            <a:endParaRPr lang="nb-NO" sz="2800" dirty="0"/>
          </a:p>
          <a:p>
            <a:r>
              <a:rPr lang="nb-NO" sz="2800" dirty="0" smtClean="0"/>
              <a:t>Java for </a:t>
            </a:r>
            <a:r>
              <a:rPr lang="nb-NO" sz="2800" dirty="0" err="1" smtClean="0"/>
              <a:t>Everyone</a:t>
            </a:r>
            <a:r>
              <a:rPr lang="nb-NO" sz="2800" dirty="0" smtClean="0"/>
              <a:t>: samme stoff, men kun INF1000</a:t>
            </a:r>
            <a:endParaRPr lang="nb-NO" sz="2800" dirty="0"/>
          </a:p>
        </p:txBody>
      </p:sp>
      <p:pic>
        <p:nvPicPr>
          <p:cNvPr id="4" name="Picture 2" descr="Big Java: Late Objects (EHEP002041) cover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8162" y="116632"/>
            <a:ext cx="1958618"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625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rot="5400000">
            <a:off x="3042788" y="-1565034"/>
            <a:ext cx="3193494" cy="9577065"/>
            <a:chOff x="1109114" y="692696"/>
            <a:chExt cx="2634779" cy="5956209"/>
          </a:xfrm>
        </p:grpSpPr>
        <p:sp>
          <p:nvSpPr>
            <p:cNvPr id="5" name="Freeform 4"/>
            <p:cNvSpPr/>
            <p:nvPr/>
          </p:nvSpPr>
          <p:spPr>
            <a:xfrm>
              <a:off x="1109114" y="692696"/>
              <a:ext cx="2268237" cy="5931034"/>
            </a:xfrm>
            <a:custGeom>
              <a:avLst/>
              <a:gdLst>
                <a:gd name="connsiteX0" fmla="*/ 254912 w 2268237"/>
                <a:gd name="connsiteY0" fmla="*/ 5931034 h 5931034"/>
                <a:gd name="connsiteX1" fmla="*/ 79 w 2268237"/>
                <a:gd name="connsiteY1" fmla="*/ 4896713 h 5931034"/>
                <a:gd name="connsiteX2" fmla="*/ 277397 w 2268237"/>
                <a:gd name="connsiteY2" fmla="*/ 3719985 h 5931034"/>
                <a:gd name="connsiteX3" fmla="*/ 1214282 w 2268237"/>
                <a:gd name="connsiteY3" fmla="*/ 3217814 h 5931034"/>
                <a:gd name="connsiteX4" fmla="*/ 2053732 w 2268237"/>
                <a:gd name="connsiteY4" fmla="*/ 2888031 h 5931034"/>
                <a:gd name="connsiteX5" fmla="*/ 2263594 w 2268237"/>
                <a:gd name="connsiteY5" fmla="*/ 2288424 h 5931034"/>
                <a:gd name="connsiteX6" fmla="*/ 1918820 w 2268237"/>
                <a:gd name="connsiteY6" fmla="*/ 1951145 h 5931034"/>
                <a:gd name="connsiteX7" fmla="*/ 1041896 w 2268237"/>
                <a:gd name="connsiteY7" fmla="*/ 1448975 h 5931034"/>
                <a:gd name="connsiteX8" fmla="*/ 434794 w 2268237"/>
                <a:gd name="connsiteY8" fmla="*/ 706962 h 5931034"/>
                <a:gd name="connsiteX9" fmla="*/ 457279 w 2268237"/>
                <a:gd name="connsiteY9" fmla="*/ 77375 h 5931034"/>
                <a:gd name="connsiteX10" fmla="*/ 457279 w 2268237"/>
                <a:gd name="connsiteY10" fmla="*/ 32404 h 593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8237" h="5931034">
                  <a:moveTo>
                    <a:pt x="254912" y="5931034"/>
                  </a:moveTo>
                  <a:cubicBezTo>
                    <a:pt x="125622" y="5598127"/>
                    <a:pt x="-3668" y="5265221"/>
                    <a:pt x="79" y="4896713"/>
                  </a:cubicBezTo>
                  <a:cubicBezTo>
                    <a:pt x="3826" y="4528205"/>
                    <a:pt x="75030" y="3999801"/>
                    <a:pt x="277397" y="3719985"/>
                  </a:cubicBezTo>
                  <a:cubicBezTo>
                    <a:pt x="479764" y="3440168"/>
                    <a:pt x="918226" y="3356473"/>
                    <a:pt x="1214282" y="3217814"/>
                  </a:cubicBezTo>
                  <a:cubicBezTo>
                    <a:pt x="1510338" y="3079155"/>
                    <a:pt x="1878847" y="3042929"/>
                    <a:pt x="2053732" y="2888031"/>
                  </a:cubicBezTo>
                  <a:cubicBezTo>
                    <a:pt x="2228617" y="2733133"/>
                    <a:pt x="2286079" y="2444572"/>
                    <a:pt x="2263594" y="2288424"/>
                  </a:cubicBezTo>
                  <a:cubicBezTo>
                    <a:pt x="2241109" y="2132276"/>
                    <a:pt x="2122436" y="2091053"/>
                    <a:pt x="1918820" y="1951145"/>
                  </a:cubicBezTo>
                  <a:cubicBezTo>
                    <a:pt x="1715204" y="1811237"/>
                    <a:pt x="1289234" y="1656339"/>
                    <a:pt x="1041896" y="1448975"/>
                  </a:cubicBezTo>
                  <a:cubicBezTo>
                    <a:pt x="794558" y="1241611"/>
                    <a:pt x="532230" y="935562"/>
                    <a:pt x="434794" y="706962"/>
                  </a:cubicBezTo>
                  <a:cubicBezTo>
                    <a:pt x="337358" y="478362"/>
                    <a:pt x="453532" y="189801"/>
                    <a:pt x="457279" y="77375"/>
                  </a:cubicBezTo>
                  <a:cubicBezTo>
                    <a:pt x="461027" y="-35051"/>
                    <a:pt x="459153" y="-1324"/>
                    <a:pt x="457279" y="32404"/>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eeform 5"/>
            <p:cNvSpPr/>
            <p:nvPr/>
          </p:nvSpPr>
          <p:spPr>
            <a:xfrm>
              <a:off x="1475656" y="717871"/>
              <a:ext cx="2268237" cy="5931034"/>
            </a:xfrm>
            <a:custGeom>
              <a:avLst/>
              <a:gdLst>
                <a:gd name="connsiteX0" fmla="*/ 254912 w 2268237"/>
                <a:gd name="connsiteY0" fmla="*/ 5931034 h 5931034"/>
                <a:gd name="connsiteX1" fmla="*/ 79 w 2268237"/>
                <a:gd name="connsiteY1" fmla="*/ 4896713 h 5931034"/>
                <a:gd name="connsiteX2" fmla="*/ 277397 w 2268237"/>
                <a:gd name="connsiteY2" fmla="*/ 3719985 h 5931034"/>
                <a:gd name="connsiteX3" fmla="*/ 1214282 w 2268237"/>
                <a:gd name="connsiteY3" fmla="*/ 3217814 h 5931034"/>
                <a:gd name="connsiteX4" fmla="*/ 2053732 w 2268237"/>
                <a:gd name="connsiteY4" fmla="*/ 2888031 h 5931034"/>
                <a:gd name="connsiteX5" fmla="*/ 2263594 w 2268237"/>
                <a:gd name="connsiteY5" fmla="*/ 2288424 h 5931034"/>
                <a:gd name="connsiteX6" fmla="*/ 1918820 w 2268237"/>
                <a:gd name="connsiteY6" fmla="*/ 1951145 h 5931034"/>
                <a:gd name="connsiteX7" fmla="*/ 1041896 w 2268237"/>
                <a:gd name="connsiteY7" fmla="*/ 1448975 h 5931034"/>
                <a:gd name="connsiteX8" fmla="*/ 434794 w 2268237"/>
                <a:gd name="connsiteY8" fmla="*/ 706962 h 5931034"/>
                <a:gd name="connsiteX9" fmla="*/ 457279 w 2268237"/>
                <a:gd name="connsiteY9" fmla="*/ 77375 h 5931034"/>
                <a:gd name="connsiteX10" fmla="*/ 457279 w 2268237"/>
                <a:gd name="connsiteY10" fmla="*/ 32404 h 593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8237" h="5931034">
                  <a:moveTo>
                    <a:pt x="254912" y="5931034"/>
                  </a:moveTo>
                  <a:cubicBezTo>
                    <a:pt x="125622" y="5598127"/>
                    <a:pt x="-3668" y="5265221"/>
                    <a:pt x="79" y="4896713"/>
                  </a:cubicBezTo>
                  <a:cubicBezTo>
                    <a:pt x="3826" y="4528205"/>
                    <a:pt x="75030" y="3999801"/>
                    <a:pt x="277397" y="3719985"/>
                  </a:cubicBezTo>
                  <a:cubicBezTo>
                    <a:pt x="479764" y="3440168"/>
                    <a:pt x="918226" y="3356473"/>
                    <a:pt x="1214282" y="3217814"/>
                  </a:cubicBezTo>
                  <a:cubicBezTo>
                    <a:pt x="1510338" y="3079155"/>
                    <a:pt x="1878847" y="3042929"/>
                    <a:pt x="2053732" y="2888031"/>
                  </a:cubicBezTo>
                  <a:cubicBezTo>
                    <a:pt x="2228617" y="2733133"/>
                    <a:pt x="2286079" y="2444572"/>
                    <a:pt x="2263594" y="2288424"/>
                  </a:cubicBezTo>
                  <a:cubicBezTo>
                    <a:pt x="2241109" y="2132276"/>
                    <a:pt x="2122436" y="2091053"/>
                    <a:pt x="1918820" y="1951145"/>
                  </a:cubicBezTo>
                  <a:cubicBezTo>
                    <a:pt x="1715204" y="1811237"/>
                    <a:pt x="1289234" y="1656339"/>
                    <a:pt x="1041896" y="1448975"/>
                  </a:cubicBezTo>
                  <a:cubicBezTo>
                    <a:pt x="794558" y="1241611"/>
                    <a:pt x="532230" y="935562"/>
                    <a:pt x="434794" y="706962"/>
                  </a:cubicBezTo>
                  <a:cubicBezTo>
                    <a:pt x="337358" y="478362"/>
                    <a:pt x="453532" y="189801"/>
                    <a:pt x="457279" y="77375"/>
                  </a:cubicBezTo>
                  <a:cubicBezTo>
                    <a:pt x="461027" y="-35051"/>
                    <a:pt x="459153" y="-1324"/>
                    <a:pt x="457279" y="32404"/>
                  </a:cubicBezTo>
                </a:path>
              </a:pathLst>
            </a:cu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pic>
        <p:nvPicPr>
          <p:cNvPr id="1027" name="Picture 3" descr="C:\Program Files (x86)\Microsoft Office\MEDIA\CAGCAT10\j02977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090" y="313092"/>
            <a:ext cx="973821" cy="11983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C:\Program Files (x86)\Microsoft Office\MEDIA\CAGCAT10\j02977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7306" y="2344931"/>
            <a:ext cx="973821" cy="119831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C:\Program Files (x86)\Microsoft Office\MEDIA\CAGCAT10\j02977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3810" y="1122695"/>
            <a:ext cx="973821" cy="119831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C:\Program Files (x86)\Microsoft Office\MEDIA\CAGCAT10\j029770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5738" y="4003015"/>
            <a:ext cx="973821" cy="1198317"/>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011242" y="1967076"/>
            <a:ext cx="465605" cy="646331"/>
          </a:xfrm>
          <a:prstGeom prst="rect">
            <a:avLst/>
          </a:prstGeom>
          <a:noFill/>
        </p:spPr>
        <p:txBody>
          <a:bodyPr wrap="square" rtlCol="0">
            <a:spAutoFit/>
          </a:bodyPr>
          <a:lstStyle/>
          <a:p>
            <a:pPr algn="ctr"/>
            <a:r>
              <a:rPr lang="nb-NO" sz="3600" b="1" smtClean="0">
                <a:solidFill>
                  <a:srgbClr val="FFC000"/>
                </a:solidFill>
              </a:rPr>
              <a:t>?</a:t>
            </a:r>
            <a:endParaRPr lang="nb-NO" sz="3600" b="1">
              <a:solidFill>
                <a:srgbClr val="FFC000"/>
              </a:solidFill>
            </a:endParaRPr>
          </a:p>
        </p:txBody>
      </p:sp>
      <p:sp>
        <p:nvSpPr>
          <p:cNvPr id="13" name="TextBox 12"/>
          <p:cNvSpPr txBox="1"/>
          <p:nvPr/>
        </p:nvSpPr>
        <p:spPr>
          <a:xfrm>
            <a:off x="139034" y="1429373"/>
            <a:ext cx="465605" cy="646331"/>
          </a:xfrm>
          <a:prstGeom prst="rect">
            <a:avLst/>
          </a:prstGeom>
          <a:noFill/>
        </p:spPr>
        <p:txBody>
          <a:bodyPr wrap="square" rtlCol="0">
            <a:spAutoFit/>
          </a:bodyPr>
          <a:lstStyle/>
          <a:p>
            <a:pPr algn="ctr"/>
            <a:r>
              <a:rPr lang="nb-NO" sz="3600" b="1" smtClean="0">
                <a:solidFill>
                  <a:srgbClr val="FFC000"/>
                </a:solidFill>
              </a:rPr>
              <a:t>?</a:t>
            </a:r>
            <a:endParaRPr lang="nb-NO" sz="3600" b="1">
              <a:solidFill>
                <a:srgbClr val="FFC000"/>
              </a:solidFill>
            </a:endParaRPr>
          </a:p>
        </p:txBody>
      </p:sp>
      <p:sp>
        <p:nvSpPr>
          <p:cNvPr id="14" name="TextBox 13"/>
          <p:cNvSpPr txBox="1"/>
          <p:nvPr/>
        </p:nvSpPr>
        <p:spPr>
          <a:xfrm>
            <a:off x="5899674" y="4375977"/>
            <a:ext cx="465605" cy="646331"/>
          </a:xfrm>
          <a:prstGeom prst="rect">
            <a:avLst/>
          </a:prstGeom>
          <a:noFill/>
        </p:spPr>
        <p:txBody>
          <a:bodyPr wrap="square" rtlCol="0">
            <a:spAutoFit/>
          </a:bodyPr>
          <a:lstStyle/>
          <a:p>
            <a:pPr algn="ctr"/>
            <a:r>
              <a:rPr lang="nb-NO" sz="3600" b="1" smtClean="0">
                <a:solidFill>
                  <a:srgbClr val="FFC000"/>
                </a:solidFill>
              </a:rPr>
              <a:t>?</a:t>
            </a:r>
            <a:endParaRPr lang="nb-NO" sz="3600" b="1">
              <a:solidFill>
                <a:srgbClr val="FFC000"/>
              </a:solidFill>
            </a:endParaRPr>
          </a:p>
        </p:txBody>
      </p:sp>
      <p:sp>
        <p:nvSpPr>
          <p:cNvPr id="15" name="TextBox 14"/>
          <p:cNvSpPr txBox="1"/>
          <p:nvPr/>
        </p:nvSpPr>
        <p:spPr>
          <a:xfrm>
            <a:off x="6729845" y="2075704"/>
            <a:ext cx="465605" cy="646331"/>
          </a:xfrm>
          <a:prstGeom prst="rect">
            <a:avLst/>
          </a:prstGeom>
          <a:noFill/>
        </p:spPr>
        <p:txBody>
          <a:bodyPr wrap="square" rtlCol="0">
            <a:spAutoFit/>
          </a:bodyPr>
          <a:lstStyle/>
          <a:p>
            <a:pPr algn="ctr"/>
            <a:r>
              <a:rPr lang="nb-NO" sz="3600" b="1" smtClean="0">
                <a:solidFill>
                  <a:srgbClr val="FFC000"/>
                </a:solidFill>
              </a:rPr>
              <a:t>?</a:t>
            </a:r>
            <a:endParaRPr lang="nb-NO" sz="3600" b="1">
              <a:solidFill>
                <a:srgbClr val="FFC000"/>
              </a:solidFill>
            </a:endParaRPr>
          </a:p>
        </p:txBody>
      </p:sp>
      <p:sp>
        <p:nvSpPr>
          <p:cNvPr id="12" name="TextBox 11"/>
          <p:cNvSpPr txBox="1"/>
          <p:nvPr/>
        </p:nvSpPr>
        <p:spPr>
          <a:xfrm>
            <a:off x="191462" y="4462022"/>
            <a:ext cx="6974858" cy="2246769"/>
          </a:xfrm>
          <a:prstGeom prst="rect">
            <a:avLst/>
          </a:prstGeom>
          <a:noFill/>
        </p:spPr>
        <p:txBody>
          <a:bodyPr wrap="none" rtlCol="0">
            <a:spAutoFit/>
          </a:bodyPr>
          <a:lstStyle/>
          <a:p>
            <a:pPr marL="285750" indent="-285750">
              <a:buFont typeface="Arial" panose="020B0604020202020204" pitchFamily="34" charset="0"/>
              <a:buChar char="•"/>
            </a:pPr>
            <a:r>
              <a:rPr lang="nb-NO" sz="2000" smtClean="0"/>
              <a:t>Hold følge</a:t>
            </a:r>
          </a:p>
          <a:p>
            <a:pPr marL="285750" indent="-285750">
              <a:buFont typeface="Arial" panose="020B0604020202020204" pitchFamily="34" charset="0"/>
              <a:buChar char="•"/>
            </a:pPr>
            <a:r>
              <a:rPr lang="nb-NO" sz="2000"/>
              <a:t>Vær bevisst DIN læring, bruk tid der du trenger det</a:t>
            </a:r>
          </a:p>
          <a:p>
            <a:pPr marL="285750" indent="-285750">
              <a:buFont typeface="Arial" panose="020B0604020202020204" pitchFamily="34" charset="0"/>
              <a:buChar char="•"/>
            </a:pPr>
            <a:r>
              <a:rPr lang="nb-NO" sz="2000" smtClean="0"/>
              <a:t>Programmer, jobb selvstendig</a:t>
            </a:r>
          </a:p>
          <a:p>
            <a:pPr marL="285750" indent="-285750">
              <a:buFont typeface="Arial" panose="020B0604020202020204" pitchFamily="34" charset="0"/>
              <a:buChar char="•"/>
            </a:pPr>
            <a:r>
              <a:rPr lang="nb-NO" sz="2000" smtClean="0"/>
              <a:t>Kollokver, diskuter</a:t>
            </a:r>
          </a:p>
          <a:p>
            <a:pPr marL="285750" indent="-285750">
              <a:buFont typeface="Arial" panose="020B0604020202020204" pitchFamily="34" charset="0"/>
              <a:buChar char="•"/>
            </a:pPr>
            <a:r>
              <a:rPr lang="nb-NO" sz="2000" smtClean="0"/>
              <a:t>Bruk semestersidene for struktur</a:t>
            </a:r>
          </a:p>
          <a:p>
            <a:pPr marL="285750" indent="-285750">
              <a:buFont typeface="Arial" panose="020B0604020202020204" pitchFamily="34" charset="0"/>
              <a:buChar char="•"/>
            </a:pPr>
            <a:r>
              <a:rPr lang="nb-NO" sz="2000" smtClean="0"/>
              <a:t>Snakk med gruppelærer om evt problemer, i tide!</a:t>
            </a:r>
          </a:p>
          <a:p>
            <a:pPr marL="285750" indent="-285750">
              <a:buFont typeface="Arial" panose="020B0604020202020204" pitchFamily="34" charset="0"/>
              <a:buChar char="•"/>
            </a:pPr>
            <a:r>
              <a:rPr lang="nb-NO" sz="2000" smtClean="0"/>
              <a:t>Husk at dette er moro </a:t>
            </a:r>
            <a:r>
              <a:rPr lang="nb-NO" sz="2000" smtClean="0">
                <a:sym typeface="Wingdings" panose="05000000000000000000" pitchFamily="2" charset="2"/>
              </a:rPr>
              <a:t> - når du jobber på (litt over) ditt nivå!</a:t>
            </a:r>
          </a:p>
        </p:txBody>
      </p:sp>
      <p:sp>
        <p:nvSpPr>
          <p:cNvPr id="17" name="Title 16"/>
          <p:cNvSpPr>
            <a:spLocks noGrp="1"/>
          </p:cNvSpPr>
          <p:nvPr>
            <p:ph type="title"/>
          </p:nvPr>
        </p:nvSpPr>
        <p:spPr/>
        <p:txBody>
          <a:bodyPr/>
          <a:lstStyle/>
          <a:p>
            <a:r>
              <a:rPr lang="nb-NO" smtClean="0"/>
              <a:t>Tips</a:t>
            </a:r>
            <a:endParaRPr lang="nb-NO"/>
          </a:p>
        </p:txBody>
      </p:sp>
    </p:spTree>
    <p:extLst>
      <p:ext uri="{BB962C8B-B14F-4D97-AF65-F5344CB8AC3E}">
        <p14:creationId xmlns:p14="http://schemas.microsoft.com/office/powerpoint/2010/main" val="2762233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Informatikk</a:t>
            </a:r>
            <a:endParaRPr lang="nb-NO" dirty="0"/>
          </a:p>
        </p:txBody>
      </p:sp>
      <p:sp>
        <p:nvSpPr>
          <p:cNvPr id="3" name="Plassholder for innhold 2"/>
          <p:cNvSpPr>
            <a:spLocks noGrp="1"/>
          </p:cNvSpPr>
          <p:nvPr>
            <p:ph idx="1"/>
          </p:nvPr>
        </p:nvSpPr>
        <p:spPr/>
        <p:txBody>
          <a:bodyPr/>
          <a:lstStyle/>
          <a:p>
            <a:endParaRPr lang="nb-NO" dirty="0"/>
          </a:p>
          <a:p>
            <a:r>
              <a:rPr lang="nb-NO" dirty="0"/>
              <a:t>Vi vil hjelpe deg å lære å programmere datamaskinen slik at den gjør det du vil</a:t>
            </a:r>
            <a:r>
              <a:rPr lang="nb-NO" dirty="0" smtClean="0"/>
              <a:t>!</a:t>
            </a:r>
          </a:p>
          <a:p>
            <a:r>
              <a:rPr lang="nb-NO" dirty="0"/>
              <a:t>Det er ikke </a:t>
            </a:r>
            <a:r>
              <a:rPr lang="nb-NO" i="1" dirty="0"/>
              <a:t>rocket science </a:t>
            </a:r>
            <a:r>
              <a:rPr lang="nb-NO" dirty="0"/>
              <a:t>- ikke mye teori, mer praktisk </a:t>
            </a:r>
            <a:r>
              <a:rPr lang="nb-NO" dirty="0" smtClean="0"/>
              <a:t>arbeid</a:t>
            </a:r>
          </a:p>
          <a:p>
            <a:r>
              <a:rPr lang="nb-NO" dirty="0"/>
              <a:t>Din egen innsats er </a:t>
            </a:r>
            <a:r>
              <a:rPr lang="nb-NO" i="1" dirty="0"/>
              <a:t>viktig</a:t>
            </a:r>
            <a:r>
              <a:rPr lang="nb-NO" dirty="0"/>
              <a:t> - det er en </a:t>
            </a:r>
            <a:r>
              <a:rPr lang="nb-NO" dirty="0" smtClean="0"/>
              <a:t>lærings-by-</a:t>
            </a:r>
            <a:r>
              <a:rPr lang="nb-NO" dirty="0" err="1" smtClean="0"/>
              <a:t>doing</a:t>
            </a:r>
            <a:endParaRPr lang="nb-NO" dirty="0" smtClean="0"/>
          </a:p>
          <a:p>
            <a:r>
              <a:rPr lang="nb-NO" dirty="0"/>
              <a:t>Og det er gøy!</a:t>
            </a:r>
          </a:p>
          <a:p>
            <a:pPr marL="0" marR="0" lvl="0" indent="0" defTabSz="914400" eaLnBrk="1" fontAlgn="auto" latinLnBrk="0" hangingPunct="1">
              <a:lnSpc>
                <a:spcPct val="100000"/>
              </a:lnSpc>
              <a:spcBef>
                <a:spcPts val="0"/>
              </a:spcBef>
              <a:spcAft>
                <a:spcPts val="0"/>
              </a:spcAft>
              <a:buClrTx/>
              <a:buSzTx/>
              <a:buFontTx/>
              <a:buNone/>
              <a:tabLst/>
              <a:defRPr/>
            </a:pPr>
            <a:endParaRPr lang="nb-NO" dirty="0" smtClean="0"/>
          </a:p>
          <a:p>
            <a:pPr marL="0" marR="0" lvl="0" indent="0" defTabSz="914400" eaLnBrk="1" fontAlgn="auto" latinLnBrk="0" hangingPunct="1">
              <a:lnSpc>
                <a:spcPct val="100000"/>
              </a:lnSpc>
              <a:spcBef>
                <a:spcPts val="0"/>
              </a:spcBef>
              <a:spcAft>
                <a:spcPts val="0"/>
              </a:spcAft>
              <a:buClrTx/>
              <a:buSzTx/>
              <a:buFontTx/>
              <a:buNone/>
              <a:tabLst/>
              <a:defRPr/>
            </a:pPr>
            <a:endParaRPr lang="nb-NO" dirty="0"/>
          </a:p>
        </p:txBody>
      </p:sp>
    </p:spTree>
    <p:extLst>
      <p:ext uri="{BB962C8B-B14F-4D97-AF65-F5344CB8AC3E}">
        <p14:creationId xmlns:p14="http://schemas.microsoft.com/office/powerpoint/2010/main" val="754662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nb-NO" smtClean="0"/>
              <a:t>Mye info?</a:t>
            </a:r>
            <a:br>
              <a:rPr lang="nb-NO" smtClean="0"/>
            </a:br>
            <a:r>
              <a:rPr lang="nb-NO" smtClean="0"/>
              <a:t>Dette bør du ha fått med deg i uke 0</a:t>
            </a:r>
            <a:endParaRPr lang="nb-NO"/>
          </a:p>
        </p:txBody>
      </p:sp>
      <p:sp>
        <p:nvSpPr>
          <p:cNvPr id="3" name="Content Placeholder 2"/>
          <p:cNvSpPr>
            <a:spLocks noGrp="1"/>
          </p:cNvSpPr>
          <p:nvPr>
            <p:ph idx="1"/>
          </p:nvPr>
        </p:nvSpPr>
        <p:spPr>
          <a:xfrm>
            <a:off x="179512" y="1600200"/>
            <a:ext cx="8784976" cy="4925144"/>
          </a:xfrm>
        </p:spPr>
        <p:txBody>
          <a:bodyPr>
            <a:normAutofit fontScale="92500" lnSpcReduction="10000"/>
          </a:bodyPr>
          <a:lstStyle/>
          <a:p>
            <a:r>
              <a:rPr lang="nb-NO" sz="2400" dirty="0" smtClean="0">
                <a:latin typeface="Lucida Fax" panose="02060602050505020204" pitchFamily="18" charset="0"/>
              </a:rPr>
              <a:t>Skrive inn og kjøre ett Java-program</a:t>
            </a:r>
          </a:p>
          <a:p>
            <a:endParaRPr lang="nb-NO" sz="2400" dirty="0" smtClean="0">
              <a:latin typeface="Lucida Fax" panose="02060602050505020204" pitchFamily="18" charset="0"/>
            </a:endParaRPr>
          </a:p>
          <a:p>
            <a:r>
              <a:rPr lang="nb-NO" sz="2400" dirty="0" smtClean="0">
                <a:latin typeface="Lucida Fax" panose="02060602050505020204" pitchFamily="18" charset="0"/>
              </a:rPr>
              <a:t>Les eller videresend mail til studentkonto</a:t>
            </a:r>
          </a:p>
          <a:p>
            <a:endParaRPr lang="nb-NO" sz="2400" dirty="0" smtClean="0">
              <a:latin typeface="Lucida Fax" panose="02060602050505020204" pitchFamily="18" charset="0"/>
            </a:endParaRPr>
          </a:p>
          <a:p>
            <a:r>
              <a:rPr lang="nb-NO" sz="2400" dirty="0" smtClean="0">
                <a:latin typeface="Lucida Fax" panose="02060602050505020204" pitchFamily="18" charset="0"/>
              </a:rPr>
              <a:t>Følg med på </a:t>
            </a:r>
            <a:r>
              <a:rPr lang="nb-NO" sz="2400" dirty="0" smtClean="0">
                <a:latin typeface="Lucida Fax" panose="02060602050505020204" pitchFamily="18" charset="0"/>
                <a:hlinkClick r:id="rId3"/>
              </a:rPr>
              <a:t>semestersiden </a:t>
            </a:r>
            <a:r>
              <a:rPr lang="nb-NO" sz="2400" dirty="0" smtClean="0">
                <a:latin typeface="Lucida Fax" panose="02060602050505020204" pitchFamily="18" charset="0"/>
              </a:rPr>
              <a:t>for</a:t>
            </a:r>
          </a:p>
          <a:p>
            <a:pPr lvl="1"/>
            <a:r>
              <a:rPr lang="nb-NO" sz="2000" dirty="0" smtClean="0">
                <a:latin typeface="Lucida Fax" panose="02060602050505020204" pitchFamily="18" charset="0"/>
              </a:rPr>
              <a:t>Praktisk informasjon og beskjeder</a:t>
            </a:r>
          </a:p>
          <a:p>
            <a:pPr lvl="1"/>
            <a:r>
              <a:rPr lang="nb-NO" sz="2000" dirty="0" smtClean="0">
                <a:latin typeface="Lucida Fax" panose="02060602050505020204" pitchFamily="18" charset="0"/>
              </a:rPr>
              <a:t>Krav til </a:t>
            </a:r>
            <a:r>
              <a:rPr lang="nb-NO" sz="2000" dirty="0" err="1" smtClean="0">
                <a:latin typeface="Lucida Fax" panose="02060602050505020204" pitchFamily="18" charset="0"/>
              </a:rPr>
              <a:t>obliger</a:t>
            </a:r>
            <a:r>
              <a:rPr lang="nb-NO" sz="2000" dirty="0" smtClean="0">
                <a:latin typeface="Lucida Fax" panose="02060602050505020204" pitchFamily="18" charset="0"/>
              </a:rPr>
              <a:t>, innlevering</a:t>
            </a:r>
          </a:p>
          <a:p>
            <a:pPr lvl="1"/>
            <a:r>
              <a:rPr lang="nb-NO" sz="2000" dirty="0" smtClean="0">
                <a:latin typeface="Lucida Fax" panose="02060602050505020204" pitchFamily="18" charset="0"/>
              </a:rPr>
              <a:t>Undervisningsplan</a:t>
            </a:r>
          </a:p>
          <a:p>
            <a:pPr lvl="2"/>
            <a:r>
              <a:rPr lang="nb-NO" sz="1600" dirty="0" smtClean="0">
                <a:latin typeface="Lucida Fax" panose="02060602050505020204" pitchFamily="18" charset="0"/>
              </a:rPr>
              <a:t>Pensum og ressurser</a:t>
            </a:r>
            <a:endParaRPr lang="nb-NO" sz="2000" dirty="0">
              <a:latin typeface="Lucida Fax" panose="02060602050505020204" pitchFamily="18" charset="0"/>
            </a:endParaRPr>
          </a:p>
          <a:p>
            <a:pPr lvl="2"/>
            <a:r>
              <a:rPr lang="nb-NO" sz="1600" dirty="0" err="1">
                <a:latin typeface="Lucida Fax" panose="02060602050505020204" pitchFamily="18" charset="0"/>
              </a:rPr>
              <a:t>Flervalgstester</a:t>
            </a:r>
            <a:r>
              <a:rPr lang="nb-NO" sz="1600" dirty="0">
                <a:latin typeface="Lucida Fax" panose="02060602050505020204" pitchFamily="18" charset="0"/>
              </a:rPr>
              <a:t> for teori</a:t>
            </a:r>
          </a:p>
          <a:p>
            <a:pPr lvl="2"/>
            <a:r>
              <a:rPr lang="nb-NO" sz="1600" dirty="0">
                <a:latin typeface="Lucida Fax" panose="02060602050505020204" pitchFamily="18" charset="0"/>
              </a:rPr>
              <a:t>Programmeringsoppgaver for </a:t>
            </a:r>
            <a:r>
              <a:rPr lang="nb-NO" sz="1600" dirty="0" smtClean="0">
                <a:latin typeface="Lucida Fax" panose="02060602050505020204" pitchFamily="18" charset="0"/>
              </a:rPr>
              <a:t>praksis, </a:t>
            </a:r>
            <a:r>
              <a:rPr lang="nb-NO" sz="1600" dirty="0" err="1" smtClean="0">
                <a:latin typeface="Lucida Fax" panose="02060602050505020204" pitchFamily="18" charset="0"/>
              </a:rPr>
              <a:t>inkl</a:t>
            </a:r>
            <a:r>
              <a:rPr lang="nb-NO" sz="1600" dirty="0" smtClean="0">
                <a:latin typeface="Lucida Fax" panose="02060602050505020204" pitchFamily="18" charset="0"/>
              </a:rPr>
              <a:t> </a:t>
            </a:r>
            <a:r>
              <a:rPr lang="nb-NO" sz="1600" dirty="0" err="1" smtClean="0">
                <a:latin typeface="Lucida Fax" panose="02060602050505020204" pitchFamily="18" charset="0"/>
              </a:rPr>
              <a:t>obliger</a:t>
            </a:r>
            <a:endParaRPr lang="nb-NO" sz="1600" dirty="0">
              <a:latin typeface="Lucida Fax" panose="02060602050505020204" pitchFamily="18" charset="0"/>
            </a:endParaRPr>
          </a:p>
          <a:p>
            <a:pPr lvl="1"/>
            <a:endParaRPr lang="nb-NO" sz="2000" dirty="0" smtClean="0">
              <a:latin typeface="Lucida Fax" panose="02060602050505020204" pitchFamily="18" charset="0"/>
            </a:endParaRPr>
          </a:p>
          <a:p>
            <a:r>
              <a:rPr lang="nb-NO" sz="2400" dirty="0" smtClean="0">
                <a:latin typeface="Lucida Fax" panose="02060602050505020204" pitchFamily="18" charset="0"/>
                <a:hlinkClick r:id="rId4"/>
              </a:rPr>
              <a:t>Flervalgstest for uke 0</a:t>
            </a:r>
            <a:r>
              <a:rPr lang="nb-NO" sz="2400" dirty="0" smtClean="0">
                <a:latin typeface="Lucida Fax" panose="02060602050505020204" pitchFamily="18" charset="0"/>
              </a:rPr>
              <a:t> – en hjelp til selvhjelp fra 2015, men den kan også brukes i år </a:t>
            </a:r>
            <a:r>
              <a:rPr lang="nb-NO" sz="2400" dirty="0" smtClean="0">
                <a:latin typeface="Lucida Fax" panose="02060602050505020204" pitchFamily="18" charset="0"/>
                <a:sym typeface="Wingdings"/>
              </a:rPr>
              <a:t></a:t>
            </a:r>
            <a:endParaRPr lang="nb-NO" sz="2400" dirty="0" smtClean="0">
              <a:latin typeface="Lucida Fax" panose="02060602050505020204" pitchFamily="18" charset="0"/>
            </a:endParaRPr>
          </a:p>
          <a:p>
            <a:endParaRPr lang="nb-NO" sz="2400" dirty="0">
              <a:latin typeface="Lucida Fax" panose="02060602050505020204" pitchFamily="18" charset="0"/>
            </a:endParaRPr>
          </a:p>
        </p:txBody>
      </p:sp>
    </p:spTree>
    <p:extLst>
      <p:ext uri="{BB962C8B-B14F-4D97-AF65-F5344CB8AC3E}">
        <p14:creationId xmlns:p14="http://schemas.microsoft.com/office/powerpoint/2010/main" val="42326326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Og nu mere Java </a:t>
            </a:r>
            <a:r>
              <a:rPr lang="nb-NO" dirty="0" smtClean="0">
                <a:sym typeface="Wingdings"/>
              </a:rPr>
              <a:t></a:t>
            </a:r>
            <a:endParaRPr lang="nb-NO" dirty="0"/>
          </a:p>
        </p:txBody>
      </p:sp>
      <p:sp>
        <p:nvSpPr>
          <p:cNvPr id="3" name="Plassholder for innhold 2"/>
          <p:cNvSpPr>
            <a:spLocks noGrp="1"/>
          </p:cNvSpPr>
          <p:nvPr>
            <p:ph idx="1"/>
          </p:nvPr>
        </p:nvSpPr>
        <p:spPr/>
        <p:txBody>
          <a:bodyPr/>
          <a:lstStyle/>
          <a:p>
            <a:r>
              <a:rPr lang="nb-NO" dirty="0" smtClean="0"/>
              <a:t>Variabler</a:t>
            </a:r>
          </a:p>
          <a:p>
            <a:r>
              <a:rPr lang="nb-NO" dirty="0" smtClean="0"/>
              <a:t>Konstanter</a:t>
            </a:r>
          </a:p>
          <a:p>
            <a:r>
              <a:rPr lang="nb-NO" dirty="0" smtClean="0"/>
              <a:t>Aritmetikk</a:t>
            </a:r>
          </a:p>
          <a:p>
            <a:r>
              <a:rPr lang="nb-NO" dirty="0" err="1" smtClean="0"/>
              <a:t>Strings</a:t>
            </a:r>
            <a:endParaRPr lang="nb-NO" dirty="0" smtClean="0"/>
          </a:p>
          <a:p>
            <a:r>
              <a:rPr lang="nb-NO" dirty="0" smtClean="0"/>
              <a:t>IF-statement</a:t>
            </a:r>
          </a:p>
          <a:p>
            <a:r>
              <a:rPr lang="nb-NO" dirty="0" err="1" smtClean="0"/>
              <a:t>Flow-charts</a:t>
            </a:r>
            <a:endParaRPr lang="nb-NO" dirty="0" smtClean="0"/>
          </a:p>
          <a:p>
            <a:r>
              <a:rPr lang="nb-NO" dirty="0" smtClean="0"/>
              <a:t>Litt om testing</a:t>
            </a:r>
          </a:p>
          <a:p>
            <a:endParaRPr lang="nb-NO" dirty="0"/>
          </a:p>
        </p:txBody>
      </p:sp>
    </p:spTree>
    <p:extLst>
      <p:ext uri="{BB962C8B-B14F-4D97-AF65-F5344CB8AC3E}">
        <p14:creationId xmlns:p14="http://schemas.microsoft.com/office/powerpoint/2010/main" val="7199713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b="1" smtClean="0">
                <a:latin typeface="Lucida Fax" panose="02060602050505020204" pitchFamily="18" charset="0"/>
              </a:rPr>
              <a:t>Neste uke</a:t>
            </a:r>
            <a:endParaRPr lang="nb-NO" b="1">
              <a:latin typeface="Lucida Fax" panose="02060602050505020204" pitchFamily="18" charset="0"/>
            </a:endParaRPr>
          </a:p>
        </p:txBody>
      </p:sp>
      <p:sp>
        <p:nvSpPr>
          <p:cNvPr id="3" name="Content Placeholder 2"/>
          <p:cNvSpPr>
            <a:spLocks noGrp="1"/>
          </p:cNvSpPr>
          <p:nvPr>
            <p:ph idx="1"/>
          </p:nvPr>
        </p:nvSpPr>
        <p:spPr/>
        <p:txBody>
          <a:bodyPr/>
          <a:lstStyle/>
          <a:p>
            <a:r>
              <a:rPr lang="nb-NO" sz="2400" dirty="0" smtClean="0">
                <a:latin typeface="Lucida Fax" panose="02060602050505020204" pitchFamily="18" charset="0"/>
              </a:rPr>
              <a:t>Programmering </a:t>
            </a:r>
            <a:r>
              <a:rPr lang="nb-NO" sz="2400" dirty="0">
                <a:latin typeface="Lucida Fax" panose="02060602050505020204" pitchFamily="18" charset="0"/>
              </a:rPr>
              <a:t>som problemløsning</a:t>
            </a:r>
          </a:p>
          <a:p>
            <a:pPr lvl="1"/>
            <a:r>
              <a:rPr lang="nb-NO" sz="1800" dirty="0" smtClean="0">
                <a:latin typeface="Lucida Fax" panose="02060602050505020204" pitchFamily="18" charset="0"/>
              </a:rPr>
              <a:t>Hvordan </a:t>
            </a:r>
            <a:r>
              <a:rPr lang="nb-NO" sz="1800" dirty="0" err="1" smtClean="0">
                <a:latin typeface="Lucida Fax" panose="02060602050505020204" pitchFamily="18" charset="0"/>
              </a:rPr>
              <a:t>køres</a:t>
            </a:r>
            <a:r>
              <a:rPr lang="nb-NO" sz="1800" dirty="0" smtClean="0">
                <a:latin typeface="Lucida Fax" panose="02060602050505020204" pitchFamily="18" charset="0"/>
              </a:rPr>
              <a:t> et program? Og </a:t>
            </a:r>
            <a:r>
              <a:rPr lang="nb-NO" sz="1800" dirty="0">
                <a:latin typeface="Lucida Fax" panose="02060602050505020204" pitchFamily="18" charset="0"/>
              </a:rPr>
              <a:t>innlesing fra bruker</a:t>
            </a:r>
          </a:p>
          <a:p>
            <a:pPr lvl="1"/>
            <a:endParaRPr lang="nb-NO" sz="1800" dirty="0" smtClean="0">
              <a:latin typeface="Lucida Fax" panose="02060602050505020204" pitchFamily="18" charset="0"/>
            </a:endParaRPr>
          </a:p>
          <a:p>
            <a:pPr marL="57150" indent="0">
              <a:buNone/>
            </a:pPr>
            <a:endParaRPr lang="nb-NO" sz="2200" dirty="0" smtClean="0">
              <a:latin typeface="Lucida Fax" panose="02060602050505020204" pitchFamily="18" charset="0"/>
            </a:endParaRPr>
          </a:p>
          <a:p>
            <a:pPr marL="57150" indent="0">
              <a:buNone/>
            </a:pPr>
            <a:endParaRPr lang="nb-NO" sz="2200" dirty="0" smtClean="0">
              <a:latin typeface="Lucida Fax" panose="02060602050505020204" pitchFamily="18" charset="0"/>
            </a:endParaRPr>
          </a:p>
          <a:p>
            <a:pPr marL="57150" indent="0">
              <a:buNone/>
            </a:pPr>
            <a:endParaRPr lang="nb-NO" sz="2200" dirty="0">
              <a:latin typeface="Lucida Fax" panose="02060602050505020204" pitchFamily="18" charset="0"/>
            </a:endParaRPr>
          </a:p>
          <a:p>
            <a:pPr marL="57150" indent="0">
              <a:buNone/>
            </a:pPr>
            <a:endParaRPr lang="nb-NO" sz="2200" dirty="0" smtClean="0">
              <a:latin typeface="Lucida Fax" panose="02060602050505020204" pitchFamily="18" charset="0"/>
            </a:endParaRPr>
          </a:p>
          <a:p>
            <a:pPr marL="57150" indent="0">
              <a:buNone/>
            </a:pPr>
            <a:endParaRPr lang="nb-NO" sz="2200" dirty="0" smtClean="0">
              <a:latin typeface="Lucida Fax" panose="02060602050505020204" pitchFamily="18" charset="0"/>
            </a:endParaRPr>
          </a:p>
          <a:p>
            <a:pPr marL="57150" indent="0">
              <a:buNone/>
            </a:pPr>
            <a:endParaRPr lang="nb-NO" sz="2200" dirty="0">
              <a:latin typeface="Lucida Fax" panose="02060602050505020204" pitchFamily="18" charset="0"/>
            </a:endParaRPr>
          </a:p>
          <a:p>
            <a:pPr marL="57150" indent="0">
              <a:buNone/>
            </a:pPr>
            <a:endParaRPr lang="nb-NO" sz="2200" dirty="0" smtClean="0">
              <a:latin typeface="Lucida Fax" panose="02060602050505020204" pitchFamily="18" charset="0"/>
            </a:endParaRPr>
          </a:p>
          <a:p>
            <a:pPr marL="57150" indent="0" algn="ctr">
              <a:buNone/>
            </a:pPr>
            <a:r>
              <a:rPr lang="nb-NO" sz="2200" dirty="0" smtClean="0">
                <a:latin typeface="Lucida Fax" panose="02060602050505020204" pitchFamily="18" charset="0"/>
              </a:rPr>
              <a:t>Lykke til med semesteret og programmeringen!</a:t>
            </a:r>
            <a:endParaRPr lang="nb-NO" sz="2200" dirty="0">
              <a:latin typeface="Lucida Fax" panose="02060602050505020204" pitchFamily="18" charset="0"/>
            </a:endParaRPr>
          </a:p>
          <a:p>
            <a:endParaRPr lang="nb-NO" dirty="0"/>
          </a:p>
        </p:txBody>
      </p:sp>
      <p:pic>
        <p:nvPicPr>
          <p:cNvPr id="4" name="Picture 5" descr="C:\Users\siriamj\AppData\Local\Microsoft\Windows\Temporary Internet Files\Content.IE5\NTNL1FC0\MC9003267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2780928"/>
            <a:ext cx="3794376" cy="22673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2791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mtClean="0">
                <a:latin typeface="Lucida Fax" panose="02060602050505020204" pitchFamily="18" charset="0"/>
              </a:rPr>
              <a:t>Litt administrativt</a:t>
            </a:r>
            <a:endParaRPr lang="en-US" dirty="0">
              <a:latin typeface="Lucida Fax" panose="02060602050505020204" pitchFamily="18" charset="0"/>
            </a:endParaRPr>
          </a:p>
        </p:txBody>
      </p:sp>
      <p:sp>
        <p:nvSpPr>
          <p:cNvPr id="3" name="Content Placeholder 2"/>
          <p:cNvSpPr>
            <a:spLocks noGrp="1"/>
          </p:cNvSpPr>
          <p:nvPr>
            <p:ph idx="1"/>
          </p:nvPr>
        </p:nvSpPr>
        <p:spPr>
          <a:xfrm>
            <a:off x="457200" y="1600200"/>
            <a:ext cx="8435280" cy="4525963"/>
          </a:xfrm>
        </p:spPr>
        <p:txBody>
          <a:bodyPr>
            <a:normAutofit/>
          </a:bodyPr>
          <a:lstStyle/>
          <a:p>
            <a:r>
              <a:rPr lang="nb-NO" sz="2400" b="1" dirty="0" smtClean="0">
                <a:latin typeface="Lucida Fax" panose="02060602050505020204" pitchFamily="18" charset="0"/>
              </a:rPr>
              <a:t>VIGTIGT</a:t>
            </a:r>
            <a:r>
              <a:rPr lang="nb-NO" sz="2400" dirty="0" smtClean="0">
                <a:latin typeface="Lucida Fax" panose="02060602050505020204" pitchFamily="18" charset="0"/>
              </a:rPr>
              <a:t>: </a:t>
            </a:r>
            <a:r>
              <a:rPr lang="nb-NO" sz="2400" dirty="0">
                <a:latin typeface="Lucida Fax" panose="02060602050505020204" pitchFamily="18" charset="0"/>
              </a:rPr>
              <a:t>Studieadministrasjonen </a:t>
            </a:r>
            <a:r>
              <a:rPr lang="nb-NO" sz="2400" dirty="0" smtClean="0">
                <a:latin typeface="Lucida Fax" panose="02060602050505020204" pitchFamily="18" charset="0"/>
              </a:rPr>
              <a:t>registrerer oppmøte i pausen – utenfor auditoriet. </a:t>
            </a:r>
          </a:p>
          <a:p>
            <a:endParaRPr lang="nb-NO" sz="2400" dirty="0">
              <a:latin typeface="Lucida Fax" panose="02060602050505020204" pitchFamily="18" charset="0"/>
            </a:endParaRPr>
          </a:p>
          <a:p>
            <a:r>
              <a:rPr lang="nb-NO" sz="2400" dirty="0" err="1" smtClean="0">
                <a:latin typeface="Lucida Fax" panose="02060602050505020204" pitchFamily="18" charset="0"/>
              </a:rPr>
              <a:t>Mikronfonlyd</a:t>
            </a:r>
            <a:r>
              <a:rPr lang="nb-NO" sz="2400" dirty="0" smtClean="0">
                <a:latin typeface="Lucida Fax" panose="02060602050505020204" pitchFamily="18" charset="0"/>
              </a:rPr>
              <a:t> og skjerm tas opp og legges ut – hvis systemet fungerer!</a:t>
            </a:r>
          </a:p>
          <a:p>
            <a:r>
              <a:rPr lang="nb-NO" sz="2400" dirty="0" err="1" smtClean="0">
                <a:latin typeface="Lucida Fax" panose="02060602050505020204" pitchFamily="18" charset="0"/>
              </a:rPr>
              <a:t>Kridttavle</a:t>
            </a:r>
            <a:r>
              <a:rPr lang="nb-NO" sz="2400" dirty="0" smtClean="0">
                <a:latin typeface="Lucida Fax" panose="02060602050505020204" pitchFamily="18" charset="0"/>
              </a:rPr>
              <a:t>: foto legges ut</a:t>
            </a:r>
          </a:p>
          <a:p>
            <a:endParaRPr lang="nb-NO" sz="2400" dirty="0" smtClean="0">
              <a:latin typeface="Lucida Fax" panose="02060602050505020204" pitchFamily="18" charset="0"/>
            </a:endParaRPr>
          </a:p>
          <a:p>
            <a:r>
              <a:rPr lang="nb-NO" sz="2400" dirty="0" smtClean="0">
                <a:latin typeface="Lucida Fax" panose="02060602050505020204" pitchFamily="18" charset="0"/>
              </a:rPr>
              <a:t>Se semestersiden m/ lenker for informasjon!</a:t>
            </a:r>
          </a:p>
          <a:p>
            <a:pPr marL="400050" lvl="1" indent="0">
              <a:buNone/>
            </a:pPr>
            <a:r>
              <a:rPr lang="nb-NO" sz="2000" dirty="0">
                <a:latin typeface="Lucida Fax" panose="02060602050505020204" pitchFamily="18" charset="0"/>
                <a:hlinkClick r:id="rId3"/>
              </a:rPr>
              <a:t>http://</a:t>
            </a:r>
            <a:r>
              <a:rPr lang="nb-NO" sz="2000" dirty="0" smtClean="0">
                <a:latin typeface="Lucida Fax" panose="02060602050505020204" pitchFamily="18" charset="0"/>
                <a:hlinkClick r:id="rId3"/>
              </a:rPr>
              <a:t>www.uio.no/studier/emner/</a:t>
            </a:r>
            <a:r>
              <a:rPr lang="nb-NO" sz="2000" dirty="0" err="1" smtClean="0">
                <a:latin typeface="Lucida Fax" panose="02060602050505020204" pitchFamily="18" charset="0"/>
                <a:hlinkClick r:id="rId3"/>
              </a:rPr>
              <a:t>matnat</a:t>
            </a:r>
            <a:r>
              <a:rPr lang="nb-NO" sz="2000" dirty="0" smtClean="0">
                <a:latin typeface="Lucida Fax" panose="02060602050505020204" pitchFamily="18" charset="0"/>
                <a:hlinkClick r:id="rId3"/>
              </a:rPr>
              <a:t>/</a:t>
            </a:r>
            <a:r>
              <a:rPr lang="nb-NO" sz="2000" dirty="0" err="1" smtClean="0">
                <a:latin typeface="Lucida Fax" panose="02060602050505020204" pitchFamily="18" charset="0"/>
                <a:hlinkClick r:id="rId3"/>
              </a:rPr>
              <a:t>ifi</a:t>
            </a:r>
            <a:r>
              <a:rPr lang="nb-NO" sz="2000" dirty="0" smtClean="0">
                <a:latin typeface="Lucida Fax" panose="02060602050505020204" pitchFamily="18" charset="0"/>
                <a:hlinkClick r:id="rId3"/>
              </a:rPr>
              <a:t>/INF1000/h16/</a:t>
            </a:r>
            <a:endParaRPr lang="nb-NO" sz="2000" dirty="0">
              <a:latin typeface="Lucida Fax" panose="02060602050505020204" pitchFamily="18" charset="0"/>
            </a:endParaRPr>
          </a:p>
          <a:p>
            <a:endParaRPr lang="nb-NO" sz="2000" dirty="0" smtClean="0">
              <a:latin typeface="Lucida Fax" panose="02060602050505020204" pitchFamily="18" charset="0"/>
            </a:endParaRPr>
          </a:p>
          <a:p>
            <a:endParaRPr lang="nb-NO" sz="2400" dirty="0" smtClean="0">
              <a:latin typeface="Lucida Fax" panose="02060602050505020204" pitchFamily="18" charset="0"/>
            </a:endParaRPr>
          </a:p>
          <a:p>
            <a:endParaRPr lang="nb-NO" sz="2400" dirty="0">
              <a:latin typeface="Lucida Fax" panose="02060602050505020204" pitchFamily="18" charset="0"/>
            </a:endParaRPr>
          </a:p>
        </p:txBody>
      </p:sp>
    </p:spTree>
    <p:extLst>
      <p:ext uri="{BB962C8B-B14F-4D97-AF65-F5344CB8AC3E}">
        <p14:creationId xmlns:p14="http://schemas.microsoft.com/office/powerpoint/2010/main" val="42214081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Informatikk-studiet og INF1000</a:t>
            </a:r>
            <a:endParaRPr lang="nb-NO"/>
          </a:p>
        </p:txBody>
      </p:sp>
      <p:sp>
        <p:nvSpPr>
          <p:cNvPr id="3" name="Content Placeholder 2"/>
          <p:cNvSpPr>
            <a:spLocks noGrp="1"/>
          </p:cNvSpPr>
          <p:nvPr>
            <p:ph idx="1"/>
          </p:nvPr>
        </p:nvSpPr>
        <p:spPr>
          <a:xfrm>
            <a:off x="467544" y="1426606"/>
            <a:ext cx="8229600" cy="5242754"/>
          </a:xfrm>
        </p:spPr>
        <p:txBody>
          <a:bodyPr>
            <a:normAutofit fontScale="62500" lnSpcReduction="20000"/>
          </a:bodyPr>
          <a:lstStyle/>
          <a:p>
            <a:r>
              <a:rPr lang="nb-NO" b="1" dirty="0" smtClean="0"/>
              <a:t>Ingen krav </a:t>
            </a:r>
            <a:r>
              <a:rPr lang="nb-NO" dirty="0" smtClean="0"/>
              <a:t>til forkunnskaper, men </a:t>
            </a:r>
            <a:r>
              <a:rPr lang="nb-NO" b="1" dirty="0" smtClean="0"/>
              <a:t>høye krav </a:t>
            </a:r>
            <a:r>
              <a:rPr lang="nb-NO" dirty="0" smtClean="0"/>
              <a:t>til jevnt arbeid!</a:t>
            </a:r>
          </a:p>
          <a:p>
            <a:endParaRPr lang="nb-NO" dirty="0" smtClean="0"/>
          </a:p>
          <a:p>
            <a:endParaRPr lang="nb-NO" dirty="0" smtClean="0"/>
          </a:p>
          <a:p>
            <a:endParaRPr lang="nb-NO" dirty="0"/>
          </a:p>
          <a:p>
            <a:endParaRPr lang="nb-NO" dirty="0" smtClean="0"/>
          </a:p>
          <a:p>
            <a:r>
              <a:rPr lang="nb-NO" dirty="0" smtClean="0"/>
              <a:t>Tidligere erfaring?</a:t>
            </a:r>
          </a:p>
          <a:p>
            <a:pPr lvl="1"/>
            <a:r>
              <a:rPr lang="nb-NO" dirty="0" smtClean="0"/>
              <a:t>Obs hull og alternative mentale modeller</a:t>
            </a:r>
          </a:p>
          <a:p>
            <a:pPr lvl="1"/>
            <a:r>
              <a:rPr lang="nb-NO" dirty="0"/>
              <a:t>Følg undervisning og løs </a:t>
            </a:r>
            <a:r>
              <a:rPr lang="nb-NO" dirty="0" err="1"/>
              <a:t>obliger</a:t>
            </a:r>
            <a:r>
              <a:rPr lang="nb-NO" dirty="0"/>
              <a:t>, ikke «mist toget»</a:t>
            </a:r>
          </a:p>
          <a:p>
            <a:pPr lvl="1"/>
            <a:r>
              <a:rPr lang="nb-NO" dirty="0" smtClean="0"/>
              <a:t>MYE BAKGRUNN?</a:t>
            </a:r>
          </a:p>
          <a:p>
            <a:pPr marL="457200" lvl="1" indent="0">
              <a:buNone/>
            </a:pPr>
            <a:r>
              <a:rPr lang="nb-NO" dirty="0"/>
              <a:t>	</a:t>
            </a:r>
            <a:r>
              <a:rPr lang="nb-NO" dirty="0" smtClean="0"/>
              <a:t>=&gt; Henvend Dag </a:t>
            </a:r>
            <a:r>
              <a:rPr lang="nb-NO" dirty="0" err="1" smtClean="0"/>
              <a:t>Langmyhr</a:t>
            </a:r>
            <a:r>
              <a:rPr lang="nb-NO" dirty="0" smtClean="0"/>
              <a:t> på INF2100-forelesning </a:t>
            </a:r>
            <a:r>
              <a:rPr lang="nb-NO" dirty="0" smtClean="0"/>
              <a:t>tirsdag 23/8 </a:t>
            </a:r>
            <a:r>
              <a:rPr lang="nb-NO" dirty="0" err="1" smtClean="0"/>
              <a:t>kl</a:t>
            </a:r>
            <a:r>
              <a:rPr lang="nb-NO" dirty="0" smtClean="0"/>
              <a:t> 12.15 in </a:t>
            </a:r>
            <a:r>
              <a:rPr lang="nb-NO" smtClean="0"/>
              <a:t>Store Auditorium</a:t>
            </a:r>
            <a:endParaRPr lang="nb-NO" dirty="0" smtClean="0"/>
          </a:p>
          <a:p>
            <a:endParaRPr lang="nb-NO" dirty="0" smtClean="0"/>
          </a:p>
          <a:p>
            <a:r>
              <a:rPr lang="nb-NO" dirty="0" smtClean="0"/>
              <a:t>Mål for emnet</a:t>
            </a:r>
          </a:p>
          <a:p>
            <a:pPr lvl="1"/>
            <a:r>
              <a:rPr lang="nb-NO" dirty="0" smtClean="0"/>
              <a:t>Solid grunnlag for videre studier</a:t>
            </a:r>
          </a:p>
          <a:p>
            <a:pPr lvl="1"/>
            <a:r>
              <a:rPr lang="nb-NO" dirty="0" smtClean="0"/>
              <a:t>Vekt på generelle begreper og grunnleggende mekanismer</a:t>
            </a:r>
          </a:p>
          <a:p>
            <a:pPr lvl="1"/>
            <a:r>
              <a:rPr lang="nb-NO" dirty="0" smtClean="0"/>
              <a:t>Trening i programmering ved hjelp av disse i </a:t>
            </a:r>
            <a:r>
              <a:rPr lang="nb-NO" dirty="0" err="1" smtClean="0"/>
              <a:t>proJava</a:t>
            </a:r>
            <a:endParaRPr lang="nb-NO" dirty="0" smtClean="0"/>
          </a:p>
          <a:p>
            <a:pPr lvl="1"/>
            <a:r>
              <a:rPr lang="nb-NO" dirty="0" smtClean="0"/>
              <a:t>Ikke et hurtigkurs i praktisk programmering!</a:t>
            </a:r>
          </a:p>
          <a:p>
            <a:pPr marL="0" indent="0">
              <a:buNone/>
            </a:pPr>
            <a:endParaRPr lang="nb-NO" dirty="0" smtClean="0"/>
          </a:p>
        </p:txBody>
      </p:sp>
      <p:pic>
        <p:nvPicPr>
          <p:cNvPr id="6" name="Picture 5" descr="C:\Users\siriamj\AppData\Local\Microsoft\Windows\Temporary Internet Files\Content.IE5\NTNL1FC0\MC90032672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0112" y="1844824"/>
            <a:ext cx="2982036" cy="1781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07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Etter denne forelesningen skal du</a:t>
            </a:r>
            <a:endParaRPr lang="nb-NO"/>
          </a:p>
        </p:txBody>
      </p:sp>
      <p:sp>
        <p:nvSpPr>
          <p:cNvPr id="3" name="Content Placeholder 2"/>
          <p:cNvSpPr>
            <a:spLocks noGrp="1"/>
          </p:cNvSpPr>
          <p:nvPr>
            <p:ph idx="1"/>
          </p:nvPr>
        </p:nvSpPr>
        <p:spPr/>
        <p:txBody>
          <a:bodyPr>
            <a:normAutofit fontScale="70000" lnSpcReduction="20000"/>
          </a:bodyPr>
          <a:lstStyle/>
          <a:p>
            <a:r>
              <a:rPr lang="nb-NO" dirty="0"/>
              <a:t>Ha noe kunnskap om begrepene informatikk, datasystem og </a:t>
            </a:r>
            <a:r>
              <a:rPr lang="nb-NO" dirty="0" smtClean="0"/>
              <a:t>programmering</a:t>
            </a:r>
          </a:p>
          <a:p>
            <a:endParaRPr lang="nb-NO" dirty="0" smtClean="0"/>
          </a:p>
          <a:p>
            <a:r>
              <a:rPr lang="nb-NO" dirty="0" smtClean="0"/>
              <a:t>Ha </a:t>
            </a:r>
            <a:r>
              <a:rPr lang="nb-NO" dirty="0"/>
              <a:t>noe kunnskap om </a:t>
            </a:r>
            <a:r>
              <a:rPr lang="nb-NO" dirty="0" err="1"/>
              <a:t>objektorientert</a:t>
            </a:r>
            <a:r>
              <a:rPr lang="nb-NO" dirty="0"/>
              <a:t> programmering </a:t>
            </a:r>
            <a:r>
              <a:rPr lang="nb-NO" dirty="0" smtClean="0"/>
              <a:t>(OOP) og </a:t>
            </a:r>
            <a:r>
              <a:rPr lang="nb-NO" dirty="0"/>
              <a:t>programmeringsspråket Java.</a:t>
            </a:r>
            <a:endParaRPr lang="nb-NO" dirty="0" smtClean="0"/>
          </a:p>
          <a:p>
            <a:endParaRPr lang="nb-NO" dirty="0" smtClean="0"/>
          </a:p>
          <a:p>
            <a:r>
              <a:rPr lang="nb-NO" dirty="0" smtClean="0"/>
              <a:t>Kunne skrive enkle Java-programmer med</a:t>
            </a:r>
          </a:p>
          <a:p>
            <a:pPr lvl="1"/>
            <a:r>
              <a:rPr lang="nb-NO" dirty="0" smtClean="0"/>
              <a:t>deklarasjon og tilordning til heltallsvariable</a:t>
            </a:r>
          </a:p>
          <a:p>
            <a:pPr lvl="1"/>
            <a:r>
              <a:rPr lang="nb-NO" dirty="0" smtClean="0"/>
              <a:t>simpel  aritmetikk</a:t>
            </a:r>
          </a:p>
          <a:p>
            <a:pPr lvl="1"/>
            <a:r>
              <a:rPr lang="nb-NO" dirty="0"/>
              <a:t>kommentarer</a:t>
            </a:r>
          </a:p>
          <a:p>
            <a:pPr lvl="1"/>
            <a:r>
              <a:rPr lang="nb-NO" dirty="0"/>
              <a:t>utskrift-setninger til skjerm</a:t>
            </a:r>
          </a:p>
          <a:p>
            <a:endParaRPr lang="nb-NO" dirty="0" smtClean="0"/>
          </a:p>
          <a:p>
            <a:r>
              <a:rPr lang="nb-NO" dirty="0" smtClean="0"/>
              <a:t>Kjenne til studieopplegg og læremidler for emnet</a:t>
            </a:r>
          </a:p>
        </p:txBody>
      </p:sp>
    </p:spTree>
    <p:extLst>
      <p:ext uri="{BB962C8B-B14F-4D97-AF65-F5344CB8AC3E}">
        <p14:creationId xmlns:p14="http://schemas.microsoft.com/office/powerpoint/2010/main" val="3384246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latin typeface="Lucida Fax"/>
                <a:cs typeface="Lucida Fax"/>
              </a:rPr>
              <a:t>Informatikk</a:t>
            </a:r>
            <a:endParaRPr lang="en-US" b="1" dirty="0">
              <a:latin typeface="Lucida Fax"/>
              <a:cs typeface="Lucida Fax"/>
            </a:endParaRPr>
          </a:p>
        </p:txBody>
      </p:sp>
      <p:sp>
        <p:nvSpPr>
          <p:cNvPr id="3" name="Content Placeholder 2"/>
          <p:cNvSpPr>
            <a:spLocks noGrp="1"/>
          </p:cNvSpPr>
          <p:nvPr>
            <p:ph idx="1"/>
          </p:nvPr>
        </p:nvSpPr>
        <p:spPr/>
        <p:txBody>
          <a:bodyPr>
            <a:normAutofit fontScale="92500" lnSpcReduction="20000"/>
          </a:bodyPr>
          <a:lstStyle/>
          <a:p>
            <a:pPr marL="0" indent="0" algn="ctr">
              <a:buNone/>
            </a:pPr>
            <a:endParaRPr lang="nb-NO" sz="2800" b="1" i="1" smtClean="0">
              <a:latin typeface="Lucida Fax" panose="02060602050505020204" pitchFamily="18" charset="0"/>
            </a:endParaRPr>
          </a:p>
          <a:p>
            <a:pPr marL="0" indent="0" algn="ctr">
              <a:buNone/>
            </a:pPr>
            <a:r>
              <a:rPr lang="nb-NO" sz="2800" b="1" i="1" smtClean="0">
                <a:latin typeface="Lucida Fax" panose="02060602050505020204" pitchFamily="18" charset="0"/>
              </a:rPr>
              <a:t>Informatikk </a:t>
            </a:r>
            <a:r>
              <a:rPr lang="nb-NO" sz="2800" b="1" i="1">
                <a:latin typeface="Lucida Fax" panose="02060602050505020204" pitchFamily="18" charset="0"/>
              </a:rPr>
              <a:t>er læren om hvordan </a:t>
            </a:r>
            <a:r>
              <a:rPr lang="nb-NO" sz="2800" b="1" i="1">
                <a:solidFill>
                  <a:schemeClr val="tx2">
                    <a:lumMod val="40000"/>
                    <a:lumOff val="60000"/>
                  </a:schemeClr>
                </a:solidFill>
                <a:latin typeface="Lucida Fax" panose="02060602050505020204" pitchFamily="18" charset="0"/>
              </a:rPr>
              <a:t>datasystemer</a:t>
            </a:r>
            <a:r>
              <a:rPr lang="nb-NO" sz="2800" b="1" i="1">
                <a:latin typeface="Lucida Fax" panose="02060602050505020204" pitchFamily="18" charset="0"/>
              </a:rPr>
              <a:t> </a:t>
            </a:r>
            <a:r>
              <a:rPr lang="nb-NO" sz="2800" b="1" i="1">
                <a:solidFill>
                  <a:schemeClr val="tx2">
                    <a:lumMod val="40000"/>
                    <a:lumOff val="60000"/>
                  </a:schemeClr>
                </a:solidFill>
                <a:latin typeface="Lucida Fax" panose="02060602050505020204" pitchFamily="18" charset="0"/>
              </a:rPr>
              <a:t>konstrueres</a:t>
            </a:r>
            <a:r>
              <a:rPr lang="nb-NO" sz="2800" b="1" i="1">
                <a:latin typeface="Lucida Fax" panose="02060602050505020204" pitchFamily="18" charset="0"/>
              </a:rPr>
              <a:t> og </a:t>
            </a:r>
            <a:r>
              <a:rPr lang="nb-NO" sz="2800" b="1" i="1" smtClean="0">
                <a:solidFill>
                  <a:schemeClr val="tx2">
                    <a:lumMod val="40000"/>
                    <a:lumOff val="60000"/>
                  </a:schemeClr>
                </a:solidFill>
                <a:latin typeface="Lucida Fax" panose="02060602050505020204" pitchFamily="18" charset="0"/>
              </a:rPr>
              <a:t>brukes*</a:t>
            </a:r>
          </a:p>
          <a:p>
            <a:pPr marL="0" indent="0" algn="ctr">
              <a:buNone/>
            </a:pPr>
            <a:endParaRPr lang="nb-NO" sz="2800" b="1" i="1" smtClean="0">
              <a:solidFill>
                <a:schemeClr val="tx2">
                  <a:lumMod val="40000"/>
                  <a:lumOff val="60000"/>
                </a:schemeClr>
              </a:solidFill>
              <a:latin typeface="Lucida Fax" panose="02060602050505020204" pitchFamily="18" charset="0"/>
              <a:cs typeface="Lucida Fax"/>
            </a:endParaRPr>
          </a:p>
          <a:p>
            <a:pPr marL="0" indent="0" algn="ctr">
              <a:buNone/>
            </a:pPr>
            <a:r>
              <a:rPr lang="nb-NO" sz="2800">
                <a:latin typeface="Lucida Fax" panose="02060602050505020204" pitchFamily="18" charset="0"/>
                <a:cs typeface="Lucida Fax"/>
              </a:rPr>
              <a:t>et </a:t>
            </a:r>
            <a:r>
              <a:rPr lang="nb-NO" sz="2800">
                <a:solidFill>
                  <a:schemeClr val="tx2">
                    <a:lumMod val="60000"/>
                    <a:lumOff val="40000"/>
                  </a:schemeClr>
                </a:solidFill>
                <a:latin typeface="Lucida Fax" panose="02060602050505020204" pitchFamily="18" charset="0"/>
                <a:cs typeface="Lucida Fax"/>
              </a:rPr>
              <a:t>datasystem</a:t>
            </a:r>
            <a:r>
              <a:rPr lang="nb-NO" sz="2800">
                <a:latin typeface="Lucida Fax" panose="02060602050505020204" pitchFamily="18" charset="0"/>
                <a:cs typeface="Lucida Fax"/>
              </a:rPr>
              <a:t> består av en eller flere </a:t>
            </a:r>
            <a:r>
              <a:rPr lang="nb-NO" sz="2800" i="1">
                <a:latin typeface="Lucida Fax" panose="02060602050505020204" pitchFamily="18" charset="0"/>
                <a:cs typeface="Lucida Fax"/>
              </a:rPr>
              <a:t>datamaskiner</a:t>
            </a:r>
            <a:r>
              <a:rPr lang="nb-NO" sz="2800">
                <a:latin typeface="Lucida Fax" panose="02060602050505020204" pitchFamily="18" charset="0"/>
                <a:cs typeface="Lucida Fax"/>
              </a:rPr>
              <a:t> som kjører </a:t>
            </a:r>
            <a:r>
              <a:rPr lang="nb-NO" sz="2800" i="1">
                <a:latin typeface="Lucida Fax" panose="02060602050505020204" pitchFamily="18" charset="0"/>
                <a:cs typeface="Lucida Fax"/>
              </a:rPr>
              <a:t>programvare</a:t>
            </a:r>
            <a:r>
              <a:rPr lang="nb-NO" sz="2800">
                <a:latin typeface="Lucida Fax" panose="02060602050505020204" pitchFamily="18" charset="0"/>
                <a:cs typeface="Lucida Fax"/>
              </a:rPr>
              <a:t> og kan være knyttet til et eller flere </a:t>
            </a:r>
            <a:r>
              <a:rPr lang="nb-NO" sz="2800" i="1">
                <a:latin typeface="Lucida Fax" panose="02060602050505020204" pitchFamily="18" charset="0"/>
                <a:cs typeface="Lucida Fax"/>
              </a:rPr>
              <a:t>nettverk</a:t>
            </a:r>
            <a:r>
              <a:rPr lang="nb-NO" sz="2800">
                <a:latin typeface="Lucida Fax" panose="02060602050505020204" pitchFamily="18" charset="0"/>
                <a:cs typeface="Lucida Fax"/>
              </a:rPr>
              <a:t> for overføring av data. </a:t>
            </a:r>
          </a:p>
          <a:p>
            <a:pPr marL="0" indent="0" algn="ctr">
              <a:buNone/>
            </a:pPr>
            <a:endParaRPr lang="nb-NO" sz="2800" smtClean="0">
              <a:latin typeface="Lucida Fax" panose="02060602050505020204" pitchFamily="18" charset="0"/>
              <a:cs typeface="Lucida Fax"/>
            </a:endParaRPr>
          </a:p>
          <a:p>
            <a:pPr marL="0" indent="0">
              <a:buNone/>
            </a:pPr>
            <a:endParaRPr lang="en-US" sz="2400" smtClean="0">
              <a:latin typeface="Lucida Fax" panose="02060602050505020204" pitchFamily="18" charset="0"/>
              <a:cs typeface="Lucida Fax"/>
            </a:endParaRPr>
          </a:p>
          <a:p>
            <a:pPr marL="0" indent="0" algn="ctr">
              <a:buNone/>
            </a:pPr>
            <a:r>
              <a:rPr lang="en-US" sz="2400" smtClean="0">
                <a:latin typeface="Lucida Fax" panose="02060602050505020204" pitchFamily="18" charset="0"/>
                <a:cs typeface="Lucida Fax"/>
              </a:rPr>
              <a:t>Informasjonsteknologi:</a:t>
            </a:r>
          </a:p>
          <a:p>
            <a:pPr marL="0" indent="0" algn="ctr">
              <a:buNone/>
            </a:pPr>
            <a:r>
              <a:rPr lang="en-US" sz="2400" smtClean="0">
                <a:latin typeface="Lucida Fax" panose="02060602050505020204" pitchFamily="18" charset="0"/>
                <a:cs typeface="Lucida Fax"/>
              </a:rPr>
              <a:t>Informatikk handler om teknologi, men også mye mer!</a:t>
            </a:r>
          </a:p>
        </p:txBody>
      </p:sp>
      <p:sp>
        <p:nvSpPr>
          <p:cNvPr id="5" name="TextBox 4"/>
          <p:cNvSpPr txBox="1"/>
          <p:nvPr/>
        </p:nvSpPr>
        <p:spPr>
          <a:xfrm>
            <a:off x="4499992" y="6453336"/>
            <a:ext cx="3823354" cy="369332"/>
          </a:xfrm>
          <a:prstGeom prst="rect">
            <a:avLst/>
          </a:prstGeom>
          <a:noFill/>
        </p:spPr>
        <p:txBody>
          <a:bodyPr wrap="none" rtlCol="0">
            <a:spAutoFit/>
          </a:bodyPr>
          <a:lstStyle/>
          <a:p>
            <a:r>
              <a:rPr lang="nb-NO" smtClean="0"/>
              <a:t>* Dekan ved MatNat;  Morten Dæhlen </a:t>
            </a:r>
            <a:endParaRPr lang="nb-NO"/>
          </a:p>
        </p:txBody>
      </p:sp>
    </p:spTree>
    <p:extLst>
      <p:ext uri="{BB962C8B-B14F-4D97-AF65-F5344CB8AC3E}">
        <p14:creationId xmlns:p14="http://schemas.microsoft.com/office/powerpoint/2010/main" val="196092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3600" smtClean="0">
                <a:latin typeface="Lucida Fax"/>
                <a:cs typeface="Lucida Fax"/>
              </a:rPr>
              <a:t>Er informatikk viktig?</a:t>
            </a:r>
            <a:endParaRPr lang="en-US" sz="3600" b="1" dirty="0">
              <a:latin typeface="Lucida Fax"/>
              <a:cs typeface="Lucida Fax"/>
            </a:endParaRPr>
          </a:p>
        </p:txBody>
      </p:sp>
      <p:pic>
        <p:nvPicPr>
          <p:cNvPr id="4"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557" t="48292" r="32695" b="9207"/>
          <a:stretch/>
        </p:blipFill>
        <p:spPr bwMode="auto">
          <a:xfrm>
            <a:off x="179512" y="1621164"/>
            <a:ext cx="8352928" cy="43721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5076056" y="4077072"/>
            <a:ext cx="3562424" cy="2528633"/>
            <a:chOff x="5405282" y="3862320"/>
            <a:chExt cx="3562424" cy="2528633"/>
          </a:xfrm>
        </p:grpSpPr>
        <p:pic>
          <p:nvPicPr>
            <p:cNvPr id="1026" name="Picture 2" descr="Olav Lysne leads Government Commission on digital vulnerabil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41188">
              <a:off x="5640476" y="3862320"/>
              <a:ext cx="3327230" cy="22126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604853">
              <a:off x="5405282" y="6021621"/>
              <a:ext cx="3327459" cy="369332"/>
            </a:xfrm>
            <a:prstGeom prst="rect">
              <a:avLst/>
            </a:prstGeom>
            <a:solidFill>
              <a:schemeClr val="bg1"/>
            </a:solidFill>
          </p:spPr>
          <p:txBody>
            <a:bodyPr wrap="square" rtlCol="0">
              <a:spAutoFit/>
            </a:bodyPr>
            <a:lstStyle/>
            <a:p>
              <a:r>
                <a:rPr lang="nb-NO" smtClean="0"/>
                <a:t>Olav Lysne, Simula Research/ UiO</a:t>
              </a:r>
              <a:endParaRPr lang="nb-NO"/>
            </a:p>
          </p:txBody>
        </p:sp>
      </p:grpSp>
    </p:spTree>
    <p:extLst>
      <p:ext uri="{BB962C8B-B14F-4D97-AF65-F5344CB8AC3E}">
        <p14:creationId xmlns:p14="http://schemas.microsoft.com/office/powerpoint/2010/main" val="1726138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59640</TotalTime>
  <Words>4054</Words>
  <Application>Microsoft Macintosh PowerPoint</Application>
  <PresentationFormat>Skjermfremvisning (4:3)</PresentationFormat>
  <Paragraphs>591</Paragraphs>
  <Slides>42</Slides>
  <Notes>36</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Lysbildetitler</vt:lpstr>
      </vt:variant>
      <vt:variant>
        <vt:i4>42</vt:i4>
      </vt:variant>
    </vt:vector>
  </HeadingPairs>
  <TitlesOfParts>
    <vt:vector size="49" baseType="lpstr">
      <vt:lpstr>Calibri</vt:lpstr>
      <vt:lpstr>Lucida Fax</vt:lpstr>
      <vt:lpstr>Lucida Sans Typewriter</vt:lpstr>
      <vt:lpstr>Symbol</vt:lpstr>
      <vt:lpstr>Wingdings</vt:lpstr>
      <vt:lpstr>Arial</vt:lpstr>
      <vt:lpstr>Kontortema</vt:lpstr>
      <vt:lpstr>INF1000: Grunnkurs i objektorientert programmering</vt:lpstr>
      <vt:lpstr>Meg</vt:lpstr>
      <vt:lpstr>Andre faglærer</vt:lpstr>
      <vt:lpstr>Informatikk</vt:lpstr>
      <vt:lpstr>Litt administrativt</vt:lpstr>
      <vt:lpstr>Informatikk-studiet og INF1000</vt:lpstr>
      <vt:lpstr>Etter denne forelesningen skal du</vt:lpstr>
      <vt:lpstr>Informatikk</vt:lpstr>
      <vt:lpstr>Er informatikk viktig?</vt:lpstr>
      <vt:lpstr>.. krevende?</vt:lpstr>
      <vt:lpstr>.. fullt av muligheter?</vt:lpstr>
      <vt:lpstr>Sentrale konsepter: Lagdeling og grensesnitt</vt:lpstr>
      <vt:lpstr>«Våre» lag</vt:lpstr>
      <vt:lpstr>Programmer vi bruker for å programmere</vt:lpstr>
      <vt:lpstr>Hva er programmering?</vt:lpstr>
      <vt:lpstr>Hva handler det om?</vt:lpstr>
      <vt:lpstr>Objektorientert programmering – OOP   hva og hvorfor ?</vt:lpstr>
      <vt:lpstr>Objektorientert programmering - hvordan?</vt:lpstr>
      <vt:lpstr>programmering</vt:lpstr>
      <vt:lpstr>Programmeringsspråket Java</vt:lpstr>
      <vt:lpstr>Java – hva er det?</vt:lpstr>
      <vt:lpstr>Java – hva trenger vi?</vt:lpstr>
      <vt:lpstr>Java – hva trenger vi?</vt:lpstr>
      <vt:lpstr>Nå: første Javaprogram</vt:lpstr>
      <vt:lpstr>Et (tomt) første program i Java</vt:lpstr>
      <vt:lpstr>Et første program – med kommentarer</vt:lpstr>
      <vt:lpstr>Skrive ut en linje</vt:lpstr>
      <vt:lpstr>Skrive ut: Med og uten linjeskift</vt:lpstr>
      <vt:lpstr>Tekst-konkatenering</vt:lpstr>
      <vt:lpstr>Variabler – for å lagre verdier</vt:lpstr>
      <vt:lpstr>Endring av variabler</vt:lpstr>
      <vt:lpstr>Feil – uunngåelig &amp; lærerikt</vt:lpstr>
      <vt:lpstr>Kodestil - kodekonvensjoner</vt:lpstr>
      <vt:lpstr>Kodekonvensjoner</vt:lpstr>
      <vt:lpstr>INF1000 semesterplan</vt:lpstr>
      <vt:lpstr>Hvordan jobbe med emnet</vt:lpstr>
      <vt:lpstr>Learning-by-doing</vt:lpstr>
      <vt:lpstr>Lærebok</vt:lpstr>
      <vt:lpstr>Tips</vt:lpstr>
      <vt:lpstr>Mye info? Dette bør du ha fått med deg i uke 0</vt:lpstr>
      <vt:lpstr>Og nu mere Java </vt:lpstr>
      <vt:lpstr>Neste uke</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INF1000</dc:title>
  <dc:creator>Siri Annethe Moe Jensen</dc:creator>
  <cp:lastModifiedBy>Microsoft Office-bruker</cp:lastModifiedBy>
  <cp:revision>410</cp:revision>
  <cp:lastPrinted>2015-08-16T14:21:45Z</cp:lastPrinted>
  <dcterms:created xsi:type="dcterms:W3CDTF">2014-05-07T14:42:28Z</dcterms:created>
  <dcterms:modified xsi:type="dcterms:W3CDTF">2016-08-22T15:40:04Z</dcterms:modified>
</cp:coreProperties>
</file>