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276" r:id="rId3"/>
    <p:sldId id="280" r:id="rId4"/>
    <p:sldId id="283" r:id="rId5"/>
    <p:sldId id="284" r:id="rId6"/>
    <p:sldId id="288" r:id="rId7"/>
    <p:sldId id="285" r:id="rId8"/>
    <p:sldId id="286" r:id="rId9"/>
    <p:sldId id="287" r:id="rId10"/>
    <p:sldId id="289" r:id="rId11"/>
    <p:sldId id="290" r:id="rId12"/>
    <p:sldId id="292" r:id="rId13"/>
    <p:sldId id="293" r:id="rId14"/>
    <p:sldId id="294" r:id="rId15"/>
    <p:sldId id="295" r:id="rId16"/>
    <p:sldId id="296" r:id="rId17"/>
    <p:sldId id="297" r:id="rId18"/>
    <p:sldId id="298" r:id="rId19"/>
    <p:sldId id="274" r:id="rId20"/>
    <p:sldId id="258" r:id="rId21"/>
    <p:sldId id="259" r:id="rId22"/>
    <p:sldId id="260" r:id="rId23"/>
    <p:sldId id="262" r:id="rId24"/>
    <p:sldId id="263" r:id="rId25"/>
    <p:sldId id="264" r:id="rId26"/>
    <p:sldId id="265" r:id="rId27"/>
    <p:sldId id="266" r:id="rId28"/>
    <p:sldId id="267" r:id="rId29"/>
    <p:sldId id="268" r:id="rId30"/>
    <p:sldId id="269" r:id="rId31"/>
    <p:sldId id="270" r:id="rId32"/>
    <p:sldId id="271" r:id="rId33"/>
    <p:sldId id="272" r:id="rId34"/>
    <p:sldId id="291" r:id="rId35"/>
  </p:sldIdLst>
  <p:sldSz cx="9144000" cy="6858000" type="screen4x3"/>
  <p:notesSz cx="7099300" cy="10234613"/>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128"/>
        <a:cs typeface="+mn-cs"/>
      </a:defRPr>
    </a:lvl5pPr>
    <a:lvl6pPr marL="2286000" algn="l" defTabSz="914400" rtl="0" eaLnBrk="1" latinLnBrk="0" hangingPunct="1">
      <a:defRPr sz="1600" kern="1200">
        <a:solidFill>
          <a:schemeClr val="tx1"/>
        </a:solidFill>
        <a:latin typeface="Arial" charset="0"/>
        <a:ea typeface="ＭＳ Ｐゴシック" charset="-128"/>
        <a:cs typeface="+mn-cs"/>
      </a:defRPr>
    </a:lvl6pPr>
    <a:lvl7pPr marL="2743200" algn="l" defTabSz="914400" rtl="0" eaLnBrk="1" latinLnBrk="0" hangingPunct="1">
      <a:defRPr sz="1600" kern="1200">
        <a:solidFill>
          <a:schemeClr val="tx1"/>
        </a:solidFill>
        <a:latin typeface="Arial" charset="0"/>
        <a:ea typeface="ＭＳ Ｐゴシック" charset="-128"/>
        <a:cs typeface="+mn-cs"/>
      </a:defRPr>
    </a:lvl7pPr>
    <a:lvl8pPr marL="3200400" algn="l" defTabSz="914400" rtl="0" eaLnBrk="1" latinLnBrk="0" hangingPunct="1">
      <a:defRPr sz="1600" kern="1200">
        <a:solidFill>
          <a:schemeClr val="tx1"/>
        </a:solidFill>
        <a:latin typeface="Arial" charset="0"/>
        <a:ea typeface="ＭＳ Ｐゴシック" charset="-128"/>
        <a:cs typeface="+mn-cs"/>
      </a:defRPr>
    </a:lvl8pPr>
    <a:lvl9pPr marL="3657600" algn="l" defTabSz="914400" rtl="0" eaLnBrk="1" latinLnBrk="0" hangingPunct="1">
      <a:defRPr sz="1600"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5">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CC"/>
    <a:srgbClr val="9900CC"/>
    <a:srgbClr val="6600CC"/>
    <a:srgbClr val="D60093"/>
    <a:srgbClr val="FF0066"/>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745" autoAdjust="0"/>
  </p:normalViewPr>
  <p:slideViewPr>
    <p:cSldViewPr>
      <p:cViewPr>
        <p:scale>
          <a:sx n="99" d="100"/>
          <a:sy n="99"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notesViewPr>
    <p:cSldViewPr>
      <p:cViewPr varScale="1">
        <p:scale>
          <a:sx n="80" d="100"/>
          <a:sy n="80" d="100"/>
        </p:scale>
        <p:origin x="-1908"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4866" tIns="47434" rIns="94866" bIns="47434" numCol="1" anchor="t" anchorCtr="0" compatLnSpc="1">
            <a:prstTxWarp prst="textNoShape">
              <a:avLst/>
            </a:prstTxWarp>
          </a:bodyPr>
          <a:lstStyle>
            <a:lvl1pPr defTabSz="949325" eaLnBrk="1" hangingPunct="1">
              <a:lnSpc>
                <a:spcPct val="100000"/>
              </a:lnSpc>
              <a:spcBef>
                <a:spcPct val="0"/>
              </a:spcBef>
              <a:defRPr sz="1200" smtClean="0"/>
            </a:lvl1pPr>
          </a:lstStyle>
          <a:p>
            <a:pPr>
              <a:defRPr/>
            </a:pPr>
            <a:endParaRPr lang="en-US" altLang="en-US"/>
          </a:p>
        </p:txBody>
      </p:sp>
      <p:sp>
        <p:nvSpPr>
          <p:cNvPr id="7168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4866" tIns="47434" rIns="94866" bIns="47434" numCol="1" anchor="t" anchorCtr="0" compatLnSpc="1">
            <a:prstTxWarp prst="textNoShape">
              <a:avLst/>
            </a:prstTxWarp>
          </a:bodyPr>
          <a:lstStyle>
            <a:lvl1pPr algn="r" defTabSz="949325" eaLnBrk="1" hangingPunct="1">
              <a:lnSpc>
                <a:spcPct val="100000"/>
              </a:lnSpc>
              <a:spcBef>
                <a:spcPct val="0"/>
              </a:spcBef>
              <a:defRPr sz="1200" smtClean="0"/>
            </a:lvl1pPr>
          </a:lstStyle>
          <a:p>
            <a:pPr>
              <a:defRPr/>
            </a:pPr>
            <a:endParaRPr lang="en-US" altLang="en-US"/>
          </a:p>
        </p:txBody>
      </p:sp>
      <p:sp>
        <p:nvSpPr>
          <p:cNvPr id="7168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4866" tIns="47434" rIns="94866" bIns="47434" numCol="1" anchor="b" anchorCtr="0" compatLnSpc="1">
            <a:prstTxWarp prst="textNoShape">
              <a:avLst/>
            </a:prstTxWarp>
          </a:bodyPr>
          <a:lstStyle>
            <a:lvl1pPr defTabSz="949325" eaLnBrk="1" hangingPunct="1">
              <a:lnSpc>
                <a:spcPct val="100000"/>
              </a:lnSpc>
              <a:spcBef>
                <a:spcPct val="0"/>
              </a:spcBef>
              <a:defRPr sz="1200" smtClean="0"/>
            </a:lvl1pPr>
          </a:lstStyle>
          <a:p>
            <a:pPr>
              <a:defRPr/>
            </a:pPr>
            <a:endParaRPr lang="nb-NO" altLang="en-US"/>
          </a:p>
        </p:txBody>
      </p:sp>
      <p:sp>
        <p:nvSpPr>
          <p:cNvPr id="7168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4866" tIns="47434" rIns="94866" bIns="47434" numCol="1" anchor="b" anchorCtr="0" compatLnSpc="1">
            <a:prstTxWarp prst="textNoShape">
              <a:avLst/>
            </a:prstTxWarp>
          </a:bodyPr>
          <a:lstStyle>
            <a:lvl1pPr algn="r" defTabSz="949325" eaLnBrk="1" hangingPunct="1">
              <a:lnSpc>
                <a:spcPct val="100000"/>
              </a:lnSpc>
              <a:spcBef>
                <a:spcPct val="0"/>
              </a:spcBef>
              <a:defRPr sz="1200" smtClean="0"/>
            </a:lvl1pPr>
          </a:lstStyle>
          <a:p>
            <a:pPr>
              <a:defRPr/>
            </a:pPr>
            <a:fld id="{45225386-2A74-9A4F-9F0A-3FF0C8562362}" type="slidenum">
              <a:rPr lang="en-US" altLang="en-US"/>
              <a:pPr>
                <a:defRPr/>
              </a:pPr>
              <a:t>‹#›</a:t>
            </a:fld>
            <a:endParaRPr lang="en-US" altLang="en-US"/>
          </a:p>
        </p:txBody>
      </p:sp>
    </p:spTree>
    <p:extLst>
      <p:ext uri="{BB962C8B-B14F-4D97-AF65-F5344CB8AC3E}">
        <p14:creationId xmlns:p14="http://schemas.microsoft.com/office/powerpoint/2010/main" val="482338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100285" tIns="50142" rIns="100285" bIns="50142" numCol="1" anchor="t" anchorCtr="0" compatLnSpc="1">
            <a:prstTxWarp prst="textNoShape">
              <a:avLst/>
            </a:prstTxWarp>
          </a:bodyPr>
          <a:lstStyle>
            <a:lvl1pPr defTabSz="1003300" eaLnBrk="1" hangingPunct="1">
              <a:lnSpc>
                <a:spcPct val="100000"/>
              </a:lnSpc>
              <a:spcBef>
                <a:spcPct val="0"/>
              </a:spcBef>
              <a:defRPr sz="1300" smtClean="0"/>
            </a:lvl1pPr>
          </a:lstStyle>
          <a:p>
            <a:pPr>
              <a:defRPr/>
            </a:pPr>
            <a:endParaRPr lang="en-US" altLang="en-US"/>
          </a:p>
        </p:txBody>
      </p:sp>
      <p:sp>
        <p:nvSpPr>
          <p:cNvPr id="5123"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100285" tIns="50142" rIns="100285" bIns="50142" numCol="1" anchor="t" anchorCtr="0" compatLnSpc="1">
            <a:prstTxWarp prst="textNoShape">
              <a:avLst/>
            </a:prstTxWarp>
          </a:bodyPr>
          <a:lstStyle>
            <a:lvl1pPr algn="r" defTabSz="1003300" eaLnBrk="1" hangingPunct="1">
              <a:lnSpc>
                <a:spcPct val="100000"/>
              </a:lnSpc>
              <a:spcBef>
                <a:spcPct val="0"/>
              </a:spcBef>
              <a:defRPr sz="1300" smtClean="0"/>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989013" y="766763"/>
            <a:ext cx="511968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100285" tIns="50142" rIns="100285" bIns="5014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100285" tIns="50142" rIns="100285" bIns="50142" numCol="1" anchor="b" anchorCtr="0" compatLnSpc="1">
            <a:prstTxWarp prst="textNoShape">
              <a:avLst/>
            </a:prstTxWarp>
          </a:bodyPr>
          <a:lstStyle>
            <a:lvl1pPr defTabSz="1003300" eaLnBrk="1" hangingPunct="1">
              <a:lnSpc>
                <a:spcPct val="100000"/>
              </a:lnSpc>
              <a:spcBef>
                <a:spcPct val="0"/>
              </a:spcBef>
              <a:defRPr sz="1300" smtClean="0"/>
            </a:lvl1pPr>
          </a:lstStyle>
          <a:p>
            <a:pPr>
              <a:defRPr/>
            </a:pPr>
            <a:endParaRPr lang="en-US" altLang="en-US"/>
          </a:p>
        </p:txBody>
      </p:sp>
      <p:sp>
        <p:nvSpPr>
          <p:cNvPr id="5127"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100285" tIns="50142" rIns="100285" bIns="50142" numCol="1" anchor="b" anchorCtr="0" compatLnSpc="1">
            <a:prstTxWarp prst="textNoShape">
              <a:avLst/>
            </a:prstTxWarp>
          </a:bodyPr>
          <a:lstStyle>
            <a:lvl1pPr algn="r" defTabSz="1003300" eaLnBrk="1" hangingPunct="1">
              <a:lnSpc>
                <a:spcPct val="100000"/>
              </a:lnSpc>
              <a:spcBef>
                <a:spcPct val="0"/>
              </a:spcBef>
              <a:defRPr sz="1300" smtClean="0"/>
            </a:lvl1pPr>
          </a:lstStyle>
          <a:p>
            <a:pPr>
              <a:defRPr/>
            </a:pPr>
            <a:fld id="{AD70930E-72E0-0146-B276-766B52A38758}" type="slidenum">
              <a:rPr lang="en-US" altLang="en-US"/>
              <a:pPr>
                <a:defRPr/>
              </a:pPr>
              <a:t>‹#›</a:t>
            </a:fld>
            <a:endParaRPr lang="en-US" altLang="en-US"/>
          </a:p>
        </p:txBody>
      </p:sp>
    </p:spTree>
    <p:extLst>
      <p:ext uri="{BB962C8B-B14F-4D97-AF65-F5344CB8AC3E}">
        <p14:creationId xmlns:p14="http://schemas.microsoft.com/office/powerpoint/2010/main" val="12633220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9A222082-0068-E448-916F-2A2961A3B365}" type="slidenum">
              <a:rPr lang="en-US" altLang="en-US" sz="1300"/>
              <a:pPr>
                <a:spcBef>
                  <a:spcPct val="0"/>
                </a:spcBef>
              </a:pPr>
              <a:t>1</a:t>
            </a:fld>
            <a:endParaRPr lang="en-US" alt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tLang="en-US"/>
          </a:p>
        </p:txBody>
      </p:sp>
    </p:spTree>
    <p:extLst>
      <p:ext uri="{BB962C8B-B14F-4D97-AF65-F5344CB8AC3E}">
        <p14:creationId xmlns:p14="http://schemas.microsoft.com/office/powerpoint/2010/main" val="206218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3272EE9-D0D0-414F-BF64-CDA50AE3EF02}" type="slidenum">
              <a:rPr lang="en-US" altLang="en-US" sz="1300"/>
              <a:pPr>
                <a:spcBef>
                  <a:spcPct val="0"/>
                </a:spcBef>
              </a:pPr>
              <a:t>22</a:t>
            </a:fld>
            <a:endParaRPr lang="en-US" alt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3. Hver avdeling har ansvar for et antall varegrupper.</a:t>
            </a:r>
          </a:p>
          <a:p>
            <a:pPr eaLnBrk="1" hangingPunct="1"/>
            <a:endParaRPr lang="nb-NO" altLang="en-US"/>
          </a:p>
          <a:p>
            <a:pPr eaLnBrk="1" hangingPunct="1"/>
            <a:r>
              <a:rPr lang="nb-NO" altLang="en-US"/>
              <a:t>Dersom man skal finne ut hvilken avdeling som har ansvaret for en vare, sjekker man først om varen har en unntaksrelasjon, deretter varens tilhørende varegruppe</a:t>
            </a:r>
          </a:p>
        </p:txBody>
      </p:sp>
    </p:spTree>
    <p:extLst>
      <p:ext uri="{BB962C8B-B14F-4D97-AF65-F5344CB8AC3E}">
        <p14:creationId xmlns:p14="http://schemas.microsoft.com/office/powerpoint/2010/main" val="13547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CE9A97D-9F38-844B-B4EE-FE6911ED803C}" type="slidenum">
              <a:rPr lang="en-US" altLang="en-US" sz="1300"/>
              <a:pPr>
                <a:spcBef>
                  <a:spcPct val="0"/>
                </a:spcBef>
              </a:pPr>
              <a:t>23</a:t>
            </a:fld>
            <a:endParaRPr lang="en-US" alt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7. Varene leveres normalt fra nærmeste lager. Dersom dette lageret ikke er leveringsdyktig, kan større eller mindre deler av ordren tilfredsstilles fra de andre lagrene. Kundene får opplyst på ordrebekreftelsen fra hvilket lager varene blir levert.</a:t>
            </a:r>
          </a:p>
        </p:txBody>
      </p:sp>
    </p:spTree>
    <p:extLst>
      <p:ext uri="{BB962C8B-B14F-4D97-AF65-F5344CB8AC3E}">
        <p14:creationId xmlns:p14="http://schemas.microsoft.com/office/powerpoint/2010/main" val="51895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1D881487-0B2F-474F-BACD-49379764A072}" type="slidenum">
              <a:rPr lang="en-US" altLang="en-US" sz="1300"/>
              <a:pPr>
                <a:spcBef>
                  <a:spcPct val="0"/>
                </a:spcBef>
              </a:pPr>
              <a:t>24</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8. Systemet skal kjenne til i hvilke reoler på de enkelte lagre varene er å finne slik at det kan produsere egnede plukklister</a:t>
            </a:r>
          </a:p>
          <a:p>
            <a:pPr eaLnBrk="1" hangingPunct="1"/>
            <a:endParaRPr lang="nb-NO" altLang="en-US"/>
          </a:p>
          <a:p>
            <a:pPr eaLnBrk="1" hangingPunct="1"/>
            <a:r>
              <a:rPr lang="nb-NO" altLang="en-US" b="1"/>
              <a:t>Ekvivalente stier?</a:t>
            </a:r>
            <a:r>
              <a:rPr lang="nb-NO" altLang="en-US"/>
              <a:t> Nei – det er ikke snakk om stier her (mange-til-mange-relasjon mellom Vare og Reol). </a:t>
            </a:r>
          </a:p>
          <a:p>
            <a:pPr eaLnBrk="1" hangingPunct="1"/>
            <a:r>
              <a:rPr lang="nb-NO" altLang="en-US"/>
              <a:t>Likevel: Enhver vare på lager, uansett plasseringer, bør muligens ha alle plasseringer på samme lager som varen er lagret. </a:t>
            </a:r>
          </a:p>
        </p:txBody>
      </p:sp>
    </p:spTree>
    <p:extLst>
      <p:ext uri="{BB962C8B-B14F-4D97-AF65-F5344CB8AC3E}">
        <p14:creationId xmlns:p14="http://schemas.microsoft.com/office/powerpoint/2010/main" val="109571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8BC58683-7747-7A46-8110-D9ED595A32D8}" type="slidenum">
              <a:rPr lang="en-US" altLang="en-US" sz="1300"/>
              <a:pPr>
                <a:spcBef>
                  <a:spcPct val="0"/>
                </a:spcBef>
              </a:pPr>
              <a:t>25</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Organisasjonsstrukturen: Denne og to neste foiler. Berører i grunnen ikke følgende punkter i kravspesifikasjonen, som heller ikke er dekket spesielt av andre foiler:</a:t>
            </a:r>
          </a:p>
          <a:p>
            <a:pPr eaLnBrk="1" hangingPunct="1"/>
            <a:endParaRPr lang="nb-NO" altLang="en-US"/>
          </a:p>
          <a:p>
            <a:pPr eaLnBrk="1" hangingPunct="1"/>
            <a:r>
              <a:rPr lang="nb-NO" altLang="en-US"/>
              <a:t>4. Hver avdeling har en selgerstab.</a:t>
            </a:r>
          </a:p>
          <a:p>
            <a:pPr eaLnBrk="1" hangingPunct="1"/>
            <a:r>
              <a:rPr lang="nb-NO" altLang="en-US"/>
              <a:t>5. Landet er inndelt i salgsdistrikter som omfatter en eller flere kommuner.</a:t>
            </a:r>
          </a:p>
          <a:p>
            <a:pPr eaLnBrk="1" hangingPunct="1"/>
            <a:r>
              <a:rPr lang="nb-NO" altLang="en-US"/>
              <a:t>6. I et salgsdistrikt kan de operere mange selgere, men én selger kan bare operere i ett salgsdistrikt. Flere selgere kan ha salgsansvar for samme kunde, men disse selgerne må representere ulike avdelinger.</a:t>
            </a:r>
          </a:p>
          <a:p>
            <a:pPr eaLnBrk="1" hangingPunct="1"/>
            <a:r>
              <a:rPr lang="nb-NO" altLang="en-US"/>
              <a:t>13. I tillegg til at systemet skal lagre opplysninger om nåværende tilordning av selgere til salgsdistrikter (jf. pkt 5), skal det også lagre opplysninger om eventuelle tidligere tilordninger.</a:t>
            </a:r>
          </a:p>
        </p:txBody>
      </p:sp>
    </p:spTree>
    <p:extLst>
      <p:ext uri="{BB962C8B-B14F-4D97-AF65-F5344CB8AC3E}">
        <p14:creationId xmlns:p14="http://schemas.microsoft.com/office/powerpoint/2010/main" val="94850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92C9B9D4-2ECA-004E-B1F2-4A75A95CC1F2}" type="slidenum">
              <a:rPr lang="en-US" altLang="en-US" sz="1300"/>
              <a:pPr>
                <a:spcBef>
                  <a:spcPct val="0"/>
                </a:spcBef>
              </a:pPr>
              <a:t>27</a:t>
            </a:fld>
            <a:endParaRPr lang="en-US" alt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En elv i et vassdrag har altså en identifikator av formen 2.3.1.1.4.2.6, avhengig av hvor mange elver som renner ut i hverandre. Deltaer er ikke modellert. Det er bare snakk om elver som renner i elver som renner i .... til de når havet.</a:t>
            </a:r>
          </a:p>
          <a:p>
            <a:pPr eaLnBrk="1" hangingPunct="1"/>
            <a:r>
              <a:rPr lang="nb-NO" altLang="en-US"/>
              <a:t>Norske vassdrag ER registrert på denne måten. Vassdragene er nummerert fra 1 og oppover, nummer 1 er det vassdraget som er nærmest svenskegrensen, og så følges rett og slett kystlinjen. Et vassdrag er ”alt”, f.eks. så er Glommavassdraget sammenhengende med Mjøsa som er sammenhengende med Gudbrandsdalslågen som henger sammen med Otta, Sjoa, Vinstra og alt ovenforliggende. For det største vassdraget trengs 14 nivåer.</a:t>
            </a:r>
          </a:p>
        </p:txBody>
      </p:sp>
    </p:spTree>
    <p:extLst>
      <p:ext uri="{BB962C8B-B14F-4D97-AF65-F5344CB8AC3E}">
        <p14:creationId xmlns:p14="http://schemas.microsoft.com/office/powerpoint/2010/main" val="73686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0EA37AA7-7FB9-3841-831F-41A98E29570D}" type="slidenum">
              <a:rPr lang="en-US" altLang="en-US" sz="1300"/>
              <a:pPr>
                <a:spcBef>
                  <a:spcPct val="0"/>
                </a:spcBef>
              </a:pPr>
              <a:t>28</a:t>
            </a:fld>
            <a:endParaRPr lang="en-US" altLang="en-US"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9. Varespekteret inneholder endel varer som kan erstattes av andre varer som fra kundens synsvinkel er likeverdige. Dersom det er for lite av en vare på lager, skal systemet gjøre ordremottakeren oppmerksom på de likeverdige varene.</a:t>
            </a:r>
          </a:p>
        </p:txBody>
      </p:sp>
    </p:spTree>
    <p:extLst>
      <p:ext uri="{BB962C8B-B14F-4D97-AF65-F5344CB8AC3E}">
        <p14:creationId xmlns:p14="http://schemas.microsoft.com/office/powerpoint/2010/main" val="201593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3E8EC90E-C55F-6C4A-BD77-D6D677E24398}" type="slidenum">
              <a:rPr lang="en-US" altLang="en-US" sz="1300"/>
              <a:pPr>
                <a:spcBef>
                  <a:spcPct val="0"/>
                </a:spcBef>
              </a:pPr>
              <a:t>29</a:t>
            </a:fld>
            <a:endParaRPr lang="en-US" altLang="en-US" sz="13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10. Noen av varene er sammensatt av andre varer i varespekteret. Dersom det er for lite av en vare på lager, må systemet kunne fortelle ordremottakeren at varen kan settes sammen av andre varer (som muligens er på lager) eller kan plukkes fra en sammensatt vare (som muligens er på lager).</a:t>
            </a:r>
          </a:p>
        </p:txBody>
      </p:sp>
    </p:spTree>
    <p:extLst>
      <p:ext uri="{BB962C8B-B14F-4D97-AF65-F5344CB8AC3E}">
        <p14:creationId xmlns:p14="http://schemas.microsoft.com/office/powerpoint/2010/main" val="94075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A8FB4D22-998C-C949-A7E0-6700312CC91A}" type="slidenum">
              <a:rPr lang="en-US" altLang="en-US" sz="1300"/>
              <a:pPr>
                <a:spcBef>
                  <a:spcPct val="0"/>
                </a:spcBef>
              </a:pPr>
              <a:t>30</a:t>
            </a:fld>
            <a:endParaRPr lang="en-US" altLang="en-US" sz="13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11. Noen av varene er ”metervare”. Bedriften legger vekt på til enhver tid å ha oversikt over restene slik at ordremottakeren eventuelt kan selge en rest til full pris istedenfor å kappe av en større rull.</a:t>
            </a:r>
          </a:p>
        </p:txBody>
      </p:sp>
    </p:spTree>
    <p:extLst>
      <p:ext uri="{BB962C8B-B14F-4D97-AF65-F5344CB8AC3E}">
        <p14:creationId xmlns:p14="http://schemas.microsoft.com/office/powerpoint/2010/main" val="143887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0458F8C-E9A5-0344-80C3-60C10488C082}" type="slidenum">
              <a:rPr lang="en-US" altLang="en-US" sz="1300"/>
              <a:pPr>
                <a:spcBef>
                  <a:spcPct val="0"/>
                </a:spcBef>
              </a:pPr>
              <a:t>31</a:t>
            </a:fld>
            <a:endParaRPr lang="en-US" altLang="en-US" sz="13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12. Det er et krav at ordresystemet skal kunne gi opplysninger både om gjeldende og tidligere listepriser, inntil 2 år bakover i tid.</a:t>
            </a:r>
          </a:p>
        </p:txBody>
      </p:sp>
    </p:spTree>
    <p:extLst>
      <p:ext uri="{BB962C8B-B14F-4D97-AF65-F5344CB8AC3E}">
        <p14:creationId xmlns:p14="http://schemas.microsoft.com/office/powerpoint/2010/main" val="38475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FBD1B4E4-18DC-0A45-A197-4AA22262E7B2}" type="slidenum">
              <a:rPr lang="en-US" altLang="en-US" sz="1300"/>
              <a:pPr>
                <a:spcBef>
                  <a:spcPct val="0"/>
                </a:spcBef>
              </a:pPr>
              <a:t>32</a:t>
            </a:fld>
            <a:endParaRPr lang="en-US" altLang="en-US" sz="13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14. Varene selges normalt til den listepris som gjelder idet leveransen skjer. Det hender imidlertid at man avtaler med kunden at prisen skal være gjeldende listepris på det tidspunkt ordren plasseres.</a:t>
            </a:r>
          </a:p>
          <a:p>
            <a:pPr eaLnBrk="1" hangingPunct="1"/>
            <a:endParaRPr lang="nb-NO" altLang="en-US"/>
          </a:p>
          <a:p>
            <a:pPr eaLnBrk="1" hangingPunct="1"/>
            <a:r>
              <a:rPr lang="nb-NO" altLang="en-US"/>
              <a:t>Vi knytter avtalt pris til ordrelinje i de tilfeller der gjeldende listepris på leveringstidspunktet ikke skal brukes. Den avtalte prisen kan være listeprisen på tidspunktet for ordreplasseringen eller en hvilken som helst annen avtalt pris. For å tillate at faktureringsrutinen ikke må kjøres samme dag som leveransen skjer, knytter vi også faktureringspris til ordrelinjen og forutsetter at denne prisen blir satt idet leveransen skjer. Alternativt sløyfe avtalt pris og lagre avtalt pris som faktureringspris – men da kan vi ikke i ettertid (etter endelig fastlegging av faktureringsprisen) se hvilken prisavtale som gjaldt for ordrelinjen.</a:t>
            </a:r>
          </a:p>
          <a:p>
            <a:pPr eaLnBrk="1" hangingPunct="1"/>
            <a:endParaRPr lang="nb-NO" altLang="en-US"/>
          </a:p>
          <a:p>
            <a:pPr eaLnBrk="1" hangingPunct="1"/>
            <a:r>
              <a:rPr lang="nb-NO" altLang="en-US"/>
              <a:t>Andre krav som ikke er vist:</a:t>
            </a:r>
          </a:p>
          <a:p>
            <a:pPr eaLnBrk="1" hangingPunct="1"/>
            <a:r>
              <a:rPr lang="nb-NO" altLang="en-US"/>
              <a:t>15. Noen av kundene har en rabattavtale som gir dem en viss prosent avslag i pris på enkelte varegrupper.</a:t>
            </a:r>
          </a:p>
          <a:p>
            <a:pPr eaLnBrk="1" hangingPunct="1"/>
            <a:r>
              <a:rPr lang="nb-NO" altLang="en-US"/>
              <a:t>16. Før en ordre aksepteres, undersøkes det om summen av bedriftenes utestående mot kunden (kundesaldoen) og verdien av den nye ordren overstiger kundens kredittgrense.</a:t>
            </a:r>
          </a:p>
        </p:txBody>
      </p:sp>
    </p:spTree>
    <p:extLst>
      <p:ext uri="{BB962C8B-B14F-4D97-AF65-F5344CB8AC3E}">
        <p14:creationId xmlns:p14="http://schemas.microsoft.com/office/powerpoint/2010/main" val="58394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B49B71CA-1AA7-9D40-BC84-DE4FCC3806D6}" type="slidenum">
              <a:rPr lang="en-US" altLang="en-US" sz="1300"/>
              <a:pPr>
                <a:spcBef>
                  <a:spcPct val="0"/>
                </a:spcBef>
              </a:pPr>
              <a:t>4</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tLang="en-US"/>
          </a:p>
        </p:txBody>
      </p:sp>
    </p:spTree>
    <p:extLst>
      <p:ext uri="{BB962C8B-B14F-4D97-AF65-F5344CB8AC3E}">
        <p14:creationId xmlns:p14="http://schemas.microsoft.com/office/powerpoint/2010/main" val="95985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A16120F0-05AF-5240-A02A-B332C30C0332}" type="slidenum">
              <a:rPr lang="en-US" altLang="en-US" sz="1300"/>
              <a:pPr>
                <a:spcBef>
                  <a:spcPct val="0"/>
                </a:spcBef>
              </a:pPr>
              <a:t>33</a:t>
            </a:fld>
            <a:endParaRPr lang="en-US" altLang="en-US" sz="13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tLang="en-US">
              <a:solidFill>
                <a:srgbClr val="FF3300"/>
              </a:solidFill>
            </a:endParaRPr>
          </a:p>
        </p:txBody>
      </p:sp>
    </p:spTree>
    <p:extLst>
      <p:ext uri="{BB962C8B-B14F-4D97-AF65-F5344CB8AC3E}">
        <p14:creationId xmlns:p14="http://schemas.microsoft.com/office/powerpoint/2010/main" val="29894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70930E-72E0-0146-B276-766B52A38758}" type="slidenum">
              <a:rPr lang="en-US" altLang="en-US" smtClean="0"/>
              <a:pPr>
                <a:defRPr/>
              </a:pPr>
              <a:t>7</a:t>
            </a:fld>
            <a:endParaRPr lang="en-US" altLang="en-US"/>
          </a:p>
        </p:txBody>
      </p:sp>
    </p:spTree>
    <p:extLst>
      <p:ext uri="{BB962C8B-B14F-4D97-AF65-F5344CB8AC3E}">
        <p14:creationId xmlns:p14="http://schemas.microsoft.com/office/powerpoint/2010/main" val="144277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78F2FBC5-4D54-BF43-97C4-205A04E2C0E7}" type="slidenum">
              <a:rPr lang="en-US" altLang="en-US" sz="1300"/>
              <a:pPr>
                <a:spcBef>
                  <a:spcPct val="0"/>
                </a:spcBef>
              </a:pPr>
              <a:t>9</a:t>
            </a:fld>
            <a:endParaRPr lang="en-US" altLang="en-US" sz="13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Merk at dette kravet er sterkere enn negasjonen av transitivitet: Med denne definisjonen er det relasjoner som verken er transitive eller intransitive, nemlig de hvor ”transitiviteten” gjelder for noen tilfeller, men ikke for alle.</a:t>
            </a:r>
          </a:p>
          <a:p>
            <a:pPr eaLnBrk="1" hangingPunct="1"/>
            <a:endParaRPr lang="nb-NO" altLang="en-US"/>
          </a:p>
          <a:p>
            <a:pPr eaLnBrk="1" hangingPunct="1"/>
            <a:r>
              <a:rPr lang="nb-NO" altLang="en-US"/>
              <a:t>Dette gjelder irrefleksivitet og asymmetri også; det er relasjoner som verken er refleksive eller irrefleksive, og det er relasjoner som verken er symmetriske eller asymmetriske.</a:t>
            </a:r>
          </a:p>
        </p:txBody>
      </p:sp>
    </p:spTree>
    <p:extLst>
      <p:ext uri="{BB962C8B-B14F-4D97-AF65-F5344CB8AC3E}">
        <p14:creationId xmlns:p14="http://schemas.microsoft.com/office/powerpoint/2010/main" val="46707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Trenger</a:t>
            </a:r>
            <a:r>
              <a:rPr lang="en-US" baseline="0" dirty="0" smtClean="0"/>
              <a:t> </a:t>
            </a:r>
            <a:r>
              <a:rPr lang="en-US" baseline="0" dirty="0" err="1" smtClean="0"/>
              <a:t>noe</a:t>
            </a:r>
            <a:r>
              <a:rPr lang="en-US" baseline="0" dirty="0" smtClean="0"/>
              <a:t> vi vet </a:t>
            </a:r>
            <a:r>
              <a:rPr lang="en-US" baseline="0" dirty="0" err="1" smtClean="0"/>
              <a:t>er</a:t>
            </a:r>
            <a:r>
              <a:rPr lang="en-US" baseline="0" dirty="0" smtClean="0"/>
              <a:t> </a:t>
            </a:r>
            <a:r>
              <a:rPr lang="en-US" baseline="0" dirty="0" err="1" smtClean="0"/>
              <a:t>unikt</a:t>
            </a:r>
            <a:endParaRPr lang="en-US" dirty="0"/>
          </a:p>
        </p:txBody>
      </p:sp>
      <p:sp>
        <p:nvSpPr>
          <p:cNvPr id="4" name="Slide Number Placeholder 3"/>
          <p:cNvSpPr>
            <a:spLocks noGrp="1"/>
          </p:cNvSpPr>
          <p:nvPr>
            <p:ph type="sldNum" sz="quarter" idx="10"/>
          </p:nvPr>
        </p:nvSpPr>
        <p:spPr/>
        <p:txBody>
          <a:bodyPr/>
          <a:lstStyle/>
          <a:p>
            <a:pPr>
              <a:defRPr/>
            </a:pPr>
            <a:fld id="{AD70930E-72E0-0146-B276-766B52A38758}" type="slidenum">
              <a:rPr lang="en-US" altLang="en-US" smtClean="0"/>
              <a:pPr>
                <a:defRPr/>
              </a:pPr>
              <a:t>13</a:t>
            </a:fld>
            <a:endParaRPr lang="en-US" altLang="en-US"/>
          </a:p>
        </p:txBody>
      </p:sp>
    </p:spTree>
    <p:extLst>
      <p:ext uri="{BB962C8B-B14F-4D97-AF65-F5344CB8AC3E}">
        <p14:creationId xmlns:p14="http://schemas.microsoft.com/office/powerpoint/2010/main" val="36320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0930E-72E0-0146-B276-766B52A38758}" type="slidenum">
              <a:rPr lang="en-US" altLang="en-US"/>
              <a:pPr>
                <a:defRPr/>
              </a:pPr>
              <a:t>17</a:t>
            </a:fld>
            <a:endParaRPr lang="en-US" altLang="en-US"/>
          </a:p>
        </p:txBody>
      </p:sp>
    </p:spTree>
    <p:extLst>
      <p:ext uri="{BB962C8B-B14F-4D97-AF65-F5344CB8AC3E}">
        <p14:creationId xmlns:p14="http://schemas.microsoft.com/office/powerpoint/2010/main" val="162200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5478F0E6-5A86-284D-9C0E-6E97499A74B1}" type="slidenum">
              <a:rPr lang="en-US" altLang="en-US" sz="1300"/>
              <a:pPr>
                <a:spcBef>
                  <a:spcPct val="0"/>
                </a:spcBef>
              </a:pPr>
              <a:t>19</a:t>
            </a:fld>
            <a:endParaRPr lang="en-US" alt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Kravspesifikasjon for nytt ordre/lagersystem, tatt fra en av Skagesteins bøker: 16 punkter. Hvert punkt  er referert under foilene der kravet modelleres.</a:t>
            </a:r>
          </a:p>
        </p:txBody>
      </p:sp>
    </p:spTree>
    <p:extLst>
      <p:ext uri="{BB962C8B-B14F-4D97-AF65-F5344CB8AC3E}">
        <p14:creationId xmlns:p14="http://schemas.microsoft.com/office/powerpoint/2010/main" val="105618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CDA2D766-1557-9647-910D-3A9FDA762107}" type="slidenum">
              <a:rPr lang="en-US" altLang="en-US" sz="1300"/>
              <a:pPr>
                <a:spcBef>
                  <a:spcPct val="0"/>
                </a:spcBef>
              </a:pPr>
              <a:t>20</a:t>
            </a:fld>
            <a:endParaRPr lang="en-US" alt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1. Systemet skal kunne gi en oversikt over kundenes varekjøp, dvs. hvilke varer de har kjøpt, hvor mye av hver vare de har kjøpt og når kjøpene ble gjort.</a:t>
            </a:r>
          </a:p>
          <a:p>
            <a:pPr eaLnBrk="1" hangingPunct="1"/>
            <a:endParaRPr lang="nb-NO" altLang="en-US"/>
          </a:p>
          <a:p>
            <a:pPr eaLnBrk="1" hangingPunct="1"/>
            <a:r>
              <a:rPr lang="nb-NO" altLang="en-US"/>
              <a:t>En ordrelinje har ingen selvstendig eksistens; linjenummeret er relativt til ordrenummeret. </a:t>
            </a:r>
          </a:p>
          <a:p>
            <a:pPr eaLnBrk="1" hangingPunct="1"/>
            <a:r>
              <a:rPr lang="nb-NO" altLang="en-US"/>
              <a:t>Ekstern entydighet bestilt/ordrehode dersom en vare ikke får gjentas på flere ordrelinjer innen en ordre</a:t>
            </a:r>
          </a:p>
        </p:txBody>
      </p:sp>
    </p:spTree>
    <p:extLst>
      <p:ext uri="{BB962C8B-B14F-4D97-AF65-F5344CB8AC3E}">
        <p14:creationId xmlns:p14="http://schemas.microsoft.com/office/powerpoint/2010/main" val="28269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300">
              <a:spcBef>
                <a:spcPct val="30000"/>
              </a:spcBef>
              <a:defRPr sz="1200">
                <a:solidFill>
                  <a:schemeClr val="tx1"/>
                </a:solidFill>
                <a:latin typeface="Arial" charset="0"/>
                <a:ea typeface="ＭＳ Ｐゴシック" charset="-128"/>
              </a:defRPr>
            </a:lvl1pPr>
            <a:lvl2pPr marL="37931725" indent="-37474525" defTabSz="1003300">
              <a:spcBef>
                <a:spcPct val="30000"/>
              </a:spcBef>
              <a:defRPr sz="1200">
                <a:solidFill>
                  <a:schemeClr val="tx1"/>
                </a:solidFill>
                <a:latin typeface="Arial" charset="0"/>
                <a:ea typeface="ＭＳ Ｐゴシック" charset="-128"/>
              </a:defRPr>
            </a:lvl2pPr>
            <a:lvl3pPr marL="1143000" indent="-228600" defTabSz="1003300">
              <a:spcBef>
                <a:spcPct val="30000"/>
              </a:spcBef>
              <a:defRPr sz="1200">
                <a:solidFill>
                  <a:schemeClr val="tx1"/>
                </a:solidFill>
                <a:latin typeface="Arial" charset="0"/>
                <a:ea typeface="ＭＳ Ｐゴシック" charset="-128"/>
              </a:defRPr>
            </a:lvl3pPr>
            <a:lvl4pPr marL="1600200" indent="-228600" defTabSz="1003300">
              <a:spcBef>
                <a:spcPct val="30000"/>
              </a:spcBef>
              <a:defRPr sz="1200">
                <a:solidFill>
                  <a:schemeClr val="tx1"/>
                </a:solidFill>
                <a:latin typeface="Arial" charset="0"/>
                <a:ea typeface="ＭＳ Ｐゴシック" charset="-128"/>
              </a:defRPr>
            </a:lvl4pPr>
            <a:lvl5pPr marL="2057400" indent="-228600" defTabSz="1003300">
              <a:spcBef>
                <a:spcPct val="30000"/>
              </a:spcBef>
              <a:defRPr sz="1200">
                <a:solidFill>
                  <a:schemeClr val="tx1"/>
                </a:solidFill>
                <a:latin typeface="Arial" charset="0"/>
                <a:ea typeface="ＭＳ Ｐゴシック" charset="-128"/>
              </a:defRPr>
            </a:lvl5pPr>
            <a:lvl6pPr marL="2514600" indent="-228600" defTabSz="10033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10033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10033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10033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4E8CAD44-0880-4840-8892-3F7A69852247}" type="slidenum">
              <a:rPr lang="en-US" altLang="en-US" sz="1300"/>
              <a:pPr>
                <a:spcBef>
                  <a:spcPct val="0"/>
                </a:spcBef>
              </a:pPr>
              <a:t>21</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en-US"/>
              <a:t>2. Varer inndeles i varegrupper</a:t>
            </a:r>
          </a:p>
          <a:p>
            <a:pPr eaLnBrk="1" hangingPunct="1"/>
            <a:endParaRPr lang="nb-NO" altLang="en-US"/>
          </a:p>
          <a:p>
            <a:pPr eaLnBrk="1" hangingPunct="1"/>
            <a:r>
              <a:rPr lang="nb-NO" altLang="en-US"/>
              <a:t>En vare tilhører alltid en og bare en varegruppe. </a:t>
            </a:r>
          </a:p>
          <a:p>
            <a:pPr eaLnBrk="1" hangingPunct="1"/>
            <a:r>
              <a:rPr lang="nb-NO" altLang="en-US"/>
              <a:t>I tillegg kan det være en eller flere uavhengige klassifiseringer av varen. Disse bør skilles fra hverandre og ikke blandes i samme begrep (x-gruppe, y-gruppe, ...).</a:t>
            </a:r>
          </a:p>
          <a:p>
            <a:pPr eaLnBrk="1" hangingPunct="1"/>
            <a:r>
              <a:rPr lang="nb-NO" altLang="en-US"/>
              <a:t>Man kunne vurdere å la gruppenr inngå i representasjonen</a:t>
            </a:r>
            <a:r>
              <a:rPr lang="nb-NO" altLang="en-US" baseline="0"/>
              <a:t> </a:t>
            </a:r>
            <a:r>
              <a:rPr lang="nb-NO" altLang="en-US"/>
              <a:t>til varen. Dette er vel et spørsmål om hvor sterk tilknytningen til gruppen skal være.</a:t>
            </a:r>
          </a:p>
        </p:txBody>
      </p:sp>
    </p:spTree>
    <p:extLst>
      <p:ext uri="{BB962C8B-B14F-4D97-AF65-F5344CB8AC3E}">
        <p14:creationId xmlns:p14="http://schemas.microsoft.com/office/powerpoint/2010/main" val="105681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873652-2236-524F-9797-F2670E2F4ACB}" type="slidenum">
              <a:rPr lang="en-US" altLang="en-US"/>
              <a:pPr>
                <a:defRPr/>
              </a:pPr>
              <a:t>‹#›</a:t>
            </a:fld>
            <a:endParaRPr lang="en-US" altLang="en-US"/>
          </a:p>
        </p:txBody>
      </p:sp>
    </p:spTree>
    <p:extLst>
      <p:ext uri="{BB962C8B-B14F-4D97-AF65-F5344CB8AC3E}">
        <p14:creationId xmlns:p14="http://schemas.microsoft.com/office/powerpoint/2010/main" val="138396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44A4AB-CDE6-5645-B8DC-93A010C71EAD}" type="slidenum">
              <a:rPr lang="en-US" altLang="en-US"/>
              <a:pPr>
                <a:defRPr/>
              </a:pPr>
              <a:t>‹#›</a:t>
            </a:fld>
            <a:endParaRPr lang="en-US" altLang="en-US"/>
          </a:p>
        </p:txBody>
      </p:sp>
    </p:spTree>
    <p:extLst>
      <p:ext uri="{BB962C8B-B14F-4D97-AF65-F5344CB8AC3E}">
        <p14:creationId xmlns:p14="http://schemas.microsoft.com/office/powerpoint/2010/main" val="12853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07BAC0-5A20-DF46-AD11-1C81B5AC52B1}" type="slidenum">
              <a:rPr lang="en-US" altLang="en-US"/>
              <a:pPr>
                <a:defRPr/>
              </a:pPr>
              <a:t>‹#›</a:t>
            </a:fld>
            <a:endParaRPr lang="en-US" altLang="en-US"/>
          </a:p>
        </p:txBody>
      </p:sp>
    </p:spTree>
    <p:extLst>
      <p:ext uri="{BB962C8B-B14F-4D97-AF65-F5344CB8AC3E}">
        <p14:creationId xmlns:p14="http://schemas.microsoft.com/office/powerpoint/2010/main" val="211244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7B1DC5-48AA-5F4D-8F2A-8F2F64F7818A}" type="slidenum">
              <a:rPr lang="en-US" altLang="en-US"/>
              <a:pPr>
                <a:defRPr/>
              </a:pPr>
              <a:t>‹#›</a:t>
            </a:fld>
            <a:endParaRPr lang="en-US" altLang="en-US"/>
          </a:p>
        </p:txBody>
      </p:sp>
    </p:spTree>
    <p:extLst>
      <p:ext uri="{BB962C8B-B14F-4D97-AF65-F5344CB8AC3E}">
        <p14:creationId xmlns:p14="http://schemas.microsoft.com/office/powerpoint/2010/main" val="8366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77DAF2-4EE2-3041-BDD5-CF12E49822F7}" type="slidenum">
              <a:rPr lang="en-US" altLang="en-US"/>
              <a:pPr>
                <a:defRPr/>
              </a:pPr>
              <a:t>‹#›</a:t>
            </a:fld>
            <a:endParaRPr lang="en-US" altLang="en-US"/>
          </a:p>
        </p:txBody>
      </p:sp>
    </p:spTree>
    <p:extLst>
      <p:ext uri="{BB962C8B-B14F-4D97-AF65-F5344CB8AC3E}">
        <p14:creationId xmlns:p14="http://schemas.microsoft.com/office/powerpoint/2010/main" val="158641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57CA776-1778-7844-B756-A7709542686A}" type="slidenum">
              <a:rPr lang="en-US" altLang="en-US"/>
              <a:pPr>
                <a:defRPr/>
              </a:pPr>
              <a:t>‹#›</a:t>
            </a:fld>
            <a:endParaRPr lang="en-US" altLang="en-US"/>
          </a:p>
        </p:txBody>
      </p:sp>
    </p:spTree>
    <p:extLst>
      <p:ext uri="{BB962C8B-B14F-4D97-AF65-F5344CB8AC3E}">
        <p14:creationId xmlns:p14="http://schemas.microsoft.com/office/powerpoint/2010/main" val="190394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CDDB0C0-8E30-C644-95AD-3AA5E324CEC6}" type="slidenum">
              <a:rPr lang="en-US" altLang="en-US"/>
              <a:pPr>
                <a:defRPr/>
              </a:pPr>
              <a:t>‹#›</a:t>
            </a:fld>
            <a:endParaRPr lang="en-US" altLang="en-US"/>
          </a:p>
        </p:txBody>
      </p:sp>
    </p:spTree>
    <p:extLst>
      <p:ext uri="{BB962C8B-B14F-4D97-AF65-F5344CB8AC3E}">
        <p14:creationId xmlns:p14="http://schemas.microsoft.com/office/powerpoint/2010/main" val="1880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BD77C77-104B-484C-8149-AD346A96115B}" type="slidenum">
              <a:rPr lang="en-US" altLang="en-US"/>
              <a:pPr>
                <a:defRPr/>
              </a:pPr>
              <a:t>‹#›</a:t>
            </a:fld>
            <a:endParaRPr lang="en-US" altLang="en-US"/>
          </a:p>
        </p:txBody>
      </p:sp>
    </p:spTree>
    <p:extLst>
      <p:ext uri="{BB962C8B-B14F-4D97-AF65-F5344CB8AC3E}">
        <p14:creationId xmlns:p14="http://schemas.microsoft.com/office/powerpoint/2010/main" val="30150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1F5A128-D33B-0345-8D9E-1840883A8ABB}" type="slidenum">
              <a:rPr lang="en-US" altLang="en-US"/>
              <a:pPr>
                <a:defRPr/>
              </a:pPr>
              <a:t>‹#›</a:t>
            </a:fld>
            <a:endParaRPr lang="en-US" altLang="en-US"/>
          </a:p>
        </p:txBody>
      </p:sp>
    </p:spTree>
    <p:extLst>
      <p:ext uri="{BB962C8B-B14F-4D97-AF65-F5344CB8AC3E}">
        <p14:creationId xmlns:p14="http://schemas.microsoft.com/office/powerpoint/2010/main" val="14647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3C7A92-B2A7-2046-B8BB-22908B126A0E}" type="slidenum">
              <a:rPr lang="en-US" altLang="en-US"/>
              <a:pPr>
                <a:defRPr/>
              </a:pPr>
              <a:t>‹#›</a:t>
            </a:fld>
            <a:endParaRPr lang="en-US" altLang="en-US"/>
          </a:p>
        </p:txBody>
      </p:sp>
    </p:spTree>
    <p:extLst>
      <p:ext uri="{BB962C8B-B14F-4D97-AF65-F5344CB8AC3E}">
        <p14:creationId xmlns:p14="http://schemas.microsoft.com/office/powerpoint/2010/main" val="137961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ltLang="en-US" smtClean="0"/>
              <a:t>INF1300 – 10.11.2017 – Arild Waaler</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D94AE0-C8AE-4642-A72C-0720EFAD8B26}" type="slidenum">
              <a:rPr lang="en-US" altLang="en-US"/>
              <a:pPr>
                <a:defRPr/>
              </a:pPr>
              <a:t>‹#›</a:t>
            </a:fld>
            <a:endParaRPr lang="en-US" altLang="en-US"/>
          </a:p>
        </p:txBody>
      </p:sp>
    </p:spTree>
    <p:extLst>
      <p:ext uri="{BB962C8B-B14F-4D97-AF65-F5344CB8AC3E}">
        <p14:creationId xmlns:p14="http://schemas.microsoft.com/office/powerpoint/2010/main" val="8095784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smtClean="0"/>
            </a:lvl1pPr>
          </a:lstStyle>
          <a:p>
            <a:pPr>
              <a:defRPr/>
            </a:pPr>
            <a:endParaRPr lang="nb-NO" altLang="en-US"/>
          </a:p>
        </p:txBody>
      </p:sp>
      <p:sp>
        <p:nvSpPr>
          <p:cNvPr id="1029" name="Rectangle 5"/>
          <p:cNvSpPr>
            <a:spLocks noGrp="1" noChangeArrowheads="1"/>
          </p:cNvSpPr>
          <p:nvPr>
            <p:ph type="ftr" sz="quarter" idx="3"/>
          </p:nvPr>
        </p:nvSpPr>
        <p:spPr bwMode="auto">
          <a:xfrm>
            <a:off x="2362200" y="6245225"/>
            <a:ext cx="426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smtClean="0"/>
            </a:lvl1pPr>
          </a:lstStyle>
          <a:p>
            <a:pPr>
              <a:defRPr/>
            </a:pPr>
            <a:r>
              <a:rPr lang="nb-NO" altLang="en-US" smtClean="0"/>
              <a:t>INF1300 – 10.11.2017 – Arild Waaler</a:t>
            </a: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smtClean="0"/>
            </a:lvl1pPr>
          </a:lstStyle>
          <a:p>
            <a:pPr>
              <a:defRPr/>
            </a:pPr>
            <a:fld id="{CF79B6F4-C911-8741-9F8C-82DBD302DD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rgbClr val="3333CC"/>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CC"/>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3333CC"/>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3333CC"/>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3333CC"/>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3333CC"/>
          </a:solidFill>
          <a:latin typeface="Arial" charset="0"/>
        </a:defRPr>
      </a:lvl6pPr>
      <a:lvl7pPr marL="914400" algn="ctr" rtl="0" fontAlgn="base">
        <a:spcBef>
          <a:spcPct val="0"/>
        </a:spcBef>
        <a:spcAft>
          <a:spcPct val="0"/>
        </a:spcAft>
        <a:defRPr sz="4400">
          <a:solidFill>
            <a:srgbClr val="3333CC"/>
          </a:solidFill>
          <a:latin typeface="Arial" charset="0"/>
        </a:defRPr>
      </a:lvl7pPr>
      <a:lvl8pPr marL="1371600" algn="ctr" rtl="0" fontAlgn="base">
        <a:spcBef>
          <a:spcPct val="0"/>
        </a:spcBef>
        <a:spcAft>
          <a:spcPct val="0"/>
        </a:spcAft>
        <a:defRPr sz="4400">
          <a:solidFill>
            <a:srgbClr val="3333CC"/>
          </a:solidFill>
          <a:latin typeface="Arial" charset="0"/>
        </a:defRPr>
      </a:lvl8pPr>
      <a:lvl9pPr marL="1828800" algn="ctr" rtl="0" fontAlgn="base">
        <a:spcBef>
          <a:spcPct val="0"/>
        </a:spcBef>
        <a:spcAft>
          <a:spcPct val="0"/>
        </a:spcAft>
        <a:defRPr sz="4400">
          <a:solidFill>
            <a:srgbClr val="3333CC"/>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dirty="0"/>
          </a:p>
        </p:txBody>
      </p:sp>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53E31E5-CED2-0344-9773-82E2FB616EB9}" type="slidenum">
              <a:rPr lang="en-US" altLang="en-US" sz="1400"/>
              <a:pPr>
                <a:spcBef>
                  <a:spcPct val="0"/>
                </a:spcBef>
                <a:buFontTx/>
                <a:buNone/>
              </a:pPr>
              <a:t>1</a:t>
            </a:fld>
            <a:endParaRPr lang="en-US" altLang="en-US" sz="1400"/>
          </a:p>
        </p:txBody>
      </p:sp>
      <p:sp>
        <p:nvSpPr>
          <p:cNvPr id="15363" name="Rectangle 16"/>
          <p:cNvSpPr>
            <a:spLocks noGrp="1" noChangeArrowheads="1"/>
          </p:cNvSpPr>
          <p:nvPr>
            <p:ph type="body" idx="1"/>
          </p:nvPr>
        </p:nvSpPr>
        <p:spPr>
          <a:xfrm>
            <a:off x="457200" y="2997200"/>
            <a:ext cx="8534400" cy="3098800"/>
          </a:xfrm>
          <a:noFill/>
        </p:spPr>
        <p:txBody>
          <a:bodyPr/>
          <a:lstStyle/>
          <a:p>
            <a:pPr eaLnBrk="1" hangingPunct="1">
              <a:buFontTx/>
              <a:buNone/>
            </a:pPr>
            <a:r>
              <a:rPr lang="nb-NO" altLang="en-US" b="1" dirty="0">
                <a:solidFill>
                  <a:srgbClr val="0000CC"/>
                </a:solidFill>
              </a:rPr>
              <a:t>Dagens tema: </a:t>
            </a:r>
          </a:p>
          <a:p>
            <a:pPr eaLnBrk="1" hangingPunct="1"/>
            <a:r>
              <a:rPr lang="nb-NO" altLang="en-US" b="1" dirty="0"/>
              <a:t>Ringskranker</a:t>
            </a:r>
          </a:p>
          <a:p>
            <a:pPr eaLnBrk="1" hangingPunct="1"/>
            <a:r>
              <a:rPr lang="nb-NO" altLang="en-US" b="1" dirty="0"/>
              <a:t>Informasjonsbærende representasjon</a:t>
            </a:r>
          </a:p>
          <a:p>
            <a:pPr eaLnBrk="1" hangingPunct="1"/>
            <a:r>
              <a:rPr lang="nb-NO" altLang="en-US" b="1" dirty="0"/>
              <a:t>Klisjéer (mønstre)</a:t>
            </a:r>
          </a:p>
          <a:p>
            <a:pPr eaLnBrk="1" hangingPunct="1"/>
            <a:r>
              <a:rPr lang="nb-NO" altLang="en-US" b="1" dirty="0"/>
              <a:t>Tommelfingerregler</a:t>
            </a:r>
          </a:p>
        </p:txBody>
      </p:sp>
      <p:sp>
        <p:nvSpPr>
          <p:cNvPr id="15364" name="Rectangle 2"/>
          <p:cNvSpPr>
            <a:spLocks noGrp="1" noChangeArrowheads="1"/>
          </p:cNvSpPr>
          <p:nvPr>
            <p:ph type="title"/>
          </p:nvPr>
        </p:nvSpPr>
        <p:spPr>
          <a:xfrm>
            <a:off x="457200" y="838200"/>
            <a:ext cx="8229600" cy="1143000"/>
          </a:xfrm>
        </p:spPr>
        <p:txBody>
          <a:bodyPr/>
          <a:lstStyle/>
          <a:p>
            <a:pPr eaLnBrk="1" hangingPunct="1"/>
            <a:r>
              <a:rPr lang="nb-NO" altLang="en-US">
                <a:solidFill>
                  <a:srgbClr val="0000CC"/>
                </a:solidFill>
              </a:rPr>
              <a:t>INF1300</a:t>
            </a:r>
            <a:br>
              <a:rPr lang="nb-NO" altLang="en-US">
                <a:solidFill>
                  <a:srgbClr val="0000CC"/>
                </a:solidFill>
              </a:rPr>
            </a:br>
            <a:r>
              <a:rPr lang="nb-NO" altLang="en-US">
                <a:solidFill>
                  <a:srgbClr val="0000CC"/>
                </a:solidFill>
              </a:rPr>
              <a:t>Introduksjon til databaser</a:t>
            </a:r>
            <a:endParaRPr lang="en-US" altLang="en-US">
              <a:solidFill>
                <a:srgbClr val="0000CC"/>
              </a:solidFill>
            </a:endParaRPr>
          </a:p>
        </p:txBody>
      </p:sp>
      <p:sp>
        <p:nvSpPr>
          <p:cNvPr id="15365" name="Rectangle 17"/>
          <p:cNvSpPr>
            <a:spLocks noChangeArrowheads="1"/>
          </p:cNvSpPr>
          <p:nvPr/>
        </p:nvSpPr>
        <p:spPr bwMode="auto">
          <a:xfrm>
            <a:off x="539750" y="1447800"/>
            <a:ext cx="8229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endParaRPr lang="nb-NO" altLang="en-US"/>
          </a:p>
        </p:txBody>
      </p:sp>
      <p:grpSp>
        <p:nvGrpSpPr>
          <p:cNvPr id="15366" name="Group 4"/>
          <p:cNvGrpSpPr>
            <a:grpSpLocks/>
          </p:cNvGrpSpPr>
          <p:nvPr/>
        </p:nvGrpSpPr>
        <p:grpSpPr bwMode="auto">
          <a:xfrm>
            <a:off x="514350" y="271463"/>
            <a:ext cx="1920875" cy="533400"/>
            <a:chOff x="336" y="298"/>
            <a:chExt cx="1210" cy="336"/>
          </a:xfrm>
        </p:grpSpPr>
        <p:pic>
          <p:nvPicPr>
            <p:cNvPr id="15369" name="Picture 5" descr="UiO_BW_logo_r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98"/>
              <a:ext cx="3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6"/>
            <p:cNvSpPr txBox="1">
              <a:spLocks noChangeArrowheads="1"/>
            </p:cNvSpPr>
            <p:nvPr/>
          </p:nvSpPr>
          <p:spPr bwMode="auto">
            <a:xfrm>
              <a:off x="672" y="384"/>
              <a:ext cx="87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en-US" altLang="en-US" sz="1200"/>
                <a:t>UNIVERSITETET</a:t>
              </a:r>
            </a:p>
            <a:p>
              <a:pPr eaLnBrk="1" hangingPunct="1">
                <a:lnSpc>
                  <a:spcPct val="55000"/>
                </a:lnSpc>
                <a:spcBef>
                  <a:spcPct val="50000"/>
                </a:spcBef>
                <a:buFontTx/>
                <a:buNone/>
              </a:pPr>
              <a:r>
                <a:rPr lang="en-US" altLang="en-US" sz="1200"/>
                <a:t>I OSLO</a:t>
              </a:r>
            </a:p>
          </p:txBody>
        </p:sp>
      </p:grpSp>
      <p:sp>
        <p:nvSpPr>
          <p:cNvPr id="15367" name="Text Box 10"/>
          <p:cNvSpPr txBox="1">
            <a:spLocks noChangeArrowheads="1"/>
          </p:cNvSpPr>
          <p:nvPr/>
        </p:nvSpPr>
        <p:spPr bwMode="auto">
          <a:xfrm>
            <a:off x="214313" y="6215063"/>
            <a:ext cx="2395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t>© Institutt for informatikk</a:t>
            </a:r>
          </a:p>
        </p:txBody>
      </p:sp>
      <p:pic>
        <p:nvPicPr>
          <p:cNvPr id="15368" name="Picture 10"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
            <a:ext cx="10255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EF921B4-24A0-7A42-9F98-25E6AC02FE41}" type="slidenum">
              <a:rPr lang="en-US" altLang="en-US" sz="1400"/>
              <a:pPr>
                <a:spcBef>
                  <a:spcPct val="0"/>
                </a:spcBef>
                <a:buFontTx/>
                <a:buNone/>
              </a:pPr>
              <a:t>10</a:t>
            </a:fld>
            <a:endParaRPr lang="en-US" altLang="en-US" sz="1400"/>
          </a:p>
        </p:txBody>
      </p:sp>
      <p:sp>
        <p:nvSpPr>
          <p:cNvPr id="27651" name="Rectangle 4"/>
          <p:cNvSpPr>
            <a:spLocks noGrp="1" noChangeArrowheads="1"/>
          </p:cNvSpPr>
          <p:nvPr>
            <p:ph type="title"/>
          </p:nvPr>
        </p:nvSpPr>
        <p:spPr/>
        <p:txBody>
          <a:bodyPr/>
          <a:lstStyle/>
          <a:p>
            <a:pPr eaLnBrk="1" hangingPunct="1"/>
            <a:r>
              <a:rPr lang="nb-NO" altLang="en-US"/>
              <a:t>Asyklisk skranke</a:t>
            </a:r>
          </a:p>
        </p:txBody>
      </p:sp>
      <p:pic>
        <p:nvPicPr>
          <p:cNvPr id="27652" name="Picture 8" descr="ringskranke-asykl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341438"/>
            <a:ext cx="128746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ringskranke-asyklisk-forekom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933825"/>
            <a:ext cx="132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323850" y="3357563"/>
            <a:ext cx="88201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None/>
            </a:pPr>
            <a:r>
              <a:rPr lang="nb-NO" altLang="en-US">
                <a:solidFill>
                  <a:srgbClr val="0000FF"/>
                </a:solidFill>
                <a:sym typeface="Symbol" charset="2"/>
              </a:rPr>
              <a:t>(x</a:t>
            </a:r>
            <a:r>
              <a:rPr lang="nb-NO" altLang="en-US" baseline="-25000">
                <a:solidFill>
                  <a:srgbClr val="0000FF"/>
                </a:solidFill>
                <a:sym typeface="Symbol" charset="2"/>
              </a:rPr>
              <a:t>1</a:t>
            </a:r>
            <a:r>
              <a:rPr lang="nb-NO" altLang="en-US">
                <a:solidFill>
                  <a:srgbClr val="0000FF"/>
                </a:solidFill>
                <a:sym typeface="Symbol" charset="2"/>
              </a:rPr>
              <a:t>,x</a:t>
            </a:r>
            <a:r>
              <a:rPr lang="nb-NO" altLang="en-US" baseline="-25000">
                <a:solidFill>
                  <a:srgbClr val="0000FF"/>
                </a:solidFill>
                <a:sym typeface="Symbol" charset="2"/>
              </a:rPr>
              <a:t>2</a:t>
            </a:r>
            <a:r>
              <a:rPr lang="nb-NO" altLang="en-US">
                <a:solidFill>
                  <a:srgbClr val="0000FF"/>
                </a:solidFill>
                <a:sym typeface="Symbol" charset="2"/>
              </a:rPr>
              <a:t>)  pop(r1,r2)  ...  (x</a:t>
            </a:r>
            <a:r>
              <a:rPr lang="nb-NO" altLang="en-US" baseline="-25000">
                <a:solidFill>
                  <a:srgbClr val="0000FF"/>
                </a:solidFill>
                <a:sym typeface="Symbol" charset="2"/>
              </a:rPr>
              <a:t>n-1</a:t>
            </a:r>
            <a:r>
              <a:rPr lang="nb-NO" altLang="en-US">
                <a:solidFill>
                  <a:srgbClr val="0000FF"/>
                </a:solidFill>
                <a:sym typeface="Symbol" charset="2"/>
              </a:rPr>
              <a:t>, x</a:t>
            </a:r>
            <a:r>
              <a:rPr lang="nb-NO" altLang="en-US" baseline="-25000">
                <a:solidFill>
                  <a:srgbClr val="0000FF"/>
                </a:solidFill>
                <a:sym typeface="Symbol" charset="2"/>
              </a:rPr>
              <a:t>n</a:t>
            </a:r>
            <a:r>
              <a:rPr lang="nb-NO" altLang="en-US">
                <a:solidFill>
                  <a:srgbClr val="0000FF"/>
                </a:solidFill>
                <a:sym typeface="Symbol" charset="2"/>
              </a:rPr>
              <a:t>)  pop(r1,r2)  </a:t>
            </a:r>
            <a:br>
              <a:rPr lang="nb-NO" altLang="en-US">
                <a:solidFill>
                  <a:srgbClr val="0000FF"/>
                </a:solidFill>
                <a:sym typeface="Symbol" charset="2"/>
              </a:rPr>
            </a:br>
            <a:r>
              <a:rPr lang="nb-NO" altLang="en-US">
                <a:solidFill>
                  <a:srgbClr val="0000FF"/>
                </a:solidFill>
                <a:sym typeface="Symbol" charset="2"/>
              </a:rPr>
              <a:t>(x</a:t>
            </a:r>
            <a:r>
              <a:rPr lang="nb-NO" altLang="en-US" baseline="-25000">
                <a:solidFill>
                  <a:srgbClr val="0000FF"/>
                </a:solidFill>
                <a:sym typeface="Symbol" charset="2"/>
              </a:rPr>
              <a:t>n</a:t>
            </a:r>
            <a:r>
              <a:rPr lang="nb-NO" altLang="en-US">
                <a:solidFill>
                  <a:srgbClr val="0000FF"/>
                </a:solidFill>
                <a:sym typeface="Symbol" charset="2"/>
              </a:rPr>
              <a:t>, x</a:t>
            </a:r>
            <a:r>
              <a:rPr lang="nb-NO" altLang="en-US" baseline="-25000">
                <a:solidFill>
                  <a:srgbClr val="0000FF"/>
                </a:solidFill>
                <a:sym typeface="Symbol" charset="2"/>
              </a:rPr>
              <a:t>1</a:t>
            </a:r>
            <a:r>
              <a:rPr lang="nb-NO" altLang="en-US">
                <a:solidFill>
                  <a:srgbClr val="0000FF"/>
                </a:solidFill>
                <a:sym typeface="Symbol" charset="2"/>
              </a:rPr>
              <a:t>)  pop(r1,r2)</a:t>
            </a:r>
          </a:p>
        </p:txBody>
      </p:sp>
      <p:sp>
        <p:nvSpPr>
          <p:cNvPr id="8" name="Rectangle 4"/>
          <p:cNvSpPr txBox="1">
            <a:spLocks noChangeArrowheads="1"/>
          </p:cNvSpPr>
          <p:nvPr/>
        </p:nvSpPr>
        <p:spPr>
          <a:xfrm>
            <a:off x="2512295" y="4623989"/>
            <a:ext cx="3161431" cy="162123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None/>
            </a:pPr>
            <a:r>
              <a:rPr lang="nb-NO" altLang="en-US" sz="2400" kern="0">
                <a:sym typeface="Symbol" charset="2"/>
              </a:rPr>
              <a:t>Hvis (a,b), (b,c) og (c,d) er med, så skal ikke (d,a) være med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0FEBAC3A-64FE-3748-80F8-C3D8EE2D6E79}" type="slidenum">
              <a:rPr lang="en-US" altLang="en-US" sz="1400"/>
              <a:pPr>
                <a:spcBef>
                  <a:spcPct val="0"/>
                </a:spcBef>
                <a:buFontTx/>
                <a:buNone/>
              </a:pPr>
              <a:t>11</a:t>
            </a:fld>
            <a:endParaRPr lang="en-US" altLang="en-US" sz="1400"/>
          </a:p>
        </p:txBody>
      </p:sp>
      <p:sp>
        <p:nvSpPr>
          <p:cNvPr id="28675" name="Rectangle 4"/>
          <p:cNvSpPr>
            <a:spLocks noGrp="1" noChangeArrowheads="1"/>
          </p:cNvSpPr>
          <p:nvPr>
            <p:ph type="title"/>
          </p:nvPr>
        </p:nvSpPr>
        <p:spPr/>
        <p:txBody>
          <a:bodyPr/>
          <a:lstStyle/>
          <a:p>
            <a:pPr eaLnBrk="1" hangingPunct="1"/>
            <a:r>
              <a:rPr lang="nb-NO" altLang="en-US"/>
              <a:t>Kombinerte ringskranker</a:t>
            </a:r>
          </a:p>
        </p:txBody>
      </p:sp>
      <p:sp>
        <p:nvSpPr>
          <p:cNvPr id="28676" name="Rectangle 9"/>
          <p:cNvSpPr>
            <a:spLocks noChangeArrowheads="1"/>
          </p:cNvSpPr>
          <p:nvPr/>
        </p:nvSpPr>
        <p:spPr bwMode="auto">
          <a:xfrm>
            <a:off x="2698750" y="5013325"/>
            <a:ext cx="22320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None/>
            </a:pPr>
            <a:r>
              <a:rPr lang="nb-NO" altLang="en-US" sz="2400">
                <a:solidFill>
                  <a:srgbClr val="0000FF"/>
                </a:solidFill>
                <a:sym typeface="Symbol" charset="2"/>
              </a:rPr>
              <a:t>asymmetrisk og intransitiv</a:t>
            </a:r>
          </a:p>
        </p:txBody>
      </p:sp>
      <p:sp>
        <p:nvSpPr>
          <p:cNvPr id="28677" name="Rectangle 10"/>
          <p:cNvSpPr>
            <a:spLocks noChangeArrowheads="1"/>
          </p:cNvSpPr>
          <p:nvPr/>
        </p:nvSpPr>
        <p:spPr bwMode="auto">
          <a:xfrm>
            <a:off x="4427538" y="4149725"/>
            <a:ext cx="22320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None/>
            </a:pPr>
            <a:r>
              <a:rPr lang="nb-NO" altLang="en-US" sz="2400">
                <a:solidFill>
                  <a:srgbClr val="0000FF"/>
                </a:solidFill>
                <a:sym typeface="Symbol" charset="2"/>
              </a:rPr>
              <a:t>symmetrisk og intransitiv</a:t>
            </a:r>
          </a:p>
        </p:txBody>
      </p:sp>
      <p:sp>
        <p:nvSpPr>
          <p:cNvPr id="28678" name="Rectangle 11"/>
          <p:cNvSpPr>
            <a:spLocks noChangeArrowheads="1"/>
          </p:cNvSpPr>
          <p:nvPr/>
        </p:nvSpPr>
        <p:spPr bwMode="auto">
          <a:xfrm>
            <a:off x="1260475" y="4149725"/>
            <a:ext cx="1800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None/>
            </a:pPr>
            <a:r>
              <a:rPr lang="nb-NO" altLang="en-US" sz="2400">
                <a:solidFill>
                  <a:srgbClr val="0000FF"/>
                </a:solidFill>
                <a:sym typeface="Symbol" charset="2"/>
              </a:rPr>
              <a:t>asyklisk og intransitiv</a:t>
            </a:r>
          </a:p>
        </p:txBody>
      </p:sp>
      <p:sp>
        <p:nvSpPr>
          <p:cNvPr id="28679" name="Rectangle 12"/>
          <p:cNvSpPr>
            <a:spLocks noChangeArrowheads="1"/>
          </p:cNvSpPr>
          <p:nvPr/>
        </p:nvSpPr>
        <p:spPr bwMode="auto">
          <a:xfrm>
            <a:off x="6083300" y="5013325"/>
            <a:ext cx="22320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buFontTx/>
              <a:buNone/>
            </a:pPr>
            <a:r>
              <a:rPr lang="nb-NO" altLang="en-US" sz="2400">
                <a:solidFill>
                  <a:srgbClr val="0000FF"/>
                </a:solidFill>
                <a:sym typeface="Symbol" charset="2"/>
              </a:rPr>
              <a:t>symmetrisk og irrefleksiv</a:t>
            </a:r>
          </a:p>
        </p:txBody>
      </p:sp>
      <p:pic>
        <p:nvPicPr>
          <p:cNvPr id="28680" name="Picture 13" descr="ringskranke-asyklisk-intransi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628775"/>
            <a:ext cx="1244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4" descr="ringskranke-asymmetrisk-intransit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628775"/>
            <a:ext cx="13525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5" descr="ringskranke-symmetrisk-intransit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1628775"/>
            <a:ext cx="13843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6" descr="ringskranke-symmetrisk-irrefleksi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1628775"/>
            <a:ext cx="13843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F7A41DBF-8F9B-BC41-B61A-D2E2D80CE26F}" type="slidenum">
              <a:rPr lang="en-US" altLang="en-US" sz="1400"/>
              <a:pPr>
                <a:lnSpc>
                  <a:spcPct val="100000"/>
                </a:lnSpc>
                <a:spcBef>
                  <a:spcPct val="0"/>
                </a:spcBef>
              </a:pPr>
              <a:t>12</a:t>
            </a:fld>
            <a:endParaRPr lang="en-US" altLang="en-US" sz="1400"/>
          </a:p>
        </p:txBody>
      </p:sp>
      <p:sp>
        <p:nvSpPr>
          <p:cNvPr id="60419" name="Rectangle 2"/>
          <p:cNvSpPr>
            <a:spLocks noGrp="1" noChangeArrowheads="1"/>
          </p:cNvSpPr>
          <p:nvPr>
            <p:ph type="title"/>
          </p:nvPr>
        </p:nvSpPr>
        <p:spPr/>
        <p:txBody>
          <a:bodyPr/>
          <a:lstStyle/>
          <a:p>
            <a:pPr eaLnBrk="1" hangingPunct="1"/>
            <a:r>
              <a:rPr lang="nb-NO" altLang="en-US"/>
              <a:t>Representasjon av begreper</a:t>
            </a:r>
          </a:p>
        </p:txBody>
      </p:sp>
      <p:sp>
        <p:nvSpPr>
          <p:cNvPr id="60420" name="Rectangle 3"/>
          <p:cNvSpPr>
            <a:spLocks noGrp="1" noChangeArrowheads="1"/>
          </p:cNvSpPr>
          <p:nvPr>
            <p:ph type="body" idx="1"/>
          </p:nvPr>
        </p:nvSpPr>
        <p:spPr/>
        <p:txBody>
          <a:bodyPr/>
          <a:lstStyle/>
          <a:p>
            <a:pPr eaLnBrk="1" hangingPunct="1"/>
            <a:r>
              <a:rPr lang="nb-NO" altLang="en-US"/>
              <a:t>Alle begreper må kunne representeres</a:t>
            </a:r>
          </a:p>
          <a:p>
            <a:pPr lvl="1" eaLnBrk="1" hangingPunct="1"/>
            <a:r>
              <a:rPr lang="nb-NO" altLang="en-US"/>
              <a:t>Begrepsforekomster kan ikke lagres (de tilhører den virkelige verden, i form av fysiske eller abstrakte objekter); det vi lagrer, er </a:t>
            </a:r>
            <a:r>
              <a:rPr lang="nb-NO" altLang="en-US" i="1">
                <a:solidFill>
                  <a:srgbClr val="7030A0"/>
                </a:solidFill>
              </a:rPr>
              <a:t>verdier som representerer forekomstene</a:t>
            </a:r>
          </a:p>
          <a:p>
            <a:pPr eaLnBrk="1" hangingPunct="1"/>
            <a:r>
              <a:rPr lang="nb-NO" altLang="en-US"/>
              <a:t>Skal vi kunne realisere modellen som en database, må vi representere alle begrepene entydig</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1A15F764-988A-E24F-802D-F65E201EFAAA}" type="slidenum">
              <a:rPr lang="en-US" altLang="en-US" sz="1400"/>
              <a:pPr>
                <a:lnSpc>
                  <a:spcPct val="100000"/>
                </a:lnSpc>
                <a:spcBef>
                  <a:spcPct val="0"/>
                </a:spcBef>
              </a:pPr>
              <a:t>13</a:t>
            </a:fld>
            <a:endParaRPr lang="en-US" altLang="en-US" sz="1400"/>
          </a:p>
        </p:txBody>
      </p:sp>
      <p:sp>
        <p:nvSpPr>
          <p:cNvPr id="61443" name="Rectangle 2"/>
          <p:cNvSpPr>
            <a:spLocks noGrp="1" noChangeArrowheads="1"/>
          </p:cNvSpPr>
          <p:nvPr>
            <p:ph type="title"/>
          </p:nvPr>
        </p:nvSpPr>
        <p:spPr/>
        <p:txBody>
          <a:bodyPr/>
          <a:lstStyle/>
          <a:p>
            <a:pPr eaLnBrk="1" hangingPunct="1"/>
            <a:r>
              <a:rPr lang="nb-NO" altLang="en-US"/>
              <a:t>Valg av representasjon</a:t>
            </a:r>
          </a:p>
        </p:txBody>
      </p:sp>
      <p:sp>
        <p:nvSpPr>
          <p:cNvPr id="61444" name="Rectangle 3"/>
          <p:cNvSpPr>
            <a:spLocks noGrp="1" noChangeArrowheads="1"/>
          </p:cNvSpPr>
          <p:nvPr>
            <p:ph type="body" idx="1"/>
          </p:nvPr>
        </p:nvSpPr>
        <p:spPr/>
        <p:txBody>
          <a:bodyPr/>
          <a:lstStyle/>
          <a:p>
            <a:pPr eaLnBrk="1" hangingPunct="1">
              <a:lnSpc>
                <a:spcPct val="90000"/>
              </a:lnSpc>
            </a:pPr>
            <a:r>
              <a:rPr lang="nb-NO" altLang="en-US" sz="2400"/>
              <a:t>Valg av representasjon baserer seg til syvende og sist på et utvalg av de perfekte broene som finnes i modellen  </a:t>
            </a:r>
          </a:p>
          <a:p>
            <a:pPr eaLnBrk="1" hangingPunct="1">
              <a:lnSpc>
                <a:spcPct val="90000"/>
              </a:lnSpc>
            </a:pPr>
            <a:r>
              <a:rPr lang="nb-NO" altLang="en-US" sz="2400"/>
              <a:t>Ønskelige egenskaper:</a:t>
            </a:r>
          </a:p>
          <a:p>
            <a:pPr lvl="1" eaLnBrk="1" hangingPunct="1">
              <a:lnSpc>
                <a:spcPct val="90000"/>
              </a:lnSpc>
            </a:pPr>
            <a:r>
              <a:rPr lang="nb-NO" altLang="en-US" sz="2400"/>
              <a:t>helst uforanderlig, dvs. verdien som representerer en begrepsforekomst, endrer seg aldri</a:t>
            </a:r>
          </a:p>
          <a:p>
            <a:pPr lvl="1" eaLnBrk="1" hangingPunct="1">
              <a:lnSpc>
                <a:spcPct val="90000"/>
              </a:lnSpc>
            </a:pPr>
            <a:r>
              <a:rPr lang="nb-NO" altLang="en-US" sz="2400"/>
              <a:t>støtte utveksling av informasjon mellom systemer</a:t>
            </a:r>
          </a:p>
          <a:p>
            <a:pPr eaLnBrk="1" hangingPunct="1">
              <a:lnSpc>
                <a:spcPct val="90000"/>
              </a:lnSpc>
            </a:pPr>
            <a:r>
              <a:rPr lang="nb-NO" altLang="en-US" sz="2400" b="1">
                <a:solidFill>
                  <a:srgbClr val="CC0099"/>
                </a:solidFill>
              </a:rPr>
              <a:t>Identifikator</a:t>
            </a:r>
            <a:r>
              <a:rPr lang="nb-NO" altLang="en-US" sz="2400">
                <a:solidFill>
                  <a:srgbClr val="CC0099"/>
                </a:solidFill>
              </a:rPr>
              <a:t> </a:t>
            </a:r>
            <a:r>
              <a:rPr lang="nb-NO" altLang="en-US" sz="2400"/>
              <a:t>= valgt representasjon hvor det er en uforanderlig en-til-en-bro mellom begrep og representasjon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47185BFB-2F46-4C4E-B194-B93FD8517661}" type="slidenum">
              <a:rPr lang="en-US" altLang="en-US" sz="1400"/>
              <a:pPr>
                <a:lnSpc>
                  <a:spcPct val="100000"/>
                </a:lnSpc>
                <a:spcBef>
                  <a:spcPct val="0"/>
                </a:spcBef>
              </a:pPr>
              <a:t>14</a:t>
            </a:fld>
            <a:endParaRPr lang="en-US" altLang="en-US" sz="1400"/>
          </a:p>
        </p:txBody>
      </p:sp>
      <p:sp>
        <p:nvSpPr>
          <p:cNvPr id="62467" name="Rectangle 2"/>
          <p:cNvSpPr>
            <a:spLocks noGrp="1" noChangeArrowheads="1"/>
          </p:cNvSpPr>
          <p:nvPr>
            <p:ph type="title"/>
          </p:nvPr>
        </p:nvSpPr>
        <p:spPr/>
        <p:txBody>
          <a:bodyPr/>
          <a:lstStyle/>
          <a:p>
            <a:pPr eaLnBrk="1" hangingPunct="1"/>
            <a:r>
              <a:rPr lang="nb-NO" altLang="en-US"/>
              <a:t>Verdityper</a:t>
            </a:r>
          </a:p>
        </p:txBody>
      </p:sp>
      <p:sp>
        <p:nvSpPr>
          <p:cNvPr id="62468" name="Rectangle 3"/>
          <p:cNvSpPr>
            <a:spLocks noGrp="1" noChangeArrowheads="1"/>
          </p:cNvSpPr>
          <p:nvPr>
            <p:ph type="body" idx="1"/>
          </p:nvPr>
        </p:nvSpPr>
        <p:spPr/>
        <p:txBody>
          <a:bodyPr/>
          <a:lstStyle/>
          <a:p>
            <a:pPr eaLnBrk="1" hangingPunct="1"/>
            <a:r>
              <a:rPr lang="nb-NO" altLang="en-US"/>
              <a:t>navn, koder, forkortelser</a:t>
            </a:r>
          </a:p>
          <a:p>
            <a:pPr eaLnBrk="1" hangingPunct="1"/>
            <a:r>
              <a:rPr lang="nb-NO" altLang="en-US"/>
              <a:t>boolske verdier</a:t>
            </a:r>
          </a:p>
          <a:p>
            <a:pPr eaLnBrk="1" hangingPunct="1"/>
            <a:r>
              <a:rPr lang="nb-NO" altLang="en-US"/>
              <a:t>tellbare størrelser</a:t>
            </a:r>
          </a:p>
          <a:p>
            <a:pPr eaLnBrk="1" hangingPunct="1"/>
            <a:r>
              <a:rPr lang="nb-NO" altLang="en-US"/>
              <a:t>tids- og romlige verdier</a:t>
            </a:r>
          </a:p>
          <a:p>
            <a:pPr eaLnBrk="1" hangingPunct="1"/>
            <a:r>
              <a:rPr lang="nb-NO" altLang="en-US"/>
              <a:t>fritekst</a:t>
            </a:r>
          </a:p>
          <a:p>
            <a:pPr eaLnBrk="1" hangingPunct="1"/>
            <a:r>
              <a:rPr lang="nb-NO" altLang="en-US"/>
              <a:t>multimediafiler (lyd, bilde, ...)</a:t>
            </a:r>
          </a:p>
          <a:p>
            <a:pPr eaLnBrk="1" hangingPunct="1"/>
            <a:r>
              <a:rPr lang="nb-NO" altLang="en-US"/>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9F85B412-8338-D745-8113-493426C500DF}" type="slidenum">
              <a:rPr lang="en-US" altLang="en-US" sz="1400"/>
              <a:pPr>
                <a:lnSpc>
                  <a:spcPct val="100000"/>
                </a:lnSpc>
                <a:spcBef>
                  <a:spcPct val="0"/>
                </a:spcBef>
              </a:pPr>
              <a:t>15</a:t>
            </a:fld>
            <a:endParaRPr lang="en-US" altLang="en-US" sz="1400"/>
          </a:p>
        </p:txBody>
      </p:sp>
      <p:sp>
        <p:nvSpPr>
          <p:cNvPr id="63491" name="Rectangle 2"/>
          <p:cNvSpPr>
            <a:spLocks noGrp="1" noChangeArrowheads="1"/>
          </p:cNvSpPr>
          <p:nvPr>
            <p:ph type="title"/>
          </p:nvPr>
        </p:nvSpPr>
        <p:spPr/>
        <p:txBody>
          <a:bodyPr/>
          <a:lstStyle/>
          <a:p>
            <a:pPr eaLnBrk="1" hangingPunct="1"/>
            <a:r>
              <a:rPr lang="nb-NO" altLang="en-US" sz="4000"/>
              <a:t>Ikke-informasjonsbærende representasjon</a:t>
            </a:r>
          </a:p>
        </p:txBody>
      </p:sp>
      <p:sp>
        <p:nvSpPr>
          <p:cNvPr id="63492" name="Rectangle 3"/>
          <p:cNvSpPr>
            <a:spLocks noGrp="1" noChangeArrowheads="1"/>
          </p:cNvSpPr>
          <p:nvPr>
            <p:ph type="body" idx="1"/>
          </p:nvPr>
        </p:nvSpPr>
        <p:spPr>
          <a:xfrm>
            <a:off x="539750" y="1773238"/>
            <a:ext cx="8229600" cy="2192337"/>
          </a:xfrm>
        </p:spPr>
        <p:txBody>
          <a:bodyPr/>
          <a:lstStyle/>
          <a:p>
            <a:pPr eaLnBrk="1" hangingPunct="1"/>
            <a:r>
              <a:rPr lang="nb-NO" altLang="en-US"/>
              <a:t>Valgt representasjon peker ut én verditype</a:t>
            </a:r>
          </a:p>
          <a:p>
            <a:pPr eaLnBrk="1" hangingPunct="1"/>
            <a:r>
              <a:rPr lang="nb-NO" altLang="en-US"/>
              <a:t>Det finnes ingen innkodet informasjon i verditypen</a:t>
            </a:r>
          </a:p>
        </p:txBody>
      </p:sp>
      <p:pic>
        <p:nvPicPr>
          <p:cNvPr id="63493" name="Picture 4" descr="representasjonsmaater-ikke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327525"/>
            <a:ext cx="367188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73BDC7FD-5ECC-5540-BA66-1518F44351A1}" type="slidenum">
              <a:rPr lang="en-US" altLang="en-US" sz="1400"/>
              <a:pPr>
                <a:lnSpc>
                  <a:spcPct val="100000"/>
                </a:lnSpc>
                <a:spcBef>
                  <a:spcPct val="0"/>
                </a:spcBef>
              </a:pPr>
              <a:t>16</a:t>
            </a:fld>
            <a:endParaRPr lang="en-US" altLang="en-US" sz="1400"/>
          </a:p>
        </p:txBody>
      </p:sp>
      <p:sp>
        <p:nvSpPr>
          <p:cNvPr id="62468" name="Rectangle 2"/>
          <p:cNvSpPr>
            <a:spLocks noGrp="1" noChangeArrowheads="1"/>
          </p:cNvSpPr>
          <p:nvPr>
            <p:ph type="body" idx="1"/>
          </p:nvPr>
        </p:nvSpPr>
        <p:spPr>
          <a:xfrm>
            <a:off x="395288" y="1628775"/>
            <a:ext cx="8391525" cy="1871663"/>
          </a:xfrm>
        </p:spPr>
        <p:txBody>
          <a:bodyPr/>
          <a:lstStyle/>
          <a:p>
            <a:pPr eaLnBrk="1" hangingPunct="1">
              <a:lnSpc>
                <a:spcPct val="90000"/>
              </a:lnSpc>
              <a:defRPr/>
            </a:pPr>
            <a:r>
              <a:rPr lang="nb-NO">
                <a:ea typeface="ＭＳ Ｐゴシック" pitchFamily="-105" charset="-128"/>
              </a:rPr>
              <a:t>Deler av den valgte representasjonen identifiserer en forekomst av et annet begrep</a:t>
            </a:r>
          </a:p>
          <a:p>
            <a:pPr eaLnBrk="1" hangingPunct="1">
              <a:lnSpc>
                <a:spcPct val="90000"/>
              </a:lnSpc>
              <a:defRPr/>
            </a:pPr>
            <a:r>
              <a:rPr lang="nb-NO">
                <a:ea typeface="ＭＳ Ｐゴシック" pitchFamily="-105" charset="-128"/>
              </a:rPr>
              <a:t>Dette kan, men behøver ikke, være synlig i modellen</a:t>
            </a:r>
          </a:p>
          <a:p>
            <a:pPr marL="0" indent="0" eaLnBrk="1" hangingPunct="1">
              <a:lnSpc>
                <a:spcPct val="90000"/>
              </a:lnSpc>
              <a:buFontTx/>
              <a:buNone/>
              <a:defRPr/>
            </a:pPr>
            <a:endParaRPr lang="nb-NO">
              <a:ea typeface="ＭＳ Ｐゴシック" pitchFamily="-105" charset="-128"/>
            </a:endParaRPr>
          </a:p>
        </p:txBody>
      </p:sp>
      <p:sp>
        <p:nvSpPr>
          <p:cNvPr id="64516" name="Rectangle 3"/>
          <p:cNvSpPr>
            <a:spLocks noGrp="1" noChangeArrowheads="1"/>
          </p:cNvSpPr>
          <p:nvPr>
            <p:ph type="title"/>
          </p:nvPr>
        </p:nvSpPr>
        <p:spPr/>
        <p:txBody>
          <a:bodyPr/>
          <a:lstStyle/>
          <a:p>
            <a:pPr eaLnBrk="1" hangingPunct="1"/>
            <a:r>
              <a:rPr lang="nb-NO" altLang="en-US" sz="4000"/>
              <a:t>Delvis informasjonsbærende representasjon</a:t>
            </a:r>
          </a:p>
        </p:txBody>
      </p:sp>
      <p:pic>
        <p:nvPicPr>
          <p:cNvPr id="64517" name="Picture 4" descr="representasjonsmaater-delinfo-skj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0438"/>
            <a:ext cx="25892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representasjonsmaater-del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18013"/>
            <a:ext cx="5903913"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388FBF5F-AD80-394F-BBDE-22B851D6A5B9}" type="slidenum">
              <a:rPr lang="en-US" altLang="en-US" sz="1400"/>
              <a:pPr>
                <a:lnSpc>
                  <a:spcPct val="100000"/>
                </a:lnSpc>
                <a:spcBef>
                  <a:spcPct val="0"/>
                </a:spcBef>
              </a:pPr>
              <a:t>17</a:t>
            </a:fld>
            <a:endParaRPr lang="en-US" altLang="en-US" sz="1400"/>
          </a:p>
        </p:txBody>
      </p:sp>
      <p:sp>
        <p:nvSpPr>
          <p:cNvPr id="65539" name="Rectangle 2"/>
          <p:cNvSpPr>
            <a:spLocks noGrp="1" noChangeArrowheads="1"/>
          </p:cNvSpPr>
          <p:nvPr>
            <p:ph type="title"/>
          </p:nvPr>
        </p:nvSpPr>
        <p:spPr/>
        <p:txBody>
          <a:bodyPr/>
          <a:lstStyle/>
          <a:p>
            <a:pPr eaLnBrk="1" hangingPunct="1"/>
            <a:r>
              <a:rPr lang="nb-NO" altLang="en-US" sz="4000"/>
              <a:t>Totalt informasjonsbærende representasjon</a:t>
            </a:r>
          </a:p>
        </p:txBody>
      </p:sp>
      <p:sp>
        <p:nvSpPr>
          <p:cNvPr id="65540" name="Rectangle 3"/>
          <p:cNvSpPr>
            <a:spLocks noGrp="1" noChangeArrowheads="1"/>
          </p:cNvSpPr>
          <p:nvPr>
            <p:ph type="body" idx="1"/>
          </p:nvPr>
        </p:nvSpPr>
        <p:spPr>
          <a:xfrm>
            <a:off x="468313" y="1773238"/>
            <a:ext cx="8229600" cy="2625725"/>
          </a:xfrm>
        </p:spPr>
        <p:txBody>
          <a:bodyPr/>
          <a:lstStyle/>
          <a:p>
            <a:pPr eaLnBrk="1" hangingPunct="1"/>
            <a:r>
              <a:rPr lang="nb-NO" altLang="en-US"/>
              <a:t>Den valgte representasjonen baserer seg på en samling elementer der hvert element identifiserer en forekomst av et annet begrep</a:t>
            </a:r>
          </a:p>
        </p:txBody>
      </p:sp>
      <p:pic>
        <p:nvPicPr>
          <p:cNvPr id="65541" name="Picture 4" descr="representasjonsmaater-full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429000"/>
            <a:ext cx="44862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0" descr="representasjonsmaater-fullinf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871913"/>
            <a:ext cx="39004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title"/>
          </p:nvPr>
        </p:nvSpPr>
        <p:spPr>
          <a:xfrm>
            <a:off x="457200" y="274637"/>
            <a:ext cx="8229600" cy="1883171"/>
          </a:xfrm>
        </p:spPr>
        <p:txBody>
          <a:bodyPr/>
          <a:lstStyle/>
          <a:p>
            <a:pPr eaLnBrk="1" hangingPunct="1"/>
            <a:r>
              <a:rPr lang="nb-NO" altLang="en-US" sz="4000"/>
              <a:t>Synliggjøring eller ikke av informasjonsbærende</a:t>
            </a:r>
            <a:br>
              <a:rPr lang="nb-NO" altLang="en-US" sz="4000"/>
            </a:br>
            <a:r>
              <a:rPr lang="nb-NO" altLang="en-US" sz="4000"/>
              <a:t>representasjon i modellen? </a:t>
            </a:r>
          </a:p>
        </p:txBody>
      </p:sp>
      <p:sp>
        <p:nvSpPr>
          <p:cNvPr id="66565" name="Rectangle 3"/>
          <p:cNvSpPr>
            <a:spLocks noGrp="1" noChangeArrowheads="1"/>
          </p:cNvSpPr>
          <p:nvPr>
            <p:ph idx="1"/>
          </p:nvPr>
        </p:nvSpPr>
        <p:spPr>
          <a:xfrm>
            <a:off x="457200" y="2420888"/>
            <a:ext cx="8229600" cy="3705274"/>
          </a:xfrm>
        </p:spPr>
        <p:txBody>
          <a:bodyPr/>
          <a:lstStyle/>
          <a:p>
            <a:pPr marL="0" indent="0" eaLnBrk="1" hangingPunct="1">
              <a:buFontTx/>
              <a:buNone/>
            </a:pPr>
            <a:r>
              <a:rPr lang="nb-NO" altLang="en-US"/>
              <a:t>Hvis det er en mulighet for at brukeren etterspør denne informasjonen, bør den vises i modellen</a:t>
            </a:r>
          </a:p>
        </p:txBody>
      </p:sp>
      <p:sp>
        <p:nvSpPr>
          <p:cNvPr id="66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r>
              <a:rPr lang="nb-NO" altLang="en-US" sz="1400" smtClean="0"/>
              <a:t>INF1300 – 10.11.2017 – Arild Waaler</a:t>
            </a:r>
            <a:endParaRPr lang="en-US" altLang="en-US" sz="1400"/>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55000"/>
              </a:lnSpc>
              <a:spcBef>
                <a:spcPct val="50000"/>
              </a:spcBef>
              <a:defRPr sz="1600">
                <a:solidFill>
                  <a:schemeClr val="tx1"/>
                </a:solidFill>
                <a:latin typeface="Arial" charset="0"/>
                <a:ea typeface="ＭＳ Ｐゴシック" charset="-128"/>
              </a:defRPr>
            </a:lvl1pPr>
            <a:lvl2pPr marL="742950" indent="-285750">
              <a:lnSpc>
                <a:spcPct val="55000"/>
              </a:lnSpc>
              <a:spcBef>
                <a:spcPct val="50000"/>
              </a:spcBef>
              <a:defRPr sz="1600">
                <a:solidFill>
                  <a:schemeClr val="tx1"/>
                </a:solidFill>
                <a:latin typeface="Arial" charset="0"/>
                <a:ea typeface="ＭＳ Ｐゴシック" charset="-128"/>
              </a:defRPr>
            </a:lvl2pPr>
            <a:lvl3pPr marL="1143000" indent="-228600">
              <a:lnSpc>
                <a:spcPct val="55000"/>
              </a:lnSpc>
              <a:spcBef>
                <a:spcPct val="50000"/>
              </a:spcBef>
              <a:defRPr sz="1600">
                <a:solidFill>
                  <a:schemeClr val="tx1"/>
                </a:solidFill>
                <a:latin typeface="Arial" charset="0"/>
                <a:ea typeface="ＭＳ Ｐゴシック" charset="-128"/>
              </a:defRPr>
            </a:lvl3pPr>
            <a:lvl4pPr marL="1600200" indent="-228600">
              <a:lnSpc>
                <a:spcPct val="55000"/>
              </a:lnSpc>
              <a:spcBef>
                <a:spcPct val="50000"/>
              </a:spcBef>
              <a:defRPr sz="1600">
                <a:solidFill>
                  <a:schemeClr val="tx1"/>
                </a:solidFill>
                <a:latin typeface="Arial" charset="0"/>
                <a:ea typeface="ＭＳ Ｐゴシック" charset="-128"/>
              </a:defRPr>
            </a:lvl4pPr>
            <a:lvl5pPr marL="2057400" indent="-228600">
              <a:lnSpc>
                <a:spcPct val="55000"/>
              </a:lnSpc>
              <a:spcBef>
                <a:spcPct val="50000"/>
              </a:spcBef>
              <a:defRPr sz="1600">
                <a:solidFill>
                  <a:schemeClr val="tx1"/>
                </a:solidFill>
                <a:latin typeface="Arial" charset="0"/>
                <a:ea typeface="ＭＳ Ｐゴシック" charset="-128"/>
              </a:defRPr>
            </a:lvl5pPr>
            <a:lvl6pPr marL="25146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6pPr>
            <a:lvl7pPr marL="29718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7pPr>
            <a:lvl8pPr marL="34290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8pPr>
            <a:lvl9pPr marL="3886200" indent="-228600" eaLnBrk="0" fontAlgn="base" hangingPunct="0">
              <a:lnSpc>
                <a:spcPct val="55000"/>
              </a:lnSpc>
              <a:spcBef>
                <a:spcPct val="50000"/>
              </a:spcBef>
              <a:spcAft>
                <a:spcPct val="0"/>
              </a:spcAft>
              <a:defRPr sz="1600">
                <a:solidFill>
                  <a:schemeClr val="tx1"/>
                </a:solidFill>
                <a:latin typeface="Arial" charset="0"/>
                <a:ea typeface="ＭＳ Ｐゴシック" charset="-128"/>
              </a:defRPr>
            </a:lvl9pPr>
          </a:lstStyle>
          <a:p>
            <a:pPr>
              <a:lnSpc>
                <a:spcPct val="100000"/>
              </a:lnSpc>
              <a:spcBef>
                <a:spcPct val="0"/>
              </a:spcBef>
            </a:pPr>
            <a:fld id="{50D7DB26-9A4A-5340-BB95-B3B87B5DA096}" type="slidenum">
              <a:rPr lang="en-US" altLang="en-US" sz="1400"/>
              <a:pPr>
                <a:lnSpc>
                  <a:spcPct val="100000"/>
                </a:lnSpc>
                <a:spcBef>
                  <a:spcPct val="0"/>
                </a:spcBef>
              </a:pPr>
              <a:t>18</a:t>
            </a:fld>
            <a:endParaRPr lang="en-US" altLang="en-US" sz="1400"/>
          </a:p>
        </p:txBody>
      </p:sp>
      <p:pic>
        <p:nvPicPr>
          <p:cNvPr id="66566" name="Picture 4" descr="representasjonsmaater-fodesls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076700"/>
            <a:ext cx="9842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8" descr="representasjonsmaater-fodesls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076700"/>
            <a:ext cx="9842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0900E16-978E-3246-A1C9-F6A9490FD1BD}" type="slidenum">
              <a:rPr lang="en-US" altLang="en-US" sz="1400"/>
              <a:pPr>
                <a:spcBef>
                  <a:spcPct val="0"/>
                </a:spcBef>
                <a:buFontTx/>
                <a:buNone/>
              </a:pPr>
              <a:t>19</a:t>
            </a:fld>
            <a:endParaRPr lang="en-US" altLang="en-US" sz="1400"/>
          </a:p>
        </p:txBody>
      </p:sp>
      <p:sp>
        <p:nvSpPr>
          <p:cNvPr id="29699" name="Rectangle 2"/>
          <p:cNvSpPr>
            <a:spLocks noGrp="1" noChangeArrowheads="1"/>
          </p:cNvSpPr>
          <p:nvPr>
            <p:ph type="title"/>
          </p:nvPr>
        </p:nvSpPr>
        <p:spPr/>
        <p:txBody>
          <a:bodyPr/>
          <a:lstStyle/>
          <a:p>
            <a:pPr eaLnBrk="1" hangingPunct="1"/>
            <a:r>
              <a:rPr lang="nb-NO" altLang="en-US"/>
              <a:t>Klisjéer</a:t>
            </a:r>
          </a:p>
        </p:txBody>
      </p:sp>
      <p:sp>
        <p:nvSpPr>
          <p:cNvPr id="29700" name="Rectangle 4"/>
          <p:cNvSpPr>
            <a:spLocks noGrp="1" noChangeArrowheads="1"/>
          </p:cNvSpPr>
          <p:nvPr>
            <p:ph type="body" sz="half" idx="1"/>
          </p:nvPr>
        </p:nvSpPr>
        <p:spPr/>
        <p:txBody>
          <a:bodyPr/>
          <a:lstStyle/>
          <a:p>
            <a:pPr marL="0" indent="0" eaLnBrk="1" hangingPunct="1">
              <a:lnSpc>
                <a:spcPct val="80000"/>
              </a:lnSpc>
              <a:buFontTx/>
              <a:buNone/>
            </a:pPr>
            <a:r>
              <a:rPr lang="nb-NO" altLang="en-US" sz="2400">
                <a:solidFill>
                  <a:srgbClr val="0000FF"/>
                </a:solidFill>
              </a:rPr>
              <a:t>Med en klisjé mener vi en standardkonstruksjon som går igjen i modeller, uavhengig av interesseområde</a:t>
            </a:r>
          </a:p>
        </p:txBody>
      </p:sp>
      <p:sp>
        <p:nvSpPr>
          <p:cNvPr id="29701" name="Rectangle 5"/>
          <p:cNvSpPr>
            <a:spLocks noGrp="1" noChangeArrowheads="1"/>
          </p:cNvSpPr>
          <p:nvPr>
            <p:ph type="body" sz="half" idx="2"/>
          </p:nvPr>
        </p:nvSpPr>
        <p:spPr/>
        <p:txBody>
          <a:bodyPr/>
          <a:lstStyle/>
          <a:p>
            <a:pPr eaLnBrk="1" hangingPunct="1"/>
            <a:r>
              <a:rPr lang="nb-NO" altLang="en-US" sz="2000"/>
              <a:t>Hode/linje-klisjéen</a:t>
            </a:r>
          </a:p>
          <a:p>
            <a:pPr eaLnBrk="1" hangingPunct="1"/>
            <a:r>
              <a:rPr lang="nb-NO" altLang="en-US" sz="2000"/>
              <a:t>Gruppeklisjéen</a:t>
            </a:r>
          </a:p>
          <a:p>
            <a:pPr eaLnBrk="1" hangingPunct="1"/>
            <a:r>
              <a:rPr lang="nb-NO" altLang="en-US" sz="2000"/>
              <a:t>Standard-med-unntak-klisjéen</a:t>
            </a:r>
          </a:p>
          <a:p>
            <a:pPr eaLnBrk="1" hangingPunct="1"/>
            <a:r>
              <a:rPr lang="nb-NO" altLang="en-US" sz="2000"/>
              <a:t>Beholdningsklisjéen</a:t>
            </a:r>
          </a:p>
          <a:p>
            <a:pPr eaLnBrk="1" hangingPunct="1"/>
            <a:r>
              <a:rPr lang="nb-NO" altLang="en-US" sz="2000"/>
              <a:t>Plasseringsklisjéen</a:t>
            </a:r>
          </a:p>
          <a:p>
            <a:pPr eaLnBrk="1" hangingPunct="1"/>
            <a:r>
              <a:rPr lang="nb-NO" altLang="en-US" sz="2000"/>
              <a:t>Hierarkiklisjéen</a:t>
            </a:r>
          </a:p>
          <a:p>
            <a:pPr eaLnBrk="1" hangingPunct="1"/>
            <a:r>
              <a:rPr lang="nb-NO" altLang="en-US" sz="2000"/>
              <a:t>Hierarkisk representasjon</a:t>
            </a:r>
            <a:endParaRPr lang="nb-NO" altLang="en-US" sz="2000">
              <a:solidFill>
                <a:srgbClr val="FF3300"/>
              </a:solidFill>
            </a:endParaRPr>
          </a:p>
          <a:p>
            <a:pPr eaLnBrk="1" hangingPunct="1"/>
            <a:r>
              <a:rPr lang="nb-NO" altLang="en-US" sz="2000"/>
              <a:t>Erstatningsklisjéen</a:t>
            </a:r>
          </a:p>
          <a:p>
            <a:pPr eaLnBrk="1" hangingPunct="1"/>
            <a:r>
              <a:rPr lang="nb-NO" altLang="en-US" sz="2000"/>
              <a:t>”Bill-of-material”-klisjéen</a:t>
            </a:r>
          </a:p>
          <a:p>
            <a:pPr eaLnBrk="1" hangingPunct="1"/>
            <a:r>
              <a:rPr lang="nb-NO" altLang="en-US" sz="2000"/>
              <a:t>Individualiseringsklisjéen</a:t>
            </a:r>
          </a:p>
          <a:p>
            <a:pPr eaLnBrk="1" hangingPunct="1"/>
            <a:r>
              <a:rPr lang="nb-NO" altLang="en-US" sz="2000"/>
              <a:t>Tidsakseklisjéen</a:t>
            </a:r>
          </a:p>
          <a:p>
            <a:pPr eaLnBrk="1" hangingPunct="1"/>
            <a:r>
              <a:rPr lang="nb-NO" altLang="en-US" sz="2000"/>
              <a:t>Frys-klisjéen</a:t>
            </a:r>
          </a:p>
          <a:p>
            <a:pPr eaLnBrk="1" hangingPunct="1"/>
            <a:endParaRPr lang="nb-NO" altLang="en-US" sz="20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dirty="0" smtClean="0"/>
              <a:t>INF1300 – 10.11.2017 – Arild Waaler</a:t>
            </a:r>
            <a:endParaRPr lang="en-US" altLang="en-US" sz="1400" dirty="0"/>
          </a:p>
        </p:txBody>
      </p:sp>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E7997CB-4E0B-7C4A-8F50-2EA96C44D016}" type="slidenum">
              <a:rPr lang="en-US" altLang="en-US" sz="1400"/>
              <a:pPr>
                <a:spcBef>
                  <a:spcPct val="0"/>
                </a:spcBef>
                <a:buFontTx/>
                <a:buNone/>
              </a:pPr>
              <a:t>2</a:t>
            </a:fld>
            <a:endParaRPr lang="en-US" altLang="en-US" sz="1400"/>
          </a:p>
        </p:txBody>
      </p:sp>
      <p:sp>
        <p:nvSpPr>
          <p:cNvPr id="17411" name="Rectangle 2"/>
          <p:cNvSpPr>
            <a:spLocks noGrp="1" noChangeArrowheads="1"/>
          </p:cNvSpPr>
          <p:nvPr>
            <p:ph type="title"/>
          </p:nvPr>
        </p:nvSpPr>
        <p:spPr/>
        <p:txBody>
          <a:bodyPr/>
          <a:lstStyle/>
          <a:p>
            <a:pPr eaLnBrk="1" hangingPunct="1"/>
            <a:r>
              <a:rPr lang="nb-NO" altLang="en-US"/>
              <a:t>Ringskranker</a:t>
            </a:r>
          </a:p>
        </p:txBody>
      </p:sp>
      <p:pic>
        <p:nvPicPr>
          <p:cNvPr id="17412" name="Picture 9" descr="ringskran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700213"/>
            <a:ext cx="9937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676647" y="4563268"/>
            <a:ext cx="7920880" cy="109798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FontTx/>
              <a:buNone/>
            </a:pPr>
            <a:r>
              <a:rPr lang="nb-NO" altLang="en-US" kern="0"/>
              <a:t>Utgangspunkt: En binær faktatype der et begrep spiller begge rollene i faktatypen </a:t>
            </a:r>
            <a:endParaRPr lang="nb-NO" altLang="en-US" kern="0">
              <a:sym typeface="Symbol" charset="2"/>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dirty="0"/>
          </a:p>
        </p:txBody>
      </p:sp>
      <p:sp>
        <p:nvSpPr>
          <p:cNvPr id="31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34AA9823-A14E-FE49-B16B-39DEECD9CDB4}" type="slidenum">
              <a:rPr lang="en-US" altLang="en-US" sz="1400"/>
              <a:pPr>
                <a:spcBef>
                  <a:spcPct val="0"/>
                </a:spcBef>
                <a:buFontTx/>
                <a:buNone/>
              </a:pPr>
              <a:t>20</a:t>
            </a:fld>
            <a:endParaRPr lang="en-US" altLang="en-US" sz="1400"/>
          </a:p>
        </p:txBody>
      </p:sp>
      <p:sp>
        <p:nvSpPr>
          <p:cNvPr id="31747" name="Rectangle 4"/>
          <p:cNvSpPr>
            <a:spLocks noGrp="1" noChangeArrowheads="1"/>
          </p:cNvSpPr>
          <p:nvPr>
            <p:ph type="title"/>
          </p:nvPr>
        </p:nvSpPr>
        <p:spPr/>
        <p:txBody>
          <a:bodyPr/>
          <a:lstStyle/>
          <a:p>
            <a:pPr eaLnBrk="1" hangingPunct="1"/>
            <a:r>
              <a:rPr lang="nb-NO" altLang="en-US"/>
              <a:t>Hode-linje-klisjéen</a:t>
            </a:r>
          </a:p>
        </p:txBody>
      </p:sp>
      <p:sp>
        <p:nvSpPr>
          <p:cNvPr id="31748" name="Text Box 8"/>
          <p:cNvSpPr txBox="1">
            <a:spLocks noChangeArrowheads="1"/>
          </p:cNvSpPr>
          <p:nvPr/>
        </p:nvSpPr>
        <p:spPr bwMode="auto">
          <a:xfrm>
            <a:off x="1619250" y="5084763"/>
            <a:ext cx="676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2000">
                <a:solidFill>
                  <a:srgbClr val="0000FF"/>
                </a:solidFill>
              </a:rPr>
              <a:t>Ekstern entydighet på bestilt/ordrehode dersom en </a:t>
            </a:r>
            <a:br>
              <a:rPr lang="nb-NO" altLang="en-US" sz="2000">
                <a:solidFill>
                  <a:srgbClr val="0000FF"/>
                </a:solidFill>
              </a:rPr>
            </a:br>
            <a:r>
              <a:rPr lang="nb-NO" altLang="en-US" sz="2000">
                <a:solidFill>
                  <a:srgbClr val="0000FF"/>
                </a:solidFill>
              </a:rPr>
              <a:t/>
            </a:r>
            <a:br>
              <a:rPr lang="nb-NO" altLang="en-US" sz="2000">
                <a:solidFill>
                  <a:srgbClr val="0000FF"/>
                </a:solidFill>
              </a:rPr>
            </a:br>
            <a:r>
              <a:rPr lang="nb-NO" altLang="en-US" sz="2000">
                <a:solidFill>
                  <a:srgbClr val="0000FF"/>
                </a:solidFill>
              </a:rPr>
              <a:t>vare ikke får gjentas på flere ordrelinjer innen en ordre</a:t>
            </a:r>
          </a:p>
        </p:txBody>
      </p:sp>
      <p:pic>
        <p:nvPicPr>
          <p:cNvPr id="31749" name="Picture 12" descr="vare-hode-li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6913562"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337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1509EB4-ACCF-0C46-A4F4-9D4984B5DD75}" type="slidenum">
              <a:rPr lang="en-US" altLang="en-US" sz="1400"/>
              <a:pPr>
                <a:spcBef>
                  <a:spcPct val="0"/>
                </a:spcBef>
                <a:buFontTx/>
                <a:buNone/>
              </a:pPr>
              <a:t>21</a:t>
            </a:fld>
            <a:endParaRPr lang="en-US" altLang="en-US" sz="1400"/>
          </a:p>
        </p:txBody>
      </p:sp>
      <p:sp>
        <p:nvSpPr>
          <p:cNvPr id="33795" name="Rectangle 4"/>
          <p:cNvSpPr>
            <a:spLocks noGrp="1" noChangeArrowheads="1"/>
          </p:cNvSpPr>
          <p:nvPr>
            <p:ph type="title"/>
          </p:nvPr>
        </p:nvSpPr>
        <p:spPr/>
        <p:txBody>
          <a:bodyPr/>
          <a:lstStyle/>
          <a:p>
            <a:pPr eaLnBrk="1" hangingPunct="1"/>
            <a:r>
              <a:rPr lang="nb-NO" altLang="en-US"/>
              <a:t>Gruppeklisjéen</a:t>
            </a:r>
          </a:p>
        </p:txBody>
      </p:sp>
      <p:sp>
        <p:nvSpPr>
          <p:cNvPr id="33796" name="Text Box 8"/>
          <p:cNvSpPr txBox="1">
            <a:spLocks noChangeArrowheads="1"/>
          </p:cNvSpPr>
          <p:nvPr/>
        </p:nvSpPr>
        <p:spPr bwMode="auto">
          <a:xfrm>
            <a:off x="827088" y="4437063"/>
            <a:ext cx="2232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1600">
                <a:solidFill>
                  <a:srgbClr val="0000FF"/>
                </a:solidFill>
              </a:rPr>
              <a:t>(gruppenr + varenr?)</a:t>
            </a:r>
          </a:p>
        </p:txBody>
      </p:sp>
      <p:sp>
        <p:nvSpPr>
          <p:cNvPr id="33797" name="Line 9"/>
          <p:cNvSpPr>
            <a:spLocks noChangeShapeType="1"/>
          </p:cNvSpPr>
          <p:nvPr/>
        </p:nvSpPr>
        <p:spPr bwMode="auto">
          <a:xfrm>
            <a:off x="1835150" y="4652963"/>
            <a:ext cx="1512888" cy="431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33798" name="Picture 12" descr="vare-gru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557338"/>
            <a:ext cx="30003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dirty="0"/>
          </a:p>
        </p:txBody>
      </p:sp>
      <p:sp>
        <p:nvSpPr>
          <p:cNvPr id="358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96C5EED-99BD-EC4E-BA21-67D08F803E99}" type="slidenum">
              <a:rPr lang="en-US" altLang="en-US" sz="1400"/>
              <a:pPr>
                <a:spcBef>
                  <a:spcPct val="0"/>
                </a:spcBef>
                <a:buFontTx/>
                <a:buNone/>
              </a:pPr>
              <a:t>22</a:t>
            </a:fld>
            <a:endParaRPr lang="en-US" altLang="en-US" sz="1400" dirty="0"/>
          </a:p>
        </p:txBody>
      </p:sp>
      <p:sp>
        <p:nvSpPr>
          <p:cNvPr id="35843" name="Rectangle 4"/>
          <p:cNvSpPr>
            <a:spLocks noGrp="1" noChangeArrowheads="1"/>
          </p:cNvSpPr>
          <p:nvPr>
            <p:ph type="title"/>
          </p:nvPr>
        </p:nvSpPr>
        <p:spPr/>
        <p:txBody>
          <a:bodyPr/>
          <a:lstStyle/>
          <a:p>
            <a:pPr eaLnBrk="1" hangingPunct="1"/>
            <a:r>
              <a:rPr lang="nb-NO" altLang="en-US"/>
              <a:t>Standard-med-unntak-klisjéen</a:t>
            </a:r>
          </a:p>
        </p:txBody>
      </p:sp>
      <p:sp>
        <p:nvSpPr>
          <p:cNvPr id="35844" name="Text Box 9"/>
          <p:cNvSpPr txBox="1">
            <a:spLocks noChangeArrowheads="1"/>
          </p:cNvSpPr>
          <p:nvPr/>
        </p:nvSpPr>
        <p:spPr bwMode="auto">
          <a:xfrm>
            <a:off x="755650" y="5445125"/>
            <a:ext cx="53292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1600">
                <a:solidFill>
                  <a:srgbClr val="0000FF"/>
                </a:solidFill>
              </a:rPr>
              <a:t>For å finne hvilken avdeling som har ansvar for en vare, </a:t>
            </a:r>
            <a:br>
              <a:rPr lang="nb-NO" altLang="en-US" sz="1600">
                <a:solidFill>
                  <a:srgbClr val="0000FF"/>
                </a:solidFill>
              </a:rPr>
            </a:br>
            <a:r>
              <a:rPr lang="nb-NO" altLang="en-US" sz="1600">
                <a:solidFill>
                  <a:srgbClr val="0000FF"/>
                </a:solidFill>
              </a:rPr>
              <a:t/>
            </a:r>
            <a:br>
              <a:rPr lang="nb-NO" altLang="en-US" sz="1600">
                <a:solidFill>
                  <a:srgbClr val="0000FF"/>
                </a:solidFill>
              </a:rPr>
            </a:br>
            <a:r>
              <a:rPr lang="nb-NO" altLang="en-US" sz="1600">
                <a:solidFill>
                  <a:srgbClr val="0000FF"/>
                </a:solidFill>
              </a:rPr>
              <a:t>sjekker man først om varen har en unntaksrelasjon</a:t>
            </a:r>
          </a:p>
        </p:txBody>
      </p:sp>
      <p:pic>
        <p:nvPicPr>
          <p:cNvPr id="35845" name="Picture 11" descr="vare-unnt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00213"/>
            <a:ext cx="4470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378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2E11865-AD38-044F-AAA0-5BAF2E98F127}" type="slidenum">
              <a:rPr lang="en-US" altLang="en-US" sz="1400"/>
              <a:pPr>
                <a:spcBef>
                  <a:spcPct val="0"/>
                </a:spcBef>
                <a:buFontTx/>
                <a:buNone/>
              </a:pPr>
              <a:t>23</a:t>
            </a:fld>
            <a:endParaRPr lang="en-US" altLang="en-US" sz="1400"/>
          </a:p>
        </p:txBody>
      </p:sp>
      <p:sp>
        <p:nvSpPr>
          <p:cNvPr id="37891" name="Rectangle 4"/>
          <p:cNvSpPr>
            <a:spLocks noGrp="1" noChangeArrowheads="1"/>
          </p:cNvSpPr>
          <p:nvPr>
            <p:ph type="title"/>
          </p:nvPr>
        </p:nvSpPr>
        <p:spPr/>
        <p:txBody>
          <a:bodyPr/>
          <a:lstStyle/>
          <a:p>
            <a:pPr eaLnBrk="1" hangingPunct="1"/>
            <a:r>
              <a:rPr lang="nb-NO" altLang="en-US"/>
              <a:t>Beholdningsklisjéen</a:t>
            </a:r>
          </a:p>
        </p:txBody>
      </p:sp>
      <p:pic>
        <p:nvPicPr>
          <p:cNvPr id="37892" name="Picture 8" descr="behold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060575"/>
            <a:ext cx="62071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399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ED397E29-BD45-D842-AF43-ECB4CE77175C}" type="slidenum">
              <a:rPr lang="en-US" altLang="en-US" sz="1400"/>
              <a:pPr>
                <a:spcBef>
                  <a:spcPct val="0"/>
                </a:spcBef>
                <a:buFontTx/>
                <a:buNone/>
              </a:pPr>
              <a:t>24</a:t>
            </a:fld>
            <a:endParaRPr lang="en-US" altLang="en-US" sz="1400"/>
          </a:p>
        </p:txBody>
      </p:sp>
      <p:pic>
        <p:nvPicPr>
          <p:cNvPr id="39939" name="Picture 9" descr="beholdning-plass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628775"/>
            <a:ext cx="6551613"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Grp="1" noChangeArrowheads="1"/>
          </p:cNvSpPr>
          <p:nvPr>
            <p:ph type="title"/>
          </p:nvPr>
        </p:nvSpPr>
        <p:spPr/>
        <p:txBody>
          <a:bodyPr/>
          <a:lstStyle/>
          <a:p>
            <a:pPr eaLnBrk="1" hangingPunct="1"/>
            <a:r>
              <a:rPr lang="nb-NO" altLang="en-US"/>
              <a:t>Plasseringsklisjéen</a:t>
            </a:r>
          </a:p>
        </p:txBody>
      </p:sp>
      <p:sp>
        <p:nvSpPr>
          <p:cNvPr id="39941" name="Text Box 8"/>
          <p:cNvSpPr txBox="1">
            <a:spLocks noChangeArrowheads="1"/>
          </p:cNvSpPr>
          <p:nvPr/>
        </p:nvSpPr>
        <p:spPr bwMode="auto">
          <a:xfrm>
            <a:off x="2411413" y="3429000"/>
            <a:ext cx="1800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1600">
                <a:solidFill>
                  <a:srgbClr val="0000FF"/>
                </a:solidFill>
              </a:rPr>
              <a:t>ekvivalente stier/</a:t>
            </a:r>
          </a:p>
          <a:p>
            <a:pPr eaLnBrk="1" hangingPunct="1">
              <a:lnSpc>
                <a:spcPct val="55000"/>
              </a:lnSpc>
              <a:spcBef>
                <a:spcPct val="50000"/>
              </a:spcBef>
              <a:buFontTx/>
              <a:buNone/>
            </a:pPr>
            <a:r>
              <a:rPr lang="nb-NO" altLang="en-US" sz="1600">
                <a:solidFill>
                  <a:srgbClr val="0000FF"/>
                </a:solidFill>
              </a:rPr>
              <a:t>joinskranke?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41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8D6EF0F-2BDB-7249-B46E-D47CB8012DE7}" type="slidenum">
              <a:rPr lang="en-US" altLang="en-US" sz="1400"/>
              <a:pPr>
                <a:spcBef>
                  <a:spcPct val="0"/>
                </a:spcBef>
                <a:buFontTx/>
                <a:buNone/>
              </a:pPr>
              <a:t>25</a:t>
            </a:fld>
            <a:endParaRPr lang="en-US" altLang="en-US" sz="1400"/>
          </a:p>
        </p:txBody>
      </p:sp>
      <p:sp>
        <p:nvSpPr>
          <p:cNvPr id="41987" name="Rectangle 2"/>
          <p:cNvSpPr>
            <a:spLocks noGrp="1" noChangeArrowheads="1"/>
          </p:cNvSpPr>
          <p:nvPr>
            <p:ph type="title"/>
          </p:nvPr>
        </p:nvSpPr>
        <p:spPr/>
        <p:txBody>
          <a:bodyPr/>
          <a:lstStyle/>
          <a:p>
            <a:pPr eaLnBrk="1" hangingPunct="1"/>
            <a:r>
              <a:rPr lang="nb-NO" altLang="en-US" sz="4000"/>
              <a:t>Hierarkiklisjéen </a:t>
            </a:r>
            <a:br>
              <a:rPr lang="nb-NO" altLang="en-US" sz="4000"/>
            </a:br>
            <a:r>
              <a:rPr lang="nb-NO" altLang="en-US" sz="4000"/>
              <a:t>enkel variant</a:t>
            </a:r>
          </a:p>
        </p:txBody>
      </p:sp>
      <p:pic>
        <p:nvPicPr>
          <p:cNvPr id="41988" name="Picture 8" descr="hierarki-avde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133600"/>
            <a:ext cx="161766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440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EE36FA3-0BA9-E84E-A28D-72621E22EC17}" type="slidenum">
              <a:rPr lang="en-US" altLang="en-US" sz="1400"/>
              <a:pPr>
                <a:spcBef>
                  <a:spcPct val="0"/>
                </a:spcBef>
                <a:buFontTx/>
                <a:buNone/>
              </a:pPr>
              <a:t>26</a:t>
            </a:fld>
            <a:endParaRPr lang="en-US" altLang="en-US" sz="1400"/>
          </a:p>
        </p:txBody>
      </p:sp>
      <p:sp>
        <p:nvSpPr>
          <p:cNvPr id="44035" name="Rectangle 4"/>
          <p:cNvSpPr>
            <a:spLocks noGrp="1" noChangeArrowheads="1"/>
          </p:cNvSpPr>
          <p:nvPr>
            <p:ph type="title"/>
          </p:nvPr>
        </p:nvSpPr>
        <p:spPr/>
        <p:txBody>
          <a:bodyPr/>
          <a:lstStyle/>
          <a:p>
            <a:pPr eaLnBrk="1" hangingPunct="1"/>
            <a:r>
              <a:rPr lang="nb-NO" altLang="en-US" sz="4000"/>
              <a:t>Hierarkiklisjéen</a:t>
            </a:r>
            <a:br>
              <a:rPr lang="nb-NO" altLang="en-US" sz="4000"/>
            </a:br>
            <a:r>
              <a:rPr lang="nb-NO" altLang="en-US" sz="4000"/>
              <a:t>spesielle varianter</a:t>
            </a:r>
          </a:p>
        </p:txBody>
      </p:sp>
      <p:pic>
        <p:nvPicPr>
          <p:cNvPr id="44036" name="Picture 13" descr="hierarki-seksj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844675"/>
            <a:ext cx="30718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4" descr="hierarki-underavde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44675"/>
            <a:ext cx="23939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872E072-CAAE-E646-9FF9-45BC2EBEE87D}" type="slidenum">
              <a:rPr lang="en-US" altLang="en-US" sz="1400"/>
              <a:pPr>
                <a:spcBef>
                  <a:spcPct val="0"/>
                </a:spcBef>
                <a:buFontTx/>
                <a:buNone/>
              </a:pPr>
              <a:t>27</a:t>
            </a:fld>
            <a:endParaRPr lang="en-US" altLang="en-US" sz="1400"/>
          </a:p>
        </p:txBody>
      </p:sp>
      <p:sp>
        <p:nvSpPr>
          <p:cNvPr id="45059" name="Rectangle 2"/>
          <p:cNvSpPr>
            <a:spLocks noGrp="1" noChangeArrowheads="1"/>
          </p:cNvSpPr>
          <p:nvPr>
            <p:ph type="title"/>
          </p:nvPr>
        </p:nvSpPr>
        <p:spPr/>
        <p:txBody>
          <a:bodyPr/>
          <a:lstStyle/>
          <a:p>
            <a:pPr eaLnBrk="1" hangingPunct="1"/>
            <a:r>
              <a:rPr lang="nb-NO" altLang="en-US"/>
              <a:t>Hierarkisk representasjon</a:t>
            </a:r>
          </a:p>
        </p:txBody>
      </p:sp>
      <p:pic>
        <p:nvPicPr>
          <p:cNvPr id="45060" name="Picture 13" descr="hierarki-seksjon-hierarkisk-referanse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20938"/>
            <a:ext cx="466725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4" descr="hierarki-vassdr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773238"/>
            <a:ext cx="312737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47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4D9AA58-9343-5947-AF71-0C6E893CE5D5}" type="slidenum">
              <a:rPr lang="en-US" altLang="en-US" sz="1400"/>
              <a:pPr>
                <a:spcBef>
                  <a:spcPct val="0"/>
                </a:spcBef>
                <a:buFontTx/>
                <a:buNone/>
              </a:pPr>
              <a:t>28</a:t>
            </a:fld>
            <a:endParaRPr lang="en-US" altLang="en-US" sz="1400"/>
          </a:p>
        </p:txBody>
      </p:sp>
      <p:sp>
        <p:nvSpPr>
          <p:cNvPr id="47107" name="Rectangle 2"/>
          <p:cNvSpPr>
            <a:spLocks noGrp="1" noChangeArrowheads="1"/>
          </p:cNvSpPr>
          <p:nvPr>
            <p:ph type="title"/>
          </p:nvPr>
        </p:nvSpPr>
        <p:spPr/>
        <p:txBody>
          <a:bodyPr/>
          <a:lstStyle/>
          <a:p>
            <a:pPr eaLnBrk="1" hangingPunct="1"/>
            <a:r>
              <a:rPr lang="nb-NO" altLang="en-US"/>
              <a:t>Erstatningsklisjéen</a:t>
            </a:r>
          </a:p>
        </p:txBody>
      </p:sp>
      <p:pic>
        <p:nvPicPr>
          <p:cNvPr id="47108" name="Picture 5" descr="erstatning-mange-mange-forekom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933825"/>
            <a:ext cx="16573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erstatning-reflsymmtrans-forekom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581525"/>
            <a:ext cx="16573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11"/>
          <p:cNvSpPr txBox="1">
            <a:spLocks noChangeArrowheads="1"/>
          </p:cNvSpPr>
          <p:nvPr/>
        </p:nvSpPr>
        <p:spPr bwMode="auto">
          <a:xfrm>
            <a:off x="5292725" y="5734050"/>
            <a:ext cx="1655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1600">
                <a:solidFill>
                  <a:srgbClr val="0000FF"/>
                </a:solidFill>
              </a:rPr>
              <a:t>familieløsningen</a:t>
            </a:r>
          </a:p>
        </p:txBody>
      </p:sp>
      <p:pic>
        <p:nvPicPr>
          <p:cNvPr id="47111" name="Picture 15" descr="erstatning-mange-ma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557338"/>
            <a:ext cx="188753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6" descr="erstatning-reflsymmtr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557338"/>
            <a:ext cx="16414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491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D209BB9-CCD5-CE47-A7E5-4E3704674423}" type="slidenum">
              <a:rPr lang="en-US" altLang="en-US" sz="1400"/>
              <a:pPr>
                <a:spcBef>
                  <a:spcPct val="0"/>
                </a:spcBef>
                <a:buFontTx/>
                <a:buNone/>
              </a:pPr>
              <a:t>29</a:t>
            </a:fld>
            <a:endParaRPr lang="en-US" altLang="en-US" sz="1400"/>
          </a:p>
        </p:txBody>
      </p:sp>
      <p:pic>
        <p:nvPicPr>
          <p:cNvPr id="49155" name="Picture 11" descr="bill-of-mat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28775"/>
            <a:ext cx="50022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title"/>
          </p:nvPr>
        </p:nvSpPr>
        <p:spPr/>
        <p:txBody>
          <a:bodyPr/>
          <a:lstStyle/>
          <a:p>
            <a:pPr eaLnBrk="1" hangingPunct="1"/>
            <a:r>
              <a:rPr lang="nb-NO" altLang="en-US"/>
              <a:t>”Bill-of-material”-klisjéen</a:t>
            </a:r>
          </a:p>
        </p:txBody>
      </p:sp>
      <p:sp>
        <p:nvSpPr>
          <p:cNvPr id="49157" name="Text Box 9"/>
          <p:cNvSpPr txBox="1">
            <a:spLocks noChangeArrowheads="1"/>
          </p:cNvSpPr>
          <p:nvPr/>
        </p:nvSpPr>
        <p:spPr bwMode="auto">
          <a:xfrm>
            <a:off x="5867400" y="4076700"/>
            <a:ext cx="1655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ct val="55000"/>
              </a:lnSpc>
              <a:spcBef>
                <a:spcPct val="50000"/>
              </a:spcBef>
              <a:buFontTx/>
              <a:buNone/>
            </a:pPr>
            <a:r>
              <a:rPr lang="nb-NO" altLang="en-US" sz="1600" dirty="0">
                <a:solidFill>
                  <a:srgbClr val="0000FF"/>
                </a:solidFill>
              </a:rPr>
              <a:t>realiseres ikke</a:t>
            </a:r>
          </a:p>
        </p:txBody>
      </p:sp>
      <p:sp>
        <p:nvSpPr>
          <p:cNvPr id="49158" name="Line 10"/>
          <p:cNvSpPr>
            <a:spLocks noChangeShapeType="1"/>
          </p:cNvSpPr>
          <p:nvPr/>
        </p:nvSpPr>
        <p:spPr bwMode="auto">
          <a:xfrm flipH="1" flipV="1">
            <a:off x="4787900" y="3789363"/>
            <a:ext cx="1079500" cy="36036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C3A5899-9D81-D34A-BC37-D69BF10B4F32}" type="slidenum">
              <a:rPr lang="en-US" altLang="en-US" sz="1400"/>
              <a:pPr>
                <a:spcBef>
                  <a:spcPct val="0"/>
                </a:spcBef>
                <a:buFontTx/>
                <a:buNone/>
              </a:pPr>
              <a:t>3</a:t>
            </a:fld>
            <a:endParaRPr lang="en-US" altLang="en-US" sz="1400"/>
          </a:p>
        </p:txBody>
      </p:sp>
      <p:sp>
        <p:nvSpPr>
          <p:cNvPr id="18435" name="Rectangle 2"/>
          <p:cNvSpPr>
            <a:spLocks noGrp="1" noChangeArrowheads="1"/>
          </p:cNvSpPr>
          <p:nvPr>
            <p:ph type="title"/>
          </p:nvPr>
        </p:nvSpPr>
        <p:spPr/>
        <p:txBody>
          <a:bodyPr/>
          <a:lstStyle/>
          <a:p>
            <a:pPr eaLnBrk="1" hangingPunct="1"/>
            <a:r>
              <a:rPr lang="nb-NO" altLang="en-US"/>
              <a:t>Refleksiv skranke</a:t>
            </a:r>
          </a:p>
        </p:txBody>
      </p:sp>
      <p:sp>
        <p:nvSpPr>
          <p:cNvPr id="18436" name="Rectangle 4"/>
          <p:cNvSpPr>
            <a:spLocks noGrp="1" noChangeArrowheads="1"/>
          </p:cNvSpPr>
          <p:nvPr>
            <p:ph type="body" idx="1"/>
          </p:nvPr>
        </p:nvSpPr>
        <p:spPr>
          <a:xfrm>
            <a:off x="1116013" y="3644900"/>
            <a:ext cx="6915150" cy="720725"/>
          </a:xfrm>
        </p:spPr>
        <p:txBody>
          <a:bodyPr/>
          <a:lstStyle/>
          <a:p>
            <a:pPr marL="0" indent="0" eaLnBrk="1" hangingPunct="1">
              <a:buFontTx/>
              <a:buNone/>
            </a:pPr>
            <a:r>
              <a:rPr lang="nb-NO" altLang="en-US">
                <a:solidFill>
                  <a:srgbClr val="0000FF"/>
                </a:solidFill>
              </a:rPr>
              <a:t>x </a:t>
            </a:r>
            <a:r>
              <a:rPr lang="nb-NO" altLang="en-US">
                <a:solidFill>
                  <a:srgbClr val="0000FF"/>
                </a:solidFill>
                <a:sym typeface="Symbol" charset="2"/>
              </a:rPr>
              <a:t> pop(r1)pop(r2)  (x,x)  pop(r1,r2)</a:t>
            </a:r>
          </a:p>
        </p:txBody>
      </p:sp>
      <p:pic>
        <p:nvPicPr>
          <p:cNvPr id="18437" name="Picture 12" descr="ringskranke-refleksiv-forekom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365625"/>
            <a:ext cx="12604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ringskranke-refleks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12875"/>
            <a:ext cx="1397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436095" y="4563268"/>
            <a:ext cx="316143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FontTx/>
              <a:buNone/>
            </a:pPr>
            <a:r>
              <a:rPr lang="nb-NO" altLang="en-US" sz="2400" kern="0">
                <a:sym typeface="Symbol" charset="2"/>
              </a:rPr>
              <a:t>Hvis (a,b) er med, så må (a,a) og (b,b) også være med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512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A1C417D-33F8-8741-A75F-2EE280D23F27}" type="slidenum">
              <a:rPr lang="en-US" altLang="en-US" sz="1400"/>
              <a:pPr>
                <a:spcBef>
                  <a:spcPct val="0"/>
                </a:spcBef>
                <a:buFontTx/>
                <a:buNone/>
              </a:pPr>
              <a:t>30</a:t>
            </a:fld>
            <a:endParaRPr lang="en-US" altLang="en-US" sz="1400"/>
          </a:p>
        </p:txBody>
      </p:sp>
      <p:sp>
        <p:nvSpPr>
          <p:cNvPr id="51203" name="Rectangle 4"/>
          <p:cNvSpPr>
            <a:spLocks noGrp="1" noChangeArrowheads="1"/>
          </p:cNvSpPr>
          <p:nvPr>
            <p:ph type="title"/>
          </p:nvPr>
        </p:nvSpPr>
        <p:spPr/>
        <p:txBody>
          <a:bodyPr/>
          <a:lstStyle/>
          <a:p>
            <a:pPr eaLnBrk="1" hangingPunct="1"/>
            <a:r>
              <a:rPr lang="nb-NO" altLang="en-US"/>
              <a:t>Individualiseringsklisjéen</a:t>
            </a:r>
          </a:p>
        </p:txBody>
      </p:sp>
      <p:pic>
        <p:nvPicPr>
          <p:cNvPr id="51204" name="Picture 8" descr="individualis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349500"/>
            <a:ext cx="67833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532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6D11BDE-1A78-2440-B9AA-3C7AB1D33A64}" type="slidenum">
              <a:rPr lang="en-US" altLang="en-US" sz="1400"/>
              <a:pPr>
                <a:spcBef>
                  <a:spcPct val="0"/>
                </a:spcBef>
                <a:buFontTx/>
                <a:buNone/>
              </a:pPr>
              <a:t>31</a:t>
            </a:fld>
            <a:endParaRPr lang="en-US" altLang="en-US" sz="1400"/>
          </a:p>
        </p:txBody>
      </p:sp>
      <p:sp>
        <p:nvSpPr>
          <p:cNvPr id="53251" name="Rectangle 4"/>
          <p:cNvSpPr>
            <a:spLocks noGrp="1" noChangeArrowheads="1"/>
          </p:cNvSpPr>
          <p:nvPr>
            <p:ph type="title"/>
          </p:nvPr>
        </p:nvSpPr>
        <p:spPr/>
        <p:txBody>
          <a:bodyPr/>
          <a:lstStyle/>
          <a:p>
            <a:pPr eaLnBrk="1" hangingPunct="1"/>
            <a:r>
              <a:rPr lang="nb-NO" altLang="en-US"/>
              <a:t>Tidsakseklisjéen</a:t>
            </a:r>
          </a:p>
        </p:txBody>
      </p:sp>
      <p:pic>
        <p:nvPicPr>
          <p:cNvPr id="53252" name="Picture 9" descr="tidsak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73238"/>
            <a:ext cx="486251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552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3CCD4BA-CE2A-5449-81E3-BA46E0365C2B}" type="slidenum">
              <a:rPr lang="en-US" altLang="en-US" sz="1400"/>
              <a:pPr>
                <a:spcBef>
                  <a:spcPct val="0"/>
                </a:spcBef>
                <a:buFontTx/>
                <a:buNone/>
              </a:pPr>
              <a:t>32</a:t>
            </a:fld>
            <a:endParaRPr lang="en-US" altLang="en-US" sz="1400"/>
          </a:p>
        </p:txBody>
      </p:sp>
      <p:sp>
        <p:nvSpPr>
          <p:cNvPr id="55299" name="Rectangle 4"/>
          <p:cNvSpPr>
            <a:spLocks noGrp="1" noChangeArrowheads="1"/>
          </p:cNvSpPr>
          <p:nvPr>
            <p:ph type="title"/>
          </p:nvPr>
        </p:nvSpPr>
        <p:spPr/>
        <p:txBody>
          <a:bodyPr/>
          <a:lstStyle/>
          <a:p>
            <a:pPr eaLnBrk="1" hangingPunct="1"/>
            <a:r>
              <a:rPr lang="nb-NO" altLang="en-US"/>
              <a:t>Frys-klisjéen</a:t>
            </a:r>
          </a:p>
        </p:txBody>
      </p:sp>
      <p:pic>
        <p:nvPicPr>
          <p:cNvPr id="55300" name="Picture 10" descr="fr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16113"/>
            <a:ext cx="72009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4A8460D-05E1-1448-83FF-31AABA72179E}" type="slidenum">
              <a:rPr lang="en-US" altLang="en-US" sz="1400"/>
              <a:pPr>
                <a:spcBef>
                  <a:spcPct val="0"/>
                </a:spcBef>
                <a:buFontTx/>
                <a:buNone/>
              </a:pPr>
              <a:t>33</a:t>
            </a:fld>
            <a:endParaRPr lang="en-US" altLang="en-US" sz="1400"/>
          </a:p>
        </p:txBody>
      </p:sp>
      <p:sp>
        <p:nvSpPr>
          <p:cNvPr id="57347" name="Rectangle 4"/>
          <p:cNvSpPr>
            <a:spLocks noGrp="1" noChangeArrowheads="1"/>
          </p:cNvSpPr>
          <p:nvPr>
            <p:ph type="title"/>
          </p:nvPr>
        </p:nvSpPr>
        <p:spPr/>
        <p:txBody>
          <a:bodyPr/>
          <a:lstStyle/>
          <a:p>
            <a:pPr eaLnBrk="1" hangingPunct="1"/>
            <a:r>
              <a:rPr lang="nb-NO" altLang="en-US"/>
              <a:t>Tommelfingerregler</a:t>
            </a:r>
          </a:p>
        </p:txBody>
      </p:sp>
      <p:sp>
        <p:nvSpPr>
          <p:cNvPr id="57348" name="Rectangle 5"/>
          <p:cNvSpPr>
            <a:spLocks noGrp="1" noChangeArrowheads="1"/>
          </p:cNvSpPr>
          <p:nvPr>
            <p:ph type="body" idx="1"/>
          </p:nvPr>
        </p:nvSpPr>
        <p:spPr>
          <a:xfrm>
            <a:off x="755650" y="1600200"/>
            <a:ext cx="7561263" cy="4525963"/>
          </a:xfrm>
        </p:spPr>
        <p:txBody>
          <a:bodyPr/>
          <a:lstStyle/>
          <a:p>
            <a:pPr eaLnBrk="1" hangingPunct="1"/>
            <a:r>
              <a:rPr lang="nb-NO" altLang="en-US" sz="2000"/>
              <a:t>Vær skeptisk overfor «mange-til-mange» (lange entydigheter) og «en-til-en» (to korte entydigheter på en binær faktatype)</a:t>
            </a:r>
          </a:p>
          <a:p>
            <a:pPr eaLnBrk="1" hangingPunct="1"/>
            <a:r>
              <a:rPr lang="nb-NO" altLang="en-US" sz="2000"/>
              <a:t>Påkrevd rolle står vanligvis på samme side som entydighetsskranken </a:t>
            </a:r>
          </a:p>
          <a:p>
            <a:pPr eaLnBrk="1" hangingPunct="1"/>
            <a:r>
              <a:rPr lang="nb-NO" altLang="en-US" sz="2000"/>
              <a:t>Entydighetsskranken omfatter sjelden mål, vekt, antall o.l.</a:t>
            </a:r>
          </a:p>
          <a:p>
            <a:pPr eaLnBrk="1" hangingPunct="1"/>
            <a:r>
              <a:rPr lang="nb-NO" altLang="en-US" sz="2000"/>
              <a:t>Entydighetsskranken omfatter (nesten) aldri to tidspunkter</a:t>
            </a:r>
          </a:p>
          <a:p>
            <a:pPr eaLnBrk="1" hangingPunct="1"/>
            <a:r>
              <a:rPr lang="nb-NO" altLang="en-US" sz="2000"/>
              <a:t>Manglende påkrevd rolle kan skjule et underbegrep</a:t>
            </a:r>
          </a:p>
          <a:p>
            <a:pPr eaLnBrk="1" hangingPunct="1"/>
            <a:r>
              <a:rPr lang="nb-NO" altLang="en-US" sz="2000"/>
              <a:t>Dersom flere stier fører fra et begrep til et annet, sjekk om det finnes overflødige faktatyper eller om vi har ekvivalente stier/joinskranker</a:t>
            </a:r>
          </a:p>
          <a:p>
            <a:pPr eaLnBrk="1" hangingPunct="1"/>
            <a:r>
              <a:rPr lang="nb-NO" altLang="en-US" sz="2000"/>
              <a:t>Ikke formaliser fritekst det ikke skal søkes i</a:t>
            </a:r>
          </a:p>
          <a:p>
            <a:pPr eaLnBrk="1" hangingPunct="1"/>
            <a:r>
              <a:rPr lang="nb-NO" altLang="en-US" sz="2000"/>
              <a:t>Vær skeptisk overfor begrepsdannelser og underbegreper uten eierroller</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B452115-D26B-0D4A-8B63-5CE6C98E0D03}" type="slidenum">
              <a:rPr lang="en-US" altLang="en-US" sz="1400"/>
              <a:pPr>
                <a:spcBef>
                  <a:spcPct val="0"/>
                </a:spcBef>
                <a:buFontTx/>
                <a:buNone/>
              </a:pPr>
              <a:t>34</a:t>
            </a:fld>
            <a:endParaRPr lang="en-US" altLang="en-US" sz="1400"/>
          </a:p>
        </p:txBody>
      </p:sp>
      <p:sp>
        <p:nvSpPr>
          <p:cNvPr id="59395" name="Rectangle 2"/>
          <p:cNvSpPr>
            <a:spLocks noGrp="1" noChangeArrowheads="1"/>
          </p:cNvSpPr>
          <p:nvPr>
            <p:ph type="title"/>
          </p:nvPr>
        </p:nvSpPr>
        <p:spPr/>
        <p:txBody>
          <a:bodyPr/>
          <a:lstStyle/>
          <a:p>
            <a:pPr eaLnBrk="1" hangingPunct="1"/>
            <a:r>
              <a:rPr lang="nb-NO" altLang="en-US"/>
              <a:t>Tommelfingerregler (forts.)</a:t>
            </a:r>
          </a:p>
        </p:txBody>
      </p:sp>
      <p:sp>
        <p:nvSpPr>
          <p:cNvPr id="59396" name="Rectangle 3"/>
          <p:cNvSpPr>
            <a:spLocks noGrp="1" noChangeArrowheads="1"/>
          </p:cNvSpPr>
          <p:nvPr>
            <p:ph type="body" idx="1"/>
          </p:nvPr>
        </p:nvSpPr>
        <p:spPr>
          <a:xfrm>
            <a:off x="457200" y="1600200"/>
            <a:ext cx="8229600" cy="3700463"/>
          </a:xfrm>
        </p:spPr>
        <p:txBody>
          <a:bodyPr/>
          <a:lstStyle/>
          <a:p>
            <a:pPr eaLnBrk="1" hangingPunct="1"/>
            <a:r>
              <a:rPr lang="nb-NO" altLang="en-US" sz="2000"/>
              <a:t>Roller som spilles av begrepsdannelser har som oftest en entydighetsskranke (intern eller ekstern)</a:t>
            </a:r>
          </a:p>
          <a:p>
            <a:pPr eaLnBrk="1" hangingPunct="1"/>
            <a:r>
              <a:rPr lang="nb-NO" altLang="en-US" sz="2000"/>
              <a:t>Bruk standardiserte representasjoner hvis de finnes</a:t>
            </a:r>
          </a:p>
          <a:p>
            <a:pPr eaLnBrk="1" hangingPunct="1"/>
            <a:r>
              <a:rPr lang="nb-NO" altLang="en-US" sz="2000"/>
              <a:t>Dersom to begreper har samme representasjon, bør de sannsynligvis tilhøre samme underbegrepsfamilie</a:t>
            </a:r>
          </a:p>
          <a:p>
            <a:pPr eaLnBrk="1" hangingPunct="1"/>
            <a:r>
              <a:rPr lang="nb-NO" altLang="en-US" sz="2000"/>
              <a:t>Ikke baser informasjonsbærende representasjoner på ustabile fakta</a:t>
            </a:r>
          </a:p>
          <a:p>
            <a:pPr eaLnBrk="1" hangingPunct="1"/>
            <a:r>
              <a:rPr lang="nb-NO" altLang="en-US" sz="2000"/>
              <a:t>Gjør informasjonsmodellen robust mot forretningsmessige og politiske endringer (av forretningsreglene i interesseområdet)</a:t>
            </a:r>
          </a:p>
          <a:p>
            <a:pPr eaLnBrk="1" hangingPunct="1"/>
            <a:r>
              <a:rPr lang="nb-NO" altLang="en-US" sz="2000"/>
              <a:t>Et begrep som blir til en tabell som kan undertrykkes, men som man ønsker å beholde, mangler trolig en faktatype (f.eks. til en kodeforklaring)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F50C0F4-ED32-F54E-8121-9F4492D33A6D}" type="slidenum">
              <a:rPr lang="en-US" altLang="en-US" sz="1400"/>
              <a:pPr>
                <a:spcBef>
                  <a:spcPct val="0"/>
                </a:spcBef>
                <a:buFontTx/>
                <a:buNone/>
              </a:pPr>
              <a:t>4</a:t>
            </a:fld>
            <a:endParaRPr lang="en-US" altLang="en-US" sz="1400"/>
          </a:p>
        </p:txBody>
      </p:sp>
      <p:sp>
        <p:nvSpPr>
          <p:cNvPr id="19459" name="Rectangle 2"/>
          <p:cNvSpPr>
            <a:spLocks noGrp="1" noChangeArrowheads="1"/>
          </p:cNvSpPr>
          <p:nvPr>
            <p:ph type="title"/>
          </p:nvPr>
        </p:nvSpPr>
        <p:spPr/>
        <p:txBody>
          <a:bodyPr/>
          <a:lstStyle/>
          <a:p>
            <a:pPr eaLnBrk="1" hangingPunct="1"/>
            <a:r>
              <a:rPr lang="nb-NO" altLang="en-US"/>
              <a:t>Irrefleksiv skranke</a:t>
            </a:r>
          </a:p>
        </p:txBody>
      </p:sp>
      <p:sp>
        <p:nvSpPr>
          <p:cNvPr id="19460" name="Rectangle 3"/>
          <p:cNvSpPr>
            <a:spLocks noGrp="1" noChangeArrowheads="1"/>
          </p:cNvSpPr>
          <p:nvPr>
            <p:ph type="body" idx="1"/>
          </p:nvPr>
        </p:nvSpPr>
        <p:spPr>
          <a:xfrm>
            <a:off x="2987675" y="3644900"/>
            <a:ext cx="4679950" cy="647700"/>
          </a:xfrm>
        </p:spPr>
        <p:txBody>
          <a:bodyPr/>
          <a:lstStyle/>
          <a:p>
            <a:pPr marL="0" indent="0" eaLnBrk="1" hangingPunct="1">
              <a:buFontTx/>
              <a:buNone/>
            </a:pPr>
            <a:r>
              <a:rPr lang="nb-NO" altLang="en-US">
                <a:solidFill>
                  <a:srgbClr val="0000FF"/>
                </a:solidFill>
                <a:sym typeface="Symbol" charset="2"/>
              </a:rPr>
              <a:t>(x,x)  pop(r1,r2)</a:t>
            </a:r>
          </a:p>
        </p:txBody>
      </p:sp>
      <p:pic>
        <p:nvPicPr>
          <p:cNvPr id="19461" name="Picture 12" descr="ringskranke-irrefleksiv-forekom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437063"/>
            <a:ext cx="15843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descr="ringskranke-irrefleks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412875"/>
            <a:ext cx="12747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25369" y="4495403"/>
            <a:ext cx="316143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FontTx/>
              <a:buNone/>
            </a:pPr>
            <a:r>
              <a:rPr lang="nb-NO" altLang="en-US" sz="2400" kern="0">
                <a:sym typeface="Symbol" charset="2"/>
              </a:rPr>
              <a:t>(a,a) og (b,b) skal aldri være med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6C7AD2F-3862-A346-885F-147AEFFACBAB}" type="slidenum">
              <a:rPr lang="en-US" altLang="en-US" sz="1400"/>
              <a:pPr>
                <a:spcBef>
                  <a:spcPct val="0"/>
                </a:spcBef>
                <a:buFontTx/>
                <a:buNone/>
              </a:pPr>
              <a:t>5</a:t>
            </a:fld>
            <a:endParaRPr lang="en-US" altLang="en-US" sz="1400"/>
          </a:p>
        </p:txBody>
      </p:sp>
      <p:sp>
        <p:nvSpPr>
          <p:cNvPr id="21507" name="Rectangle 2"/>
          <p:cNvSpPr>
            <a:spLocks noGrp="1" noChangeArrowheads="1"/>
          </p:cNvSpPr>
          <p:nvPr>
            <p:ph type="title"/>
          </p:nvPr>
        </p:nvSpPr>
        <p:spPr/>
        <p:txBody>
          <a:bodyPr/>
          <a:lstStyle/>
          <a:p>
            <a:pPr eaLnBrk="1" hangingPunct="1"/>
            <a:r>
              <a:rPr lang="nb-NO" altLang="en-US"/>
              <a:t>Symmetriskranke</a:t>
            </a:r>
          </a:p>
        </p:txBody>
      </p:sp>
      <p:sp>
        <p:nvSpPr>
          <p:cNvPr id="21508" name="Rectangle 3"/>
          <p:cNvSpPr>
            <a:spLocks noGrp="1" noChangeArrowheads="1"/>
          </p:cNvSpPr>
          <p:nvPr>
            <p:ph type="body" idx="1"/>
          </p:nvPr>
        </p:nvSpPr>
        <p:spPr>
          <a:xfrm>
            <a:off x="1258888" y="4005263"/>
            <a:ext cx="6408737" cy="647700"/>
          </a:xfrm>
        </p:spPr>
        <p:txBody>
          <a:bodyPr/>
          <a:lstStyle/>
          <a:p>
            <a:pPr marL="0" indent="0" eaLnBrk="1" hangingPunct="1">
              <a:buFontTx/>
              <a:buNone/>
            </a:pPr>
            <a:r>
              <a:rPr lang="nb-NO" altLang="en-US">
                <a:solidFill>
                  <a:srgbClr val="0000FF"/>
                </a:solidFill>
                <a:sym typeface="Symbol" charset="2"/>
              </a:rPr>
              <a:t>(x,y)  pop(r1,r2)  (y,x)  pop(r1,r2)</a:t>
            </a:r>
          </a:p>
        </p:txBody>
      </p:sp>
      <p:pic>
        <p:nvPicPr>
          <p:cNvPr id="21509" name="Picture 15" descr="ringskranke-symmetrisk-forekom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724400"/>
            <a:ext cx="1265237"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7" descr="ringskranke-symmet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28775"/>
            <a:ext cx="14890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20215" y="4772500"/>
            <a:ext cx="316143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FontTx/>
              <a:buNone/>
            </a:pPr>
            <a:r>
              <a:rPr lang="nb-NO" altLang="en-US" sz="2400" kern="0">
                <a:sym typeface="Symbol" charset="2"/>
              </a:rPr>
              <a:t>Hvis (a,b) er med, så skal (b,a) også være med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CD9EFFB-ABAC-8445-936F-0E1DAA53D71E}" type="slidenum">
              <a:rPr lang="en-US" altLang="en-US" sz="1400"/>
              <a:pPr>
                <a:spcBef>
                  <a:spcPct val="0"/>
                </a:spcBef>
                <a:buFontTx/>
                <a:buNone/>
              </a:pPr>
              <a:t>6</a:t>
            </a:fld>
            <a:endParaRPr lang="en-US" altLang="en-US" sz="1400"/>
          </a:p>
        </p:txBody>
      </p:sp>
      <p:sp>
        <p:nvSpPr>
          <p:cNvPr id="22531" name="Rectangle 2"/>
          <p:cNvSpPr>
            <a:spLocks noGrp="1" noChangeArrowheads="1"/>
          </p:cNvSpPr>
          <p:nvPr>
            <p:ph type="title"/>
          </p:nvPr>
        </p:nvSpPr>
        <p:spPr/>
        <p:txBody>
          <a:bodyPr/>
          <a:lstStyle/>
          <a:p>
            <a:pPr eaLnBrk="1" hangingPunct="1"/>
            <a:r>
              <a:rPr lang="nb-NO" altLang="en-US"/>
              <a:t>Antisymmetriskranke</a:t>
            </a:r>
          </a:p>
        </p:txBody>
      </p:sp>
      <p:sp>
        <p:nvSpPr>
          <p:cNvPr id="22532" name="Rectangle 3"/>
          <p:cNvSpPr>
            <a:spLocks noGrp="1" noChangeArrowheads="1"/>
          </p:cNvSpPr>
          <p:nvPr>
            <p:ph type="body" idx="1"/>
          </p:nvPr>
        </p:nvSpPr>
        <p:spPr>
          <a:xfrm>
            <a:off x="611188" y="3860800"/>
            <a:ext cx="8208962" cy="647700"/>
          </a:xfrm>
        </p:spPr>
        <p:txBody>
          <a:bodyPr/>
          <a:lstStyle/>
          <a:p>
            <a:pPr marL="0" indent="0" eaLnBrk="1" hangingPunct="1">
              <a:buFontTx/>
              <a:buNone/>
            </a:pPr>
            <a:r>
              <a:rPr lang="nb-NO" altLang="en-US">
                <a:solidFill>
                  <a:srgbClr val="0000FF"/>
                </a:solidFill>
                <a:sym typeface="Symbol" charset="2"/>
              </a:rPr>
              <a:t>(x,y)</a:t>
            </a:r>
            <a:r>
              <a:rPr lang="nb-NO" altLang="en-US">
                <a:solidFill>
                  <a:srgbClr val="FF0000"/>
                </a:solidFill>
                <a:sym typeface="Symbol" charset="2"/>
              </a:rPr>
              <a:t> </a:t>
            </a:r>
            <a:r>
              <a:rPr lang="nb-NO" altLang="en-US">
                <a:solidFill>
                  <a:srgbClr val="0000FF"/>
                </a:solidFill>
                <a:sym typeface="Symbol" charset="2"/>
              </a:rPr>
              <a:t> pop(r1,r2)  x≠y  (y,x)  pop(r1,r2)</a:t>
            </a:r>
          </a:p>
        </p:txBody>
      </p:sp>
      <p:pic>
        <p:nvPicPr>
          <p:cNvPr id="22533" name="Picture 7" descr="ringskranke-antisymmet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557338"/>
            <a:ext cx="15541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ringskranke-antisymmetrisk-forekom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508500"/>
            <a:ext cx="14366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25369" y="4571602"/>
            <a:ext cx="300268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None/>
            </a:pPr>
            <a:r>
              <a:rPr lang="nb-NO" altLang="en-US" sz="2400" kern="0">
                <a:sym typeface="Symbol" charset="2"/>
              </a:rPr>
              <a:t>Hvis (a,b) er med (der a≠b), så skal ikke (b,a) være med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A347D09-9FED-1C47-B9B7-5E88248A0145}" type="slidenum">
              <a:rPr lang="en-US" altLang="en-US" sz="1400"/>
              <a:pPr>
                <a:spcBef>
                  <a:spcPct val="0"/>
                </a:spcBef>
                <a:buFontTx/>
                <a:buNone/>
              </a:pPr>
              <a:t>7</a:t>
            </a:fld>
            <a:endParaRPr lang="en-US" altLang="en-US" sz="1400"/>
          </a:p>
        </p:txBody>
      </p:sp>
      <p:sp>
        <p:nvSpPr>
          <p:cNvPr id="23555" name="Rectangle 2"/>
          <p:cNvSpPr>
            <a:spLocks noGrp="1" noChangeArrowheads="1"/>
          </p:cNvSpPr>
          <p:nvPr>
            <p:ph type="title"/>
          </p:nvPr>
        </p:nvSpPr>
        <p:spPr/>
        <p:txBody>
          <a:bodyPr/>
          <a:lstStyle/>
          <a:p>
            <a:pPr eaLnBrk="1" hangingPunct="1"/>
            <a:r>
              <a:rPr lang="nb-NO" altLang="en-US"/>
              <a:t>Asymmetriskranke</a:t>
            </a:r>
            <a:endParaRPr lang="nb-NO" altLang="en-US" sz="4800">
              <a:solidFill>
                <a:srgbClr val="0000FF"/>
              </a:solidFill>
              <a:sym typeface="Symbol" charset="2"/>
            </a:endParaRPr>
          </a:p>
        </p:txBody>
      </p:sp>
      <p:sp>
        <p:nvSpPr>
          <p:cNvPr id="23556" name="Rectangle 3"/>
          <p:cNvSpPr>
            <a:spLocks noGrp="1" noChangeArrowheads="1"/>
          </p:cNvSpPr>
          <p:nvPr>
            <p:ph type="body" idx="1"/>
          </p:nvPr>
        </p:nvSpPr>
        <p:spPr>
          <a:xfrm>
            <a:off x="1908175" y="3573463"/>
            <a:ext cx="5256213" cy="647700"/>
          </a:xfrm>
        </p:spPr>
        <p:txBody>
          <a:bodyPr/>
          <a:lstStyle/>
          <a:p>
            <a:pPr marL="0" indent="0" eaLnBrk="1" hangingPunct="1">
              <a:buFontTx/>
              <a:buNone/>
            </a:pPr>
            <a:r>
              <a:rPr lang="nb-NO" altLang="en-US">
                <a:solidFill>
                  <a:srgbClr val="0000FF"/>
                </a:solidFill>
                <a:sym typeface="Symbol" charset="2"/>
              </a:rPr>
              <a:t>= antisymmetri + irrefleksivitet</a:t>
            </a:r>
          </a:p>
        </p:txBody>
      </p:sp>
      <p:pic>
        <p:nvPicPr>
          <p:cNvPr id="23557" name="Picture 12" descr="ringskranke-asymmet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412875"/>
            <a:ext cx="1346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3" descr="ringskranke-asymmetrisk-forekom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221163"/>
            <a:ext cx="17145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83673" y="4415114"/>
            <a:ext cx="3103128" cy="1639491"/>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None/>
            </a:pPr>
            <a:r>
              <a:rPr lang="nb-NO" altLang="en-US" sz="2400" kern="0">
                <a:sym typeface="Symbol" charset="2"/>
              </a:rPr>
              <a:t>Hvis (a,b) er med (der a≠b), så skal ikke (a,a), (b,b) eller (b,a) være med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7B26568-AF34-B044-93B7-C2951F4EB99E}" type="slidenum">
              <a:rPr lang="en-US" altLang="en-US" sz="1400"/>
              <a:pPr>
                <a:spcBef>
                  <a:spcPct val="0"/>
                </a:spcBef>
                <a:buFontTx/>
                <a:buNone/>
              </a:pPr>
              <a:t>8</a:t>
            </a:fld>
            <a:endParaRPr lang="en-US" altLang="en-US" sz="1400"/>
          </a:p>
        </p:txBody>
      </p:sp>
      <p:sp>
        <p:nvSpPr>
          <p:cNvPr id="24579" name="Rectangle 2"/>
          <p:cNvSpPr>
            <a:spLocks noGrp="1" noChangeArrowheads="1"/>
          </p:cNvSpPr>
          <p:nvPr>
            <p:ph type="title"/>
          </p:nvPr>
        </p:nvSpPr>
        <p:spPr/>
        <p:txBody>
          <a:bodyPr/>
          <a:lstStyle/>
          <a:p>
            <a:pPr eaLnBrk="1" hangingPunct="1"/>
            <a:r>
              <a:rPr lang="nb-NO" altLang="en-US"/>
              <a:t>Transitiv skranke</a:t>
            </a:r>
          </a:p>
        </p:txBody>
      </p:sp>
      <p:sp>
        <p:nvSpPr>
          <p:cNvPr id="24580" name="Rectangle 3"/>
          <p:cNvSpPr>
            <a:spLocks noGrp="1" noChangeArrowheads="1"/>
          </p:cNvSpPr>
          <p:nvPr>
            <p:ph type="body" idx="1"/>
          </p:nvPr>
        </p:nvSpPr>
        <p:spPr>
          <a:xfrm>
            <a:off x="179388" y="3789363"/>
            <a:ext cx="8518525" cy="649287"/>
          </a:xfrm>
        </p:spPr>
        <p:txBody>
          <a:bodyPr/>
          <a:lstStyle/>
          <a:p>
            <a:pPr marL="0" indent="0" eaLnBrk="1" hangingPunct="1">
              <a:buFontTx/>
              <a:buNone/>
            </a:pPr>
            <a:r>
              <a:rPr lang="nb-NO" altLang="en-US">
                <a:solidFill>
                  <a:srgbClr val="0000FF"/>
                </a:solidFill>
                <a:sym typeface="Symbol" charset="2"/>
              </a:rPr>
              <a:t>(x,y)  pop(r1,r2)  (y,z)  pop(r1,r2)  </a:t>
            </a:r>
            <a:br>
              <a:rPr lang="nb-NO" altLang="en-US">
                <a:solidFill>
                  <a:srgbClr val="0000FF"/>
                </a:solidFill>
                <a:sym typeface="Symbol" charset="2"/>
              </a:rPr>
            </a:br>
            <a:r>
              <a:rPr lang="nb-NO" altLang="en-US">
                <a:solidFill>
                  <a:srgbClr val="0000FF"/>
                </a:solidFill>
                <a:sym typeface="Symbol" charset="2"/>
              </a:rPr>
              <a:t>(x,z)  pop(r1,r2)</a:t>
            </a:r>
          </a:p>
        </p:txBody>
      </p:sp>
      <p:pic>
        <p:nvPicPr>
          <p:cNvPr id="24581" name="Picture 9" descr="ringskranke-transitiv-forekom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508500"/>
            <a:ext cx="13208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ringskranke-transit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12875"/>
            <a:ext cx="13303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05647" y="4643834"/>
            <a:ext cx="316143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None/>
            </a:pPr>
            <a:r>
              <a:rPr lang="nb-NO" altLang="en-US" sz="2400" kern="0">
                <a:sym typeface="Symbol" charset="2"/>
              </a:rPr>
              <a:t>Hvis (a,b) og (b,c) er med, så skal (a,c) også være med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nb-NO" altLang="en-US" sz="1400" smtClean="0"/>
              <a:t>INF1300 – 10.11.2017 – Arild Waaler</a:t>
            </a:r>
            <a:endParaRPr lang="en-US" altLang="en-US" sz="1400"/>
          </a:p>
        </p:txBody>
      </p:sp>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ea typeface="ＭＳ Ｐゴシック" charset="-128"/>
              </a:defRPr>
            </a:lvl1pPr>
            <a:lvl2pPr marL="37931725" indent="-37474525">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3E3B9DA5-3F5F-7649-92F5-B336BBAFF7FF}" type="slidenum">
              <a:rPr lang="en-US" altLang="en-US" sz="1400"/>
              <a:pPr>
                <a:spcBef>
                  <a:spcPct val="0"/>
                </a:spcBef>
                <a:buFontTx/>
                <a:buNone/>
              </a:pPr>
              <a:t>9</a:t>
            </a:fld>
            <a:endParaRPr lang="en-US" altLang="en-US" sz="1400"/>
          </a:p>
        </p:txBody>
      </p:sp>
      <p:sp>
        <p:nvSpPr>
          <p:cNvPr id="25603" name="Rectangle 2"/>
          <p:cNvSpPr>
            <a:spLocks noGrp="1" noChangeArrowheads="1"/>
          </p:cNvSpPr>
          <p:nvPr>
            <p:ph type="title"/>
          </p:nvPr>
        </p:nvSpPr>
        <p:spPr/>
        <p:txBody>
          <a:bodyPr/>
          <a:lstStyle/>
          <a:p>
            <a:pPr eaLnBrk="1" hangingPunct="1"/>
            <a:r>
              <a:rPr lang="nb-NO" altLang="en-US"/>
              <a:t>Intransitiv skranke</a:t>
            </a:r>
          </a:p>
        </p:txBody>
      </p:sp>
      <p:sp>
        <p:nvSpPr>
          <p:cNvPr id="25604" name="Rectangle 3"/>
          <p:cNvSpPr>
            <a:spLocks noGrp="1" noChangeArrowheads="1"/>
          </p:cNvSpPr>
          <p:nvPr>
            <p:ph type="body" idx="1"/>
          </p:nvPr>
        </p:nvSpPr>
        <p:spPr>
          <a:xfrm>
            <a:off x="539750" y="3933825"/>
            <a:ext cx="8229600" cy="649288"/>
          </a:xfrm>
        </p:spPr>
        <p:txBody>
          <a:bodyPr/>
          <a:lstStyle/>
          <a:p>
            <a:pPr marL="0" indent="0" eaLnBrk="1" hangingPunct="1">
              <a:buFontTx/>
              <a:buNone/>
            </a:pPr>
            <a:r>
              <a:rPr lang="nb-NO" altLang="en-US">
                <a:solidFill>
                  <a:srgbClr val="0000FF"/>
                </a:solidFill>
                <a:sym typeface="Symbol" charset="2"/>
              </a:rPr>
              <a:t>(x,y)  pop(r1,r2)  (y,z)  pop(r1,r2)  </a:t>
            </a:r>
            <a:br>
              <a:rPr lang="nb-NO" altLang="en-US">
                <a:solidFill>
                  <a:srgbClr val="0000FF"/>
                </a:solidFill>
                <a:sym typeface="Symbol" charset="2"/>
              </a:rPr>
            </a:br>
            <a:r>
              <a:rPr lang="nb-NO" altLang="en-US">
                <a:solidFill>
                  <a:srgbClr val="0000FF"/>
                </a:solidFill>
                <a:sym typeface="Symbol" charset="2"/>
              </a:rPr>
              <a:t>(x,z)  pop(r1,r2)</a:t>
            </a:r>
          </a:p>
        </p:txBody>
      </p:sp>
      <p:pic>
        <p:nvPicPr>
          <p:cNvPr id="25605" name="Picture 9" descr="ringskranke-intransitiv-forekom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508500"/>
            <a:ext cx="1727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descr="ringskranke-intransit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484313"/>
            <a:ext cx="1292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5525369" y="4571602"/>
            <a:ext cx="3161431" cy="135652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None/>
            </a:pPr>
            <a:r>
              <a:rPr lang="nb-NO" altLang="en-US" sz="2400" kern="0">
                <a:sym typeface="Symbol" charset="2"/>
              </a:rPr>
              <a:t>Hvis (a,b) og (b,c) er med, så skal ikke (a,c) være med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55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55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37248</TotalTime>
  <Words>2248</Words>
  <Application>Microsoft Macintosh PowerPoint</Application>
  <PresentationFormat>On-screen Show (4:3)</PresentationFormat>
  <Paragraphs>247</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INF1300 Introduksjon til databaser</vt:lpstr>
      <vt:lpstr>Ringskranker</vt:lpstr>
      <vt:lpstr>Refleksiv skranke</vt:lpstr>
      <vt:lpstr>Irrefleksiv skranke</vt:lpstr>
      <vt:lpstr>Symmetriskranke</vt:lpstr>
      <vt:lpstr>Antisymmetriskranke</vt:lpstr>
      <vt:lpstr>Asymmetriskranke</vt:lpstr>
      <vt:lpstr>Transitiv skranke</vt:lpstr>
      <vt:lpstr>Intransitiv skranke</vt:lpstr>
      <vt:lpstr>Asyklisk skranke</vt:lpstr>
      <vt:lpstr>Kombinerte ringskranker</vt:lpstr>
      <vt:lpstr>Representasjon av begreper</vt:lpstr>
      <vt:lpstr>Valg av representasjon</vt:lpstr>
      <vt:lpstr>Verdityper</vt:lpstr>
      <vt:lpstr>Ikke-informasjonsbærende representasjon</vt:lpstr>
      <vt:lpstr>Delvis informasjonsbærende representasjon</vt:lpstr>
      <vt:lpstr>Totalt informasjonsbærende representasjon</vt:lpstr>
      <vt:lpstr>Synliggjøring eller ikke av informasjonsbærende representasjon i modellen? </vt:lpstr>
      <vt:lpstr>Klisjéer</vt:lpstr>
      <vt:lpstr>Hode-linje-klisjéen</vt:lpstr>
      <vt:lpstr>Gruppeklisjéen</vt:lpstr>
      <vt:lpstr>Standard-med-unntak-klisjéen</vt:lpstr>
      <vt:lpstr>Beholdningsklisjéen</vt:lpstr>
      <vt:lpstr>Plasseringsklisjéen</vt:lpstr>
      <vt:lpstr>Hierarkiklisjéen  enkel variant</vt:lpstr>
      <vt:lpstr>Hierarkiklisjéen spesielle varianter</vt:lpstr>
      <vt:lpstr>Hierarkisk representasjon</vt:lpstr>
      <vt:lpstr>Erstatningsklisjéen</vt:lpstr>
      <vt:lpstr>”Bill-of-material”-klisjéen</vt:lpstr>
      <vt:lpstr>Individualiseringsklisjéen</vt:lpstr>
      <vt:lpstr>Tidsakseklisjéen</vt:lpstr>
      <vt:lpstr>Frys-klisjéen</vt:lpstr>
      <vt:lpstr>Tommelfingerregler</vt:lpstr>
      <vt:lpstr>Tommelfingerregler (forts.)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INF1300 Introduksjon til databaser</dc:title>
  <dc:creator>Microsoft Office User</dc:creator>
  <cp:lastModifiedBy>Arild Waaler</cp:lastModifiedBy>
  <cp:revision>20</cp:revision>
  <cp:lastPrinted>2007-08-29T11:48:34Z</cp:lastPrinted>
  <dcterms:created xsi:type="dcterms:W3CDTF">2016-09-27T08:22:06Z</dcterms:created>
  <dcterms:modified xsi:type="dcterms:W3CDTF">2017-11-14T10:34:54Z</dcterms:modified>
</cp:coreProperties>
</file>