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385" r:id="rId2"/>
    <p:sldId id="432" r:id="rId3"/>
    <p:sldId id="312" r:id="rId4"/>
    <p:sldId id="418" r:id="rId5"/>
    <p:sldId id="417" r:id="rId6"/>
    <p:sldId id="419" r:id="rId7"/>
    <p:sldId id="401" r:id="rId8"/>
    <p:sldId id="402" r:id="rId9"/>
    <p:sldId id="316" r:id="rId10"/>
    <p:sldId id="318" r:id="rId11"/>
    <p:sldId id="436" r:id="rId12"/>
    <p:sldId id="320" r:id="rId13"/>
    <p:sldId id="321" r:id="rId14"/>
    <p:sldId id="414" r:id="rId15"/>
    <p:sldId id="415" r:id="rId16"/>
    <p:sldId id="416" r:id="rId17"/>
    <p:sldId id="413" r:id="rId18"/>
    <p:sldId id="388" r:id="rId19"/>
    <p:sldId id="392" r:id="rId20"/>
    <p:sldId id="430" r:id="rId21"/>
    <p:sldId id="390" r:id="rId22"/>
    <p:sldId id="395" r:id="rId23"/>
    <p:sldId id="434" r:id="rId24"/>
    <p:sldId id="433" r:id="rId25"/>
    <p:sldId id="421" r:id="rId26"/>
    <p:sldId id="435" r:id="rId27"/>
    <p:sldId id="405" r:id="rId28"/>
    <p:sldId id="380" r:id="rId29"/>
    <p:sldId id="326" r:id="rId30"/>
    <p:sldId id="387" r:id="rId31"/>
    <p:sldId id="367" r:id="rId32"/>
    <p:sldId id="370" r:id="rId33"/>
    <p:sldId id="437" r:id="rId34"/>
    <p:sldId id="371" r:id="rId35"/>
    <p:sldId id="372" r:id="rId36"/>
    <p:sldId id="373" r:id="rId37"/>
    <p:sldId id="374" r:id="rId38"/>
    <p:sldId id="420" r:id="rId39"/>
    <p:sldId id="427" r:id="rId40"/>
    <p:sldId id="426" r:id="rId41"/>
    <p:sldId id="376" r:id="rId42"/>
    <p:sldId id="428" r:id="rId43"/>
    <p:sldId id="429" r:id="rId44"/>
  </p:sldIdLst>
  <p:sldSz cx="9144000" cy="6858000" type="screen4x3"/>
  <p:notesSz cx="7099300" cy="10234613"/>
  <p:defaultTextStyle>
    <a:defPPr>
      <a:defRPr lang="en-US"/>
    </a:defPPr>
    <a:lvl1pPr algn="l" rtl="0" fontAlgn="base">
      <a:lnSpc>
        <a:spcPct val="55000"/>
      </a:lnSpc>
      <a:spcBef>
        <a:spcPct val="50000"/>
      </a:spcBef>
      <a:spcAft>
        <a:spcPct val="0"/>
      </a:spcAft>
      <a:defRPr sz="2400" kern="1200">
        <a:solidFill>
          <a:schemeClr val="tx1"/>
        </a:solidFill>
        <a:latin typeface="Arial" charset="0"/>
        <a:ea typeface="ＭＳ Ｐゴシック" pitchFamily="-105" charset="-128"/>
        <a:cs typeface="+mn-cs"/>
      </a:defRPr>
    </a:lvl1pPr>
    <a:lvl2pPr marL="457200" algn="l" rtl="0" fontAlgn="base">
      <a:lnSpc>
        <a:spcPct val="55000"/>
      </a:lnSpc>
      <a:spcBef>
        <a:spcPct val="50000"/>
      </a:spcBef>
      <a:spcAft>
        <a:spcPct val="0"/>
      </a:spcAft>
      <a:defRPr sz="2400" kern="1200">
        <a:solidFill>
          <a:schemeClr val="tx1"/>
        </a:solidFill>
        <a:latin typeface="Arial" charset="0"/>
        <a:ea typeface="ＭＳ Ｐゴシック" pitchFamily="-105" charset="-128"/>
        <a:cs typeface="+mn-cs"/>
      </a:defRPr>
    </a:lvl2pPr>
    <a:lvl3pPr marL="914400" algn="l" rtl="0" fontAlgn="base">
      <a:lnSpc>
        <a:spcPct val="55000"/>
      </a:lnSpc>
      <a:spcBef>
        <a:spcPct val="50000"/>
      </a:spcBef>
      <a:spcAft>
        <a:spcPct val="0"/>
      </a:spcAft>
      <a:defRPr sz="2400" kern="1200">
        <a:solidFill>
          <a:schemeClr val="tx1"/>
        </a:solidFill>
        <a:latin typeface="Arial" charset="0"/>
        <a:ea typeface="ＭＳ Ｐゴシック" pitchFamily="-105" charset="-128"/>
        <a:cs typeface="+mn-cs"/>
      </a:defRPr>
    </a:lvl3pPr>
    <a:lvl4pPr marL="1371600" algn="l" rtl="0" fontAlgn="base">
      <a:lnSpc>
        <a:spcPct val="55000"/>
      </a:lnSpc>
      <a:spcBef>
        <a:spcPct val="50000"/>
      </a:spcBef>
      <a:spcAft>
        <a:spcPct val="0"/>
      </a:spcAft>
      <a:defRPr sz="2400" kern="1200">
        <a:solidFill>
          <a:schemeClr val="tx1"/>
        </a:solidFill>
        <a:latin typeface="Arial" charset="0"/>
        <a:ea typeface="ＭＳ Ｐゴシック" pitchFamily="-105" charset="-128"/>
        <a:cs typeface="+mn-cs"/>
      </a:defRPr>
    </a:lvl4pPr>
    <a:lvl5pPr marL="1828800" algn="l" rtl="0" fontAlgn="base">
      <a:lnSpc>
        <a:spcPct val="55000"/>
      </a:lnSpc>
      <a:spcBef>
        <a:spcPct val="50000"/>
      </a:spcBef>
      <a:spcAft>
        <a:spcPct val="0"/>
      </a:spcAft>
      <a:defRPr sz="2400" kern="1200">
        <a:solidFill>
          <a:schemeClr val="tx1"/>
        </a:solidFill>
        <a:latin typeface="Arial" charset="0"/>
        <a:ea typeface="ＭＳ Ｐゴシック" pitchFamily="-105" charset="-128"/>
        <a:cs typeface="+mn-cs"/>
      </a:defRPr>
    </a:lvl5pPr>
    <a:lvl6pPr marL="2286000" algn="l" defTabSz="914400" rtl="0" eaLnBrk="1" latinLnBrk="0" hangingPunct="1">
      <a:defRPr sz="2400" kern="1200">
        <a:solidFill>
          <a:schemeClr val="tx1"/>
        </a:solidFill>
        <a:latin typeface="Arial" charset="0"/>
        <a:ea typeface="ＭＳ Ｐゴシック" pitchFamily="-105" charset="-128"/>
        <a:cs typeface="+mn-cs"/>
      </a:defRPr>
    </a:lvl6pPr>
    <a:lvl7pPr marL="2743200" algn="l" defTabSz="914400" rtl="0" eaLnBrk="1" latinLnBrk="0" hangingPunct="1">
      <a:defRPr sz="2400" kern="1200">
        <a:solidFill>
          <a:schemeClr val="tx1"/>
        </a:solidFill>
        <a:latin typeface="Arial" charset="0"/>
        <a:ea typeface="ＭＳ Ｐゴシック" pitchFamily="-105" charset="-128"/>
        <a:cs typeface="+mn-cs"/>
      </a:defRPr>
    </a:lvl7pPr>
    <a:lvl8pPr marL="3200400" algn="l" defTabSz="914400" rtl="0" eaLnBrk="1" latinLnBrk="0" hangingPunct="1">
      <a:defRPr sz="2400" kern="1200">
        <a:solidFill>
          <a:schemeClr val="tx1"/>
        </a:solidFill>
        <a:latin typeface="Arial" charset="0"/>
        <a:ea typeface="ＭＳ Ｐゴシック" pitchFamily="-105" charset="-128"/>
        <a:cs typeface="+mn-cs"/>
      </a:defRPr>
    </a:lvl8pPr>
    <a:lvl9pPr marL="3657600" algn="l" defTabSz="914400" rtl="0" eaLnBrk="1" latinLnBrk="0" hangingPunct="1">
      <a:defRPr sz="2400" kern="1200">
        <a:solidFill>
          <a:schemeClr val="tx1"/>
        </a:solidFill>
        <a:latin typeface="Arial" charset="0"/>
        <a:ea typeface="ＭＳ Ｐゴシック" pitchFamily="-105"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0099"/>
    <a:srgbClr val="9900CC"/>
    <a:srgbClr val="6600CC"/>
    <a:srgbClr val="FF0000"/>
    <a:srgbClr val="DDDDDD"/>
    <a:srgbClr val="33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674"/>
  </p:normalViewPr>
  <p:slideViewPr>
    <p:cSldViewPr>
      <p:cViewPr>
        <p:scale>
          <a:sx n="103" d="100"/>
          <a:sy n="103" d="100"/>
        </p:scale>
        <p:origin x="-9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8" d="100"/>
        <a:sy n="198" d="100"/>
      </p:scale>
      <p:origin x="0" y="3256"/>
    </p:cViewPr>
  </p:sorterViewPr>
  <p:notesViewPr>
    <p:cSldViewPr>
      <p:cViewPr varScale="1">
        <p:scale>
          <a:sx n="80" d="100"/>
          <a:sy n="80" d="100"/>
        </p:scale>
        <p:origin x="-1506" y="-90"/>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73400" cy="511175"/>
          </a:xfrm>
          <a:prstGeom prst="rect">
            <a:avLst/>
          </a:prstGeom>
          <a:noFill/>
          <a:ln w="9525">
            <a:noFill/>
            <a:miter lim="800000"/>
            <a:headEnd/>
            <a:tailEnd/>
          </a:ln>
          <a:effectLst/>
        </p:spPr>
        <p:txBody>
          <a:bodyPr vert="horz" wrap="square" lIns="94873" tIns="47437" rIns="94873" bIns="47437" numCol="1" anchor="t" anchorCtr="0" compatLnSpc="1">
            <a:prstTxWarp prst="textNoShape">
              <a:avLst/>
            </a:prstTxWarp>
          </a:bodyPr>
          <a:lstStyle>
            <a:lvl1pPr defTabSz="949325">
              <a:lnSpc>
                <a:spcPct val="100000"/>
              </a:lnSpc>
              <a:spcBef>
                <a:spcPct val="0"/>
              </a:spcBef>
              <a:defRPr sz="1200">
                <a:latin typeface="Arial" pitchFamily="-105" charset="0"/>
                <a:ea typeface="+mn-ea"/>
              </a:defRPr>
            </a:lvl1pPr>
          </a:lstStyle>
          <a:p>
            <a:pPr>
              <a:defRPr/>
            </a:pPr>
            <a:endParaRPr lang="en-US"/>
          </a:p>
        </p:txBody>
      </p:sp>
      <p:sp>
        <p:nvSpPr>
          <p:cNvPr id="71683" name="Rectangle 3"/>
          <p:cNvSpPr>
            <a:spLocks noGrp="1" noChangeArrowheads="1"/>
          </p:cNvSpPr>
          <p:nvPr>
            <p:ph type="dt" sz="quarter" idx="1"/>
          </p:nvPr>
        </p:nvSpPr>
        <p:spPr bwMode="auto">
          <a:xfrm>
            <a:off x="4024313" y="0"/>
            <a:ext cx="3073400" cy="511175"/>
          </a:xfrm>
          <a:prstGeom prst="rect">
            <a:avLst/>
          </a:prstGeom>
          <a:noFill/>
          <a:ln w="9525">
            <a:noFill/>
            <a:miter lim="800000"/>
            <a:headEnd/>
            <a:tailEnd/>
          </a:ln>
          <a:effectLst/>
        </p:spPr>
        <p:txBody>
          <a:bodyPr vert="horz" wrap="square" lIns="94873" tIns="47437" rIns="94873" bIns="47437" numCol="1" anchor="t" anchorCtr="0" compatLnSpc="1">
            <a:prstTxWarp prst="textNoShape">
              <a:avLst/>
            </a:prstTxWarp>
          </a:bodyPr>
          <a:lstStyle>
            <a:lvl1pPr algn="r" defTabSz="949325">
              <a:lnSpc>
                <a:spcPct val="100000"/>
              </a:lnSpc>
              <a:spcBef>
                <a:spcPct val="0"/>
              </a:spcBef>
              <a:defRPr sz="1200">
                <a:latin typeface="Arial" pitchFamily="-105" charset="0"/>
                <a:ea typeface="+mn-ea"/>
              </a:defRPr>
            </a:lvl1pPr>
          </a:lstStyle>
          <a:p>
            <a:pPr>
              <a:defRPr/>
            </a:pPr>
            <a:endParaRPr lang="en-US"/>
          </a:p>
        </p:txBody>
      </p:sp>
      <p:sp>
        <p:nvSpPr>
          <p:cNvPr id="71684" name="Rectangle 4"/>
          <p:cNvSpPr>
            <a:spLocks noGrp="1" noChangeArrowheads="1"/>
          </p:cNvSpPr>
          <p:nvPr>
            <p:ph type="ftr" sz="quarter" idx="2"/>
          </p:nvPr>
        </p:nvSpPr>
        <p:spPr bwMode="auto">
          <a:xfrm>
            <a:off x="0" y="9721850"/>
            <a:ext cx="3073400" cy="511175"/>
          </a:xfrm>
          <a:prstGeom prst="rect">
            <a:avLst/>
          </a:prstGeom>
          <a:noFill/>
          <a:ln w="9525">
            <a:noFill/>
            <a:miter lim="800000"/>
            <a:headEnd/>
            <a:tailEnd/>
          </a:ln>
          <a:effectLst/>
        </p:spPr>
        <p:txBody>
          <a:bodyPr vert="horz" wrap="square" lIns="94873" tIns="47437" rIns="94873" bIns="47437" numCol="1" anchor="b" anchorCtr="0" compatLnSpc="1">
            <a:prstTxWarp prst="textNoShape">
              <a:avLst/>
            </a:prstTxWarp>
          </a:bodyPr>
          <a:lstStyle>
            <a:lvl1pPr defTabSz="949325">
              <a:lnSpc>
                <a:spcPct val="100000"/>
              </a:lnSpc>
              <a:spcBef>
                <a:spcPct val="0"/>
              </a:spcBef>
              <a:defRPr sz="1200">
                <a:latin typeface="Arial" pitchFamily="-105" charset="0"/>
                <a:ea typeface="+mn-ea"/>
              </a:defRPr>
            </a:lvl1pPr>
          </a:lstStyle>
          <a:p>
            <a:pPr>
              <a:defRPr/>
            </a:pPr>
            <a:endParaRPr lang="nb-NO"/>
          </a:p>
        </p:txBody>
      </p:sp>
      <p:sp>
        <p:nvSpPr>
          <p:cNvPr id="71685" name="Rectangle 5"/>
          <p:cNvSpPr>
            <a:spLocks noGrp="1" noChangeArrowheads="1"/>
          </p:cNvSpPr>
          <p:nvPr>
            <p:ph type="sldNum" sz="quarter" idx="3"/>
          </p:nvPr>
        </p:nvSpPr>
        <p:spPr bwMode="auto">
          <a:xfrm>
            <a:off x="4024313" y="9721850"/>
            <a:ext cx="3073400" cy="511175"/>
          </a:xfrm>
          <a:prstGeom prst="rect">
            <a:avLst/>
          </a:prstGeom>
          <a:noFill/>
          <a:ln w="9525">
            <a:noFill/>
            <a:miter lim="800000"/>
            <a:headEnd/>
            <a:tailEnd/>
          </a:ln>
          <a:effectLst/>
        </p:spPr>
        <p:txBody>
          <a:bodyPr vert="horz" wrap="square" lIns="94873" tIns="47437" rIns="94873" bIns="47437" numCol="1" anchor="b" anchorCtr="0" compatLnSpc="1">
            <a:prstTxWarp prst="textNoShape">
              <a:avLst/>
            </a:prstTxWarp>
          </a:bodyPr>
          <a:lstStyle>
            <a:lvl1pPr algn="r" defTabSz="949325">
              <a:lnSpc>
                <a:spcPct val="100000"/>
              </a:lnSpc>
              <a:spcBef>
                <a:spcPct val="0"/>
              </a:spcBef>
              <a:defRPr sz="1200"/>
            </a:lvl1pPr>
          </a:lstStyle>
          <a:p>
            <a:fld id="{BA0B6EAE-9965-468E-96F8-F6747F2679A4}" type="slidenum">
              <a:rPr lang="en-US"/>
              <a:pPr/>
              <a:t>‹#›</a:t>
            </a:fld>
            <a:endParaRPr lang="en-US"/>
          </a:p>
        </p:txBody>
      </p:sp>
    </p:spTree>
    <p:extLst>
      <p:ext uri="{BB962C8B-B14F-4D97-AF65-F5344CB8AC3E}">
        <p14:creationId xmlns:p14="http://schemas.microsoft.com/office/powerpoint/2010/main" val="10807871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3400" cy="511175"/>
          </a:xfrm>
          <a:prstGeom prst="rect">
            <a:avLst/>
          </a:prstGeom>
          <a:noFill/>
          <a:ln w="9525">
            <a:noFill/>
            <a:miter lim="800000"/>
            <a:headEnd/>
            <a:tailEnd/>
          </a:ln>
          <a:effectLst/>
        </p:spPr>
        <p:txBody>
          <a:bodyPr vert="horz" wrap="square" lIns="100292" tIns="50146" rIns="100292" bIns="50146" numCol="1" anchor="t" anchorCtr="0" compatLnSpc="1">
            <a:prstTxWarp prst="textNoShape">
              <a:avLst/>
            </a:prstTxWarp>
          </a:bodyPr>
          <a:lstStyle>
            <a:lvl1pPr defTabSz="1003300">
              <a:lnSpc>
                <a:spcPct val="100000"/>
              </a:lnSpc>
              <a:spcBef>
                <a:spcPct val="0"/>
              </a:spcBef>
              <a:defRPr sz="1300">
                <a:latin typeface="Arial" pitchFamily="-105" charset="0"/>
                <a:ea typeface="+mn-ea"/>
              </a:defRPr>
            </a:lvl1pPr>
          </a:lstStyle>
          <a:p>
            <a:pPr>
              <a:defRPr/>
            </a:pPr>
            <a:endParaRPr lang="en-US"/>
          </a:p>
        </p:txBody>
      </p:sp>
      <p:sp>
        <p:nvSpPr>
          <p:cNvPr id="5123" name="Rectangle 3"/>
          <p:cNvSpPr>
            <a:spLocks noGrp="1" noChangeArrowheads="1"/>
          </p:cNvSpPr>
          <p:nvPr>
            <p:ph type="dt" idx="1"/>
          </p:nvPr>
        </p:nvSpPr>
        <p:spPr bwMode="auto">
          <a:xfrm>
            <a:off x="4024313" y="0"/>
            <a:ext cx="3073400" cy="511175"/>
          </a:xfrm>
          <a:prstGeom prst="rect">
            <a:avLst/>
          </a:prstGeom>
          <a:noFill/>
          <a:ln w="9525">
            <a:noFill/>
            <a:miter lim="800000"/>
            <a:headEnd/>
            <a:tailEnd/>
          </a:ln>
          <a:effectLst/>
        </p:spPr>
        <p:txBody>
          <a:bodyPr vert="horz" wrap="square" lIns="100292" tIns="50146" rIns="100292" bIns="50146" numCol="1" anchor="t" anchorCtr="0" compatLnSpc="1">
            <a:prstTxWarp prst="textNoShape">
              <a:avLst/>
            </a:prstTxWarp>
          </a:bodyPr>
          <a:lstStyle>
            <a:lvl1pPr algn="r" defTabSz="1003300">
              <a:lnSpc>
                <a:spcPct val="100000"/>
              </a:lnSpc>
              <a:spcBef>
                <a:spcPct val="0"/>
              </a:spcBef>
              <a:defRPr sz="1300">
                <a:latin typeface="Arial" pitchFamily="-105" charset="0"/>
                <a:ea typeface="+mn-ea"/>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92188" y="769938"/>
            <a:ext cx="5116512" cy="38369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9613" y="4862513"/>
            <a:ext cx="5680075" cy="4602162"/>
          </a:xfrm>
          <a:prstGeom prst="rect">
            <a:avLst/>
          </a:prstGeom>
          <a:noFill/>
          <a:ln w="9525">
            <a:noFill/>
            <a:miter lim="800000"/>
            <a:headEnd/>
            <a:tailEnd/>
          </a:ln>
          <a:effectLst/>
        </p:spPr>
        <p:txBody>
          <a:bodyPr vert="horz" wrap="square" lIns="100292" tIns="50146" rIns="100292" bIns="501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721850"/>
            <a:ext cx="3073400" cy="511175"/>
          </a:xfrm>
          <a:prstGeom prst="rect">
            <a:avLst/>
          </a:prstGeom>
          <a:noFill/>
          <a:ln w="9525">
            <a:noFill/>
            <a:miter lim="800000"/>
            <a:headEnd/>
            <a:tailEnd/>
          </a:ln>
          <a:effectLst/>
        </p:spPr>
        <p:txBody>
          <a:bodyPr vert="horz" wrap="square" lIns="100292" tIns="50146" rIns="100292" bIns="50146" numCol="1" anchor="b" anchorCtr="0" compatLnSpc="1">
            <a:prstTxWarp prst="textNoShape">
              <a:avLst/>
            </a:prstTxWarp>
          </a:bodyPr>
          <a:lstStyle>
            <a:lvl1pPr defTabSz="1003300">
              <a:lnSpc>
                <a:spcPct val="100000"/>
              </a:lnSpc>
              <a:spcBef>
                <a:spcPct val="0"/>
              </a:spcBef>
              <a:defRPr sz="1300">
                <a:latin typeface="Arial" pitchFamily="-105" charset="0"/>
                <a:ea typeface="+mn-ea"/>
              </a:defRPr>
            </a:lvl1pPr>
          </a:lstStyle>
          <a:p>
            <a:pPr>
              <a:defRPr/>
            </a:pPr>
            <a:endParaRPr lang="en-US"/>
          </a:p>
        </p:txBody>
      </p:sp>
      <p:sp>
        <p:nvSpPr>
          <p:cNvPr id="5127" name="Rectangle 7"/>
          <p:cNvSpPr>
            <a:spLocks noGrp="1" noChangeArrowheads="1"/>
          </p:cNvSpPr>
          <p:nvPr>
            <p:ph type="sldNum" sz="quarter" idx="5"/>
          </p:nvPr>
        </p:nvSpPr>
        <p:spPr bwMode="auto">
          <a:xfrm>
            <a:off x="4024313" y="9721850"/>
            <a:ext cx="3073400" cy="511175"/>
          </a:xfrm>
          <a:prstGeom prst="rect">
            <a:avLst/>
          </a:prstGeom>
          <a:noFill/>
          <a:ln w="9525">
            <a:noFill/>
            <a:miter lim="800000"/>
            <a:headEnd/>
            <a:tailEnd/>
          </a:ln>
          <a:effectLst/>
        </p:spPr>
        <p:txBody>
          <a:bodyPr vert="horz" wrap="square" lIns="100292" tIns="50146" rIns="100292" bIns="50146" numCol="1" anchor="b" anchorCtr="0" compatLnSpc="1">
            <a:prstTxWarp prst="textNoShape">
              <a:avLst/>
            </a:prstTxWarp>
          </a:bodyPr>
          <a:lstStyle>
            <a:lvl1pPr algn="r" defTabSz="1003300">
              <a:lnSpc>
                <a:spcPct val="100000"/>
              </a:lnSpc>
              <a:spcBef>
                <a:spcPct val="0"/>
              </a:spcBef>
              <a:defRPr sz="1300"/>
            </a:lvl1pPr>
          </a:lstStyle>
          <a:p>
            <a:fld id="{384C8033-6E64-424F-A20E-41B1CAEB4A7F}" type="slidenum">
              <a:rPr lang="en-US"/>
              <a:pPr/>
              <a:t>‹#›</a:t>
            </a:fld>
            <a:endParaRPr lang="en-US"/>
          </a:p>
        </p:txBody>
      </p:sp>
    </p:spTree>
    <p:extLst>
      <p:ext uri="{BB962C8B-B14F-4D97-AF65-F5344CB8AC3E}">
        <p14:creationId xmlns:p14="http://schemas.microsoft.com/office/powerpoint/2010/main" val="163809406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B0CB297-7B53-41A3-8C8A-4C9013D76AAC}" type="slidenum">
              <a:rPr lang="en-US"/>
              <a:pPr/>
              <a:t>1</a:t>
            </a:fld>
            <a:endParaRPr lang="en-US"/>
          </a:p>
        </p:txBody>
      </p:sp>
      <p:sp>
        <p:nvSpPr>
          <p:cNvPr id="16387" name="Rectangle 2"/>
          <p:cNvSpPr>
            <a:spLocks noGrp="1" noRot="1" noChangeAspect="1" noChangeArrowheads="1" noTextEdit="1"/>
          </p:cNvSpPr>
          <p:nvPr>
            <p:ph type="sldImg"/>
          </p:nvPr>
        </p:nvSpPr>
        <p:spPr>
          <a:xfrm>
            <a:off x="990600" y="768350"/>
            <a:ext cx="5118100" cy="3838575"/>
          </a:xfrm>
          <a:ln/>
        </p:spPr>
      </p:sp>
      <p:sp>
        <p:nvSpPr>
          <p:cNvPr id="16388" name="Rectangle 3"/>
          <p:cNvSpPr>
            <a:spLocks noGrp="1" noChangeArrowheads="1"/>
          </p:cNvSpPr>
          <p:nvPr>
            <p:ph type="body" idx="1"/>
          </p:nvPr>
        </p:nvSpPr>
        <p:spPr>
          <a:xfrm>
            <a:off x="709613" y="4862513"/>
            <a:ext cx="5680075" cy="4603750"/>
          </a:xfrm>
          <a:noFill/>
          <a:ln/>
        </p:spPr>
        <p:txBody>
          <a:bodyPr/>
          <a:lstStyle/>
          <a:p>
            <a:pPr eaLnBrk="1" hangingPunct="1"/>
            <a:endParaRPr lang="nb-NO" smtClean="0"/>
          </a:p>
        </p:txBody>
      </p:sp>
    </p:spTree>
    <p:extLst>
      <p:ext uri="{BB962C8B-B14F-4D97-AF65-F5344CB8AC3E}">
        <p14:creationId xmlns:p14="http://schemas.microsoft.com/office/powerpoint/2010/main" val="70654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6" name="Rectangle 6"/>
          <p:cNvSpPr>
            <a:spLocks noGrp="1" noChangeArrowheads="1"/>
          </p:cNvSpPr>
          <p:nvPr>
            <p:ph type="sldNum" sz="quarter" idx="12"/>
          </p:nvPr>
        </p:nvSpPr>
        <p:spPr>
          <a:ln/>
        </p:spPr>
        <p:txBody>
          <a:bodyPr/>
          <a:lstStyle>
            <a:lvl1pPr>
              <a:defRPr/>
            </a:lvl1pPr>
          </a:lstStyle>
          <a:p>
            <a:fld id="{4FE2BC9C-5D4B-450E-BC81-817D86E59ED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6" name="Rectangle 6"/>
          <p:cNvSpPr>
            <a:spLocks noGrp="1" noChangeArrowheads="1"/>
          </p:cNvSpPr>
          <p:nvPr>
            <p:ph type="sldNum" sz="quarter" idx="12"/>
          </p:nvPr>
        </p:nvSpPr>
        <p:spPr>
          <a:ln/>
        </p:spPr>
        <p:txBody>
          <a:bodyPr/>
          <a:lstStyle>
            <a:lvl1pPr>
              <a:defRPr/>
            </a:lvl1pPr>
          </a:lstStyle>
          <a:p>
            <a:fld id="{A4FBDE4D-F84B-49A1-A706-4E84623EB6C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74638"/>
            <a:ext cx="2076450" cy="5775325"/>
          </a:xfrm>
        </p:spPr>
        <p:txBody>
          <a:bodyPr vert="eaVert"/>
          <a:lstStyle/>
          <a:p>
            <a:r>
              <a:rPr lang="nb-NO"/>
              <a:t>Click to edit Master title style</a:t>
            </a:r>
            <a:endParaRPr lang="en-US"/>
          </a:p>
        </p:txBody>
      </p:sp>
      <p:sp>
        <p:nvSpPr>
          <p:cNvPr id="3" name="Vertical Text Placeholder 2"/>
          <p:cNvSpPr>
            <a:spLocks noGrp="1"/>
          </p:cNvSpPr>
          <p:nvPr>
            <p:ph type="body" orient="vert" idx="1"/>
          </p:nvPr>
        </p:nvSpPr>
        <p:spPr>
          <a:xfrm>
            <a:off x="457200" y="274638"/>
            <a:ext cx="6076950" cy="5775325"/>
          </a:xfrm>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6" name="Rectangle 6"/>
          <p:cNvSpPr>
            <a:spLocks noGrp="1" noChangeArrowheads="1"/>
          </p:cNvSpPr>
          <p:nvPr>
            <p:ph type="sldNum" sz="quarter" idx="12"/>
          </p:nvPr>
        </p:nvSpPr>
        <p:spPr>
          <a:ln/>
        </p:spPr>
        <p:txBody>
          <a:bodyPr/>
          <a:lstStyle>
            <a:lvl1pPr>
              <a:defRPr/>
            </a:lvl1pPr>
          </a:lstStyle>
          <a:p>
            <a:fld id="{95DBC6A2-F703-48E6-89D6-9F78E13B2E9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endParaRPr lang="en-US"/>
          </a:p>
        </p:txBody>
      </p:sp>
      <p:sp>
        <p:nvSpPr>
          <p:cNvPr id="3" name="Content Placeholder 2"/>
          <p:cNvSpPr>
            <a:spLocks noGrp="1"/>
          </p:cNvSpPr>
          <p:nvPr>
            <p:ph idx="1"/>
          </p:nvPr>
        </p:nvSpPr>
        <p:spPr/>
        <p:txBody>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6" name="Rectangle 6"/>
          <p:cNvSpPr>
            <a:spLocks noGrp="1" noChangeArrowheads="1"/>
          </p:cNvSpPr>
          <p:nvPr>
            <p:ph type="sldNum" sz="quarter" idx="12"/>
          </p:nvPr>
        </p:nvSpPr>
        <p:spPr>
          <a:ln/>
        </p:spPr>
        <p:txBody>
          <a:bodyPr/>
          <a:lstStyle>
            <a:lvl1pPr>
              <a:defRPr/>
            </a:lvl1pPr>
          </a:lstStyle>
          <a:p>
            <a:fld id="{7D77D633-CB69-4E07-B760-46AC18D337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6" name="Rectangle 6"/>
          <p:cNvSpPr>
            <a:spLocks noGrp="1" noChangeArrowheads="1"/>
          </p:cNvSpPr>
          <p:nvPr>
            <p:ph type="sldNum" sz="quarter" idx="12"/>
          </p:nvPr>
        </p:nvSpPr>
        <p:spPr>
          <a:ln/>
        </p:spPr>
        <p:txBody>
          <a:bodyPr/>
          <a:lstStyle>
            <a:lvl1pPr>
              <a:defRPr/>
            </a:lvl1pPr>
          </a:lstStyle>
          <a:p>
            <a:fld id="{72C2DCD4-6509-47A9-8BE8-9A3963CE38A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endParaRPr lang="en-US"/>
          </a:p>
        </p:txBody>
      </p:sp>
      <p:sp>
        <p:nvSpPr>
          <p:cNvPr id="3" name="Content Placeholder 2"/>
          <p:cNvSpPr>
            <a:spLocks noGrp="1"/>
          </p:cNvSpPr>
          <p:nvPr>
            <p:ph sz="half" idx="1"/>
          </p:nvPr>
        </p:nvSpPr>
        <p:spPr>
          <a:xfrm>
            <a:off x="5334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4" name="Content Placeholder 3"/>
          <p:cNvSpPr>
            <a:spLocks noGrp="1"/>
          </p:cNvSpPr>
          <p:nvPr>
            <p:ph sz="half" idx="2"/>
          </p:nvPr>
        </p:nvSpPr>
        <p:spPr>
          <a:xfrm>
            <a:off x="47244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7" name="Rectangle 6"/>
          <p:cNvSpPr>
            <a:spLocks noGrp="1" noChangeArrowheads="1"/>
          </p:cNvSpPr>
          <p:nvPr>
            <p:ph type="sldNum" sz="quarter" idx="12"/>
          </p:nvPr>
        </p:nvSpPr>
        <p:spPr>
          <a:ln/>
        </p:spPr>
        <p:txBody>
          <a:bodyPr/>
          <a:lstStyle>
            <a:lvl1pPr>
              <a:defRPr/>
            </a:lvl1pPr>
          </a:lstStyle>
          <a:p>
            <a:fld id="{3D701369-1B55-4F8A-8CCD-B389D75EC73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nb-NO"/>
          </a:p>
        </p:txBody>
      </p:sp>
      <p:sp>
        <p:nvSpPr>
          <p:cNvPr id="8"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9" name="Rectangle 6"/>
          <p:cNvSpPr>
            <a:spLocks noGrp="1" noChangeArrowheads="1"/>
          </p:cNvSpPr>
          <p:nvPr>
            <p:ph type="sldNum" sz="quarter" idx="12"/>
          </p:nvPr>
        </p:nvSpPr>
        <p:spPr>
          <a:ln/>
        </p:spPr>
        <p:txBody>
          <a:bodyPr/>
          <a:lstStyle>
            <a:lvl1pPr>
              <a:defRPr/>
            </a:lvl1pPr>
          </a:lstStyle>
          <a:p>
            <a:fld id="{A482088E-C567-4BBB-A04A-259144E14EE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nb-NO"/>
          </a:p>
        </p:txBody>
      </p:sp>
      <p:sp>
        <p:nvSpPr>
          <p:cNvPr id="4"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5" name="Rectangle 6"/>
          <p:cNvSpPr>
            <a:spLocks noGrp="1" noChangeArrowheads="1"/>
          </p:cNvSpPr>
          <p:nvPr>
            <p:ph type="sldNum" sz="quarter" idx="12"/>
          </p:nvPr>
        </p:nvSpPr>
        <p:spPr>
          <a:ln/>
        </p:spPr>
        <p:txBody>
          <a:bodyPr/>
          <a:lstStyle>
            <a:lvl1pPr>
              <a:defRPr/>
            </a:lvl1pPr>
          </a:lstStyle>
          <a:p>
            <a:fld id="{4C369C9C-2941-4775-A05C-906FB384907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b-NO"/>
          </a:p>
        </p:txBody>
      </p:sp>
      <p:sp>
        <p:nvSpPr>
          <p:cNvPr id="3"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4" name="Rectangle 6"/>
          <p:cNvSpPr>
            <a:spLocks noGrp="1" noChangeArrowheads="1"/>
          </p:cNvSpPr>
          <p:nvPr>
            <p:ph type="sldNum" sz="quarter" idx="12"/>
          </p:nvPr>
        </p:nvSpPr>
        <p:spPr>
          <a:ln/>
        </p:spPr>
        <p:txBody>
          <a:bodyPr/>
          <a:lstStyle>
            <a:lvl1pPr>
              <a:defRPr/>
            </a:lvl1pPr>
          </a:lstStyle>
          <a:p>
            <a:fld id="{8B58567E-33AF-4A10-80F2-A283A05EAB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7" name="Rectangle 6"/>
          <p:cNvSpPr>
            <a:spLocks noGrp="1" noChangeArrowheads="1"/>
          </p:cNvSpPr>
          <p:nvPr>
            <p:ph type="sldNum" sz="quarter" idx="12"/>
          </p:nvPr>
        </p:nvSpPr>
        <p:spPr>
          <a:ln/>
        </p:spPr>
        <p:txBody>
          <a:bodyPr/>
          <a:lstStyle>
            <a:lvl1pPr>
              <a:defRPr/>
            </a:lvl1pPr>
          </a:lstStyle>
          <a:p>
            <a:fld id="{38246FCB-9823-47D1-88B9-21B64991B65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r>
              <a:rPr lang="nb-NO" smtClean="0"/>
              <a:t>INF1300 – 17.10.2017 – Arild Waaler</a:t>
            </a:r>
            <a:endParaRPr lang="en-US"/>
          </a:p>
        </p:txBody>
      </p:sp>
      <p:sp>
        <p:nvSpPr>
          <p:cNvPr id="7" name="Rectangle 6"/>
          <p:cNvSpPr>
            <a:spLocks noGrp="1" noChangeArrowheads="1"/>
          </p:cNvSpPr>
          <p:nvPr>
            <p:ph type="sldNum" sz="quarter" idx="12"/>
          </p:nvPr>
        </p:nvSpPr>
        <p:spPr>
          <a:ln/>
        </p:spPr>
        <p:txBody>
          <a:bodyPr/>
          <a:lstStyle>
            <a:lvl1pPr>
              <a:defRPr/>
            </a:lvl1pPr>
          </a:lstStyle>
          <a:p>
            <a:fld id="{4352006B-B407-4339-AF60-DC1C8E0DD7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524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atin typeface="Arial" pitchFamily="-105" charset="0"/>
                <a:ea typeface="+mn-ea"/>
              </a:defRPr>
            </a:lvl1pPr>
          </a:lstStyle>
          <a:p>
            <a:pPr>
              <a:defRPr/>
            </a:pPr>
            <a:endParaRPr lang="nb-NO"/>
          </a:p>
        </p:txBody>
      </p:sp>
      <p:sp>
        <p:nvSpPr>
          <p:cNvPr id="1029" name="Rectangle 5"/>
          <p:cNvSpPr>
            <a:spLocks noGrp="1" noChangeArrowheads="1"/>
          </p:cNvSpPr>
          <p:nvPr>
            <p:ph type="ftr" sz="quarter" idx="3"/>
          </p:nvPr>
        </p:nvSpPr>
        <p:spPr bwMode="auto">
          <a:xfrm>
            <a:off x="2362200" y="6245225"/>
            <a:ext cx="4267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r>
              <a:rPr lang="nb-NO" smtClean="0"/>
              <a:t>INF1300 – 17.10.2017 – Arild Waaler</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E76785FD-6BCA-4A5D-BC33-AB80F10B20B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rgbClr val="3333CC"/>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3333CC"/>
          </a:solidFill>
          <a:latin typeface="Arial"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3333CC"/>
          </a:solidFill>
          <a:latin typeface="Arial"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3333CC"/>
          </a:solidFill>
          <a:latin typeface="Arial"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3333CC"/>
          </a:solidFill>
          <a:latin typeface="Arial"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rgbClr val="3333CC"/>
          </a:solidFill>
          <a:latin typeface="Arial" charset="0"/>
        </a:defRPr>
      </a:lvl6pPr>
      <a:lvl7pPr marL="914400" algn="ctr" rtl="0" fontAlgn="base">
        <a:spcBef>
          <a:spcPct val="0"/>
        </a:spcBef>
        <a:spcAft>
          <a:spcPct val="0"/>
        </a:spcAft>
        <a:defRPr sz="4400">
          <a:solidFill>
            <a:srgbClr val="3333CC"/>
          </a:solidFill>
          <a:latin typeface="Arial" charset="0"/>
        </a:defRPr>
      </a:lvl7pPr>
      <a:lvl8pPr marL="1371600" algn="ctr" rtl="0" fontAlgn="base">
        <a:spcBef>
          <a:spcPct val="0"/>
        </a:spcBef>
        <a:spcAft>
          <a:spcPct val="0"/>
        </a:spcAft>
        <a:defRPr sz="4400">
          <a:solidFill>
            <a:srgbClr val="3333CC"/>
          </a:solidFill>
          <a:latin typeface="Arial" charset="0"/>
        </a:defRPr>
      </a:lvl8pPr>
      <a:lvl9pPr marL="1828800" algn="ctr" rtl="0" fontAlgn="base">
        <a:spcBef>
          <a:spcPct val="0"/>
        </a:spcBef>
        <a:spcAft>
          <a:spcPct val="0"/>
        </a:spcAft>
        <a:defRPr sz="4400">
          <a:solidFill>
            <a:srgbClr val="3333CC"/>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15363" name="Slide Number Placeholder 5"/>
          <p:cNvSpPr>
            <a:spLocks noGrp="1"/>
          </p:cNvSpPr>
          <p:nvPr>
            <p:ph type="sldNum" sz="quarter" idx="12"/>
          </p:nvPr>
        </p:nvSpPr>
        <p:spPr>
          <a:noFill/>
        </p:spPr>
        <p:txBody>
          <a:bodyPr/>
          <a:lstStyle/>
          <a:p>
            <a:fld id="{F5AD0EE6-5183-4CFD-A8AB-D66F9D3244B5}" type="slidenum">
              <a:rPr lang="en-US"/>
              <a:pPr/>
              <a:t>1</a:t>
            </a:fld>
            <a:endParaRPr lang="en-US"/>
          </a:p>
        </p:txBody>
      </p:sp>
      <p:sp>
        <p:nvSpPr>
          <p:cNvPr id="15364" name="Rectangle 2"/>
          <p:cNvSpPr>
            <a:spLocks noGrp="1" noChangeArrowheads="1"/>
          </p:cNvSpPr>
          <p:nvPr>
            <p:ph type="body" idx="1"/>
          </p:nvPr>
        </p:nvSpPr>
        <p:spPr>
          <a:xfrm>
            <a:off x="457200" y="2997200"/>
            <a:ext cx="8534400" cy="3098800"/>
          </a:xfrm>
          <a:noFill/>
        </p:spPr>
        <p:txBody>
          <a:bodyPr/>
          <a:lstStyle/>
          <a:p>
            <a:pPr eaLnBrk="1" hangingPunct="1">
              <a:buFontTx/>
              <a:buNone/>
            </a:pPr>
            <a:r>
              <a:rPr lang="nb-NO" b="1" dirty="0" smtClean="0">
                <a:solidFill>
                  <a:srgbClr val="0000CC"/>
                </a:solidFill>
              </a:rPr>
              <a:t>Dagens tema: </a:t>
            </a:r>
            <a:endParaRPr lang="nb-NO" b="1" dirty="0" smtClean="0"/>
          </a:p>
          <a:p>
            <a:pPr eaLnBrk="1" hangingPunct="1"/>
            <a:r>
              <a:rPr lang="nb-NO" b="1" dirty="0" smtClean="0"/>
              <a:t>Oppdateringsanomalier</a:t>
            </a:r>
          </a:p>
          <a:p>
            <a:pPr eaLnBrk="1" hangingPunct="1"/>
            <a:r>
              <a:rPr lang="nb-NO" b="1" dirty="0" smtClean="0"/>
              <a:t>Normalformer</a:t>
            </a:r>
            <a:endParaRPr lang="nb-NO" b="1" dirty="0" smtClean="0"/>
          </a:p>
        </p:txBody>
      </p:sp>
      <p:sp>
        <p:nvSpPr>
          <p:cNvPr id="15365" name="Rectangle 3"/>
          <p:cNvSpPr>
            <a:spLocks noGrp="1" noChangeArrowheads="1"/>
          </p:cNvSpPr>
          <p:nvPr>
            <p:ph type="title"/>
          </p:nvPr>
        </p:nvSpPr>
        <p:spPr>
          <a:xfrm>
            <a:off x="457200" y="838200"/>
            <a:ext cx="8229600" cy="1143000"/>
          </a:xfrm>
        </p:spPr>
        <p:txBody>
          <a:bodyPr/>
          <a:lstStyle/>
          <a:p>
            <a:pPr eaLnBrk="1" hangingPunct="1"/>
            <a:r>
              <a:rPr lang="nb-NO" smtClean="0">
                <a:solidFill>
                  <a:srgbClr val="0000CC"/>
                </a:solidFill>
              </a:rPr>
              <a:t>INF1300</a:t>
            </a:r>
            <a:br>
              <a:rPr lang="nb-NO" smtClean="0">
                <a:solidFill>
                  <a:srgbClr val="0000CC"/>
                </a:solidFill>
              </a:rPr>
            </a:br>
            <a:r>
              <a:rPr lang="nb-NO" smtClean="0">
                <a:solidFill>
                  <a:srgbClr val="0000CC"/>
                </a:solidFill>
              </a:rPr>
              <a:t>Introduksjon til databaser</a:t>
            </a:r>
            <a:endParaRPr lang="en-US" smtClean="0">
              <a:solidFill>
                <a:srgbClr val="0000CC"/>
              </a:solidFill>
            </a:endParaRPr>
          </a:p>
        </p:txBody>
      </p:sp>
      <p:sp>
        <p:nvSpPr>
          <p:cNvPr id="15366" name="Rectangle 4"/>
          <p:cNvSpPr>
            <a:spLocks noChangeArrowheads="1"/>
          </p:cNvSpPr>
          <p:nvPr/>
        </p:nvSpPr>
        <p:spPr bwMode="auto">
          <a:xfrm>
            <a:off x="539750" y="1447800"/>
            <a:ext cx="8229600" cy="2012950"/>
          </a:xfrm>
          <a:prstGeom prst="rect">
            <a:avLst/>
          </a:prstGeom>
          <a:noFill/>
          <a:ln w="9525">
            <a:noFill/>
            <a:miter lim="800000"/>
            <a:headEnd/>
            <a:tailEnd/>
          </a:ln>
        </p:spPr>
        <p:txBody>
          <a:bodyPr/>
          <a:lstStyle/>
          <a:p>
            <a:pPr marL="342900" indent="-342900">
              <a:lnSpc>
                <a:spcPct val="100000"/>
              </a:lnSpc>
              <a:spcBef>
                <a:spcPct val="20000"/>
              </a:spcBef>
              <a:buFontTx/>
              <a:buChar char="•"/>
            </a:pPr>
            <a:endParaRPr lang="nb-NO" sz="3200"/>
          </a:p>
        </p:txBody>
      </p:sp>
      <p:grpSp>
        <p:nvGrpSpPr>
          <p:cNvPr id="15367" name="Group 4"/>
          <p:cNvGrpSpPr>
            <a:grpSpLocks/>
          </p:cNvGrpSpPr>
          <p:nvPr/>
        </p:nvGrpSpPr>
        <p:grpSpPr bwMode="auto">
          <a:xfrm>
            <a:off x="514350" y="271463"/>
            <a:ext cx="1920875" cy="533400"/>
            <a:chOff x="336" y="298"/>
            <a:chExt cx="1210" cy="336"/>
          </a:xfrm>
        </p:grpSpPr>
        <p:pic>
          <p:nvPicPr>
            <p:cNvPr id="15370" name="Picture 5" descr="UiO_BW_logo_real"/>
            <p:cNvPicPr>
              <a:picLocks noChangeAspect="1" noChangeArrowheads="1"/>
            </p:cNvPicPr>
            <p:nvPr/>
          </p:nvPicPr>
          <p:blipFill>
            <a:blip r:embed="rId3"/>
            <a:srcRect/>
            <a:stretch>
              <a:fillRect/>
            </a:stretch>
          </p:blipFill>
          <p:spPr bwMode="auto">
            <a:xfrm>
              <a:off x="336" y="298"/>
              <a:ext cx="361" cy="336"/>
            </a:xfrm>
            <a:prstGeom prst="rect">
              <a:avLst/>
            </a:prstGeom>
            <a:noFill/>
            <a:ln w="9525">
              <a:noFill/>
              <a:miter lim="800000"/>
              <a:headEnd/>
              <a:tailEnd/>
            </a:ln>
          </p:spPr>
        </p:pic>
        <p:sp>
          <p:nvSpPr>
            <p:cNvPr id="15371" name="Text Box 6"/>
            <p:cNvSpPr txBox="1">
              <a:spLocks noChangeArrowheads="1"/>
            </p:cNvSpPr>
            <p:nvPr/>
          </p:nvSpPr>
          <p:spPr bwMode="auto">
            <a:xfrm>
              <a:off x="672" y="384"/>
              <a:ext cx="874" cy="242"/>
            </a:xfrm>
            <a:prstGeom prst="rect">
              <a:avLst/>
            </a:prstGeom>
            <a:noFill/>
            <a:ln w="9525">
              <a:noFill/>
              <a:miter lim="800000"/>
              <a:headEnd/>
              <a:tailEnd/>
            </a:ln>
          </p:spPr>
          <p:txBody>
            <a:bodyPr wrap="none">
              <a:spAutoFit/>
            </a:bodyPr>
            <a:lstStyle/>
            <a:p>
              <a:r>
                <a:rPr lang="en-US" sz="1200"/>
                <a:t>UNIVERSITETET</a:t>
              </a:r>
            </a:p>
            <a:p>
              <a:r>
                <a:rPr lang="en-US" sz="1200"/>
                <a:t>I OSLO</a:t>
              </a:r>
            </a:p>
          </p:txBody>
        </p:sp>
      </p:grpSp>
      <p:sp>
        <p:nvSpPr>
          <p:cNvPr id="15368" name="Text Box 10"/>
          <p:cNvSpPr txBox="1">
            <a:spLocks noChangeArrowheads="1"/>
          </p:cNvSpPr>
          <p:nvPr/>
        </p:nvSpPr>
        <p:spPr bwMode="auto">
          <a:xfrm>
            <a:off x="214313" y="6215063"/>
            <a:ext cx="2395537" cy="336550"/>
          </a:xfrm>
          <a:prstGeom prst="rect">
            <a:avLst/>
          </a:prstGeom>
          <a:noFill/>
          <a:ln w="9525">
            <a:noFill/>
            <a:miter lim="800000"/>
            <a:headEnd/>
            <a:tailEnd/>
          </a:ln>
        </p:spPr>
        <p:txBody>
          <a:bodyPr wrap="none">
            <a:spAutoFit/>
          </a:bodyPr>
          <a:lstStyle/>
          <a:p>
            <a:pPr eaLnBrk="0" hangingPunct="0">
              <a:lnSpc>
                <a:spcPct val="100000"/>
              </a:lnSpc>
              <a:spcBef>
                <a:spcPct val="0"/>
              </a:spcBef>
            </a:pPr>
            <a:r>
              <a:rPr lang="en-US" sz="1600"/>
              <a:t>© Institutt for informatikk</a:t>
            </a:r>
          </a:p>
        </p:txBody>
      </p:sp>
      <p:pic>
        <p:nvPicPr>
          <p:cNvPr id="15369" name="Picture 10" descr="logo.jpg"/>
          <p:cNvPicPr>
            <a:picLocks noChangeAspect="1"/>
          </p:cNvPicPr>
          <p:nvPr/>
        </p:nvPicPr>
        <p:blipFill>
          <a:blip r:embed="rId4"/>
          <a:srcRect/>
          <a:stretch>
            <a:fillRect/>
          </a:stretch>
        </p:blipFill>
        <p:spPr bwMode="auto">
          <a:xfrm>
            <a:off x="7696200" y="304800"/>
            <a:ext cx="1025525" cy="4048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25603" name="Slide Number Placeholder 4"/>
          <p:cNvSpPr>
            <a:spLocks noGrp="1"/>
          </p:cNvSpPr>
          <p:nvPr>
            <p:ph type="sldNum" sz="quarter" idx="12"/>
          </p:nvPr>
        </p:nvSpPr>
        <p:spPr>
          <a:noFill/>
        </p:spPr>
        <p:txBody>
          <a:bodyPr/>
          <a:lstStyle/>
          <a:p>
            <a:fld id="{A5E29019-C311-4280-9992-B5E65B9847BF}" type="slidenum">
              <a:rPr lang="en-US"/>
              <a:pPr/>
              <a:t>10</a:t>
            </a:fld>
            <a:endParaRPr lang="en-US"/>
          </a:p>
        </p:txBody>
      </p:sp>
      <p:sp>
        <p:nvSpPr>
          <p:cNvPr id="25604" name="Rectangle 2"/>
          <p:cNvSpPr>
            <a:spLocks noGrp="1" noChangeArrowheads="1"/>
          </p:cNvSpPr>
          <p:nvPr>
            <p:ph type="title"/>
          </p:nvPr>
        </p:nvSpPr>
        <p:spPr/>
        <p:txBody>
          <a:bodyPr/>
          <a:lstStyle/>
          <a:p>
            <a:pPr eaLnBrk="1" hangingPunct="1"/>
            <a:r>
              <a:rPr lang="nb-NO" sz="4000" smtClean="0">
                <a:solidFill>
                  <a:srgbClr val="0000CC"/>
                </a:solidFill>
              </a:rPr>
              <a:t>Eksempel: </a:t>
            </a:r>
            <a:br>
              <a:rPr lang="nb-NO" sz="4000" smtClean="0">
                <a:solidFill>
                  <a:srgbClr val="0000CC"/>
                </a:solidFill>
              </a:rPr>
            </a:br>
            <a:r>
              <a:rPr lang="nb-NO" sz="4000" smtClean="0">
                <a:solidFill>
                  <a:srgbClr val="0000CC"/>
                </a:solidFill>
              </a:rPr>
              <a:t>Grossistdatabase versjon 2 (GDB2)</a:t>
            </a:r>
            <a:endParaRPr lang="en-US" sz="4000" smtClean="0">
              <a:solidFill>
                <a:srgbClr val="0000CC"/>
              </a:solidFill>
            </a:endParaRPr>
          </a:p>
        </p:txBody>
      </p:sp>
      <p:sp>
        <p:nvSpPr>
          <p:cNvPr id="25605" name="Text Box 3"/>
          <p:cNvSpPr txBox="1">
            <a:spLocks noChangeArrowheads="1"/>
          </p:cNvSpPr>
          <p:nvPr/>
        </p:nvSpPr>
        <p:spPr bwMode="auto">
          <a:xfrm>
            <a:off x="827088" y="1916113"/>
            <a:ext cx="7416800" cy="1348061"/>
          </a:xfrm>
          <a:prstGeom prst="rect">
            <a:avLst/>
          </a:prstGeom>
          <a:noFill/>
          <a:ln w="9525">
            <a:noFill/>
            <a:miter lim="800000"/>
            <a:headEnd/>
            <a:tailEnd/>
          </a:ln>
        </p:spPr>
        <p:txBody>
          <a:bodyPr>
            <a:spAutoFit/>
          </a:bodyPr>
          <a:lstStyle/>
          <a:p>
            <a:pPr marL="342900" indent="-342900">
              <a:lnSpc>
                <a:spcPct val="80000"/>
              </a:lnSpc>
            </a:pPr>
            <a:r>
              <a:rPr lang="nb-NO"/>
              <a:t>Produkt(</a:t>
            </a:r>
            <a:r>
              <a:rPr lang="nb-NO" u="sng"/>
              <a:t>Kode</a:t>
            </a:r>
            <a:r>
              <a:rPr lang="nb-NO"/>
              <a:t>, Produktnavn, Produsent, AntEnheter)</a:t>
            </a:r>
          </a:p>
          <a:p>
            <a:pPr marL="342900" indent="-342900">
              <a:lnSpc>
                <a:spcPct val="80000"/>
              </a:lnSpc>
            </a:pPr>
            <a:r>
              <a:rPr lang="nb-NO"/>
              <a:t>Kunde(</a:t>
            </a:r>
            <a:r>
              <a:rPr lang="nb-NO" u="sng"/>
              <a:t>Kundenr</a:t>
            </a:r>
            <a:r>
              <a:rPr lang="nb-NO"/>
              <a:t>, Navn, Adresse)</a:t>
            </a:r>
          </a:p>
          <a:p>
            <a:pPr marL="342900" indent="-342900">
              <a:lnSpc>
                <a:spcPct val="80000"/>
              </a:lnSpc>
            </a:pPr>
            <a:r>
              <a:rPr lang="nb-NO"/>
              <a:t>Ordre(</a:t>
            </a:r>
            <a:r>
              <a:rPr lang="nb-NO" u="sng"/>
              <a:t>Kode, Kundenr</a:t>
            </a:r>
            <a:r>
              <a:rPr lang="nb-NO"/>
              <a:t>, AntBestilt)</a:t>
            </a:r>
            <a:endParaRPr lang="en-US"/>
          </a:p>
        </p:txBody>
      </p:sp>
      <p:sp>
        <p:nvSpPr>
          <p:cNvPr id="25606" name="Text Box 4"/>
          <p:cNvSpPr txBox="1">
            <a:spLocks noChangeArrowheads="1"/>
          </p:cNvSpPr>
          <p:nvPr/>
        </p:nvSpPr>
        <p:spPr bwMode="auto">
          <a:xfrm>
            <a:off x="827088" y="4076700"/>
            <a:ext cx="7478712" cy="1333500"/>
          </a:xfrm>
          <a:prstGeom prst="rect">
            <a:avLst/>
          </a:prstGeom>
          <a:noFill/>
          <a:ln w="9525">
            <a:noFill/>
            <a:miter lim="800000"/>
            <a:headEnd/>
            <a:tailEnd/>
          </a:ln>
        </p:spPr>
        <p:txBody>
          <a:bodyPr>
            <a:spAutoFit/>
          </a:bodyPr>
          <a:lstStyle/>
          <a:p>
            <a:pPr marL="342900" indent="-342900">
              <a:lnSpc>
                <a:spcPct val="80000"/>
              </a:lnSpc>
            </a:pPr>
            <a:r>
              <a:rPr lang="nb-NO">
                <a:solidFill>
                  <a:srgbClr val="0000CC"/>
                </a:solidFill>
              </a:rPr>
              <a:t>Integritetsregler i tillegg til primærnøklene</a:t>
            </a:r>
            <a:r>
              <a:rPr lang="nb-NO"/>
              <a:t>:</a:t>
            </a:r>
          </a:p>
          <a:p>
            <a:pPr marL="342900" indent="-342900">
              <a:lnSpc>
                <a:spcPct val="80000"/>
              </a:lnSpc>
              <a:buFontTx/>
              <a:buChar char="•"/>
            </a:pPr>
            <a:r>
              <a:rPr lang="nb-NO"/>
              <a:t>Kode i Ordre er fremmednøkkel til Produkt</a:t>
            </a:r>
          </a:p>
          <a:p>
            <a:pPr marL="342900" indent="-342900">
              <a:lnSpc>
                <a:spcPct val="80000"/>
              </a:lnSpc>
              <a:buFontTx/>
              <a:buChar char="•"/>
            </a:pPr>
            <a:r>
              <a:rPr lang="nb-NO"/>
              <a:t>Kundenr i Ordre er fremmednøkkel til Kunde</a:t>
            </a: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26627" name="Slide Number Placeholder 4"/>
          <p:cNvSpPr>
            <a:spLocks noGrp="1"/>
          </p:cNvSpPr>
          <p:nvPr>
            <p:ph type="sldNum" sz="quarter" idx="12"/>
          </p:nvPr>
        </p:nvSpPr>
        <p:spPr>
          <a:noFill/>
        </p:spPr>
        <p:txBody>
          <a:bodyPr/>
          <a:lstStyle/>
          <a:p>
            <a:fld id="{FF48D122-F05C-4C4A-B274-936213B339B9}" type="slidenum">
              <a:rPr lang="en-US"/>
              <a:pPr/>
              <a:t>11</a:t>
            </a:fld>
            <a:endParaRPr lang="en-US"/>
          </a:p>
        </p:txBody>
      </p:sp>
      <p:sp>
        <p:nvSpPr>
          <p:cNvPr id="26628" name="Rectangle 2"/>
          <p:cNvSpPr>
            <a:spLocks noGrp="1" noChangeArrowheads="1"/>
          </p:cNvSpPr>
          <p:nvPr>
            <p:ph type="title"/>
          </p:nvPr>
        </p:nvSpPr>
        <p:spPr/>
        <p:txBody>
          <a:bodyPr/>
          <a:lstStyle/>
          <a:p>
            <a:pPr eaLnBrk="1" hangingPunct="1"/>
            <a:r>
              <a:rPr lang="nb-NO" sz="4000" smtClean="0">
                <a:solidFill>
                  <a:srgbClr val="0000CC"/>
                </a:solidFill>
              </a:rPr>
              <a:t>Eksempelinstanser </a:t>
            </a:r>
            <a:br>
              <a:rPr lang="nb-NO" sz="4000" smtClean="0">
                <a:solidFill>
                  <a:srgbClr val="0000CC"/>
                </a:solidFill>
              </a:rPr>
            </a:br>
            <a:r>
              <a:rPr lang="nb-NO" sz="4000" smtClean="0">
                <a:solidFill>
                  <a:srgbClr val="0000CC"/>
                </a:solidFill>
              </a:rPr>
              <a:t>Kunde, Ordre</a:t>
            </a:r>
            <a:endParaRPr lang="en-US" sz="4000" smtClean="0">
              <a:solidFill>
                <a:srgbClr val="0000CC"/>
              </a:solidFill>
            </a:endParaRPr>
          </a:p>
        </p:txBody>
      </p:sp>
      <p:sp>
        <p:nvSpPr>
          <p:cNvPr id="26658" name="Line 54"/>
          <p:cNvSpPr>
            <a:spLocks noChangeShapeType="1"/>
          </p:cNvSpPr>
          <p:nvPr/>
        </p:nvSpPr>
        <p:spPr bwMode="auto">
          <a:xfrm>
            <a:off x="477148" y="3789040"/>
            <a:ext cx="8229600" cy="0"/>
          </a:xfrm>
          <a:prstGeom prst="line">
            <a:avLst/>
          </a:prstGeom>
          <a:noFill/>
          <a:ln w="19050">
            <a:solidFill>
              <a:schemeClr val="tx1"/>
            </a:solidFill>
            <a:round/>
            <a:headEnd/>
            <a:tailEnd/>
          </a:ln>
        </p:spPr>
        <p:txBody>
          <a:bodyPr wrap="none" anchor="ctr">
            <a:spAutoFit/>
          </a:bodyPr>
          <a:lstStyle/>
          <a:p>
            <a:endParaRPr lang="nb-NO"/>
          </a:p>
        </p:txBody>
      </p:sp>
      <p:grpSp>
        <p:nvGrpSpPr>
          <p:cNvPr id="4" name="Group 3"/>
          <p:cNvGrpSpPr/>
          <p:nvPr/>
        </p:nvGrpSpPr>
        <p:grpSpPr>
          <a:xfrm>
            <a:off x="447076" y="3943201"/>
            <a:ext cx="8249848" cy="2057400"/>
            <a:chOff x="283286" y="1752600"/>
            <a:chExt cx="8249848" cy="2057400"/>
          </a:xfrm>
        </p:grpSpPr>
        <p:sp>
          <p:nvSpPr>
            <p:cNvPr id="26629" name="Rectangle 3"/>
            <p:cNvSpPr>
              <a:spLocks noChangeArrowheads="1"/>
            </p:cNvSpPr>
            <p:nvPr/>
          </p:nvSpPr>
          <p:spPr bwMode="auto">
            <a:xfrm>
              <a:off x="1804988" y="2179638"/>
              <a:ext cx="2881312" cy="503237"/>
            </a:xfrm>
            <a:prstGeom prst="rect">
              <a:avLst/>
            </a:prstGeom>
            <a:noFill/>
            <a:ln w="9525">
              <a:solidFill>
                <a:schemeClr val="tx1"/>
              </a:solidFill>
              <a:miter lim="800000"/>
              <a:headEnd/>
              <a:tailEnd/>
            </a:ln>
          </p:spPr>
          <p:txBody>
            <a:bodyPr anchor="ctr">
              <a:spAutoFit/>
            </a:bodyPr>
            <a:lstStyle/>
            <a:p>
              <a:endParaRPr lang="nb-NO"/>
            </a:p>
          </p:txBody>
        </p:sp>
        <p:sp>
          <p:nvSpPr>
            <p:cNvPr id="26630" name="Rectangle 4"/>
            <p:cNvSpPr>
              <a:spLocks noChangeArrowheads="1"/>
            </p:cNvSpPr>
            <p:nvPr/>
          </p:nvSpPr>
          <p:spPr bwMode="auto">
            <a:xfrm>
              <a:off x="1804988" y="2901950"/>
              <a:ext cx="2881312" cy="719138"/>
            </a:xfrm>
            <a:prstGeom prst="rect">
              <a:avLst/>
            </a:prstGeom>
            <a:noFill/>
            <a:ln w="9525">
              <a:solidFill>
                <a:schemeClr val="tx1"/>
              </a:solidFill>
              <a:miter lim="800000"/>
              <a:headEnd/>
              <a:tailEnd/>
            </a:ln>
          </p:spPr>
          <p:txBody>
            <a:bodyPr anchor="ctr">
              <a:spAutoFit/>
            </a:bodyPr>
            <a:lstStyle/>
            <a:p>
              <a:endParaRPr lang="nb-NO"/>
            </a:p>
          </p:txBody>
        </p:sp>
        <p:sp>
          <p:nvSpPr>
            <p:cNvPr id="26631" name="Text Box 5"/>
            <p:cNvSpPr txBox="1">
              <a:spLocks noChangeArrowheads="1"/>
            </p:cNvSpPr>
            <p:nvPr/>
          </p:nvSpPr>
          <p:spPr bwMode="auto">
            <a:xfrm>
              <a:off x="1752600" y="1752600"/>
              <a:ext cx="1296988" cy="311150"/>
            </a:xfrm>
            <a:prstGeom prst="rect">
              <a:avLst/>
            </a:prstGeom>
            <a:noFill/>
            <a:ln w="9525">
              <a:noFill/>
              <a:miter lim="800000"/>
              <a:headEnd/>
              <a:tailEnd/>
            </a:ln>
          </p:spPr>
          <p:txBody>
            <a:bodyPr>
              <a:spAutoFit/>
            </a:bodyPr>
            <a:lstStyle/>
            <a:p>
              <a:pPr marL="342900" indent="-342900">
                <a:lnSpc>
                  <a:spcPct val="80000"/>
                </a:lnSpc>
              </a:pPr>
              <a:r>
                <a:rPr lang="nb-NO" sz="1800" b="1"/>
                <a:t>Kunde</a:t>
              </a:r>
              <a:endParaRPr lang="en-US" sz="1800" b="1"/>
            </a:p>
          </p:txBody>
        </p:sp>
        <p:sp>
          <p:nvSpPr>
            <p:cNvPr id="26632" name="Text Box 6"/>
            <p:cNvSpPr txBox="1">
              <a:spLocks noChangeArrowheads="1"/>
            </p:cNvSpPr>
            <p:nvPr/>
          </p:nvSpPr>
          <p:spPr bwMode="auto">
            <a:xfrm>
              <a:off x="1878013" y="2324100"/>
              <a:ext cx="1009650" cy="227013"/>
            </a:xfrm>
            <a:prstGeom prst="rect">
              <a:avLst/>
            </a:prstGeom>
            <a:noFill/>
            <a:ln w="9525">
              <a:noFill/>
              <a:miter lim="800000"/>
              <a:headEnd/>
              <a:tailEnd/>
            </a:ln>
          </p:spPr>
          <p:txBody>
            <a:bodyPr>
              <a:spAutoFit/>
            </a:bodyPr>
            <a:lstStyle/>
            <a:p>
              <a:pPr marL="342900" indent="-342900"/>
              <a:r>
                <a:rPr lang="nb-NO" sz="1600"/>
                <a:t>Kundenr</a:t>
              </a:r>
              <a:endParaRPr lang="en-US" sz="1600"/>
            </a:p>
          </p:txBody>
        </p:sp>
        <p:sp>
          <p:nvSpPr>
            <p:cNvPr id="26633" name="Text Box 7"/>
            <p:cNvSpPr txBox="1">
              <a:spLocks noChangeArrowheads="1"/>
            </p:cNvSpPr>
            <p:nvPr/>
          </p:nvSpPr>
          <p:spPr bwMode="auto">
            <a:xfrm>
              <a:off x="3028950" y="2324100"/>
              <a:ext cx="719138" cy="227013"/>
            </a:xfrm>
            <a:prstGeom prst="rect">
              <a:avLst/>
            </a:prstGeom>
            <a:noFill/>
            <a:ln w="9525">
              <a:noFill/>
              <a:miter lim="800000"/>
              <a:headEnd/>
              <a:tailEnd/>
            </a:ln>
          </p:spPr>
          <p:txBody>
            <a:bodyPr>
              <a:spAutoFit/>
            </a:bodyPr>
            <a:lstStyle/>
            <a:p>
              <a:pPr marL="342900" indent="-342900"/>
              <a:r>
                <a:rPr lang="nb-NO" sz="1600"/>
                <a:t>Navn</a:t>
              </a:r>
              <a:endParaRPr lang="en-US" sz="1600"/>
            </a:p>
          </p:txBody>
        </p:sp>
        <p:sp>
          <p:nvSpPr>
            <p:cNvPr id="26634" name="Text Box 8"/>
            <p:cNvSpPr txBox="1">
              <a:spLocks noChangeArrowheads="1"/>
            </p:cNvSpPr>
            <p:nvPr/>
          </p:nvSpPr>
          <p:spPr bwMode="auto">
            <a:xfrm>
              <a:off x="3749675" y="2324100"/>
              <a:ext cx="936625" cy="227013"/>
            </a:xfrm>
            <a:prstGeom prst="rect">
              <a:avLst/>
            </a:prstGeom>
            <a:noFill/>
            <a:ln w="9525">
              <a:noFill/>
              <a:miter lim="800000"/>
              <a:headEnd/>
              <a:tailEnd/>
            </a:ln>
          </p:spPr>
          <p:txBody>
            <a:bodyPr>
              <a:spAutoFit/>
            </a:bodyPr>
            <a:lstStyle/>
            <a:p>
              <a:pPr marL="342900" indent="-342900"/>
              <a:r>
                <a:rPr lang="nb-NO" sz="1600"/>
                <a:t>Adresse</a:t>
              </a:r>
              <a:endParaRPr lang="en-US" sz="1600"/>
            </a:p>
          </p:txBody>
        </p:sp>
        <p:sp>
          <p:nvSpPr>
            <p:cNvPr id="26635" name="Line 9"/>
            <p:cNvSpPr>
              <a:spLocks noChangeShapeType="1"/>
            </p:cNvSpPr>
            <p:nvPr/>
          </p:nvSpPr>
          <p:spPr bwMode="auto">
            <a:xfrm flipH="1">
              <a:off x="2886075" y="2179638"/>
              <a:ext cx="1588" cy="503237"/>
            </a:xfrm>
            <a:prstGeom prst="line">
              <a:avLst/>
            </a:prstGeom>
            <a:noFill/>
            <a:ln w="9525">
              <a:solidFill>
                <a:schemeClr val="tx1"/>
              </a:solidFill>
              <a:round/>
              <a:headEnd/>
              <a:tailEnd/>
            </a:ln>
          </p:spPr>
          <p:txBody>
            <a:bodyPr>
              <a:spAutoFit/>
            </a:bodyPr>
            <a:lstStyle/>
            <a:p>
              <a:endParaRPr lang="nb-NO"/>
            </a:p>
          </p:txBody>
        </p:sp>
        <p:sp>
          <p:nvSpPr>
            <p:cNvPr id="26636" name="Line 10"/>
            <p:cNvSpPr>
              <a:spLocks noChangeShapeType="1"/>
            </p:cNvSpPr>
            <p:nvPr/>
          </p:nvSpPr>
          <p:spPr bwMode="auto">
            <a:xfrm>
              <a:off x="3678238" y="2179638"/>
              <a:ext cx="0" cy="503237"/>
            </a:xfrm>
            <a:prstGeom prst="line">
              <a:avLst/>
            </a:prstGeom>
            <a:noFill/>
            <a:ln w="9525">
              <a:solidFill>
                <a:schemeClr val="tx1"/>
              </a:solidFill>
              <a:round/>
              <a:headEnd/>
              <a:tailEnd/>
            </a:ln>
          </p:spPr>
          <p:txBody>
            <a:bodyPr>
              <a:spAutoFit/>
            </a:bodyPr>
            <a:lstStyle/>
            <a:p>
              <a:endParaRPr lang="nb-NO"/>
            </a:p>
          </p:txBody>
        </p:sp>
        <p:sp>
          <p:nvSpPr>
            <p:cNvPr id="26637" name="Line 11"/>
            <p:cNvSpPr>
              <a:spLocks noChangeShapeType="1"/>
            </p:cNvSpPr>
            <p:nvPr/>
          </p:nvSpPr>
          <p:spPr bwMode="auto">
            <a:xfrm>
              <a:off x="2886075" y="2900363"/>
              <a:ext cx="0" cy="720725"/>
            </a:xfrm>
            <a:prstGeom prst="line">
              <a:avLst/>
            </a:prstGeom>
            <a:noFill/>
            <a:ln w="9525">
              <a:solidFill>
                <a:schemeClr val="tx1"/>
              </a:solidFill>
              <a:round/>
              <a:headEnd/>
              <a:tailEnd/>
            </a:ln>
          </p:spPr>
          <p:txBody>
            <a:bodyPr>
              <a:spAutoFit/>
            </a:bodyPr>
            <a:lstStyle/>
            <a:p>
              <a:endParaRPr lang="nb-NO"/>
            </a:p>
          </p:txBody>
        </p:sp>
        <p:sp>
          <p:nvSpPr>
            <p:cNvPr id="26638" name="Line 12"/>
            <p:cNvSpPr>
              <a:spLocks noChangeShapeType="1"/>
            </p:cNvSpPr>
            <p:nvPr/>
          </p:nvSpPr>
          <p:spPr bwMode="auto">
            <a:xfrm>
              <a:off x="3678238" y="2900363"/>
              <a:ext cx="0" cy="720725"/>
            </a:xfrm>
            <a:prstGeom prst="line">
              <a:avLst/>
            </a:prstGeom>
            <a:noFill/>
            <a:ln w="9525">
              <a:solidFill>
                <a:schemeClr val="tx1"/>
              </a:solidFill>
              <a:round/>
              <a:headEnd/>
              <a:tailEnd/>
            </a:ln>
          </p:spPr>
          <p:txBody>
            <a:bodyPr>
              <a:spAutoFit/>
            </a:bodyPr>
            <a:lstStyle/>
            <a:p>
              <a:endParaRPr lang="nb-NO"/>
            </a:p>
          </p:txBody>
        </p:sp>
        <p:sp>
          <p:nvSpPr>
            <p:cNvPr id="26639" name="Text Box 13"/>
            <p:cNvSpPr txBox="1">
              <a:spLocks noChangeArrowheads="1"/>
            </p:cNvSpPr>
            <p:nvPr/>
          </p:nvSpPr>
          <p:spPr bwMode="auto">
            <a:xfrm>
              <a:off x="2165350" y="3044825"/>
              <a:ext cx="360363" cy="484188"/>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2</a:t>
              </a:r>
              <a:endParaRPr lang="en-US" sz="1600"/>
            </a:p>
          </p:txBody>
        </p:sp>
        <p:sp>
          <p:nvSpPr>
            <p:cNvPr id="26640" name="Text Box 14"/>
            <p:cNvSpPr txBox="1">
              <a:spLocks noChangeArrowheads="1"/>
            </p:cNvSpPr>
            <p:nvPr/>
          </p:nvSpPr>
          <p:spPr bwMode="auto">
            <a:xfrm>
              <a:off x="3101975" y="3044825"/>
              <a:ext cx="431800" cy="484188"/>
            </a:xfrm>
            <a:prstGeom prst="rect">
              <a:avLst/>
            </a:prstGeom>
            <a:noFill/>
            <a:ln w="9525">
              <a:noFill/>
              <a:miter lim="800000"/>
              <a:headEnd/>
              <a:tailEnd/>
            </a:ln>
          </p:spPr>
          <p:txBody>
            <a:bodyPr>
              <a:spAutoFit/>
            </a:bodyPr>
            <a:lstStyle/>
            <a:p>
              <a:pPr marL="342900" indent="-342900"/>
              <a:r>
                <a:rPr lang="nb-NO" sz="1600"/>
                <a:t>A</a:t>
              </a:r>
            </a:p>
            <a:p>
              <a:pPr marL="342900" indent="-342900"/>
              <a:r>
                <a:rPr lang="nb-NO" sz="1600"/>
                <a:t>B</a:t>
              </a:r>
              <a:endParaRPr lang="en-US" sz="1600"/>
            </a:p>
          </p:txBody>
        </p:sp>
        <p:sp>
          <p:nvSpPr>
            <p:cNvPr id="26641" name="Text Box 15"/>
            <p:cNvSpPr txBox="1">
              <a:spLocks noChangeArrowheads="1"/>
            </p:cNvSpPr>
            <p:nvPr/>
          </p:nvSpPr>
          <p:spPr bwMode="auto">
            <a:xfrm>
              <a:off x="3965575" y="3044825"/>
              <a:ext cx="360363" cy="484188"/>
            </a:xfrm>
            <a:prstGeom prst="rect">
              <a:avLst/>
            </a:prstGeom>
            <a:noFill/>
            <a:ln w="9525">
              <a:noFill/>
              <a:miter lim="800000"/>
              <a:headEnd/>
              <a:tailEnd/>
            </a:ln>
          </p:spPr>
          <p:txBody>
            <a:bodyPr>
              <a:spAutoFit/>
            </a:bodyPr>
            <a:lstStyle/>
            <a:p>
              <a:pPr marL="342900" indent="-342900"/>
              <a:r>
                <a:rPr lang="nb-NO" sz="1600"/>
                <a:t>a</a:t>
              </a:r>
            </a:p>
            <a:p>
              <a:pPr marL="342900" indent="-342900"/>
              <a:r>
                <a:rPr lang="nb-NO" sz="1600"/>
                <a:t>b</a:t>
              </a:r>
              <a:endParaRPr lang="en-US" sz="1600"/>
            </a:p>
          </p:txBody>
        </p:sp>
        <p:sp>
          <p:nvSpPr>
            <p:cNvPr id="26642" name="Line 16"/>
            <p:cNvSpPr>
              <a:spLocks noChangeShapeType="1"/>
            </p:cNvSpPr>
            <p:nvPr/>
          </p:nvSpPr>
          <p:spPr bwMode="auto">
            <a:xfrm flipV="1">
              <a:off x="1804988" y="2108200"/>
              <a:ext cx="1081087" cy="1588"/>
            </a:xfrm>
            <a:prstGeom prst="line">
              <a:avLst/>
            </a:prstGeom>
            <a:noFill/>
            <a:ln w="25400">
              <a:solidFill>
                <a:schemeClr val="tx1"/>
              </a:solidFill>
              <a:round/>
              <a:headEnd/>
              <a:tailEnd/>
            </a:ln>
          </p:spPr>
          <p:txBody>
            <a:bodyPr>
              <a:spAutoFit/>
            </a:bodyPr>
            <a:lstStyle/>
            <a:p>
              <a:endParaRPr lang="nb-NO"/>
            </a:p>
          </p:txBody>
        </p:sp>
        <p:grpSp>
          <p:nvGrpSpPr>
            <p:cNvPr id="2" name="Group 1"/>
            <p:cNvGrpSpPr/>
            <p:nvPr/>
          </p:nvGrpSpPr>
          <p:grpSpPr>
            <a:xfrm>
              <a:off x="5046662" y="1752600"/>
              <a:ext cx="3486472" cy="2057400"/>
              <a:chOff x="5334000" y="1752600"/>
              <a:chExt cx="3028950" cy="2057400"/>
            </a:xfrm>
          </p:grpSpPr>
          <p:sp>
            <p:nvSpPr>
              <p:cNvPr id="26643" name="Rectangle 17"/>
              <p:cNvSpPr>
                <a:spLocks noChangeArrowheads="1"/>
              </p:cNvSpPr>
              <p:nvPr/>
            </p:nvSpPr>
            <p:spPr bwMode="auto">
              <a:xfrm>
                <a:off x="5410200" y="2209800"/>
                <a:ext cx="2952750" cy="503238"/>
              </a:xfrm>
              <a:prstGeom prst="rect">
                <a:avLst/>
              </a:prstGeom>
              <a:noFill/>
              <a:ln w="9525">
                <a:solidFill>
                  <a:schemeClr val="tx1"/>
                </a:solidFill>
                <a:miter lim="800000"/>
                <a:headEnd/>
                <a:tailEnd/>
              </a:ln>
            </p:spPr>
            <p:txBody>
              <a:bodyPr anchor="ctr">
                <a:spAutoFit/>
              </a:bodyPr>
              <a:lstStyle/>
              <a:p>
                <a:endParaRPr lang="nb-NO"/>
              </a:p>
            </p:txBody>
          </p:sp>
          <p:sp>
            <p:nvSpPr>
              <p:cNvPr id="26644" name="Rectangle 18"/>
              <p:cNvSpPr>
                <a:spLocks noChangeArrowheads="1"/>
              </p:cNvSpPr>
              <p:nvPr/>
            </p:nvSpPr>
            <p:spPr bwMode="auto">
              <a:xfrm>
                <a:off x="5405438" y="2901950"/>
                <a:ext cx="2952750" cy="908050"/>
              </a:xfrm>
              <a:prstGeom prst="rect">
                <a:avLst/>
              </a:prstGeom>
              <a:noFill/>
              <a:ln w="9525">
                <a:solidFill>
                  <a:schemeClr val="tx1"/>
                </a:solidFill>
                <a:miter lim="800000"/>
                <a:headEnd/>
                <a:tailEnd/>
              </a:ln>
            </p:spPr>
            <p:txBody>
              <a:bodyPr anchor="ctr">
                <a:spAutoFit/>
              </a:bodyPr>
              <a:lstStyle/>
              <a:p>
                <a:endParaRPr lang="nb-NO"/>
              </a:p>
            </p:txBody>
          </p:sp>
          <p:sp>
            <p:nvSpPr>
              <p:cNvPr id="26645" name="Text Box 19"/>
              <p:cNvSpPr txBox="1">
                <a:spLocks noChangeArrowheads="1"/>
              </p:cNvSpPr>
              <p:nvPr/>
            </p:nvSpPr>
            <p:spPr bwMode="auto">
              <a:xfrm>
                <a:off x="5334000" y="1752600"/>
                <a:ext cx="1296988" cy="311150"/>
              </a:xfrm>
              <a:prstGeom prst="rect">
                <a:avLst/>
              </a:prstGeom>
              <a:noFill/>
              <a:ln w="9525">
                <a:noFill/>
                <a:miter lim="800000"/>
                <a:headEnd/>
                <a:tailEnd/>
              </a:ln>
            </p:spPr>
            <p:txBody>
              <a:bodyPr>
                <a:spAutoFit/>
              </a:bodyPr>
              <a:lstStyle/>
              <a:p>
                <a:pPr marL="342900" indent="-342900">
                  <a:lnSpc>
                    <a:spcPct val="80000"/>
                  </a:lnSpc>
                </a:pPr>
                <a:r>
                  <a:rPr lang="nb-NO" sz="1800" b="1"/>
                  <a:t>Ordre</a:t>
                </a:r>
                <a:endParaRPr lang="en-US" sz="1800" b="1"/>
              </a:p>
            </p:txBody>
          </p:sp>
          <p:sp>
            <p:nvSpPr>
              <p:cNvPr id="26646" name="Text Box 20"/>
              <p:cNvSpPr txBox="1">
                <a:spLocks noChangeArrowheads="1"/>
              </p:cNvSpPr>
              <p:nvPr/>
            </p:nvSpPr>
            <p:spPr bwMode="auto">
              <a:xfrm>
                <a:off x="5456238" y="2362200"/>
                <a:ext cx="720725" cy="227013"/>
              </a:xfrm>
              <a:prstGeom prst="rect">
                <a:avLst/>
              </a:prstGeom>
              <a:noFill/>
              <a:ln w="9525">
                <a:noFill/>
                <a:miter lim="800000"/>
                <a:headEnd/>
                <a:tailEnd/>
              </a:ln>
            </p:spPr>
            <p:txBody>
              <a:bodyPr>
                <a:spAutoFit/>
              </a:bodyPr>
              <a:lstStyle/>
              <a:p>
                <a:pPr marL="342900" indent="-342900"/>
                <a:r>
                  <a:rPr lang="nb-NO" sz="1600"/>
                  <a:t>Kode</a:t>
                </a:r>
                <a:endParaRPr lang="en-US" sz="1600"/>
              </a:p>
            </p:txBody>
          </p:sp>
          <p:sp>
            <p:nvSpPr>
              <p:cNvPr id="26647" name="Text Box 21"/>
              <p:cNvSpPr txBox="1">
                <a:spLocks noChangeArrowheads="1"/>
              </p:cNvSpPr>
              <p:nvPr/>
            </p:nvSpPr>
            <p:spPr bwMode="auto">
              <a:xfrm>
                <a:off x="6248400" y="2362200"/>
                <a:ext cx="1009650" cy="227013"/>
              </a:xfrm>
              <a:prstGeom prst="rect">
                <a:avLst/>
              </a:prstGeom>
              <a:noFill/>
              <a:ln w="9525">
                <a:noFill/>
                <a:miter lim="800000"/>
                <a:headEnd/>
                <a:tailEnd/>
              </a:ln>
            </p:spPr>
            <p:txBody>
              <a:bodyPr>
                <a:spAutoFit/>
              </a:bodyPr>
              <a:lstStyle/>
              <a:p>
                <a:pPr marL="342900" indent="-342900"/>
                <a:r>
                  <a:rPr lang="nb-NO" sz="1600"/>
                  <a:t>Kundenr</a:t>
                </a:r>
                <a:endParaRPr lang="en-US" sz="1600"/>
              </a:p>
            </p:txBody>
          </p:sp>
          <p:sp>
            <p:nvSpPr>
              <p:cNvPr id="26648" name="Text Box 22"/>
              <p:cNvSpPr txBox="1">
                <a:spLocks noChangeArrowheads="1"/>
              </p:cNvSpPr>
              <p:nvPr/>
            </p:nvSpPr>
            <p:spPr bwMode="auto">
              <a:xfrm>
                <a:off x="7400925" y="2366963"/>
                <a:ext cx="936625" cy="363176"/>
              </a:xfrm>
              <a:prstGeom prst="rect">
                <a:avLst/>
              </a:prstGeom>
              <a:noFill/>
              <a:ln w="9525">
                <a:noFill/>
                <a:miter lim="800000"/>
                <a:headEnd/>
                <a:tailEnd/>
              </a:ln>
            </p:spPr>
            <p:txBody>
              <a:bodyPr>
                <a:spAutoFit/>
              </a:bodyPr>
              <a:lstStyle/>
              <a:p>
                <a:pPr marL="342900" indent="-342900"/>
                <a:r>
                  <a:rPr lang="nb-NO" sz="1600"/>
                  <a:t>AntBestilt</a:t>
                </a:r>
                <a:endParaRPr lang="en-US" sz="1600"/>
              </a:p>
            </p:txBody>
          </p:sp>
          <p:sp>
            <p:nvSpPr>
              <p:cNvPr id="26649" name="Line 23"/>
              <p:cNvSpPr>
                <a:spLocks noChangeShapeType="1"/>
              </p:cNvSpPr>
              <p:nvPr/>
            </p:nvSpPr>
            <p:spPr bwMode="auto">
              <a:xfrm>
                <a:off x="6172200" y="2209800"/>
                <a:ext cx="0" cy="503238"/>
              </a:xfrm>
              <a:prstGeom prst="line">
                <a:avLst/>
              </a:prstGeom>
              <a:noFill/>
              <a:ln w="9525">
                <a:solidFill>
                  <a:schemeClr val="tx1"/>
                </a:solidFill>
                <a:round/>
                <a:headEnd/>
                <a:tailEnd/>
              </a:ln>
            </p:spPr>
            <p:txBody>
              <a:bodyPr>
                <a:spAutoFit/>
              </a:bodyPr>
              <a:lstStyle/>
              <a:p>
                <a:endParaRPr lang="nb-NO"/>
              </a:p>
            </p:txBody>
          </p:sp>
          <p:sp>
            <p:nvSpPr>
              <p:cNvPr id="26650" name="Line 24"/>
              <p:cNvSpPr>
                <a:spLocks noChangeShapeType="1"/>
              </p:cNvSpPr>
              <p:nvPr/>
            </p:nvSpPr>
            <p:spPr bwMode="auto">
              <a:xfrm>
                <a:off x="6172200" y="2895600"/>
                <a:ext cx="0" cy="914400"/>
              </a:xfrm>
              <a:prstGeom prst="line">
                <a:avLst/>
              </a:prstGeom>
              <a:noFill/>
              <a:ln w="9525">
                <a:solidFill>
                  <a:schemeClr val="tx1"/>
                </a:solidFill>
                <a:round/>
                <a:headEnd/>
                <a:tailEnd/>
              </a:ln>
            </p:spPr>
            <p:txBody>
              <a:bodyPr>
                <a:spAutoFit/>
              </a:bodyPr>
              <a:lstStyle/>
              <a:p>
                <a:endParaRPr lang="nb-NO"/>
              </a:p>
            </p:txBody>
          </p:sp>
          <p:sp>
            <p:nvSpPr>
              <p:cNvPr id="26651" name="Line 25"/>
              <p:cNvSpPr>
                <a:spLocks noChangeShapeType="1"/>
              </p:cNvSpPr>
              <p:nvPr/>
            </p:nvSpPr>
            <p:spPr bwMode="auto">
              <a:xfrm flipH="1">
                <a:off x="7315200" y="2209800"/>
                <a:ext cx="1588" cy="503238"/>
              </a:xfrm>
              <a:prstGeom prst="line">
                <a:avLst/>
              </a:prstGeom>
              <a:noFill/>
              <a:ln w="9525">
                <a:solidFill>
                  <a:schemeClr val="tx1"/>
                </a:solidFill>
                <a:round/>
                <a:headEnd/>
                <a:tailEnd/>
              </a:ln>
            </p:spPr>
            <p:txBody>
              <a:bodyPr>
                <a:spAutoFit/>
              </a:bodyPr>
              <a:lstStyle/>
              <a:p>
                <a:endParaRPr lang="nb-NO"/>
              </a:p>
            </p:txBody>
          </p:sp>
          <p:sp>
            <p:nvSpPr>
              <p:cNvPr id="26652" name="Line 26"/>
              <p:cNvSpPr>
                <a:spLocks noChangeShapeType="1"/>
              </p:cNvSpPr>
              <p:nvPr/>
            </p:nvSpPr>
            <p:spPr bwMode="auto">
              <a:xfrm>
                <a:off x="7315200" y="2895600"/>
                <a:ext cx="0" cy="914400"/>
              </a:xfrm>
              <a:prstGeom prst="line">
                <a:avLst/>
              </a:prstGeom>
              <a:noFill/>
              <a:ln w="9525">
                <a:solidFill>
                  <a:schemeClr val="tx1"/>
                </a:solidFill>
                <a:round/>
                <a:headEnd/>
                <a:tailEnd/>
              </a:ln>
            </p:spPr>
            <p:txBody>
              <a:bodyPr>
                <a:spAutoFit/>
              </a:bodyPr>
              <a:lstStyle/>
              <a:p>
                <a:endParaRPr lang="nb-NO"/>
              </a:p>
            </p:txBody>
          </p:sp>
          <p:sp>
            <p:nvSpPr>
              <p:cNvPr id="26653" name="Text Box 27"/>
              <p:cNvSpPr txBox="1">
                <a:spLocks noChangeArrowheads="1"/>
              </p:cNvSpPr>
              <p:nvPr/>
            </p:nvSpPr>
            <p:spPr bwMode="auto">
              <a:xfrm>
                <a:off x="6629400" y="3044825"/>
                <a:ext cx="360363" cy="741363"/>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1</a:t>
                </a:r>
              </a:p>
              <a:p>
                <a:pPr marL="342900" indent="-342900"/>
                <a:r>
                  <a:rPr lang="nb-NO" sz="1600"/>
                  <a:t>2</a:t>
                </a:r>
                <a:endParaRPr lang="en-US" sz="1600"/>
              </a:p>
            </p:txBody>
          </p:sp>
          <p:sp>
            <p:nvSpPr>
              <p:cNvPr id="26654" name="Text Box 28"/>
              <p:cNvSpPr txBox="1">
                <a:spLocks noChangeArrowheads="1"/>
              </p:cNvSpPr>
              <p:nvPr/>
            </p:nvSpPr>
            <p:spPr bwMode="auto">
              <a:xfrm>
                <a:off x="7566025" y="3044825"/>
                <a:ext cx="433388" cy="741363"/>
              </a:xfrm>
              <a:prstGeom prst="rect">
                <a:avLst/>
              </a:prstGeom>
              <a:noFill/>
              <a:ln w="9525">
                <a:noFill/>
                <a:miter lim="800000"/>
                <a:headEnd/>
                <a:tailEnd/>
              </a:ln>
            </p:spPr>
            <p:txBody>
              <a:bodyPr>
                <a:spAutoFit/>
              </a:bodyPr>
              <a:lstStyle/>
              <a:p>
                <a:pPr marL="342900" indent="-342900"/>
                <a:r>
                  <a:rPr lang="nb-NO" sz="1600"/>
                  <a:t>3</a:t>
                </a:r>
              </a:p>
              <a:p>
                <a:pPr marL="342900" indent="-342900"/>
                <a:r>
                  <a:rPr lang="nb-NO" sz="1600"/>
                  <a:t>8</a:t>
                </a:r>
              </a:p>
              <a:p>
                <a:pPr marL="342900" indent="-342900"/>
                <a:r>
                  <a:rPr lang="nb-NO" sz="1600"/>
                  <a:t>2</a:t>
                </a:r>
                <a:endParaRPr lang="en-US" sz="1600"/>
              </a:p>
            </p:txBody>
          </p:sp>
          <p:sp>
            <p:nvSpPr>
              <p:cNvPr id="26655" name="Line 29"/>
              <p:cNvSpPr>
                <a:spLocks noChangeShapeType="1"/>
              </p:cNvSpPr>
              <p:nvPr/>
            </p:nvSpPr>
            <p:spPr bwMode="auto">
              <a:xfrm flipV="1">
                <a:off x="5410200" y="2133600"/>
                <a:ext cx="1871663" cy="1588"/>
              </a:xfrm>
              <a:prstGeom prst="line">
                <a:avLst/>
              </a:prstGeom>
              <a:noFill/>
              <a:ln w="25400">
                <a:solidFill>
                  <a:schemeClr val="tx1"/>
                </a:solidFill>
                <a:round/>
                <a:headEnd/>
                <a:tailEnd/>
              </a:ln>
            </p:spPr>
            <p:txBody>
              <a:bodyPr>
                <a:spAutoFit/>
              </a:bodyPr>
              <a:lstStyle/>
              <a:p>
                <a:endParaRPr lang="nb-NO"/>
              </a:p>
            </p:txBody>
          </p:sp>
          <p:sp>
            <p:nvSpPr>
              <p:cNvPr id="26656" name="Text Box 30"/>
              <p:cNvSpPr txBox="1">
                <a:spLocks noChangeArrowheads="1"/>
              </p:cNvSpPr>
              <p:nvPr/>
            </p:nvSpPr>
            <p:spPr bwMode="auto">
              <a:xfrm>
                <a:off x="5621338" y="3044825"/>
                <a:ext cx="360362" cy="741363"/>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2</a:t>
                </a:r>
              </a:p>
              <a:p>
                <a:pPr marL="342900" indent="-342900"/>
                <a:r>
                  <a:rPr lang="nb-NO" sz="1600"/>
                  <a:t>1</a:t>
                </a:r>
                <a:endParaRPr lang="en-US" sz="1600"/>
              </a:p>
            </p:txBody>
          </p:sp>
        </p:grpSp>
        <p:sp>
          <p:nvSpPr>
            <p:cNvPr id="26659" name="Text Box 55"/>
            <p:cNvSpPr txBox="1">
              <a:spLocks noChangeArrowheads="1"/>
            </p:cNvSpPr>
            <p:nvPr/>
          </p:nvSpPr>
          <p:spPr bwMode="auto">
            <a:xfrm>
              <a:off x="283286" y="2451319"/>
              <a:ext cx="1131887" cy="584775"/>
            </a:xfrm>
            <a:prstGeom prst="rect">
              <a:avLst/>
            </a:prstGeom>
            <a:noFill/>
            <a:ln w="9525">
              <a:noFill/>
              <a:miter lim="800000"/>
              <a:headEnd/>
              <a:tailEnd/>
            </a:ln>
          </p:spPr>
          <p:txBody>
            <a:bodyPr wrap="square">
              <a:spAutoFit/>
            </a:bodyPr>
            <a:lstStyle/>
            <a:p>
              <a:r>
                <a:rPr lang="en-US" sz="2000"/>
                <a:t>Nye</a:t>
              </a:r>
            </a:p>
            <a:p>
              <a:r>
                <a:rPr lang="en-US" sz="2000"/>
                <a:t>tabeller</a:t>
              </a:r>
            </a:p>
          </p:txBody>
        </p:sp>
        <p:sp>
          <p:nvSpPr>
            <p:cNvPr id="26660" name="Rectangle 56"/>
            <p:cNvSpPr>
              <a:spLocks noChangeArrowheads="1"/>
            </p:cNvSpPr>
            <p:nvPr/>
          </p:nvSpPr>
          <p:spPr bwMode="auto">
            <a:xfrm>
              <a:off x="304800" y="2362200"/>
              <a:ext cx="1066800" cy="685800"/>
            </a:xfrm>
            <a:prstGeom prst="rect">
              <a:avLst/>
            </a:prstGeom>
            <a:noFill/>
            <a:ln w="9525">
              <a:solidFill>
                <a:schemeClr val="tx1"/>
              </a:solidFill>
              <a:miter lim="800000"/>
              <a:headEnd/>
              <a:tailEnd/>
            </a:ln>
          </p:spPr>
          <p:txBody>
            <a:bodyPr anchor="ctr">
              <a:spAutoFit/>
            </a:bodyPr>
            <a:lstStyle/>
            <a:p>
              <a:endParaRPr lang="nb-NO"/>
            </a:p>
          </p:txBody>
        </p:sp>
      </p:grpSp>
      <p:grpSp>
        <p:nvGrpSpPr>
          <p:cNvPr id="3" name="Group 2"/>
          <p:cNvGrpSpPr/>
          <p:nvPr/>
        </p:nvGrpSpPr>
        <p:grpSpPr>
          <a:xfrm>
            <a:off x="447076" y="1533526"/>
            <a:ext cx="7077778" cy="1981200"/>
            <a:chOff x="274728" y="4151312"/>
            <a:chExt cx="7077778" cy="1981200"/>
          </a:xfrm>
        </p:grpSpPr>
        <p:grpSp>
          <p:nvGrpSpPr>
            <p:cNvPr id="26657" name="Group 31"/>
            <p:cNvGrpSpPr>
              <a:grpSpLocks/>
            </p:cNvGrpSpPr>
            <p:nvPr/>
          </p:nvGrpSpPr>
          <p:grpSpPr bwMode="auto">
            <a:xfrm>
              <a:off x="1791493" y="4151312"/>
              <a:ext cx="5561013" cy="1981200"/>
              <a:chOff x="1344" y="2448"/>
              <a:chExt cx="3130" cy="1248"/>
            </a:xfrm>
          </p:grpSpPr>
          <p:sp>
            <p:nvSpPr>
              <p:cNvPr id="26663" name="Rectangle 32"/>
              <p:cNvSpPr>
                <a:spLocks noChangeArrowheads="1"/>
              </p:cNvSpPr>
              <p:nvPr/>
            </p:nvSpPr>
            <p:spPr bwMode="auto">
              <a:xfrm>
                <a:off x="1344" y="2688"/>
                <a:ext cx="3130" cy="317"/>
              </a:xfrm>
              <a:prstGeom prst="rect">
                <a:avLst/>
              </a:prstGeom>
              <a:noFill/>
              <a:ln w="9525">
                <a:solidFill>
                  <a:schemeClr val="tx1"/>
                </a:solidFill>
                <a:miter lim="800000"/>
                <a:headEnd/>
                <a:tailEnd/>
              </a:ln>
            </p:spPr>
            <p:txBody>
              <a:bodyPr anchor="ctr">
                <a:spAutoFit/>
              </a:bodyPr>
              <a:lstStyle/>
              <a:p>
                <a:endParaRPr lang="nb-NO"/>
              </a:p>
            </p:txBody>
          </p:sp>
          <p:sp>
            <p:nvSpPr>
              <p:cNvPr id="26664" name="Rectangle 33"/>
              <p:cNvSpPr>
                <a:spLocks noChangeArrowheads="1"/>
              </p:cNvSpPr>
              <p:nvPr/>
            </p:nvSpPr>
            <p:spPr bwMode="auto">
              <a:xfrm>
                <a:off x="1344" y="3120"/>
                <a:ext cx="3130" cy="572"/>
              </a:xfrm>
              <a:prstGeom prst="rect">
                <a:avLst/>
              </a:prstGeom>
              <a:noFill/>
              <a:ln w="9525">
                <a:solidFill>
                  <a:schemeClr val="tx1"/>
                </a:solidFill>
                <a:miter lim="800000"/>
                <a:headEnd/>
                <a:tailEnd/>
              </a:ln>
            </p:spPr>
            <p:txBody>
              <a:bodyPr anchor="ctr">
                <a:spAutoFit/>
              </a:bodyPr>
              <a:lstStyle/>
              <a:p>
                <a:endParaRPr lang="nb-NO"/>
              </a:p>
            </p:txBody>
          </p:sp>
          <p:sp>
            <p:nvSpPr>
              <p:cNvPr id="26665" name="Text Box 34"/>
              <p:cNvSpPr txBox="1">
                <a:spLocks noChangeArrowheads="1"/>
              </p:cNvSpPr>
              <p:nvPr/>
            </p:nvSpPr>
            <p:spPr bwMode="auto">
              <a:xfrm>
                <a:off x="1344" y="2448"/>
                <a:ext cx="817" cy="196"/>
              </a:xfrm>
              <a:prstGeom prst="rect">
                <a:avLst/>
              </a:prstGeom>
              <a:noFill/>
              <a:ln w="9525">
                <a:noFill/>
                <a:miter lim="800000"/>
                <a:headEnd/>
                <a:tailEnd/>
              </a:ln>
            </p:spPr>
            <p:txBody>
              <a:bodyPr>
                <a:spAutoFit/>
              </a:bodyPr>
              <a:lstStyle/>
              <a:p>
                <a:pPr marL="342900" indent="-342900">
                  <a:lnSpc>
                    <a:spcPct val="80000"/>
                  </a:lnSpc>
                </a:pPr>
                <a:r>
                  <a:rPr lang="nb-NO" sz="1800" b="1"/>
                  <a:t>Bestilling</a:t>
                </a:r>
                <a:endParaRPr lang="en-US" sz="1800" b="1"/>
              </a:p>
            </p:txBody>
          </p:sp>
          <p:sp>
            <p:nvSpPr>
              <p:cNvPr id="26666" name="Text Box 35"/>
              <p:cNvSpPr txBox="1">
                <a:spLocks noChangeArrowheads="1"/>
              </p:cNvSpPr>
              <p:nvPr/>
            </p:nvSpPr>
            <p:spPr bwMode="auto">
              <a:xfrm>
                <a:off x="1392" y="2784"/>
                <a:ext cx="454" cy="143"/>
              </a:xfrm>
              <a:prstGeom prst="rect">
                <a:avLst/>
              </a:prstGeom>
              <a:noFill/>
              <a:ln w="9525">
                <a:noFill/>
                <a:miter lim="800000"/>
                <a:headEnd/>
                <a:tailEnd/>
              </a:ln>
            </p:spPr>
            <p:txBody>
              <a:bodyPr>
                <a:spAutoFit/>
              </a:bodyPr>
              <a:lstStyle/>
              <a:p>
                <a:pPr marL="342900" indent="-342900"/>
                <a:r>
                  <a:rPr lang="nb-NO" sz="1600"/>
                  <a:t>Kode</a:t>
                </a:r>
                <a:endParaRPr lang="en-US" sz="1600"/>
              </a:p>
            </p:txBody>
          </p:sp>
          <p:sp>
            <p:nvSpPr>
              <p:cNvPr id="26667" name="Text Box 36"/>
              <p:cNvSpPr txBox="1">
                <a:spLocks noChangeArrowheads="1"/>
              </p:cNvSpPr>
              <p:nvPr/>
            </p:nvSpPr>
            <p:spPr bwMode="auto">
              <a:xfrm>
                <a:off x="1872" y="2784"/>
                <a:ext cx="636" cy="143"/>
              </a:xfrm>
              <a:prstGeom prst="rect">
                <a:avLst/>
              </a:prstGeom>
              <a:noFill/>
              <a:ln w="9525">
                <a:noFill/>
                <a:miter lim="800000"/>
                <a:headEnd/>
                <a:tailEnd/>
              </a:ln>
            </p:spPr>
            <p:txBody>
              <a:bodyPr>
                <a:spAutoFit/>
              </a:bodyPr>
              <a:lstStyle/>
              <a:p>
                <a:pPr marL="342900" indent="-342900"/>
                <a:r>
                  <a:rPr lang="nb-NO" sz="1600"/>
                  <a:t>Kundenr</a:t>
                </a:r>
                <a:endParaRPr lang="en-US" sz="1600"/>
              </a:p>
            </p:txBody>
          </p:sp>
          <p:sp>
            <p:nvSpPr>
              <p:cNvPr id="26668" name="Text Box 37"/>
              <p:cNvSpPr txBox="1">
                <a:spLocks noChangeArrowheads="1"/>
              </p:cNvSpPr>
              <p:nvPr/>
            </p:nvSpPr>
            <p:spPr bwMode="auto">
              <a:xfrm>
                <a:off x="2544" y="2784"/>
                <a:ext cx="453" cy="143"/>
              </a:xfrm>
              <a:prstGeom prst="rect">
                <a:avLst/>
              </a:prstGeom>
              <a:noFill/>
              <a:ln w="9525">
                <a:noFill/>
                <a:miter lim="800000"/>
                <a:headEnd/>
                <a:tailEnd/>
              </a:ln>
            </p:spPr>
            <p:txBody>
              <a:bodyPr>
                <a:spAutoFit/>
              </a:bodyPr>
              <a:lstStyle/>
              <a:p>
                <a:pPr marL="342900" indent="-342900"/>
                <a:r>
                  <a:rPr lang="nb-NO" sz="1600"/>
                  <a:t>Navn</a:t>
                </a:r>
                <a:endParaRPr lang="en-US" sz="1600"/>
              </a:p>
            </p:txBody>
          </p:sp>
          <p:sp>
            <p:nvSpPr>
              <p:cNvPr id="26669" name="Text Box 38"/>
              <p:cNvSpPr txBox="1">
                <a:spLocks noChangeArrowheads="1"/>
              </p:cNvSpPr>
              <p:nvPr/>
            </p:nvSpPr>
            <p:spPr bwMode="auto">
              <a:xfrm>
                <a:off x="3072" y="2784"/>
                <a:ext cx="590" cy="143"/>
              </a:xfrm>
              <a:prstGeom prst="rect">
                <a:avLst/>
              </a:prstGeom>
              <a:noFill/>
              <a:ln w="9525">
                <a:noFill/>
                <a:miter lim="800000"/>
                <a:headEnd/>
                <a:tailEnd/>
              </a:ln>
            </p:spPr>
            <p:txBody>
              <a:bodyPr>
                <a:spAutoFit/>
              </a:bodyPr>
              <a:lstStyle/>
              <a:p>
                <a:pPr marL="342900" indent="-342900"/>
                <a:r>
                  <a:rPr lang="nb-NO" sz="1600"/>
                  <a:t>Adresse</a:t>
                </a:r>
                <a:endParaRPr lang="en-US" sz="1600"/>
              </a:p>
            </p:txBody>
          </p:sp>
          <p:sp>
            <p:nvSpPr>
              <p:cNvPr id="26670" name="Text Box 39"/>
              <p:cNvSpPr txBox="1">
                <a:spLocks noChangeArrowheads="1"/>
              </p:cNvSpPr>
              <p:nvPr/>
            </p:nvSpPr>
            <p:spPr bwMode="auto">
              <a:xfrm>
                <a:off x="3744" y="2784"/>
                <a:ext cx="590" cy="229"/>
              </a:xfrm>
              <a:prstGeom prst="rect">
                <a:avLst/>
              </a:prstGeom>
              <a:noFill/>
              <a:ln w="9525">
                <a:noFill/>
                <a:miter lim="800000"/>
                <a:headEnd/>
                <a:tailEnd/>
              </a:ln>
            </p:spPr>
            <p:txBody>
              <a:bodyPr>
                <a:spAutoFit/>
              </a:bodyPr>
              <a:lstStyle/>
              <a:p>
                <a:pPr marL="342900" indent="-342900"/>
                <a:r>
                  <a:rPr lang="nb-NO" sz="1600"/>
                  <a:t>AntBestilt</a:t>
                </a:r>
                <a:endParaRPr lang="en-US" sz="1600"/>
              </a:p>
            </p:txBody>
          </p:sp>
          <p:sp>
            <p:nvSpPr>
              <p:cNvPr id="26671" name="Line 40"/>
              <p:cNvSpPr>
                <a:spLocks noChangeShapeType="1"/>
              </p:cNvSpPr>
              <p:nvPr/>
            </p:nvSpPr>
            <p:spPr bwMode="auto">
              <a:xfrm>
                <a:off x="1824" y="2688"/>
                <a:ext cx="0" cy="317"/>
              </a:xfrm>
              <a:prstGeom prst="line">
                <a:avLst/>
              </a:prstGeom>
              <a:noFill/>
              <a:ln w="9525">
                <a:solidFill>
                  <a:schemeClr val="tx1"/>
                </a:solidFill>
                <a:round/>
                <a:headEnd/>
                <a:tailEnd/>
              </a:ln>
            </p:spPr>
            <p:txBody>
              <a:bodyPr>
                <a:spAutoFit/>
              </a:bodyPr>
              <a:lstStyle/>
              <a:p>
                <a:endParaRPr lang="nb-NO"/>
              </a:p>
            </p:txBody>
          </p:sp>
          <p:sp>
            <p:nvSpPr>
              <p:cNvPr id="26672" name="Line 41"/>
              <p:cNvSpPr>
                <a:spLocks noChangeShapeType="1"/>
              </p:cNvSpPr>
              <p:nvPr/>
            </p:nvSpPr>
            <p:spPr bwMode="auto">
              <a:xfrm flipH="1">
                <a:off x="1824" y="3120"/>
                <a:ext cx="0" cy="576"/>
              </a:xfrm>
              <a:prstGeom prst="line">
                <a:avLst/>
              </a:prstGeom>
              <a:noFill/>
              <a:ln w="9525">
                <a:solidFill>
                  <a:schemeClr val="tx1"/>
                </a:solidFill>
                <a:round/>
                <a:headEnd/>
                <a:tailEnd/>
              </a:ln>
            </p:spPr>
            <p:txBody>
              <a:bodyPr>
                <a:spAutoFit/>
              </a:bodyPr>
              <a:lstStyle/>
              <a:p>
                <a:endParaRPr lang="nb-NO"/>
              </a:p>
            </p:txBody>
          </p:sp>
          <p:sp>
            <p:nvSpPr>
              <p:cNvPr id="26673" name="Line 42"/>
              <p:cNvSpPr>
                <a:spLocks noChangeShapeType="1"/>
              </p:cNvSpPr>
              <p:nvPr/>
            </p:nvSpPr>
            <p:spPr bwMode="auto">
              <a:xfrm>
                <a:off x="3024" y="2688"/>
                <a:ext cx="0" cy="317"/>
              </a:xfrm>
              <a:prstGeom prst="line">
                <a:avLst/>
              </a:prstGeom>
              <a:noFill/>
              <a:ln w="9525">
                <a:solidFill>
                  <a:schemeClr val="tx1"/>
                </a:solidFill>
                <a:round/>
                <a:headEnd/>
                <a:tailEnd/>
              </a:ln>
            </p:spPr>
            <p:txBody>
              <a:bodyPr>
                <a:spAutoFit/>
              </a:bodyPr>
              <a:lstStyle/>
              <a:p>
                <a:endParaRPr lang="nb-NO"/>
              </a:p>
            </p:txBody>
          </p:sp>
          <p:sp>
            <p:nvSpPr>
              <p:cNvPr id="26674" name="Line 43"/>
              <p:cNvSpPr>
                <a:spLocks noChangeShapeType="1"/>
              </p:cNvSpPr>
              <p:nvPr/>
            </p:nvSpPr>
            <p:spPr bwMode="auto">
              <a:xfrm>
                <a:off x="3696" y="2688"/>
                <a:ext cx="0" cy="317"/>
              </a:xfrm>
              <a:prstGeom prst="line">
                <a:avLst/>
              </a:prstGeom>
              <a:noFill/>
              <a:ln w="9525">
                <a:solidFill>
                  <a:schemeClr val="tx1"/>
                </a:solidFill>
                <a:round/>
                <a:headEnd/>
                <a:tailEnd/>
              </a:ln>
            </p:spPr>
            <p:txBody>
              <a:bodyPr>
                <a:spAutoFit/>
              </a:bodyPr>
              <a:lstStyle/>
              <a:p>
                <a:endParaRPr lang="nb-NO"/>
              </a:p>
            </p:txBody>
          </p:sp>
          <p:sp>
            <p:nvSpPr>
              <p:cNvPr id="26675" name="Text Box 44"/>
              <p:cNvSpPr txBox="1">
                <a:spLocks noChangeArrowheads="1"/>
              </p:cNvSpPr>
              <p:nvPr/>
            </p:nvSpPr>
            <p:spPr bwMode="auto">
              <a:xfrm>
                <a:off x="2112" y="3214"/>
                <a:ext cx="227" cy="467"/>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1</a:t>
                </a:r>
              </a:p>
              <a:p>
                <a:pPr marL="342900" indent="-342900"/>
                <a:r>
                  <a:rPr lang="nb-NO" sz="1600"/>
                  <a:t>2</a:t>
                </a:r>
                <a:endParaRPr lang="en-US" sz="1600"/>
              </a:p>
            </p:txBody>
          </p:sp>
          <p:sp>
            <p:nvSpPr>
              <p:cNvPr id="26676" name="Text Box 45"/>
              <p:cNvSpPr txBox="1">
                <a:spLocks noChangeArrowheads="1"/>
              </p:cNvSpPr>
              <p:nvPr/>
            </p:nvSpPr>
            <p:spPr bwMode="auto">
              <a:xfrm>
                <a:off x="2657" y="3214"/>
                <a:ext cx="272" cy="467"/>
              </a:xfrm>
              <a:prstGeom prst="rect">
                <a:avLst/>
              </a:prstGeom>
              <a:noFill/>
              <a:ln w="9525">
                <a:noFill/>
                <a:miter lim="800000"/>
                <a:headEnd/>
                <a:tailEnd/>
              </a:ln>
            </p:spPr>
            <p:txBody>
              <a:bodyPr>
                <a:spAutoFit/>
              </a:bodyPr>
              <a:lstStyle/>
              <a:p>
                <a:pPr marL="342900" indent="-342900"/>
                <a:r>
                  <a:rPr lang="nb-NO" sz="1600"/>
                  <a:t>A</a:t>
                </a:r>
              </a:p>
              <a:p>
                <a:pPr marL="342900" indent="-342900"/>
                <a:r>
                  <a:rPr lang="nb-NO" sz="1600"/>
                  <a:t>A</a:t>
                </a:r>
              </a:p>
              <a:p>
                <a:pPr marL="342900" indent="-342900"/>
                <a:r>
                  <a:rPr lang="nb-NO" sz="1600"/>
                  <a:t>B</a:t>
                </a:r>
                <a:endParaRPr lang="en-US" sz="1600"/>
              </a:p>
            </p:txBody>
          </p:sp>
          <p:sp>
            <p:nvSpPr>
              <p:cNvPr id="26677" name="Text Box 46"/>
              <p:cNvSpPr txBox="1">
                <a:spLocks noChangeArrowheads="1"/>
              </p:cNvSpPr>
              <p:nvPr/>
            </p:nvSpPr>
            <p:spPr bwMode="auto">
              <a:xfrm>
                <a:off x="3246" y="3214"/>
                <a:ext cx="227" cy="467"/>
              </a:xfrm>
              <a:prstGeom prst="rect">
                <a:avLst/>
              </a:prstGeom>
              <a:noFill/>
              <a:ln w="9525">
                <a:noFill/>
                <a:miter lim="800000"/>
                <a:headEnd/>
                <a:tailEnd/>
              </a:ln>
            </p:spPr>
            <p:txBody>
              <a:bodyPr>
                <a:spAutoFit/>
              </a:bodyPr>
              <a:lstStyle/>
              <a:p>
                <a:pPr marL="342900" indent="-342900"/>
                <a:r>
                  <a:rPr lang="nb-NO" sz="1600"/>
                  <a:t>a</a:t>
                </a:r>
              </a:p>
              <a:p>
                <a:pPr marL="342900" indent="-342900"/>
                <a:r>
                  <a:rPr lang="nb-NO" sz="1600"/>
                  <a:t>a</a:t>
                </a:r>
              </a:p>
              <a:p>
                <a:pPr marL="342900" indent="-342900"/>
                <a:r>
                  <a:rPr lang="nb-NO" sz="1600"/>
                  <a:t>b</a:t>
                </a:r>
                <a:endParaRPr lang="en-US" sz="1600"/>
              </a:p>
            </p:txBody>
          </p:sp>
          <p:sp>
            <p:nvSpPr>
              <p:cNvPr id="26678" name="Text Box 47"/>
              <p:cNvSpPr txBox="1">
                <a:spLocks noChangeArrowheads="1"/>
              </p:cNvSpPr>
              <p:nvPr/>
            </p:nvSpPr>
            <p:spPr bwMode="auto">
              <a:xfrm>
                <a:off x="3836" y="3214"/>
                <a:ext cx="273" cy="467"/>
              </a:xfrm>
              <a:prstGeom prst="rect">
                <a:avLst/>
              </a:prstGeom>
              <a:noFill/>
              <a:ln w="9525">
                <a:noFill/>
                <a:miter lim="800000"/>
                <a:headEnd/>
                <a:tailEnd/>
              </a:ln>
            </p:spPr>
            <p:txBody>
              <a:bodyPr>
                <a:spAutoFit/>
              </a:bodyPr>
              <a:lstStyle/>
              <a:p>
                <a:pPr marL="342900" indent="-342900"/>
                <a:r>
                  <a:rPr lang="nb-NO" sz="1600"/>
                  <a:t>3</a:t>
                </a:r>
              </a:p>
              <a:p>
                <a:pPr marL="342900" indent="-342900"/>
                <a:r>
                  <a:rPr lang="nb-NO" sz="1600"/>
                  <a:t>8</a:t>
                </a:r>
              </a:p>
              <a:p>
                <a:pPr marL="342900" indent="-342900"/>
                <a:r>
                  <a:rPr lang="nb-NO" sz="1600"/>
                  <a:t>2</a:t>
                </a:r>
                <a:endParaRPr lang="en-US" sz="1600"/>
              </a:p>
            </p:txBody>
          </p:sp>
          <p:sp>
            <p:nvSpPr>
              <p:cNvPr id="26679" name="Line 48"/>
              <p:cNvSpPr>
                <a:spLocks noChangeShapeType="1"/>
              </p:cNvSpPr>
              <p:nvPr/>
            </p:nvSpPr>
            <p:spPr bwMode="auto">
              <a:xfrm flipV="1">
                <a:off x="1344" y="2640"/>
                <a:ext cx="1200" cy="0"/>
              </a:xfrm>
              <a:prstGeom prst="line">
                <a:avLst/>
              </a:prstGeom>
              <a:noFill/>
              <a:ln w="25400">
                <a:solidFill>
                  <a:schemeClr val="tx1"/>
                </a:solidFill>
                <a:round/>
                <a:headEnd/>
                <a:tailEnd/>
              </a:ln>
            </p:spPr>
            <p:txBody>
              <a:bodyPr>
                <a:spAutoFit/>
              </a:bodyPr>
              <a:lstStyle/>
              <a:p>
                <a:endParaRPr lang="nb-NO"/>
              </a:p>
            </p:txBody>
          </p:sp>
          <p:sp>
            <p:nvSpPr>
              <p:cNvPr id="26680" name="Text Box 49"/>
              <p:cNvSpPr txBox="1">
                <a:spLocks noChangeArrowheads="1"/>
              </p:cNvSpPr>
              <p:nvPr/>
            </p:nvSpPr>
            <p:spPr bwMode="auto">
              <a:xfrm>
                <a:off x="1477" y="3214"/>
                <a:ext cx="227" cy="467"/>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2</a:t>
                </a:r>
              </a:p>
              <a:p>
                <a:pPr marL="342900" indent="-342900"/>
                <a:r>
                  <a:rPr lang="nb-NO" sz="1600"/>
                  <a:t>1</a:t>
                </a:r>
                <a:endParaRPr lang="en-US" sz="1600"/>
              </a:p>
            </p:txBody>
          </p:sp>
          <p:sp>
            <p:nvSpPr>
              <p:cNvPr id="26681" name="Line 50"/>
              <p:cNvSpPr>
                <a:spLocks noChangeShapeType="1"/>
              </p:cNvSpPr>
              <p:nvPr/>
            </p:nvSpPr>
            <p:spPr bwMode="auto">
              <a:xfrm flipH="1">
                <a:off x="2544" y="3120"/>
                <a:ext cx="0" cy="576"/>
              </a:xfrm>
              <a:prstGeom prst="line">
                <a:avLst/>
              </a:prstGeom>
              <a:noFill/>
              <a:ln w="9525">
                <a:solidFill>
                  <a:schemeClr val="tx1"/>
                </a:solidFill>
                <a:round/>
                <a:headEnd/>
                <a:tailEnd/>
              </a:ln>
            </p:spPr>
            <p:txBody>
              <a:bodyPr>
                <a:spAutoFit/>
              </a:bodyPr>
              <a:lstStyle/>
              <a:p>
                <a:endParaRPr lang="nb-NO"/>
              </a:p>
            </p:txBody>
          </p:sp>
          <p:sp>
            <p:nvSpPr>
              <p:cNvPr id="26682" name="Line 51"/>
              <p:cNvSpPr>
                <a:spLocks noChangeShapeType="1"/>
              </p:cNvSpPr>
              <p:nvPr/>
            </p:nvSpPr>
            <p:spPr bwMode="auto">
              <a:xfrm flipH="1">
                <a:off x="3024" y="3120"/>
                <a:ext cx="0" cy="576"/>
              </a:xfrm>
              <a:prstGeom prst="line">
                <a:avLst/>
              </a:prstGeom>
              <a:noFill/>
              <a:ln w="9525">
                <a:solidFill>
                  <a:schemeClr val="tx1"/>
                </a:solidFill>
                <a:round/>
                <a:headEnd/>
                <a:tailEnd/>
              </a:ln>
            </p:spPr>
            <p:txBody>
              <a:bodyPr>
                <a:spAutoFit/>
              </a:bodyPr>
              <a:lstStyle/>
              <a:p>
                <a:endParaRPr lang="nb-NO"/>
              </a:p>
            </p:txBody>
          </p:sp>
          <p:sp>
            <p:nvSpPr>
              <p:cNvPr id="26683" name="Line 52"/>
              <p:cNvSpPr>
                <a:spLocks noChangeShapeType="1"/>
              </p:cNvSpPr>
              <p:nvPr/>
            </p:nvSpPr>
            <p:spPr bwMode="auto">
              <a:xfrm flipH="1">
                <a:off x="3696" y="3120"/>
                <a:ext cx="0" cy="576"/>
              </a:xfrm>
              <a:prstGeom prst="line">
                <a:avLst/>
              </a:prstGeom>
              <a:noFill/>
              <a:ln w="9525">
                <a:solidFill>
                  <a:schemeClr val="tx1"/>
                </a:solidFill>
                <a:round/>
                <a:headEnd/>
                <a:tailEnd/>
              </a:ln>
            </p:spPr>
            <p:txBody>
              <a:bodyPr>
                <a:spAutoFit/>
              </a:bodyPr>
              <a:lstStyle/>
              <a:p>
                <a:endParaRPr lang="nb-NO"/>
              </a:p>
            </p:txBody>
          </p:sp>
          <p:sp>
            <p:nvSpPr>
              <p:cNvPr id="26684" name="Line 53"/>
              <p:cNvSpPr>
                <a:spLocks noChangeShapeType="1"/>
              </p:cNvSpPr>
              <p:nvPr/>
            </p:nvSpPr>
            <p:spPr bwMode="auto">
              <a:xfrm>
                <a:off x="2544" y="2688"/>
                <a:ext cx="0" cy="317"/>
              </a:xfrm>
              <a:prstGeom prst="line">
                <a:avLst/>
              </a:prstGeom>
              <a:noFill/>
              <a:ln w="9525">
                <a:solidFill>
                  <a:schemeClr val="tx1"/>
                </a:solidFill>
                <a:round/>
                <a:headEnd/>
                <a:tailEnd/>
              </a:ln>
            </p:spPr>
            <p:txBody>
              <a:bodyPr>
                <a:spAutoFit/>
              </a:bodyPr>
              <a:lstStyle/>
              <a:p>
                <a:endParaRPr lang="nb-NO"/>
              </a:p>
            </p:txBody>
          </p:sp>
        </p:grpSp>
        <p:sp>
          <p:nvSpPr>
            <p:cNvPr id="26661" name="Text Box 57"/>
            <p:cNvSpPr txBox="1">
              <a:spLocks noChangeArrowheads="1"/>
            </p:cNvSpPr>
            <p:nvPr/>
          </p:nvSpPr>
          <p:spPr bwMode="auto">
            <a:xfrm>
              <a:off x="274728" y="4725838"/>
              <a:ext cx="1143000" cy="581025"/>
            </a:xfrm>
            <a:prstGeom prst="rect">
              <a:avLst/>
            </a:prstGeom>
            <a:noFill/>
            <a:ln w="9525">
              <a:noFill/>
              <a:miter lim="800000"/>
              <a:headEnd/>
              <a:tailEnd/>
            </a:ln>
          </p:spPr>
          <p:txBody>
            <a:bodyPr>
              <a:spAutoFit/>
            </a:bodyPr>
            <a:lstStyle/>
            <a:p>
              <a:r>
                <a:rPr lang="en-US" sz="2000"/>
                <a:t>Gammel</a:t>
              </a:r>
            </a:p>
            <a:p>
              <a:r>
                <a:rPr lang="en-US" sz="2000"/>
                <a:t>tabell</a:t>
              </a:r>
            </a:p>
          </p:txBody>
        </p:sp>
        <p:sp>
          <p:nvSpPr>
            <p:cNvPr id="26662" name="Rectangle 58"/>
            <p:cNvSpPr>
              <a:spLocks noChangeArrowheads="1"/>
            </p:cNvSpPr>
            <p:nvPr/>
          </p:nvSpPr>
          <p:spPr bwMode="auto">
            <a:xfrm>
              <a:off x="304800" y="4648200"/>
              <a:ext cx="1066800" cy="685800"/>
            </a:xfrm>
            <a:prstGeom prst="rect">
              <a:avLst/>
            </a:prstGeom>
            <a:noFill/>
            <a:ln w="9525">
              <a:solidFill>
                <a:schemeClr val="tx1"/>
              </a:solidFill>
              <a:miter lim="800000"/>
              <a:headEnd/>
              <a:tailEnd/>
            </a:ln>
          </p:spPr>
          <p:txBody>
            <a:bodyPr anchor="ctr">
              <a:spAutoFit/>
            </a:bodyPr>
            <a:lstStyle/>
            <a:p>
              <a:endParaRPr lang="nb-NO"/>
            </a:p>
          </p:txBody>
        </p:sp>
      </p:grpSp>
    </p:spTree>
    <p:extLst>
      <p:ext uri="{BB962C8B-B14F-4D97-AF65-F5344CB8AC3E}">
        <p14:creationId xmlns:p14="http://schemas.microsoft.com/office/powerpoint/2010/main" val="15588321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27651" name="Slide Number Placeholder 5"/>
          <p:cNvSpPr>
            <a:spLocks noGrp="1"/>
          </p:cNvSpPr>
          <p:nvPr>
            <p:ph type="sldNum" sz="quarter" idx="12"/>
          </p:nvPr>
        </p:nvSpPr>
        <p:spPr>
          <a:noFill/>
        </p:spPr>
        <p:txBody>
          <a:bodyPr/>
          <a:lstStyle/>
          <a:p>
            <a:fld id="{24650F90-1748-4CD6-9B9F-8708AD22A1D1}" type="slidenum">
              <a:rPr lang="en-US"/>
              <a:pPr/>
              <a:t>12</a:t>
            </a:fld>
            <a:endParaRPr lang="en-US"/>
          </a:p>
        </p:txBody>
      </p:sp>
      <p:sp>
        <p:nvSpPr>
          <p:cNvPr id="27652" name="Rectangle 2"/>
          <p:cNvSpPr>
            <a:spLocks noGrp="1" noChangeArrowheads="1"/>
          </p:cNvSpPr>
          <p:nvPr>
            <p:ph type="title"/>
          </p:nvPr>
        </p:nvSpPr>
        <p:spPr/>
        <p:txBody>
          <a:bodyPr/>
          <a:lstStyle/>
          <a:p>
            <a:pPr eaLnBrk="1" hangingPunct="1"/>
            <a:r>
              <a:rPr lang="nb-NO" smtClean="0">
                <a:solidFill>
                  <a:srgbClr val="0000CC"/>
                </a:solidFill>
              </a:rPr>
              <a:t>Krav til dekomposisjoner</a:t>
            </a:r>
            <a:endParaRPr lang="en-US" smtClean="0">
              <a:solidFill>
                <a:srgbClr val="0000CC"/>
              </a:solidFill>
            </a:endParaRPr>
          </a:p>
        </p:txBody>
      </p:sp>
      <p:sp>
        <p:nvSpPr>
          <p:cNvPr id="27653" name="Rectangle 3"/>
          <p:cNvSpPr>
            <a:spLocks noGrp="1" noChangeArrowheads="1"/>
          </p:cNvSpPr>
          <p:nvPr>
            <p:ph type="body" idx="1"/>
          </p:nvPr>
        </p:nvSpPr>
        <p:spPr/>
        <p:txBody>
          <a:bodyPr/>
          <a:lstStyle/>
          <a:p>
            <a:pPr eaLnBrk="1" hangingPunct="1"/>
            <a:r>
              <a:rPr lang="nb-NO" smtClean="0"/>
              <a:t>Vi ønsker å kunne rekonstruere den opprinnelige instansen</a:t>
            </a:r>
          </a:p>
          <a:p>
            <a:pPr eaLnBrk="1" hangingPunct="1"/>
            <a:r>
              <a:rPr lang="nb-NO" smtClean="0"/>
              <a:t>Dekomposisjon av relasjoner må derfor gjøres på en måte som sikrer at vi alltid kan gjenskape den opprinnelige instansen ved </a:t>
            </a:r>
            <a:r>
              <a:rPr lang="nb-NO" b="1" smtClean="0">
                <a:solidFill>
                  <a:srgbClr val="CC0099"/>
                </a:solidFill>
              </a:rPr>
              <a:t>naturlig join</a:t>
            </a:r>
            <a:r>
              <a:rPr lang="nb-NO" smtClean="0">
                <a:solidFill>
                  <a:srgbClr val="CC0099"/>
                </a:solidFill>
              </a:rPr>
              <a:t> </a:t>
            </a:r>
            <a:br>
              <a:rPr lang="nb-NO" smtClean="0">
                <a:solidFill>
                  <a:srgbClr val="CC0099"/>
                </a:solidFill>
              </a:rPr>
            </a:br>
            <a:r>
              <a:rPr lang="nb-NO" smtClean="0"/>
              <a:t>Naturlig join angis med symbolet</a:t>
            </a:r>
            <a:r>
              <a:rPr lang="nb-NO" smtClean="0">
                <a:solidFill>
                  <a:srgbClr val="CC0099"/>
                </a:solidFill>
              </a:rPr>
              <a:t> </a:t>
            </a:r>
            <a:r>
              <a:rPr lang="nb-NO" sz="8000" b="1" baseline="-14000">
                <a:solidFill>
                  <a:srgbClr val="CC0099"/>
                </a:solidFill>
              </a:rPr>
              <a:t>⋈</a:t>
            </a:r>
            <a:endParaRPr lang="en-US"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28675" name="Slide Number Placeholder 4"/>
          <p:cNvSpPr>
            <a:spLocks noGrp="1"/>
          </p:cNvSpPr>
          <p:nvPr>
            <p:ph type="sldNum" sz="quarter" idx="12"/>
          </p:nvPr>
        </p:nvSpPr>
        <p:spPr>
          <a:noFill/>
        </p:spPr>
        <p:txBody>
          <a:bodyPr/>
          <a:lstStyle/>
          <a:p>
            <a:fld id="{794F6503-3826-4448-A9D5-401BF1D39906}" type="slidenum">
              <a:rPr lang="en-US"/>
              <a:pPr/>
              <a:t>13</a:t>
            </a:fld>
            <a:endParaRPr lang="en-US"/>
          </a:p>
        </p:txBody>
      </p:sp>
      <p:sp>
        <p:nvSpPr>
          <p:cNvPr id="28676" name="Rectangle 2"/>
          <p:cNvSpPr>
            <a:spLocks noGrp="1" noChangeArrowheads="1"/>
          </p:cNvSpPr>
          <p:nvPr>
            <p:ph type="title"/>
          </p:nvPr>
        </p:nvSpPr>
        <p:spPr/>
        <p:txBody>
          <a:bodyPr/>
          <a:lstStyle/>
          <a:p>
            <a:pPr eaLnBrk="1" hangingPunct="1"/>
            <a:r>
              <a:rPr lang="nb-NO">
                <a:solidFill>
                  <a:srgbClr val="0000CC"/>
                </a:solidFill>
              </a:rPr>
              <a:t>Kunde</a:t>
            </a:r>
            <a:r>
              <a:rPr lang="nb-NO" b="1">
                <a:solidFill>
                  <a:srgbClr val="0000CC"/>
                </a:solidFill>
              </a:rPr>
              <a:t> </a:t>
            </a:r>
            <a:r>
              <a:rPr lang="nb-NO" sz="8000" b="1" baseline="-10000">
                <a:solidFill>
                  <a:srgbClr val="0000CC"/>
                </a:solidFill>
              </a:rPr>
              <a:t>⋈</a:t>
            </a:r>
            <a:r>
              <a:rPr lang="nb-NO" sz="5400">
                <a:solidFill>
                  <a:srgbClr val="0000CC"/>
                </a:solidFill>
              </a:rPr>
              <a:t> </a:t>
            </a:r>
            <a:r>
              <a:rPr lang="nb-NO">
                <a:solidFill>
                  <a:srgbClr val="0000CC"/>
                </a:solidFill>
              </a:rPr>
              <a:t>Ordre</a:t>
            </a:r>
            <a:endParaRPr lang="en-US" smtClean="0">
              <a:solidFill>
                <a:srgbClr val="0000CC"/>
              </a:solidFill>
            </a:endParaRPr>
          </a:p>
        </p:txBody>
      </p:sp>
      <p:sp>
        <p:nvSpPr>
          <p:cNvPr id="28680" name="Text Box 8"/>
          <p:cNvSpPr txBox="1">
            <a:spLocks noChangeArrowheads="1"/>
          </p:cNvSpPr>
          <p:nvPr/>
        </p:nvSpPr>
        <p:spPr bwMode="auto">
          <a:xfrm>
            <a:off x="1447800" y="3810000"/>
            <a:ext cx="3411538" cy="354969"/>
          </a:xfrm>
          <a:prstGeom prst="rect">
            <a:avLst/>
          </a:prstGeom>
          <a:noFill/>
          <a:ln w="9525">
            <a:noFill/>
            <a:miter lim="800000"/>
            <a:headEnd/>
            <a:tailEnd/>
          </a:ln>
        </p:spPr>
        <p:txBody>
          <a:bodyPr>
            <a:spAutoFit/>
          </a:bodyPr>
          <a:lstStyle/>
          <a:p>
            <a:pPr marL="342900" indent="-342900">
              <a:lnSpc>
                <a:spcPct val="80000"/>
              </a:lnSpc>
            </a:pPr>
            <a:r>
              <a:rPr lang="nb-NO" sz="1800" b="1"/>
              <a:t>Kunde </a:t>
            </a:r>
            <a:r>
              <a:rPr lang="nb-NO" sz="3200" b="1" baseline="-10000"/>
              <a:t>⋈</a:t>
            </a:r>
            <a:r>
              <a:rPr lang="nb-NO" sz="1800" b="1"/>
              <a:t> Ordre = Bestilling</a:t>
            </a:r>
            <a:endParaRPr lang="en-US" sz="1800" b="1"/>
          </a:p>
        </p:txBody>
      </p:sp>
      <p:sp>
        <p:nvSpPr>
          <p:cNvPr id="28699" name="Rectangle 27"/>
          <p:cNvSpPr>
            <a:spLocks noChangeArrowheads="1"/>
          </p:cNvSpPr>
          <p:nvPr/>
        </p:nvSpPr>
        <p:spPr bwMode="auto">
          <a:xfrm>
            <a:off x="1447800" y="1844675"/>
            <a:ext cx="2836863" cy="503238"/>
          </a:xfrm>
          <a:prstGeom prst="rect">
            <a:avLst/>
          </a:prstGeom>
          <a:noFill/>
          <a:ln w="9525">
            <a:solidFill>
              <a:schemeClr val="tx1"/>
            </a:solidFill>
            <a:miter lim="800000"/>
            <a:headEnd/>
            <a:tailEnd/>
          </a:ln>
        </p:spPr>
        <p:txBody>
          <a:bodyPr anchor="ctr">
            <a:spAutoFit/>
          </a:bodyPr>
          <a:lstStyle/>
          <a:p>
            <a:endParaRPr lang="nb-NO"/>
          </a:p>
        </p:txBody>
      </p:sp>
      <p:sp>
        <p:nvSpPr>
          <p:cNvPr id="28700" name="Rectangle 28"/>
          <p:cNvSpPr>
            <a:spLocks noChangeArrowheads="1"/>
          </p:cNvSpPr>
          <p:nvPr/>
        </p:nvSpPr>
        <p:spPr bwMode="auto">
          <a:xfrm>
            <a:off x="1447800" y="2566988"/>
            <a:ext cx="2836863" cy="719137"/>
          </a:xfrm>
          <a:prstGeom prst="rect">
            <a:avLst/>
          </a:prstGeom>
          <a:noFill/>
          <a:ln w="9525">
            <a:solidFill>
              <a:schemeClr val="tx1"/>
            </a:solidFill>
            <a:miter lim="800000"/>
            <a:headEnd/>
            <a:tailEnd/>
          </a:ln>
        </p:spPr>
        <p:txBody>
          <a:bodyPr anchor="ctr">
            <a:spAutoFit/>
          </a:bodyPr>
          <a:lstStyle/>
          <a:p>
            <a:endParaRPr lang="nb-NO"/>
          </a:p>
        </p:txBody>
      </p:sp>
      <p:sp>
        <p:nvSpPr>
          <p:cNvPr id="28701" name="Text Box 29"/>
          <p:cNvSpPr txBox="1">
            <a:spLocks noChangeArrowheads="1"/>
          </p:cNvSpPr>
          <p:nvPr/>
        </p:nvSpPr>
        <p:spPr bwMode="auto">
          <a:xfrm>
            <a:off x="1331913" y="1341438"/>
            <a:ext cx="1296987" cy="311150"/>
          </a:xfrm>
          <a:prstGeom prst="rect">
            <a:avLst/>
          </a:prstGeom>
          <a:noFill/>
          <a:ln w="9525">
            <a:noFill/>
            <a:miter lim="800000"/>
            <a:headEnd/>
            <a:tailEnd/>
          </a:ln>
        </p:spPr>
        <p:txBody>
          <a:bodyPr>
            <a:spAutoFit/>
          </a:bodyPr>
          <a:lstStyle/>
          <a:p>
            <a:pPr marL="342900" indent="-342900">
              <a:lnSpc>
                <a:spcPct val="80000"/>
              </a:lnSpc>
            </a:pPr>
            <a:r>
              <a:rPr lang="nb-NO" sz="1800" b="1"/>
              <a:t>Kunde</a:t>
            </a:r>
            <a:endParaRPr lang="en-US" sz="1800" b="1"/>
          </a:p>
        </p:txBody>
      </p:sp>
      <p:sp>
        <p:nvSpPr>
          <p:cNvPr id="28702" name="Text Box 30"/>
          <p:cNvSpPr txBox="1">
            <a:spLocks noChangeArrowheads="1"/>
          </p:cNvSpPr>
          <p:nvPr/>
        </p:nvSpPr>
        <p:spPr bwMode="auto">
          <a:xfrm>
            <a:off x="1476375" y="1989138"/>
            <a:ext cx="1009650" cy="227012"/>
          </a:xfrm>
          <a:prstGeom prst="rect">
            <a:avLst/>
          </a:prstGeom>
          <a:noFill/>
          <a:ln w="9525">
            <a:noFill/>
            <a:miter lim="800000"/>
            <a:headEnd/>
            <a:tailEnd/>
          </a:ln>
        </p:spPr>
        <p:txBody>
          <a:bodyPr>
            <a:spAutoFit/>
          </a:bodyPr>
          <a:lstStyle/>
          <a:p>
            <a:pPr marL="342900" indent="-342900"/>
            <a:r>
              <a:rPr lang="nb-NO" sz="1600">
                <a:solidFill>
                  <a:srgbClr val="9900CC"/>
                </a:solidFill>
              </a:rPr>
              <a:t>Kundenr</a:t>
            </a:r>
            <a:endParaRPr lang="en-US" sz="1600">
              <a:solidFill>
                <a:srgbClr val="9900CC"/>
              </a:solidFill>
            </a:endParaRPr>
          </a:p>
        </p:txBody>
      </p:sp>
      <p:sp>
        <p:nvSpPr>
          <p:cNvPr id="28703" name="Text Box 31"/>
          <p:cNvSpPr txBox="1">
            <a:spLocks noChangeArrowheads="1"/>
          </p:cNvSpPr>
          <p:nvPr/>
        </p:nvSpPr>
        <p:spPr bwMode="auto">
          <a:xfrm>
            <a:off x="2627313" y="1989138"/>
            <a:ext cx="719137" cy="227012"/>
          </a:xfrm>
          <a:prstGeom prst="rect">
            <a:avLst/>
          </a:prstGeom>
          <a:noFill/>
          <a:ln w="9525">
            <a:noFill/>
            <a:miter lim="800000"/>
            <a:headEnd/>
            <a:tailEnd/>
          </a:ln>
        </p:spPr>
        <p:txBody>
          <a:bodyPr>
            <a:spAutoFit/>
          </a:bodyPr>
          <a:lstStyle/>
          <a:p>
            <a:pPr marL="342900" indent="-342900"/>
            <a:r>
              <a:rPr lang="nb-NO" sz="1600"/>
              <a:t>Navn</a:t>
            </a:r>
            <a:endParaRPr lang="en-US" sz="1600"/>
          </a:p>
        </p:txBody>
      </p:sp>
      <p:sp>
        <p:nvSpPr>
          <p:cNvPr id="28704" name="Text Box 32"/>
          <p:cNvSpPr txBox="1">
            <a:spLocks noChangeArrowheads="1"/>
          </p:cNvSpPr>
          <p:nvPr/>
        </p:nvSpPr>
        <p:spPr bwMode="auto">
          <a:xfrm>
            <a:off x="3348038" y="1989138"/>
            <a:ext cx="936625" cy="227012"/>
          </a:xfrm>
          <a:prstGeom prst="rect">
            <a:avLst/>
          </a:prstGeom>
          <a:noFill/>
          <a:ln w="9525">
            <a:noFill/>
            <a:miter lim="800000"/>
            <a:headEnd/>
            <a:tailEnd/>
          </a:ln>
        </p:spPr>
        <p:txBody>
          <a:bodyPr>
            <a:spAutoFit/>
          </a:bodyPr>
          <a:lstStyle/>
          <a:p>
            <a:pPr marL="342900" indent="-342900"/>
            <a:r>
              <a:rPr lang="nb-NO" sz="1600"/>
              <a:t>Adresse</a:t>
            </a:r>
            <a:endParaRPr lang="en-US" sz="1600"/>
          </a:p>
        </p:txBody>
      </p:sp>
      <p:sp>
        <p:nvSpPr>
          <p:cNvPr id="28705" name="Line 33"/>
          <p:cNvSpPr>
            <a:spLocks noChangeShapeType="1"/>
          </p:cNvSpPr>
          <p:nvPr/>
        </p:nvSpPr>
        <p:spPr bwMode="auto">
          <a:xfrm flipH="1">
            <a:off x="2484438" y="1844675"/>
            <a:ext cx="1587" cy="503238"/>
          </a:xfrm>
          <a:prstGeom prst="line">
            <a:avLst/>
          </a:prstGeom>
          <a:noFill/>
          <a:ln w="9525">
            <a:solidFill>
              <a:schemeClr val="tx1"/>
            </a:solidFill>
            <a:round/>
            <a:headEnd/>
            <a:tailEnd/>
          </a:ln>
        </p:spPr>
        <p:txBody>
          <a:bodyPr>
            <a:spAutoFit/>
          </a:bodyPr>
          <a:lstStyle/>
          <a:p>
            <a:endParaRPr lang="nb-NO"/>
          </a:p>
        </p:txBody>
      </p:sp>
      <p:sp>
        <p:nvSpPr>
          <p:cNvPr id="28706" name="Line 34"/>
          <p:cNvSpPr>
            <a:spLocks noChangeShapeType="1"/>
          </p:cNvSpPr>
          <p:nvPr/>
        </p:nvSpPr>
        <p:spPr bwMode="auto">
          <a:xfrm>
            <a:off x="3276600" y="1844675"/>
            <a:ext cx="0" cy="503238"/>
          </a:xfrm>
          <a:prstGeom prst="line">
            <a:avLst/>
          </a:prstGeom>
          <a:noFill/>
          <a:ln w="9525">
            <a:solidFill>
              <a:schemeClr val="tx1"/>
            </a:solidFill>
            <a:round/>
            <a:headEnd/>
            <a:tailEnd/>
          </a:ln>
        </p:spPr>
        <p:txBody>
          <a:bodyPr>
            <a:spAutoFit/>
          </a:bodyPr>
          <a:lstStyle/>
          <a:p>
            <a:endParaRPr lang="nb-NO"/>
          </a:p>
        </p:txBody>
      </p:sp>
      <p:sp>
        <p:nvSpPr>
          <p:cNvPr id="28707" name="Line 35"/>
          <p:cNvSpPr>
            <a:spLocks noChangeShapeType="1"/>
          </p:cNvSpPr>
          <p:nvPr/>
        </p:nvSpPr>
        <p:spPr bwMode="auto">
          <a:xfrm>
            <a:off x="2484438" y="2565400"/>
            <a:ext cx="0" cy="720725"/>
          </a:xfrm>
          <a:prstGeom prst="line">
            <a:avLst/>
          </a:prstGeom>
          <a:noFill/>
          <a:ln w="9525">
            <a:solidFill>
              <a:schemeClr val="tx1"/>
            </a:solidFill>
            <a:round/>
            <a:headEnd/>
            <a:tailEnd/>
          </a:ln>
        </p:spPr>
        <p:txBody>
          <a:bodyPr>
            <a:spAutoFit/>
          </a:bodyPr>
          <a:lstStyle/>
          <a:p>
            <a:endParaRPr lang="nb-NO"/>
          </a:p>
        </p:txBody>
      </p:sp>
      <p:sp>
        <p:nvSpPr>
          <p:cNvPr id="28708" name="Line 36"/>
          <p:cNvSpPr>
            <a:spLocks noChangeShapeType="1"/>
          </p:cNvSpPr>
          <p:nvPr/>
        </p:nvSpPr>
        <p:spPr bwMode="auto">
          <a:xfrm>
            <a:off x="3276600" y="2565400"/>
            <a:ext cx="0" cy="720725"/>
          </a:xfrm>
          <a:prstGeom prst="line">
            <a:avLst/>
          </a:prstGeom>
          <a:noFill/>
          <a:ln w="9525">
            <a:solidFill>
              <a:schemeClr val="tx1"/>
            </a:solidFill>
            <a:round/>
            <a:headEnd/>
            <a:tailEnd/>
          </a:ln>
        </p:spPr>
        <p:txBody>
          <a:bodyPr>
            <a:spAutoFit/>
          </a:bodyPr>
          <a:lstStyle/>
          <a:p>
            <a:endParaRPr lang="nb-NO"/>
          </a:p>
        </p:txBody>
      </p:sp>
      <p:sp>
        <p:nvSpPr>
          <p:cNvPr id="28709" name="Text Box 37"/>
          <p:cNvSpPr txBox="1">
            <a:spLocks noChangeArrowheads="1"/>
          </p:cNvSpPr>
          <p:nvPr/>
        </p:nvSpPr>
        <p:spPr bwMode="auto">
          <a:xfrm>
            <a:off x="1763713" y="2709863"/>
            <a:ext cx="360362" cy="484187"/>
          </a:xfrm>
          <a:prstGeom prst="rect">
            <a:avLst/>
          </a:prstGeom>
          <a:noFill/>
          <a:ln w="9525">
            <a:noFill/>
            <a:miter lim="800000"/>
            <a:headEnd/>
            <a:tailEnd/>
          </a:ln>
        </p:spPr>
        <p:txBody>
          <a:bodyPr>
            <a:spAutoFit/>
          </a:bodyPr>
          <a:lstStyle/>
          <a:p>
            <a:pPr marL="342900" indent="-342900"/>
            <a:r>
              <a:rPr lang="nb-NO" sz="1600">
                <a:solidFill>
                  <a:srgbClr val="FF0066"/>
                </a:solidFill>
              </a:rPr>
              <a:t>1</a:t>
            </a:r>
          </a:p>
          <a:p>
            <a:pPr marL="342900" indent="-342900"/>
            <a:r>
              <a:rPr lang="nb-NO" sz="1600">
                <a:solidFill>
                  <a:srgbClr val="FF9900"/>
                </a:solidFill>
              </a:rPr>
              <a:t>2</a:t>
            </a:r>
            <a:endParaRPr lang="en-US" sz="1600">
              <a:solidFill>
                <a:srgbClr val="FF9900"/>
              </a:solidFill>
            </a:endParaRPr>
          </a:p>
        </p:txBody>
      </p:sp>
      <p:sp>
        <p:nvSpPr>
          <p:cNvPr id="28710" name="Text Box 38"/>
          <p:cNvSpPr txBox="1">
            <a:spLocks noChangeArrowheads="1"/>
          </p:cNvSpPr>
          <p:nvPr/>
        </p:nvSpPr>
        <p:spPr bwMode="auto">
          <a:xfrm>
            <a:off x="2700338" y="2709863"/>
            <a:ext cx="431800" cy="484187"/>
          </a:xfrm>
          <a:prstGeom prst="rect">
            <a:avLst/>
          </a:prstGeom>
          <a:noFill/>
          <a:ln w="9525">
            <a:noFill/>
            <a:miter lim="800000"/>
            <a:headEnd/>
            <a:tailEnd/>
          </a:ln>
        </p:spPr>
        <p:txBody>
          <a:bodyPr>
            <a:spAutoFit/>
          </a:bodyPr>
          <a:lstStyle/>
          <a:p>
            <a:pPr marL="342900" indent="-342900"/>
            <a:r>
              <a:rPr lang="nb-NO" sz="1600">
                <a:solidFill>
                  <a:srgbClr val="0099FF"/>
                </a:solidFill>
              </a:rPr>
              <a:t>A</a:t>
            </a:r>
          </a:p>
          <a:p>
            <a:pPr marL="342900" indent="-342900"/>
            <a:r>
              <a:rPr lang="nb-NO" sz="1600">
                <a:solidFill>
                  <a:srgbClr val="0000CC"/>
                </a:solidFill>
              </a:rPr>
              <a:t>B</a:t>
            </a:r>
            <a:endParaRPr lang="en-US" sz="1600">
              <a:solidFill>
                <a:srgbClr val="0000CC"/>
              </a:solidFill>
            </a:endParaRPr>
          </a:p>
        </p:txBody>
      </p:sp>
      <p:sp>
        <p:nvSpPr>
          <p:cNvPr id="28711" name="Text Box 39"/>
          <p:cNvSpPr txBox="1">
            <a:spLocks noChangeArrowheads="1"/>
          </p:cNvSpPr>
          <p:nvPr/>
        </p:nvSpPr>
        <p:spPr bwMode="auto">
          <a:xfrm>
            <a:off x="3563938" y="2709863"/>
            <a:ext cx="360362" cy="484187"/>
          </a:xfrm>
          <a:prstGeom prst="rect">
            <a:avLst/>
          </a:prstGeom>
          <a:noFill/>
          <a:ln w="9525">
            <a:noFill/>
            <a:miter lim="800000"/>
            <a:headEnd/>
            <a:tailEnd/>
          </a:ln>
        </p:spPr>
        <p:txBody>
          <a:bodyPr>
            <a:spAutoFit/>
          </a:bodyPr>
          <a:lstStyle/>
          <a:p>
            <a:pPr marL="342900" indent="-342900"/>
            <a:r>
              <a:rPr lang="nb-NO" sz="1600">
                <a:solidFill>
                  <a:srgbClr val="0099FF"/>
                </a:solidFill>
              </a:rPr>
              <a:t>a</a:t>
            </a:r>
          </a:p>
          <a:p>
            <a:pPr marL="342900" indent="-342900"/>
            <a:r>
              <a:rPr lang="nb-NO" sz="1600">
                <a:solidFill>
                  <a:srgbClr val="0000CC"/>
                </a:solidFill>
              </a:rPr>
              <a:t>b</a:t>
            </a:r>
            <a:endParaRPr lang="en-US" sz="1600">
              <a:solidFill>
                <a:srgbClr val="0000CC"/>
              </a:solidFill>
            </a:endParaRPr>
          </a:p>
        </p:txBody>
      </p:sp>
      <p:sp>
        <p:nvSpPr>
          <p:cNvPr id="28712" name="Line 40"/>
          <p:cNvSpPr>
            <a:spLocks noChangeShapeType="1"/>
          </p:cNvSpPr>
          <p:nvPr/>
        </p:nvSpPr>
        <p:spPr bwMode="auto">
          <a:xfrm flipV="1">
            <a:off x="1447800" y="1752600"/>
            <a:ext cx="1066800" cy="0"/>
          </a:xfrm>
          <a:prstGeom prst="line">
            <a:avLst/>
          </a:prstGeom>
          <a:noFill/>
          <a:ln w="25400">
            <a:solidFill>
              <a:schemeClr val="tx1"/>
            </a:solidFill>
            <a:round/>
            <a:headEnd/>
            <a:tailEnd/>
          </a:ln>
        </p:spPr>
        <p:txBody>
          <a:bodyPr>
            <a:spAutoFit/>
          </a:bodyPr>
          <a:lstStyle/>
          <a:p>
            <a:endParaRPr lang="nb-NO"/>
          </a:p>
        </p:txBody>
      </p:sp>
      <p:sp>
        <p:nvSpPr>
          <p:cNvPr id="28715" name="Text Box 43"/>
          <p:cNvSpPr txBox="1">
            <a:spLocks noChangeArrowheads="1"/>
          </p:cNvSpPr>
          <p:nvPr/>
        </p:nvSpPr>
        <p:spPr bwMode="auto">
          <a:xfrm>
            <a:off x="4932363" y="1341438"/>
            <a:ext cx="1296987" cy="311150"/>
          </a:xfrm>
          <a:prstGeom prst="rect">
            <a:avLst/>
          </a:prstGeom>
          <a:noFill/>
          <a:ln w="9525">
            <a:noFill/>
            <a:miter lim="800000"/>
            <a:headEnd/>
            <a:tailEnd/>
          </a:ln>
        </p:spPr>
        <p:txBody>
          <a:bodyPr>
            <a:spAutoFit/>
          </a:bodyPr>
          <a:lstStyle/>
          <a:p>
            <a:pPr marL="342900" indent="-342900">
              <a:lnSpc>
                <a:spcPct val="80000"/>
              </a:lnSpc>
            </a:pPr>
            <a:r>
              <a:rPr lang="nb-NO" sz="1800" b="1"/>
              <a:t>Ordre</a:t>
            </a:r>
            <a:endParaRPr lang="en-US" sz="1800" b="1"/>
          </a:p>
        </p:txBody>
      </p:sp>
      <p:grpSp>
        <p:nvGrpSpPr>
          <p:cNvPr id="3" name="Group 2"/>
          <p:cNvGrpSpPr/>
          <p:nvPr/>
        </p:nvGrpSpPr>
        <p:grpSpPr>
          <a:xfrm>
            <a:off x="5003800" y="1773238"/>
            <a:ext cx="3384624" cy="1800225"/>
            <a:chOff x="5003800" y="1773238"/>
            <a:chExt cx="2952750" cy="1800225"/>
          </a:xfrm>
        </p:grpSpPr>
        <p:sp>
          <p:nvSpPr>
            <p:cNvPr id="28713" name="Rectangle 41"/>
            <p:cNvSpPr>
              <a:spLocks noChangeArrowheads="1"/>
            </p:cNvSpPr>
            <p:nvPr/>
          </p:nvSpPr>
          <p:spPr bwMode="auto">
            <a:xfrm>
              <a:off x="5003800" y="1846263"/>
              <a:ext cx="2952750" cy="503237"/>
            </a:xfrm>
            <a:prstGeom prst="rect">
              <a:avLst/>
            </a:prstGeom>
            <a:noFill/>
            <a:ln w="9525">
              <a:solidFill>
                <a:schemeClr val="tx1"/>
              </a:solidFill>
              <a:miter lim="800000"/>
              <a:headEnd/>
              <a:tailEnd/>
            </a:ln>
          </p:spPr>
          <p:txBody>
            <a:bodyPr anchor="ctr">
              <a:spAutoFit/>
            </a:bodyPr>
            <a:lstStyle/>
            <a:p>
              <a:endParaRPr lang="nb-NO"/>
            </a:p>
          </p:txBody>
        </p:sp>
        <p:sp>
          <p:nvSpPr>
            <p:cNvPr id="28714" name="Rectangle 42"/>
            <p:cNvSpPr>
              <a:spLocks noChangeArrowheads="1"/>
            </p:cNvSpPr>
            <p:nvPr/>
          </p:nvSpPr>
          <p:spPr bwMode="auto">
            <a:xfrm>
              <a:off x="5003800" y="2566988"/>
              <a:ext cx="2952750" cy="1006475"/>
            </a:xfrm>
            <a:prstGeom prst="rect">
              <a:avLst/>
            </a:prstGeom>
            <a:noFill/>
            <a:ln w="9525">
              <a:solidFill>
                <a:schemeClr val="tx1"/>
              </a:solidFill>
              <a:miter lim="800000"/>
              <a:headEnd/>
              <a:tailEnd/>
            </a:ln>
          </p:spPr>
          <p:txBody>
            <a:bodyPr anchor="ctr">
              <a:spAutoFit/>
            </a:bodyPr>
            <a:lstStyle/>
            <a:p>
              <a:endParaRPr lang="nb-NO"/>
            </a:p>
          </p:txBody>
        </p:sp>
        <p:sp>
          <p:nvSpPr>
            <p:cNvPr id="28716" name="Text Box 44"/>
            <p:cNvSpPr txBox="1">
              <a:spLocks noChangeArrowheads="1"/>
            </p:cNvSpPr>
            <p:nvPr/>
          </p:nvSpPr>
          <p:spPr bwMode="auto">
            <a:xfrm>
              <a:off x="5075238" y="1984375"/>
              <a:ext cx="720725" cy="227013"/>
            </a:xfrm>
            <a:prstGeom prst="rect">
              <a:avLst/>
            </a:prstGeom>
            <a:noFill/>
            <a:ln w="9525">
              <a:noFill/>
              <a:miter lim="800000"/>
              <a:headEnd/>
              <a:tailEnd/>
            </a:ln>
          </p:spPr>
          <p:txBody>
            <a:bodyPr>
              <a:spAutoFit/>
            </a:bodyPr>
            <a:lstStyle/>
            <a:p>
              <a:pPr marL="342900" indent="-342900"/>
              <a:r>
                <a:rPr lang="nb-NO" sz="1600"/>
                <a:t>Kode</a:t>
              </a:r>
              <a:endParaRPr lang="en-US" sz="1600"/>
            </a:p>
          </p:txBody>
        </p:sp>
        <p:sp>
          <p:nvSpPr>
            <p:cNvPr id="28717" name="Text Box 45"/>
            <p:cNvSpPr txBox="1">
              <a:spLocks noChangeArrowheads="1"/>
            </p:cNvSpPr>
            <p:nvPr/>
          </p:nvSpPr>
          <p:spPr bwMode="auto">
            <a:xfrm>
              <a:off x="5867400" y="1984375"/>
              <a:ext cx="1009650" cy="227013"/>
            </a:xfrm>
            <a:prstGeom prst="rect">
              <a:avLst/>
            </a:prstGeom>
            <a:noFill/>
            <a:ln w="9525">
              <a:noFill/>
              <a:miter lim="800000"/>
              <a:headEnd/>
              <a:tailEnd/>
            </a:ln>
          </p:spPr>
          <p:txBody>
            <a:bodyPr>
              <a:spAutoFit/>
            </a:bodyPr>
            <a:lstStyle/>
            <a:p>
              <a:pPr marL="342900" indent="-342900"/>
              <a:r>
                <a:rPr lang="nb-NO" sz="1600">
                  <a:solidFill>
                    <a:srgbClr val="9900CC"/>
                  </a:solidFill>
                </a:rPr>
                <a:t>Kundenr</a:t>
              </a:r>
              <a:endParaRPr lang="en-US" sz="1600">
                <a:solidFill>
                  <a:srgbClr val="9900CC"/>
                </a:solidFill>
              </a:endParaRPr>
            </a:p>
          </p:txBody>
        </p:sp>
        <p:sp>
          <p:nvSpPr>
            <p:cNvPr id="28718" name="Text Box 46"/>
            <p:cNvSpPr txBox="1">
              <a:spLocks noChangeArrowheads="1"/>
            </p:cNvSpPr>
            <p:nvPr/>
          </p:nvSpPr>
          <p:spPr bwMode="auto">
            <a:xfrm>
              <a:off x="7019925" y="1989138"/>
              <a:ext cx="936625" cy="363176"/>
            </a:xfrm>
            <a:prstGeom prst="rect">
              <a:avLst/>
            </a:prstGeom>
            <a:noFill/>
            <a:ln w="9525">
              <a:noFill/>
              <a:miter lim="800000"/>
              <a:headEnd/>
              <a:tailEnd/>
            </a:ln>
          </p:spPr>
          <p:txBody>
            <a:bodyPr>
              <a:spAutoFit/>
            </a:bodyPr>
            <a:lstStyle/>
            <a:p>
              <a:pPr marL="342900" indent="-342900"/>
              <a:r>
                <a:rPr lang="nb-NO" sz="1600"/>
                <a:t>AntBestilt</a:t>
              </a:r>
              <a:endParaRPr lang="en-US" sz="1600"/>
            </a:p>
          </p:txBody>
        </p:sp>
        <p:sp>
          <p:nvSpPr>
            <p:cNvPr id="28719" name="Line 47"/>
            <p:cNvSpPr>
              <a:spLocks noChangeShapeType="1"/>
            </p:cNvSpPr>
            <p:nvPr/>
          </p:nvSpPr>
          <p:spPr bwMode="auto">
            <a:xfrm>
              <a:off x="5795963" y="1846263"/>
              <a:ext cx="0" cy="503237"/>
            </a:xfrm>
            <a:prstGeom prst="line">
              <a:avLst/>
            </a:prstGeom>
            <a:noFill/>
            <a:ln w="9525">
              <a:solidFill>
                <a:schemeClr val="tx1"/>
              </a:solidFill>
              <a:round/>
              <a:headEnd/>
              <a:tailEnd/>
            </a:ln>
          </p:spPr>
          <p:txBody>
            <a:bodyPr>
              <a:spAutoFit/>
            </a:bodyPr>
            <a:lstStyle/>
            <a:p>
              <a:endParaRPr lang="nb-NO"/>
            </a:p>
          </p:txBody>
        </p:sp>
        <p:sp>
          <p:nvSpPr>
            <p:cNvPr id="28720" name="Line 48"/>
            <p:cNvSpPr>
              <a:spLocks noChangeShapeType="1"/>
            </p:cNvSpPr>
            <p:nvPr/>
          </p:nvSpPr>
          <p:spPr bwMode="auto">
            <a:xfrm>
              <a:off x="5795963" y="2566988"/>
              <a:ext cx="0" cy="1006475"/>
            </a:xfrm>
            <a:prstGeom prst="line">
              <a:avLst/>
            </a:prstGeom>
            <a:noFill/>
            <a:ln w="9525">
              <a:solidFill>
                <a:schemeClr val="tx1"/>
              </a:solidFill>
              <a:round/>
              <a:headEnd/>
              <a:tailEnd/>
            </a:ln>
          </p:spPr>
          <p:txBody>
            <a:bodyPr>
              <a:spAutoFit/>
            </a:bodyPr>
            <a:lstStyle/>
            <a:p>
              <a:endParaRPr lang="nb-NO"/>
            </a:p>
          </p:txBody>
        </p:sp>
        <p:sp>
          <p:nvSpPr>
            <p:cNvPr id="28721" name="Line 49"/>
            <p:cNvSpPr>
              <a:spLocks noChangeShapeType="1"/>
            </p:cNvSpPr>
            <p:nvPr/>
          </p:nvSpPr>
          <p:spPr bwMode="auto">
            <a:xfrm flipH="1">
              <a:off x="6877050" y="1846263"/>
              <a:ext cx="1588" cy="503237"/>
            </a:xfrm>
            <a:prstGeom prst="line">
              <a:avLst/>
            </a:prstGeom>
            <a:noFill/>
            <a:ln w="9525">
              <a:solidFill>
                <a:schemeClr val="tx1"/>
              </a:solidFill>
              <a:round/>
              <a:headEnd/>
              <a:tailEnd/>
            </a:ln>
          </p:spPr>
          <p:txBody>
            <a:bodyPr>
              <a:spAutoFit/>
            </a:bodyPr>
            <a:lstStyle/>
            <a:p>
              <a:endParaRPr lang="nb-NO"/>
            </a:p>
          </p:txBody>
        </p:sp>
        <p:sp>
          <p:nvSpPr>
            <p:cNvPr id="28722" name="Line 50"/>
            <p:cNvSpPr>
              <a:spLocks noChangeShapeType="1"/>
            </p:cNvSpPr>
            <p:nvPr/>
          </p:nvSpPr>
          <p:spPr bwMode="auto">
            <a:xfrm flipH="1">
              <a:off x="6875463" y="2566988"/>
              <a:ext cx="1587" cy="1006475"/>
            </a:xfrm>
            <a:prstGeom prst="line">
              <a:avLst/>
            </a:prstGeom>
            <a:noFill/>
            <a:ln w="9525">
              <a:solidFill>
                <a:schemeClr val="tx1"/>
              </a:solidFill>
              <a:round/>
              <a:headEnd/>
              <a:tailEnd/>
            </a:ln>
          </p:spPr>
          <p:txBody>
            <a:bodyPr>
              <a:spAutoFit/>
            </a:bodyPr>
            <a:lstStyle/>
            <a:p>
              <a:endParaRPr lang="nb-NO"/>
            </a:p>
          </p:txBody>
        </p:sp>
        <p:sp>
          <p:nvSpPr>
            <p:cNvPr id="28723" name="Text Box 51"/>
            <p:cNvSpPr txBox="1">
              <a:spLocks noChangeArrowheads="1"/>
            </p:cNvSpPr>
            <p:nvPr/>
          </p:nvSpPr>
          <p:spPr bwMode="auto">
            <a:xfrm>
              <a:off x="6227763" y="2709863"/>
              <a:ext cx="360362" cy="741362"/>
            </a:xfrm>
            <a:prstGeom prst="rect">
              <a:avLst/>
            </a:prstGeom>
            <a:noFill/>
            <a:ln w="9525">
              <a:noFill/>
              <a:miter lim="800000"/>
              <a:headEnd/>
              <a:tailEnd/>
            </a:ln>
          </p:spPr>
          <p:txBody>
            <a:bodyPr>
              <a:spAutoFit/>
            </a:bodyPr>
            <a:lstStyle/>
            <a:p>
              <a:pPr marL="342900" indent="-342900"/>
              <a:r>
                <a:rPr lang="nb-NO" sz="1600">
                  <a:solidFill>
                    <a:srgbClr val="FF0066"/>
                  </a:solidFill>
                </a:rPr>
                <a:t>1</a:t>
              </a:r>
            </a:p>
            <a:p>
              <a:pPr marL="342900" indent="-342900"/>
              <a:r>
                <a:rPr lang="nb-NO" sz="1600">
                  <a:solidFill>
                    <a:srgbClr val="FF0066"/>
                  </a:solidFill>
                </a:rPr>
                <a:t>1</a:t>
              </a:r>
            </a:p>
            <a:p>
              <a:pPr marL="342900" indent="-342900"/>
              <a:r>
                <a:rPr lang="nb-NO" sz="1600">
                  <a:solidFill>
                    <a:srgbClr val="FF9900"/>
                  </a:solidFill>
                </a:rPr>
                <a:t>2</a:t>
              </a:r>
              <a:endParaRPr lang="en-US" sz="1600">
                <a:solidFill>
                  <a:srgbClr val="FF9900"/>
                </a:solidFill>
              </a:endParaRPr>
            </a:p>
          </p:txBody>
        </p:sp>
        <p:sp>
          <p:nvSpPr>
            <p:cNvPr id="28724" name="Text Box 52"/>
            <p:cNvSpPr txBox="1">
              <a:spLocks noChangeArrowheads="1"/>
            </p:cNvSpPr>
            <p:nvPr/>
          </p:nvSpPr>
          <p:spPr bwMode="auto">
            <a:xfrm>
              <a:off x="7164388" y="2709863"/>
              <a:ext cx="433387" cy="741362"/>
            </a:xfrm>
            <a:prstGeom prst="rect">
              <a:avLst/>
            </a:prstGeom>
            <a:noFill/>
            <a:ln w="9525">
              <a:noFill/>
              <a:miter lim="800000"/>
              <a:headEnd/>
              <a:tailEnd/>
            </a:ln>
          </p:spPr>
          <p:txBody>
            <a:bodyPr>
              <a:spAutoFit/>
            </a:bodyPr>
            <a:lstStyle/>
            <a:p>
              <a:pPr marL="342900" indent="-342900"/>
              <a:r>
                <a:rPr lang="nb-NO" sz="1600">
                  <a:solidFill>
                    <a:srgbClr val="00FF99"/>
                  </a:solidFill>
                </a:rPr>
                <a:t>3</a:t>
              </a:r>
            </a:p>
            <a:p>
              <a:pPr marL="342900" indent="-342900"/>
              <a:r>
                <a:rPr lang="nb-NO" sz="1600">
                  <a:solidFill>
                    <a:srgbClr val="339966"/>
                  </a:solidFill>
                </a:rPr>
                <a:t>8</a:t>
              </a:r>
            </a:p>
            <a:p>
              <a:pPr marL="342900" indent="-342900"/>
              <a:r>
                <a:rPr lang="nb-NO" sz="1600"/>
                <a:t>2</a:t>
              </a:r>
              <a:endParaRPr lang="en-US" sz="1600"/>
            </a:p>
          </p:txBody>
        </p:sp>
        <p:sp>
          <p:nvSpPr>
            <p:cNvPr id="28725" name="Line 53"/>
            <p:cNvSpPr>
              <a:spLocks noChangeShapeType="1"/>
            </p:cNvSpPr>
            <p:nvPr/>
          </p:nvSpPr>
          <p:spPr bwMode="auto">
            <a:xfrm flipV="1">
              <a:off x="5003800" y="1773238"/>
              <a:ext cx="1871663" cy="1587"/>
            </a:xfrm>
            <a:prstGeom prst="line">
              <a:avLst/>
            </a:prstGeom>
            <a:noFill/>
            <a:ln w="25400">
              <a:solidFill>
                <a:schemeClr val="tx1"/>
              </a:solidFill>
              <a:round/>
              <a:headEnd/>
              <a:tailEnd/>
            </a:ln>
          </p:spPr>
          <p:txBody>
            <a:bodyPr>
              <a:spAutoFit/>
            </a:bodyPr>
            <a:lstStyle/>
            <a:p>
              <a:endParaRPr lang="nb-NO"/>
            </a:p>
          </p:txBody>
        </p:sp>
        <p:sp>
          <p:nvSpPr>
            <p:cNvPr id="28726" name="Text Box 54"/>
            <p:cNvSpPr txBox="1">
              <a:spLocks noChangeArrowheads="1"/>
            </p:cNvSpPr>
            <p:nvPr/>
          </p:nvSpPr>
          <p:spPr bwMode="auto">
            <a:xfrm>
              <a:off x="5219700" y="2709863"/>
              <a:ext cx="360363" cy="741362"/>
            </a:xfrm>
            <a:prstGeom prst="rect">
              <a:avLst/>
            </a:prstGeom>
            <a:noFill/>
            <a:ln w="9525">
              <a:noFill/>
              <a:miter lim="800000"/>
              <a:headEnd/>
              <a:tailEnd/>
            </a:ln>
          </p:spPr>
          <p:txBody>
            <a:bodyPr>
              <a:spAutoFit/>
            </a:bodyPr>
            <a:lstStyle/>
            <a:p>
              <a:pPr marL="342900" indent="-342900"/>
              <a:r>
                <a:rPr lang="nb-NO" sz="1600">
                  <a:solidFill>
                    <a:srgbClr val="00FF99"/>
                  </a:solidFill>
                </a:rPr>
                <a:t>1</a:t>
              </a:r>
            </a:p>
            <a:p>
              <a:pPr marL="342900" indent="-342900"/>
              <a:r>
                <a:rPr lang="nb-NO" sz="1600">
                  <a:solidFill>
                    <a:srgbClr val="339966"/>
                  </a:solidFill>
                </a:rPr>
                <a:t>2</a:t>
              </a:r>
            </a:p>
            <a:p>
              <a:pPr marL="342900" indent="-342900"/>
              <a:r>
                <a:rPr lang="nb-NO" sz="1600"/>
                <a:t>1</a:t>
              </a:r>
              <a:endParaRPr lang="en-US" sz="1600"/>
            </a:p>
          </p:txBody>
        </p:sp>
      </p:grpSp>
      <p:sp>
        <p:nvSpPr>
          <p:cNvPr id="28727" name="Line 55"/>
          <p:cNvSpPr>
            <a:spLocks noChangeShapeType="1"/>
          </p:cNvSpPr>
          <p:nvPr/>
        </p:nvSpPr>
        <p:spPr bwMode="auto">
          <a:xfrm>
            <a:off x="4284663" y="2781300"/>
            <a:ext cx="720725" cy="0"/>
          </a:xfrm>
          <a:prstGeom prst="line">
            <a:avLst/>
          </a:prstGeom>
          <a:noFill/>
          <a:ln w="9525">
            <a:solidFill>
              <a:schemeClr val="tx1"/>
            </a:solidFill>
            <a:round/>
            <a:headEnd/>
            <a:tailEnd/>
          </a:ln>
        </p:spPr>
        <p:txBody>
          <a:bodyPr>
            <a:spAutoFit/>
          </a:bodyPr>
          <a:lstStyle/>
          <a:p>
            <a:endParaRPr lang="nb-NO"/>
          </a:p>
        </p:txBody>
      </p:sp>
      <p:sp>
        <p:nvSpPr>
          <p:cNvPr id="28728" name="Line 56"/>
          <p:cNvSpPr>
            <a:spLocks noChangeShapeType="1"/>
          </p:cNvSpPr>
          <p:nvPr/>
        </p:nvSpPr>
        <p:spPr bwMode="auto">
          <a:xfrm>
            <a:off x="4284663" y="2781300"/>
            <a:ext cx="720725" cy="288925"/>
          </a:xfrm>
          <a:prstGeom prst="line">
            <a:avLst/>
          </a:prstGeom>
          <a:noFill/>
          <a:ln w="9525">
            <a:solidFill>
              <a:schemeClr val="tx1"/>
            </a:solidFill>
            <a:round/>
            <a:headEnd/>
            <a:tailEnd/>
          </a:ln>
        </p:spPr>
        <p:txBody>
          <a:bodyPr>
            <a:spAutoFit/>
          </a:bodyPr>
          <a:lstStyle/>
          <a:p>
            <a:endParaRPr lang="nb-NO"/>
          </a:p>
        </p:txBody>
      </p:sp>
      <p:sp>
        <p:nvSpPr>
          <p:cNvPr id="28729" name="Line 57"/>
          <p:cNvSpPr>
            <a:spLocks noChangeShapeType="1"/>
          </p:cNvSpPr>
          <p:nvPr/>
        </p:nvSpPr>
        <p:spPr bwMode="auto">
          <a:xfrm>
            <a:off x="4284663" y="3070225"/>
            <a:ext cx="720725" cy="215900"/>
          </a:xfrm>
          <a:prstGeom prst="line">
            <a:avLst/>
          </a:prstGeom>
          <a:noFill/>
          <a:ln w="9525">
            <a:solidFill>
              <a:schemeClr val="tx1"/>
            </a:solidFill>
            <a:round/>
            <a:headEnd/>
            <a:tailEnd/>
          </a:ln>
        </p:spPr>
        <p:txBody>
          <a:bodyPr>
            <a:spAutoFit/>
          </a:bodyPr>
          <a:lstStyle/>
          <a:p>
            <a:endParaRPr lang="nb-NO"/>
          </a:p>
        </p:txBody>
      </p:sp>
      <p:grpSp>
        <p:nvGrpSpPr>
          <p:cNvPr id="2" name="Group 1"/>
          <p:cNvGrpSpPr/>
          <p:nvPr/>
        </p:nvGrpSpPr>
        <p:grpSpPr>
          <a:xfrm>
            <a:off x="1524000" y="4190999"/>
            <a:ext cx="5208240" cy="1830389"/>
            <a:chOff x="1524000" y="4190999"/>
            <a:chExt cx="4559300" cy="1830389"/>
          </a:xfrm>
        </p:grpSpPr>
        <p:sp>
          <p:nvSpPr>
            <p:cNvPr id="28678" name="Rectangle 6"/>
            <p:cNvSpPr>
              <a:spLocks noChangeArrowheads="1"/>
            </p:cNvSpPr>
            <p:nvPr/>
          </p:nvSpPr>
          <p:spPr bwMode="auto">
            <a:xfrm>
              <a:off x="1524000" y="4294188"/>
              <a:ext cx="4559300" cy="503237"/>
            </a:xfrm>
            <a:prstGeom prst="rect">
              <a:avLst/>
            </a:prstGeom>
            <a:noFill/>
            <a:ln w="9525">
              <a:solidFill>
                <a:schemeClr val="tx1"/>
              </a:solidFill>
              <a:miter lim="800000"/>
              <a:headEnd/>
              <a:tailEnd/>
            </a:ln>
          </p:spPr>
          <p:txBody>
            <a:bodyPr anchor="ctr">
              <a:spAutoFit/>
            </a:bodyPr>
            <a:lstStyle/>
            <a:p>
              <a:endParaRPr lang="nb-NO"/>
            </a:p>
          </p:txBody>
        </p:sp>
        <p:sp>
          <p:nvSpPr>
            <p:cNvPr id="28679" name="Rectangle 7"/>
            <p:cNvSpPr>
              <a:spLocks noChangeArrowheads="1"/>
            </p:cNvSpPr>
            <p:nvPr/>
          </p:nvSpPr>
          <p:spPr bwMode="auto">
            <a:xfrm>
              <a:off x="1524000" y="5013325"/>
              <a:ext cx="4559300" cy="1008063"/>
            </a:xfrm>
            <a:prstGeom prst="rect">
              <a:avLst/>
            </a:prstGeom>
            <a:noFill/>
            <a:ln w="9525">
              <a:solidFill>
                <a:schemeClr val="tx1"/>
              </a:solidFill>
              <a:miter lim="800000"/>
              <a:headEnd/>
              <a:tailEnd/>
            </a:ln>
          </p:spPr>
          <p:txBody>
            <a:bodyPr anchor="ctr">
              <a:spAutoFit/>
            </a:bodyPr>
            <a:lstStyle/>
            <a:p>
              <a:endParaRPr lang="nb-NO"/>
            </a:p>
          </p:txBody>
        </p:sp>
        <p:sp>
          <p:nvSpPr>
            <p:cNvPr id="28681" name="Text Box 9"/>
            <p:cNvSpPr txBox="1">
              <a:spLocks noChangeArrowheads="1"/>
            </p:cNvSpPr>
            <p:nvPr/>
          </p:nvSpPr>
          <p:spPr bwMode="auto">
            <a:xfrm>
              <a:off x="4283075" y="4437063"/>
              <a:ext cx="720725" cy="227012"/>
            </a:xfrm>
            <a:prstGeom prst="rect">
              <a:avLst/>
            </a:prstGeom>
            <a:noFill/>
            <a:ln w="9525">
              <a:noFill/>
              <a:miter lim="800000"/>
              <a:headEnd/>
              <a:tailEnd/>
            </a:ln>
          </p:spPr>
          <p:txBody>
            <a:bodyPr>
              <a:spAutoFit/>
            </a:bodyPr>
            <a:lstStyle/>
            <a:p>
              <a:pPr marL="342900" indent="-342900"/>
              <a:r>
                <a:rPr lang="nb-NO" sz="1600"/>
                <a:t>Kode</a:t>
              </a:r>
              <a:endParaRPr lang="en-US" sz="1600"/>
            </a:p>
          </p:txBody>
        </p:sp>
        <p:sp>
          <p:nvSpPr>
            <p:cNvPr id="28682" name="Text Box 10"/>
            <p:cNvSpPr txBox="1">
              <a:spLocks noChangeArrowheads="1"/>
            </p:cNvSpPr>
            <p:nvPr/>
          </p:nvSpPr>
          <p:spPr bwMode="auto">
            <a:xfrm>
              <a:off x="1619250" y="4437063"/>
              <a:ext cx="1009650" cy="227012"/>
            </a:xfrm>
            <a:prstGeom prst="rect">
              <a:avLst/>
            </a:prstGeom>
            <a:noFill/>
            <a:ln w="9525">
              <a:noFill/>
              <a:miter lim="800000"/>
              <a:headEnd/>
              <a:tailEnd/>
            </a:ln>
          </p:spPr>
          <p:txBody>
            <a:bodyPr>
              <a:spAutoFit/>
            </a:bodyPr>
            <a:lstStyle/>
            <a:p>
              <a:pPr marL="342900" indent="-342900"/>
              <a:r>
                <a:rPr lang="nb-NO" sz="1600"/>
                <a:t>Kundenr</a:t>
              </a:r>
              <a:endParaRPr lang="en-US" sz="1600"/>
            </a:p>
          </p:txBody>
        </p:sp>
        <p:sp>
          <p:nvSpPr>
            <p:cNvPr id="28683" name="Text Box 11"/>
            <p:cNvSpPr txBox="1">
              <a:spLocks noChangeArrowheads="1"/>
            </p:cNvSpPr>
            <p:nvPr/>
          </p:nvSpPr>
          <p:spPr bwMode="auto">
            <a:xfrm>
              <a:off x="2627313" y="4437063"/>
              <a:ext cx="719137" cy="227012"/>
            </a:xfrm>
            <a:prstGeom prst="rect">
              <a:avLst/>
            </a:prstGeom>
            <a:noFill/>
            <a:ln w="9525">
              <a:noFill/>
              <a:miter lim="800000"/>
              <a:headEnd/>
              <a:tailEnd/>
            </a:ln>
          </p:spPr>
          <p:txBody>
            <a:bodyPr>
              <a:spAutoFit/>
            </a:bodyPr>
            <a:lstStyle/>
            <a:p>
              <a:pPr marL="342900" indent="-342900"/>
              <a:r>
                <a:rPr lang="nb-NO" sz="1600"/>
                <a:t>Navn</a:t>
              </a:r>
              <a:endParaRPr lang="en-US" sz="1600"/>
            </a:p>
          </p:txBody>
        </p:sp>
        <p:sp>
          <p:nvSpPr>
            <p:cNvPr id="28684" name="Text Box 12"/>
            <p:cNvSpPr txBox="1">
              <a:spLocks noChangeArrowheads="1"/>
            </p:cNvSpPr>
            <p:nvPr/>
          </p:nvSpPr>
          <p:spPr bwMode="auto">
            <a:xfrm>
              <a:off x="3346450" y="4437063"/>
              <a:ext cx="936625" cy="227012"/>
            </a:xfrm>
            <a:prstGeom prst="rect">
              <a:avLst/>
            </a:prstGeom>
            <a:noFill/>
            <a:ln w="9525">
              <a:noFill/>
              <a:miter lim="800000"/>
              <a:headEnd/>
              <a:tailEnd/>
            </a:ln>
          </p:spPr>
          <p:txBody>
            <a:bodyPr>
              <a:spAutoFit/>
            </a:bodyPr>
            <a:lstStyle/>
            <a:p>
              <a:pPr marL="342900" indent="-342900"/>
              <a:r>
                <a:rPr lang="nb-NO" sz="1600"/>
                <a:t>Adresse</a:t>
              </a:r>
              <a:endParaRPr lang="en-US" sz="1600"/>
            </a:p>
          </p:txBody>
        </p:sp>
        <p:sp>
          <p:nvSpPr>
            <p:cNvPr id="28685" name="Text Box 13"/>
            <p:cNvSpPr txBox="1">
              <a:spLocks noChangeArrowheads="1"/>
            </p:cNvSpPr>
            <p:nvPr/>
          </p:nvSpPr>
          <p:spPr bwMode="auto">
            <a:xfrm>
              <a:off x="5146675" y="4437063"/>
              <a:ext cx="936625" cy="363176"/>
            </a:xfrm>
            <a:prstGeom prst="rect">
              <a:avLst/>
            </a:prstGeom>
            <a:noFill/>
            <a:ln w="9525">
              <a:noFill/>
              <a:miter lim="800000"/>
              <a:headEnd/>
              <a:tailEnd/>
            </a:ln>
          </p:spPr>
          <p:txBody>
            <a:bodyPr>
              <a:spAutoFit/>
            </a:bodyPr>
            <a:lstStyle/>
            <a:p>
              <a:pPr marL="342900" indent="-342900"/>
              <a:r>
                <a:rPr lang="nb-NO" sz="1600"/>
                <a:t>AntBestilt</a:t>
              </a:r>
              <a:endParaRPr lang="en-US" sz="1600"/>
            </a:p>
          </p:txBody>
        </p:sp>
        <p:sp>
          <p:nvSpPr>
            <p:cNvPr id="28686" name="Line 14"/>
            <p:cNvSpPr>
              <a:spLocks noChangeShapeType="1"/>
            </p:cNvSpPr>
            <p:nvPr/>
          </p:nvSpPr>
          <p:spPr bwMode="auto">
            <a:xfrm>
              <a:off x="2627313" y="4294188"/>
              <a:ext cx="0" cy="503237"/>
            </a:xfrm>
            <a:prstGeom prst="line">
              <a:avLst/>
            </a:prstGeom>
            <a:noFill/>
            <a:ln w="9525">
              <a:solidFill>
                <a:schemeClr val="tx1"/>
              </a:solidFill>
              <a:round/>
              <a:headEnd/>
              <a:tailEnd/>
            </a:ln>
          </p:spPr>
          <p:txBody>
            <a:bodyPr>
              <a:spAutoFit/>
            </a:bodyPr>
            <a:lstStyle/>
            <a:p>
              <a:endParaRPr lang="nb-NO"/>
            </a:p>
          </p:txBody>
        </p:sp>
        <p:sp>
          <p:nvSpPr>
            <p:cNvPr id="28687" name="Line 15"/>
            <p:cNvSpPr>
              <a:spLocks noChangeShapeType="1"/>
            </p:cNvSpPr>
            <p:nvPr/>
          </p:nvSpPr>
          <p:spPr bwMode="auto">
            <a:xfrm>
              <a:off x="2627313" y="5013325"/>
              <a:ext cx="0" cy="1008063"/>
            </a:xfrm>
            <a:prstGeom prst="line">
              <a:avLst/>
            </a:prstGeom>
            <a:noFill/>
            <a:ln w="9525">
              <a:solidFill>
                <a:schemeClr val="tx1"/>
              </a:solidFill>
              <a:round/>
              <a:headEnd/>
              <a:tailEnd/>
            </a:ln>
          </p:spPr>
          <p:txBody>
            <a:bodyPr>
              <a:spAutoFit/>
            </a:bodyPr>
            <a:lstStyle/>
            <a:p>
              <a:endParaRPr lang="nb-NO"/>
            </a:p>
          </p:txBody>
        </p:sp>
        <p:sp>
          <p:nvSpPr>
            <p:cNvPr id="28688" name="Line 16"/>
            <p:cNvSpPr>
              <a:spLocks noChangeShapeType="1"/>
            </p:cNvSpPr>
            <p:nvPr/>
          </p:nvSpPr>
          <p:spPr bwMode="auto">
            <a:xfrm flipH="1">
              <a:off x="3348038" y="4294188"/>
              <a:ext cx="1587" cy="503237"/>
            </a:xfrm>
            <a:prstGeom prst="line">
              <a:avLst/>
            </a:prstGeom>
            <a:noFill/>
            <a:ln w="9525">
              <a:solidFill>
                <a:schemeClr val="tx1"/>
              </a:solidFill>
              <a:round/>
              <a:headEnd/>
              <a:tailEnd/>
            </a:ln>
          </p:spPr>
          <p:txBody>
            <a:bodyPr>
              <a:spAutoFit/>
            </a:bodyPr>
            <a:lstStyle/>
            <a:p>
              <a:endParaRPr lang="nb-NO"/>
            </a:p>
          </p:txBody>
        </p:sp>
        <p:sp>
          <p:nvSpPr>
            <p:cNvPr id="28689" name="Line 17"/>
            <p:cNvSpPr>
              <a:spLocks noChangeShapeType="1"/>
            </p:cNvSpPr>
            <p:nvPr/>
          </p:nvSpPr>
          <p:spPr bwMode="auto">
            <a:xfrm flipH="1">
              <a:off x="3346450" y="5014913"/>
              <a:ext cx="1588" cy="1006475"/>
            </a:xfrm>
            <a:prstGeom prst="line">
              <a:avLst/>
            </a:prstGeom>
            <a:noFill/>
            <a:ln w="9525">
              <a:solidFill>
                <a:schemeClr val="tx1"/>
              </a:solidFill>
              <a:round/>
              <a:headEnd/>
              <a:tailEnd/>
            </a:ln>
          </p:spPr>
          <p:txBody>
            <a:bodyPr>
              <a:spAutoFit/>
            </a:bodyPr>
            <a:lstStyle/>
            <a:p>
              <a:endParaRPr lang="nb-NO"/>
            </a:p>
          </p:txBody>
        </p:sp>
        <p:sp>
          <p:nvSpPr>
            <p:cNvPr id="28690" name="Line 18"/>
            <p:cNvSpPr>
              <a:spLocks noChangeShapeType="1"/>
            </p:cNvSpPr>
            <p:nvPr/>
          </p:nvSpPr>
          <p:spPr bwMode="auto">
            <a:xfrm>
              <a:off x="4283075" y="4294188"/>
              <a:ext cx="0" cy="503237"/>
            </a:xfrm>
            <a:prstGeom prst="line">
              <a:avLst/>
            </a:prstGeom>
            <a:noFill/>
            <a:ln w="9525">
              <a:solidFill>
                <a:schemeClr val="tx1"/>
              </a:solidFill>
              <a:round/>
              <a:headEnd/>
              <a:tailEnd/>
            </a:ln>
          </p:spPr>
          <p:txBody>
            <a:bodyPr>
              <a:spAutoFit/>
            </a:bodyPr>
            <a:lstStyle/>
            <a:p>
              <a:endParaRPr lang="nb-NO"/>
            </a:p>
          </p:txBody>
        </p:sp>
        <p:sp>
          <p:nvSpPr>
            <p:cNvPr id="28691" name="Line 19"/>
            <p:cNvSpPr>
              <a:spLocks noChangeShapeType="1"/>
            </p:cNvSpPr>
            <p:nvPr/>
          </p:nvSpPr>
          <p:spPr bwMode="auto">
            <a:xfrm>
              <a:off x="4283075" y="5013325"/>
              <a:ext cx="0" cy="1008063"/>
            </a:xfrm>
            <a:prstGeom prst="line">
              <a:avLst/>
            </a:prstGeom>
            <a:noFill/>
            <a:ln w="9525">
              <a:solidFill>
                <a:schemeClr val="tx1"/>
              </a:solidFill>
              <a:round/>
              <a:headEnd/>
              <a:tailEnd/>
            </a:ln>
          </p:spPr>
          <p:txBody>
            <a:bodyPr>
              <a:spAutoFit/>
            </a:bodyPr>
            <a:lstStyle/>
            <a:p>
              <a:endParaRPr lang="nb-NO"/>
            </a:p>
          </p:txBody>
        </p:sp>
        <p:sp>
          <p:nvSpPr>
            <p:cNvPr id="28692" name="Line 20"/>
            <p:cNvSpPr>
              <a:spLocks noChangeShapeType="1"/>
            </p:cNvSpPr>
            <p:nvPr/>
          </p:nvSpPr>
          <p:spPr bwMode="auto">
            <a:xfrm>
              <a:off x="5003800" y="4294188"/>
              <a:ext cx="0" cy="503237"/>
            </a:xfrm>
            <a:prstGeom prst="line">
              <a:avLst/>
            </a:prstGeom>
            <a:noFill/>
            <a:ln w="9525">
              <a:solidFill>
                <a:schemeClr val="tx1"/>
              </a:solidFill>
              <a:round/>
              <a:headEnd/>
              <a:tailEnd/>
            </a:ln>
          </p:spPr>
          <p:txBody>
            <a:bodyPr>
              <a:spAutoFit/>
            </a:bodyPr>
            <a:lstStyle/>
            <a:p>
              <a:endParaRPr lang="nb-NO"/>
            </a:p>
          </p:txBody>
        </p:sp>
        <p:sp>
          <p:nvSpPr>
            <p:cNvPr id="28693" name="Line 21"/>
            <p:cNvSpPr>
              <a:spLocks noChangeShapeType="1"/>
            </p:cNvSpPr>
            <p:nvPr/>
          </p:nvSpPr>
          <p:spPr bwMode="auto">
            <a:xfrm>
              <a:off x="5003800" y="5013325"/>
              <a:ext cx="0" cy="1008063"/>
            </a:xfrm>
            <a:prstGeom prst="line">
              <a:avLst/>
            </a:prstGeom>
            <a:noFill/>
            <a:ln w="9525">
              <a:solidFill>
                <a:schemeClr val="tx1"/>
              </a:solidFill>
              <a:round/>
              <a:headEnd/>
              <a:tailEnd/>
            </a:ln>
          </p:spPr>
          <p:txBody>
            <a:bodyPr>
              <a:spAutoFit/>
            </a:bodyPr>
            <a:lstStyle/>
            <a:p>
              <a:endParaRPr lang="nb-NO"/>
            </a:p>
          </p:txBody>
        </p:sp>
        <p:sp>
          <p:nvSpPr>
            <p:cNvPr id="28694" name="Text Box 22"/>
            <p:cNvSpPr txBox="1">
              <a:spLocks noChangeArrowheads="1"/>
            </p:cNvSpPr>
            <p:nvPr/>
          </p:nvSpPr>
          <p:spPr bwMode="auto">
            <a:xfrm>
              <a:off x="1905000" y="5181600"/>
              <a:ext cx="360363" cy="741363"/>
            </a:xfrm>
            <a:prstGeom prst="rect">
              <a:avLst/>
            </a:prstGeom>
            <a:noFill/>
            <a:ln w="9525">
              <a:noFill/>
              <a:miter lim="800000"/>
              <a:headEnd/>
              <a:tailEnd/>
            </a:ln>
          </p:spPr>
          <p:txBody>
            <a:bodyPr>
              <a:spAutoFit/>
            </a:bodyPr>
            <a:lstStyle/>
            <a:p>
              <a:pPr marL="342900" indent="-342900"/>
              <a:r>
                <a:rPr lang="nb-NO" sz="1600">
                  <a:solidFill>
                    <a:srgbClr val="FF3300"/>
                  </a:solidFill>
                </a:rPr>
                <a:t>1</a:t>
              </a:r>
            </a:p>
            <a:p>
              <a:pPr marL="342900" indent="-342900"/>
              <a:r>
                <a:rPr lang="nb-NO" sz="1600">
                  <a:solidFill>
                    <a:srgbClr val="FF3300"/>
                  </a:solidFill>
                </a:rPr>
                <a:t>1</a:t>
              </a:r>
            </a:p>
            <a:p>
              <a:pPr marL="342900" indent="-342900"/>
              <a:r>
                <a:rPr lang="nb-NO" sz="1600">
                  <a:solidFill>
                    <a:srgbClr val="FF9900"/>
                  </a:solidFill>
                </a:rPr>
                <a:t>2</a:t>
              </a:r>
              <a:endParaRPr lang="en-US" sz="1600">
                <a:solidFill>
                  <a:srgbClr val="FF9900"/>
                </a:solidFill>
              </a:endParaRPr>
            </a:p>
          </p:txBody>
        </p:sp>
        <p:sp>
          <p:nvSpPr>
            <p:cNvPr id="28695" name="Text Box 23"/>
            <p:cNvSpPr txBox="1">
              <a:spLocks noChangeArrowheads="1"/>
            </p:cNvSpPr>
            <p:nvPr/>
          </p:nvSpPr>
          <p:spPr bwMode="auto">
            <a:xfrm>
              <a:off x="2743200" y="5181600"/>
              <a:ext cx="431800" cy="741363"/>
            </a:xfrm>
            <a:prstGeom prst="rect">
              <a:avLst/>
            </a:prstGeom>
            <a:noFill/>
            <a:ln w="9525">
              <a:noFill/>
              <a:miter lim="800000"/>
              <a:headEnd/>
              <a:tailEnd/>
            </a:ln>
          </p:spPr>
          <p:txBody>
            <a:bodyPr>
              <a:spAutoFit/>
            </a:bodyPr>
            <a:lstStyle/>
            <a:p>
              <a:pPr marL="342900" indent="-342900"/>
              <a:r>
                <a:rPr lang="nb-NO" sz="1600">
                  <a:solidFill>
                    <a:srgbClr val="0099FF"/>
                  </a:solidFill>
                </a:rPr>
                <a:t>A</a:t>
              </a:r>
            </a:p>
            <a:p>
              <a:pPr marL="342900" indent="-342900"/>
              <a:r>
                <a:rPr lang="nb-NO" sz="1600">
                  <a:solidFill>
                    <a:srgbClr val="0099FF"/>
                  </a:solidFill>
                </a:rPr>
                <a:t>A</a:t>
              </a:r>
            </a:p>
            <a:p>
              <a:pPr marL="342900" indent="-342900"/>
              <a:r>
                <a:rPr lang="nb-NO" sz="1600">
                  <a:solidFill>
                    <a:srgbClr val="0000CC"/>
                  </a:solidFill>
                </a:rPr>
                <a:t>B</a:t>
              </a:r>
              <a:endParaRPr lang="en-US" sz="1600">
                <a:solidFill>
                  <a:srgbClr val="0000CC"/>
                </a:solidFill>
              </a:endParaRPr>
            </a:p>
          </p:txBody>
        </p:sp>
        <p:sp>
          <p:nvSpPr>
            <p:cNvPr id="28696" name="Text Box 24"/>
            <p:cNvSpPr txBox="1">
              <a:spLocks noChangeArrowheads="1"/>
            </p:cNvSpPr>
            <p:nvPr/>
          </p:nvSpPr>
          <p:spPr bwMode="auto">
            <a:xfrm>
              <a:off x="3581400" y="5181600"/>
              <a:ext cx="360363" cy="741363"/>
            </a:xfrm>
            <a:prstGeom prst="rect">
              <a:avLst/>
            </a:prstGeom>
            <a:noFill/>
            <a:ln w="9525">
              <a:noFill/>
              <a:miter lim="800000"/>
              <a:headEnd/>
              <a:tailEnd/>
            </a:ln>
          </p:spPr>
          <p:txBody>
            <a:bodyPr>
              <a:spAutoFit/>
            </a:bodyPr>
            <a:lstStyle/>
            <a:p>
              <a:pPr marL="342900" indent="-342900"/>
              <a:r>
                <a:rPr lang="nb-NO" sz="1600">
                  <a:solidFill>
                    <a:srgbClr val="0099FF"/>
                  </a:solidFill>
                </a:rPr>
                <a:t>a</a:t>
              </a:r>
            </a:p>
            <a:p>
              <a:pPr marL="342900" indent="-342900"/>
              <a:r>
                <a:rPr lang="nb-NO" sz="1600">
                  <a:solidFill>
                    <a:srgbClr val="0099FF"/>
                  </a:solidFill>
                </a:rPr>
                <a:t>a</a:t>
              </a:r>
            </a:p>
            <a:p>
              <a:pPr marL="342900" indent="-342900"/>
              <a:r>
                <a:rPr lang="nb-NO" sz="1600">
                  <a:solidFill>
                    <a:srgbClr val="0000CC"/>
                  </a:solidFill>
                </a:rPr>
                <a:t>b</a:t>
              </a:r>
              <a:endParaRPr lang="en-US" sz="1600">
                <a:solidFill>
                  <a:srgbClr val="0000CC"/>
                </a:solidFill>
              </a:endParaRPr>
            </a:p>
          </p:txBody>
        </p:sp>
        <p:sp>
          <p:nvSpPr>
            <p:cNvPr id="28697" name="Text Box 25"/>
            <p:cNvSpPr txBox="1">
              <a:spLocks noChangeArrowheads="1"/>
            </p:cNvSpPr>
            <p:nvPr/>
          </p:nvSpPr>
          <p:spPr bwMode="auto">
            <a:xfrm>
              <a:off x="5334000" y="5181600"/>
              <a:ext cx="433388" cy="741363"/>
            </a:xfrm>
            <a:prstGeom prst="rect">
              <a:avLst/>
            </a:prstGeom>
            <a:noFill/>
            <a:ln w="9525">
              <a:noFill/>
              <a:miter lim="800000"/>
              <a:headEnd/>
              <a:tailEnd/>
            </a:ln>
          </p:spPr>
          <p:txBody>
            <a:bodyPr>
              <a:spAutoFit/>
            </a:bodyPr>
            <a:lstStyle/>
            <a:p>
              <a:pPr marL="342900" indent="-342900"/>
              <a:r>
                <a:rPr lang="nb-NO" sz="1600">
                  <a:solidFill>
                    <a:srgbClr val="00FF99"/>
                  </a:solidFill>
                </a:rPr>
                <a:t>3</a:t>
              </a:r>
            </a:p>
            <a:p>
              <a:pPr marL="342900" indent="-342900"/>
              <a:r>
                <a:rPr lang="nb-NO" sz="1600">
                  <a:solidFill>
                    <a:srgbClr val="339966"/>
                  </a:solidFill>
                </a:rPr>
                <a:t>8</a:t>
              </a:r>
            </a:p>
            <a:p>
              <a:pPr marL="342900" indent="-342900"/>
              <a:r>
                <a:rPr lang="nb-NO" sz="1600"/>
                <a:t>2</a:t>
              </a:r>
              <a:endParaRPr lang="en-US" sz="1600"/>
            </a:p>
          </p:txBody>
        </p:sp>
        <p:sp>
          <p:nvSpPr>
            <p:cNvPr id="28698" name="Text Box 26"/>
            <p:cNvSpPr txBox="1">
              <a:spLocks noChangeArrowheads="1"/>
            </p:cNvSpPr>
            <p:nvPr/>
          </p:nvSpPr>
          <p:spPr bwMode="auto">
            <a:xfrm>
              <a:off x="4495800" y="5181600"/>
              <a:ext cx="360363" cy="741363"/>
            </a:xfrm>
            <a:prstGeom prst="rect">
              <a:avLst/>
            </a:prstGeom>
            <a:noFill/>
            <a:ln w="9525">
              <a:noFill/>
              <a:miter lim="800000"/>
              <a:headEnd/>
              <a:tailEnd/>
            </a:ln>
          </p:spPr>
          <p:txBody>
            <a:bodyPr>
              <a:spAutoFit/>
            </a:bodyPr>
            <a:lstStyle/>
            <a:p>
              <a:pPr marL="342900" indent="-342900"/>
              <a:r>
                <a:rPr lang="nb-NO" sz="1600">
                  <a:solidFill>
                    <a:srgbClr val="00FF99"/>
                  </a:solidFill>
                </a:rPr>
                <a:t>1</a:t>
              </a:r>
            </a:p>
            <a:p>
              <a:pPr marL="342900" indent="-342900"/>
              <a:r>
                <a:rPr lang="nb-NO" sz="1600">
                  <a:solidFill>
                    <a:srgbClr val="339966"/>
                  </a:solidFill>
                </a:rPr>
                <a:t>2</a:t>
              </a:r>
            </a:p>
            <a:p>
              <a:pPr marL="342900" indent="-342900"/>
              <a:r>
                <a:rPr lang="nb-NO" sz="1600"/>
                <a:t>1</a:t>
              </a:r>
              <a:endParaRPr lang="en-US" sz="1600"/>
            </a:p>
          </p:txBody>
        </p:sp>
        <p:sp>
          <p:nvSpPr>
            <p:cNvPr id="28731" name="Line 61"/>
            <p:cNvSpPr>
              <a:spLocks noChangeShapeType="1"/>
            </p:cNvSpPr>
            <p:nvPr/>
          </p:nvSpPr>
          <p:spPr bwMode="auto">
            <a:xfrm flipV="1">
              <a:off x="1524000" y="4191000"/>
              <a:ext cx="1066800" cy="0"/>
            </a:xfrm>
            <a:prstGeom prst="line">
              <a:avLst/>
            </a:prstGeom>
            <a:noFill/>
            <a:ln w="25400">
              <a:solidFill>
                <a:schemeClr val="tx1"/>
              </a:solidFill>
              <a:round/>
              <a:headEnd/>
              <a:tailEnd/>
            </a:ln>
          </p:spPr>
          <p:txBody>
            <a:bodyPr>
              <a:spAutoFit/>
            </a:bodyPr>
            <a:lstStyle/>
            <a:p>
              <a:endParaRPr lang="nb-NO"/>
            </a:p>
          </p:txBody>
        </p:sp>
        <p:sp>
          <p:nvSpPr>
            <p:cNvPr id="28732" name="Line 62"/>
            <p:cNvSpPr>
              <a:spLocks noChangeShapeType="1"/>
            </p:cNvSpPr>
            <p:nvPr/>
          </p:nvSpPr>
          <p:spPr bwMode="auto">
            <a:xfrm flipV="1">
              <a:off x="4318000" y="4190999"/>
              <a:ext cx="685800" cy="0"/>
            </a:xfrm>
            <a:prstGeom prst="line">
              <a:avLst/>
            </a:prstGeom>
            <a:noFill/>
            <a:ln w="25400">
              <a:solidFill>
                <a:schemeClr val="tx1"/>
              </a:solidFill>
              <a:round/>
              <a:headEnd/>
              <a:tailEnd/>
            </a:ln>
          </p:spPr>
          <p:txBody>
            <a:bodyPr>
              <a:spAutoFit/>
            </a:bodyPr>
            <a:lstStyle/>
            <a:p>
              <a:endParaRPr lang="nb-NO"/>
            </a:p>
          </p:txBody>
        </p:sp>
      </p:grpSp>
      <p:sp>
        <p:nvSpPr>
          <p:cNvPr id="67" name="Line 61"/>
          <p:cNvSpPr>
            <a:spLocks noChangeShapeType="1"/>
          </p:cNvSpPr>
          <p:nvPr/>
        </p:nvSpPr>
        <p:spPr bwMode="auto">
          <a:xfrm>
            <a:off x="2688442" y="4191000"/>
            <a:ext cx="1987342" cy="0"/>
          </a:xfrm>
          <a:prstGeom prst="line">
            <a:avLst/>
          </a:prstGeom>
          <a:noFill/>
          <a:ln w="25400">
            <a:solidFill>
              <a:schemeClr val="tx1"/>
            </a:solidFill>
            <a:prstDash val="dash"/>
            <a:round/>
            <a:headEnd/>
            <a:tailEnd/>
          </a:ln>
        </p:spPr>
        <p:txBody>
          <a:bodyPr wrap="square">
            <a:spAutoFit/>
          </a:bodyPr>
          <a:lstStyle/>
          <a:p>
            <a:endParaRPr lang="nb-NO"/>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29699" name="Slide Number Placeholder 4"/>
          <p:cNvSpPr>
            <a:spLocks noGrp="1"/>
          </p:cNvSpPr>
          <p:nvPr>
            <p:ph type="sldNum" sz="quarter" idx="12"/>
          </p:nvPr>
        </p:nvSpPr>
        <p:spPr>
          <a:noFill/>
        </p:spPr>
        <p:txBody>
          <a:bodyPr/>
          <a:lstStyle/>
          <a:p>
            <a:fld id="{0A0345A3-88ED-4DFD-ADBA-73EB75280F93}" type="slidenum">
              <a:rPr lang="en-US"/>
              <a:pPr/>
              <a:t>14</a:t>
            </a:fld>
            <a:endParaRPr lang="en-US"/>
          </a:p>
        </p:txBody>
      </p:sp>
      <p:sp>
        <p:nvSpPr>
          <p:cNvPr id="29700" name="Rectangle 2"/>
          <p:cNvSpPr>
            <a:spLocks noGrp="1" noChangeArrowheads="1"/>
          </p:cNvSpPr>
          <p:nvPr>
            <p:ph type="title"/>
          </p:nvPr>
        </p:nvSpPr>
        <p:spPr>
          <a:xfrm>
            <a:off x="395288" y="260350"/>
            <a:ext cx="8435975" cy="1143000"/>
          </a:xfrm>
        </p:spPr>
        <p:txBody>
          <a:bodyPr/>
          <a:lstStyle/>
          <a:p>
            <a:pPr eaLnBrk="1" hangingPunct="1"/>
            <a:r>
              <a:rPr lang="nb-NO" sz="4000" smtClean="0">
                <a:solidFill>
                  <a:srgbClr val="0000CC"/>
                </a:solidFill>
              </a:rPr>
              <a:t>Eksempel: </a:t>
            </a:r>
            <a:br>
              <a:rPr lang="nb-NO" sz="4000" smtClean="0">
                <a:solidFill>
                  <a:srgbClr val="0000CC"/>
                </a:solidFill>
              </a:rPr>
            </a:br>
            <a:r>
              <a:rPr lang="nb-NO" sz="4000" smtClean="0">
                <a:solidFill>
                  <a:srgbClr val="0000CC"/>
                </a:solidFill>
              </a:rPr>
              <a:t>Grossistdata</a:t>
            </a:r>
            <a:r>
              <a:rPr lang="nb-NO" sz="4000" smtClean="0">
                <a:solidFill>
                  <a:srgbClr val="0033CC"/>
                </a:solidFill>
              </a:rPr>
              <a:t>ba</a:t>
            </a:r>
            <a:r>
              <a:rPr lang="nb-NO" sz="4000" smtClean="0">
                <a:solidFill>
                  <a:srgbClr val="0000CC"/>
                </a:solidFill>
              </a:rPr>
              <a:t>se, versjon 3 (GDB3)</a:t>
            </a:r>
            <a:endParaRPr lang="en-US" sz="4000" smtClean="0">
              <a:solidFill>
                <a:srgbClr val="0000CC"/>
              </a:solidFill>
            </a:endParaRPr>
          </a:p>
        </p:txBody>
      </p:sp>
      <p:sp>
        <p:nvSpPr>
          <p:cNvPr id="29701" name="Text Box 3"/>
          <p:cNvSpPr txBox="1">
            <a:spLocks noChangeArrowheads="1"/>
          </p:cNvSpPr>
          <p:nvPr/>
        </p:nvSpPr>
        <p:spPr bwMode="auto">
          <a:xfrm>
            <a:off x="827088" y="1916113"/>
            <a:ext cx="7416800" cy="1828193"/>
          </a:xfrm>
          <a:prstGeom prst="rect">
            <a:avLst/>
          </a:prstGeom>
          <a:noFill/>
          <a:ln w="9525">
            <a:noFill/>
            <a:miter lim="800000"/>
            <a:headEnd/>
            <a:tailEnd/>
          </a:ln>
        </p:spPr>
        <p:txBody>
          <a:bodyPr>
            <a:spAutoFit/>
          </a:bodyPr>
          <a:lstStyle/>
          <a:p>
            <a:pPr marL="342900" indent="-342900">
              <a:lnSpc>
                <a:spcPct val="80000"/>
              </a:lnSpc>
            </a:pPr>
            <a:r>
              <a:rPr lang="nb-NO"/>
              <a:t>Produkt(</a:t>
            </a:r>
            <a:r>
              <a:rPr lang="nb-NO" u="sng"/>
              <a:t>Kode</a:t>
            </a:r>
            <a:r>
              <a:rPr lang="nb-NO"/>
              <a:t>, Produktnavn, Produsent, AntEnheter)</a:t>
            </a:r>
          </a:p>
          <a:p>
            <a:pPr marL="342900" indent="-342900">
              <a:lnSpc>
                <a:spcPct val="80000"/>
              </a:lnSpc>
            </a:pPr>
            <a:r>
              <a:rPr lang="nb-NO"/>
              <a:t>Kunde(</a:t>
            </a:r>
            <a:r>
              <a:rPr lang="nb-NO" u="sng"/>
              <a:t>Kundenr</a:t>
            </a:r>
            <a:r>
              <a:rPr lang="nb-NO"/>
              <a:t>, Navn, Adresse)</a:t>
            </a:r>
          </a:p>
          <a:p>
            <a:pPr marL="342900" indent="-342900">
              <a:lnSpc>
                <a:spcPct val="80000"/>
              </a:lnSpc>
            </a:pPr>
            <a:r>
              <a:rPr lang="nb-NO"/>
              <a:t>Koderegister(</a:t>
            </a:r>
            <a:r>
              <a:rPr lang="nb-NO" u="sng"/>
              <a:t>Kode, Kundenr</a:t>
            </a:r>
            <a:r>
              <a:rPr lang="nb-NO"/>
              <a:t>)</a:t>
            </a:r>
          </a:p>
          <a:p>
            <a:pPr marL="342900" indent="-342900">
              <a:lnSpc>
                <a:spcPct val="80000"/>
              </a:lnSpc>
            </a:pPr>
            <a:r>
              <a:rPr lang="nb-NO"/>
              <a:t>Antall(</a:t>
            </a:r>
            <a:r>
              <a:rPr lang="nb-NO" u="sng"/>
              <a:t>Kundenr, AntBestilt</a:t>
            </a:r>
            <a:r>
              <a:rPr lang="nb-NO"/>
              <a:t>)</a:t>
            </a:r>
            <a:endParaRPr lang="en-US"/>
          </a:p>
        </p:txBody>
      </p:sp>
      <p:sp>
        <p:nvSpPr>
          <p:cNvPr id="29702" name="Text Box 4"/>
          <p:cNvSpPr txBox="1">
            <a:spLocks noChangeArrowheads="1"/>
          </p:cNvSpPr>
          <p:nvPr/>
        </p:nvSpPr>
        <p:spPr bwMode="auto">
          <a:xfrm>
            <a:off x="827088" y="4076700"/>
            <a:ext cx="7478712" cy="1808163"/>
          </a:xfrm>
          <a:prstGeom prst="rect">
            <a:avLst/>
          </a:prstGeom>
          <a:noFill/>
          <a:ln w="9525">
            <a:noFill/>
            <a:miter lim="800000"/>
            <a:headEnd/>
            <a:tailEnd/>
          </a:ln>
        </p:spPr>
        <p:txBody>
          <a:bodyPr>
            <a:spAutoFit/>
          </a:bodyPr>
          <a:lstStyle/>
          <a:p>
            <a:pPr marL="342900" indent="-342900">
              <a:lnSpc>
                <a:spcPct val="80000"/>
              </a:lnSpc>
            </a:pPr>
            <a:r>
              <a:rPr lang="nb-NO">
                <a:solidFill>
                  <a:srgbClr val="0000CC"/>
                </a:solidFill>
              </a:rPr>
              <a:t>Integritetsregler</a:t>
            </a:r>
            <a:r>
              <a:rPr lang="nb-NO"/>
              <a:t>:</a:t>
            </a:r>
          </a:p>
          <a:p>
            <a:pPr marL="342900" indent="-342900">
              <a:lnSpc>
                <a:spcPct val="80000"/>
              </a:lnSpc>
              <a:buFontTx/>
              <a:buChar char="•"/>
            </a:pPr>
            <a:r>
              <a:rPr lang="nb-NO"/>
              <a:t>Kode i Koderegister er fremmednøkkel til Produkt</a:t>
            </a:r>
          </a:p>
          <a:p>
            <a:pPr marL="342900" indent="-342900">
              <a:lnSpc>
                <a:spcPct val="80000"/>
              </a:lnSpc>
              <a:buFontTx/>
              <a:buChar char="•"/>
            </a:pPr>
            <a:r>
              <a:rPr lang="nb-NO"/>
              <a:t>Kundenr i Koderegister er fremmednøkkel til Kunde</a:t>
            </a:r>
          </a:p>
          <a:p>
            <a:pPr marL="342900" indent="-342900">
              <a:lnSpc>
                <a:spcPct val="80000"/>
              </a:lnSpc>
              <a:buFontTx/>
              <a:buChar char="•"/>
            </a:pPr>
            <a:r>
              <a:rPr lang="nb-NO"/>
              <a:t>Kundenr i Antall er fremmednøkkel til Kunde</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30723" name="Slide Number Placeholder 4"/>
          <p:cNvSpPr>
            <a:spLocks noGrp="1"/>
          </p:cNvSpPr>
          <p:nvPr>
            <p:ph type="sldNum" sz="quarter" idx="12"/>
          </p:nvPr>
        </p:nvSpPr>
        <p:spPr>
          <a:xfrm>
            <a:off x="6479231" y="6261772"/>
            <a:ext cx="2133600" cy="476250"/>
          </a:xfrm>
          <a:noFill/>
        </p:spPr>
        <p:txBody>
          <a:bodyPr/>
          <a:lstStyle/>
          <a:p>
            <a:fld id="{A7EFD814-350D-48D6-B2D2-6F8E393B2E07}" type="slidenum">
              <a:rPr lang="en-US"/>
              <a:pPr/>
              <a:t>15</a:t>
            </a:fld>
            <a:endParaRPr lang="en-US"/>
          </a:p>
        </p:txBody>
      </p:sp>
      <p:sp>
        <p:nvSpPr>
          <p:cNvPr id="30724" name="Rectangle 2"/>
          <p:cNvSpPr>
            <a:spLocks noGrp="1" noChangeArrowheads="1"/>
          </p:cNvSpPr>
          <p:nvPr>
            <p:ph type="title"/>
          </p:nvPr>
        </p:nvSpPr>
        <p:spPr/>
        <p:txBody>
          <a:bodyPr/>
          <a:lstStyle/>
          <a:p>
            <a:pPr eaLnBrk="1" hangingPunct="1"/>
            <a:r>
              <a:rPr lang="nb-NO" sz="4000" smtClean="0">
                <a:solidFill>
                  <a:srgbClr val="0000CC"/>
                </a:solidFill>
              </a:rPr>
              <a:t>Eksempelinstanser </a:t>
            </a:r>
            <a:br>
              <a:rPr lang="nb-NO" sz="4000" smtClean="0">
                <a:solidFill>
                  <a:srgbClr val="0000CC"/>
                </a:solidFill>
              </a:rPr>
            </a:br>
            <a:r>
              <a:rPr lang="nb-NO" sz="4000" smtClean="0">
                <a:solidFill>
                  <a:srgbClr val="0000CC"/>
                </a:solidFill>
              </a:rPr>
              <a:t>Koderegister, Antall</a:t>
            </a:r>
            <a:endParaRPr lang="en-US" sz="4000" smtClean="0">
              <a:solidFill>
                <a:srgbClr val="0000CC"/>
              </a:solidFill>
            </a:endParaRPr>
          </a:p>
        </p:txBody>
      </p:sp>
      <p:sp>
        <p:nvSpPr>
          <p:cNvPr id="30727" name="Text Box 5"/>
          <p:cNvSpPr txBox="1">
            <a:spLocks noChangeArrowheads="1"/>
          </p:cNvSpPr>
          <p:nvPr/>
        </p:nvSpPr>
        <p:spPr bwMode="auto">
          <a:xfrm>
            <a:off x="2651230" y="1603913"/>
            <a:ext cx="1296988" cy="311150"/>
          </a:xfrm>
          <a:prstGeom prst="rect">
            <a:avLst/>
          </a:prstGeom>
          <a:noFill/>
          <a:ln w="9525">
            <a:noFill/>
            <a:miter lim="800000"/>
            <a:headEnd/>
            <a:tailEnd/>
          </a:ln>
        </p:spPr>
        <p:txBody>
          <a:bodyPr>
            <a:spAutoFit/>
          </a:bodyPr>
          <a:lstStyle/>
          <a:p>
            <a:pPr marL="342900" indent="-342900">
              <a:lnSpc>
                <a:spcPct val="80000"/>
              </a:lnSpc>
            </a:pPr>
            <a:r>
              <a:rPr lang="nb-NO" sz="1800" b="1"/>
              <a:t>Antall</a:t>
            </a:r>
            <a:endParaRPr lang="en-US" sz="1800" b="1"/>
          </a:p>
        </p:txBody>
      </p:sp>
      <p:grpSp>
        <p:nvGrpSpPr>
          <p:cNvPr id="4" name="Group 3"/>
          <p:cNvGrpSpPr/>
          <p:nvPr/>
        </p:nvGrpSpPr>
        <p:grpSpPr>
          <a:xfrm>
            <a:off x="2737177" y="1992851"/>
            <a:ext cx="2381252" cy="1800225"/>
            <a:chOff x="3133725" y="1989138"/>
            <a:chExt cx="2089150" cy="1800225"/>
          </a:xfrm>
        </p:grpSpPr>
        <p:sp>
          <p:nvSpPr>
            <p:cNvPr id="30725" name="Rectangle 3"/>
            <p:cNvSpPr>
              <a:spLocks noChangeArrowheads="1"/>
            </p:cNvSpPr>
            <p:nvPr/>
          </p:nvSpPr>
          <p:spPr bwMode="auto">
            <a:xfrm>
              <a:off x="3133725" y="2062163"/>
              <a:ext cx="2087563" cy="503237"/>
            </a:xfrm>
            <a:prstGeom prst="rect">
              <a:avLst/>
            </a:prstGeom>
            <a:noFill/>
            <a:ln w="9525">
              <a:solidFill>
                <a:schemeClr val="tx1"/>
              </a:solidFill>
              <a:miter lim="800000"/>
              <a:headEnd/>
              <a:tailEnd/>
            </a:ln>
          </p:spPr>
          <p:txBody>
            <a:bodyPr anchor="ctr">
              <a:spAutoFit/>
            </a:bodyPr>
            <a:lstStyle/>
            <a:p>
              <a:endParaRPr lang="nb-NO"/>
            </a:p>
          </p:txBody>
        </p:sp>
        <p:sp>
          <p:nvSpPr>
            <p:cNvPr id="30726" name="Rectangle 4"/>
            <p:cNvSpPr>
              <a:spLocks noChangeArrowheads="1"/>
            </p:cNvSpPr>
            <p:nvPr/>
          </p:nvSpPr>
          <p:spPr bwMode="auto">
            <a:xfrm>
              <a:off x="3133725" y="2782888"/>
              <a:ext cx="2087563" cy="1006475"/>
            </a:xfrm>
            <a:prstGeom prst="rect">
              <a:avLst/>
            </a:prstGeom>
            <a:noFill/>
            <a:ln w="9525">
              <a:solidFill>
                <a:schemeClr val="tx1"/>
              </a:solidFill>
              <a:miter lim="800000"/>
              <a:headEnd/>
              <a:tailEnd/>
            </a:ln>
          </p:spPr>
          <p:txBody>
            <a:bodyPr anchor="ctr">
              <a:spAutoFit/>
            </a:bodyPr>
            <a:lstStyle/>
            <a:p>
              <a:endParaRPr lang="nb-NO"/>
            </a:p>
          </p:txBody>
        </p:sp>
        <p:sp>
          <p:nvSpPr>
            <p:cNvPr id="30728" name="Text Box 6"/>
            <p:cNvSpPr txBox="1">
              <a:spLocks noChangeArrowheads="1"/>
            </p:cNvSpPr>
            <p:nvPr/>
          </p:nvSpPr>
          <p:spPr bwMode="auto">
            <a:xfrm>
              <a:off x="3250109" y="2200275"/>
              <a:ext cx="1009650" cy="227013"/>
            </a:xfrm>
            <a:prstGeom prst="rect">
              <a:avLst/>
            </a:prstGeom>
            <a:noFill/>
            <a:ln w="9525">
              <a:noFill/>
              <a:miter lim="800000"/>
              <a:headEnd/>
              <a:tailEnd/>
            </a:ln>
          </p:spPr>
          <p:txBody>
            <a:bodyPr>
              <a:spAutoFit/>
            </a:bodyPr>
            <a:lstStyle/>
            <a:p>
              <a:pPr marL="342900" indent="-342900"/>
              <a:r>
                <a:rPr lang="nb-NO" sz="1600">
                  <a:solidFill>
                    <a:srgbClr val="9900CC"/>
                  </a:solidFill>
                </a:rPr>
                <a:t>Kundenr</a:t>
              </a:r>
              <a:endParaRPr lang="en-US" sz="1600">
                <a:solidFill>
                  <a:srgbClr val="9900CC"/>
                </a:solidFill>
              </a:endParaRPr>
            </a:p>
          </p:txBody>
        </p:sp>
        <p:sp>
          <p:nvSpPr>
            <p:cNvPr id="30729" name="Text Box 7"/>
            <p:cNvSpPr txBox="1">
              <a:spLocks noChangeArrowheads="1"/>
            </p:cNvSpPr>
            <p:nvPr/>
          </p:nvSpPr>
          <p:spPr bwMode="auto">
            <a:xfrm>
              <a:off x="4203531" y="2205218"/>
              <a:ext cx="936625" cy="363176"/>
            </a:xfrm>
            <a:prstGeom prst="rect">
              <a:avLst/>
            </a:prstGeom>
            <a:noFill/>
            <a:ln w="9525">
              <a:noFill/>
              <a:miter lim="800000"/>
              <a:headEnd/>
              <a:tailEnd/>
            </a:ln>
          </p:spPr>
          <p:txBody>
            <a:bodyPr>
              <a:spAutoFit/>
            </a:bodyPr>
            <a:lstStyle/>
            <a:p>
              <a:pPr marL="342900" indent="-342900"/>
              <a:r>
                <a:rPr lang="nb-NO" sz="1600"/>
                <a:t>AntBestilt</a:t>
              </a:r>
              <a:endParaRPr lang="en-US" sz="1600"/>
            </a:p>
          </p:txBody>
        </p:sp>
        <p:sp>
          <p:nvSpPr>
            <p:cNvPr id="30730" name="Line 8"/>
            <p:cNvSpPr>
              <a:spLocks noChangeShapeType="1"/>
            </p:cNvSpPr>
            <p:nvPr/>
          </p:nvSpPr>
          <p:spPr bwMode="auto">
            <a:xfrm flipH="1">
              <a:off x="4141788" y="2062163"/>
              <a:ext cx="1587" cy="503237"/>
            </a:xfrm>
            <a:prstGeom prst="line">
              <a:avLst/>
            </a:prstGeom>
            <a:noFill/>
            <a:ln w="9525">
              <a:solidFill>
                <a:schemeClr val="tx1"/>
              </a:solidFill>
              <a:round/>
              <a:headEnd/>
              <a:tailEnd/>
            </a:ln>
          </p:spPr>
          <p:txBody>
            <a:bodyPr>
              <a:spAutoFit/>
            </a:bodyPr>
            <a:lstStyle/>
            <a:p>
              <a:endParaRPr lang="nb-NO"/>
            </a:p>
          </p:txBody>
        </p:sp>
        <p:sp>
          <p:nvSpPr>
            <p:cNvPr id="30731" name="Line 9"/>
            <p:cNvSpPr>
              <a:spLocks noChangeShapeType="1"/>
            </p:cNvSpPr>
            <p:nvPr/>
          </p:nvSpPr>
          <p:spPr bwMode="auto">
            <a:xfrm flipH="1">
              <a:off x="4140200" y="2782888"/>
              <a:ext cx="1588" cy="1006475"/>
            </a:xfrm>
            <a:prstGeom prst="line">
              <a:avLst/>
            </a:prstGeom>
            <a:noFill/>
            <a:ln w="9525">
              <a:solidFill>
                <a:schemeClr val="tx1"/>
              </a:solidFill>
              <a:round/>
              <a:headEnd/>
              <a:tailEnd/>
            </a:ln>
          </p:spPr>
          <p:txBody>
            <a:bodyPr>
              <a:spAutoFit/>
            </a:bodyPr>
            <a:lstStyle/>
            <a:p>
              <a:endParaRPr lang="nb-NO"/>
            </a:p>
          </p:txBody>
        </p:sp>
        <p:sp>
          <p:nvSpPr>
            <p:cNvPr id="30732" name="Text Box 10"/>
            <p:cNvSpPr txBox="1">
              <a:spLocks noChangeArrowheads="1"/>
            </p:cNvSpPr>
            <p:nvPr/>
          </p:nvSpPr>
          <p:spPr bwMode="auto">
            <a:xfrm>
              <a:off x="3492500" y="2925763"/>
              <a:ext cx="360363" cy="741362"/>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1</a:t>
              </a:r>
            </a:p>
            <a:p>
              <a:pPr marL="342900" indent="-342900"/>
              <a:r>
                <a:rPr lang="nb-NO" sz="1600"/>
                <a:t>2</a:t>
              </a:r>
              <a:endParaRPr lang="en-US" sz="1600"/>
            </a:p>
          </p:txBody>
        </p:sp>
        <p:sp>
          <p:nvSpPr>
            <p:cNvPr id="30733" name="Text Box 11"/>
            <p:cNvSpPr txBox="1">
              <a:spLocks noChangeArrowheads="1"/>
            </p:cNvSpPr>
            <p:nvPr/>
          </p:nvSpPr>
          <p:spPr bwMode="auto">
            <a:xfrm>
              <a:off x="4429125" y="2925763"/>
              <a:ext cx="433388" cy="741362"/>
            </a:xfrm>
            <a:prstGeom prst="rect">
              <a:avLst/>
            </a:prstGeom>
            <a:noFill/>
            <a:ln w="9525">
              <a:noFill/>
              <a:miter lim="800000"/>
              <a:headEnd/>
              <a:tailEnd/>
            </a:ln>
          </p:spPr>
          <p:txBody>
            <a:bodyPr>
              <a:spAutoFit/>
            </a:bodyPr>
            <a:lstStyle/>
            <a:p>
              <a:pPr marL="342900" indent="-342900"/>
              <a:r>
                <a:rPr lang="nb-NO" sz="1600"/>
                <a:t>3</a:t>
              </a:r>
            </a:p>
            <a:p>
              <a:pPr marL="342900" indent="-342900"/>
              <a:r>
                <a:rPr lang="nb-NO" sz="1600"/>
                <a:t>8</a:t>
              </a:r>
            </a:p>
            <a:p>
              <a:pPr marL="342900" indent="-342900"/>
              <a:r>
                <a:rPr lang="nb-NO" sz="1600"/>
                <a:t>2</a:t>
              </a:r>
              <a:endParaRPr lang="en-US" sz="1600"/>
            </a:p>
          </p:txBody>
        </p:sp>
        <p:sp>
          <p:nvSpPr>
            <p:cNvPr id="30734" name="Line 12"/>
            <p:cNvSpPr>
              <a:spLocks noChangeShapeType="1"/>
            </p:cNvSpPr>
            <p:nvPr/>
          </p:nvSpPr>
          <p:spPr bwMode="auto">
            <a:xfrm flipV="1">
              <a:off x="3133725" y="1989138"/>
              <a:ext cx="2089150" cy="1587"/>
            </a:xfrm>
            <a:prstGeom prst="line">
              <a:avLst/>
            </a:prstGeom>
            <a:noFill/>
            <a:ln w="25400">
              <a:solidFill>
                <a:schemeClr val="tx1"/>
              </a:solidFill>
              <a:round/>
              <a:headEnd/>
              <a:tailEnd/>
            </a:ln>
          </p:spPr>
          <p:txBody>
            <a:bodyPr>
              <a:spAutoFit/>
            </a:bodyPr>
            <a:lstStyle/>
            <a:p>
              <a:endParaRPr lang="nb-NO"/>
            </a:p>
          </p:txBody>
        </p:sp>
      </p:grpSp>
      <p:sp>
        <p:nvSpPr>
          <p:cNvPr id="30735" name="Rectangle 13"/>
          <p:cNvSpPr>
            <a:spLocks noChangeArrowheads="1"/>
          </p:cNvSpPr>
          <p:nvPr/>
        </p:nvSpPr>
        <p:spPr bwMode="auto">
          <a:xfrm>
            <a:off x="503343" y="2065876"/>
            <a:ext cx="1873250" cy="503237"/>
          </a:xfrm>
          <a:prstGeom prst="rect">
            <a:avLst/>
          </a:prstGeom>
          <a:noFill/>
          <a:ln w="9525">
            <a:solidFill>
              <a:schemeClr val="tx1"/>
            </a:solidFill>
            <a:miter lim="800000"/>
            <a:headEnd/>
            <a:tailEnd/>
          </a:ln>
        </p:spPr>
        <p:txBody>
          <a:bodyPr anchor="ctr">
            <a:spAutoFit/>
          </a:bodyPr>
          <a:lstStyle/>
          <a:p>
            <a:endParaRPr lang="nb-NO"/>
          </a:p>
        </p:txBody>
      </p:sp>
      <p:sp>
        <p:nvSpPr>
          <p:cNvPr id="30736" name="Rectangle 14"/>
          <p:cNvSpPr>
            <a:spLocks noChangeArrowheads="1"/>
          </p:cNvSpPr>
          <p:nvPr/>
        </p:nvSpPr>
        <p:spPr bwMode="auto">
          <a:xfrm>
            <a:off x="501755" y="2786601"/>
            <a:ext cx="1873250" cy="1006475"/>
          </a:xfrm>
          <a:prstGeom prst="rect">
            <a:avLst/>
          </a:prstGeom>
          <a:noFill/>
          <a:ln w="9525">
            <a:solidFill>
              <a:schemeClr val="tx1"/>
            </a:solidFill>
            <a:miter lim="800000"/>
            <a:headEnd/>
            <a:tailEnd/>
          </a:ln>
        </p:spPr>
        <p:txBody>
          <a:bodyPr anchor="ctr">
            <a:spAutoFit/>
          </a:bodyPr>
          <a:lstStyle/>
          <a:p>
            <a:endParaRPr lang="nb-NO"/>
          </a:p>
        </p:txBody>
      </p:sp>
      <p:sp>
        <p:nvSpPr>
          <p:cNvPr id="30737" name="Text Box 15"/>
          <p:cNvSpPr txBox="1">
            <a:spLocks noChangeArrowheads="1"/>
          </p:cNvSpPr>
          <p:nvPr/>
        </p:nvSpPr>
        <p:spPr bwMode="auto">
          <a:xfrm>
            <a:off x="441430" y="1603913"/>
            <a:ext cx="1611313" cy="311150"/>
          </a:xfrm>
          <a:prstGeom prst="rect">
            <a:avLst/>
          </a:prstGeom>
          <a:noFill/>
          <a:ln w="9525">
            <a:noFill/>
            <a:miter lim="800000"/>
            <a:headEnd/>
            <a:tailEnd/>
          </a:ln>
        </p:spPr>
        <p:txBody>
          <a:bodyPr>
            <a:spAutoFit/>
          </a:bodyPr>
          <a:lstStyle/>
          <a:p>
            <a:pPr marL="342900" indent="-342900">
              <a:lnSpc>
                <a:spcPct val="80000"/>
              </a:lnSpc>
            </a:pPr>
            <a:r>
              <a:rPr lang="nb-NO" sz="1800" b="1"/>
              <a:t>Koderegister</a:t>
            </a:r>
            <a:endParaRPr lang="en-US" sz="1800" b="1"/>
          </a:p>
        </p:txBody>
      </p:sp>
      <p:sp>
        <p:nvSpPr>
          <p:cNvPr id="30738" name="Text Box 16"/>
          <p:cNvSpPr txBox="1">
            <a:spLocks noChangeArrowheads="1"/>
          </p:cNvSpPr>
          <p:nvPr/>
        </p:nvSpPr>
        <p:spPr bwMode="auto">
          <a:xfrm>
            <a:off x="573193" y="2203988"/>
            <a:ext cx="720725" cy="227013"/>
          </a:xfrm>
          <a:prstGeom prst="rect">
            <a:avLst/>
          </a:prstGeom>
          <a:noFill/>
          <a:ln w="9525">
            <a:noFill/>
            <a:miter lim="800000"/>
            <a:headEnd/>
            <a:tailEnd/>
          </a:ln>
        </p:spPr>
        <p:txBody>
          <a:bodyPr>
            <a:spAutoFit/>
          </a:bodyPr>
          <a:lstStyle/>
          <a:p>
            <a:pPr marL="342900" indent="-342900"/>
            <a:r>
              <a:rPr lang="nb-NO" sz="1600"/>
              <a:t>Kode</a:t>
            </a:r>
            <a:endParaRPr lang="en-US" sz="1600"/>
          </a:p>
        </p:txBody>
      </p:sp>
      <p:sp>
        <p:nvSpPr>
          <p:cNvPr id="30739" name="Text Box 17"/>
          <p:cNvSpPr txBox="1">
            <a:spLocks noChangeArrowheads="1"/>
          </p:cNvSpPr>
          <p:nvPr/>
        </p:nvSpPr>
        <p:spPr bwMode="auto">
          <a:xfrm>
            <a:off x="1365355" y="2203988"/>
            <a:ext cx="1009650" cy="227013"/>
          </a:xfrm>
          <a:prstGeom prst="rect">
            <a:avLst/>
          </a:prstGeom>
          <a:noFill/>
          <a:ln w="9525">
            <a:noFill/>
            <a:miter lim="800000"/>
            <a:headEnd/>
            <a:tailEnd/>
          </a:ln>
        </p:spPr>
        <p:txBody>
          <a:bodyPr>
            <a:spAutoFit/>
          </a:bodyPr>
          <a:lstStyle/>
          <a:p>
            <a:pPr marL="342900" indent="-342900"/>
            <a:r>
              <a:rPr lang="nb-NO" sz="1600">
                <a:solidFill>
                  <a:srgbClr val="9900CC"/>
                </a:solidFill>
              </a:rPr>
              <a:t>Kundenr</a:t>
            </a:r>
            <a:endParaRPr lang="en-US" sz="1600">
              <a:solidFill>
                <a:srgbClr val="9900CC"/>
              </a:solidFill>
            </a:endParaRPr>
          </a:p>
        </p:txBody>
      </p:sp>
      <p:sp>
        <p:nvSpPr>
          <p:cNvPr id="30740" name="Line 18"/>
          <p:cNvSpPr>
            <a:spLocks noChangeShapeType="1"/>
          </p:cNvSpPr>
          <p:nvPr/>
        </p:nvSpPr>
        <p:spPr bwMode="auto">
          <a:xfrm>
            <a:off x="1293918" y="2065876"/>
            <a:ext cx="0" cy="503237"/>
          </a:xfrm>
          <a:prstGeom prst="line">
            <a:avLst/>
          </a:prstGeom>
          <a:noFill/>
          <a:ln w="9525">
            <a:solidFill>
              <a:schemeClr val="tx1"/>
            </a:solidFill>
            <a:round/>
            <a:headEnd/>
            <a:tailEnd/>
          </a:ln>
        </p:spPr>
        <p:txBody>
          <a:bodyPr>
            <a:spAutoFit/>
          </a:bodyPr>
          <a:lstStyle/>
          <a:p>
            <a:endParaRPr lang="nb-NO"/>
          </a:p>
        </p:txBody>
      </p:sp>
      <p:sp>
        <p:nvSpPr>
          <p:cNvPr id="30741" name="Line 19"/>
          <p:cNvSpPr>
            <a:spLocks noChangeShapeType="1"/>
          </p:cNvSpPr>
          <p:nvPr/>
        </p:nvSpPr>
        <p:spPr bwMode="auto">
          <a:xfrm>
            <a:off x="1293918" y="2786601"/>
            <a:ext cx="0" cy="1006475"/>
          </a:xfrm>
          <a:prstGeom prst="line">
            <a:avLst/>
          </a:prstGeom>
          <a:noFill/>
          <a:ln w="9525">
            <a:solidFill>
              <a:schemeClr val="tx1"/>
            </a:solidFill>
            <a:round/>
            <a:headEnd/>
            <a:tailEnd/>
          </a:ln>
        </p:spPr>
        <p:txBody>
          <a:bodyPr>
            <a:spAutoFit/>
          </a:bodyPr>
          <a:lstStyle/>
          <a:p>
            <a:endParaRPr lang="nb-NO"/>
          </a:p>
        </p:txBody>
      </p:sp>
      <p:sp>
        <p:nvSpPr>
          <p:cNvPr id="30742" name="Text Box 20"/>
          <p:cNvSpPr txBox="1">
            <a:spLocks noChangeArrowheads="1"/>
          </p:cNvSpPr>
          <p:nvPr/>
        </p:nvSpPr>
        <p:spPr bwMode="auto">
          <a:xfrm>
            <a:off x="1725718" y="2929476"/>
            <a:ext cx="360362" cy="741362"/>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1</a:t>
            </a:r>
          </a:p>
          <a:p>
            <a:pPr marL="342900" indent="-342900"/>
            <a:r>
              <a:rPr lang="nb-NO" sz="1600"/>
              <a:t>2</a:t>
            </a:r>
            <a:endParaRPr lang="en-US" sz="1600"/>
          </a:p>
        </p:txBody>
      </p:sp>
      <p:sp>
        <p:nvSpPr>
          <p:cNvPr id="30743" name="Line 21"/>
          <p:cNvSpPr>
            <a:spLocks noChangeShapeType="1"/>
          </p:cNvSpPr>
          <p:nvPr/>
        </p:nvSpPr>
        <p:spPr bwMode="auto">
          <a:xfrm flipV="1">
            <a:off x="501755" y="1992851"/>
            <a:ext cx="1871663" cy="1587"/>
          </a:xfrm>
          <a:prstGeom prst="line">
            <a:avLst/>
          </a:prstGeom>
          <a:noFill/>
          <a:ln w="25400">
            <a:solidFill>
              <a:schemeClr val="tx1"/>
            </a:solidFill>
            <a:round/>
            <a:headEnd/>
            <a:tailEnd/>
          </a:ln>
        </p:spPr>
        <p:txBody>
          <a:bodyPr>
            <a:spAutoFit/>
          </a:bodyPr>
          <a:lstStyle/>
          <a:p>
            <a:endParaRPr lang="nb-NO"/>
          </a:p>
        </p:txBody>
      </p:sp>
      <p:sp>
        <p:nvSpPr>
          <p:cNvPr id="30744" name="Text Box 22"/>
          <p:cNvSpPr txBox="1">
            <a:spLocks noChangeArrowheads="1"/>
          </p:cNvSpPr>
          <p:nvPr/>
        </p:nvSpPr>
        <p:spPr bwMode="auto">
          <a:xfrm>
            <a:off x="717655" y="2929476"/>
            <a:ext cx="360363" cy="741362"/>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2</a:t>
            </a:r>
          </a:p>
          <a:p>
            <a:pPr marL="342900" indent="-342900"/>
            <a:r>
              <a:rPr lang="nb-NO" sz="1600"/>
              <a:t>1</a:t>
            </a:r>
            <a:endParaRPr lang="en-US" sz="1600"/>
          </a:p>
        </p:txBody>
      </p:sp>
      <p:sp>
        <p:nvSpPr>
          <p:cNvPr id="30747" name="Text Box 25"/>
          <p:cNvSpPr txBox="1">
            <a:spLocks noChangeArrowheads="1"/>
          </p:cNvSpPr>
          <p:nvPr/>
        </p:nvSpPr>
        <p:spPr bwMode="auto">
          <a:xfrm>
            <a:off x="5364163" y="1628775"/>
            <a:ext cx="3816350" cy="354969"/>
          </a:xfrm>
          <a:prstGeom prst="rect">
            <a:avLst/>
          </a:prstGeom>
          <a:noFill/>
          <a:ln w="9525">
            <a:noFill/>
            <a:miter lim="800000"/>
            <a:headEnd/>
            <a:tailEnd/>
          </a:ln>
        </p:spPr>
        <p:txBody>
          <a:bodyPr>
            <a:spAutoFit/>
          </a:bodyPr>
          <a:lstStyle/>
          <a:p>
            <a:pPr marL="342900" indent="-342900">
              <a:lnSpc>
                <a:spcPct val="80000"/>
              </a:lnSpc>
            </a:pPr>
            <a:r>
              <a:rPr lang="nb-NO" sz="1800" b="1"/>
              <a:t>Koderegister </a:t>
            </a:r>
            <a:r>
              <a:rPr lang="nb-NO" sz="3200" b="1" baseline="-10000"/>
              <a:t>⋈</a:t>
            </a:r>
            <a:r>
              <a:rPr lang="nb-NO" sz="1800" b="1"/>
              <a:t> Antall </a:t>
            </a:r>
            <a:r>
              <a:rPr lang="nb-NO" sz="1800" b="1">
                <a:solidFill>
                  <a:srgbClr val="FF0000"/>
                </a:solidFill>
                <a:sym typeface="Symbol" pitchFamily="-105" charset="2"/>
              </a:rPr>
              <a:t></a:t>
            </a:r>
            <a:r>
              <a:rPr lang="nb-NO" sz="1800" b="1">
                <a:solidFill>
                  <a:srgbClr val="FF0000"/>
                </a:solidFill>
              </a:rPr>
              <a:t> Ordre!</a:t>
            </a:r>
            <a:endParaRPr lang="en-US" sz="1800" b="1">
              <a:solidFill>
                <a:srgbClr val="FF0000"/>
              </a:solidFill>
            </a:endParaRPr>
          </a:p>
        </p:txBody>
      </p:sp>
      <p:grpSp>
        <p:nvGrpSpPr>
          <p:cNvPr id="3" name="Group 2"/>
          <p:cNvGrpSpPr/>
          <p:nvPr/>
        </p:nvGrpSpPr>
        <p:grpSpPr>
          <a:xfrm>
            <a:off x="5435600" y="2062163"/>
            <a:ext cx="3528888" cy="2230437"/>
            <a:chOff x="5435600" y="2062163"/>
            <a:chExt cx="3167063" cy="2230437"/>
          </a:xfrm>
        </p:grpSpPr>
        <p:sp>
          <p:nvSpPr>
            <p:cNvPr id="30745" name="Rectangle 23"/>
            <p:cNvSpPr>
              <a:spLocks noChangeArrowheads="1"/>
            </p:cNvSpPr>
            <p:nvPr/>
          </p:nvSpPr>
          <p:spPr bwMode="auto">
            <a:xfrm>
              <a:off x="5580063" y="2062163"/>
              <a:ext cx="2952750" cy="503237"/>
            </a:xfrm>
            <a:prstGeom prst="rect">
              <a:avLst/>
            </a:prstGeom>
            <a:noFill/>
            <a:ln w="9525">
              <a:solidFill>
                <a:schemeClr val="tx1"/>
              </a:solidFill>
              <a:miter lim="800000"/>
              <a:headEnd/>
              <a:tailEnd/>
            </a:ln>
          </p:spPr>
          <p:txBody>
            <a:bodyPr anchor="ctr">
              <a:spAutoFit/>
            </a:bodyPr>
            <a:lstStyle/>
            <a:p>
              <a:endParaRPr lang="nb-NO"/>
            </a:p>
          </p:txBody>
        </p:sp>
        <p:sp>
          <p:nvSpPr>
            <p:cNvPr id="30746" name="Rectangle 24"/>
            <p:cNvSpPr>
              <a:spLocks noChangeArrowheads="1"/>
            </p:cNvSpPr>
            <p:nvPr/>
          </p:nvSpPr>
          <p:spPr bwMode="auto">
            <a:xfrm>
              <a:off x="5580063" y="2782888"/>
              <a:ext cx="2952750" cy="1509712"/>
            </a:xfrm>
            <a:prstGeom prst="rect">
              <a:avLst/>
            </a:prstGeom>
            <a:noFill/>
            <a:ln w="9525">
              <a:solidFill>
                <a:schemeClr val="tx1"/>
              </a:solidFill>
              <a:miter lim="800000"/>
              <a:headEnd/>
              <a:tailEnd/>
            </a:ln>
          </p:spPr>
          <p:txBody>
            <a:bodyPr anchor="ctr">
              <a:spAutoFit/>
            </a:bodyPr>
            <a:lstStyle/>
            <a:p>
              <a:endParaRPr lang="nb-NO"/>
            </a:p>
          </p:txBody>
        </p:sp>
        <p:sp>
          <p:nvSpPr>
            <p:cNvPr id="30748" name="Text Box 26"/>
            <p:cNvSpPr txBox="1">
              <a:spLocks noChangeArrowheads="1"/>
            </p:cNvSpPr>
            <p:nvPr/>
          </p:nvSpPr>
          <p:spPr bwMode="auto">
            <a:xfrm>
              <a:off x="5651500" y="2200275"/>
              <a:ext cx="720725" cy="227013"/>
            </a:xfrm>
            <a:prstGeom prst="rect">
              <a:avLst/>
            </a:prstGeom>
            <a:noFill/>
            <a:ln w="9525">
              <a:noFill/>
              <a:miter lim="800000"/>
              <a:headEnd/>
              <a:tailEnd/>
            </a:ln>
          </p:spPr>
          <p:txBody>
            <a:bodyPr>
              <a:spAutoFit/>
            </a:bodyPr>
            <a:lstStyle/>
            <a:p>
              <a:pPr marL="342900" indent="-342900"/>
              <a:r>
                <a:rPr lang="nb-NO" sz="1600"/>
                <a:t>Kode</a:t>
              </a:r>
              <a:endParaRPr lang="en-US" sz="1600"/>
            </a:p>
          </p:txBody>
        </p:sp>
        <p:sp>
          <p:nvSpPr>
            <p:cNvPr id="30749" name="Text Box 27"/>
            <p:cNvSpPr txBox="1">
              <a:spLocks noChangeArrowheads="1"/>
            </p:cNvSpPr>
            <p:nvPr/>
          </p:nvSpPr>
          <p:spPr bwMode="auto">
            <a:xfrm>
              <a:off x="6443663" y="2200275"/>
              <a:ext cx="1009650" cy="227013"/>
            </a:xfrm>
            <a:prstGeom prst="rect">
              <a:avLst/>
            </a:prstGeom>
            <a:noFill/>
            <a:ln w="9525">
              <a:noFill/>
              <a:miter lim="800000"/>
              <a:headEnd/>
              <a:tailEnd/>
            </a:ln>
          </p:spPr>
          <p:txBody>
            <a:bodyPr>
              <a:spAutoFit/>
            </a:bodyPr>
            <a:lstStyle/>
            <a:p>
              <a:pPr marL="342900" indent="-342900"/>
              <a:r>
                <a:rPr lang="nb-NO" sz="1600"/>
                <a:t>Kundenr</a:t>
              </a:r>
              <a:endParaRPr lang="en-US" sz="1600"/>
            </a:p>
          </p:txBody>
        </p:sp>
        <p:sp>
          <p:nvSpPr>
            <p:cNvPr id="30750" name="Text Box 28"/>
            <p:cNvSpPr txBox="1">
              <a:spLocks noChangeArrowheads="1"/>
            </p:cNvSpPr>
            <p:nvPr/>
          </p:nvSpPr>
          <p:spPr bwMode="auto">
            <a:xfrm>
              <a:off x="7538962" y="2205240"/>
              <a:ext cx="936625" cy="363176"/>
            </a:xfrm>
            <a:prstGeom prst="rect">
              <a:avLst/>
            </a:prstGeom>
            <a:noFill/>
            <a:ln w="9525">
              <a:noFill/>
              <a:miter lim="800000"/>
              <a:headEnd/>
              <a:tailEnd/>
            </a:ln>
          </p:spPr>
          <p:txBody>
            <a:bodyPr>
              <a:spAutoFit/>
            </a:bodyPr>
            <a:lstStyle/>
            <a:p>
              <a:pPr marL="342900" indent="-342900"/>
              <a:r>
                <a:rPr lang="nb-NO" sz="1600"/>
                <a:t>AntBestilt</a:t>
              </a:r>
              <a:endParaRPr lang="en-US" sz="1600"/>
            </a:p>
          </p:txBody>
        </p:sp>
        <p:sp>
          <p:nvSpPr>
            <p:cNvPr id="30751" name="Line 29"/>
            <p:cNvSpPr>
              <a:spLocks noChangeShapeType="1"/>
            </p:cNvSpPr>
            <p:nvPr/>
          </p:nvSpPr>
          <p:spPr bwMode="auto">
            <a:xfrm>
              <a:off x="6372225" y="2062163"/>
              <a:ext cx="0" cy="503237"/>
            </a:xfrm>
            <a:prstGeom prst="line">
              <a:avLst/>
            </a:prstGeom>
            <a:noFill/>
            <a:ln w="9525">
              <a:solidFill>
                <a:schemeClr val="tx1"/>
              </a:solidFill>
              <a:round/>
              <a:headEnd/>
              <a:tailEnd/>
            </a:ln>
          </p:spPr>
          <p:txBody>
            <a:bodyPr>
              <a:spAutoFit/>
            </a:bodyPr>
            <a:lstStyle/>
            <a:p>
              <a:endParaRPr lang="nb-NO"/>
            </a:p>
          </p:txBody>
        </p:sp>
        <p:sp>
          <p:nvSpPr>
            <p:cNvPr id="30752" name="Line 30"/>
            <p:cNvSpPr>
              <a:spLocks noChangeShapeType="1"/>
            </p:cNvSpPr>
            <p:nvPr/>
          </p:nvSpPr>
          <p:spPr bwMode="auto">
            <a:xfrm>
              <a:off x="6372225" y="2782888"/>
              <a:ext cx="0" cy="1509712"/>
            </a:xfrm>
            <a:prstGeom prst="line">
              <a:avLst/>
            </a:prstGeom>
            <a:noFill/>
            <a:ln w="9525">
              <a:solidFill>
                <a:schemeClr val="tx1"/>
              </a:solidFill>
              <a:round/>
              <a:headEnd/>
              <a:tailEnd/>
            </a:ln>
          </p:spPr>
          <p:txBody>
            <a:bodyPr>
              <a:spAutoFit/>
            </a:bodyPr>
            <a:lstStyle/>
            <a:p>
              <a:endParaRPr lang="nb-NO"/>
            </a:p>
          </p:txBody>
        </p:sp>
        <p:sp>
          <p:nvSpPr>
            <p:cNvPr id="30753" name="Line 31"/>
            <p:cNvSpPr>
              <a:spLocks noChangeShapeType="1"/>
            </p:cNvSpPr>
            <p:nvPr/>
          </p:nvSpPr>
          <p:spPr bwMode="auto">
            <a:xfrm flipH="1">
              <a:off x="7453313" y="2062163"/>
              <a:ext cx="1587" cy="503237"/>
            </a:xfrm>
            <a:prstGeom prst="line">
              <a:avLst/>
            </a:prstGeom>
            <a:noFill/>
            <a:ln w="9525">
              <a:solidFill>
                <a:schemeClr val="tx1"/>
              </a:solidFill>
              <a:round/>
              <a:headEnd/>
              <a:tailEnd/>
            </a:ln>
          </p:spPr>
          <p:txBody>
            <a:bodyPr>
              <a:spAutoFit/>
            </a:bodyPr>
            <a:lstStyle/>
            <a:p>
              <a:endParaRPr lang="nb-NO"/>
            </a:p>
          </p:txBody>
        </p:sp>
        <p:sp>
          <p:nvSpPr>
            <p:cNvPr id="30754" name="Line 32"/>
            <p:cNvSpPr>
              <a:spLocks noChangeShapeType="1"/>
            </p:cNvSpPr>
            <p:nvPr/>
          </p:nvSpPr>
          <p:spPr bwMode="auto">
            <a:xfrm flipH="1">
              <a:off x="7453313" y="2782888"/>
              <a:ext cx="0" cy="1509712"/>
            </a:xfrm>
            <a:prstGeom prst="line">
              <a:avLst/>
            </a:prstGeom>
            <a:noFill/>
            <a:ln w="9525">
              <a:solidFill>
                <a:schemeClr val="tx1"/>
              </a:solidFill>
              <a:round/>
              <a:headEnd/>
              <a:tailEnd/>
            </a:ln>
          </p:spPr>
          <p:txBody>
            <a:bodyPr>
              <a:spAutoFit/>
            </a:bodyPr>
            <a:lstStyle/>
            <a:p>
              <a:endParaRPr lang="nb-NO"/>
            </a:p>
          </p:txBody>
        </p:sp>
        <p:sp>
          <p:nvSpPr>
            <p:cNvPr id="30755" name="Text Box 33"/>
            <p:cNvSpPr txBox="1">
              <a:spLocks noChangeArrowheads="1"/>
            </p:cNvSpPr>
            <p:nvPr/>
          </p:nvSpPr>
          <p:spPr bwMode="auto">
            <a:xfrm>
              <a:off x="6804025" y="2925763"/>
              <a:ext cx="360363" cy="1255712"/>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1</a:t>
              </a:r>
            </a:p>
            <a:p>
              <a:pPr marL="342900" indent="-342900"/>
              <a:r>
                <a:rPr lang="nb-NO" sz="1600"/>
                <a:t>1</a:t>
              </a:r>
            </a:p>
            <a:p>
              <a:pPr marL="342900" indent="-342900"/>
              <a:r>
                <a:rPr lang="nb-NO" sz="1600"/>
                <a:t>1</a:t>
              </a:r>
            </a:p>
            <a:p>
              <a:pPr marL="342900" indent="-342900"/>
              <a:r>
                <a:rPr lang="nb-NO" sz="1600"/>
                <a:t>2</a:t>
              </a:r>
              <a:endParaRPr lang="en-US" sz="1600"/>
            </a:p>
          </p:txBody>
        </p:sp>
        <p:sp>
          <p:nvSpPr>
            <p:cNvPr id="30756" name="Text Box 34"/>
            <p:cNvSpPr txBox="1">
              <a:spLocks noChangeArrowheads="1"/>
            </p:cNvSpPr>
            <p:nvPr/>
          </p:nvSpPr>
          <p:spPr bwMode="auto">
            <a:xfrm>
              <a:off x="7740650" y="2925763"/>
              <a:ext cx="433388" cy="1255712"/>
            </a:xfrm>
            <a:prstGeom prst="rect">
              <a:avLst/>
            </a:prstGeom>
            <a:noFill/>
            <a:ln w="9525">
              <a:noFill/>
              <a:miter lim="800000"/>
              <a:headEnd/>
              <a:tailEnd/>
            </a:ln>
          </p:spPr>
          <p:txBody>
            <a:bodyPr>
              <a:spAutoFit/>
            </a:bodyPr>
            <a:lstStyle/>
            <a:p>
              <a:pPr marL="342900" indent="-342900"/>
              <a:r>
                <a:rPr lang="nb-NO" sz="1600"/>
                <a:t>3</a:t>
              </a:r>
            </a:p>
            <a:p>
              <a:pPr marL="342900" indent="-342900"/>
              <a:r>
                <a:rPr lang="nb-NO" sz="1600"/>
                <a:t>8</a:t>
              </a:r>
            </a:p>
            <a:p>
              <a:pPr marL="342900" indent="-342900"/>
              <a:r>
                <a:rPr lang="nb-NO" sz="1600"/>
                <a:t>8</a:t>
              </a:r>
            </a:p>
            <a:p>
              <a:pPr marL="342900" indent="-342900"/>
              <a:r>
                <a:rPr lang="nb-NO" sz="1600"/>
                <a:t>3</a:t>
              </a:r>
            </a:p>
            <a:p>
              <a:pPr marL="342900" indent="-342900"/>
              <a:r>
                <a:rPr lang="nb-NO" sz="1600"/>
                <a:t>2</a:t>
              </a:r>
              <a:endParaRPr lang="en-US" sz="1600"/>
            </a:p>
          </p:txBody>
        </p:sp>
        <p:sp>
          <p:nvSpPr>
            <p:cNvPr id="30757" name="Text Box 35"/>
            <p:cNvSpPr txBox="1">
              <a:spLocks noChangeArrowheads="1"/>
            </p:cNvSpPr>
            <p:nvPr/>
          </p:nvSpPr>
          <p:spPr bwMode="auto">
            <a:xfrm>
              <a:off x="5795963" y="2925763"/>
              <a:ext cx="360362" cy="1255712"/>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1</a:t>
              </a:r>
            </a:p>
            <a:p>
              <a:pPr marL="342900" indent="-342900"/>
              <a:r>
                <a:rPr lang="nb-NO" sz="1600"/>
                <a:t>2</a:t>
              </a:r>
            </a:p>
            <a:p>
              <a:pPr marL="342900" indent="-342900"/>
              <a:r>
                <a:rPr lang="nb-NO" sz="1600"/>
                <a:t>2</a:t>
              </a:r>
            </a:p>
            <a:p>
              <a:pPr marL="342900" indent="-342900"/>
              <a:r>
                <a:rPr lang="nb-NO" sz="1600"/>
                <a:t>1</a:t>
              </a:r>
              <a:endParaRPr lang="en-US" sz="1600"/>
            </a:p>
          </p:txBody>
        </p:sp>
        <p:sp>
          <p:nvSpPr>
            <p:cNvPr id="30759" name="Line 39"/>
            <p:cNvSpPr>
              <a:spLocks noChangeShapeType="1"/>
            </p:cNvSpPr>
            <p:nvPr/>
          </p:nvSpPr>
          <p:spPr bwMode="auto">
            <a:xfrm>
              <a:off x="5435600" y="3284538"/>
              <a:ext cx="3167063" cy="0"/>
            </a:xfrm>
            <a:prstGeom prst="line">
              <a:avLst/>
            </a:prstGeom>
            <a:noFill/>
            <a:ln w="19050">
              <a:solidFill>
                <a:srgbClr val="FF0000"/>
              </a:solidFill>
              <a:round/>
              <a:headEnd/>
              <a:tailEnd/>
            </a:ln>
          </p:spPr>
          <p:txBody>
            <a:bodyPr>
              <a:spAutoFit/>
            </a:bodyPr>
            <a:lstStyle/>
            <a:p>
              <a:endParaRPr lang="nb-NO"/>
            </a:p>
          </p:txBody>
        </p:sp>
        <p:sp>
          <p:nvSpPr>
            <p:cNvPr id="30760" name="Line 40"/>
            <p:cNvSpPr>
              <a:spLocks noChangeShapeType="1"/>
            </p:cNvSpPr>
            <p:nvPr/>
          </p:nvSpPr>
          <p:spPr bwMode="auto">
            <a:xfrm>
              <a:off x="5435600" y="3789363"/>
              <a:ext cx="3167063" cy="0"/>
            </a:xfrm>
            <a:prstGeom prst="line">
              <a:avLst/>
            </a:prstGeom>
            <a:noFill/>
            <a:ln w="19050">
              <a:solidFill>
                <a:srgbClr val="FF0000"/>
              </a:solidFill>
              <a:round/>
              <a:headEnd/>
              <a:tailEnd/>
            </a:ln>
          </p:spPr>
          <p:txBody>
            <a:bodyPr>
              <a:spAutoFit/>
            </a:bodyPr>
            <a:lstStyle/>
            <a:p>
              <a:endParaRPr lang="nb-NO"/>
            </a:p>
          </p:txBody>
        </p:sp>
      </p:grpSp>
      <p:sp>
        <p:nvSpPr>
          <p:cNvPr id="30761" name="Text Box 41"/>
          <p:cNvSpPr txBox="1">
            <a:spLocks noChangeArrowheads="1"/>
          </p:cNvSpPr>
          <p:nvPr/>
        </p:nvSpPr>
        <p:spPr bwMode="auto">
          <a:xfrm>
            <a:off x="539750" y="4652963"/>
            <a:ext cx="5329238" cy="1015663"/>
          </a:xfrm>
          <a:prstGeom prst="rect">
            <a:avLst/>
          </a:prstGeom>
          <a:noFill/>
          <a:ln w="9525">
            <a:noFill/>
            <a:miter lim="800000"/>
            <a:headEnd/>
            <a:tailEnd/>
          </a:ln>
        </p:spPr>
        <p:txBody>
          <a:bodyPr>
            <a:spAutoFit/>
          </a:bodyPr>
          <a:lstStyle/>
          <a:p>
            <a:pPr marL="342900" indent="-342900">
              <a:lnSpc>
                <a:spcPct val="100000"/>
              </a:lnSpc>
            </a:pPr>
            <a:r>
              <a:rPr lang="nb-NO" sz="2000">
                <a:solidFill>
                  <a:srgbClr val="0000CC"/>
                </a:solidFill>
              </a:rPr>
              <a:t>     Naturlig join på de to tabellene gir flere tupler enn i den opprinnelige tabellen! </a:t>
            </a:r>
            <a:br>
              <a:rPr lang="nb-NO" sz="2000">
                <a:solidFill>
                  <a:srgbClr val="0000CC"/>
                </a:solidFill>
              </a:rPr>
            </a:br>
            <a:r>
              <a:rPr lang="nb-NO" sz="2000">
                <a:solidFill>
                  <a:srgbClr val="0000CC"/>
                </a:solidFill>
              </a:rPr>
              <a:t>= </a:t>
            </a:r>
            <a:r>
              <a:rPr lang="nb-NO" sz="2000" b="1">
                <a:solidFill>
                  <a:srgbClr val="CC0099"/>
                </a:solidFill>
              </a:rPr>
              <a:t>Falske tupler</a:t>
            </a:r>
            <a:endParaRPr lang="en-US" sz="2000" b="1">
              <a:solidFill>
                <a:srgbClr val="CC0099"/>
              </a:solidFill>
            </a:endParaRPr>
          </a:p>
        </p:txBody>
      </p:sp>
      <p:sp>
        <p:nvSpPr>
          <p:cNvPr id="30762" name="Line 42"/>
          <p:cNvSpPr>
            <a:spLocks noChangeShapeType="1"/>
          </p:cNvSpPr>
          <p:nvPr/>
        </p:nvSpPr>
        <p:spPr bwMode="auto">
          <a:xfrm>
            <a:off x="2375005" y="3000913"/>
            <a:ext cx="360363" cy="0"/>
          </a:xfrm>
          <a:prstGeom prst="line">
            <a:avLst/>
          </a:prstGeom>
          <a:noFill/>
          <a:ln w="9525">
            <a:solidFill>
              <a:schemeClr val="tx1"/>
            </a:solidFill>
            <a:round/>
            <a:headEnd/>
            <a:tailEnd/>
          </a:ln>
        </p:spPr>
        <p:txBody>
          <a:bodyPr>
            <a:spAutoFit/>
          </a:bodyPr>
          <a:lstStyle/>
          <a:p>
            <a:endParaRPr lang="nb-NO"/>
          </a:p>
        </p:txBody>
      </p:sp>
      <p:sp>
        <p:nvSpPr>
          <p:cNvPr id="30763" name="Line 43"/>
          <p:cNvSpPr>
            <a:spLocks noChangeShapeType="1"/>
          </p:cNvSpPr>
          <p:nvPr/>
        </p:nvSpPr>
        <p:spPr bwMode="auto">
          <a:xfrm>
            <a:off x="2375005" y="3000913"/>
            <a:ext cx="360363" cy="287338"/>
          </a:xfrm>
          <a:prstGeom prst="line">
            <a:avLst/>
          </a:prstGeom>
          <a:noFill/>
          <a:ln w="9525">
            <a:solidFill>
              <a:schemeClr val="tx1"/>
            </a:solidFill>
            <a:round/>
            <a:headEnd/>
            <a:tailEnd/>
          </a:ln>
        </p:spPr>
        <p:txBody>
          <a:bodyPr>
            <a:spAutoFit/>
          </a:bodyPr>
          <a:lstStyle/>
          <a:p>
            <a:endParaRPr lang="nb-NO"/>
          </a:p>
        </p:txBody>
      </p:sp>
      <p:sp>
        <p:nvSpPr>
          <p:cNvPr id="30764" name="Line 44"/>
          <p:cNvSpPr>
            <a:spLocks noChangeShapeType="1"/>
          </p:cNvSpPr>
          <p:nvPr/>
        </p:nvSpPr>
        <p:spPr bwMode="auto">
          <a:xfrm flipV="1">
            <a:off x="2375005" y="3000913"/>
            <a:ext cx="360363" cy="287338"/>
          </a:xfrm>
          <a:prstGeom prst="line">
            <a:avLst/>
          </a:prstGeom>
          <a:noFill/>
          <a:ln w="9525">
            <a:solidFill>
              <a:schemeClr val="tx1"/>
            </a:solidFill>
            <a:round/>
            <a:headEnd/>
            <a:tailEnd/>
          </a:ln>
        </p:spPr>
        <p:txBody>
          <a:bodyPr>
            <a:spAutoFit/>
          </a:bodyPr>
          <a:lstStyle/>
          <a:p>
            <a:endParaRPr lang="nb-NO"/>
          </a:p>
        </p:txBody>
      </p:sp>
      <p:sp>
        <p:nvSpPr>
          <p:cNvPr id="30765" name="Line 45"/>
          <p:cNvSpPr>
            <a:spLocks noChangeShapeType="1"/>
          </p:cNvSpPr>
          <p:nvPr/>
        </p:nvSpPr>
        <p:spPr bwMode="auto">
          <a:xfrm>
            <a:off x="2375005" y="3288251"/>
            <a:ext cx="360363" cy="0"/>
          </a:xfrm>
          <a:prstGeom prst="line">
            <a:avLst/>
          </a:prstGeom>
          <a:noFill/>
          <a:ln w="9525">
            <a:solidFill>
              <a:schemeClr val="tx1"/>
            </a:solidFill>
            <a:round/>
            <a:headEnd/>
            <a:tailEnd/>
          </a:ln>
        </p:spPr>
        <p:txBody>
          <a:bodyPr>
            <a:spAutoFit/>
          </a:bodyPr>
          <a:lstStyle/>
          <a:p>
            <a:endParaRPr lang="nb-NO"/>
          </a:p>
        </p:txBody>
      </p:sp>
      <p:sp>
        <p:nvSpPr>
          <p:cNvPr id="30766" name="Line 46"/>
          <p:cNvSpPr>
            <a:spLocks noChangeShapeType="1"/>
          </p:cNvSpPr>
          <p:nvPr/>
        </p:nvSpPr>
        <p:spPr bwMode="auto">
          <a:xfrm>
            <a:off x="2375005" y="3504151"/>
            <a:ext cx="360363" cy="0"/>
          </a:xfrm>
          <a:prstGeom prst="line">
            <a:avLst/>
          </a:prstGeom>
          <a:noFill/>
          <a:ln w="9525">
            <a:solidFill>
              <a:schemeClr val="tx1"/>
            </a:solidFill>
            <a:round/>
            <a:headEnd/>
            <a:tailEnd/>
          </a:ln>
        </p:spPr>
        <p:txBody>
          <a:bodyPr>
            <a:spAutoFit/>
          </a:bodyPr>
          <a:lstStyle/>
          <a:p>
            <a:endParaRPr lang="nb-NO"/>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1747" name="Slide Number Placeholder 5"/>
          <p:cNvSpPr>
            <a:spLocks noGrp="1"/>
          </p:cNvSpPr>
          <p:nvPr>
            <p:ph type="sldNum" sz="quarter" idx="12"/>
          </p:nvPr>
        </p:nvSpPr>
        <p:spPr>
          <a:noFill/>
        </p:spPr>
        <p:txBody>
          <a:bodyPr/>
          <a:lstStyle/>
          <a:p>
            <a:fld id="{D869676A-DB29-495D-BEDC-539BDAECE6CE}" type="slidenum">
              <a:rPr lang="en-US"/>
              <a:pPr/>
              <a:t>16</a:t>
            </a:fld>
            <a:endParaRPr lang="en-US"/>
          </a:p>
        </p:txBody>
      </p:sp>
      <p:sp>
        <p:nvSpPr>
          <p:cNvPr id="31748" name="Rectangle 2"/>
          <p:cNvSpPr>
            <a:spLocks noGrp="1" noChangeArrowheads="1"/>
          </p:cNvSpPr>
          <p:nvPr>
            <p:ph type="title"/>
          </p:nvPr>
        </p:nvSpPr>
        <p:spPr/>
        <p:txBody>
          <a:bodyPr/>
          <a:lstStyle/>
          <a:p>
            <a:pPr eaLnBrk="1" hangingPunct="1">
              <a:buFont typeface="Wingdings" pitchFamily="-105" charset="2"/>
              <a:buNone/>
            </a:pPr>
            <a:r>
              <a:rPr lang="nb-NO" sz="4000">
                <a:solidFill>
                  <a:srgbClr val="0000CC"/>
                </a:solidFill>
                <a:sym typeface="Wingdings" pitchFamily="-105" charset="2"/>
              </a:rPr>
              <a:t>D. </a:t>
            </a:r>
            <a:r>
              <a:rPr lang="nb-NO" sz="4000" smtClean="0">
                <a:solidFill>
                  <a:srgbClr val="0000CC"/>
                </a:solidFill>
                <a:sym typeface="Wingdings" pitchFamily="-105" charset="2"/>
              </a:rPr>
              <a:t>K</a:t>
            </a:r>
            <a:r>
              <a:rPr lang="nb-NO" sz="4000" smtClean="0">
                <a:solidFill>
                  <a:srgbClr val="0000CC"/>
                </a:solidFill>
              </a:rPr>
              <a:t>orrekt totalinformasjon kan gjenskapes nøyaktig ved join:</a:t>
            </a:r>
          </a:p>
        </p:txBody>
      </p:sp>
      <p:sp>
        <p:nvSpPr>
          <p:cNvPr id="31749" name="Rectangle 3"/>
          <p:cNvSpPr>
            <a:spLocks noGrp="1" noChangeArrowheads="1"/>
          </p:cNvSpPr>
          <p:nvPr>
            <p:ph type="body" idx="1"/>
          </p:nvPr>
        </p:nvSpPr>
        <p:spPr>
          <a:xfrm>
            <a:off x="533400" y="2060575"/>
            <a:ext cx="8229600" cy="3989388"/>
          </a:xfrm>
        </p:spPr>
        <p:txBody>
          <a:bodyPr/>
          <a:lstStyle/>
          <a:p>
            <a:pPr eaLnBrk="1" hangingPunct="1"/>
            <a:r>
              <a:rPr lang="nb-NO" smtClean="0"/>
              <a:t>Ingen falske tupler genereres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2771" name="Slide Number Placeholder 5"/>
          <p:cNvSpPr>
            <a:spLocks noGrp="1"/>
          </p:cNvSpPr>
          <p:nvPr>
            <p:ph type="sldNum" sz="quarter" idx="12"/>
          </p:nvPr>
        </p:nvSpPr>
        <p:spPr>
          <a:noFill/>
        </p:spPr>
        <p:txBody>
          <a:bodyPr/>
          <a:lstStyle/>
          <a:p>
            <a:fld id="{38D93333-E4F5-4324-B367-5BE8A145C6D3}" type="slidenum">
              <a:rPr lang="en-US"/>
              <a:pPr/>
              <a:t>17</a:t>
            </a:fld>
            <a:endParaRPr lang="en-US"/>
          </a:p>
        </p:txBody>
      </p:sp>
      <p:sp>
        <p:nvSpPr>
          <p:cNvPr id="32772" name="Rectangle 2"/>
          <p:cNvSpPr>
            <a:spLocks noGrp="1" noChangeArrowheads="1"/>
          </p:cNvSpPr>
          <p:nvPr>
            <p:ph type="title"/>
          </p:nvPr>
        </p:nvSpPr>
        <p:spPr/>
        <p:txBody>
          <a:bodyPr/>
          <a:lstStyle/>
          <a:p>
            <a:pPr eaLnBrk="1" hangingPunct="1"/>
            <a:r>
              <a:rPr lang="nb-NO" smtClean="0">
                <a:solidFill>
                  <a:srgbClr val="0000CC"/>
                </a:solidFill>
              </a:rPr>
              <a:t>Normalformer</a:t>
            </a:r>
          </a:p>
        </p:txBody>
      </p:sp>
      <p:sp>
        <p:nvSpPr>
          <p:cNvPr id="32773" name="Rectangle 3"/>
          <p:cNvSpPr>
            <a:spLocks noGrp="1" noChangeArrowheads="1"/>
          </p:cNvSpPr>
          <p:nvPr>
            <p:ph type="body" idx="1"/>
          </p:nvPr>
        </p:nvSpPr>
        <p:spPr/>
        <p:txBody>
          <a:bodyPr/>
          <a:lstStyle/>
          <a:p>
            <a:pPr eaLnBrk="1" hangingPunct="1"/>
            <a:r>
              <a:rPr lang="nb-NO" sz="2800" b="1" smtClean="0"/>
              <a:t>Problem:</a:t>
            </a:r>
            <a:r>
              <a:rPr lang="nb-NO" sz="2800" smtClean="0"/>
              <a:t> Hvordan vurdere objektivt om en samling relasjoner er god/dårlig?</a:t>
            </a:r>
          </a:p>
          <a:p>
            <a:pPr eaLnBrk="1" hangingPunct="1"/>
            <a:endParaRPr lang="nb-NO" sz="2800" smtClean="0"/>
          </a:p>
          <a:p>
            <a:pPr eaLnBrk="1" hangingPunct="1"/>
            <a:r>
              <a:rPr lang="nb-NO" sz="2800" b="1" smtClean="0">
                <a:solidFill>
                  <a:srgbClr val="CC0099"/>
                </a:solidFill>
              </a:rPr>
              <a:t>Normalformer</a:t>
            </a:r>
            <a:r>
              <a:rPr lang="nb-NO" sz="2800" smtClean="0"/>
              <a:t> er et uttrykk for hvor godt vi har lykkes i en dekomposisjon</a:t>
            </a:r>
          </a:p>
          <a:p>
            <a:pPr eaLnBrk="1" hangingPunct="1"/>
            <a:r>
              <a:rPr lang="nb-NO" sz="2800" smtClean="0"/>
              <a:t>At et skjema er på en normalform, sikrer at visse typer dobbeltlagring ikke forekommer</a:t>
            </a:r>
          </a:p>
          <a:p>
            <a:pPr eaLnBrk="1" hangingPunct="1"/>
            <a:r>
              <a:rPr lang="nb-NO" sz="2800" smtClean="0"/>
              <a:t>Jo høyere normalform, jo mindre dobbeltlagring </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3795" name="Slide Number Placeholder 5"/>
          <p:cNvSpPr>
            <a:spLocks noGrp="1"/>
          </p:cNvSpPr>
          <p:nvPr>
            <p:ph type="sldNum" sz="quarter" idx="12"/>
          </p:nvPr>
        </p:nvSpPr>
        <p:spPr>
          <a:noFill/>
        </p:spPr>
        <p:txBody>
          <a:bodyPr/>
          <a:lstStyle/>
          <a:p>
            <a:fld id="{D96A86E9-431A-4C9A-B6E9-8CB2F3D55BA2}" type="slidenum">
              <a:rPr lang="en-US"/>
              <a:pPr/>
              <a:t>18</a:t>
            </a:fld>
            <a:endParaRPr lang="en-US"/>
          </a:p>
        </p:txBody>
      </p:sp>
      <p:sp>
        <p:nvSpPr>
          <p:cNvPr id="33796" name="Rectangle 2"/>
          <p:cNvSpPr>
            <a:spLocks noGrp="1" noChangeArrowheads="1"/>
          </p:cNvSpPr>
          <p:nvPr>
            <p:ph type="title"/>
          </p:nvPr>
        </p:nvSpPr>
        <p:spPr/>
        <p:txBody>
          <a:bodyPr/>
          <a:lstStyle/>
          <a:p>
            <a:pPr eaLnBrk="1" hangingPunct="1"/>
            <a:r>
              <a:rPr lang="nb-NO" smtClean="0">
                <a:solidFill>
                  <a:srgbClr val="0000CC"/>
                </a:solidFill>
              </a:rPr>
              <a:t>Litt definisjoner</a:t>
            </a:r>
          </a:p>
        </p:txBody>
      </p:sp>
      <p:sp>
        <p:nvSpPr>
          <p:cNvPr id="33797" name="Rectangle 3"/>
          <p:cNvSpPr>
            <a:spLocks noGrp="1" noChangeArrowheads="1"/>
          </p:cNvSpPr>
          <p:nvPr>
            <p:ph type="body" idx="1"/>
          </p:nvPr>
        </p:nvSpPr>
        <p:spPr>
          <a:xfrm>
            <a:off x="539750" y="3876048"/>
            <a:ext cx="8229600" cy="2189163"/>
          </a:xfrm>
        </p:spPr>
        <p:txBody>
          <a:bodyPr/>
          <a:lstStyle/>
          <a:p>
            <a:pPr eaLnBrk="1" hangingPunct="1"/>
            <a:r>
              <a:rPr lang="nb-NO" sz="2800" smtClean="0"/>
              <a:t>La X </a:t>
            </a:r>
            <a:r>
              <a:rPr lang="nb-NO" sz="2800" smtClean="0">
                <a:sym typeface="Symbol" pitchFamily="-105" charset="2"/>
              </a:rPr>
              <a:t> </a:t>
            </a:r>
            <a:r>
              <a:rPr lang="nb-NO" sz="2800" smtClean="0"/>
              <a:t>R bety at X </a:t>
            </a:r>
            <a:r>
              <a:rPr lang="nb-NO" sz="2800" smtClean="0">
                <a:sym typeface="Symbol" pitchFamily="-105" charset="2"/>
              </a:rPr>
              <a:t> </a:t>
            </a:r>
            <a:r>
              <a:rPr lang="nb-NO" sz="2800" smtClean="0"/>
              <a:t>{A</a:t>
            </a:r>
            <a:r>
              <a:rPr lang="nb-NO" sz="2800" baseline="-25000" smtClean="0"/>
              <a:t>1</a:t>
            </a:r>
            <a:r>
              <a:rPr lang="nb-NO" sz="2800" smtClean="0"/>
              <a:t>,A</a:t>
            </a:r>
            <a:r>
              <a:rPr lang="nb-NO" sz="2800" baseline="-25000" smtClean="0"/>
              <a:t>2</a:t>
            </a:r>
            <a:r>
              <a:rPr lang="nb-NO" sz="2800" smtClean="0"/>
              <a:t>,...,A</a:t>
            </a:r>
            <a:r>
              <a:rPr lang="nb-NO" sz="2800" baseline="-25000" smtClean="0"/>
              <a:t>n</a:t>
            </a:r>
            <a:r>
              <a:rPr lang="nb-NO" sz="2800" smtClean="0"/>
              <a:t>}, dvs. X består av ett eller flere av attributtene i R.</a:t>
            </a:r>
          </a:p>
          <a:p>
            <a:pPr eaLnBrk="1" hangingPunct="1"/>
            <a:r>
              <a:rPr lang="nb-NO" sz="2800" smtClean="0"/>
              <a:t>Hvis t er et tuppel i en instans av R, er t[X] verdiene i X-attributtene til t. </a:t>
            </a:r>
          </a:p>
        </p:txBody>
      </p:sp>
      <p:sp>
        <p:nvSpPr>
          <p:cNvPr id="33798" name="Rectangle 4"/>
          <p:cNvSpPr>
            <a:spLocks noChangeArrowheads="1"/>
          </p:cNvSpPr>
          <p:nvPr/>
        </p:nvSpPr>
        <p:spPr bwMode="auto">
          <a:xfrm>
            <a:off x="539750" y="1989138"/>
            <a:ext cx="8229600" cy="1727200"/>
          </a:xfrm>
          <a:prstGeom prst="rect">
            <a:avLst/>
          </a:prstGeom>
          <a:noFill/>
          <a:ln w="9525">
            <a:noFill/>
            <a:miter lim="800000"/>
            <a:headEnd/>
            <a:tailEnd/>
          </a:ln>
        </p:spPr>
        <p:txBody>
          <a:bodyPr/>
          <a:lstStyle/>
          <a:p>
            <a:pPr>
              <a:lnSpc>
                <a:spcPct val="100000"/>
              </a:lnSpc>
              <a:spcBef>
                <a:spcPct val="20000"/>
              </a:spcBef>
            </a:pPr>
            <a:r>
              <a:rPr lang="nb-NO" sz="2800"/>
              <a:t>I de videre definisjonene tenker vi oss gitt en relasjon R(A</a:t>
            </a:r>
            <a:r>
              <a:rPr lang="nb-NO" sz="2800" baseline="-25000"/>
              <a:t>1</a:t>
            </a:r>
            <a:r>
              <a:rPr lang="nb-NO" sz="2800"/>
              <a:t>,A</a:t>
            </a:r>
            <a:r>
              <a:rPr lang="nb-NO" sz="2800" baseline="-25000"/>
              <a:t>2</a:t>
            </a:r>
            <a:r>
              <a:rPr lang="nb-NO" sz="2800"/>
              <a:t>,...,A</a:t>
            </a:r>
            <a:r>
              <a:rPr lang="nb-NO" sz="2800" baseline="-25000"/>
              <a:t>n</a:t>
            </a:r>
            <a:r>
              <a:rPr lang="nb-NO" sz="2800"/>
              <a:t>) </a:t>
            </a:r>
            <a:r>
              <a:rPr lang="nb-NO" sz="2800" b="1"/>
              <a:t>med tilhørende integritetsregler</a:t>
            </a:r>
            <a:r>
              <a:rPr lang="nb-NO" sz="2800"/>
              <a:t>.</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4819" name="Slide Number Placeholder 5"/>
          <p:cNvSpPr>
            <a:spLocks noGrp="1"/>
          </p:cNvSpPr>
          <p:nvPr>
            <p:ph type="sldNum" sz="quarter" idx="12"/>
          </p:nvPr>
        </p:nvSpPr>
        <p:spPr>
          <a:noFill/>
        </p:spPr>
        <p:txBody>
          <a:bodyPr/>
          <a:lstStyle/>
          <a:p>
            <a:fld id="{EC85BA38-2876-437C-BB3D-BD596BDB385E}" type="slidenum">
              <a:rPr lang="en-US"/>
              <a:pPr/>
              <a:t>19</a:t>
            </a:fld>
            <a:endParaRPr lang="en-US"/>
          </a:p>
        </p:txBody>
      </p:sp>
      <p:sp>
        <p:nvSpPr>
          <p:cNvPr id="34820" name="Rectangle 2"/>
          <p:cNvSpPr>
            <a:spLocks noGrp="1" noChangeArrowheads="1"/>
          </p:cNvSpPr>
          <p:nvPr>
            <p:ph type="title"/>
          </p:nvPr>
        </p:nvSpPr>
        <p:spPr/>
        <p:txBody>
          <a:bodyPr/>
          <a:lstStyle/>
          <a:p>
            <a:pPr eaLnBrk="1" hangingPunct="1"/>
            <a:r>
              <a:rPr lang="nb-NO" smtClean="0">
                <a:solidFill>
                  <a:srgbClr val="0000CC"/>
                </a:solidFill>
              </a:rPr>
              <a:t>Integritetsregler</a:t>
            </a:r>
          </a:p>
        </p:txBody>
      </p:sp>
      <p:sp>
        <p:nvSpPr>
          <p:cNvPr id="34821" name="Rectangle 3"/>
          <p:cNvSpPr>
            <a:spLocks noGrp="1" noChangeArrowheads="1"/>
          </p:cNvSpPr>
          <p:nvPr>
            <p:ph type="body" idx="1"/>
          </p:nvPr>
        </p:nvSpPr>
        <p:spPr/>
        <p:txBody>
          <a:bodyPr/>
          <a:lstStyle/>
          <a:p>
            <a:pPr eaLnBrk="1" hangingPunct="1"/>
            <a:r>
              <a:rPr lang="nb-NO" smtClean="0"/>
              <a:t>Integritetsregler begrenser mengden av lovlige instanser for et databaseskjema.</a:t>
            </a:r>
          </a:p>
          <a:p>
            <a:pPr lvl="1" eaLnBrk="1" hangingPunct="1"/>
            <a:r>
              <a:rPr lang="nb-NO" b="1" smtClean="0">
                <a:solidFill>
                  <a:srgbClr val="CC0099"/>
                </a:solidFill>
                <a:ea typeface="ＭＳ Ｐゴシック" pitchFamily="-105" charset="-128"/>
              </a:rPr>
              <a:t>Primærnøkler</a:t>
            </a:r>
            <a:r>
              <a:rPr lang="nb-NO" smtClean="0">
                <a:ea typeface="ＭＳ Ｐゴシック" pitchFamily="-105" charset="-128"/>
              </a:rPr>
              <a:t> uttrykker én type integritetsregler.</a:t>
            </a:r>
          </a:p>
          <a:p>
            <a:pPr lvl="1" eaLnBrk="1" hangingPunct="1"/>
            <a:r>
              <a:rPr lang="nb-NO" smtClean="0">
                <a:ea typeface="ＭＳ Ｐゴシック" pitchFamily="-105" charset="-128"/>
              </a:rPr>
              <a:t>Primærnøkler er spesialtilfeller av</a:t>
            </a:r>
            <a:r>
              <a:rPr lang="nb-NO" smtClean="0">
                <a:solidFill>
                  <a:srgbClr val="CC0099"/>
                </a:solidFill>
                <a:ea typeface="ＭＳ Ｐゴシック" pitchFamily="-105" charset="-128"/>
              </a:rPr>
              <a:t> </a:t>
            </a:r>
            <a:r>
              <a:rPr lang="nb-NO" b="1" smtClean="0">
                <a:solidFill>
                  <a:srgbClr val="CC0099"/>
                </a:solidFill>
                <a:ea typeface="ＭＳ Ｐゴシック" pitchFamily="-105" charset="-128"/>
              </a:rPr>
              <a:t>kandidatnøkler</a:t>
            </a:r>
            <a:r>
              <a:rPr lang="nb-NO" smtClean="0">
                <a:ea typeface="ＭＳ Ｐゴシック" pitchFamily="-105" charset="-128"/>
              </a:rPr>
              <a:t>.</a:t>
            </a:r>
          </a:p>
          <a:p>
            <a:pPr lvl="1" eaLnBrk="1" hangingPunct="1"/>
            <a:r>
              <a:rPr lang="nb-NO" smtClean="0">
                <a:ea typeface="ＭＳ Ｐゴシック" pitchFamily="-105" charset="-128"/>
              </a:rPr>
              <a:t>Kandidatnøkler er spesialtilfeller av </a:t>
            </a:r>
            <a:r>
              <a:rPr lang="nb-NO" b="1" smtClean="0">
                <a:solidFill>
                  <a:srgbClr val="CC0099"/>
                </a:solidFill>
                <a:ea typeface="ＭＳ Ｐゴシック" pitchFamily="-105" charset="-128"/>
              </a:rPr>
              <a:t>funksjonelle avhengigheter</a:t>
            </a:r>
            <a:r>
              <a:rPr lang="nb-NO" smtClean="0">
                <a:ea typeface="ＭＳ Ｐゴシック" pitchFamily="-105" charset="-128"/>
              </a:rPr>
              <a:t>.</a:t>
            </a:r>
          </a:p>
          <a:p>
            <a:pPr lvl="1" eaLnBrk="1" hangingPunct="1"/>
            <a:r>
              <a:rPr lang="nb-NO" smtClean="0">
                <a:ea typeface="ＭＳ Ｐゴシック" pitchFamily="-105" charset="-128"/>
              </a:rPr>
              <a:t>(I tillegg finnes andre typer integritetsregler.)</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solidFill>
                  <a:srgbClr val="0000CC"/>
                </a:solidFill>
              </a:rPr>
              <a:t>Hva kjennetegner god relasjonsdatabasedesign?</a:t>
            </a:r>
            <a:endParaRPr lang="en-US"/>
          </a:p>
        </p:txBody>
      </p:sp>
      <p:sp>
        <p:nvSpPr>
          <p:cNvPr id="3" name="Content Placeholder 2"/>
          <p:cNvSpPr>
            <a:spLocks noGrp="1"/>
          </p:cNvSpPr>
          <p:nvPr>
            <p:ph idx="1"/>
          </p:nvPr>
        </p:nvSpPr>
        <p:spPr>
          <a:xfrm>
            <a:off x="533400" y="1988840"/>
            <a:ext cx="8229600" cy="4061123"/>
          </a:xfrm>
        </p:spPr>
        <p:txBody>
          <a:bodyPr/>
          <a:lstStyle/>
          <a:p>
            <a:pPr marL="514350" indent="-514350">
              <a:buFont typeface="+mj-lt"/>
              <a:buAutoNum type="alphaUcPeriod"/>
            </a:pPr>
            <a:r>
              <a:rPr lang="nb-NO"/>
              <a:t>Relasjonene samler beslektet informasjon</a:t>
            </a:r>
          </a:p>
          <a:p>
            <a:pPr marL="514350" indent="-514350">
              <a:buFont typeface="+mj-lt"/>
              <a:buAutoNum type="alphaUcPeriod"/>
            </a:pPr>
            <a:r>
              <a:rPr lang="nb-NO"/>
              <a:t>Så lite dobbeltlagring som mulig</a:t>
            </a:r>
          </a:p>
          <a:p>
            <a:pPr marL="514350" indent="-514350">
              <a:buFont typeface="+mj-lt"/>
              <a:buAutoNum type="alphaUcPeriod"/>
            </a:pPr>
            <a:r>
              <a:rPr lang="nb-NO"/>
              <a:t>Så få "glisne" relasjoner som mulig</a:t>
            </a:r>
          </a:p>
          <a:p>
            <a:pPr marL="514350" indent="-514350">
              <a:buFont typeface="+mj-lt"/>
              <a:buAutoNum type="alphaUcPeriod"/>
            </a:pPr>
            <a:r>
              <a:rPr lang="nb-NO"/>
              <a:t>Korrekt totalinformasjon kan gjenskapes nøyaktig ved join</a:t>
            </a:r>
          </a:p>
          <a:p>
            <a:endParaRPr lang="nb-NO"/>
          </a:p>
          <a:p>
            <a:endParaRPr lang="nb-NO"/>
          </a:p>
          <a:p>
            <a:endParaRPr lang="en-US"/>
          </a:p>
        </p:txBody>
      </p:sp>
      <p:sp>
        <p:nvSpPr>
          <p:cNvPr id="4" name="Footer Placeholder 3"/>
          <p:cNvSpPr>
            <a:spLocks noGrp="1"/>
          </p:cNvSpPr>
          <p:nvPr>
            <p:ph type="ftr" sz="quarter" idx="11"/>
          </p:nvPr>
        </p:nvSpPr>
        <p:spPr/>
        <p:txBody>
          <a:bodyPr/>
          <a:lstStyle/>
          <a:p>
            <a:r>
              <a:rPr lang="nb-NO" smtClean="0"/>
              <a:t>INF1300 – 17.10.2017 – Arild Waaler</a:t>
            </a:r>
            <a:endParaRPr lang="en-US"/>
          </a:p>
        </p:txBody>
      </p:sp>
      <p:sp>
        <p:nvSpPr>
          <p:cNvPr id="5" name="Slide Number Placeholder 4"/>
          <p:cNvSpPr>
            <a:spLocks noGrp="1"/>
          </p:cNvSpPr>
          <p:nvPr>
            <p:ph type="sldNum" sz="quarter" idx="12"/>
          </p:nvPr>
        </p:nvSpPr>
        <p:spPr/>
        <p:txBody>
          <a:bodyPr/>
          <a:lstStyle/>
          <a:p>
            <a:fld id="{7D77D633-CB69-4E07-B760-46AC18D337DD}" type="slidenum">
              <a:rPr lang="en-US"/>
              <a:pPr/>
              <a:t>2</a:t>
            </a:fld>
            <a:endParaRPr lang="en-US"/>
          </a:p>
        </p:txBody>
      </p:sp>
    </p:spTree>
    <p:extLst>
      <p:ext uri="{BB962C8B-B14F-4D97-AF65-F5344CB8AC3E}">
        <p14:creationId xmlns:p14="http://schemas.microsoft.com/office/powerpoint/2010/main" val="6897669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5843" name="Slide Number Placeholder 5"/>
          <p:cNvSpPr>
            <a:spLocks noGrp="1"/>
          </p:cNvSpPr>
          <p:nvPr>
            <p:ph type="sldNum" sz="quarter" idx="12"/>
          </p:nvPr>
        </p:nvSpPr>
        <p:spPr>
          <a:noFill/>
        </p:spPr>
        <p:txBody>
          <a:bodyPr/>
          <a:lstStyle/>
          <a:p>
            <a:fld id="{AE19C9B7-FC1D-468C-889E-2F7F2E7BA5CD}" type="slidenum">
              <a:rPr lang="en-US"/>
              <a:pPr/>
              <a:t>20</a:t>
            </a:fld>
            <a:endParaRPr lang="en-US"/>
          </a:p>
        </p:txBody>
      </p:sp>
      <p:sp>
        <p:nvSpPr>
          <p:cNvPr id="35844" name="Rectangle 2"/>
          <p:cNvSpPr>
            <a:spLocks noGrp="1" noChangeArrowheads="1"/>
          </p:cNvSpPr>
          <p:nvPr>
            <p:ph type="title"/>
          </p:nvPr>
        </p:nvSpPr>
        <p:spPr/>
        <p:txBody>
          <a:bodyPr/>
          <a:lstStyle/>
          <a:p>
            <a:pPr eaLnBrk="1" hangingPunct="1"/>
            <a:r>
              <a:rPr lang="nb-NO" smtClean="0">
                <a:solidFill>
                  <a:srgbClr val="0000CC"/>
                </a:solidFill>
              </a:rPr>
              <a:t>Nøkler</a:t>
            </a:r>
          </a:p>
        </p:txBody>
      </p:sp>
      <p:sp>
        <p:nvSpPr>
          <p:cNvPr id="35845" name="Rectangle 3"/>
          <p:cNvSpPr>
            <a:spLocks noGrp="1" noChangeArrowheads="1"/>
          </p:cNvSpPr>
          <p:nvPr>
            <p:ph type="body" idx="1"/>
          </p:nvPr>
        </p:nvSpPr>
        <p:spPr>
          <a:xfrm>
            <a:off x="533400" y="1524000"/>
            <a:ext cx="7927032" cy="4525963"/>
          </a:xfrm>
        </p:spPr>
        <p:txBody>
          <a:bodyPr/>
          <a:lstStyle/>
          <a:p>
            <a:pPr eaLnBrk="1" hangingPunct="1">
              <a:lnSpc>
                <a:spcPct val="90000"/>
              </a:lnSpc>
            </a:pPr>
            <a:r>
              <a:rPr lang="nb-NO" sz="2400" smtClean="0"/>
              <a:t>La X være ett eller flere attributter i R. X er en </a:t>
            </a:r>
            <a:r>
              <a:rPr lang="nb-NO" sz="2400" b="1" smtClean="0">
                <a:solidFill>
                  <a:srgbClr val="CC0099"/>
                </a:solidFill>
              </a:rPr>
              <a:t>kandidatnøkkel</a:t>
            </a:r>
            <a:r>
              <a:rPr lang="nb-NO" sz="2400"/>
              <a:t> i R hvis følgende holder: </a:t>
            </a:r>
          </a:p>
          <a:p>
            <a:pPr lvl="1" eaLnBrk="1" hangingPunct="1">
              <a:lnSpc>
                <a:spcPct val="90000"/>
              </a:lnSpc>
            </a:pPr>
            <a:r>
              <a:rPr lang="nb-NO" sz="2400"/>
              <a:t>Ingen instans av R får inneholde to forskjellige tupler t og u hvor t[X] = u[X], og</a:t>
            </a:r>
          </a:p>
          <a:p>
            <a:pPr lvl="1" eaLnBrk="1" hangingPunct="1">
              <a:lnSpc>
                <a:spcPct val="90000"/>
              </a:lnSpc>
            </a:pPr>
            <a:r>
              <a:rPr lang="nb-NO" sz="2400"/>
              <a:t>Denne egenskapen gjelder ikke hvis vi tar bort ett eller flere av attributtene i X: Hvis A er et vilkårlig attributt i X og Y = X-A, så er det lov å ha en instans som inneholder to forskjellige tupler t og u hvor t[Y] = u[Y]</a:t>
            </a:r>
            <a:endParaRPr lang="nb-NO" sz="2400" smtClean="0"/>
          </a:p>
          <a:p>
            <a:pPr eaLnBrk="1" hangingPunct="1">
              <a:lnSpc>
                <a:spcPct val="90000"/>
              </a:lnSpc>
            </a:pPr>
            <a:r>
              <a:rPr lang="nb-NO" sz="2400" smtClean="0"/>
              <a:t>X er en </a:t>
            </a:r>
            <a:r>
              <a:rPr lang="nb-NO" sz="2400" b="1" smtClean="0">
                <a:solidFill>
                  <a:srgbClr val="CC0099"/>
                </a:solidFill>
              </a:rPr>
              <a:t>primærnøkkel</a:t>
            </a:r>
            <a:r>
              <a:rPr lang="nb-NO" sz="2400" smtClean="0"/>
              <a:t> i R: X er en spesielt utpekt kandidatnøkkel i R.</a:t>
            </a:r>
          </a:p>
        </p:txBody>
      </p:sp>
    </p:spTree>
    <p:extLst>
      <p:ext uri="{BB962C8B-B14F-4D97-AF65-F5344CB8AC3E}">
        <p14:creationId xmlns:p14="http://schemas.microsoft.com/office/powerpoint/2010/main" val="10739354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6867" name="Slide Number Placeholder 5"/>
          <p:cNvSpPr>
            <a:spLocks noGrp="1"/>
          </p:cNvSpPr>
          <p:nvPr>
            <p:ph type="sldNum" sz="quarter" idx="12"/>
          </p:nvPr>
        </p:nvSpPr>
        <p:spPr>
          <a:noFill/>
        </p:spPr>
        <p:txBody>
          <a:bodyPr/>
          <a:lstStyle/>
          <a:p>
            <a:fld id="{DD100E4A-518B-4627-9332-0F6460099D4F}" type="slidenum">
              <a:rPr lang="en-US"/>
              <a:pPr/>
              <a:t>21</a:t>
            </a:fld>
            <a:endParaRPr lang="en-US"/>
          </a:p>
        </p:txBody>
      </p:sp>
      <p:sp>
        <p:nvSpPr>
          <p:cNvPr id="36868" name="Rectangle 2"/>
          <p:cNvSpPr>
            <a:spLocks noGrp="1" noChangeArrowheads="1"/>
          </p:cNvSpPr>
          <p:nvPr>
            <p:ph type="title"/>
          </p:nvPr>
        </p:nvSpPr>
        <p:spPr/>
        <p:txBody>
          <a:bodyPr/>
          <a:lstStyle/>
          <a:p>
            <a:pPr eaLnBrk="1" hangingPunct="1"/>
            <a:r>
              <a:rPr lang="nb-NO" smtClean="0">
                <a:solidFill>
                  <a:srgbClr val="0000CC"/>
                </a:solidFill>
              </a:rPr>
              <a:t>Nøkkelattributt</a:t>
            </a:r>
          </a:p>
        </p:txBody>
      </p:sp>
      <p:sp>
        <p:nvSpPr>
          <p:cNvPr id="36869" name="Rectangle 3"/>
          <p:cNvSpPr>
            <a:spLocks noGrp="1" noChangeArrowheads="1"/>
          </p:cNvSpPr>
          <p:nvPr>
            <p:ph type="body" idx="1"/>
          </p:nvPr>
        </p:nvSpPr>
        <p:spPr/>
        <p:txBody>
          <a:bodyPr/>
          <a:lstStyle/>
          <a:p>
            <a:pPr eaLnBrk="1" hangingPunct="1"/>
            <a:r>
              <a:rPr lang="nb-NO" smtClean="0"/>
              <a:t>Et </a:t>
            </a:r>
            <a:r>
              <a:rPr lang="nb-NO" b="1" smtClean="0">
                <a:solidFill>
                  <a:srgbClr val="CC0099"/>
                </a:solidFill>
              </a:rPr>
              <a:t>nøkkelattributt</a:t>
            </a:r>
            <a:r>
              <a:rPr lang="nb-NO" smtClean="0"/>
              <a:t> er et attributt som er med i en kandidatnøkkel.</a:t>
            </a:r>
          </a:p>
          <a:p>
            <a:pPr eaLnBrk="1" hangingPunct="1"/>
            <a:r>
              <a:rPr lang="nb-NO" smtClean="0"/>
              <a:t>Et </a:t>
            </a:r>
            <a:r>
              <a:rPr lang="nb-NO" b="1" smtClean="0">
                <a:solidFill>
                  <a:srgbClr val="CC0099"/>
                </a:solidFill>
              </a:rPr>
              <a:t>ikke-nøkkelattributt</a:t>
            </a:r>
            <a:r>
              <a:rPr lang="nb-NO" b="1" smtClean="0"/>
              <a:t> </a:t>
            </a:r>
            <a:r>
              <a:rPr lang="nb-NO" smtClean="0"/>
              <a:t>er et attributt som ikke er med i noen kandidatnøkkel.</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7891" name="Slide Number Placeholder 5"/>
          <p:cNvSpPr>
            <a:spLocks noGrp="1"/>
          </p:cNvSpPr>
          <p:nvPr>
            <p:ph type="sldNum" sz="quarter" idx="12"/>
          </p:nvPr>
        </p:nvSpPr>
        <p:spPr>
          <a:noFill/>
        </p:spPr>
        <p:txBody>
          <a:bodyPr/>
          <a:lstStyle/>
          <a:p>
            <a:fld id="{887CCA82-350F-4C3E-97B8-B06AA0BDEFBD}" type="slidenum">
              <a:rPr lang="en-US"/>
              <a:pPr/>
              <a:t>22</a:t>
            </a:fld>
            <a:endParaRPr lang="en-US"/>
          </a:p>
        </p:txBody>
      </p:sp>
      <p:sp>
        <p:nvSpPr>
          <p:cNvPr id="37892" name="Rectangle 2"/>
          <p:cNvSpPr>
            <a:spLocks noGrp="1" noChangeArrowheads="1"/>
          </p:cNvSpPr>
          <p:nvPr>
            <p:ph type="title"/>
          </p:nvPr>
        </p:nvSpPr>
        <p:spPr/>
        <p:txBody>
          <a:bodyPr/>
          <a:lstStyle/>
          <a:p>
            <a:pPr eaLnBrk="1" hangingPunct="1"/>
            <a:r>
              <a:rPr lang="nb-NO" sz="4000" smtClean="0">
                <a:solidFill>
                  <a:srgbClr val="0000CC"/>
                </a:solidFill>
              </a:rPr>
              <a:t>Funksjonell avhengighet I </a:t>
            </a:r>
          </a:p>
        </p:txBody>
      </p:sp>
      <p:sp>
        <p:nvSpPr>
          <p:cNvPr id="37893" name="Rectangle 3"/>
          <p:cNvSpPr>
            <a:spLocks noGrp="1" noChangeArrowheads="1"/>
          </p:cNvSpPr>
          <p:nvPr>
            <p:ph type="body" idx="1"/>
          </p:nvPr>
        </p:nvSpPr>
        <p:spPr>
          <a:xfrm>
            <a:off x="533400" y="1524000"/>
            <a:ext cx="8229600" cy="4641304"/>
          </a:xfrm>
        </p:spPr>
        <p:txBody>
          <a:bodyPr/>
          <a:lstStyle/>
          <a:p>
            <a:pPr eaLnBrk="1" hangingPunct="1"/>
            <a:r>
              <a:rPr lang="nb-NO" sz="2800" smtClean="0"/>
              <a:t>Gitt en relasjon R og integritetsregler for R, og gitt X </a:t>
            </a:r>
            <a:r>
              <a:rPr lang="nb-NO" sz="2800">
                <a:sym typeface="Symbol" pitchFamily="-105" charset="2"/>
              </a:rPr>
              <a:t> </a:t>
            </a:r>
            <a:r>
              <a:rPr lang="nb-NO" sz="2800"/>
              <a:t>R og Y </a:t>
            </a:r>
            <a:r>
              <a:rPr lang="nb-NO" sz="2800" smtClean="0">
                <a:sym typeface="Symbol" pitchFamily="-105" charset="2"/>
              </a:rPr>
              <a:t> </a:t>
            </a:r>
            <a:r>
              <a:rPr lang="nb-NO" sz="2800" smtClean="0"/>
              <a:t>R.</a:t>
            </a:r>
          </a:p>
          <a:p>
            <a:pPr eaLnBrk="1" hangingPunct="1"/>
            <a:r>
              <a:rPr lang="en-US" sz="2800" smtClean="0">
                <a:cs typeface="Arial" charset="0"/>
              </a:rPr>
              <a:t>Y er </a:t>
            </a:r>
            <a:r>
              <a:rPr lang="en-US" sz="2800" b="1" smtClean="0">
                <a:solidFill>
                  <a:srgbClr val="CC0099"/>
                </a:solidFill>
                <a:cs typeface="Arial" charset="0"/>
              </a:rPr>
              <a:t>funksjonelt avhengig av</a:t>
            </a:r>
            <a:r>
              <a:rPr lang="en-US" sz="2800" smtClean="0">
                <a:cs typeface="Arial" charset="0"/>
              </a:rPr>
              <a:t> X hvis vi for enhver lovlig instans av R har at hvis instansen inneholder to tupler t og u hvor t[X] = u[X], så må t[Y] = u[Y].</a:t>
            </a:r>
          </a:p>
          <a:p>
            <a:pPr eaLnBrk="1" hangingPunct="1"/>
            <a:r>
              <a:rPr lang="en-US" sz="2800" smtClean="0">
                <a:cs typeface="Arial" charset="0"/>
              </a:rPr>
              <a:t>I så fall skriver vi </a:t>
            </a:r>
            <a:r>
              <a:rPr lang="en-US" sz="2800" b="1" smtClean="0">
                <a:solidFill>
                  <a:srgbClr val="CC0099"/>
                </a:solidFill>
                <a:cs typeface="Arial" charset="0"/>
              </a:rPr>
              <a:t>X </a:t>
            </a:r>
            <a:r>
              <a:rPr lang="en-US" sz="2800" b="1" smtClean="0">
                <a:solidFill>
                  <a:srgbClr val="CC0099"/>
                </a:solidFill>
                <a:cs typeface="Arial" charset="0"/>
                <a:sym typeface="Symbol" pitchFamily="-105" charset="2"/>
              </a:rPr>
              <a:t> </a:t>
            </a:r>
            <a:r>
              <a:rPr lang="en-US" sz="2800" b="1" smtClean="0">
                <a:solidFill>
                  <a:srgbClr val="CC0099"/>
                </a:solidFill>
                <a:cs typeface="Arial" charset="0"/>
              </a:rPr>
              <a:t>Y</a:t>
            </a:r>
            <a:r>
              <a:rPr lang="en-US" sz="2800" smtClean="0">
                <a:cs typeface="Arial" charset="0"/>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7891" name="Slide Number Placeholder 5"/>
          <p:cNvSpPr>
            <a:spLocks noGrp="1"/>
          </p:cNvSpPr>
          <p:nvPr>
            <p:ph type="sldNum" sz="quarter" idx="12"/>
          </p:nvPr>
        </p:nvSpPr>
        <p:spPr>
          <a:noFill/>
        </p:spPr>
        <p:txBody>
          <a:bodyPr/>
          <a:lstStyle/>
          <a:p>
            <a:fld id="{887CCA82-350F-4C3E-97B8-B06AA0BDEFBD}" type="slidenum">
              <a:rPr lang="en-US"/>
              <a:pPr/>
              <a:t>23</a:t>
            </a:fld>
            <a:endParaRPr lang="en-US"/>
          </a:p>
        </p:txBody>
      </p:sp>
      <p:sp>
        <p:nvSpPr>
          <p:cNvPr id="37892" name="Rectangle 2"/>
          <p:cNvSpPr>
            <a:spLocks noGrp="1" noChangeArrowheads="1"/>
          </p:cNvSpPr>
          <p:nvPr>
            <p:ph type="title"/>
          </p:nvPr>
        </p:nvSpPr>
        <p:spPr/>
        <p:txBody>
          <a:bodyPr/>
          <a:lstStyle/>
          <a:p>
            <a:pPr eaLnBrk="1" hangingPunct="1"/>
            <a:r>
              <a:rPr lang="nb-NO" sz="4000" smtClean="0">
                <a:solidFill>
                  <a:srgbClr val="0000CC"/>
                </a:solidFill>
              </a:rPr>
              <a:t>Funksjonell avhengighet II</a:t>
            </a:r>
          </a:p>
        </p:txBody>
      </p:sp>
      <p:sp>
        <p:nvSpPr>
          <p:cNvPr id="37893" name="Rectangle 3"/>
          <p:cNvSpPr>
            <a:spLocks noGrp="1" noChangeArrowheads="1"/>
          </p:cNvSpPr>
          <p:nvPr>
            <p:ph type="body" idx="1"/>
          </p:nvPr>
        </p:nvSpPr>
        <p:spPr>
          <a:xfrm>
            <a:off x="683568" y="1268760"/>
            <a:ext cx="7704856" cy="4896544"/>
          </a:xfrm>
        </p:spPr>
        <p:txBody>
          <a:bodyPr/>
          <a:lstStyle/>
          <a:p>
            <a:pPr eaLnBrk="1" hangingPunct="1"/>
            <a:r>
              <a:rPr lang="en-US" sz="2400" smtClean="0">
                <a:cs typeface="Arial" charset="0"/>
              </a:rPr>
              <a:t>Ofte snakker vi for korthets skyld om «FDen X </a:t>
            </a:r>
            <a:r>
              <a:rPr lang="en-US" sz="2400" smtClean="0">
                <a:cs typeface="Arial" charset="0"/>
                <a:sym typeface="Symbol" pitchFamily="-105" charset="2"/>
              </a:rPr>
              <a:t></a:t>
            </a:r>
            <a:r>
              <a:rPr lang="en-US" sz="2400" smtClean="0">
                <a:cs typeface="Arial" charset="0"/>
              </a:rPr>
              <a:t> Y» (der </a:t>
            </a:r>
            <a:r>
              <a:rPr lang="en-US" sz="2400" b="1" smtClean="0">
                <a:solidFill>
                  <a:srgbClr val="CC0099"/>
                </a:solidFill>
                <a:cs typeface="Arial" charset="0"/>
              </a:rPr>
              <a:t>FD</a:t>
            </a:r>
            <a:r>
              <a:rPr lang="en-US" sz="2400" smtClean="0">
                <a:cs typeface="Arial" charset="0"/>
              </a:rPr>
              <a:t> står for Functional Dependency)</a:t>
            </a:r>
          </a:p>
          <a:p>
            <a:pPr eaLnBrk="1" hangingPunct="1"/>
            <a:r>
              <a:rPr lang="en-US" sz="2400" smtClean="0">
                <a:cs typeface="Arial" charset="0"/>
              </a:rPr>
              <a:t>Vi sier at «Y følger av X», eller at «X bestemmer Y»</a:t>
            </a:r>
            <a:br>
              <a:rPr lang="en-US" sz="2400" smtClean="0">
                <a:cs typeface="Arial" charset="0"/>
              </a:rPr>
            </a:br>
            <a:endParaRPr lang="en-US" sz="2400" smtClean="0">
              <a:cs typeface="Arial" charset="0"/>
            </a:endParaRPr>
          </a:p>
          <a:p>
            <a:pPr eaLnBrk="1" hangingPunct="1"/>
            <a:r>
              <a:rPr lang="en-US" sz="2400" smtClean="0">
                <a:cs typeface="Arial" charset="0"/>
              </a:rPr>
              <a:t>Integritetsregelen </a:t>
            </a:r>
            <a:br>
              <a:rPr lang="en-US" sz="2400" smtClean="0">
                <a:cs typeface="Arial" charset="0"/>
              </a:rPr>
            </a:br>
            <a:r>
              <a:rPr lang="en-US" sz="2400" smtClean="0">
                <a:cs typeface="Arial" charset="0"/>
              </a:rPr>
              <a:t>	X </a:t>
            </a:r>
            <a:r>
              <a:rPr lang="en-US" sz="2400" smtClean="0">
                <a:cs typeface="Arial" charset="0"/>
                <a:sym typeface="Symbol" pitchFamily="-105" charset="2"/>
              </a:rPr>
              <a:t></a:t>
            </a:r>
            <a:r>
              <a:rPr lang="en-US" sz="2400" smtClean="0">
                <a:cs typeface="Arial" charset="0"/>
              </a:rPr>
              <a:t> A</a:t>
            </a:r>
            <a:r>
              <a:rPr lang="en-US" sz="2400" baseline="-25000" smtClean="0">
                <a:cs typeface="Arial" charset="0"/>
              </a:rPr>
              <a:t>1</a:t>
            </a:r>
            <a:r>
              <a:rPr lang="en-US" sz="2400" smtClean="0">
                <a:cs typeface="Arial" charset="0"/>
              </a:rPr>
              <a:t>A</a:t>
            </a:r>
            <a:r>
              <a:rPr lang="en-US" sz="2400" baseline="-25000" smtClean="0">
                <a:cs typeface="Arial" charset="0"/>
              </a:rPr>
              <a:t>2</a:t>
            </a:r>
            <a:r>
              <a:rPr lang="en-US" sz="2400" smtClean="0">
                <a:cs typeface="Arial" charset="0"/>
              </a:rPr>
              <a:t>...A</a:t>
            </a:r>
            <a:r>
              <a:rPr lang="en-US" sz="2400" baseline="-25000" smtClean="0">
                <a:cs typeface="Arial" charset="0"/>
              </a:rPr>
              <a:t>k</a:t>
            </a:r>
            <a:r>
              <a:rPr lang="en-US" sz="2400" smtClean="0">
                <a:cs typeface="Arial" charset="0"/>
              </a:rPr>
              <a:t> </a:t>
            </a:r>
            <a:br>
              <a:rPr lang="en-US" sz="2400" smtClean="0">
                <a:cs typeface="Arial" charset="0"/>
              </a:rPr>
            </a:br>
            <a:r>
              <a:rPr lang="en-US" sz="2400" smtClean="0">
                <a:cs typeface="Arial" charset="0"/>
              </a:rPr>
              <a:t>kan alternativt representeres ved k FDer </a:t>
            </a:r>
            <a:br>
              <a:rPr lang="en-US" sz="2400" smtClean="0">
                <a:cs typeface="Arial" charset="0"/>
              </a:rPr>
            </a:br>
            <a:r>
              <a:rPr lang="en-US" sz="2400" smtClean="0">
                <a:cs typeface="Arial" charset="0"/>
              </a:rPr>
              <a:t>	X </a:t>
            </a:r>
            <a:r>
              <a:rPr lang="en-US" sz="2400" smtClean="0">
                <a:cs typeface="Arial" charset="0"/>
                <a:sym typeface="Symbol" pitchFamily="-105" charset="2"/>
              </a:rPr>
              <a:t></a:t>
            </a:r>
            <a:r>
              <a:rPr lang="en-US" sz="2400" smtClean="0">
                <a:cs typeface="Arial" charset="0"/>
              </a:rPr>
              <a:t> A</a:t>
            </a:r>
            <a:r>
              <a:rPr lang="en-US" sz="2400" baseline="-25000" smtClean="0">
                <a:cs typeface="Arial" charset="0"/>
              </a:rPr>
              <a:t>1</a:t>
            </a:r>
            <a:r>
              <a:rPr lang="en-US" sz="2400" smtClean="0">
                <a:cs typeface="Arial" charset="0"/>
              </a:rPr>
              <a:t/>
            </a:r>
            <a:br>
              <a:rPr lang="en-US" sz="2400" smtClean="0">
                <a:cs typeface="Arial" charset="0"/>
              </a:rPr>
            </a:br>
            <a:r>
              <a:rPr lang="en-US" sz="2400" smtClean="0">
                <a:cs typeface="Arial" charset="0"/>
              </a:rPr>
              <a:t>	X </a:t>
            </a:r>
            <a:r>
              <a:rPr lang="en-US" sz="2400" smtClean="0">
                <a:cs typeface="Arial" charset="0"/>
                <a:sym typeface="Symbol" pitchFamily="-105" charset="2"/>
              </a:rPr>
              <a:t></a:t>
            </a:r>
            <a:r>
              <a:rPr lang="en-US" sz="2400" smtClean="0">
                <a:cs typeface="Arial" charset="0"/>
              </a:rPr>
              <a:t> A</a:t>
            </a:r>
            <a:r>
              <a:rPr lang="en-US" sz="2400" baseline="-25000" smtClean="0">
                <a:cs typeface="Arial" charset="0"/>
              </a:rPr>
              <a:t>2</a:t>
            </a:r>
            <a:r>
              <a:rPr lang="en-US" sz="2400" smtClean="0">
                <a:cs typeface="Arial" charset="0"/>
              </a:rPr>
              <a:t/>
            </a:r>
            <a:br>
              <a:rPr lang="en-US" sz="2400" smtClean="0">
                <a:cs typeface="Arial" charset="0"/>
              </a:rPr>
            </a:br>
            <a:r>
              <a:rPr lang="en-US" sz="2400" smtClean="0">
                <a:cs typeface="Arial" charset="0"/>
              </a:rPr>
              <a:t>	:</a:t>
            </a:r>
            <a:br>
              <a:rPr lang="en-US" sz="2400" smtClean="0">
                <a:cs typeface="Arial" charset="0"/>
              </a:rPr>
            </a:br>
            <a:r>
              <a:rPr lang="en-US" sz="2400" smtClean="0">
                <a:cs typeface="Arial" charset="0"/>
              </a:rPr>
              <a:t>	X </a:t>
            </a:r>
            <a:r>
              <a:rPr lang="en-US" sz="2400" smtClean="0">
                <a:cs typeface="Arial" charset="0"/>
                <a:sym typeface="Symbol" pitchFamily="-105" charset="2"/>
              </a:rPr>
              <a:t></a:t>
            </a:r>
            <a:r>
              <a:rPr lang="en-US" sz="2400" smtClean="0">
                <a:cs typeface="Arial" charset="0"/>
              </a:rPr>
              <a:t> A</a:t>
            </a:r>
            <a:r>
              <a:rPr lang="en-US" sz="2400" baseline="-25000" smtClean="0">
                <a:cs typeface="Arial" charset="0"/>
              </a:rPr>
              <a:t>k</a:t>
            </a:r>
            <a:r>
              <a:rPr lang="en-US" sz="2400" smtClean="0">
                <a:cs typeface="Arial" charset="0"/>
              </a:rPr>
              <a:t> </a:t>
            </a:r>
            <a:br>
              <a:rPr lang="en-US" sz="2400" smtClean="0">
                <a:cs typeface="Arial" charset="0"/>
              </a:rPr>
            </a:br>
            <a:r>
              <a:rPr lang="en-US" sz="2400" smtClean="0">
                <a:cs typeface="Arial" charset="0"/>
              </a:rPr>
              <a:t>(hvor høyresidene består av bare ett attributt).</a:t>
            </a:r>
            <a:endParaRPr lang="nb-NO" sz="2400" smtClean="0">
              <a:cs typeface="Arial" charset="0"/>
            </a:endParaRPr>
          </a:p>
        </p:txBody>
      </p:sp>
    </p:spTree>
    <p:extLst>
      <p:ext uri="{BB962C8B-B14F-4D97-AF65-F5344CB8AC3E}">
        <p14:creationId xmlns:p14="http://schemas.microsoft.com/office/powerpoint/2010/main" val="14788262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7891" name="Slide Number Placeholder 5"/>
          <p:cNvSpPr>
            <a:spLocks noGrp="1"/>
          </p:cNvSpPr>
          <p:nvPr>
            <p:ph type="sldNum" sz="quarter" idx="12"/>
          </p:nvPr>
        </p:nvSpPr>
        <p:spPr>
          <a:noFill/>
        </p:spPr>
        <p:txBody>
          <a:bodyPr/>
          <a:lstStyle/>
          <a:p>
            <a:fld id="{887CCA82-350F-4C3E-97B8-B06AA0BDEFBD}" type="slidenum">
              <a:rPr lang="en-US"/>
              <a:pPr/>
              <a:t>24</a:t>
            </a:fld>
            <a:endParaRPr lang="en-US"/>
          </a:p>
        </p:txBody>
      </p:sp>
      <p:sp>
        <p:nvSpPr>
          <p:cNvPr id="37892" name="Rectangle 2"/>
          <p:cNvSpPr>
            <a:spLocks noGrp="1" noChangeArrowheads="1"/>
          </p:cNvSpPr>
          <p:nvPr>
            <p:ph type="title"/>
          </p:nvPr>
        </p:nvSpPr>
        <p:spPr/>
        <p:txBody>
          <a:bodyPr/>
          <a:lstStyle/>
          <a:p>
            <a:pPr eaLnBrk="1" hangingPunct="1"/>
            <a:r>
              <a:rPr lang="nb-NO" sz="4000" smtClean="0">
                <a:solidFill>
                  <a:srgbClr val="0000CC"/>
                </a:solidFill>
              </a:rPr>
              <a:t>Trivielle FDer</a:t>
            </a:r>
          </a:p>
        </p:txBody>
      </p:sp>
      <p:sp>
        <p:nvSpPr>
          <p:cNvPr id="37893" name="Rectangle 3"/>
          <p:cNvSpPr>
            <a:spLocks noGrp="1" noChangeArrowheads="1"/>
          </p:cNvSpPr>
          <p:nvPr>
            <p:ph type="body" idx="1"/>
          </p:nvPr>
        </p:nvSpPr>
        <p:spPr>
          <a:xfrm>
            <a:off x="533400" y="1916832"/>
            <a:ext cx="8229600" cy="4248472"/>
          </a:xfrm>
        </p:spPr>
        <p:txBody>
          <a:bodyPr/>
          <a:lstStyle/>
          <a:p>
            <a:pPr eaLnBrk="1" hangingPunct="1"/>
            <a:r>
              <a:rPr lang="nb-NO" smtClean="0"/>
              <a:t>Hvis Y ⊆ X, så har vi </a:t>
            </a:r>
            <a:r>
              <a:rPr lang="nb-NO" i="1" smtClean="0"/>
              <a:t>alltid</a:t>
            </a:r>
            <a:r>
              <a:rPr lang="nb-NO" smtClean="0"/>
              <a:t> at </a:t>
            </a:r>
            <a:r>
              <a:rPr lang="en-US" smtClean="0">
                <a:cs typeface="Arial" charset="0"/>
              </a:rPr>
              <a:t>X </a:t>
            </a:r>
            <a:r>
              <a:rPr lang="en-US" smtClean="0">
                <a:cs typeface="Arial" charset="0"/>
                <a:sym typeface="Symbol" pitchFamily="-105" charset="2"/>
              </a:rPr>
              <a:t></a:t>
            </a:r>
            <a:r>
              <a:rPr lang="en-US" smtClean="0">
                <a:cs typeface="Arial" charset="0"/>
              </a:rPr>
              <a:t> Y. </a:t>
            </a:r>
          </a:p>
          <a:p>
            <a:pPr eaLnBrk="1" hangingPunct="1"/>
            <a:r>
              <a:rPr lang="en-US" smtClean="0">
                <a:cs typeface="Arial" charset="0"/>
              </a:rPr>
              <a:t>FDer hvor høyresiden er inneholdt i venstresiden, kalles </a:t>
            </a:r>
            <a:r>
              <a:rPr lang="en-US" b="1" smtClean="0">
                <a:solidFill>
                  <a:srgbClr val="CC0099"/>
                </a:solidFill>
                <a:cs typeface="Arial" charset="0"/>
              </a:rPr>
              <a:t>trivielle</a:t>
            </a:r>
            <a:r>
              <a:rPr lang="en-US" smtClean="0">
                <a:cs typeface="Arial" charset="0"/>
              </a:rPr>
              <a:t>.</a:t>
            </a:r>
            <a:endParaRPr lang="nb-NO" smtClean="0">
              <a:cs typeface="Arial" charset="0"/>
            </a:endParaRPr>
          </a:p>
        </p:txBody>
      </p:sp>
    </p:spTree>
    <p:extLst>
      <p:ext uri="{BB962C8B-B14F-4D97-AF65-F5344CB8AC3E}">
        <p14:creationId xmlns:p14="http://schemas.microsoft.com/office/powerpoint/2010/main" val="4220191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8915" name="Slide Number Placeholder 5"/>
          <p:cNvSpPr>
            <a:spLocks noGrp="1"/>
          </p:cNvSpPr>
          <p:nvPr>
            <p:ph type="sldNum" sz="quarter" idx="12"/>
          </p:nvPr>
        </p:nvSpPr>
        <p:spPr>
          <a:noFill/>
        </p:spPr>
        <p:txBody>
          <a:bodyPr/>
          <a:lstStyle/>
          <a:p>
            <a:fld id="{D0827027-BA24-4B1F-974D-4E4C793CF22F}" type="slidenum">
              <a:rPr lang="en-US"/>
              <a:pPr/>
              <a:t>25</a:t>
            </a:fld>
            <a:endParaRPr lang="en-US"/>
          </a:p>
        </p:txBody>
      </p:sp>
      <p:sp>
        <p:nvSpPr>
          <p:cNvPr id="38916" name="Rectangle 2"/>
          <p:cNvSpPr>
            <a:spLocks noGrp="1" noChangeArrowheads="1"/>
          </p:cNvSpPr>
          <p:nvPr>
            <p:ph type="title"/>
          </p:nvPr>
        </p:nvSpPr>
        <p:spPr/>
        <p:txBody>
          <a:bodyPr/>
          <a:lstStyle/>
          <a:p>
            <a:pPr eaLnBrk="1" hangingPunct="1"/>
            <a:r>
              <a:rPr lang="nb-NO" sz="4000" smtClean="0">
                <a:solidFill>
                  <a:srgbClr val="0000CC"/>
                </a:solidFill>
              </a:rPr>
              <a:t>Funksjonell avhengighet </a:t>
            </a:r>
            <a:br>
              <a:rPr lang="nb-NO" sz="4000" smtClean="0">
                <a:solidFill>
                  <a:srgbClr val="0000CC"/>
                </a:solidFill>
              </a:rPr>
            </a:br>
            <a:r>
              <a:rPr lang="nb-NO" sz="4000" smtClean="0">
                <a:solidFill>
                  <a:srgbClr val="0000CC"/>
                </a:solidFill>
              </a:rPr>
              <a:t>og kandidatnøkler I</a:t>
            </a:r>
          </a:p>
        </p:txBody>
      </p:sp>
      <p:sp>
        <p:nvSpPr>
          <p:cNvPr id="38917" name="Rectangle 3"/>
          <p:cNvSpPr>
            <a:spLocks noGrp="1" noChangeArrowheads="1"/>
          </p:cNvSpPr>
          <p:nvPr>
            <p:ph type="body" idx="1"/>
          </p:nvPr>
        </p:nvSpPr>
        <p:spPr>
          <a:xfrm>
            <a:off x="533400" y="1988840"/>
            <a:ext cx="7422976" cy="4061123"/>
          </a:xfrm>
        </p:spPr>
        <p:txBody>
          <a:bodyPr/>
          <a:lstStyle/>
          <a:p>
            <a:pPr eaLnBrk="1" hangingPunct="1"/>
            <a:r>
              <a:rPr lang="nb-NO" sz="2400" smtClean="0"/>
              <a:t>Merk </a:t>
            </a:r>
            <a:r>
              <a:rPr lang="nb-NO" sz="2400" smtClean="0">
                <a:cs typeface="Arial" charset="0"/>
              </a:rPr>
              <a:t>at hvis X inneholder en kandidatnøkkel, </a:t>
            </a:r>
            <a:br>
              <a:rPr lang="nb-NO" sz="2400" smtClean="0">
                <a:cs typeface="Arial" charset="0"/>
              </a:rPr>
            </a:br>
            <a:r>
              <a:rPr lang="nb-NO" sz="2400" smtClean="0">
                <a:cs typeface="Arial" charset="0"/>
              </a:rPr>
              <a:t>så holder X </a:t>
            </a:r>
            <a:r>
              <a:rPr lang="en-US" sz="2400" smtClean="0">
                <a:cs typeface="Arial" charset="0"/>
                <a:sym typeface="Symbol" pitchFamily="-105" charset="2"/>
              </a:rPr>
              <a:t></a:t>
            </a:r>
            <a:r>
              <a:rPr lang="en-US" sz="2400" smtClean="0">
                <a:cs typeface="Arial" charset="0"/>
              </a:rPr>
              <a:t> Y for enhver Y. </a:t>
            </a:r>
          </a:p>
          <a:p>
            <a:pPr lvl="1" eaLnBrk="1" hangingPunct="1"/>
            <a:r>
              <a:rPr lang="en-US" sz="2400" smtClean="0">
                <a:ea typeface="ＭＳ Ｐゴシック" pitchFamily="-105" charset="-128"/>
                <a:cs typeface="Arial" charset="0"/>
              </a:rPr>
              <a:t>Spesielt er det slik at hvis X selv er en kandidatnøkkel, så holder </a:t>
            </a:r>
            <a:r>
              <a:rPr lang="nb-NO" sz="2400" smtClean="0">
                <a:ea typeface="ＭＳ Ｐゴシック" pitchFamily="-105" charset="-128"/>
                <a:cs typeface="Arial" charset="0"/>
              </a:rPr>
              <a:t>X </a:t>
            </a:r>
            <a:r>
              <a:rPr lang="en-US" sz="2400" smtClean="0">
                <a:ea typeface="ＭＳ Ｐゴシック" pitchFamily="-105" charset="-128"/>
                <a:cs typeface="Arial" charset="0"/>
                <a:sym typeface="Symbol" pitchFamily="-105" charset="2"/>
              </a:rPr>
              <a:t></a:t>
            </a:r>
            <a:r>
              <a:rPr lang="en-US" sz="2400" smtClean="0">
                <a:ea typeface="ＭＳ Ｐゴシック" pitchFamily="-105" charset="-128"/>
                <a:cs typeface="Arial" charset="0"/>
              </a:rPr>
              <a:t> Y for enhver Y.</a:t>
            </a:r>
          </a:p>
          <a:p>
            <a:pPr lvl="1" eaLnBrk="1" hangingPunct="1"/>
            <a:r>
              <a:rPr lang="en-US" sz="2400">
                <a:ea typeface="ＭＳ Ｐゴシック" pitchFamily="-105" charset="-128"/>
                <a:cs typeface="Arial" charset="0"/>
              </a:rPr>
              <a:t>Hvis X er en primærnøkkel, så holder </a:t>
            </a:r>
            <a:r>
              <a:rPr lang="nb-NO" sz="2400">
                <a:ea typeface="ＭＳ Ｐゴシック" pitchFamily="-105" charset="-128"/>
                <a:cs typeface="Arial" charset="0"/>
              </a:rPr>
              <a:t>X </a:t>
            </a:r>
            <a:r>
              <a:rPr lang="en-US" sz="2400">
                <a:ea typeface="ＭＳ Ｐゴシック" pitchFamily="-105" charset="-128"/>
                <a:cs typeface="Arial" charset="0"/>
                <a:sym typeface="Symbol" pitchFamily="-105" charset="2"/>
              </a:rPr>
              <a:t></a:t>
            </a:r>
            <a:r>
              <a:rPr lang="en-US" sz="2400">
                <a:ea typeface="ＭＳ Ｐゴシック" pitchFamily="-105" charset="-128"/>
                <a:cs typeface="Arial" charset="0"/>
              </a:rPr>
              <a:t> Y for enhver Y.</a:t>
            </a:r>
            <a:endParaRPr lang="en-US" sz="2400" smtClean="0">
              <a:ea typeface="ＭＳ Ｐゴシック" pitchFamily="-105" charset="-128"/>
              <a:cs typeface="Arial" charset="0"/>
            </a:endParaRPr>
          </a:p>
          <a:p>
            <a:pPr eaLnBrk="1" hangingPunct="1"/>
            <a:r>
              <a:rPr lang="en-US" sz="2400" smtClean="0">
                <a:cs typeface="Arial" charset="0"/>
              </a:rPr>
              <a:t>Omvendt: Hvis </a:t>
            </a:r>
            <a:r>
              <a:rPr lang="nb-NO" sz="2400" smtClean="0">
                <a:cs typeface="Arial" charset="0"/>
              </a:rPr>
              <a:t>X </a:t>
            </a:r>
            <a:r>
              <a:rPr lang="en-US" sz="2400" smtClean="0">
                <a:cs typeface="Arial" charset="0"/>
                <a:sym typeface="Symbol" pitchFamily="-105" charset="2"/>
              </a:rPr>
              <a:t></a:t>
            </a:r>
            <a:r>
              <a:rPr lang="en-US" sz="2400" smtClean="0">
                <a:cs typeface="Arial" charset="0"/>
              </a:rPr>
              <a:t> Y for enhver Y, </a:t>
            </a:r>
            <a:br>
              <a:rPr lang="en-US" sz="2400" smtClean="0">
                <a:cs typeface="Arial" charset="0"/>
              </a:rPr>
            </a:br>
            <a:r>
              <a:rPr lang="en-US" sz="2400" smtClean="0">
                <a:cs typeface="Arial" charset="0"/>
              </a:rPr>
              <a:t>så inneholder X en kandidatnøkkel.</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38915" name="Slide Number Placeholder 5"/>
          <p:cNvSpPr>
            <a:spLocks noGrp="1"/>
          </p:cNvSpPr>
          <p:nvPr>
            <p:ph type="sldNum" sz="quarter" idx="12"/>
          </p:nvPr>
        </p:nvSpPr>
        <p:spPr>
          <a:noFill/>
        </p:spPr>
        <p:txBody>
          <a:bodyPr/>
          <a:lstStyle/>
          <a:p>
            <a:fld id="{D0827027-BA24-4B1F-974D-4E4C793CF22F}" type="slidenum">
              <a:rPr lang="en-US"/>
              <a:pPr/>
              <a:t>26</a:t>
            </a:fld>
            <a:endParaRPr lang="en-US"/>
          </a:p>
        </p:txBody>
      </p:sp>
      <p:sp>
        <p:nvSpPr>
          <p:cNvPr id="38916" name="Rectangle 2"/>
          <p:cNvSpPr>
            <a:spLocks noGrp="1" noChangeArrowheads="1"/>
          </p:cNvSpPr>
          <p:nvPr>
            <p:ph type="title"/>
          </p:nvPr>
        </p:nvSpPr>
        <p:spPr/>
        <p:txBody>
          <a:bodyPr/>
          <a:lstStyle/>
          <a:p>
            <a:pPr eaLnBrk="1" hangingPunct="1"/>
            <a:r>
              <a:rPr lang="nb-NO" sz="4000" smtClean="0">
                <a:solidFill>
                  <a:srgbClr val="0000CC"/>
                </a:solidFill>
              </a:rPr>
              <a:t>Funksjonell avhengighet </a:t>
            </a:r>
            <a:br>
              <a:rPr lang="nb-NO" sz="4000" smtClean="0">
                <a:solidFill>
                  <a:srgbClr val="0000CC"/>
                </a:solidFill>
              </a:rPr>
            </a:br>
            <a:r>
              <a:rPr lang="nb-NO" sz="4000" smtClean="0">
                <a:solidFill>
                  <a:srgbClr val="0000CC"/>
                </a:solidFill>
              </a:rPr>
              <a:t>og kandidatnøkler II</a:t>
            </a:r>
          </a:p>
        </p:txBody>
      </p:sp>
      <p:sp>
        <p:nvSpPr>
          <p:cNvPr id="38917" name="Rectangle 3"/>
          <p:cNvSpPr>
            <a:spLocks noGrp="1" noChangeArrowheads="1"/>
          </p:cNvSpPr>
          <p:nvPr>
            <p:ph type="body" idx="1"/>
          </p:nvPr>
        </p:nvSpPr>
        <p:spPr>
          <a:xfrm>
            <a:off x="533400" y="1988840"/>
            <a:ext cx="7855024" cy="4061123"/>
          </a:xfrm>
        </p:spPr>
        <p:txBody>
          <a:bodyPr/>
          <a:lstStyle/>
          <a:p>
            <a:pPr eaLnBrk="1" hangingPunct="1"/>
            <a:r>
              <a:rPr lang="nb-NO" dirty="0" err="1"/>
              <a:t>X</a:t>
            </a:r>
            <a:r>
              <a:rPr lang="nb-NO" dirty="0">
                <a:sym typeface="Symbol" pitchFamily="-105" charset="2"/>
              </a:rPr>
              <a:t> </a:t>
            </a:r>
            <a:r>
              <a:rPr lang="nb-NO" dirty="0"/>
              <a:t>A</a:t>
            </a:r>
            <a:r>
              <a:rPr lang="nb-NO" baseline="-25000" dirty="0"/>
              <a:t>1</a:t>
            </a:r>
            <a:r>
              <a:rPr lang="nb-NO" dirty="0"/>
              <a:t>A</a:t>
            </a:r>
            <a:r>
              <a:rPr lang="nb-NO" baseline="-25000" dirty="0"/>
              <a:t>2</a:t>
            </a:r>
            <a:r>
              <a:rPr lang="nb-NO" dirty="0"/>
              <a:t>...</a:t>
            </a:r>
            <a:r>
              <a:rPr lang="nb-NO" dirty="0" smtClean="0"/>
              <a:t>A</a:t>
            </a:r>
            <a:r>
              <a:rPr lang="nb-NO" baseline="-25000" dirty="0" smtClean="0"/>
              <a:t>n </a:t>
            </a:r>
            <a:r>
              <a:rPr lang="nb-NO" dirty="0" smtClean="0"/>
              <a:t>er FD for </a:t>
            </a:r>
            <a:r>
              <a:rPr lang="nb-NO" dirty="0"/>
              <a:t>R(A</a:t>
            </a:r>
            <a:r>
              <a:rPr lang="nb-NO" baseline="-25000" dirty="0"/>
              <a:t>1</a:t>
            </a:r>
            <a:r>
              <a:rPr lang="nb-NO" dirty="0"/>
              <a:t>,A</a:t>
            </a:r>
            <a:r>
              <a:rPr lang="nb-NO" baseline="-25000" dirty="0"/>
              <a:t>2</a:t>
            </a:r>
            <a:r>
              <a:rPr lang="nb-NO" dirty="0"/>
              <a:t>,...,A</a:t>
            </a:r>
            <a:r>
              <a:rPr lang="nb-NO" baseline="-25000" dirty="0"/>
              <a:t>n</a:t>
            </a:r>
            <a:r>
              <a:rPr lang="nb-NO" dirty="0" smtClean="0"/>
              <a:t>) hvis </a:t>
            </a:r>
            <a:r>
              <a:rPr lang="nb-NO" dirty="0" err="1" smtClean="0"/>
              <a:t>X</a:t>
            </a:r>
            <a:r>
              <a:rPr lang="nb-NO" dirty="0" smtClean="0"/>
              <a:t> er kandidatnøkkel for R</a:t>
            </a:r>
          </a:p>
          <a:p>
            <a:pPr marL="457200" lvl="1" indent="0" eaLnBrk="1" hangingPunct="1">
              <a:buNone/>
            </a:pPr>
            <a:endParaRPr lang="nb-NO" dirty="0" smtClean="0"/>
          </a:p>
          <a:p>
            <a:pPr marL="457200" lvl="1" indent="0" eaLnBrk="1" hangingPunct="1">
              <a:buNone/>
            </a:pPr>
            <a:r>
              <a:rPr lang="nb-NO" dirty="0" smtClean="0"/>
              <a:t>og dermed:</a:t>
            </a:r>
          </a:p>
          <a:p>
            <a:pPr marL="457200" lvl="1" indent="0" eaLnBrk="1" hangingPunct="1">
              <a:buNone/>
            </a:pPr>
            <a:r>
              <a:rPr lang="nb-NO" dirty="0" err="1"/>
              <a:t>X</a:t>
            </a:r>
            <a:r>
              <a:rPr lang="nb-NO" dirty="0">
                <a:sym typeface="Symbol" pitchFamily="-105" charset="2"/>
              </a:rPr>
              <a:t> </a:t>
            </a:r>
            <a:r>
              <a:rPr lang="nb-NO" dirty="0"/>
              <a:t>A</a:t>
            </a:r>
            <a:r>
              <a:rPr lang="nb-NO" baseline="-25000" dirty="0"/>
              <a:t>1</a:t>
            </a:r>
            <a:r>
              <a:rPr lang="nb-NO" dirty="0"/>
              <a:t>A</a:t>
            </a:r>
            <a:r>
              <a:rPr lang="nb-NO" baseline="-25000" dirty="0"/>
              <a:t>2</a:t>
            </a:r>
            <a:r>
              <a:rPr lang="nb-NO" dirty="0"/>
              <a:t>...A</a:t>
            </a:r>
            <a:r>
              <a:rPr lang="nb-NO" baseline="-25000" dirty="0"/>
              <a:t>n </a:t>
            </a:r>
            <a:r>
              <a:rPr lang="nb-NO" dirty="0"/>
              <a:t>er FD for R(A</a:t>
            </a:r>
            <a:r>
              <a:rPr lang="nb-NO" baseline="-25000" dirty="0"/>
              <a:t>1</a:t>
            </a:r>
            <a:r>
              <a:rPr lang="nb-NO" dirty="0"/>
              <a:t>,A</a:t>
            </a:r>
            <a:r>
              <a:rPr lang="nb-NO" baseline="-25000" dirty="0"/>
              <a:t>2</a:t>
            </a:r>
            <a:r>
              <a:rPr lang="nb-NO" dirty="0"/>
              <a:t>,...,A</a:t>
            </a:r>
            <a:r>
              <a:rPr lang="nb-NO" baseline="-25000" dirty="0"/>
              <a:t>n</a:t>
            </a:r>
            <a:r>
              <a:rPr lang="nb-NO" dirty="0"/>
              <a:t>) </a:t>
            </a:r>
            <a:endParaRPr lang="nb-NO" dirty="0" smtClean="0"/>
          </a:p>
          <a:p>
            <a:pPr marL="457200" lvl="1" indent="0" eaLnBrk="1" hangingPunct="1">
              <a:buNone/>
            </a:pPr>
            <a:r>
              <a:rPr lang="nb-NO" dirty="0" smtClean="0"/>
              <a:t>hvis </a:t>
            </a:r>
            <a:r>
              <a:rPr lang="nb-NO" dirty="0" err="1"/>
              <a:t>X</a:t>
            </a:r>
            <a:r>
              <a:rPr lang="nb-NO" dirty="0"/>
              <a:t> er primærnøkkel </a:t>
            </a:r>
            <a:r>
              <a:rPr lang="nb-NO" dirty="0" smtClean="0"/>
              <a:t>for </a:t>
            </a:r>
            <a:r>
              <a:rPr lang="nb-NO" dirty="0"/>
              <a:t>R</a:t>
            </a:r>
          </a:p>
          <a:p>
            <a:pPr lvl="1" eaLnBrk="1" hangingPunct="1"/>
            <a:endParaRPr lang="nb-NO" dirty="0" smtClean="0"/>
          </a:p>
        </p:txBody>
      </p:sp>
    </p:spTree>
    <p:extLst>
      <p:ext uri="{BB962C8B-B14F-4D97-AF65-F5344CB8AC3E}">
        <p14:creationId xmlns:p14="http://schemas.microsoft.com/office/powerpoint/2010/main" val="160840978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39939" name="Slide Number Placeholder 4"/>
          <p:cNvSpPr>
            <a:spLocks noGrp="1"/>
          </p:cNvSpPr>
          <p:nvPr>
            <p:ph type="sldNum" sz="quarter" idx="12"/>
          </p:nvPr>
        </p:nvSpPr>
        <p:spPr>
          <a:noFill/>
        </p:spPr>
        <p:txBody>
          <a:bodyPr/>
          <a:lstStyle/>
          <a:p>
            <a:fld id="{BE012091-13DB-4806-B4C7-D23540965118}" type="slidenum">
              <a:rPr lang="en-US"/>
              <a:pPr/>
              <a:t>27</a:t>
            </a:fld>
            <a:endParaRPr lang="en-US"/>
          </a:p>
        </p:txBody>
      </p:sp>
      <p:sp>
        <p:nvSpPr>
          <p:cNvPr id="39940" name="Rectangle 2"/>
          <p:cNvSpPr>
            <a:spLocks noGrp="1" noChangeArrowheads="1"/>
          </p:cNvSpPr>
          <p:nvPr>
            <p:ph type="title"/>
          </p:nvPr>
        </p:nvSpPr>
        <p:spPr/>
        <p:txBody>
          <a:bodyPr/>
          <a:lstStyle/>
          <a:p>
            <a:pPr eaLnBrk="1" hangingPunct="1"/>
            <a:r>
              <a:rPr lang="nb-NO" sz="4000" smtClean="0">
                <a:solidFill>
                  <a:srgbClr val="0000CC"/>
                </a:solidFill>
              </a:rPr>
              <a:t>GDB1 med integritetsregler</a:t>
            </a:r>
            <a:endParaRPr lang="en-US" sz="4000" smtClean="0">
              <a:solidFill>
                <a:srgbClr val="0000CC"/>
              </a:solidFill>
            </a:endParaRPr>
          </a:p>
        </p:txBody>
      </p:sp>
      <p:sp>
        <p:nvSpPr>
          <p:cNvPr id="39941" name="Text Box 3"/>
          <p:cNvSpPr txBox="1">
            <a:spLocks noChangeArrowheads="1"/>
          </p:cNvSpPr>
          <p:nvPr/>
        </p:nvSpPr>
        <p:spPr bwMode="auto">
          <a:xfrm>
            <a:off x="827088" y="2852738"/>
            <a:ext cx="7710487" cy="3170099"/>
          </a:xfrm>
          <a:prstGeom prst="rect">
            <a:avLst/>
          </a:prstGeom>
          <a:noFill/>
          <a:ln w="9525">
            <a:noFill/>
            <a:miter lim="800000"/>
            <a:headEnd/>
            <a:tailEnd/>
          </a:ln>
        </p:spPr>
        <p:txBody>
          <a:bodyPr>
            <a:spAutoFit/>
          </a:bodyPr>
          <a:lstStyle/>
          <a:p>
            <a:pPr marL="342900" indent="-342900">
              <a:lnSpc>
                <a:spcPct val="80000"/>
              </a:lnSpc>
            </a:pPr>
            <a:r>
              <a:rPr lang="nb-NO" sz="2000">
                <a:solidFill>
                  <a:srgbClr val="0000CC"/>
                </a:solidFill>
              </a:rPr>
              <a:t>Integritetsregler</a:t>
            </a:r>
            <a:r>
              <a:rPr lang="nb-NO" sz="2000"/>
              <a:t>:</a:t>
            </a:r>
          </a:p>
          <a:p>
            <a:pPr marL="342900" indent="-342900">
              <a:lnSpc>
                <a:spcPct val="80000"/>
              </a:lnSpc>
              <a:buFontTx/>
              <a:buAutoNum type="arabicPeriod"/>
            </a:pPr>
            <a:r>
              <a:rPr lang="nb-NO" sz="2000">
                <a:solidFill>
                  <a:srgbClr val="CC0099"/>
                </a:solidFill>
              </a:rPr>
              <a:t>Kode </a:t>
            </a:r>
            <a:r>
              <a:rPr lang="nb-NO" sz="2000">
                <a:solidFill>
                  <a:srgbClr val="CC0099"/>
                </a:solidFill>
                <a:sym typeface="Symbol" pitchFamily="-105" charset="2"/>
              </a:rPr>
              <a:t> </a:t>
            </a:r>
            <a:r>
              <a:rPr lang="nb-NO" sz="2000">
                <a:solidFill>
                  <a:srgbClr val="CC0099"/>
                </a:solidFill>
              </a:rPr>
              <a:t>Produktnavn, Produsent, AntEnheter</a:t>
            </a:r>
            <a:r>
              <a:rPr lang="nb-NO" sz="2000"/>
              <a:t> (i Produkt)</a:t>
            </a:r>
            <a:br>
              <a:rPr lang="nb-NO" sz="2000"/>
            </a:br>
            <a:r>
              <a:rPr lang="nb-NO" sz="2000"/>
              <a:t>fordi Kode er primærnøkkel i Produkt</a:t>
            </a:r>
          </a:p>
          <a:p>
            <a:pPr marL="342900" indent="-342900">
              <a:lnSpc>
                <a:spcPct val="80000"/>
              </a:lnSpc>
              <a:buFontTx/>
              <a:buAutoNum type="arabicPeriod"/>
            </a:pPr>
            <a:r>
              <a:rPr lang="nb-NO" sz="2000">
                <a:solidFill>
                  <a:srgbClr val="CC0099"/>
                </a:solidFill>
              </a:rPr>
              <a:t>Kode, Kundenr </a:t>
            </a:r>
            <a:r>
              <a:rPr lang="nb-NO" sz="2000">
                <a:solidFill>
                  <a:srgbClr val="CC0099"/>
                </a:solidFill>
                <a:cs typeface="Arial" charset="0"/>
                <a:sym typeface="Symbol" pitchFamily="-105" charset="2"/>
              </a:rPr>
              <a:t> Navn, Adresse, </a:t>
            </a:r>
            <a:r>
              <a:rPr lang="nb-NO" sz="2000">
                <a:solidFill>
                  <a:srgbClr val="CC0099"/>
                </a:solidFill>
                <a:cs typeface="Arial" charset="0"/>
              </a:rPr>
              <a:t>AntBestilt</a:t>
            </a:r>
            <a:r>
              <a:rPr lang="nb-NO" sz="2000">
                <a:cs typeface="Arial" charset="0"/>
              </a:rPr>
              <a:t> (i Bestilling)</a:t>
            </a:r>
            <a:br>
              <a:rPr lang="nb-NO" sz="2000">
                <a:cs typeface="Arial" charset="0"/>
              </a:rPr>
            </a:br>
            <a:r>
              <a:rPr lang="nb-NO" sz="2000">
                <a:cs typeface="Arial" charset="0"/>
              </a:rPr>
              <a:t>fordi (Kode, Kundenr) er primærnøkkel i Bestilling</a:t>
            </a:r>
          </a:p>
          <a:p>
            <a:pPr marL="342900" indent="-342900">
              <a:lnSpc>
                <a:spcPct val="80000"/>
              </a:lnSpc>
              <a:buFontTx/>
              <a:buAutoNum type="arabicPeriod"/>
            </a:pPr>
            <a:r>
              <a:rPr lang="nb-NO" sz="2000">
                <a:solidFill>
                  <a:srgbClr val="CC0099"/>
                </a:solidFill>
                <a:cs typeface="Arial" charset="0"/>
              </a:rPr>
              <a:t>Kundenr </a:t>
            </a:r>
            <a:r>
              <a:rPr lang="nb-NO" sz="2000">
                <a:solidFill>
                  <a:srgbClr val="CC0099"/>
                </a:solidFill>
                <a:cs typeface="Arial" charset="0"/>
                <a:sym typeface="Symbol" pitchFamily="-105" charset="2"/>
              </a:rPr>
              <a:t> </a:t>
            </a:r>
            <a:r>
              <a:rPr lang="nb-NO" sz="2000">
                <a:solidFill>
                  <a:srgbClr val="CC0099"/>
                </a:solidFill>
                <a:cs typeface="Arial" charset="0"/>
              </a:rPr>
              <a:t>Navn, Adresse</a:t>
            </a:r>
            <a:r>
              <a:rPr lang="nb-NO" sz="2000">
                <a:cs typeface="Arial" charset="0"/>
              </a:rPr>
              <a:t> (i Bestilling)</a:t>
            </a:r>
            <a:br>
              <a:rPr lang="nb-NO" sz="2000">
                <a:cs typeface="Arial" charset="0"/>
              </a:rPr>
            </a:br>
            <a:r>
              <a:rPr lang="nb-NO" sz="2000">
                <a:cs typeface="Arial" charset="0"/>
              </a:rPr>
              <a:t>fordi det til hver verdi av Kundenr er maksimalt én verdi i hver av Navn og Adresse (integritetsregel A på lysark 3)</a:t>
            </a:r>
          </a:p>
          <a:p>
            <a:pPr marL="342900" indent="-342900">
              <a:lnSpc>
                <a:spcPct val="80000"/>
              </a:lnSpc>
              <a:buFontTx/>
              <a:buAutoNum type="arabicPeriod"/>
            </a:pPr>
            <a:r>
              <a:rPr lang="nb-NO" sz="2000">
                <a:cs typeface="Arial" charset="0"/>
              </a:rPr>
              <a:t>Kode i Bestilling er fremmednøkkel til Produkt</a:t>
            </a:r>
            <a:br>
              <a:rPr lang="nb-NO" sz="2000">
                <a:cs typeface="Arial" charset="0"/>
              </a:rPr>
            </a:br>
            <a:r>
              <a:rPr lang="nb-NO" sz="2000">
                <a:cs typeface="Arial" charset="0"/>
              </a:rPr>
              <a:t>(integritetsregel B på lysark 3)</a:t>
            </a:r>
            <a:endParaRPr lang="en-US" sz="2000">
              <a:cs typeface="Arial" charset="0"/>
            </a:endParaRPr>
          </a:p>
        </p:txBody>
      </p:sp>
      <p:sp>
        <p:nvSpPr>
          <p:cNvPr id="39942" name="Text Box 4"/>
          <p:cNvSpPr txBox="1">
            <a:spLocks noChangeArrowheads="1"/>
          </p:cNvSpPr>
          <p:nvPr/>
        </p:nvSpPr>
        <p:spPr bwMode="auto">
          <a:xfrm>
            <a:off x="827088" y="1700213"/>
            <a:ext cx="7416800" cy="867930"/>
          </a:xfrm>
          <a:prstGeom prst="rect">
            <a:avLst/>
          </a:prstGeom>
          <a:noFill/>
          <a:ln w="9525">
            <a:noFill/>
            <a:miter lim="800000"/>
            <a:headEnd/>
            <a:tailEnd/>
          </a:ln>
        </p:spPr>
        <p:txBody>
          <a:bodyPr>
            <a:spAutoFit/>
          </a:bodyPr>
          <a:lstStyle/>
          <a:p>
            <a:pPr marL="342900" indent="-342900">
              <a:lnSpc>
                <a:spcPct val="80000"/>
              </a:lnSpc>
            </a:pPr>
            <a:r>
              <a:rPr lang="nb-NO"/>
              <a:t>Produkt(</a:t>
            </a:r>
            <a:r>
              <a:rPr lang="nb-NO" u="sng"/>
              <a:t>Kode</a:t>
            </a:r>
            <a:r>
              <a:rPr lang="nb-NO"/>
              <a:t>, Produktnavn, Produsent, AntEnheter)</a:t>
            </a:r>
          </a:p>
          <a:p>
            <a:pPr marL="342900" indent="-342900">
              <a:lnSpc>
                <a:spcPct val="80000"/>
              </a:lnSpc>
            </a:pPr>
            <a:r>
              <a:rPr lang="nb-NO"/>
              <a:t>Bestilling(</a:t>
            </a:r>
            <a:r>
              <a:rPr lang="nb-NO" u="sng"/>
              <a:t>Kode, Kundenr</a:t>
            </a:r>
            <a:r>
              <a:rPr lang="nb-NO"/>
              <a:t>, Navn, Adresse, AntBestilt)</a:t>
            </a:r>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40963" name="Slide Number Placeholder 4"/>
          <p:cNvSpPr>
            <a:spLocks noGrp="1"/>
          </p:cNvSpPr>
          <p:nvPr>
            <p:ph type="sldNum" sz="quarter" idx="12"/>
          </p:nvPr>
        </p:nvSpPr>
        <p:spPr>
          <a:noFill/>
        </p:spPr>
        <p:txBody>
          <a:bodyPr/>
          <a:lstStyle/>
          <a:p>
            <a:fld id="{9E9103DA-86C3-4549-BE5B-C23DEEC4C89C}" type="slidenum">
              <a:rPr lang="en-US"/>
              <a:pPr/>
              <a:t>28</a:t>
            </a:fld>
            <a:endParaRPr lang="en-US"/>
          </a:p>
        </p:txBody>
      </p:sp>
      <p:sp>
        <p:nvSpPr>
          <p:cNvPr id="40964" name="Rectangle 2"/>
          <p:cNvSpPr>
            <a:spLocks noGrp="1" noChangeArrowheads="1"/>
          </p:cNvSpPr>
          <p:nvPr>
            <p:ph type="title"/>
          </p:nvPr>
        </p:nvSpPr>
        <p:spPr/>
        <p:txBody>
          <a:bodyPr/>
          <a:lstStyle/>
          <a:p>
            <a:pPr eaLnBrk="1" hangingPunct="1"/>
            <a:r>
              <a:rPr lang="nb-NO" smtClean="0">
                <a:solidFill>
                  <a:srgbClr val="0000CC"/>
                </a:solidFill>
              </a:rPr>
              <a:t>Normalformer, oversikt</a:t>
            </a:r>
            <a:endParaRPr lang="en-US" smtClean="0">
              <a:solidFill>
                <a:srgbClr val="0000CC"/>
              </a:solidFill>
            </a:endParaRPr>
          </a:p>
        </p:txBody>
      </p:sp>
      <p:sp>
        <p:nvSpPr>
          <p:cNvPr id="40965" name="Oval 3"/>
          <p:cNvSpPr>
            <a:spLocks noChangeArrowheads="1"/>
          </p:cNvSpPr>
          <p:nvPr/>
        </p:nvSpPr>
        <p:spPr bwMode="auto">
          <a:xfrm>
            <a:off x="2268538" y="1628775"/>
            <a:ext cx="4391025" cy="4391025"/>
          </a:xfrm>
          <a:prstGeom prst="ellipse">
            <a:avLst/>
          </a:prstGeom>
          <a:noFill/>
          <a:ln w="9525">
            <a:solidFill>
              <a:schemeClr val="tx1"/>
            </a:solidFill>
            <a:round/>
            <a:headEnd/>
            <a:tailEnd/>
          </a:ln>
        </p:spPr>
        <p:txBody>
          <a:bodyPr wrap="none" anchor="ctr">
            <a:spAutoFit/>
          </a:bodyPr>
          <a:lstStyle/>
          <a:p>
            <a:endParaRPr lang="nb-NO"/>
          </a:p>
        </p:txBody>
      </p:sp>
      <p:sp>
        <p:nvSpPr>
          <p:cNvPr id="40966" name="Oval 4"/>
          <p:cNvSpPr>
            <a:spLocks noChangeArrowheads="1"/>
          </p:cNvSpPr>
          <p:nvPr/>
        </p:nvSpPr>
        <p:spPr bwMode="auto">
          <a:xfrm>
            <a:off x="2663825" y="2278063"/>
            <a:ext cx="3600450" cy="3600450"/>
          </a:xfrm>
          <a:prstGeom prst="ellipse">
            <a:avLst/>
          </a:prstGeom>
          <a:noFill/>
          <a:ln w="9525">
            <a:solidFill>
              <a:schemeClr val="tx1"/>
            </a:solidFill>
            <a:round/>
            <a:headEnd/>
            <a:tailEnd/>
          </a:ln>
        </p:spPr>
        <p:txBody>
          <a:bodyPr wrap="none" anchor="ctr">
            <a:spAutoFit/>
          </a:bodyPr>
          <a:lstStyle/>
          <a:p>
            <a:endParaRPr lang="nb-NO"/>
          </a:p>
        </p:txBody>
      </p:sp>
      <p:sp>
        <p:nvSpPr>
          <p:cNvPr id="40967" name="Oval 5"/>
          <p:cNvSpPr>
            <a:spLocks noChangeArrowheads="1"/>
          </p:cNvSpPr>
          <p:nvPr/>
        </p:nvSpPr>
        <p:spPr bwMode="auto">
          <a:xfrm>
            <a:off x="3060700" y="2925763"/>
            <a:ext cx="2808288" cy="2808287"/>
          </a:xfrm>
          <a:prstGeom prst="ellipse">
            <a:avLst/>
          </a:prstGeom>
          <a:noFill/>
          <a:ln w="9525">
            <a:solidFill>
              <a:schemeClr val="tx1"/>
            </a:solidFill>
            <a:round/>
            <a:headEnd/>
            <a:tailEnd/>
          </a:ln>
        </p:spPr>
        <p:txBody>
          <a:bodyPr wrap="none" anchor="ctr">
            <a:spAutoFit/>
          </a:bodyPr>
          <a:lstStyle/>
          <a:p>
            <a:endParaRPr lang="nb-NO"/>
          </a:p>
        </p:txBody>
      </p:sp>
      <p:sp>
        <p:nvSpPr>
          <p:cNvPr id="40968" name="Oval 6"/>
          <p:cNvSpPr>
            <a:spLocks noChangeArrowheads="1"/>
          </p:cNvSpPr>
          <p:nvPr/>
        </p:nvSpPr>
        <p:spPr bwMode="auto">
          <a:xfrm>
            <a:off x="3419475" y="3502025"/>
            <a:ext cx="2089150" cy="2089150"/>
          </a:xfrm>
          <a:prstGeom prst="ellipse">
            <a:avLst/>
          </a:prstGeom>
          <a:noFill/>
          <a:ln w="9525">
            <a:solidFill>
              <a:schemeClr val="tx1"/>
            </a:solidFill>
            <a:round/>
            <a:headEnd/>
            <a:tailEnd/>
          </a:ln>
        </p:spPr>
        <p:txBody>
          <a:bodyPr wrap="none" anchor="ctr">
            <a:spAutoFit/>
          </a:bodyPr>
          <a:lstStyle/>
          <a:p>
            <a:pPr marL="342900" indent="-342900" algn="ctr"/>
            <a:endParaRPr lang="nb-NO" sz="1600"/>
          </a:p>
        </p:txBody>
      </p:sp>
      <p:sp>
        <p:nvSpPr>
          <p:cNvPr id="40969" name="Text Box 7"/>
          <p:cNvSpPr txBox="1">
            <a:spLocks noChangeArrowheads="1"/>
          </p:cNvSpPr>
          <p:nvPr/>
        </p:nvSpPr>
        <p:spPr bwMode="auto">
          <a:xfrm>
            <a:off x="4248944" y="1557338"/>
            <a:ext cx="574675" cy="227012"/>
          </a:xfrm>
          <a:prstGeom prst="rect">
            <a:avLst/>
          </a:prstGeom>
          <a:solidFill>
            <a:schemeClr val="bg1"/>
          </a:solidFill>
          <a:ln w="9525">
            <a:noFill/>
            <a:miter lim="800000"/>
            <a:headEnd/>
            <a:tailEnd/>
          </a:ln>
        </p:spPr>
        <p:txBody>
          <a:bodyPr>
            <a:spAutoFit/>
          </a:bodyPr>
          <a:lstStyle/>
          <a:p>
            <a:pPr marL="342900" indent="-342900"/>
            <a:r>
              <a:rPr lang="nb-NO" sz="1600"/>
              <a:t>1NF</a:t>
            </a:r>
            <a:endParaRPr lang="en-US" sz="1600"/>
          </a:p>
        </p:txBody>
      </p:sp>
      <p:sp>
        <p:nvSpPr>
          <p:cNvPr id="40970" name="Text Box 8"/>
          <p:cNvSpPr txBox="1">
            <a:spLocks noChangeArrowheads="1"/>
          </p:cNvSpPr>
          <p:nvPr/>
        </p:nvSpPr>
        <p:spPr bwMode="auto">
          <a:xfrm>
            <a:off x="4248150" y="2205038"/>
            <a:ext cx="576263" cy="227012"/>
          </a:xfrm>
          <a:prstGeom prst="rect">
            <a:avLst/>
          </a:prstGeom>
          <a:solidFill>
            <a:schemeClr val="bg1"/>
          </a:solidFill>
          <a:ln w="9525">
            <a:noFill/>
            <a:miter lim="800000"/>
            <a:headEnd/>
            <a:tailEnd/>
          </a:ln>
        </p:spPr>
        <p:txBody>
          <a:bodyPr>
            <a:spAutoFit/>
          </a:bodyPr>
          <a:lstStyle/>
          <a:p>
            <a:pPr marL="342900" indent="-342900"/>
            <a:r>
              <a:rPr lang="nb-NO" sz="1600"/>
              <a:t>2NF</a:t>
            </a:r>
            <a:endParaRPr lang="en-US" sz="1600"/>
          </a:p>
        </p:txBody>
      </p:sp>
      <p:sp>
        <p:nvSpPr>
          <p:cNvPr id="40971" name="Text Box 9"/>
          <p:cNvSpPr txBox="1">
            <a:spLocks noChangeArrowheads="1"/>
          </p:cNvSpPr>
          <p:nvPr/>
        </p:nvSpPr>
        <p:spPr bwMode="auto">
          <a:xfrm>
            <a:off x="4248150" y="2852738"/>
            <a:ext cx="576263" cy="227012"/>
          </a:xfrm>
          <a:prstGeom prst="rect">
            <a:avLst/>
          </a:prstGeom>
          <a:solidFill>
            <a:schemeClr val="bg1"/>
          </a:solidFill>
          <a:ln w="9525">
            <a:noFill/>
            <a:miter lim="800000"/>
            <a:headEnd/>
            <a:tailEnd/>
          </a:ln>
        </p:spPr>
        <p:txBody>
          <a:bodyPr>
            <a:spAutoFit/>
          </a:bodyPr>
          <a:lstStyle/>
          <a:p>
            <a:pPr marL="342900" indent="-342900"/>
            <a:r>
              <a:rPr lang="nb-NO" sz="1600"/>
              <a:t>3NF</a:t>
            </a:r>
            <a:endParaRPr lang="en-US" sz="1600"/>
          </a:p>
        </p:txBody>
      </p:sp>
      <p:sp>
        <p:nvSpPr>
          <p:cNvPr id="40972" name="Text Box 10"/>
          <p:cNvSpPr txBox="1">
            <a:spLocks noChangeArrowheads="1"/>
          </p:cNvSpPr>
          <p:nvPr/>
        </p:nvSpPr>
        <p:spPr bwMode="auto">
          <a:xfrm>
            <a:off x="4140200" y="3429000"/>
            <a:ext cx="792163" cy="227013"/>
          </a:xfrm>
          <a:prstGeom prst="rect">
            <a:avLst/>
          </a:prstGeom>
          <a:solidFill>
            <a:schemeClr val="bg1"/>
          </a:solidFill>
          <a:ln w="9525">
            <a:noFill/>
            <a:miter lim="800000"/>
            <a:headEnd/>
            <a:tailEnd/>
          </a:ln>
        </p:spPr>
        <p:txBody>
          <a:bodyPr>
            <a:spAutoFit/>
          </a:bodyPr>
          <a:lstStyle/>
          <a:p>
            <a:pPr marL="342900" indent="-342900"/>
            <a:r>
              <a:rPr lang="nb-NO" sz="1600"/>
              <a:t>BCNF</a:t>
            </a:r>
            <a:endParaRPr lang="en-US" sz="160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41987" name="Slide Number Placeholder 5"/>
          <p:cNvSpPr>
            <a:spLocks noGrp="1"/>
          </p:cNvSpPr>
          <p:nvPr>
            <p:ph type="sldNum" sz="quarter" idx="12"/>
          </p:nvPr>
        </p:nvSpPr>
        <p:spPr>
          <a:noFill/>
        </p:spPr>
        <p:txBody>
          <a:bodyPr/>
          <a:lstStyle/>
          <a:p>
            <a:fld id="{65C6C971-AE6C-43E6-A398-7DCC2E297585}" type="slidenum">
              <a:rPr lang="en-US"/>
              <a:pPr/>
              <a:t>29</a:t>
            </a:fld>
            <a:endParaRPr lang="en-US"/>
          </a:p>
        </p:txBody>
      </p:sp>
      <p:sp>
        <p:nvSpPr>
          <p:cNvPr id="41988" name="Rectangle 2"/>
          <p:cNvSpPr>
            <a:spLocks noGrp="1" noChangeArrowheads="1"/>
          </p:cNvSpPr>
          <p:nvPr>
            <p:ph type="title"/>
          </p:nvPr>
        </p:nvSpPr>
        <p:spPr>
          <a:xfrm>
            <a:off x="468313" y="836613"/>
            <a:ext cx="8229600" cy="1143000"/>
          </a:xfrm>
        </p:spPr>
        <p:txBody>
          <a:bodyPr/>
          <a:lstStyle/>
          <a:p>
            <a:pPr eaLnBrk="1" hangingPunct="1"/>
            <a:r>
              <a:rPr lang="nb-NO" sz="4000" smtClean="0">
                <a:solidFill>
                  <a:srgbClr val="0000CC"/>
                </a:solidFill>
              </a:rPr>
              <a:t>Utgangspunkt for normalformene 1NF-BCNF</a:t>
            </a:r>
            <a:endParaRPr lang="en-US" sz="4000" smtClean="0">
              <a:solidFill>
                <a:srgbClr val="0000CC"/>
              </a:solidFill>
            </a:endParaRPr>
          </a:p>
        </p:txBody>
      </p:sp>
      <p:sp>
        <p:nvSpPr>
          <p:cNvPr id="41989" name="Rectangle 3"/>
          <p:cNvSpPr>
            <a:spLocks noGrp="1" noChangeArrowheads="1"/>
          </p:cNvSpPr>
          <p:nvPr>
            <p:ph type="body" idx="1"/>
          </p:nvPr>
        </p:nvSpPr>
        <p:spPr>
          <a:xfrm>
            <a:off x="468313" y="2708274"/>
            <a:ext cx="8218487" cy="3241005"/>
          </a:xfrm>
        </p:spPr>
        <p:txBody>
          <a:bodyPr/>
          <a:lstStyle/>
          <a:p>
            <a:pPr eaLnBrk="1" hangingPunct="1"/>
            <a:r>
              <a:rPr lang="nb-NO" sz="2800" smtClean="0"/>
              <a:t>Alle integritetsregler er i form av FDer</a:t>
            </a:r>
            <a:br>
              <a:rPr lang="nb-NO" sz="2800" smtClean="0"/>
            </a:br>
            <a:r>
              <a:rPr lang="nb-NO" sz="2800" smtClean="0"/>
              <a:t>(i tillegg til domeneskranker og fremmednøkler)</a:t>
            </a:r>
          </a:p>
          <a:p>
            <a:pPr eaLnBrk="1" hangingPunct="1"/>
            <a:r>
              <a:rPr lang="nb-NO" sz="2800"/>
              <a:t>Når vi skal vurdere normalformen til en relasjon, skriver vi først om alle FDene slik at de er på formen X </a:t>
            </a:r>
            <a:r>
              <a:rPr lang="nb-NO" sz="2800">
                <a:sym typeface="Symbol" pitchFamily="-105" charset="2"/>
              </a:rPr>
              <a:t> </a:t>
            </a:r>
            <a:r>
              <a:rPr lang="nb-NO" sz="2800"/>
              <a:t>A der X er ett eller flere attributter og A er nøyaktig ett attributt (se lysark 23)</a:t>
            </a:r>
            <a:endParaRPr lang="en-US" sz="28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18435" name="Slide Number Placeholder 4"/>
          <p:cNvSpPr>
            <a:spLocks noGrp="1"/>
          </p:cNvSpPr>
          <p:nvPr>
            <p:ph type="sldNum" sz="quarter" idx="12"/>
          </p:nvPr>
        </p:nvSpPr>
        <p:spPr>
          <a:noFill/>
        </p:spPr>
        <p:txBody>
          <a:bodyPr/>
          <a:lstStyle/>
          <a:p>
            <a:fld id="{089A3B6C-5FE9-4EA1-81E6-73E185851060}" type="slidenum">
              <a:rPr lang="en-US"/>
              <a:pPr/>
              <a:t>3</a:t>
            </a:fld>
            <a:endParaRPr lang="en-US"/>
          </a:p>
        </p:txBody>
      </p:sp>
      <p:sp>
        <p:nvSpPr>
          <p:cNvPr id="18436" name="Rectangle 2"/>
          <p:cNvSpPr>
            <a:spLocks noGrp="1" noChangeArrowheads="1"/>
          </p:cNvSpPr>
          <p:nvPr>
            <p:ph type="title"/>
          </p:nvPr>
        </p:nvSpPr>
        <p:spPr/>
        <p:txBody>
          <a:bodyPr/>
          <a:lstStyle/>
          <a:p>
            <a:pPr eaLnBrk="1" hangingPunct="1"/>
            <a:r>
              <a:rPr lang="nb-NO" sz="4000" smtClean="0">
                <a:solidFill>
                  <a:srgbClr val="0000CC"/>
                </a:solidFill>
              </a:rPr>
              <a:t>Eksempel: </a:t>
            </a:r>
            <a:br>
              <a:rPr lang="nb-NO" sz="4000" smtClean="0">
                <a:solidFill>
                  <a:srgbClr val="0000CC"/>
                </a:solidFill>
              </a:rPr>
            </a:br>
            <a:r>
              <a:rPr lang="nb-NO" sz="4000" smtClean="0">
                <a:solidFill>
                  <a:srgbClr val="0000CC"/>
                </a:solidFill>
              </a:rPr>
              <a:t>Grossistdatabase versjon I (GDB1)</a:t>
            </a:r>
            <a:endParaRPr lang="en-US" sz="4000" smtClean="0">
              <a:solidFill>
                <a:srgbClr val="0000CC"/>
              </a:solidFill>
            </a:endParaRPr>
          </a:p>
        </p:txBody>
      </p:sp>
      <p:sp>
        <p:nvSpPr>
          <p:cNvPr id="18437" name="Text Box 3"/>
          <p:cNvSpPr txBox="1">
            <a:spLocks noChangeArrowheads="1"/>
          </p:cNvSpPr>
          <p:nvPr/>
        </p:nvSpPr>
        <p:spPr bwMode="auto">
          <a:xfrm>
            <a:off x="762000" y="1676400"/>
            <a:ext cx="7416800" cy="867930"/>
          </a:xfrm>
          <a:prstGeom prst="rect">
            <a:avLst/>
          </a:prstGeom>
          <a:noFill/>
          <a:ln w="9525">
            <a:noFill/>
            <a:miter lim="800000"/>
            <a:headEnd/>
            <a:tailEnd/>
          </a:ln>
        </p:spPr>
        <p:txBody>
          <a:bodyPr>
            <a:spAutoFit/>
          </a:bodyPr>
          <a:lstStyle/>
          <a:p>
            <a:pPr marL="342900" indent="-342900">
              <a:lnSpc>
                <a:spcPct val="80000"/>
              </a:lnSpc>
            </a:pPr>
            <a:r>
              <a:rPr lang="nb-NO"/>
              <a:t>Produkt(</a:t>
            </a:r>
            <a:r>
              <a:rPr lang="nb-NO" u="sng"/>
              <a:t>Kode</a:t>
            </a:r>
            <a:r>
              <a:rPr lang="nb-NO"/>
              <a:t>, Produktnavn, Produsent, AntEnheter)</a:t>
            </a:r>
          </a:p>
          <a:p>
            <a:pPr marL="342900" indent="-342900">
              <a:lnSpc>
                <a:spcPct val="80000"/>
              </a:lnSpc>
            </a:pPr>
            <a:r>
              <a:rPr lang="nb-NO"/>
              <a:t>Bestilling(</a:t>
            </a:r>
            <a:r>
              <a:rPr lang="nb-NO" u="sng"/>
              <a:t>Kode, Kundenr</a:t>
            </a:r>
            <a:r>
              <a:rPr lang="nb-NO"/>
              <a:t>, Navn, Adresse, AntBestilt)</a:t>
            </a:r>
            <a:endParaRPr lang="en-US"/>
          </a:p>
        </p:txBody>
      </p:sp>
      <p:sp>
        <p:nvSpPr>
          <p:cNvPr id="18438" name="Text Box 4"/>
          <p:cNvSpPr txBox="1">
            <a:spLocks noChangeArrowheads="1"/>
          </p:cNvSpPr>
          <p:nvPr/>
        </p:nvSpPr>
        <p:spPr bwMode="auto">
          <a:xfrm>
            <a:off x="755650" y="3284538"/>
            <a:ext cx="7696200" cy="1643527"/>
          </a:xfrm>
          <a:prstGeom prst="rect">
            <a:avLst/>
          </a:prstGeom>
          <a:noFill/>
          <a:ln w="9525">
            <a:noFill/>
            <a:miter lim="800000"/>
            <a:headEnd/>
            <a:tailEnd/>
          </a:ln>
        </p:spPr>
        <p:txBody>
          <a:bodyPr>
            <a:spAutoFit/>
          </a:bodyPr>
          <a:lstStyle/>
          <a:p>
            <a:pPr marL="342900" indent="-342900">
              <a:lnSpc>
                <a:spcPct val="80000"/>
              </a:lnSpc>
            </a:pPr>
            <a:r>
              <a:rPr lang="nb-NO">
                <a:solidFill>
                  <a:srgbClr val="0000CC"/>
                </a:solidFill>
              </a:rPr>
              <a:t>Integritetsregler i tillegg til primærnøklene</a:t>
            </a:r>
            <a:r>
              <a:rPr lang="nb-NO"/>
              <a:t>:</a:t>
            </a:r>
          </a:p>
          <a:p>
            <a:pPr marL="342900" indent="-342900">
              <a:lnSpc>
                <a:spcPct val="80000"/>
              </a:lnSpc>
              <a:buFontTx/>
              <a:buAutoNum type="alphaUcPeriod"/>
            </a:pPr>
            <a:r>
              <a:rPr lang="nb-NO"/>
              <a:t>Til hvert kundenummer (Kundenr) skal det bare være ett navn og én adresse  </a:t>
            </a:r>
          </a:p>
          <a:p>
            <a:pPr marL="342900" indent="-342900">
              <a:lnSpc>
                <a:spcPct val="80000"/>
              </a:lnSpc>
              <a:buFontTx/>
              <a:buAutoNum type="alphaUcPeriod"/>
            </a:pPr>
            <a:r>
              <a:rPr lang="nb-NO"/>
              <a:t>Kode i Bestilling er fremmednøkkel til Kode i Produkt</a:t>
            </a:r>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43011" name="Slide Number Placeholder 5"/>
          <p:cNvSpPr>
            <a:spLocks noGrp="1"/>
          </p:cNvSpPr>
          <p:nvPr>
            <p:ph type="sldNum" sz="quarter" idx="12"/>
          </p:nvPr>
        </p:nvSpPr>
        <p:spPr>
          <a:noFill/>
        </p:spPr>
        <p:txBody>
          <a:bodyPr/>
          <a:lstStyle/>
          <a:p>
            <a:fld id="{C415C8CD-7C87-4578-B01B-F1835CD00CE7}" type="slidenum">
              <a:rPr lang="en-US"/>
              <a:pPr/>
              <a:t>30</a:t>
            </a:fld>
            <a:endParaRPr lang="en-US"/>
          </a:p>
        </p:txBody>
      </p:sp>
      <p:sp>
        <p:nvSpPr>
          <p:cNvPr id="43012" name="Rectangle 2"/>
          <p:cNvSpPr>
            <a:spLocks noGrp="1" noChangeArrowheads="1"/>
          </p:cNvSpPr>
          <p:nvPr>
            <p:ph type="title"/>
          </p:nvPr>
        </p:nvSpPr>
        <p:spPr/>
        <p:txBody>
          <a:bodyPr/>
          <a:lstStyle/>
          <a:p>
            <a:pPr eaLnBrk="1" hangingPunct="1"/>
            <a:r>
              <a:rPr lang="nb-NO" smtClean="0">
                <a:solidFill>
                  <a:srgbClr val="0000CC"/>
                </a:solidFill>
              </a:rPr>
              <a:t>Første normalform</a:t>
            </a:r>
          </a:p>
        </p:txBody>
      </p:sp>
      <p:sp>
        <p:nvSpPr>
          <p:cNvPr id="43013" name="Rectangle 3"/>
          <p:cNvSpPr>
            <a:spLocks noGrp="1" noChangeArrowheads="1"/>
          </p:cNvSpPr>
          <p:nvPr>
            <p:ph type="body" idx="1"/>
          </p:nvPr>
        </p:nvSpPr>
        <p:spPr/>
        <p:txBody>
          <a:bodyPr/>
          <a:lstStyle/>
          <a:p>
            <a:pPr eaLnBrk="1" hangingPunct="1"/>
            <a:r>
              <a:rPr lang="nb-NO" smtClean="0"/>
              <a:t>En relasjon er 1NF hvis det bare er tillatt med atomære verdier i attributtene</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44035" name="Slide Number Placeholder 5"/>
          <p:cNvSpPr>
            <a:spLocks noGrp="1"/>
          </p:cNvSpPr>
          <p:nvPr>
            <p:ph type="sldNum" sz="quarter" idx="12"/>
          </p:nvPr>
        </p:nvSpPr>
        <p:spPr>
          <a:noFill/>
        </p:spPr>
        <p:txBody>
          <a:bodyPr/>
          <a:lstStyle/>
          <a:p>
            <a:fld id="{747EE9C5-F739-4D3B-AB11-445EC6120931}" type="slidenum">
              <a:rPr lang="en-US"/>
              <a:pPr/>
              <a:t>31</a:t>
            </a:fld>
            <a:endParaRPr lang="en-US"/>
          </a:p>
        </p:txBody>
      </p:sp>
      <p:sp>
        <p:nvSpPr>
          <p:cNvPr id="44036" name="Rectangle 2"/>
          <p:cNvSpPr>
            <a:spLocks noGrp="1" noChangeArrowheads="1"/>
          </p:cNvSpPr>
          <p:nvPr>
            <p:ph type="title"/>
          </p:nvPr>
        </p:nvSpPr>
        <p:spPr/>
        <p:txBody>
          <a:bodyPr/>
          <a:lstStyle/>
          <a:p>
            <a:pPr eaLnBrk="1" hangingPunct="1"/>
            <a:r>
              <a:rPr lang="nb-NO" smtClean="0">
                <a:solidFill>
                  <a:srgbClr val="0000CC"/>
                </a:solidFill>
              </a:rPr>
              <a:t>Andre normalform</a:t>
            </a:r>
          </a:p>
        </p:txBody>
      </p:sp>
      <p:sp>
        <p:nvSpPr>
          <p:cNvPr id="44037" name="Rectangle 3"/>
          <p:cNvSpPr>
            <a:spLocks noGrp="1" noChangeArrowheads="1"/>
          </p:cNvSpPr>
          <p:nvPr>
            <p:ph type="body" idx="1"/>
          </p:nvPr>
        </p:nvSpPr>
        <p:spPr/>
        <p:txBody>
          <a:bodyPr/>
          <a:lstStyle/>
          <a:p>
            <a:pPr eaLnBrk="1" hangingPunct="1"/>
            <a:r>
              <a:rPr lang="nb-NO" sz="2400" smtClean="0"/>
              <a:t>En relasjon R er 2NF hvis enhver ikketriviell FD X</a:t>
            </a:r>
            <a:r>
              <a:rPr lang="nb-NO" sz="2400" smtClean="0">
                <a:sym typeface="Symbol" pitchFamily="-105" charset="2"/>
              </a:rPr>
              <a:t></a:t>
            </a:r>
            <a:r>
              <a:rPr lang="nb-NO" sz="2400" smtClean="0"/>
              <a:t>A tilfredsstiller minst ett av følgende tre krav:</a:t>
            </a:r>
          </a:p>
          <a:p>
            <a:pPr lvl="1" eaLnBrk="1" hangingPunct="1"/>
            <a:r>
              <a:rPr lang="nb-NO" sz="2400" smtClean="0">
                <a:ea typeface="ＭＳ Ｐゴシック" pitchFamily="-105" charset="-128"/>
              </a:rPr>
              <a:t>X inneholder en kandidatnøkkel</a:t>
            </a:r>
          </a:p>
          <a:p>
            <a:pPr lvl="1" eaLnBrk="1" hangingPunct="1"/>
            <a:r>
              <a:rPr lang="nb-NO" sz="2400" smtClean="0">
                <a:ea typeface="ＭＳ Ｐゴシック" pitchFamily="-105" charset="-128"/>
              </a:rPr>
              <a:t>A er et nøkkelattributt</a:t>
            </a:r>
          </a:p>
          <a:p>
            <a:pPr lvl="1" eaLnBrk="1" hangingPunct="1"/>
            <a:r>
              <a:rPr lang="nb-NO" sz="2400" smtClean="0">
                <a:ea typeface="ＭＳ Ｐゴシック" pitchFamily="-105" charset="-128"/>
              </a:rPr>
              <a:t>Ingen kandidatnøkler inneholder X</a:t>
            </a:r>
          </a:p>
          <a:p>
            <a:pPr eaLnBrk="1" hangingPunct="1"/>
            <a:r>
              <a:rPr lang="nb-NO" sz="2400" smtClean="0">
                <a:solidFill>
                  <a:srgbClr val="D60093"/>
                </a:solidFill>
              </a:rPr>
              <a:t>R bryter 2NF hvis det finnes en ikketriviell FD X</a:t>
            </a:r>
            <a:r>
              <a:rPr lang="nb-NO" sz="2400" smtClean="0">
                <a:solidFill>
                  <a:srgbClr val="D60093"/>
                </a:solidFill>
                <a:sym typeface="Symbol" pitchFamily="-105" charset="2"/>
              </a:rPr>
              <a:t></a:t>
            </a:r>
            <a:r>
              <a:rPr lang="nb-NO" sz="2400" smtClean="0">
                <a:solidFill>
                  <a:srgbClr val="D60093"/>
                </a:solidFill>
              </a:rPr>
              <a:t>A hvor A er et ikke-nøkkelattributt og det finnes en kandidatnøkkel W slik at X </a:t>
            </a:r>
            <a:r>
              <a:rPr lang="nb-NO" sz="2400" smtClean="0">
                <a:solidFill>
                  <a:srgbClr val="D60093"/>
                </a:solidFill>
                <a:sym typeface="Symbol" pitchFamily="-105" charset="2"/>
              </a:rPr>
              <a:t> </a:t>
            </a:r>
            <a:r>
              <a:rPr lang="nb-NO" sz="2400">
                <a:solidFill>
                  <a:srgbClr val="D60093"/>
                </a:solidFill>
              </a:rPr>
              <a:t>W (ekte delmengde, dvs. X er inneholdt i, men ikke lik, W</a:t>
            </a:r>
            <a:r>
              <a:rPr lang="nb-NO" sz="2400">
                <a:solidFill>
                  <a:srgbClr val="CC0099"/>
                </a:solidFill>
              </a:rPr>
              <a:t>).</a:t>
            </a:r>
          </a:p>
          <a:p>
            <a:pPr eaLnBrk="1" hangingPunct="1"/>
            <a:endParaRPr lang="nb-NO" sz="2400">
              <a:solidFill>
                <a:srgbClr val="CC0099"/>
              </a:solidFill>
            </a:endParaRPr>
          </a:p>
          <a:p>
            <a:pPr marL="0" indent="0" eaLnBrk="1" hangingPunct="1">
              <a:buNone/>
            </a:pPr>
            <a:r>
              <a:rPr lang="nb-NO" sz="2200">
                <a:solidFill>
                  <a:srgbClr val="0000CC"/>
                </a:solidFill>
              </a:rPr>
              <a:t>"</a:t>
            </a:r>
            <a:r>
              <a:rPr lang="nb-NO" sz="2200" b="1">
                <a:solidFill>
                  <a:srgbClr val="0000CC"/>
                </a:solidFill>
              </a:rPr>
              <a:t>Ikketriviell FD X</a:t>
            </a:r>
            <a:r>
              <a:rPr lang="nb-NO" sz="2200" b="1">
                <a:solidFill>
                  <a:srgbClr val="0000CC"/>
                </a:solidFill>
                <a:sym typeface="Symbol" pitchFamily="-105" charset="2"/>
              </a:rPr>
              <a:t></a:t>
            </a:r>
            <a:r>
              <a:rPr lang="nb-NO" sz="2200" b="1">
                <a:solidFill>
                  <a:srgbClr val="0000CC"/>
                </a:solidFill>
              </a:rPr>
              <a:t>A</a:t>
            </a:r>
            <a:r>
              <a:rPr lang="nb-NO" sz="2200">
                <a:solidFill>
                  <a:srgbClr val="0000CC"/>
                </a:solidFill>
              </a:rPr>
              <a:t>" betyr at  X </a:t>
            </a:r>
            <a:r>
              <a:rPr lang="nb-NO" sz="2200">
                <a:solidFill>
                  <a:srgbClr val="0000CC"/>
                </a:solidFill>
                <a:sym typeface="Symbol" pitchFamily="-105" charset="2"/>
              </a:rPr>
              <a:t> </a:t>
            </a:r>
            <a:r>
              <a:rPr lang="nb-NO" sz="2200">
                <a:solidFill>
                  <a:srgbClr val="0000CC"/>
                </a:solidFill>
              </a:rPr>
              <a:t>R og A </a:t>
            </a:r>
            <a:r>
              <a:rPr lang="nb-NO" sz="2200">
                <a:solidFill>
                  <a:srgbClr val="0000CC"/>
                </a:solidFill>
                <a:sym typeface="Symbol" pitchFamily="-105" charset="2"/>
              </a:rPr>
              <a:t> </a:t>
            </a:r>
            <a:r>
              <a:rPr lang="nb-NO" sz="2200">
                <a:solidFill>
                  <a:srgbClr val="0000CC"/>
                </a:solidFill>
              </a:rPr>
              <a:t>R, men A </a:t>
            </a:r>
            <a:r>
              <a:rPr lang="nb-NO" sz="2200">
                <a:solidFill>
                  <a:srgbClr val="0000CC"/>
                </a:solidFill>
                <a:sym typeface="Symbol" charset="2"/>
              </a:rPr>
              <a:t></a:t>
            </a:r>
            <a:r>
              <a:rPr lang="en-US" sz="2200">
                <a:solidFill>
                  <a:srgbClr val="0000CC"/>
                </a:solidFill>
              </a:rPr>
              <a:t> </a:t>
            </a:r>
            <a:r>
              <a:rPr lang="nb-NO" sz="2200">
                <a:solidFill>
                  <a:srgbClr val="0000CC"/>
                </a:solidFill>
              </a:rPr>
              <a:t>X.</a:t>
            </a:r>
            <a:r>
              <a:rPr lang="nb-NO" sz="2400"/>
              <a:t> </a:t>
            </a:r>
            <a:endParaRPr lang="nb-NO" sz="2400">
              <a:solidFill>
                <a:srgbClr val="CC0099"/>
              </a:solidFill>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45059" name="Slide Number Placeholder 5"/>
          <p:cNvSpPr>
            <a:spLocks noGrp="1"/>
          </p:cNvSpPr>
          <p:nvPr>
            <p:ph type="sldNum" sz="quarter" idx="12"/>
          </p:nvPr>
        </p:nvSpPr>
        <p:spPr>
          <a:noFill/>
        </p:spPr>
        <p:txBody>
          <a:bodyPr/>
          <a:lstStyle/>
          <a:p>
            <a:fld id="{89976515-81C2-436D-A767-74655FC1F9CA}" type="slidenum">
              <a:rPr lang="en-US"/>
              <a:pPr/>
              <a:t>32</a:t>
            </a:fld>
            <a:endParaRPr lang="en-US"/>
          </a:p>
        </p:txBody>
      </p:sp>
      <p:sp>
        <p:nvSpPr>
          <p:cNvPr id="45060" name="Rectangle 2"/>
          <p:cNvSpPr>
            <a:spLocks noGrp="1" noChangeArrowheads="1"/>
          </p:cNvSpPr>
          <p:nvPr>
            <p:ph type="title"/>
          </p:nvPr>
        </p:nvSpPr>
        <p:spPr/>
        <p:txBody>
          <a:bodyPr/>
          <a:lstStyle/>
          <a:p>
            <a:pPr eaLnBrk="1" hangingPunct="1"/>
            <a:r>
              <a:rPr lang="nb-NO" smtClean="0">
                <a:solidFill>
                  <a:srgbClr val="0000CC"/>
                </a:solidFill>
              </a:rPr>
              <a:t>Brudd på andre normalform</a:t>
            </a:r>
          </a:p>
        </p:txBody>
      </p:sp>
      <p:sp>
        <p:nvSpPr>
          <p:cNvPr id="45061" name="Rectangle 3"/>
          <p:cNvSpPr>
            <a:spLocks noGrp="1" noChangeArrowheads="1"/>
          </p:cNvSpPr>
          <p:nvPr>
            <p:ph type="body" idx="1"/>
          </p:nvPr>
        </p:nvSpPr>
        <p:spPr>
          <a:xfrm>
            <a:off x="533400" y="1524000"/>
            <a:ext cx="8229600" cy="2049463"/>
          </a:xfrm>
        </p:spPr>
        <p:txBody>
          <a:bodyPr/>
          <a:lstStyle/>
          <a:p>
            <a:pPr marL="0" indent="0" eaLnBrk="1" hangingPunct="1">
              <a:buFontTx/>
              <a:buNone/>
            </a:pPr>
            <a:r>
              <a:rPr lang="nb-NO" sz="2400" smtClean="0"/>
              <a:t>FD X</a:t>
            </a:r>
            <a:r>
              <a:rPr lang="nb-NO" sz="2400" smtClean="0">
                <a:sym typeface="Symbol" pitchFamily="-105" charset="2"/>
              </a:rPr>
              <a:t></a:t>
            </a:r>
            <a:r>
              <a:rPr lang="nb-NO" sz="2400" smtClean="0"/>
              <a:t>A hvor X utgjør noen av, men ikke alle, attributtene i en av kandidatnøklene og A er et ikke-nøkkelattributt. </a:t>
            </a:r>
          </a:p>
          <a:p>
            <a:pPr marL="0" indent="0" eaLnBrk="1" hangingPunct="1">
              <a:buFontTx/>
              <a:buNone/>
            </a:pPr>
            <a:endParaRPr lang="nb-NO" sz="2400"/>
          </a:p>
          <a:p>
            <a:pPr marL="0" indent="0" eaLnBrk="1" hangingPunct="1">
              <a:buFontTx/>
              <a:buNone/>
            </a:pPr>
            <a:r>
              <a:rPr lang="nb-NO" sz="2400" smtClean="0"/>
              <a:t>Eksempel:</a:t>
            </a:r>
          </a:p>
          <a:p>
            <a:pPr marL="0" indent="0" eaLnBrk="1" hangingPunct="1">
              <a:buFontTx/>
              <a:buNone/>
            </a:pPr>
            <a:endParaRPr lang="nb-NO" sz="2400" smtClean="0"/>
          </a:p>
        </p:txBody>
      </p:sp>
      <p:grpSp>
        <p:nvGrpSpPr>
          <p:cNvPr id="45062" name="Group 29"/>
          <p:cNvGrpSpPr>
            <a:grpSpLocks/>
          </p:cNvGrpSpPr>
          <p:nvPr/>
        </p:nvGrpSpPr>
        <p:grpSpPr bwMode="auto">
          <a:xfrm>
            <a:off x="1115616" y="3609180"/>
            <a:ext cx="6192837" cy="576263"/>
            <a:chOff x="657" y="2659"/>
            <a:chExt cx="3901" cy="363"/>
          </a:xfrm>
        </p:grpSpPr>
        <p:sp>
          <p:nvSpPr>
            <p:cNvPr id="45064" name="Rectangle 13"/>
            <p:cNvSpPr>
              <a:spLocks noChangeArrowheads="1"/>
            </p:cNvSpPr>
            <p:nvPr/>
          </p:nvSpPr>
          <p:spPr bwMode="auto">
            <a:xfrm>
              <a:off x="657" y="2659"/>
              <a:ext cx="1134" cy="227"/>
            </a:xfrm>
            <a:prstGeom prst="rect">
              <a:avLst/>
            </a:prstGeom>
            <a:solidFill>
              <a:srgbClr val="6699FF"/>
            </a:solidFill>
            <a:ln w="9525">
              <a:solidFill>
                <a:srgbClr val="3366FF"/>
              </a:solidFill>
              <a:miter lim="800000"/>
              <a:headEnd/>
              <a:tailEnd/>
            </a:ln>
          </p:spPr>
          <p:txBody>
            <a:bodyPr wrap="none" anchor="ctr">
              <a:spAutoFit/>
            </a:bodyPr>
            <a:lstStyle/>
            <a:p>
              <a:endParaRPr lang="nb-NO"/>
            </a:p>
          </p:txBody>
        </p:sp>
        <p:sp>
          <p:nvSpPr>
            <p:cNvPr id="45065" name="Rectangle 26" descr="Wide upward diagonal"/>
            <p:cNvSpPr>
              <a:spLocks noChangeArrowheads="1"/>
            </p:cNvSpPr>
            <p:nvPr/>
          </p:nvSpPr>
          <p:spPr bwMode="auto">
            <a:xfrm>
              <a:off x="1202" y="2659"/>
              <a:ext cx="589" cy="227"/>
            </a:xfrm>
            <a:prstGeom prst="rect">
              <a:avLst/>
            </a:prstGeom>
            <a:pattFill prst="wdUpDiag">
              <a:fgClr>
                <a:srgbClr val="DDDDDD"/>
              </a:fgClr>
              <a:bgClr>
                <a:srgbClr val="6699FF"/>
              </a:bgClr>
            </a:pattFill>
            <a:ln w="9525">
              <a:solidFill>
                <a:srgbClr val="6699FF"/>
              </a:solidFill>
              <a:miter lim="800000"/>
              <a:headEnd/>
              <a:tailEnd/>
            </a:ln>
          </p:spPr>
          <p:txBody>
            <a:bodyPr wrap="none" anchor="ctr">
              <a:spAutoFit/>
            </a:bodyPr>
            <a:lstStyle/>
            <a:p>
              <a:endParaRPr lang="nb-NO"/>
            </a:p>
          </p:txBody>
        </p:sp>
        <p:sp>
          <p:nvSpPr>
            <p:cNvPr id="45066" name="Rectangle 14"/>
            <p:cNvSpPr>
              <a:spLocks noChangeArrowheads="1"/>
            </p:cNvSpPr>
            <p:nvPr/>
          </p:nvSpPr>
          <p:spPr bwMode="auto">
            <a:xfrm>
              <a:off x="3560" y="2659"/>
              <a:ext cx="998" cy="227"/>
            </a:xfrm>
            <a:prstGeom prst="rect">
              <a:avLst/>
            </a:prstGeom>
            <a:solidFill>
              <a:srgbClr val="6699FF"/>
            </a:solidFill>
            <a:ln w="9525">
              <a:solidFill>
                <a:srgbClr val="6699FF"/>
              </a:solidFill>
              <a:miter lim="800000"/>
              <a:headEnd/>
              <a:tailEnd/>
            </a:ln>
          </p:spPr>
          <p:txBody>
            <a:bodyPr wrap="none" anchor="ctr">
              <a:spAutoFit/>
            </a:bodyPr>
            <a:lstStyle/>
            <a:p>
              <a:endParaRPr lang="nb-NO"/>
            </a:p>
          </p:txBody>
        </p:sp>
        <p:sp>
          <p:nvSpPr>
            <p:cNvPr id="45067" name="Line 5"/>
            <p:cNvSpPr>
              <a:spLocks noChangeShapeType="1"/>
            </p:cNvSpPr>
            <p:nvPr/>
          </p:nvSpPr>
          <p:spPr bwMode="auto">
            <a:xfrm>
              <a:off x="1791" y="2659"/>
              <a:ext cx="0" cy="227"/>
            </a:xfrm>
            <a:prstGeom prst="line">
              <a:avLst/>
            </a:prstGeom>
            <a:noFill/>
            <a:ln w="9525">
              <a:solidFill>
                <a:schemeClr val="tx1"/>
              </a:solidFill>
              <a:round/>
              <a:headEnd/>
              <a:tailEnd/>
            </a:ln>
          </p:spPr>
          <p:txBody>
            <a:bodyPr>
              <a:spAutoFit/>
            </a:bodyPr>
            <a:lstStyle/>
            <a:p>
              <a:endParaRPr lang="nb-NO"/>
            </a:p>
          </p:txBody>
        </p:sp>
        <p:sp>
          <p:nvSpPr>
            <p:cNvPr id="45068" name="Line 6"/>
            <p:cNvSpPr>
              <a:spLocks noChangeShapeType="1"/>
            </p:cNvSpPr>
            <p:nvPr/>
          </p:nvSpPr>
          <p:spPr bwMode="auto">
            <a:xfrm>
              <a:off x="3560" y="2659"/>
              <a:ext cx="0" cy="227"/>
            </a:xfrm>
            <a:prstGeom prst="line">
              <a:avLst/>
            </a:prstGeom>
            <a:noFill/>
            <a:ln w="9525">
              <a:solidFill>
                <a:schemeClr val="tx1"/>
              </a:solidFill>
              <a:round/>
              <a:headEnd/>
              <a:tailEnd/>
            </a:ln>
          </p:spPr>
          <p:txBody>
            <a:bodyPr>
              <a:spAutoFit/>
            </a:bodyPr>
            <a:lstStyle/>
            <a:p>
              <a:endParaRPr lang="nb-NO"/>
            </a:p>
          </p:txBody>
        </p:sp>
        <p:sp>
          <p:nvSpPr>
            <p:cNvPr id="45069" name="Line 7"/>
            <p:cNvSpPr>
              <a:spLocks noChangeShapeType="1"/>
            </p:cNvSpPr>
            <p:nvPr/>
          </p:nvSpPr>
          <p:spPr bwMode="auto">
            <a:xfrm>
              <a:off x="2880" y="2659"/>
              <a:ext cx="0" cy="227"/>
            </a:xfrm>
            <a:prstGeom prst="line">
              <a:avLst/>
            </a:prstGeom>
            <a:noFill/>
            <a:ln w="9525">
              <a:solidFill>
                <a:schemeClr val="tx1"/>
              </a:solidFill>
              <a:round/>
              <a:headEnd/>
              <a:tailEnd/>
            </a:ln>
          </p:spPr>
          <p:txBody>
            <a:bodyPr>
              <a:spAutoFit/>
            </a:bodyPr>
            <a:lstStyle/>
            <a:p>
              <a:endParaRPr lang="nb-NO"/>
            </a:p>
          </p:txBody>
        </p:sp>
        <p:sp>
          <p:nvSpPr>
            <p:cNvPr id="45070" name="Line 8"/>
            <p:cNvSpPr>
              <a:spLocks noChangeShapeType="1"/>
            </p:cNvSpPr>
            <p:nvPr/>
          </p:nvSpPr>
          <p:spPr bwMode="auto">
            <a:xfrm>
              <a:off x="3152" y="2659"/>
              <a:ext cx="0" cy="227"/>
            </a:xfrm>
            <a:prstGeom prst="line">
              <a:avLst/>
            </a:prstGeom>
            <a:noFill/>
            <a:ln w="9525">
              <a:solidFill>
                <a:schemeClr val="tx1"/>
              </a:solidFill>
              <a:round/>
              <a:headEnd/>
              <a:tailEnd/>
            </a:ln>
          </p:spPr>
          <p:txBody>
            <a:bodyPr>
              <a:spAutoFit/>
            </a:bodyPr>
            <a:lstStyle/>
            <a:p>
              <a:endParaRPr lang="nb-NO"/>
            </a:p>
          </p:txBody>
        </p:sp>
        <p:sp>
          <p:nvSpPr>
            <p:cNvPr id="45071" name="Text Box 11"/>
            <p:cNvSpPr txBox="1">
              <a:spLocks noChangeArrowheads="1"/>
            </p:cNvSpPr>
            <p:nvPr/>
          </p:nvSpPr>
          <p:spPr bwMode="auto">
            <a:xfrm>
              <a:off x="1383" y="2704"/>
              <a:ext cx="272" cy="143"/>
            </a:xfrm>
            <a:prstGeom prst="rect">
              <a:avLst/>
            </a:prstGeom>
            <a:noFill/>
            <a:ln w="9525">
              <a:noFill/>
              <a:miter lim="800000"/>
              <a:headEnd/>
              <a:tailEnd/>
            </a:ln>
          </p:spPr>
          <p:txBody>
            <a:bodyPr>
              <a:spAutoFit/>
            </a:bodyPr>
            <a:lstStyle/>
            <a:p>
              <a:pPr marL="342900" indent="-342900"/>
              <a:r>
                <a:rPr lang="nb-NO" sz="1600"/>
                <a:t>X</a:t>
              </a:r>
            </a:p>
          </p:txBody>
        </p:sp>
        <p:sp>
          <p:nvSpPr>
            <p:cNvPr id="45072" name="Text Box 12"/>
            <p:cNvSpPr txBox="1">
              <a:spLocks noChangeArrowheads="1"/>
            </p:cNvSpPr>
            <p:nvPr/>
          </p:nvSpPr>
          <p:spPr bwMode="auto">
            <a:xfrm>
              <a:off x="2925" y="2704"/>
              <a:ext cx="226" cy="143"/>
            </a:xfrm>
            <a:prstGeom prst="rect">
              <a:avLst/>
            </a:prstGeom>
            <a:noFill/>
            <a:ln w="9525">
              <a:noFill/>
              <a:miter lim="800000"/>
              <a:headEnd/>
              <a:tailEnd/>
            </a:ln>
          </p:spPr>
          <p:txBody>
            <a:bodyPr>
              <a:spAutoFit/>
            </a:bodyPr>
            <a:lstStyle/>
            <a:p>
              <a:pPr marL="342900" indent="-342900"/>
              <a:r>
                <a:rPr lang="nb-NO" sz="1600"/>
                <a:t>A</a:t>
              </a:r>
            </a:p>
          </p:txBody>
        </p:sp>
        <p:sp>
          <p:nvSpPr>
            <p:cNvPr id="45073" name="Freeform 25"/>
            <p:cNvSpPr>
              <a:spLocks/>
            </p:cNvSpPr>
            <p:nvPr/>
          </p:nvSpPr>
          <p:spPr bwMode="auto">
            <a:xfrm>
              <a:off x="1474" y="2886"/>
              <a:ext cx="1542" cy="136"/>
            </a:xfrm>
            <a:custGeom>
              <a:avLst/>
              <a:gdLst>
                <a:gd name="T0" fmla="*/ 0 w 1542"/>
                <a:gd name="T1" fmla="*/ 0 h 136"/>
                <a:gd name="T2" fmla="*/ 0 w 1542"/>
                <a:gd name="T3" fmla="*/ 136 h 136"/>
                <a:gd name="T4" fmla="*/ 1542 w 1542"/>
                <a:gd name="T5" fmla="*/ 136 h 136"/>
                <a:gd name="T6" fmla="*/ 1542 w 1542"/>
                <a:gd name="T7" fmla="*/ 0 h 136"/>
                <a:gd name="T8" fmla="*/ 0 60000 65536"/>
                <a:gd name="T9" fmla="*/ 0 60000 65536"/>
                <a:gd name="T10" fmla="*/ 0 60000 65536"/>
                <a:gd name="T11" fmla="*/ 0 60000 65536"/>
                <a:gd name="T12" fmla="*/ 0 w 1542"/>
                <a:gd name="T13" fmla="*/ 0 h 136"/>
                <a:gd name="T14" fmla="*/ 1542 w 1542"/>
                <a:gd name="T15" fmla="*/ 136 h 136"/>
              </a:gdLst>
              <a:ahLst/>
              <a:cxnLst>
                <a:cxn ang="T8">
                  <a:pos x="T0" y="T1"/>
                </a:cxn>
                <a:cxn ang="T9">
                  <a:pos x="T2" y="T3"/>
                </a:cxn>
                <a:cxn ang="T10">
                  <a:pos x="T4" y="T5"/>
                </a:cxn>
                <a:cxn ang="T11">
                  <a:pos x="T6" y="T7"/>
                </a:cxn>
              </a:cxnLst>
              <a:rect l="T12" t="T13" r="T14" b="T15"/>
              <a:pathLst>
                <a:path w="1542" h="136">
                  <a:moveTo>
                    <a:pt x="0" y="0"/>
                  </a:moveTo>
                  <a:lnTo>
                    <a:pt x="0" y="136"/>
                  </a:lnTo>
                  <a:lnTo>
                    <a:pt x="1542" y="136"/>
                  </a:lnTo>
                  <a:lnTo>
                    <a:pt x="1542" y="0"/>
                  </a:lnTo>
                </a:path>
              </a:pathLst>
            </a:custGeom>
            <a:noFill/>
            <a:ln w="9525">
              <a:solidFill>
                <a:schemeClr val="tx1"/>
              </a:solidFill>
              <a:round/>
              <a:headEnd/>
              <a:tailEnd type="triangle" w="med" len="med"/>
            </a:ln>
          </p:spPr>
          <p:txBody>
            <a:bodyPr>
              <a:spAutoFit/>
            </a:bodyPr>
            <a:lstStyle/>
            <a:p>
              <a:endParaRPr lang="nb-NO"/>
            </a:p>
          </p:txBody>
        </p:sp>
        <p:sp>
          <p:nvSpPr>
            <p:cNvPr id="45074" name="Rectangle 28"/>
            <p:cNvSpPr>
              <a:spLocks noChangeArrowheads="1"/>
            </p:cNvSpPr>
            <p:nvPr/>
          </p:nvSpPr>
          <p:spPr bwMode="auto">
            <a:xfrm>
              <a:off x="657" y="2659"/>
              <a:ext cx="3901" cy="227"/>
            </a:xfrm>
            <a:prstGeom prst="rect">
              <a:avLst/>
            </a:prstGeom>
            <a:noFill/>
            <a:ln w="9525">
              <a:solidFill>
                <a:schemeClr val="tx1"/>
              </a:solidFill>
              <a:miter lim="800000"/>
              <a:headEnd/>
              <a:tailEnd/>
            </a:ln>
          </p:spPr>
          <p:txBody>
            <a:bodyPr wrap="none" anchor="ctr">
              <a:spAutoFit/>
            </a:bodyPr>
            <a:lstStyle/>
            <a:p>
              <a:endParaRPr lang="nb-NO"/>
            </a:p>
          </p:txBody>
        </p:sp>
      </p:grpSp>
      <p:sp>
        <p:nvSpPr>
          <p:cNvPr id="45063" name="Rectangle 30"/>
          <p:cNvSpPr>
            <a:spLocks noChangeArrowheads="1"/>
          </p:cNvSpPr>
          <p:nvPr/>
        </p:nvSpPr>
        <p:spPr bwMode="auto">
          <a:xfrm>
            <a:off x="1115616" y="4460875"/>
            <a:ext cx="7797180" cy="896938"/>
          </a:xfrm>
          <a:prstGeom prst="rect">
            <a:avLst/>
          </a:prstGeom>
          <a:noFill/>
          <a:ln w="9525">
            <a:noFill/>
            <a:miter lim="800000"/>
            <a:headEnd/>
            <a:tailEnd/>
          </a:ln>
        </p:spPr>
        <p:txBody>
          <a:bodyPr/>
          <a:lstStyle/>
          <a:p>
            <a:pPr>
              <a:lnSpc>
                <a:spcPct val="100000"/>
              </a:lnSpc>
              <a:spcBef>
                <a:spcPct val="20000"/>
              </a:spcBef>
            </a:pPr>
            <a:r>
              <a:rPr lang="nb-NO"/>
              <a:t>X er skravert (lyseblått/grått). </a:t>
            </a:r>
            <a:br>
              <a:rPr lang="nb-NO"/>
            </a:br>
            <a:r>
              <a:rPr lang="nb-NO"/>
              <a:t>Kandidatnøkler er markert med </a:t>
            </a:r>
            <a:r>
              <a:rPr lang="nb-NO">
                <a:solidFill>
                  <a:srgbClr val="3366FF"/>
                </a:solidFill>
              </a:rPr>
              <a:t>lyseblått</a:t>
            </a:r>
            <a:r>
              <a:rPr lang="nb-NO"/>
              <a:t>. </a:t>
            </a:r>
          </a:p>
          <a:p>
            <a:pPr>
              <a:lnSpc>
                <a:spcPct val="100000"/>
              </a:lnSpc>
              <a:spcBef>
                <a:spcPct val="20000"/>
              </a:spcBef>
            </a:pPr>
            <a:endParaRPr lang="nb-NO"/>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50179" name="Slide Number Placeholder 4"/>
          <p:cNvSpPr>
            <a:spLocks noGrp="1"/>
          </p:cNvSpPr>
          <p:nvPr>
            <p:ph type="sldNum" sz="quarter" idx="12"/>
          </p:nvPr>
        </p:nvSpPr>
        <p:spPr>
          <a:noFill/>
        </p:spPr>
        <p:txBody>
          <a:bodyPr/>
          <a:lstStyle/>
          <a:p>
            <a:fld id="{BC854F32-254B-4677-A3CF-1AC89F6B2018}" type="slidenum">
              <a:rPr lang="en-US"/>
              <a:pPr/>
              <a:t>33</a:t>
            </a:fld>
            <a:endParaRPr lang="en-US"/>
          </a:p>
        </p:txBody>
      </p:sp>
      <p:sp>
        <p:nvSpPr>
          <p:cNvPr id="50180" name="Rectangle 2"/>
          <p:cNvSpPr>
            <a:spLocks noGrp="1" noChangeArrowheads="1"/>
          </p:cNvSpPr>
          <p:nvPr>
            <p:ph type="title"/>
          </p:nvPr>
        </p:nvSpPr>
        <p:spPr/>
        <p:txBody>
          <a:bodyPr/>
          <a:lstStyle/>
          <a:p>
            <a:pPr eaLnBrk="1" hangingPunct="1"/>
            <a:r>
              <a:rPr lang="nb-NO" sz="4000" smtClean="0">
                <a:solidFill>
                  <a:srgbClr val="0000CC"/>
                </a:solidFill>
              </a:rPr>
              <a:t>Brudd på normalformer i GDB1</a:t>
            </a:r>
            <a:endParaRPr lang="en-US" sz="4000" smtClean="0">
              <a:solidFill>
                <a:srgbClr val="0000CC"/>
              </a:solidFill>
            </a:endParaRPr>
          </a:p>
        </p:txBody>
      </p:sp>
      <p:sp>
        <p:nvSpPr>
          <p:cNvPr id="50181" name="Text Box 3"/>
          <p:cNvSpPr txBox="1">
            <a:spLocks noChangeArrowheads="1"/>
          </p:cNvSpPr>
          <p:nvPr/>
        </p:nvSpPr>
        <p:spPr bwMode="auto">
          <a:xfrm>
            <a:off x="827088" y="2852738"/>
            <a:ext cx="7710487" cy="3631763"/>
          </a:xfrm>
          <a:prstGeom prst="rect">
            <a:avLst/>
          </a:prstGeom>
          <a:noFill/>
          <a:ln w="9525">
            <a:noFill/>
            <a:miter lim="800000"/>
            <a:headEnd/>
            <a:tailEnd/>
          </a:ln>
        </p:spPr>
        <p:txBody>
          <a:bodyPr>
            <a:spAutoFit/>
          </a:bodyPr>
          <a:lstStyle/>
          <a:p>
            <a:pPr marL="342900" indent="-342900">
              <a:lnSpc>
                <a:spcPct val="100000"/>
              </a:lnSpc>
            </a:pPr>
            <a:r>
              <a:rPr lang="nb-NO" sz="2000">
                <a:solidFill>
                  <a:srgbClr val="0000CC"/>
                </a:solidFill>
              </a:rPr>
              <a:t>FDer</a:t>
            </a:r>
            <a:r>
              <a:rPr lang="nb-NO" sz="2000"/>
              <a:t>:</a:t>
            </a:r>
          </a:p>
          <a:p>
            <a:pPr marL="342900" indent="-342900">
              <a:lnSpc>
                <a:spcPct val="100000"/>
              </a:lnSpc>
              <a:buFontTx/>
              <a:buAutoNum type="arabicPeriod"/>
            </a:pPr>
            <a:r>
              <a:rPr lang="nb-NO" sz="2000" b="1"/>
              <a:t>Kode </a:t>
            </a:r>
            <a:r>
              <a:rPr lang="nb-NO" sz="2000" b="1">
                <a:sym typeface="Symbol" pitchFamily="-105" charset="2"/>
              </a:rPr>
              <a:t> </a:t>
            </a:r>
            <a:r>
              <a:rPr lang="nb-NO" sz="2000" b="1"/>
              <a:t>Produktnavn, Produsent, AntEnheter</a:t>
            </a:r>
            <a:r>
              <a:rPr lang="nb-NO" sz="2000"/>
              <a:t> (i Produkt)</a:t>
            </a:r>
            <a:br>
              <a:rPr lang="nb-NO" sz="2000"/>
            </a:br>
            <a:r>
              <a:rPr lang="nb-NO" sz="2000"/>
              <a:t>fordi Kode er primærnøkkel</a:t>
            </a:r>
          </a:p>
          <a:p>
            <a:pPr marL="342900" indent="-342900">
              <a:lnSpc>
                <a:spcPct val="100000"/>
              </a:lnSpc>
              <a:buFontTx/>
              <a:buAutoNum type="arabicPeriod"/>
            </a:pPr>
            <a:r>
              <a:rPr lang="nb-NO" sz="2000" b="1"/>
              <a:t>Kode, Kundenr </a:t>
            </a:r>
            <a:r>
              <a:rPr lang="nb-NO" sz="2000" b="1">
                <a:cs typeface="Arial" charset="0"/>
                <a:sym typeface="Symbol" pitchFamily="-105" charset="2"/>
              </a:rPr>
              <a:t> Navn, Adresse, </a:t>
            </a:r>
            <a:r>
              <a:rPr lang="nb-NO" sz="2000" b="1">
                <a:cs typeface="Arial" charset="0"/>
              </a:rPr>
              <a:t>AntBestilt</a:t>
            </a:r>
            <a:r>
              <a:rPr lang="nb-NO" sz="2000">
                <a:cs typeface="Arial" charset="0"/>
              </a:rPr>
              <a:t> (i Bestilling)</a:t>
            </a:r>
            <a:br>
              <a:rPr lang="nb-NO" sz="2000">
                <a:cs typeface="Arial" charset="0"/>
              </a:rPr>
            </a:br>
            <a:r>
              <a:rPr lang="nb-NO" sz="2000">
                <a:cs typeface="Arial" charset="0"/>
              </a:rPr>
              <a:t>fordi (Kode, Kundenr) er primærnøkkel</a:t>
            </a:r>
          </a:p>
          <a:p>
            <a:pPr marL="342900" indent="-342900">
              <a:lnSpc>
                <a:spcPct val="100000"/>
              </a:lnSpc>
              <a:buFontTx/>
              <a:buAutoNum type="arabicPeriod"/>
            </a:pPr>
            <a:r>
              <a:rPr lang="nb-NO" sz="2000" b="1">
                <a:cs typeface="Arial" charset="0"/>
              </a:rPr>
              <a:t>Kundenr </a:t>
            </a:r>
            <a:r>
              <a:rPr lang="nb-NO" sz="2000" b="1">
                <a:cs typeface="Arial" charset="0"/>
                <a:sym typeface="Symbol" pitchFamily="-105" charset="2"/>
              </a:rPr>
              <a:t> </a:t>
            </a:r>
            <a:r>
              <a:rPr lang="nb-NO" sz="2000" b="1">
                <a:cs typeface="Arial" charset="0"/>
              </a:rPr>
              <a:t>Navn, Adresse</a:t>
            </a:r>
            <a:r>
              <a:rPr lang="nb-NO" sz="2000">
                <a:cs typeface="Arial" charset="0"/>
              </a:rPr>
              <a:t> (i Bestilling)</a:t>
            </a:r>
            <a:br>
              <a:rPr lang="nb-NO" sz="2000">
                <a:cs typeface="Arial" charset="0"/>
              </a:rPr>
            </a:br>
            <a:r>
              <a:rPr lang="nb-NO" sz="2000">
                <a:cs typeface="Arial" charset="0"/>
              </a:rPr>
              <a:t>fordi det til hver verdi av Kundenr er maksimalt én verdi i hver av Navn og Adresse </a:t>
            </a:r>
            <a:br>
              <a:rPr lang="nb-NO" sz="2000">
                <a:cs typeface="Arial" charset="0"/>
              </a:rPr>
            </a:br>
            <a:r>
              <a:rPr lang="nb-NO" sz="2000" b="1">
                <a:solidFill>
                  <a:srgbClr val="CC0099"/>
                </a:solidFill>
                <a:cs typeface="Arial" charset="0"/>
              </a:rPr>
              <a:t>Denne bryter 2NF</a:t>
            </a:r>
            <a:r>
              <a:rPr lang="nb-NO" sz="2000">
                <a:cs typeface="Arial" charset="0"/>
              </a:rPr>
              <a:t> </a:t>
            </a:r>
            <a:r>
              <a:rPr lang="nb-NO" sz="2000">
                <a:solidFill>
                  <a:srgbClr val="CC0099"/>
                </a:solidFill>
                <a:cs typeface="Arial" charset="0"/>
              </a:rPr>
              <a:t>(se lysark 32), så Bestilling er på 1NF, men ikke 2NF.</a:t>
            </a:r>
          </a:p>
        </p:txBody>
      </p:sp>
      <p:sp>
        <p:nvSpPr>
          <p:cNvPr id="50182" name="Text Box 4"/>
          <p:cNvSpPr txBox="1">
            <a:spLocks noChangeArrowheads="1"/>
          </p:cNvSpPr>
          <p:nvPr/>
        </p:nvSpPr>
        <p:spPr bwMode="auto">
          <a:xfrm>
            <a:off x="827088" y="1700213"/>
            <a:ext cx="7416800" cy="867930"/>
          </a:xfrm>
          <a:prstGeom prst="rect">
            <a:avLst/>
          </a:prstGeom>
          <a:noFill/>
          <a:ln w="9525">
            <a:noFill/>
            <a:miter lim="800000"/>
            <a:headEnd/>
            <a:tailEnd/>
          </a:ln>
        </p:spPr>
        <p:txBody>
          <a:bodyPr>
            <a:spAutoFit/>
          </a:bodyPr>
          <a:lstStyle/>
          <a:p>
            <a:pPr marL="342900" indent="-342900">
              <a:lnSpc>
                <a:spcPct val="80000"/>
              </a:lnSpc>
            </a:pPr>
            <a:r>
              <a:rPr lang="nb-NO"/>
              <a:t>Produkt(</a:t>
            </a:r>
            <a:r>
              <a:rPr lang="nb-NO" u="sng"/>
              <a:t>Kode</a:t>
            </a:r>
            <a:r>
              <a:rPr lang="nb-NO"/>
              <a:t>, Produktnavn, Produsent, AntEnheter)</a:t>
            </a:r>
          </a:p>
          <a:p>
            <a:pPr marL="342900" indent="-342900">
              <a:lnSpc>
                <a:spcPct val="80000"/>
              </a:lnSpc>
            </a:pPr>
            <a:r>
              <a:rPr lang="nb-NO"/>
              <a:t>Bestilling(</a:t>
            </a:r>
            <a:r>
              <a:rPr lang="nb-NO" u="sng"/>
              <a:t>Kode, Kundenr</a:t>
            </a:r>
            <a:r>
              <a:rPr lang="nb-NO"/>
              <a:t>, Navn, Adresse, AntBestilt)</a:t>
            </a:r>
            <a:endParaRPr lang="en-US"/>
          </a:p>
        </p:txBody>
      </p:sp>
    </p:spTree>
    <p:extLst>
      <p:ext uri="{BB962C8B-B14F-4D97-AF65-F5344CB8AC3E}">
        <p14:creationId xmlns:p14="http://schemas.microsoft.com/office/powerpoint/2010/main" val="395512373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46083" name="Slide Number Placeholder 5"/>
          <p:cNvSpPr>
            <a:spLocks noGrp="1"/>
          </p:cNvSpPr>
          <p:nvPr>
            <p:ph type="sldNum" sz="quarter" idx="12"/>
          </p:nvPr>
        </p:nvSpPr>
        <p:spPr>
          <a:noFill/>
        </p:spPr>
        <p:txBody>
          <a:bodyPr/>
          <a:lstStyle/>
          <a:p>
            <a:fld id="{1754EB0B-632D-458B-92A2-F3AAFEBE173F}" type="slidenum">
              <a:rPr lang="en-US"/>
              <a:pPr/>
              <a:t>34</a:t>
            </a:fld>
            <a:endParaRPr lang="en-US"/>
          </a:p>
        </p:txBody>
      </p:sp>
      <p:sp>
        <p:nvSpPr>
          <p:cNvPr id="46084" name="Rectangle 2"/>
          <p:cNvSpPr>
            <a:spLocks noGrp="1" noChangeArrowheads="1"/>
          </p:cNvSpPr>
          <p:nvPr>
            <p:ph type="title"/>
          </p:nvPr>
        </p:nvSpPr>
        <p:spPr/>
        <p:txBody>
          <a:bodyPr/>
          <a:lstStyle/>
          <a:p>
            <a:pPr eaLnBrk="1" hangingPunct="1"/>
            <a:r>
              <a:rPr lang="nb-NO" smtClean="0">
                <a:solidFill>
                  <a:srgbClr val="0000CC"/>
                </a:solidFill>
              </a:rPr>
              <a:t>Tredje normalform</a:t>
            </a:r>
          </a:p>
        </p:txBody>
      </p:sp>
      <p:sp>
        <p:nvSpPr>
          <p:cNvPr id="46085" name="Rectangle 3"/>
          <p:cNvSpPr>
            <a:spLocks noGrp="1" noChangeArrowheads="1"/>
          </p:cNvSpPr>
          <p:nvPr>
            <p:ph type="body" idx="1"/>
          </p:nvPr>
        </p:nvSpPr>
        <p:spPr/>
        <p:txBody>
          <a:bodyPr/>
          <a:lstStyle/>
          <a:p>
            <a:pPr eaLnBrk="1" hangingPunct="1"/>
            <a:r>
              <a:rPr lang="nb-NO" sz="2400" smtClean="0"/>
              <a:t>En relasjon R er 3NF hvis enhver ikketriviell FD X</a:t>
            </a:r>
            <a:r>
              <a:rPr lang="nb-NO" sz="2400" smtClean="0">
                <a:sym typeface="Symbol" pitchFamily="-105" charset="2"/>
              </a:rPr>
              <a:t></a:t>
            </a:r>
            <a:r>
              <a:rPr lang="nb-NO" sz="2400" smtClean="0"/>
              <a:t>A  tilfredsstiller minst ett av følgende to krav:</a:t>
            </a:r>
          </a:p>
          <a:p>
            <a:pPr lvl="1" eaLnBrk="1" hangingPunct="1"/>
            <a:r>
              <a:rPr lang="nb-NO" sz="2400">
                <a:ea typeface="ＭＳ Ｐゴシック" pitchFamily="-105" charset="-128"/>
              </a:rPr>
              <a:t>X inneholder en kandidatnøkkel</a:t>
            </a:r>
          </a:p>
          <a:p>
            <a:pPr lvl="1" eaLnBrk="1" hangingPunct="1"/>
            <a:r>
              <a:rPr lang="nb-NO" sz="2400" smtClean="0">
                <a:ea typeface="ＭＳ Ｐゴシック" pitchFamily="-105" charset="-128"/>
              </a:rPr>
              <a:t>A er et nøkkelattributt</a:t>
            </a:r>
            <a:br>
              <a:rPr lang="nb-NO" sz="2400" smtClean="0">
                <a:ea typeface="ＭＳ Ｐゴシック" pitchFamily="-105" charset="-128"/>
              </a:rPr>
            </a:br>
            <a:endParaRPr lang="nb-NO" sz="2400" smtClean="0">
              <a:ea typeface="ＭＳ Ｐゴシック" pitchFamily="-105" charset="-128"/>
            </a:endParaRPr>
          </a:p>
          <a:p>
            <a:pPr eaLnBrk="1" hangingPunct="1"/>
            <a:r>
              <a:rPr lang="nb-NO" sz="2400" smtClean="0">
                <a:solidFill>
                  <a:srgbClr val="D60093"/>
                </a:solidFill>
              </a:rPr>
              <a:t>R bryter 3NF hvis det finnes en ikketriviell FD X</a:t>
            </a:r>
            <a:r>
              <a:rPr lang="nb-NO" sz="2400" smtClean="0">
                <a:solidFill>
                  <a:srgbClr val="D60093"/>
                </a:solidFill>
                <a:sym typeface="Symbol" pitchFamily="-105" charset="2"/>
              </a:rPr>
              <a:t></a:t>
            </a:r>
            <a:r>
              <a:rPr lang="nb-NO" sz="2400" smtClean="0">
                <a:solidFill>
                  <a:srgbClr val="D60093"/>
                </a:solidFill>
              </a:rPr>
              <a:t>A hvor X</a:t>
            </a:r>
            <a:r>
              <a:rPr lang="nb-NO" sz="2400" smtClean="0">
                <a:solidFill>
                  <a:srgbClr val="D60093"/>
                </a:solidFill>
                <a:sym typeface="Symbol" pitchFamily="-105" charset="2"/>
              </a:rPr>
              <a:t> ikke inneholder noen kandidatnøkkel og </a:t>
            </a:r>
            <a:r>
              <a:rPr lang="nb-NO" sz="2400">
                <a:solidFill>
                  <a:srgbClr val="D60093"/>
                </a:solidFill>
              </a:rPr>
              <a:t>A er et ikke-nøkkelattributt.</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47107" name="Slide Number Placeholder 5"/>
          <p:cNvSpPr>
            <a:spLocks noGrp="1"/>
          </p:cNvSpPr>
          <p:nvPr>
            <p:ph type="sldNum" sz="quarter" idx="12"/>
          </p:nvPr>
        </p:nvSpPr>
        <p:spPr>
          <a:noFill/>
        </p:spPr>
        <p:txBody>
          <a:bodyPr/>
          <a:lstStyle/>
          <a:p>
            <a:fld id="{231EA262-40D4-44FA-BBC1-8D701BFD8F0A}" type="slidenum">
              <a:rPr lang="en-US"/>
              <a:pPr/>
              <a:t>35</a:t>
            </a:fld>
            <a:endParaRPr lang="en-US"/>
          </a:p>
        </p:txBody>
      </p:sp>
      <p:sp>
        <p:nvSpPr>
          <p:cNvPr id="47109" name="Rectangle 4"/>
          <p:cNvSpPr>
            <a:spLocks noGrp="1" noChangeArrowheads="1"/>
          </p:cNvSpPr>
          <p:nvPr>
            <p:ph type="title"/>
          </p:nvPr>
        </p:nvSpPr>
        <p:spPr/>
        <p:txBody>
          <a:bodyPr/>
          <a:lstStyle/>
          <a:p>
            <a:pPr eaLnBrk="1" hangingPunct="1"/>
            <a:r>
              <a:rPr lang="nb-NO" sz="4000" smtClean="0">
                <a:solidFill>
                  <a:srgbClr val="0000CC"/>
                </a:solidFill>
              </a:rPr>
              <a:t>Brudd på tredje, </a:t>
            </a:r>
            <a:br>
              <a:rPr lang="nb-NO" sz="4000" smtClean="0">
                <a:solidFill>
                  <a:srgbClr val="0000CC"/>
                </a:solidFill>
              </a:rPr>
            </a:br>
            <a:r>
              <a:rPr lang="nb-NO" sz="4000" smtClean="0">
                <a:solidFill>
                  <a:srgbClr val="0000CC"/>
                </a:solidFill>
              </a:rPr>
              <a:t>men ikke andre, normalform</a:t>
            </a:r>
          </a:p>
        </p:txBody>
      </p:sp>
      <p:sp>
        <p:nvSpPr>
          <p:cNvPr id="47110" name="Rectangle 5"/>
          <p:cNvSpPr>
            <a:spLocks noGrp="1" noChangeArrowheads="1"/>
          </p:cNvSpPr>
          <p:nvPr>
            <p:ph type="body" idx="1"/>
          </p:nvPr>
        </p:nvSpPr>
        <p:spPr>
          <a:xfrm>
            <a:off x="533400" y="1523999"/>
            <a:ext cx="8153400" cy="2410073"/>
          </a:xfrm>
        </p:spPr>
        <p:txBody>
          <a:bodyPr/>
          <a:lstStyle/>
          <a:p>
            <a:pPr marL="0" indent="0" eaLnBrk="1" hangingPunct="1">
              <a:buFontTx/>
              <a:buNone/>
            </a:pPr>
            <a:r>
              <a:rPr lang="nb-NO" sz="2400" smtClean="0"/>
              <a:t>FD X</a:t>
            </a:r>
            <a:r>
              <a:rPr lang="nb-NO" sz="2400" smtClean="0">
                <a:sym typeface="Symbol" pitchFamily="-105" charset="2"/>
              </a:rPr>
              <a:t></a:t>
            </a:r>
            <a:r>
              <a:rPr lang="nb-NO" sz="2400" smtClean="0"/>
              <a:t>A hvor ingen kandidatnøkler inneholder X, X ikke inneholder noen kandidatnøkkel, og A er et ikke-nøkkelattributt.</a:t>
            </a:r>
          </a:p>
          <a:p>
            <a:pPr marL="0" indent="0" eaLnBrk="1" hangingPunct="1">
              <a:buFontTx/>
              <a:buNone/>
            </a:pPr>
            <a:endParaRPr lang="nb-NO" sz="2400"/>
          </a:p>
          <a:p>
            <a:pPr marL="0" indent="0" eaLnBrk="1" hangingPunct="1">
              <a:buFontTx/>
              <a:buNone/>
            </a:pPr>
            <a:r>
              <a:rPr lang="nb-NO" sz="2400" smtClean="0"/>
              <a:t>Eksempler: </a:t>
            </a:r>
          </a:p>
        </p:txBody>
      </p:sp>
      <p:grpSp>
        <p:nvGrpSpPr>
          <p:cNvPr id="2" name="Group 1"/>
          <p:cNvGrpSpPr/>
          <p:nvPr/>
        </p:nvGrpSpPr>
        <p:grpSpPr>
          <a:xfrm>
            <a:off x="1259632" y="4125666"/>
            <a:ext cx="6192838" cy="2089150"/>
            <a:chOff x="1187450" y="3573463"/>
            <a:chExt cx="6192838" cy="2089150"/>
          </a:xfrm>
        </p:grpSpPr>
        <p:sp>
          <p:nvSpPr>
            <p:cNvPr id="47108" name="Rectangle 78" descr="Wide upward diagonal"/>
            <p:cNvSpPr>
              <a:spLocks noChangeArrowheads="1"/>
            </p:cNvSpPr>
            <p:nvPr/>
          </p:nvSpPr>
          <p:spPr bwMode="auto">
            <a:xfrm>
              <a:off x="2987675" y="3573463"/>
              <a:ext cx="431800" cy="360362"/>
            </a:xfrm>
            <a:prstGeom prst="rect">
              <a:avLst/>
            </a:prstGeom>
            <a:pattFill prst="wdUpDiag">
              <a:fgClr>
                <a:srgbClr val="DDDDDD"/>
              </a:fgClr>
              <a:bgClr>
                <a:schemeClr val="bg1"/>
              </a:bgClr>
            </a:pattFill>
            <a:ln w="9525">
              <a:solidFill>
                <a:schemeClr val="tx1"/>
              </a:solidFill>
              <a:miter lim="800000"/>
              <a:headEnd/>
              <a:tailEnd/>
            </a:ln>
          </p:spPr>
          <p:txBody>
            <a:bodyPr wrap="none" anchor="ctr">
              <a:spAutoFit/>
            </a:bodyPr>
            <a:lstStyle/>
            <a:p>
              <a:endParaRPr lang="nb-NO"/>
            </a:p>
          </p:txBody>
        </p:sp>
        <p:sp>
          <p:nvSpPr>
            <p:cNvPr id="47111" name="Rectangle 63"/>
            <p:cNvSpPr>
              <a:spLocks noChangeArrowheads="1"/>
            </p:cNvSpPr>
            <p:nvPr/>
          </p:nvSpPr>
          <p:spPr bwMode="auto">
            <a:xfrm>
              <a:off x="1187450" y="5086350"/>
              <a:ext cx="1800225" cy="360363"/>
            </a:xfrm>
            <a:prstGeom prst="rect">
              <a:avLst/>
            </a:prstGeom>
            <a:solidFill>
              <a:srgbClr val="6699FF"/>
            </a:solidFill>
            <a:ln w="9525">
              <a:solidFill>
                <a:srgbClr val="3366FF"/>
              </a:solidFill>
              <a:miter lim="800000"/>
              <a:headEnd/>
              <a:tailEnd/>
            </a:ln>
          </p:spPr>
          <p:txBody>
            <a:bodyPr wrap="none" anchor="ctr">
              <a:spAutoFit/>
            </a:bodyPr>
            <a:lstStyle/>
            <a:p>
              <a:endParaRPr lang="nb-NO"/>
            </a:p>
          </p:txBody>
        </p:sp>
        <p:sp>
          <p:nvSpPr>
            <p:cNvPr id="47112" name="Rectangle 64" descr="Wide upward diagonal"/>
            <p:cNvSpPr>
              <a:spLocks noChangeArrowheads="1"/>
            </p:cNvSpPr>
            <p:nvPr/>
          </p:nvSpPr>
          <p:spPr bwMode="auto">
            <a:xfrm>
              <a:off x="3132138" y="5086350"/>
              <a:ext cx="935037" cy="360363"/>
            </a:xfrm>
            <a:prstGeom prst="rect">
              <a:avLst/>
            </a:prstGeom>
            <a:pattFill prst="wdUpDiag">
              <a:fgClr>
                <a:srgbClr val="DDDDDD"/>
              </a:fgClr>
              <a:bgClr>
                <a:schemeClr val="bg1"/>
              </a:bgClr>
            </a:pattFill>
            <a:ln w="9525">
              <a:solidFill>
                <a:schemeClr val="tx1"/>
              </a:solidFill>
              <a:miter lim="800000"/>
              <a:headEnd/>
              <a:tailEnd/>
            </a:ln>
          </p:spPr>
          <p:txBody>
            <a:bodyPr wrap="none" anchor="ctr">
              <a:spAutoFit/>
            </a:bodyPr>
            <a:lstStyle/>
            <a:p>
              <a:endParaRPr lang="nb-NO"/>
            </a:p>
          </p:txBody>
        </p:sp>
        <p:sp>
          <p:nvSpPr>
            <p:cNvPr id="47113" name="Rectangle 65"/>
            <p:cNvSpPr>
              <a:spLocks noChangeArrowheads="1"/>
            </p:cNvSpPr>
            <p:nvPr/>
          </p:nvSpPr>
          <p:spPr bwMode="auto">
            <a:xfrm>
              <a:off x="5795963" y="5086350"/>
              <a:ext cx="1584325" cy="360363"/>
            </a:xfrm>
            <a:prstGeom prst="rect">
              <a:avLst/>
            </a:prstGeom>
            <a:solidFill>
              <a:srgbClr val="6699FF"/>
            </a:solidFill>
            <a:ln w="9525">
              <a:solidFill>
                <a:srgbClr val="6699FF"/>
              </a:solidFill>
              <a:miter lim="800000"/>
              <a:headEnd/>
              <a:tailEnd/>
            </a:ln>
          </p:spPr>
          <p:txBody>
            <a:bodyPr wrap="none" anchor="ctr">
              <a:spAutoFit/>
            </a:bodyPr>
            <a:lstStyle/>
            <a:p>
              <a:endParaRPr lang="nb-NO"/>
            </a:p>
          </p:txBody>
        </p:sp>
        <p:sp>
          <p:nvSpPr>
            <p:cNvPr id="47114" name="Line 67"/>
            <p:cNvSpPr>
              <a:spLocks noChangeShapeType="1"/>
            </p:cNvSpPr>
            <p:nvPr/>
          </p:nvSpPr>
          <p:spPr bwMode="auto">
            <a:xfrm>
              <a:off x="2987675" y="5086350"/>
              <a:ext cx="0" cy="360363"/>
            </a:xfrm>
            <a:prstGeom prst="line">
              <a:avLst/>
            </a:prstGeom>
            <a:noFill/>
            <a:ln w="9525">
              <a:solidFill>
                <a:schemeClr val="tx1"/>
              </a:solidFill>
              <a:round/>
              <a:headEnd/>
              <a:tailEnd/>
            </a:ln>
          </p:spPr>
          <p:txBody>
            <a:bodyPr>
              <a:spAutoFit/>
            </a:bodyPr>
            <a:lstStyle/>
            <a:p>
              <a:endParaRPr lang="nb-NO"/>
            </a:p>
          </p:txBody>
        </p:sp>
        <p:sp>
          <p:nvSpPr>
            <p:cNvPr id="47115" name="Line 68"/>
            <p:cNvSpPr>
              <a:spLocks noChangeShapeType="1"/>
            </p:cNvSpPr>
            <p:nvPr/>
          </p:nvSpPr>
          <p:spPr bwMode="auto">
            <a:xfrm>
              <a:off x="5795963" y="5086350"/>
              <a:ext cx="0" cy="360363"/>
            </a:xfrm>
            <a:prstGeom prst="line">
              <a:avLst/>
            </a:prstGeom>
            <a:noFill/>
            <a:ln w="9525">
              <a:solidFill>
                <a:schemeClr val="tx1"/>
              </a:solidFill>
              <a:round/>
              <a:headEnd/>
              <a:tailEnd/>
            </a:ln>
          </p:spPr>
          <p:txBody>
            <a:bodyPr>
              <a:spAutoFit/>
            </a:bodyPr>
            <a:lstStyle/>
            <a:p>
              <a:endParaRPr lang="nb-NO"/>
            </a:p>
          </p:txBody>
        </p:sp>
        <p:sp>
          <p:nvSpPr>
            <p:cNvPr id="47116" name="Line 69"/>
            <p:cNvSpPr>
              <a:spLocks noChangeShapeType="1"/>
            </p:cNvSpPr>
            <p:nvPr/>
          </p:nvSpPr>
          <p:spPr bwMode="auto">
            <a:xfrm>
              <a:off x="4716463" y="5086350"/>
              <a:ext cx="0" cy="360363"/>
            </a:xfrm>
            <a:prstGeom prst="line">
              <a:avLst/>
            </a:prstGeom>
            <a:noFill/>
            <a:ln w="9525">
              <a:solidFill>
                <a:schemeClr val="tx1"/>
              </a:solidFill>
              <a:round/>
              <a:headEnd/>
              <a:tailEnd/>
            </a:ln>
          </p:spPr>
          <p:txBody>
            <a:bodyPr>
              <a:spAutoFit/>
            </a:bodyPr>
            <a:lstStyle/>
            <a:p>
              <a:endParaRPr lang="nb-NO"/>
            </a:p>
          </p:txBody>
        </p:sp>
        <p:sp>
          <p:nvSpPr>
            <p:cNvPr id="47117" name="Line 70"/>
            <p:cNvSpPr>
              <a:spLocks noChangeShapeType="1"/>
            </p:cNvSpPr>
            <p:nvPr/>
          </p:nvSpPr>
          <p:spPr bwMode="auto">
            <a:xfrm>
              <a:off x="5148263" y="5086350"/>
              <a:ext cx="0" cy="360363"/>
            </a:xfrm>
            <a:prstGeom prst="line">
              <a:avLst/>
            </a:prstGeom>
            <a:noFill/>
            <a:ln w="9525">
              <a:solidFill>
                <a:schemeClr val="tx1"/>
              </a:solidFill>
              <a:round/>
              <a:headEnd/>
              <a:tailEnd/>
            </a:ln>
          </p:spPr>
          <p:txBody>
            <a:bodyPr>
              <a:spAutoFit/>
            </a:bodyPr>
            <a:lstStyle/>
            <a:p>
              <a:endParaRPr lang="nb-NO"/>
            </a:p>
          </p:txBody>
        </p:sp>
        <p:sp>
          <p:nvSpPr>
            <p:cNvPr id="47118" name="Text Box 71"/>
            <p:cNvSpPr txBox="1">
              <a:spLocks noChangeArrowheads="1"/>
            </p:cNvSpPr>
            <p:nvPr/>
          </p:nvSpPr>
          <p:spPr bwMode="auto">
            <a:xfrm>
              <a:off x="3492500" y="5157788"/>
              <a:ext cx="431800" cy="227012"/>
            </a:xfrm>
            <a:prstGeom prst="rect">
              <a:avLst/>
            </a:prstGeom>
            <a:noFill/>
            <a:ln w="9525">
              <a:noFill/>
              <a:miter lim="800000"/>
              <a:headEnd/>
              <a:tailEnd/>
            </a:ln>
          </p:spPr>
          <p:txBody>
            <a:bodyPr>
              <a:spAutoFit/>
            </a:bodyPr>
            <a:lstStyle/>
            <a:p>
              <a:pPr marL="342900" indent="-342900"/>
              <a:r>
                <a:rPr lang="nb-NO" sz="1600"/>
                <a:t>X</a:t>
              </a:r>
            </a:p>
          </p:txBody>
        </p:sp>
        <p:sp>
          <p:nvSpPr>
            <p:cNvPr id="47119" name="Text Box 72"/>
            <p:cNvSpPr txBox="1">
              <a:spLocks noChangeArrowheads="1"/>
            </p:cNvSpPr>
            <p:nvPr/>
          </p:nvSpPr>
          <p:spPr bwMode="auto">
            <a:xfrm>
              <a:off x="4787900" y="5157788"/>
              <a:ext cx="358775" cy="227012"/>
            </a:xfrm>
            <a:prstGeom prst="rect">
              <a:avLst/>
            </a:prstGeom>
            <a:noFill/>
            <a:ln w="9525">
              <a:noFill/>
              <a:miter lim="800000"/>
              <a:headEnd/>
              <a:tailEnd/>
            </a:ln>
          </p:spPr>
          <p:txBody>
            <a:bodyPr>
              <a:spAutoFit/>
            </a:bodyPr>
            <a:lstStyle/>
            <a:p>
              <a:pPr marL="342900" indent="-342900"/>
              <a:r>
                <a:rPr lang="nb-NO" sz="1600"/>
                <a:t>A</a:t>
              </a:r>
            </a:p>
          </p:txBody>
        </p:sp>
        <p:sp>
          <p:nvSpPr>
            <p:cNvPr id="47120" name="Freeform 73"/>
            <p:cNvSpPr>
              <a:spLocks/>
            </p:cNvSpPr>
            <p:nvPr/>
          </p:nvSpPr>
          <p:spPr bwMode="auto">
            <a:xfrm>
              <a:off x="3563938" y="5446713"/>
              <a:ext cx="1368425" cy="215900"/>
            </a:xfrm>
            <a:custGeom>
              <a:avLst/>
              <a:gdLst>
                <a:gd name="T0" fmla="*/ 0 w 1542"/>
                <a:gd name="T1" fmla="*/ 0 h 136"/>
                <a:gd name="T2" fmla="*/ 0 w 1542"/>
                <a:gd name="T3" fmla="*/ 215900 h 136"/>
                <a:gd name="T4" fmla="*/ 1368425 w 1542"/>
                <a:gd name="T5" fmla="*/ 215900 h 136"/>
                <a:gd name="T6" fmla="*/ 1368425 w 1542"/>
                <a:gd name="T7" fmla="*/ 0 h 136"/>
                <a:gd name="T8" fmla="*/ 0 60000 65536"/>
                <a:gd name="T9" fmla="*/ 0 60000 65536"/>
                <a:gd name="T10" fmla="*/ 0 60000 65536"/>
                <a:gd name="T11" fmla="*/ 0 60000 65536"/>
                <a:gd name="T12" fmla="*/ 0 w 1542"/>
                <a:gd name="T13" fmla="*/ 0 h 136"/>
                <a:gd name="T14" fmla="*/ 1542 w 1542"/>
                <a:gd name="T15" fmla="*/ 136 h 136"/>
              </a:gdLst>
              <a:ahLst/>
              <a:cxnLst>
                <a:cxn ang="T8">
                  <a:pos x="T0" y="T1"/>
                </a:cxn>
                <a:cxn ang="T9">
                  <a:pos x="T2" y="T3"/>
                </a:cxn>
                <a:cxn ang="T10">
                  <a:pos x="T4" y="T5"/>
                </a:cxn>
                <a:cxn ang="T11">
                  <a:pos x="T6" y="T7"/>
                </a:cxn>
              </a:cxnLst>
              <a:rect l="T12" t="T13" r="T14" b="T15"/>
              <a:pathLst>
                <a:path w="1542" h="136">
                  <a:moveTo>
                    <a:pt x="0" y="0"/>
                  </a:moveTo>
                  <a:lnTo>
                    <a:pt x="0" y="136"/>
                  </a:lnTo>
                  <a:lnTo>
                    <a:pt x="1542" y="136"/>
                  </a:lnTo>
                  <a:lnTo>
                    <a:pt x="1542" y="0"/>
                  </a:lnTo>
                </a:path>
              </a:pathLst>
            </a:custGeom>
            <a:noFill/>
            <a:ln w="9525">
              <a:solidFill>
                <a:schemeClr val="tx1"/>
              </a:solidFill>
              <a:round/>
              <a:headEnd/>
              <a:tailEnd type="triangle" w="med" len="med"/>
            </a:ln>
          </p:spPr>
          <p:txBody>
            <a:bodyPr>
              <a:spAutoFit/>
            </a:bodyPr>
            <a:lstStyle/>
            <a:p>
              <a:endParaRPr lang="nb-NO"/>
            </a:p>
          </p:txBody>
        </p:sp>
        <p:sp>
          <p:nvSpPr>
            <p:cNvPr id="47121" name="Rectangle 74"/>
            <p:cNvSpPr>
              <a:spLocks noChangeArrowheads="1"/>
            </p:cNvSpPr>
            <p:nvPr/>
          </p:nvSpPr>
          <p:spPr bwMode="auto">
            <a:xfrm>
              <a:off x="1187450" y="5086350"/>
              <a:ext cx="6192838" cy="360363"/>
            </a:xfrm>
            <a:prstGeom prst="rect">
              <a:avLst/>
            </a:prstGeom>
            <a:noFill/>
            <a:ln w="9525">
              <a:solidFill>
                <a:schemeClr val="tx1"/>
              </a:solidFill>
              <a:miter lim="800000"/>
              <a:headEnd/>
              <a:tailEnd/>
            </a:ln>
          </p:spPr>
          <p:txBody>
            <a:bodyPr wrap="none" anchor="ctr">
              <a:spAutoFit/>
            </a:bodyPr>
            <a:lstStyle/>
            <a:p>
              <a:endParaRPr lang="nb-NO"/>
            </a:p>
          </p:txBody>
        </p:sp>
        <p:sp>
          <p:nvSpPr>
            <p:cNvPr id="47122" name="Rectangle 51"/>
            <p:cNvSpPr>
              <a:spLocks noChangeArrowheads="1"/>
            </p:cNvSpPr>
            <p:nvPr/>
          </p:nvSpPr>
          <p:spPr bwMode="auto">
            <a:xfrm>
              <a:off x="1187450" y="3573463"/>
              <a:ext cx="1800225" cy="360362"/>
            </a:xfrm>
            <a:prstGeom prst="rect">
              <a:avLst/>
            </a:prstGeom>
            <a:solidFill>
              <a:srgbClr val="6699FF"/>
            </a:solidFill>
            <a:ln w="9525">
              <a:solidFill>
                <a:srgbClr val="3366FF"/>
              </a:solidFill>
              <a:miter lim="800000"/>
              <a:headEnd/>
              <a:tailEnd/>
            </a:ln>
          </p:spPr>
          <p:txBody>
            <a:bodyPr wrap="none" anchor="ctr">
              <a:spAutoFit/>
            </a:bodyPr>
            <a:lstStyle/>
            <a:p>
              <a:endParaRPr lang="nb-NO"/>
            </a:p>
          </p:txBody>
        </p:sp>
        <p:sp>
          <p:nvSpPr>
            <p:cNvPr id="47123" name="Rectangle 52" descr="Wide upward diagonal"/>
            <p:cNvSpPr>
              <a:spLocks noChangeArrowheads="1"/>
            </p:cNvSpPr>
            <p:nvPr/>
          </p:nvSpPr>
          <p:spPr bwMode="auto">
            <a:xfrm>
              <a:off x="2484438" y="3573463"/>
              <a:ext cx="503237" cy="360362"/>
            </a:xfrm>
            <a:prstGeom prst="rect">
              <a:avLst/>
            </a:prstGeom>
            <a:pattFill prst="wdUpDiag">
              <a:fgClr>
                <a:srgbClr val="DDDDDD"/>
              </a:fgClr>
              <a:bgClr>
                <a:srgbClr val="6699FF"/>
              </a:bgClr>
            </a:pattFill>
            <a:ln w="9525">
              <a:solidFill>
                <a:schemeClr val="tx1"/>
              </a:solidFill>
              <a:miter lim="800000"/>
              <a:headEnd/>
              <a:tailEnd/>
            </a:ln>
          </p:spPr>
          <p:txBody>
            <a:bodyPr anchor="ctr">
              <a:spAutoFit/>
            </a:bodyPr>
            <a:lstStyle/>
            <a:p>
              <a:endParaRPr lang="nb-NO"/>
            </a:p>
          </p:txBody>
        </p:sp>
        <p:sp>
          <p:nvSpPr>
            <p:cNvPr id="47124" name="Rectangle 53"/>
            <p:cNvSpPr>
              <a:spLocks noChangeArrowheads="1"/>
            </p:cNvSpPr>
            <p:nvPr/>
          </p:nvSpPr>
          <p:spPr bwMode="auto">
            <a:xfrm>
              <a:off x="5795963" y="3573463"/>
              <a:ext cx="1584325" cy="360362"/>
            </a:xfrm>
            <a:prstGeom prst="rect">
              <a:avLst/>
            </a:prstGeom>
            <a:solidFill>
              <a:srgbClr val="6699FF"/>
            </a:solidFill>
            <a:ln w="9525">
              <a:solidFill>
                <a:srgbClr val="6699FF"/>
              </a:solidFill>
              <a:miter lim="800000"/>
              <a:headEnd/>
              <a:tailEnd/>
            </a:ln>
          </p:spPr>
          <p:txBody>
            <a:bodyPr wrap="none" anchor="ctr">
              <a:spAutoFit/>
            </a:bodyPr>
            <a:lstStyle/>
            <a:p>
              <a:endParaRPr lang="nb-NO"/>
            </a:p>
          </p:txBody>
        </p:sp>
        <p:sp>
          <p:nvSpPr>
            <p:cNvPr id="47125" name="Line 55"/>
            <p:cNvSpPr>
              <a:spLocks noChangeShapeType="1"/>
            </p:cNvSpPr>
            <p:nvPr/>
          </p:nvSpPr>
          <p:spPr bwMode="auto">
            <a:xfrm>
              <a:off x="2987675" y="3573463"/>
              <a:ext cx="0" cy="360362"/>
            </a:xfrm>
            <a:prstGeom prst="line">
              <a:avLst/>
            </a:prstGeom>
            <a:noFill/>
            <a:ln w="9525">
              <a:solidFill>
                <a:schemeClr val="tx1"/>
              </a:solidFill>
              <a:round/>
              <a:headEnd/>
              <a:tailEnd/>
            </a:ln>
          </p:spPr>
          <p:txBody>
            <a:bodyPr>
              <a:spAutoFit/>
            </a:bodyPr>
            <a:lstStyle/>
            <a:p>
              <a:endParaRPr lang="nb-NO"/>
            </a:p>
          </p:txBody>
        </p:sp>
        <p:sp>
          <p:nvSpPr>
            <p:cNvPr id="47126" name="Line 56"/>
            <p:cNvSpPr>
              <a:spLocks noChangeShapeType="1"/>
            </p:cNvSpPr>
            <p:nvPr/>
          </p:nvSpPr>
          <p:spPr bwMode="auto">
            <a:xfrm>
              <a:off x="5795963" y="3573463"/>
              <a:ext cx="0" cy="360362"/>
            </a:xfrm>
            <a:prstGeom prst="line">
              <a:avLst/>
            </a:prstGeom>
            <a:noFill/>
            <a:ln w="9525">
              <a:solidFill>
                <a:schemeClr val="tx1"/>
              </a:solidFill>
              <a:round/>
              <a:headEnd/>
              <a:tailEnd/>
            </a:ln>
          </p:spPr>
          <p:txBody>
            <a:bodyPr>
              <a:spAutoFit/>
            </a:bodyPr>
            <a:lstStyle/>
            <a:p>
              <a:endParaRPr lang="nb-NO"/>
            </a:p>
          </p:txBody>
        </p:sp>
        <p:sp>
          <p:nvSpPr>
            <p:cNvPr id="47127" name="Line 57"/>
            <p:cNvSpPr>
              <a:spLocks noChangeShapeType="1"/>
            </p:cNvSpPr>
            <p:nvPr/>
          </p:nvSpPr>
          <p:spPr bwMode="auto">
            <a:xfrm>
              <a:off x="4716463" y="3573463"/>
              <a:ext cx="0" cy="360362"/>
            </a:xfrm>
            <a:prstGeom prst="line">
              <a:avLst/>
            </a:prstGeom>
            <a:noFill/>
            <a:ln w="9525">
              <a:solidFill>
                <a:schemeClr val="tx1"/>
              </a:solidFill>
              <a:round/>
              <a:headEnd/>
              <a:tailEnd/>
            </a:ln>
          </p:spPr>
          <p:txBody>
            <a:bodyPr>
              <a:spAutoFit/>
            </a:bodyPr>
            <a:lstStyle/>
            <a:p>
              <a:endParaRPr lang="nb-NO"/>
            </a:p>
          </p:txBody>
        </p:sp>
        <p:sp>
          <p:nvSpPr>
            <p:cNvPr id="47128" name="Line 58"/>
            <p:cNvSpPr>
              <a:spLocks noChangeShapeType="1"/>
            </p:cNvSpPr>
            <p:nvPr/>
          </p:nvSpPr>
          <p:spPr bwMode="auto">
            <a:xfrm>
              <a:off x="5148263" y="3573463"/>
              <a:ext cx="0" cy="360362"/>
            </a:xfrm>
            <a:prstGeom prst="line">
              <a:avLst/>
            </a:prstGeom>
            <a:noFill/>
            <a:ln w="9525">
              <a:solidFill>
                <a:schemeClr val="tx1"/>
              </a:solidFill>
              <a:round/>
              <a:headEnd/>
              <a:tailEnd/>
            </a:ln>
          </p:spPr>
          <p:txBody>
            <a:bodyPr>
              <a:spAutoFit/>
            </a:bodyPr>
            <a:lstStyle/>
            <a:p>
              <a:endParaRPr lang="nb-NO"/>
            </a:p>
          </p:txBody>
        </p:sp>
        <p:sp>
          <p:nvSpPr>
            <p:cNvPr id="47129" name="Text Box 59"/>
            <p:cNvSpPr txBox="1">
              <a:spLocks noChangeArrowheads="1"/>
            </p:cNvSpPr>
            <p:nvPr/>
          </p:nvSpPr>
          <p:spPr bwMode="auto">
            <a:xfrm>
              <a:off x="2916238" y="3646488"/>
              <a:ext cx="360362" cy="227012"/>
            </a:xfrm>
            <a:prstGeom prst="rect">
              <a:avLst/>
            </a:prstGeom>
            <a:noFill/>
            <a:ln w="9525">
              <a:noFill/>
              <a:miter lim="800000"/>
              <a:headEnd/>
              <a:tailEnd/>
            </a:ln>
          </p:spPr>
          <p:txBody>
            <a:bodyPr>
              <a:spAutoFit/>
            </a:bodyPr>
            <a:lstStyle/>
            <a:p>
              <a:pPr marL="342900" indent="-342900"/>
              <a:r>
                <a:rPr lang="nb-NO" sz="1600"/>
                <a:t>X</a:t>
              </a:r>
            </a:p>
          </p:txBody>
        </p:sp>
        <p:sp>
          <p:nvSpPr>
            <p:cNvPr id="47130" name="Text Box 60"/>
            <p:cNvSpPr txBox="1">
              <a:spLocks noChangeArrowheads="1"/>
            </p:cNvSpPr>
            <p:nvPr/>
          </p:nvSpPr>
          <p:spPr bwMode="auto">
            <a:xfrm>
              <a:off x="4787900" y="3644900"/>
              <a:ext cx="358775" cy="227013"/>
            </a:xfrm>
            <a:prstGeom prst="rect">
              <a:avLst/>
            </a:prstGeom>
            <a:noFill/>
            <a:ln w="9525">
              <a:noFill/>
              <a:miter lim="800000"/>
              <a:headEnd/>
              <a:tailEnd/>
            </a:ln>
          </p:spPr>
          <p:txBody>
            <a:bodyPr>
              <a:spAutoFit/>
            </a:bodyPr>
            <a:lstStyle/>
            <a:p>
              <a:pPr marL="342900" indent="-342900"/>
              <a:r>
                <a:rPr lang="nb-NO" sz="1600"/>
                <a:t>A</a:t>
              </a:r>
            </a:p>
          </p:txBody>
        </p:sp>
        <p:sp>
          <p:nvSpPr>
            <p:cNvPr id="47131" name="Freeform 61"/>
            <p:cNvSpPr>
              <a:spLocks/>
            </p:cNvSpPr>
            <p:nvPr/>
          </p:nvSpPr>
          <p:spPr bwMode="auto">
            <a:xfrm>
              <a:off x="2916238" y="3933825"/>
              <a:ext cx="2016125" cy="215900"/>
            </a:xfrm>
            <a:custGeom>
              <a:avLst/>
              <a:gdLst>
                <a:gd name="T0" fmla="*/ 0 w 1542"/>
                <a:gd name="T1" fmla="*/ 0 h 136"/>
                <a:gd name="T2" fmla="*/ 0 w 1542"/>
                <a:gd name="T3" fmla="*/ 215900 h 136"/>
                <a:gd name="T4" fmla="*/ 2016125 w 1542"/>
                <a:gd name="T5" fmla="*/ 215900 h 136"/>
                <a:gd name="T6" fmla="*/ 2016125 w 1542"/>
                <a:gd name="T7" fmla="*/ 0 h 136"/>
                <a:gd name="T8" fmla="*/ 0 60000 65536"/>
                <a:gd name="T9" fmla="*/ 0 60000 65536"/>
                <a:gd name="T10" fmla="*/ 0 60000 65536"/>
                <a:gd name="T11" fmla="*/ 0 60000 65536"/>
                <a:gd name="T12" fmla="*/ 0 w 1542"/>
                <a:gd name="T13" fmla="*/ 0 h 136"/>
                <a:gd name="T14" fmla="*/ 1542 w 1542"/>
                <a:gd name="T15" fmla="*/ 136 h 136"/>
              </a:gdLst>
              <a:ahLst/>
              <a:cxnLst>
                <a:cxn ang="T8">
                  <a:pos x="T0" y="T1"/>
                </a:cxn>
                <a:cxn ang="T9">
                  <a:pos x="T2" y="T3"/>
                </a:cxn>
                <a:cxn ang="T10">
                  <a:pos x="T4" y="T5"/>
                </a:cxn>
                <a:cxn ang="T11">
                  <a:pos x="T6" y="T7"/>
                </a:cxn>
              </a:cxnLst>
              <a:rect l="T12" t="T13" r="T14" b="T15"/>
              <a:pathLst>
                <a:path w="1542" h="136">
                  <a:moveTo>
                    <a:pt x="0" y="0"/>
                  </a:moveTo>
                  <a:lnTo>
                    <a:pt x="0" y="136"/>
                  </a:lnTo>
                  <a:lnTo>
                    <a:pt x="1542" y="136"/>
                  </a:lnTo>
                  <a:lnTo>
                    <a:pt x="1542" y="0"/>
                  </a:lnTo>
                </a:path>
              </a:pathLst>
            </a:custGeom>
            <a:noFill/>
            <a:ln w="9525">
              <a:solidFill>
                <a:schemeClr val="tx1"/>
              </a:solidFill>
              <a:round/>
              <a:headEnd/>
              <a:tailEnd type="triangle" w="med" len="med"/>
            </a:ln>
          </p:spPr>
          <p:txBody>
            <a:bodyPr>
              <a:spAutoFit/>
            </a:bodyPr>
            <a:lstStyle/>
            <a:p>
              <a:endParaRPr lang="nb-NO"/>
            </a:p>
          </p:txBody>
        </p:sp>
        <p:sp>
          <p:nvSpPr>
            <p:cNvPr id="47132" name="Rectangle 75"/>
            <p:cNvSpPr>
              <a:spLocks noChangeArrowheads="1"/>
            </p:cNvSpPr>
            <p:nvPr/>
          </p:nvSpPr>
          <p:spPr bwMode="auto">
            <a:xfrm>
              <a:off x="1187450" y="3573463"/>
              <a:ext cx="6192838" cy="360362"/>
            </a:xfrm>
            <a:prstGeom prst="rect">
              <a:avLst/>
            </a:prstGeom>
            <a:noFill/>
            <a:ln w="9525">
              <a:solidFill>
                <a:schemeClr val="tx1"/>
              </a:solidFill>
              <a:miter lim="800000"/>
              <a:headEnd/>
              <a:tailEnd/>
            </a:ln>
          </p:spPr>
          <p:txBody>
            <a:bodyPr wrap="none" anchor="ctr">
              <a:spAutoFit/>
            </a:bodyPr>
            <a:lstStyle/>
            <a:p>
              <a:endParaRPr lang="nb-NO"/>
            </a:p>
          </p:txBody>
        </p:sp>
      </p:gr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48131" name="Slide Number Placeholder 5"/>
          <p:cNvSpPr>
            <a:spLocks noGrp="1"/>
          </p:cNvSpPr>
          <p:nvPr>
            <p:ph type="sldNum" sz="quarter" idx="12"/>
          </p:nvPr>
        </p:nvSpPr>
        <p:spPr>
          <a:noFill/>
        </p:spPr>
        <p:txBody>
          <a:bodyPr/>
          <a:lstStyle/>
          <a:p>
            <a:fld id="{AB42AA6F-1AA5-4F74-AC27-F164340664FF}" type="slidenum">
              <a:rPr lang="en-US"/>
              <a:pPr/>
              <a:t>36</a:t>
            </a:fld>
            <a:endParaRPr lang="en-US"/>
          </a:p>
        </p:txBody>
      </p:sp>
      <p:sp>
        <p:nvSpPr>
          <p:cNvPr id="48132" name="Rectangle 2"/>
          <p:cNvSpPr>
            <a:spLocks noGrp="1" noChangeArrowheads="1"/>
          </p:cNvSpPr>
          <p:nvPr>
            <p:ph type="title"/>
          </p:nvPr>
        </p:nvSpPr>
        <p:spPr/>
        <p:txBody>
          <a:bodyPr/>
          <a:lstStyle/>
          <a:p>
            <a:pPr eaLnBrk="1" hangingPunct="1"/>
            <a:r>
              <a:rPr lang="nb-NO" smtClean="0">
                <a:solidFill>
                  <a:srgbClr val="0000CC"/>
                </a:solidFill>
              </a:rPr>
              <a:t>Boyce-Codd normalform</a:t>
            </a:r>
          </a:p>
        </p:txBody>
      </p:sp>
      <p:sp>
        <p:nvSpPr>
          <p:cNvPr id="48133" name="Rectangle 3"/>
          <p:cNvSpPr>
            <a:spLocks noGrp="1" noChangeArrowheads="1"/>
          </p:cNvSpPr>
          <p:nvPr>
            <p:ph type="body" idx="1"/>
          </p:nvPr>
        </p:nvSpPr>
        <p:spPr/>
        <p:txBody>
          <a:bodyPr/>
          <a:lstStyle/>
          <a:p>
            <a:pPr eaLnBrk="1" hangingPunct="1"/>
            <a:r>
              <a:rPr lang="nb-NO" sz="2400" smtClean="0"/>
              <a:t>En relasjon R er BCNF hvis enhver ikketriviell FD X</a:t>
            </a:r>
            <a:r>
              <a:rPr lang="nb-NO" sz="2400" smtClean="0">
                <a:sym typeface="Symbol" pitchFamily="-105" charset="2"/>
              </a:rPr>
              <a:t></a:t>
            </a:r>
            <a:r>
              <a:rPr lang="nb-NO" sz="2400" smtClean="0"/>
              <a:t>A  tilfredsstiller følgende krav:</a:t>
            </a:r>
          </a:p>
          <a:p>
            <a:pPr lvl="1" eaLnBrk="1" hangingPunct="1"/>
            <a:r>
              <a:rPr lang="nb-NO" sz="2400">
                <a:ea typeface="ＭＳ Ｐゴシック" pitchFamily="-105" charset="-128"/>
              </a:rPr>
              <a:t>X inneholder en kandidatnøkkel</a:t>
            </a:r>
            <a:br>
              <a:rPr lang="nb-NO" sz="2400">
                <a:ea typeface="ＭＳ Ｐゴシック" pitchFamily="-105" charset="-128"/>
              </a:rPr>
            </a:br>
            <a:endParaRPr lang="nb-NO" sz="2400">
              <a:ea typeface="ＭＳ Ｐゴシック" pitchFamily="-105" charset="-128"/>
            </a:endParaRPr>
          </a:p>
          <a:p>
            <a:pPr eaLnBrk="1" hangingPunct="1"/>
            <a:r>
              <a:rPr lang="nb-NO" sz="2400" smtClean="0">
                <a:solidFill>
                  <a:srgbClr val="D60093"/>
                </a:solidFill>
              </a:rPr>
              <a:t>R bryter BCNF hvis det finnes en ikketriviell FD X</a:t>
            </a:r>
            <a:r>
              <a:rPr lang="nb-NO" sz="2400" smtClean="0">
                <a:solidFill>
                  <a:srgbClr val="D60093"/>
                </a:solidFill>
                <a:sym typeface="Symbol" pitchFamily="-105" charset="2"/>
              </a:rPr>
              <a:t></a:t>
            </a:r>
            <a:r>
              <a:rPr lang="nb-NO" sz="2400" smtClean="0">
                <a:solidFill>
                  <a:srgbClr val="D60093"/>
                </a:solidFill>
              </a:rPr>
              <a:t>A hvor X</a:t>
            </a:r>
            <a:r>
              <a:rPr lang="nb-NO" sz="2400">
                <a:solidFill>
                  <a:srgbClr val="D60093"/>
                </a:solidFill>
                <a:sym typeface="Symbol" pitchFamily="-105" charset="2"/>
              </a:rPr>
              <a:t> ikke inneholder noen kandidatnøkkel</a:t>
            </a:r>
            <a:endParaRPr lang="nb-NO" sz="2400" smtClean="0">
              <a:solidFill>
                <a:srgbClr val="D60093"/>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49155" name="Slide Number Placeholder 5"/>
          <p:cNvSpPr>
            <a:spLocks noGrp="1"/>
          </p:cNvSpPr>
          <p:nvPr>
            <p:ph type="sldNum" sz="quarter" idx="12"/>
          </p:nvPr>
        </p:nvSpPr>
        <p:spPr>
          <a:noFill/>
        </p:spPr>
        <p:txBody>
          <a:bodyPr/>
          <a:lstStyle/>
          <a:p>
            <a:fld id="{86D1B986-5B2C-4F15-96FF-57E3516C20CA}" type="slidenum">
              <a:rPr lang="en-US"/>
              <a:pPr/>
              <a:t>37</a:t>
            </a:fld>
            <a:endParaRPr lang="en-US"/>
          </a:p>
        </p:txBody>
      </p:sp>
      <p:sp>
        <p:nvSpPr>
          <p:cNvPr id="49157" name="Rectangle 3"/>
          <p:cNvSpPr>
            <a:spLocks noGrp="1" noChangeArrowheads="1"/>
          </p:cNvSpPr>
          <p:nvPr>
            <p:ph type="title"/>
          </p:nvPr>
        </p:nvSpPr>
        <p:spPr/>
        <p:txBody>
          <a:bodyPr/>
          <a:lstStyle/>
          <a:p>
            <a:pPr eaLnBrk="1" hangingPunct="1"/>
            <a:r>
              <a:rPr lang="nb-NO" sz="4000" smtClean="0">
                <a:solidFill>
                  <a:srgbClr val="0000CC"/>
                </a:solidFill>
              </a:rPr>
              <a:t>Brudd på Boyce-Codd, </a:t>
            </a:r>
            <a:br>
              <a:rPr lang="nb-NO" sz="4000" smtClean="0">
                <a:solidFill>
                  <a:srgbClr val="0000CC"/>
                </a:solidFill>
              </a:rPr>
            </a:br>
            <a:r>
              <a:rPr lang="nb-NO" sz="4000" smtClean="0">
                <a:solidFill>
                  <a:srgbClr val="0000CC"/>
                </a:solidFill>
              </a:rPr>
              <a:t>men ikke tredje, normalform</a:t>
            </a:r>
          </a:p>
        </p:txBody>
      </p:sp>
      <p:sp>
        <p:nvSpPr>
          <p:cNvPr id="49158" name="Rectangle 4"/>
          <p:cNvSpPr>
            <a:spLocks noGrp="1" noChangeArrowheads="1"/>
          </p:cNvSpPr>
          <p:nvPr>
            <p:ph type="body" idx="1"/>
          </p:nvPr>
        </p:nvSpPr>
        <p:spPr>
          <a:xfrm>
            <a:off x="533400" y="1524000"/>
            <a:ext cx="8229600" cy="1473200"/>
          </a:xfrm>
        </p:spPr>
        <p:txBody>
          <a:bodyPr/>
          <a:lstStyle/>
          <a:p>
            <a:pPr marL="0" indent="0" eaLnBrk="1" hangingPunct="1">
              <a:buFontTx/>
              <a:buNone/>
            </a:pPr>
            <a:r>
              <a:rPr lang="nb-NO" sz="2400" smtClean="0"/>
              <a:t>FD X</a:t>
            </a:r>
            <a:r>
              <a:rPr lang="nb-NO" sz="2400" smtClean="0">
                <a:sym typeface="Symbol" pitchFamily="-105" charset="2"/>
              </a:rPr>
              <a:t></a:t>
            </a:r>
            <a:r>
              <a:rPr lang="nb-NO" sz="2400" smtClean="0"/>
              <a:t>A hvor A er et nøkkelattributt og X ikke inneholder noen kandidatnøkkel.</a:t>
            </a:r>
          </a:p>
          <a:p>
            <a:pPr marL="0" indent="0" eaLnBrk="1" hangingPunct="1">
              <a:buFontTx/>
              <a:buNone/>
            </a:pPr>
            <a:endParaRPr lang="nb-NO" sz="2400"/>
          </a:p>
          <a:p>
            <a:pPr marL="0" indent="0" eaLnBrk="1" hangingPunct="1">
              <a:buFontTx/>
              <a:buNone/>
            </a:pPr>
            <a:r>
              <a:rPr lang="nb-NO" sz="2400" smtClean="0"/>
              <a:t>Eksempler: </a:t>
            </a:r>
          </a:p>
        </p:txBody>
      </p:sp>
      <p:grpSp>
        <p:nvGrpSpPr>
          <p:cNvPr id="2" name="Group 1"/>
          <p:cNvGrpSpPr/>
          <p:nvPr/>
        </p:nvGrpSpPr>
        <p:grpSpPr>
          <a:xfrm>
            <a:off x="1187624" y="3356992"/>
            <a:ext cx="6192838" cy="2736850"/>
            <a:chOff x="1187450" y="2997200"/>
            <a:chExt cx="6192838" cy="2736850"/>
          </a:xfrm>
        </p:grpSpPr>
        <p:sp>
          <p:nvSpPr>
            <p:cNvPr id="49156" name="Rectangle 2" descr="Wide upward diagonal"/>
            <p:cNvSpPr>
              <a:spLocks noChangeArrowheads="1"/>
            </p:cNvSpPr>
            <p:nvPr/>
          </p:nvSpPr>
          <p:spPr bwMode="auto">
            <a:xfrm>
              <a:off x="2987675" y="4076700"/>
              <a:ext cx="431800" cy="360363"/>
            </a:xfrm>
            <a:prstGeom prst="rect">
              <a:avLst/>
            </a:prstGeom>
            <a:pattFill prst="wdUpDiag">
              <a:fgClr>
                <a:srgbClr val="DDDDDD"/>
              </a:fgClr>
              <a:bgClr>
                <a:schemeClr val="bg1"/>
              </a:bgClr>
            </a:pattFill>
            <a:ln w="9525">
              <a:solidFill>
                <a:schemeClr val="tx1"/>
              </a:solidFill>
              <a:miter lim="800000"/>
              <a:headEnd/>
              <a:tailEnd/>
            </a:ln>
          </p:spPr>
          <p:txBody>
            <a:bodyPr wrap="none" anchor="ctr">
              <a:spAutoFit/>
            </a:bodyPr>
            <a:lstStyle/>
            <a:p>
              <a:endParaRPr lang="nb-NO"/>
            </a:p>
          </p:txBody>
        </p:sp>
        <p:sp>
          <p:nvSpPr>
            <p:cNvPr id="49159" name="Rectangle 5"/>
            <p:cNvSpPr>
              <a:spLocks noChangeArrowheads="1"/>
            </p:cNvSpPr>
            <p:nvPr/>
          </p:nvSpPr>
          <p:spPr bwMode="auto">
            <a:xfrm>
              <a:off x="1187450" y="5157788"/>
              <a:ext cx="1800225" cy="360362"/>
            </a:xfrm>
            <a:prstGeom prst="rect">
              <a:avLst/>
            </a:prstGeom>
            <a:solidFill>
              <a:srgbClr val="6699FF"/>
            </a:solidFill>
            <a:ln w="9525">
              <a:solidFill>
                <a:srgbClr val="3366FF"/>
              </a:solidFill>
              <a:miter lim="800000"/>
              <a:headEnd/>
              <a:tailEnd/>
            </a:ln>
          </p:spPr>
          <p:txBody>
            <a:bodyPr wrap="none" anchor="ctr">
              <a:spAutoFit/>
            </a:bodyPr>
            <a:lstStyle/>
            <a:p>
              <a:endParaRPr lang="nb-NO"/>
            </a:p>
          </p:txBody>
        </p:sp>
        <p:sp>
          <p:nvSpPr>
            <p:cNvPr id="49160" name="Rectangle 6" descr="Wide upward diagonal"/>
            <p:cNvSpPr>
              <a:spLocks noChangeArrowheads="1"/>
            </p:cNvSpPr>
            <p:nvPr/>
          </p:nvSpPr>
          <p:spPr bwMode="auto">
            <a:xfrm>
              <a:off x="3132138" y="5157788"/>
              <a:ext cx="935037" cy="360362"/>
            </a:xfrm>
            <a:prstGeom prst="rect">
              <a:avLst/>
            </a:prstGeom>
            <a:pattFill prst="wdUpDiag">
              <a:fgClr>
                <a:srgbClr val="DDDDDD"/>
              </a:fgClr>
              <a:bgClr>
                <a:schemeClr val="bg1"/>
              </a:bgClr>
            </a:pattFill>
            <a:ln w="9525">
              <a:solidFill>
                <a:schemeClr val="tx1"/>
              </a:solidFill>
              <a:miter lim="800000"/>
              <a:headEnd/>
              <a:tailEnd/>
            </a:ln>
          </p:spPr>
          <p:txBody>
            <a:bodyPr wrap="none" anchor="ctr">
              <a:spAutoFit/>
            </a:bodyPr>
            <a:lstStyle/>
            <a:p>
              <a:endParaRPr lang="nb-NO"/>
            </a:p>
          </p:txBody>
        </p:sp>
        <p:sp>
          <p:nvSpPr>
            <p:cNvPr id="49161" name="Rectangle 7"/>
            <p:cNvSpPr>
              <a:spLocks noChangeArrowheads="1"/>
            </p:cNvSpPr>
            <p:nvPr/>
          </p:nvSpPr>
          <p:spPr bwMode="auto">
            <a:xfrm>
              <a:off x="5795963" y="5157788"/>
              <a:ext cx="1584325" cy="360362"/>
            </a:xfrm>
            <a:prstGeom prst="rect">
              <a:avLst/>
            </a:prstGeom>
            <a:solidFill>
              <a:srgbClr val="6699FF"/>
            </a:solidFill>
            <a:ln w="9525">
              <a:solidFill>
                <a:srgbClr val="6699FF"/>
              </a:solidFill>
              <a:miter lim="800000"/>
              <a:headEnd/>
              <a:tailEnd/>
            </a:ln>
          </p:spPr>
          <p:txBody>
            <a:bodyPr wrap="none" anchor="ctr">
              <a:spAutoFit/>
            </a:bodyPr>
            <a:lstStyle/>
            <a:p>
              <a:endParaRPr lang="nb-NO"/>
            </a:p>
          </p:txBody>
        </p:sp>
        <p:sp>
          <p:nvSpPr>
            <p:cNvPr id="49162" name="Line 8"/>
            <p:cNvSpPr>
              <a:spLocks noChangeShapeType="1"/>
            </p:cNvSpPr>
            <p:nvPr/>
          </p:nvSpPr>
          <p:spPr bwMode="auto">
            <a:xfrm>
              <a:off x="2987675" y="5157788"/>
              <a:ext cx="0" cy="360362"/>
            </a:xfrm>
            <a:prstGeom prst="line">
              <a:avLst/>
            </a:prstGeom>
            <a:noFill/>
            <a:ln w="9525">
              <a:solidFill>
                <a:schemeClr val="tx1"/>
              </a:solidFill>
              <a:round/>
              <a:headEnd/>
              <a:tailEnd/>
            </a:ln>
          </p:spPr>
          <p:txBody>
            <a:bodyPr>
              <a:spAutoFit/>
            </a:bodyPr>
            <a:lstStyle/>
            <a:p>
              <a:endParaRPr lang="nb-NO"/>
            </a:p>
          </p:txBody>
        </p:sp>
        <p:sp>
          <p:nvSpPr>
            <p:cNvPr id="49163" name="Line 9"/>
            <p:cNvSpPr>
              <a:spLocks noChangeShapeType="1"/>
            </p:cNvSpPr>
            <p:nvPr/>
          </p:nvSpPr>
          <p:spPr bwMode="auto">
            <a:xfrm>
              <a:off x="5795963" y="5157788"/>
              <a:ext cx="0" cy="360362"/>
            </a:xfrm>
            <a:prstGeom prst="line">
              <a:avLst/>
            </a:prstGeom>
            <a:noFill/>
            <a:ln w="9525">
              <a:solidFill>
                <a:schemeClr val="tx1"/>
              </a:solidFill>
              <a:round/>
              <a:headEnd/>
              <a:tailEnd/>
            </a:ln>
          </p:spPr>
          <p:txBody>
            <a:bodyPr>
              <a:spAutoFit/>
            </a:bodyPr>
            <a:lstStyle/>
            <a:p>
              <a:endParaRPr lang="nb-NO"/>
            </a:p>
          </p:txBody>
        </p:sp>
        <p:sp>
          <p:nvSpPr>
            <p:cNvPr id="49164" name="Line 11"/>
            <p:cNvSpPr>
              <a:spLocks noChangeShapeType="1"/>
            </p:cNvSpPr>
            <p:nvPr/>
          </p:nvSpPr>
          <p:spPr bwMode="auto">
            <a:xfrm>
              <a:off x="6227763" y="5157788"/>
              <a:ext cx="0" cy="360362"/>
            </a:xfrm>
            <a:prstGeom prst="line">
              <a:avLst/>
            </a:prstGeom>
            <a:noFill/>
            <a:ln w="9525">
              <a:solidFill>
                <a:schemeClr val="tx1"/>
              </a:solidFill>
              <a:round/>
              <a:headEnd/>
              <a:tailEnd/>
            </a:ln>
          </p:spPr>
          <p:txBody>
            <a:bodyPr>
              <a:spAutoFit/>
            </a:bodyPr>
            <a:lstStyle/>
            <a:p>
              <a:endParaRPr lang="nb-NO"/>
            </a:p>
          </p:txBody>
        </p:sp>
        <p:sp>
          <p:nvSpPr>
            <p:cNvPr id="49165" name="Text Box 12"/>
            <p:cNvSpPr txBox="1">
              <a:spLocks noChangeArrowheads="1"/>
            </p:cNvSpPr>
            <p:nvPr/>
          </p:nvSpPr>
          <p:spPr bwMode="auto">
            <a:xfrm>
              <a:off x="3492500" y="5229225"/>
              <a:ext cx="431800" cy="227013"/>
            </a:xfrm>
            <a:prstGeom prst="rect">
              <a:avLst/>
            </a:prstGeom>
            <a:noFill/>
            <a:ln w="9525">
              <a:noFill/>
              <a:miter lim="800000"/>
              <a:headEnd/>
              <a:tailEnd/>
            </a:ln>
          </p:spPr>
          <p:txBody>
            <a:bodyPr>
              <a:spAutoFit/>
            </a:bodyPr>
            <a:lstStyle/>
            <a:p>
              <a:pPr marL="342900" indent="-342900"/>
              <a:r>
                <a:rPr lang="nb-NO" sz="1600"/>
                <a:t>X</a:t>
              </a:r>
            </a:p>
          </p:txBody>
        </p:sp>
        <p:sp>
          <p:nvSpPr>
            <p:cNvPr id="49166" name="Text Box 13"/>
            <p:cNvSpPr txBox="1">
              <a:spLocks noChangeArrowheads="1"/>
            </p:cNvSpPr>
            <p:nvPr/>
          </p:nvSpPr>
          <p:spPr bwMode="auto">
            <a:xfrm>
              <a:off x="5867400" y="5229225"/>
              <a:ext cx="358775" cy="227013"/>
            </a:xfrm>
            <a:prstGeom prst="rect">
              <a:avLst/>
            </a:prstGeom>
            <a:noFill/>
            <a:ln w="9525">
              <a:noFill/>
              <a:miter lim="800000"/>
              <a:headEnd/>
              <a:tailEnd/>
            </a:ln>
          </p:spPr>
          <p:txBody>
            <a:bodyPr>
              <a:spAutoFit/>
            </a:bodyPr>
            <a:lstStyle/>
            <a:p>
              <a:pPr marL="342900" indent="-342900"/>
              <a:r>
                <a:rPr lang="nb-NO" sz="1600"/>
                <a:t>A</a:t>
              </a:r>
            </a:p>
          </p:txBody>
        </p:sp>
        <p:sp>
          <p:nvSpPr>
            <p:cNvPr id="49167" name="Freeform 14"/>
            <p:cNvSpPr>
              <a:spLocks/>
            </p:cNvSpPr>
            <p:nvPr/>
          </p:nvSpPr>
          <p:spPr bwMode="auto">
            <a:xfrm>
              <a:off x="3563938" y="5518150"/>
              <a:ext cx="2447925" cy="215900"/>
            </a:xfrm>
            <a:custGeom>
              <a:avLst/>
              <a:gdLst>
                <a:gd name="T0" fmla="*/ 0 w 1542"/>
                <a:gd name="T1" fmla="*/ 0 h 136"/>
                <a:gd name="T2" fmla="*/ 0 w 1542"/>
                <a:gd name="T3" fmla="*/ 215900 h 136"/>
                <a:gd name="T4" fmla="*/ 2447925 w 1542"/>
                <a:gd name="T5" fmla="*/ 215900 h 136"/>
                <a:gd name="T6" fmla="*/ 2447925 w 1542"/>
                <a:gd name="T7" fmla="*/ 0 h 136"/>
                <a:gd name="T8" fmla="*/ 0 60000 65536"/>
                <a:gd name="T9" fmla="*/ 0 60000 65536"/>
                <a:gd name="T10" fmla="*/ 0 60000 65536"/>
                <a:gd name="T11" fmla="*/ 0 60000 65536"/>
                <a:gd name="T12" fmla="*/ 0 w 1542"/>
                <a:gd name="T13" fmla="*/ 0 h 136"/>
                <a:gd name="T14" fmla="*/ 1542 w 1542"/>
                <a:gd name="T15" fmla="*/ 136 h 136"/>
              </a:gdLst>
              <a:ahLst/>
              <a:cxnLst>
                <a:cxn ang="T8">
                  <a:pos x="T0" y="T1"/>
                </a:cxn>
                <a:cxn ang="T9">
                  <a:pos x="T2" y="T3"/>
                </a:cxn>
                <a:cxn ang="T10">
                  <a:pos x="T4" y="T5"/>
                </a:cxn>
                <a:cxn ang="T11">
                  <a:pos x="T6" y="T7"/>
                </a:cxn>
              </a:cxnLst>
              <a:rect l="T12" t="T13" r="T14" b="T15"/>
              <a:pathLst>
                <a:path w="1542" h="136">
                  <a:moveTo>
                    <a:pt x="0" y="0"/>
                  </a:moveTo>
                  <a:lnTo>
                    <a:pt x="0" y="136"/>
                  </a:lnTo>
                  <a:lnTo>
                    <a:pt x="1542" y="136"/>
                  </a:lnTo>
                  <a:lnTo>
                    <a:pt x="1542" y="0"/>
                  </a:lnTo>
                </a:path>
              </a:pathLst>
            </a:custGeom>
            <a:noFill/>
            <a:ln w="9525">
              <a:solidFill>
                <a:schemeClr val="tx1"/>
              </a:solidFill>
              <a:round/>
              <a:headEnd/>
              <a:tailEnd type="triangle" w="med" len="med"/>
            </a:ln>
          </p:spPr>
          <p:txBody>
            <a:bodyPr>
              <a:spAutoFit/>
            </a:bodyPr>
            <a:lstStyle/>
            <a:p>
              <a:endParaRPr lang="nb-NO"/>
            </a:p>
          </p:txBody>
        </p:sp>
        <p:sp>
          <p:nvSpPr>
            <p:cNvPr id="49168" name="Rectangle 15"/>
            <p:cNvSpPr>
              <a:spLocks noChangeArrowheads="1"/>
            </p:cNvSpPr>
            <p:nvPr/>
          </p:nvSpPr>
          <p:spPr bwMode="auto">
            <a:xfrm>
              <a:off x="1187450" y="5157788"/>
              <a:ext cx="6192838" cy="360362"/>
            </a:xfrm>
            <a:prstGeom prst="rect">
              <a:avLst/>
            </a:prstGeom>
            <a:noFill/>
            <a:ln w="9525">
              <a:solidFill>
                <a:schemeClr val="tx1"/>
              </a:solidFill>
              <a:miter lim="800000"/>
              <a:headEnd/>
              <a:tailEnd/>
            </a:ln>
          </p:spPr>
          <p:txBody>
            <a:bodyPr wrap="none" anchor="ctr">
              <a:spAutoFit/>
            </a:bodyPr>
            <a:lstStyle/>
            <a:p>
              <a:endParaRPr lang="nb-NO"/>
            </a:p>
          </p:txBody>
        </p:sp>
        <p:sp>
          <p:nvSpPr>
            <p:cNvPr id="49169" name="Rectangle 16"/>
            <p:cNvSpPr>
              <a:spLocks noChangeArrowheads="1"/>
            </p:cNvSpPr>
            <p:nvPr/>
          </p:nvSpPr>
          <p:spPr bwMode="auto">
            <a:xfrm>
              <a:off x="1187450" y="4076700"/>
              <a:ext cx="1800225" cy="360363"/>
            </a:xfrm>
            <a:prstGeom prst="rect">
              <a:avLst/>
            </a:prstGeom>
            <a:solidFill>
              <a:srgbClr val="6699FF"/>
            </a:solidFill>
            <a:ln w="9525">
              <a:solidFill>
                <a:srgbClr val="3366FF"/>
              </a:solidFill>
              <a:miter lim="800000"/>
              <a:headEnd/>
              <a:tailEnd/>
            </a:ln>
          </p:spPr>
          <p:txBody>
            <a:bodyPr wrap="none" anchor="ctr">
              <a:spAutoFit/>
            </a:bodyPr>
            <a:lstStyle/>
            <a:p>
              <a:endParaRPr lang="nb-NO"/>
            </a:p>
          </p:txBody>
        </p:sp>
        <p:sp>
          <p:nvSpPr>
            <p:cNvPr id="49170" name="Rectangle 17" descr="Wide upward diagonal"/>
            <p:cNvSpPr>
              <a:spLocks noChangeArrowheads="1"/>
            </p:cNvSpPr>
            <p:nvPr/>
          </p:nvSpPr>
          <p:spPr bwMode="auto">
            <a:xfrm>
              <a:off x="2484438" y="4076700"/>
              <a:ext cx="503237" cy="360363"/>
            </a:xfrm>
            <a:prstGeom prst="rect">
              <a:avLst/>
            </a:prstGeom>
            <a:pattFill prst="wdUpDiag">
              <a:fgClr>
                <a:srgbClr val="DDDDDD"/>
              </a:fgClr>
              <a:bgClr>
                <a:srgbClr val="6699FF"/>
              </a:bgClr>
            </a:pattFill>
            <a:ln w="9525">
              <a:solidFill>
                <a:schemeClr val="tx1"/>
              </a:solidFill>
              <a:miter lim="800000"/>
              <a:headEnd/>
              <a:tailEnd/>
            </a:ln>
          </p:spPr>
          <p:txBody>
            <a:bodyPr anchor="ctr">
              <a:spAutoFit/>
            </a:bodyPr>
            <a:lstStyle/>
            <a:p>
              <a:endParaRPr lang="nb-NO"/>
            </a:p>
          </p:txBody>
        </p:sp>
        <p:sp>
          <p:nvSpPr>
            <p:cNvPr id="49171" name="Rectangle 18"/>
            <p:cNvSpPr>
              <a:spLocks noChangeArrowheads="1"/>
            </p:cNvSpPr>
            <p:nvPr/>
          </p:nvSpPr>
          <p:spPr bwMode="auto">
            <a:xfrm>
              <a:off x="5795963" y="4076700"/>
              <a:ext cx="1584325" cy="360363"/>
            </a:xfrm>
            <a:prstGeom prst="rect">
              <a:avLst/>
            </a:prstGeom>
            <a:solidFill>
              <a:srgbClr val="6699FF"/>
            </a:solidFill>
            <a:ln w="9525">
              <a:solidFill>
                <a:srgbClr val="6699FF"/>
              </a:solidFill>
              <a:miter lim="800000"/>
              <a:headEnd/>
              <a:tailEnd/>
            </a:ln>
          </p:spPr>
          <p:txBody>
            <a:bodyPr wrap="none" anchor="ctr">
              <a:spAutoFit/>
            </a:bodyPr>
            <a:lstStyle/>
            <a:p>
              <a:endParaRPr lang="nb-NO"/>
            </a:p>
          </p:txBody>
        </p:sp>
        <p:sp>
          <p:nvSpPr>
            <p:cNvPr id="49172" name="Line 19"/>
            <p:cNvSpPr>
              <a:spLocks noChangeShapeType="1"/>
            </p:cNvSpPr>
            <p:nvPr/>
          </p:nvSpPr>
          <p:spPr bwMode="auto">
            <a:xfrm>
              <a:off x="2987675" y="4076700"/>
              <a:ext cx="0" cy="360363"/>
            </a:xfrm>
            <a:prstGeom prst="line">
              <a:avLst/>
            </a:prstGeom>
            <a:noFill/>
            <a:ln w="9525">
              <a:solidFill>
                <a:schemeClr val="tx1"/>
              </a:solidFill>
              <a:round/>
              <a:headEnd/>
              <a:tailEnd/>
            </a:ln>
          </p:spPr>
          <p:txBody>
            <a:bodyPr>
              <a:spAutoFit/>
            </a:bodyPr>
            <a:lstStyle/>
            <a:p>
              <a:endParaRPr lang="nb-NO"/>
            </a:p>
          </p:txBody>
        </p:sp>
        <p:sp>
          <p:nvSpPr>
            <p:cNvPr id="49173" name="Line 20"/>
            <p:cNvSpPr>
              <a:spLocks noChangeShapeType="1"/>
            </p:cNvSpPr>
            <p:nvPr/>
          </p:nvSpPr>
          <p:spPr bwMode="auto">
            <a:xfrm>
              <a:off x="5795963" y="4076700"/>
              <a:ext cx="0" cy="360363"/>
            </a:xfrm>
            <a:prstGeom prst="line">
              <a:avLst/>
            </a:prstGeom>
            <a:noFill/>
            <a:ln w="9525">
              <a:solidFill>
                <a:schemeClr val="tx1"/>
              </a:solidFill>
              <a:round/>
              <a:headEnd/>
              <a:tailEnd/>
            </a:ln>
          </p:spPr>
          <p:txBody>
            <a:bodyPr>
              <a:spAutoFit/>
            </a:bodyPr>
            <a:lstStyle/>
            <a:p>
              <a:endParaRPr lang="nb-NO"/>
            </a:p>
          </p:txBody>
        </p:sp>
        <p:sp>
          <p:nvSpPr>
            <p:cNvPr id="49174" name="Line 22"/>
            <p:cNvSpPr>
              <a:spLocks noChangeShapeType="1"/>
            </p:cNvSpPr>
            <p:nvPr/>
          </p:nvSpPr>
          <p:spPr bwMode="auto">
            <a:xfrm>
              <a:off x="6227763" y="4076700"/>
              <a:ext cx="0" cy="360363"/>
            </a:xfrm>
            <a:prstGeom prst="line">
              <a:avLst/>
            </a:prstGeom>
            <a:noFill/>
            <a:ln w="9525">
              <a:solidFill>
                <a:schemeClr val="tx1"/>
              </a:solidFill>
              <a:round/>
              <a:headEnd/>
              <a:tailEnd/>
            </a:ln>
          </p:spPr>
          <p:txBody>
            <a:bodyPr>
              <a:spAutoFit/>
            </a:bodyPr>
            <a:lstStyle/>
            <a:p>
              <a:endParaRPr lang="nb-NO"/>
            </a:p>
          </p:txBody>
        </p:sp>
        <p:sp>
          <p:nvSpPr>
            <p:cNvPr id="49175" name="Text Box 23"/>
            <p:cNvSpPr txBox="1">
              <a:spLocks noChangeArrowheads="1"/>
            </p:cNvSpPr>
            <p:nvPr/>
          </p:nvSpPr>
          <p:spPr bwMode="auto">
            <a:xfrm>
              <a:off x="2916238" y="4149725"/>
              <a:ext cx="360362" cy="227013"/>
            </a:xfrm>
            <a:prstGeom prst="rect">
              <a:avLst/>
            </a:prstGeom>
            <a:noFill/>
            <a:ln w="9525">
              <a:noFill/>
              <a:miter lim="800000"/>
              <a:headEnd/>
              <a:tailEnd/>
            </a:ln>
          </p:spPr>
          <p:txBody>
            <a:bodyPr>
              <a:spAutoFit/>
            </a:bodyPr>
            <a:lstStyle/>
            <a:p>
              <a:pPr marL="342900" indent="-342900"/>
              <a:r>
                <a:rPr lang="nb-NO" sz="1600"/>
                <a:t>X</a:t>
              </a:r>
            </a:p>
          </p:txBody>
        </p:sp>
        <p:sp>
          <p:nvSpPr>
            <p:cNvPr id="49176" name="Text Box 24"/>
            <p:cNvSpPr txBox="1">
              <a:spLocks noChangeArrowheads="1"/>
            </p:cNvSpPr>
            <p:nvPr/>
          </p:nvSpPr>
          <p:spPr bwMode="auto">
            <a:xfrm>
              <a:off x="5867400" y="4149725"/>
              <a:ext cx="358775" cy="227013"/>
            </a:xfrm>
            <a:prstGeom prst="rect">
              <a:avLst/>
            </a:prstGeom>
            <a:noFill/>
            <a:ln w="9525">
              <a:noFill/>
              <a:miter lim="800000"/>
              <a:headEnd/>
              <a:tailEnd/>
            </a:ln>
          </p:spPr>
          <p:txBody>
            <a:bodyPr>
              <a:spAutoFit/>
            </a:bodyPr>
            <a:lstStyle/>
            <a:p>
              <a:pPr marL="342900" indent="-342900"/>
              <a:r>
                <a:rPr lang="nb-NO" sz="1600"/>
                <a:t>A</a:t>
              </a:r>
            </a:p>
          </p:txBody>
        </p:sp>
        <p:sp>
          <p:nvSpPr>
            <p:cNvPr id="49177" name="Freeform 25"/>
            <p:cNvSpPr>
              <a:spLocks/>
            </p:cNvSpPr>
            <p:nvPr/>
          </p:nvSpPr>
          <p:spPr bwMode="auto">
            <a:xfrm>
              <a:off x="2916238" y="4437063"/>
              <a:ext cx="3095625" cy="215900"/>
            </a:xfrm>
            <a:custGeom>
              <a:avLst/>
              <a:gdLst>
                <a:gd name="T0" fmla="*/ 0 w 1542"/>
                <a:gd name="T1" fmla="*/ 0 h 136"/>
                <a:gd name="T2" fmla="*/ 0 w 1542"/>
                <a:gd name="T3" fmla="*/ 215900 h 136"/>
                <a:gd name="T4" fmla="*/ 3095625 w 1542"/>
                <a:gd name="T5" fmla="*/ 215900 h 136"/>
                <a:gd name="T6" fmla="*/ 3095625 w 1542"/>
                <a:gd name="T7" fmla="*/ 0 h 136"/>
                <a:gd name="T8" fmla="*/ 0 60000 65536"/>
                <a:gd name="T9" fmla="*/ 0 60000 65536"/>
                <a:gd name="T10" fmla="*/ 0 60000 65536"/>
                <a:gd name="T11" fmla="*/ 0 60000 65536"/>
                <a:gd name="T12" fmla="*/ 0 w 1542"/>
                <a:gd name="T13" fmla="*/ 0 h 136"/>
                <a:gd name="T14" fmla="*/ 1542 w 1542"/>
                <a:gd name="T15" fmla="*/ 136 h 136"/>
              </a:gdLst>
              <a:ahLst/>
              <a:cxnLst>
                <a:cxn ang="T8">
                  <a:pos x="T0" y="T1"/>
                </a:cxn>
                <a:cxn ang="T9">
                  <a:pos x="T2" y="T3"/>
                </a:cxn>
                <a:cxn ang="T10">
                  <a:pos x="T4" y="T5"/>
                </a:cxn>
                <a:cxn ang="T11">
                  <a:pos x="T6" y="T7"/>
                </a:cxn>
              </a:cxnLst>
              <a:rect l="T12" t="T13" r="T14" b="T15"/>
              <a:pathLst>
                <a:path w="1542" h="136">
                  <a:moveTo>
                    <a:pt x="0" y="0"/>
                  </a:moveTo>
                  <a:lnTo>
                    <a:pt x="0" y="136"/>
                  </a:lnTo>
                  <a:lnTo>
                    <a:pt x="1542" y="136"/>
                  </a:lnTo>
                  <a:lnTo>
                    <a:pt x="1542" y="0"/>
                  </a:lnTo>
                </a:path>
              </a:pathLst>
            </a:custGeom>
            <a:noFill/>
            <a:ln w="9525">
              <a:solidFill>
                <a:schemeClr val="tx1"/>
              </a:solidFill>
              <a:round/>
              <a:headEnd/>
              <a:tailEnd type="triangle" w="med" len="med"/>
            </a:ln>
          </p:spPr>
          <p:txBody>
            <a:bodyPr>
              <a:spAutoFit/>
            </a:bodyPr>
            <a:lstStyle/>
            <a:p>
              <a:endParaRPr lang="nb-NO"/>
            </a:p>
          </p:txBody>
        </p:sp>
        <p:sp>
          <p:nvSpPr>
            <p:cNvPr id="49178" name="Rectangle 26"/>
            <p:cNvSpPr>
              <a:spLocks noChangeArrowheads="1"/>
            </p:cNvSpPr>
            <p:nvPr/>
          </p:nvSpPr>
          <p:spPr bwMode="auto">
            <a:xfrm>
              <a:off x="1187450" y="4076700"/>
              <a:ext cx="6192838" cy="360363"/>
            </a:xfrm>
            <a:prstGeom prst="rect">
              <a:avLst/>
            </a:prstGeom>
            <a:noFill/>
            <a:ln w="9525">
              <a:solidFill>
                <a:schemeClr val="tx1"/>
              </a:solidFill>
              <a:miter lim="800000"/>
              <a:headEnd/>
              <a:tailEnd/>
            </a:ln>
          </p:spPr>
          <p:txBody>
            <a:bodyPr wrap="none" anchor="ctr">
              <a:spAutoFit/>
            </a:bodyPr>
            <a:lstStyle/>
            <a:p>
              <a:endParaRPr lang="nb-NO"/>
            </a:p>
          </p:txBody>
        </p:sp>
        <p:sp>
          <p:nvSpPr>
            <p:cNvPr id="49179" name="Rectangle 28"/>
            <p:cNvSpPr>
              <a:spLocks noChangeArrowheads="1"/>
            </p:cNvSpPr>
            <p:nvPr/>
          </p:nvSpPr>
          <p:spPr bwMode="auto">
            <a:xfrm>
              <a:off x="1187450" y="2997200"/>
              <a:ext cx="1800225" cy="360363"/>
            </a:xfrm>
            <a:prstGeom prst="rect">
              <a:avLst/>
            </a:prstGeom>
            <a:solidFill>
              <a:srgbClr val="6699FF"/>
            </a:solidFill>
            <a:ln w="9525">
              <a:solidFill>
                <a:srgbClr val="3366FF"/>
              </a:solidFill>
              <a:miter lim="800000"/>
              <a:headEnd/>
              <a:tailEnd/>
            </a:ln>
          </p:spPr>
          <p:txBody>
            <a:bodyPr wrap="none" anchor="ctr">
              <a:spAutoFit/>
            </a:bodyPr>
            <a:lstStyle/>
            <a:p>
              <a:endParaRPr lang="nb-NO"/>
            </a:p>
          </p:txBody>
        </p:sp>
        <p:sp>
          <p:nvSpPr>
            <p:cNvPr id="49180" name="Rectangle 29" descr="Wide upward diagonal"/>
            <p:cNvSpPr>
              <a:spLocks noChangeArrowheads="1"/>
            </p:cNvSpPr>
            <p:nvPr/>
          </p:nvSpPr>
          <p:spPr bwMode="auto">
            <a:xfrm>
              <a:off x="2052638" y="2997200"/>
              <a:ext cx="935037" cy="360363"/>
            </a:xfrm>
            <a:prstGeom prst="rect">
              <a:avLst/>
            </a:prstGeom>
            <a:pattFill prst="wdUpDiag">
              <a:fgClr>
                <a:srgbClr val="DDDDDD"/>
              </a:fgClr>
              <a:bgClr>
                <a:srgbClr val="6699FF"/>
              </a:bgClr>
            </a:pattFill>
            <a:ln w="9525">
              <a:solidFill>
                <a:srgbClr val="6699FF"/>
              </a:solidFill>
              <a:miter lim="800000"/>
              <a:headEnd/>
              <a:tailEnd/>
            </a:ln>
          </p:spPr>
          <p:txBody>
            <a:bodyPr wrap="none" anchor="ctr">
              <a:spAutoFit/>
            </a:bodyPr>
            <a:lstStyle/>
            <a:p>
              <a:endParaRPr lang="nb-NO"/>
            </a:p>
          </p:txBody>
        </p:sp>
        <p:sp>
          <p:nvSpPr>
            <p:cNvPr id="49181" name="Rectangle 30"/>
            <p:cNvSpPr>
              <a:spLocks noChangeArrowheads="1"/>
            </p:cNvSpPr>
            <p:nvPr/>
          </p:nvSpPr>
          <p:spPr bwMode="auto">
            <a:xfrm>
              <a:off x="5795963" y="2997200"/>
              <a:ext cx="1584325" cy="360363"/>
            </a:xfrm>
            <a:prstGeom prst="rect">
              <a:avLst/>
            </a:prstGeom>
            <a:solidFill>
              <a:srgbClr val="6699FF"/>
            </a:solidFill>
            <a:ln w="9525">
              <a:solidFill>
                <a:srgbClr val="6699FF"/>
              </a:solidFill>
              <a:miter lim="800000"/>
              <a:headEnd/>
              <a:tailEnd/>
            </a:ln>
          </p:spPr>
          <p:txBody>
            <a:bodyPr wrap="none" anchor="ctr">
              <a:spAutoFit/>
            </a:bodyPr>
            <a:lstStyle/>
            <a:p>
              <a:endParaRPr lang="nb-NO"/>
            </a:p>
          </p:txBody>
        </p:sp>
        <p:sp>
          <p:nvSpPr>
            <p:cNvPr id="49182" name="Line 31"/>
            <p:cNvSpPr>
              <a:spLocks noChangeShapeType="1"/>
            </p:cNvSpPr>
            <p:nvPr/>
          </p:nvSpPr>
          <p:spPr bwMode="auto">
            <a:xfrm>
              <a:off x="2987675" y="2997200"/>
              <a:ext cx="0" cy="360363"/>
            </a:xfrm>
            <a:prstGeom prst="line">
              <a:avLst/>
            </a:prstGeom>
            <a:noFill/>
            <a:ln w="9525">
              <a:solidFill>
                <a:schemeClr val="tx1"/>
              </a:solidFill>
              <a:round/>
              <a:headEnd/>
              <a:tailEnd/>
            </a:ln>
          </p:spPr>
          <p:txBody>
            <a:bodyPr>
              <a:spAutoFit/>
            </a:bodyPr>
            <a:lstStyle/>
            <a:p>
              <a:endParaRPr lang="nb-NO"/>
            </a:p>
          </p:txBody>
        </p:sp>
        <p:sp>
          <p:nvSpPr>
            <p:cNvPr id="49183" name="Line 32"/>
            <p:cNvSpPr>
              <a:spLocks noChangeShapeType="1"/>
            </p:cNvSpPr>
            <p:nvPr/>
          </p:nvSpPr>
          <p:spPr bwMode="auto">
            <a:xfrm>
              <a:off x="5795963" y="2997200"/>
              <a:ext cx="0" cy="360363"/>
            </a:xfrm>
            <a:prstGeom prst="line">
              <a:avLst/>
            </a:prstGeom>
            <a:noFill/>
            <a:ln w="9525">
              <a:solidFill>
                <a:schemeClr val="tx1"/>
              </a:solidFill>
              <a:round/>
              <a:headEnd/>
              <a:tailEnd/>
            </a:ln>
          </p:spPr>
          <p:txBody>
            <a:bodyPr>
              <a:spAutoFit/>
            </a:bodyPr>
            <a:lstStyle/>
            <a:p>
              <a:endParaRPr lang="nb-NO"/>
            </a:p>
          </p:txBody>
        </p:sp>
        <p:sp>
          <p:nvSpPr>
            <p:cNvPr id="49184" name="Line 34"/>
            <p:cNvSpPr>
              <a:spLocks noChangeShapeType="1"/>
            </p:cNvSpPr>
            <p:nvPr/>
          </p:nvSpPr>
          <p:spPr bwMode="auto">
            <a:xfrm>
              <a:off x="6227763" y="2997200"/>
              <a:ext cx="0" cy="360363"/>
            </a:xfrm>
            <a:prstGeom prst="line">
              <a:avLst/>
            </a:prstGeom>
            <a:noFill/>
            <a:ln w="9525">
              <a:solidFill>
                <a:schemeClr val="tx1"/>
              </a:solidFill>
              <a:round/>
              <a:headEnd/>
              <a:tailEnd/>
            </a:ln>
          </p:spPr>
          <p:txBody>
            <a:bodyPr>
              <a:spAutoFit/>
            </a:bodyPr>
            <a:lstStyle/>
            <a:p>
              <a:endParaRPr lang="nb-NO"/>
            </a:p>
          </p:txBody>
        </p:sp>
        <p:sp>
          <p:nvSpPr>
            <p:cNvPr id="49185" name="Text Box 35"/>
            <p:cNvSpPr txBox="1">
              <a:spLocks noChangeArrowheads="1"/>
            </p:cNvSpPr>
            <p:nvPr/>
          </p:nvSpPr>
          <p:spPr bwMode="auto">
            <a:xfrm>
              <a:off x="2339975" y="3068638"/>
              <a:ext cx="431800" cy="227012"/>
            </a:xfrm>
            <a:prstGeom prst="rect">
              <a:avLst/>
            </a:prstGeom>
            <a:noFill/>
            <a:ln w="9525">
              <a:noFill/>
              <a:miter lim="800000"/>
              <a:headEnd/>
              <a:tailEnd/>
            </a:ln>
          </p:spPr>
          <p:txBody>
            <a:bodyPr>
              <a:spAutoFit/>
            </a:bodyPr>
            <a:lstStyle/>
            <a:p>
              <a:pPr marL="342900" indent="-342900"/>
              <a:r>
                <a:rPr lang="nb-NO" sz="1600"/>
                <a:t>X</a:t>
              </a:r>
            </a:p>
          </p:txBody>
        </p:sp>
        <p:sp>
          <p:nvSpPr>
            <p:cNvPr id="49186" name="Text Box 36"/>
            <p:cNvSpPr txBox="1">
              <a:spLocks noChangeArrowheads="1"/>
            </p:cNvSpPr>
            <p:nvPr/>
          </p:nvSpPr>
          <p:spPr bwMode="auto">
            <a:xfrm>
              <a:off x="5867400" y="3068638"/>
              <a:ext cx="358775" cy="227012"/>
            </a:xfrm>
            <a:prstGeom prst="rect">
              <a:avLst/>
            </a:prstGeom>
            <a:noFill/>
            <a:ln w="9525">
              <a:noFill/>
              <a:miter lim="800000"/>
              <a:headEnd/>
              <a:tailEnd/>
            </a:ln>
          </p:spPr>
          <p:txBody>
            <a:bodyPr>
              <a:spAutoFit/>
            </a:bodyPr>
            <a:lstStyle/>
            <a:p>
              <a:pPr marL="342900" indent="-342900"/>
              <a:r>
                <a:rPr lang="nb-NO" sz="1600"/>
                <a:t>A</a:t>
              </a:r>
            </a:p>
          </p:txBody>
        </p:sp>
        <p:sp>
          <p:nvSpPr>
            <p:cNvPr id="49187" name="Freeform 37"/>
            <p:cNvSpPr>
              <a:spLocks/>
            </p:cNvSpPr>
            <p:nvPr/>
          </p:nvSpPr>
          <p:spPr bwMode="auto">
            <a:xfrm>
              <a:off x="2484438" y="3357563"/>
              <a:ext cx="3527425" cy="215900"/>
            </a:xfrm>
            <a:custGeom>
              <a:avLst/>
              <a:gdLst>
                <a:gd name="T0" fmla="*/ 0 w 1542"/>
                <a:gd name="T1" fmla="*/ 0 h 136"/>
                <a:gd name="T2" fmla="*/ 0 w 1542"/>
                <a:gd name="T3" fmla="*/ 215900 h 136"/>
                <a:gd name="T4" fmla="*/ 3527425 w 1542"/>
                <a:gd name="T5" fmla="*/ 215900 h 136"/>
                <a:gd name="T6" fmla="*/ 3527425 w 1542"/>
                <a:gd name="T7" fmla="*/ 0 h 136"/>
                <a:gd name="T8" fmla="*/ 0 60000 65536"/>
                <a:gd name="T9" fmla="*/ 0 60000 65536"/>
                <a:gd name="T10" fmla="*/ 0 60000 65536"/>
                <a:gd name="T11" fmla="*/ 0 60000 65536"/>
                <a:gd name="T12" fmla="*/ 0 w 1542"/>
                <a:gd name="T13" fmla="*/ 0 h 136"/>
                <a:gd name="T14" fmla="*/ 1542 w 1542"/>
                <a:gd name="T15" fmla="*/ 136 h 136"/>
              </a:gdLst>
              <a:ahLst/>
              <a:cxnLst>
                <a:cxn ang="T8">
                  <a:pos x="T0" y="T1"/>
                </a:cxn>
                <a:cxn ang="T9">
                  <a:pos x="T2" y="T3"/>
                </a:cxn>
                <a:cxn ang="T10">
                  <a:pos x="T4" y="T5"/>
                </a:cxn>
                <a:cxn ang="T11">
                  <a:pos x="T6" y="T7"/>
                </a:cxn>
              </a:cxnLst>
              <a:rect l="T12" t="T13" r="T14" b="T15"/>
              <a:pathLst>
                <a:path w="1542" h="136">
                  <a:moveTo>
                    <a:pt x="0" y="0"/>
                  </a:moveTo>
                  <a:lnTo>
                    <a:pt x="0" y="136"/>
                  </a:lnTo>
                  <a:lnTo>
                    <a:pt x="1542" y="136"/>
                  </a:lnTo>
                  <a:lnTo>
                    <a:pt x="1542" y="0"/>
                  </a:lnTo>
                </a:path>
              </a:pathLst>
            </a:custGeom>
            <a:noFill/>
            <a:ln w="9525">
              <a:solidFill>
                <a:schemeClr val="tx1"/>
              </a:solidFill>
              <a:round/>
              <a:headEnd/>
              <a:tailEnd type="triangle" w="med" len="med"/>
            </a:ln>
          </p:spPr>
          <p:txBody>
            <a:bodyPr>
              <a:spAutoFit/>
            </a:bodyPr>
            <a:lstStyle/>
            <a:p>
              <a:endParaRPr lang="nb-NO"/>
            </a:p>
          </p:txBody>
        </p:sp>
        <p:sp>
          <p:nvSpPr>
            <p:cNvPr id="49188" name="Rectangle 38"/>
            <p:cNvSpPr>
              <a:spLocks noChangeArrowheads="1"/>
            </p:cNvSpPr>
            <p:nvPr/>
          </p:nvSpPr>
          <p:spPr bwMode="auto">
            <a:xfrm>
              <a:off x="1187450" y="2997200"/>
              <a:ext cx="6192838" cy="360363"/>
            </a:xfrm>
            <a:prstGeom prst="rect">
              <a:avLst/>
            </a:prstGeom>
            <a:noFill/>
            <a:ln w="9525">
              <a:solidFill>
                <a:schemeClr val="tx1"/>
              </a:solidFill>
              <a:miter lim="800000"/>
              <a:headEnd/>
              <a:tailEnd/>
            </a:ln>
          </p:spPr>
          <p:txBody>
            <a:bodyPr wrap="none" anchor="ctr">
              <a:spAutoFit/>
            </a:bodyPr>
            <a:lstStyle/>
            <a:p>
              <a:endParaRPr lang="nb-NO"/>
            </a:p>
          </p:txBody>
        </p:sp>
      </p:gr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51203" name="Slide Number Placeholder 5"/>
          <p:cNvSpPr>
            <a:spLocks noGrp="1"/>
          </p:cNvSpPr>
          <p:nvPr>
            <p:ph type="sldNum" sz="quarter" idx="12"/>
          </p:nvPr>
        </p:nvSpPr>
        <p:spPr>
          <a:noFill/>
        </p:spPr>
        <p:txBody>
          <a:bodyPr/>
          <a:lstStyle/>
          <a:p>
            <a:fld id="{8B8718DE-8470-4E10-A5F0-4F203C5D0D75}" type="slidenum">
              <a:rPr lang="en-US"/>
              <a:pPr/>
              <a:t>38</a:t>
            </a:fld>
            <a:endParaRPr lang="en-US"/>
          </a:p>
        </p:txBody>
      </p:sp>
      <p:sp>
        <p:nvSpPr>
          <p:cNvPr id="51204" name="Rectangle 2"/>
          <p:cNvSpPr>
            <a:spLocks noGrp="1" noChangeArrowheads="1"/>
          </p:cNvSpPr>
          <p:nvPr>
            <p:ph type="title"/>
          </p:nvPr>
        </p:nvSpPr>
        <p:spPr/>
        <p:txBody>
          <a:bodyPr/>
          <a:lstStyle/>
          <a:p>
            <a:pPr eaLnBrk="1" hangingPunct="1"/>
            <a:r>
              <a:rPr lang="nb-NO" smtClean="0">
                <a:solidFill>
                  <a:srgbClr val="0000CC"/>
                </a:solidFill>
              </a:rPr>
              <a:t>Normalisering</a:t>
            </a:r>
          </a:p>
        </p:txBody>
      </p:sp>
      <p:sp>
        <p:nvSpPr>
          <p:cNvPr id="51205" name="Rectangle 3"/>
          <p:cNvSpPr>
            <a:spLocks noGrp="1" noChangeArrowheads="1"/>
          </p:cNvSpPr>
          <p:nvPr>
            <p:ph type="body" idx="1"/>
          </p:nvPr>
        </p:nvSpPr>
        <p:spPr>
          <a:xfrm>
            <a:off x="533400" y="1484313"/>
            <a:ext cx="8229600" cy="4565650"/>
          </a:xfrm>
        </p:spPr>
        <p:txBody>
          <a:bodyPr/>
          <a:lstStyle/>
          <a:p>
            <a:pPr eaLnBrk="1" hangingPunct="1"/>
            <a:r>
              <a:rPr lang="nb-NO" sz="2400" b="1" smtClean="0">
                <a:solidFill>
                  <a:srgbClr val="CC0099"/>
                </a:solidFill>
              </a:rPr>
              <a:t>Normalisering</a:t>
            </a:r>
            <a:r>
              <a:rPr lang="nb-NO" sz="2400" smtClean="0"/>
              <a:t> går ut på å dekomponere relasjoner med lav normalform til relasjoner med høyere normalform. </a:t>
            </a:r>
          </a:p>
          <a:p>
            <a:pPr eaLnBrk="1" hangingPunct="1"/>
            <a:r>
              <a:rPr lang="nb-NO" sz="2400" b="1" smtClean="0"/>
              <a:t>Regel:</a:t>
            </a:r>
            <a:r>
              <a:rPr lang="nb-NO" sz="2400" smtClean="0"/>
              <a:t> </a:t>
            </a:r>
            <a:r>
              <a:rPr lang="nb-NO" sz="2400" smtClean="0">
                <a:solidFill>
                  <a:srgbClr val="0000FF"/>
                </a:solidFill>
              </a:rPr>
              <a:t>Gitt en relasjon R(XYZ) med en </a:t>
            </a:r>
            <a:br>
              <a:rPr lang="nb-NO" sz="2400" smtClean="0">
                <a:solidFill>
                  <a:srgbClr val="0000FF"/>
                </a:solidFill>
              </a:rPr>
            </a:br>
            <a:r>
              <a:rPr lang="nb-NO" sz="2400" smtClean="0">
                <a:solidFill>
                  <a:srgbClr val="0000FF"/>
                </a:solidFill>
              </a:rPr>
              <a:t>FD X</a:t>
            </a:r>
            <a:r>
              <a:rPr lang="nb-NO" sz="2400" smtClean="0">
                <a:solidFill>
                  <a:srgbClr val="0000FF"/>
                </a:solidFill>
                <a:sym typeface="Symbol" pitchFamily="-105" charset="2"/>
              </a:rPr>
              <a:t></a:t>
            </a:r>
            <a:r>
              <a:rPr lang="nb-NO" sz="2400" smtClean="0">
                <a:solidFill>
                  <a:srgbClr val="0000FF"/>
                </a:solidFill>
              </a:rPr>
              <a:t>Y. Hvis R dekomponeres til </a:t>
            </a:r>
            <a:br>
              <a:rPr lang="nb-NO" sz="2400" smtClean="0">
                <a:solidFill>
                  <a:srgbClr val="0000FF"/>
                </a:solidFill>
              </a:rPr>
            </a:br>
            <a:r>
              <a:rPr lang="nb-NO" sz="2400" smtClean="0">
                <a:solidFill>
                  <a:srgbClr val="0000FF"/>
                </a:solidFill>
              </a:rPr>
              <a:t>S(XY), T(XZ), vil vi </a:t>
            </a:r>
            <a:r>
              <a:rPr lang="nb-NO" sz="2400" i="1" smtClean="0">
                <a:solidFill>
                  <a:srgbClr val="0000FF"/>
                </a:solidFill>
              </a:rPr>
              <a:t>aldri</a:t>
            </a:r>
            <a:r>
              <a:rPr lang="nb-NO" sz="2400" smtClean="0">
                <a:solidFill>
                  <a:srgbClr val="0000FF"/>
                </a:solidFill>
              </a:rPr>
              <a:t> kunne få falske tupler ved naturlig join av S og T.</a:t>
            </a:r>
          </a:p>
          <a:p>
            <a:pPr lvl="1" eaLnBrk="1" hangingPunct="1"/>
            <a:r>
              <a:rPr lang="nb-NO" sz="2200" smtClean="0">
                <a:ea typeface="ＭＳ Ｐゴシック" pitchFamily="-105" charset="-128"/>
              </a:rPr>
              <a:t>Hvis vi dekomponerer R(XYZ) til S(XY), T(XZ) og det </a:t>
            </a:r>
            <a:r>
              <a:rPr lang="nb-NO" sz="2200" i="1" smtClean="0">
                <a:ea typeface="ＭＳ Ｐゴシック" pitchFamily="-105" charset="-128"/>
              </a:rPr>
              <a:t>ikke</a:t>
            </a:r>
            <a:r>
              <a:rPr lang="nb-NO" sz="2200" smtClean="0">
                <a:ea typeface="ＭＳ Ｐゴシック" pitchFamily="-105" charset="-128"/>
              </a:rPr>
              <a:t> er slik at X</a:t>
            </a:r>
            <a:r>
              <a:rPr lang="nb-NO" sz="2200" smtClean="0">
                <a:ea typeface="ＭＳ Ｐゴシック" pitchFamily="-105" charset="-128"/>
                <a:sym typeface="Symbol" pitchFamily="-105" charset="2"/>
              </a:rPr>
              <a:t></a:t>
            </a:r>
            <a:r>
              <a:rPr lang="nb-NO" sz="2200" smtClean="0">
                <a:ea typeface="ＭＳ Ｐゴシック" pitchFamily="-105" charset="-128"/>
              </a:rPr>
              <a:t>Y holder, vil vi generelt få falske tupler ved naturlig join av S og T. </a:t>
            </a:r>
          </a:p>
          <a:p>
            <a:pPr marL="0" indent="0" eaLnBrk="1" hangingPunct="1">
              <a:buNone/>
            </a:pPr>
            <a:endParaRPr lang="nb-NO" sz="2600"/>
          </a:p>
          <a:p>
            <a:pPr marL="719138" indent="0" eaLnBrk="1" hangingPunct="1">
              <a:buNone/>
            </a:pPr>
            <a:r>
              <a:rPr lang="nb-NO" sz="2200">
                <a:solidFill>
                  <a:srgbClr val="0000CC"/>
                </a:solidFill>
              </a:rPr>
              <a:t>Her uttrykker R(XYZ) </a:t>
            </a:r>
            <a:r>
              <a:rPr lang="nb-NO" sz="2200">
                <a:solidFill>
                  <a:srgbClr val="0000CC"/>
                </a:solidFill>
                <a:sym typeface="Symbol" pitchFamily="-105" charset="2"/>
              </a:rPr>
              <a:t>at attributtene i </a:t>
            </a:r>
            <a:r>
              <a:rPr lang="nb-NO" sz="2200">
                <a:solidFill>
                  <a:srgbClr val="0000CC"/>
                </a:solidFill>
              </a:rPr>
              <a:t>R kan deles inn i tre (ikketomme) disjunkte mengder X, Y og Z. </a:t>
            </a:r>
            <a:r>
              <a:rPr lang="nb-NO" sz="2200"/>
              <a:t> </a:t>
            </a:r>
            <a:endParaRPr lang="nb-NO" sz="2200">
              <a:solidFill>
                <a:srgbClr val="CC0099"/>
              </a:solidFill>
            </a:endParaRPr>
          </a:p>
          <a:p>
            <a:pPr marL="0" indent="0" eaLnBrk="1" hangingPunct="1">
              <a:buNone/>
            </a:pPr>
            <a:endParaRPr lang="nb-NO" sz="2200" smtClean="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52227" name="Slide Number Placeholder 5"/>
          <p:cNvSpPr>
            <a:spLocks noGrp="1"/>
          </p:cNvSpPr>
          <p:nvPr>
            <p:ph type="sldNum" sz="quarter" idx="12"/>
          </p:nvPr>
        </p:nvSpPr>
        <p:spPr>
          <a:noFill/>
        </p:spPr>
        <p:txBody>
          <a:bodyPr/>
          <a:lstStyle/>
          <a:p>
            <a:fld id="{9DA0B903-B489-41D9-832F-F373E7FB7D55}" type="slidenum">
              <a:rPr lang="en-US"/>
              <a:pPr/>
              <a:t>39</a:t>
            </a:fld>
            <a:endParaRPr lang="en-US"/>
          </a:p>
        </p:txBody>
      </p:sp>
      <p:sp>
        <p:nvSpPr>
          <p:cNvPr id="52228" name="Rectangle 2"/>
          <p:cNvSpPr>
            <a:spLocks noGrp="1" noChangeArrowheads="1"/>
          </p:cNvSpPr>
          <p:nvPr>
            <p:ph type="title"/>
          </p:nvPr>
        </p:nvSpPr>
        <p:spPr/>
        <p:txBody>
          <a:bodyPr/>
          <a:lstStyle/>
          <a:p>
            <a:pPr eaLnBrk="1" hangingPunct="1"/>
            <a:r>
              <a:rPr lang="nb-NO" smtClean="0">
                <a:solidFill>
                  <a:srgbClr val="0000CC"/>
                </a:solidFill>
              </a:rPr>
              <a:t>Dekomponering av GDB1</a:t>
            </a:r>
          </a:p>
        </p:txBody>
      </p:sp>
      <p:sp>
        <p:nvSpPr>
          <p:cNvPr id="52229" name="Rectangle 3"/>
          <p:cNvSpPr>
            <a:spLocks noGrp="1" noChangeArrowheads="1"/>
          </p:cNvSpPr>
          <p:nvPr>
            <p:ph type="body" idx="1"/>
          </p:nvPr>
        </p:nvSpPr>
        <p:spPr>
          <a:xfrm>
            <a:off x="539750" y="1268761"/>
            <a:ext cx="8229600" cy="4897090"/>
          </a:xfrm>
        </p:spPr>
        <p:txBody>
          <a:bodyPr/>
          <a:lstStyle/>
          <a:p>
            <a:pPr eaLnBrk="1" hangingPunct="1"/>
            <a:r>
              <a:rPr lang="nb-NO" sz="2400" smtClean="0"/>
              <a:t>Bruk regelen til å dekomponere GDB1 (lysark 3):</a:t>
            </a:r>
            <a:br>
              <a:rPr lang="nb-NO" sz="2400" smtClean="0"/>
            </a:br>
            <a:r>
              <a:rPr lang="nb-NO" sz="2400" smtClean="0"/>
              <a:t> 	</a:t>
            </a:r>
            <a:r>
              <a:rPr lang="nb-NO" sz="2000" smtClean="0"/>
              <a:t>Relasjon: </a:t>
            </a:r>
            <a:r>
              <a:rPr lang="nb-NO" sz="2000" smtClean="0">
                <a:solidFill>
                  <a:schemeClr val="hlink"/>
                </a:solidFill>
              </a:rPr>
              <a:t>Bestilling(Kode, Kundenr, Navn, Adresse, AntBestilt)</a:t>
            </a:r>
            <a:r>
              <a:rPr lang="nb-NO" sz="2000" smtClean="0"/>
              <a:t/>
            </a:r>
            <a:br>
              <a:rPr lang="nb-NO" sz="2000" smtClean="0"/>
            </a:br>
            <a:r>
              <a:rPr lang="nb-NO" sz="2000" smtClean="0"/>
              <a:t>	FD: </a:t>
            </a:r>
            <a:r>
              <a:rPr lang="nb-NO" sz="2000" smtClean="0">
                <a:solidFill>
                  <a:srgbClr val="0000FF"/>
                </a:solidFill>
              </a:rPr>
              <a:t>Kundenr </a:t>
            </a:r>
            <a:r>
              <a:rPr lang="nb-NO" sz="2000" smtClean="0">
                <a:solidFill>
                  <a:srgbClr val="0000FF"/>
                </a:solidFill>
                <a:sym typeface="Symbol" pitchFamily="-105" charset="2"/>
              </a:rPr>
              <a:t> </a:t>
            </a:r>
            <a:r>
              <a:rPr lang="nb-NO" sz="2000" smtClean="0">
                <a:solidFill>
                  <a:srgbClr val="0000FF"/>
                </a:solidFill>
              </a:rPr>
              <a:t>Navn, Adresse</a:t>
            </a:r>
            <a:r>
              <a:rPr lang="nb-NO" sz="2000" smtClean="0"/>
              <a:t> </a:t>
            </a:r>
            <a:br>
              <a:rPr lang="nb-NO" sz="2000" smtClean="0"/>
            </a:br>
            <a:r>
              <a:rPr lang="nb-NO" sz="2000" smtClean="0"/>
              <a:t/>
            </a:r>
            <a:br>
              <a:rPr lang="nb-NO" sz="2000" smtClean="0"/>
            </a:br>
            <a:r>
              <a:rPr lang="nb-NO" sz="2000" smtClean="0"/>
              <a:t>	X = {Kundenr}</a:t>
            </a:r>
            <a:br>
              <a:rPr lang="nb-NO" sz="2000" smtClean="0"/>
            </a:br>
            <a:r>
              <a:rPr lang="nb-NO" sz="2000" smtClean="0"/>
              <a:t>	Y = {Navn, Adresse}</a:t>
            </a:r>
            <a:br>
              <a:rPr lang="nb-NO" sz="2000" smtClean="0"/>
            </a:br>
            <a:r>
              <a:rPr lang="nb-NO" sz="2000" smtClean="0"/>
              <a:t>	Z = {Kode, AntBestilt}</a:t>
            </a:r>
            <a:r>
              <a:rPr lang="nb-NO" sz="2400" smtClean="0"/>
              <a:t/>
            </a:r>
            <a:br>
              <a:rPr lang="nb-NO" sz="2400" smtClean="0"/>
            </a:br>
            <a:r>
              <a:rPr lang="nb-NO" sz="2400" smtClean="0"/>
              <a:t/>
            </a:r>
            <a:br>
              <a:rPr lang="nb-NO" sz="2400" smtClean="0"/>
            </a:br>
            <a:r>
              <a:rPr lang="nb-NO" sz="2400" smtClean="0"/>
              <a:t>Da blir resultatet GDB2 (lysark 10):</a:t>
            </a:r>
            <a:br>
              <a:rPr lang="nb-NO" sz="2400" smtClean="0"/>
            </a:br>
            <a:r>
              <a:rPr lang="nb-NO" sz="2400" smtClean="0"/>
              <a:t>	</a:t>
            </a:r>
            <a:r>
              <a:rPr lang="nb-NO" sz="2000" smtClean="0"/>
              <a:t>Bestilling erstattes av</a:t>
            </a:r>
            <a:r>
              <a:rPr lang="nb-NO" sz="2000"/>
              <a:t> 	</a:t>
            </a:r>
            <a:r>
              <a:rPr lang="nb-NO" sz="2000">
                <a:solidFill>
                  <a:schemeClr val="hlink"/>
                </a:solidFill>
              </a:rPr>
              <a:t>Kunde(Kundenr, Navn, Adresse)</a:t>
            </a:r>
            <a:br>
              <a:rPr lang="nb-NO" sz="2000">
                <a:solidFill>
                  <a:schemeClr val="hlink"/>
                </a:solidFill>
              </a:rPr>
            </a:br>
            <a:r>
              <a:rPr lang="nb-NO" sz="2000">
                <a:solidFill>
                  <a:schemeClr val="hlink"/>
                </a:solidFill>
              </a:rPr>
              <a:t>				Ordre(Kundenr, Kode, AntBestilt)</a:t>
            </a:r>
            <a:r>
              <a:rPr lang="nb-NO" sz="2000" smtClean="0"/>
              <a:t> </a:t>
            </a:r>
            <a:r>
              <a:rPr lang="nb-NO" sz="2400" smtClean="0"/>
              <a:t/>
            </a:r>
            <a:br>
              <a:rPr lang="nb-NO" sz="2400" smtClean="0"/>
            </a:br>
            <a:endParaRPr lang="nb-NO" sz="2400" smtClean="0"/>
          </a:p>
          <a:p>
            <a:pPr eaLnBrk="1" hangingPunct="1"/>
            <a:r>
              <a:rPr lang="nb-NO" sz="2400" smtClean="0"/>
              <a:t>I GDB2 er det ingen brudd på normalformene; alle relasjonene er på BCNF.</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19459" name="Slide Number Placeholder 5"/>
          <p:cNvSpPr>
            <a:spLocks noGrp="1"/>
          </p:cNvSpPr>
          <p:nvPr>
            <p:ph type="sldNum" sz="quarter" idx="12"/>
          </p:nvPr>
        </p:nvSpPr>
        <p:spPr>
          <a:noFill/>
        </p:spPr>
        <p:txBody>
          <a:bodyPr/>
          <a:lstStyle/>
          <a:p>
            <a:fld id="{01828C40-29BC-42DA-9346-23D2200C0030}" type="slidenum">
              <a:rPr lang="en-US"/>
              <a:pPr/>
              <a:t>4</a:t>
            </a:fld>
            <a:endParaRPr lang="en-US"/>
          </a:p>
        </p:txBody>
      </p:sp>
      <p:sp>
        <p:nvSpPr>
          <p:cNvPr id="19460" name="Rectangle 2"/>
          <p:cNvSpPr>
            <a:spLocks noGrp="1" noChangeArrowheads="1"/>
          </p:cNvSpPr>
          <p:nvPr>
            <p:ph type="title"/>
          </p:nvPr>
        </p:nvSpPr>
        <p:spPr/>
        <p:txBody>
          <a:bodyPr/>
          <a:lstStyle/>
          <a:p>
            <a:pPr eaLnBrk="1" hangingPunct="1"/>
            <a:r>
              <a:rPr lang="nb-NO" sz="4000" smtClean="0">
                <a:solidFill>
                  <a:srgbClr val="0000CC"/>
                </a:solidFill>
              </a:rPr>
              <a:t>A. Relasjonene samler </a:t>
            </a:r>
            <a:br>
              <a:rPr lang="nb-NO" sz="4000" smtClean="0">
                <a:solidFill>
                  <a:srgbClr val="0000CC"/>
                </a:solidFill>
              </a:rPr>
            </a:br>
            <a:r>
              <a:rPr lang="nb-NO" sz="4000" smtClean="0">
                <a:solidFill>
                  <a:srgbClr val="0000CC"/>
                </a:solidFill>
              </a:rPr>
              <a:t>beslektet informasjon:</a:t>
            </a:r>
          </a:p>
        </p:txBody>
      </p:sp>
      <p:sp>
        <p:nvSpPr>
          <p:cNvPr id="19461" name="Rectangle 3"/>
          <p:cNvSpPr>
            <a:spLocks noGrp="1" noChangeArrowheads="1"/>
          </p:cNvSpPr>
          <p:nvPr>
            <p:ph type="body" idx="1"/>
          </p:nvPr>
        </p:nvSpPr>
        <p:spPr>
          <a:xfrm>
            <a:off x="533400" y="1773238"/>
            <a:ext cx="7711008" cy="4276725"/>
          </a:xfrm>
        </p:spPr>
        <p:txBody>
          <a:bodyPr/>
          <a:lstStyle/>
          <a:p>
            <a:pPr eaLnBrk="1" hangingPunct="1"/>
            <a:r>
              <a:rPr lang="nb-NO" dirty="0" smtClean="0"/>
              <a:t>Tekstlig nærhet </a:t>
            </a:r>
            <a:r>
              <a:rPr lang="nb-NO" dirty="0" smtClean="0"/>
              <a:t>skal gjenspeile </a:t>
            </a:r>
            <a:r>
              <a:rPr lang="nb-NO" dirty="0" smtClean="0"/>
              <a:t>logisk nærhet</a:t>
            </a:r>
            <a:br>
              <a:rPr lang="nb-NO" dirty="0" smtClean="0"/>
            </a:br>
            <a:r>
              <a:rPr lang="nb-NO" dirty="0" smtClean="0"/>
              <a:t>(Med tekstlig nærhet menes her samlokalisering i en relasjon)</a:t>
            </a:r>
          </a:p>
          <a:p>
            <a:pPr eaLnBrk="1" hangingPunct="1"/>
            <a:r>
              <a:rPr lang="nb-NO" dirty="0" smtClean="0"/>
              <a:t>Brudd på dette prinsippet har en tendens til å påtvinge duplisering av data innen en tabell og dermed forårsake </a:t>
            </a:r>
            <a:r>
              <a:rPr lang="nb-NO" b="1" dirty="0" smtClean="0">
                <a:solidFill>
                  <a:srgbClr val="CC0099"/>
                </a:solidFill>
              </a:rPr>
              <a:t>oppdateringsanomalier</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nb-NO" smtClean="0">
                <a:solidFill>
                  <a:srgbClr val="0000CC"/>
                </a:solidFill>
              </a:rPr>
              <a:t>Dekomponering av GDB2</a:t>
            </a:r>
            <a:endParaRPr lang="en-US" smtClean="0"/>
          </a:p>
        </p:txBody>
      </p:sp>
      <p:sp>
        <p:nvSpPr>
          <p:cNvPr id="53251" name="Content Placeholder 2"/>
          <p:cNvSpPr>
            <a:spLocks noGrp="1"/>
          </p:cNvSpPr>
          <p:nvPr>
            <p:ph idx="1"/>
          </p:nvPr>
        </p:nvSpPr>
        <p:spPr>
          <a:xfrm>
            <a:off x="533400" y="1916832"/>
            <a:ext cx="7494984" cy="4133131"/>
          </a:xfrm>
        </p:spPr>
        <p:txBody>
          <a:bodyPr/>
          <a:lstStyle/>
          <a:p>
            <a:pPr eaLnBrk="1" hangingPunct="1"/>
            <a:r>
              <a:rPr lang="nb-NO" sz="2800" smtClean="0"/>
              <a:t>I dekomponeringen av GDB2 til GDB3 (lysark 14), blir ikke regelen fulgt</a:t>
            </a:r>
          </a:p>
          <a:p>
            <a:pPr eaLnBrk="1" hangingPunct="1"/>
            <a:r>
              <a:rPr lang="nb-NO" sz="2800" smtClean="0"/>
              <a:t>Da får vi en database som kan gi falske tupler, så </a:t>
            </a:r>
            <a:r>
              <a:rPr lang="nb-NO" sz="2800" i="1" smtClean="0">
                <a:solidFill>
                  <a:schemeClr val="accent2"/>
                </a:solidFill>
              </a:rPr>
              <a:t>GDB3 har ikke samme egenskaper som GDB2</a:t>
            </a:r>
            <a:r>
              <a:rPr lang="nb-NO" sz="2800" smtClean="0"/>
              <a:t> </a:t>
            </a:r>
          </a:p>
          <a:p>
            <a:pPr eaLnBrk="1" hangingPunct="1"/>
            <a:r>
              <a:rPr lang="nb-NO" sz="2800"/>
              <a:t>GDB3 </a:t>
            </a:r>
            <a:r>
              <a:rPr lang="nb-NO" sz="2800" smtClean="0"/>
              <a:t>representerer derfor en </a:t>
            </a:r>
            <a:r>
              <a:rPr lang="nb-NO" sz="2800" i="1" smtClean="0"/>
              <a:t>annen</a:t>
            </a:r>
            <a:r>
              <a:rPr lang="nb-NO" sz="2800" smtClean="0"/>
              <a:t> modell enn GDB1 og GDB2</a:t>
            </a:r>
          </a:p>
          <a:p>
            <a:pPr eaLnBrk="1" hangingPunct="1">
              <a:buFontTx/>
              <a:buNone/>
            </a:pPr>
            <a:endParaRPr lang="en-US" sz="2800" smtClean="0"/>
          </a:p>
        </p:txBody>
      </p:sp>
      <p:sp>
        <p:nvSpPr>
          <p:cNvPr id="53252"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53253" name="Slide Number Placeholder 4"/>
          <p:cNvSpPr>
            <a:spLocks noGrp="1"/>
          </p:cNvSpPr>
          <p:nvPr>
            <p:ph type="sldNum" sz="quarter" idx="12"/>
          </p:nvPr>
        </p:nvSpPr>
        <p:spPr>
          <a:noFill/>
        </p:spPr>
        <p:txBody>
          <a:bodyPr/>
          <a:lstStyle/>
          <a:p>
            <a:fld id="{0118C7A3-4507-47BC-A537-4C3D1F24C620}" type="slidenum">
              <a:rPr lang="en-US"/>
              <a:pPr/>
              <a:t>40</a:t>
            </a:fld>
            <a:endParaRPr lang="en-US"/>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54275" name="Slide Number Placeholder 5"/>
          <p:cNvSpPr>
            <a:spLocks noGrp="1"/>
          </p:cNvSpPr>
          <p:nvPr>
            <p:ph type="sldNum" sz="quarter" idx="12"/>
          </p:nvPr>
        </p:nvSpPr>
        <p:spPr>
          <a:noFill/>
        </p:spPr>
        <p:txBody>
          <a:bodyPr/>
          <a:lstStyle/>
          <a:p>
            <a:fld id="{FBB61C59-4AE8-4689-8F2E-5FD14E09C4A3}" type="slidenum">
              <a:rPr lang="en-US"/>
              <a:pPr/>
              <a:t>41</a:t>
            </a:fld>
            <a:endParaRPr lang="en-US"/>
          </a:p>
        </p:txBody>
      </p:sp>
      <p:sp>
        <p:nvSpPr>
          <p:cNvPr id="54276" name="Rectangle 2"/>
          <p:cNvSpPr>
            <a:spLocks noGrp="1" noChangeArrowheads="1"/>
          </p:cNvSpPr>
          <p:nvPr>
            <p:ph type="title"/>
          </p:nvPr>
        </p:nvSpPr>
        <p:spPr/>
        <p:txBody>
          <a:bodyPr/>
          <a:lstStyle/>
          <a:p>
            <a:pPr eaLnBrk="1" hangingPunct="1"/>
            <a:r>
              <a:rPr lang="nb-NO" smtClean="0">
                <a:solidFill>
                  <a:srgbClr val="0000CC"/>
                </a:solidFill>
              </a:rPr>
              <a:t>Normalisering til 3NF  </a:t>
            </a:r>
          </a:p>
        </p:txBody>
      </p:sp>
      <p:sp>
        <p:nvSpPr>
          <p:cNvPr id="54277" name="Rectangle 3"/>
          <p:cNvSpPr>
            <a:spLocks noGrp="1" noChangeArrowheads="1"/>
          </p:cNvSpPr>
          <p:nvPr>
            <p:ph type="body" idx="1"/>
          </p:nvPr>
        </p:nvSpPr>
        <p:spPr>
          <a:xfrm>
            <a:off x="533400" y="1772815"/>
            <a:ext cx="8229600" cy="4277147"/>
          </a:xfrm>
        </p:spPr>
        <p:txBody>
          <a:bodyPr/>
          <a:lstStyle/>
          <a:p>
            <a:pPr eaLnBrk="1" hangingPunct="1"/>
            <a:r>
              <a:rPr lang="nb-NO" sz="2800" smtClean="0"/>
              <a:t>Det lar seg alltid gjøre å normalisere (dekomponere) til 3NF</a:t>
            </a:r>
          </a:p>
          <a:p>
            <a:pPr eaLnBrk="1" hangingPunct="1"/>
            <a:r>
              <a:rPr lang="nb-NO" sz="2800" smtClean="0"/>
              <a:t>Men hvis en relasjon er på 3NF og ikke på BCNF, betyr det at det finnes noen funksjonelle avhengigheter som må sjekkes ved alle innsettinger og oppdateringer</a:t>
            </a:r>
          </a:p>
          <a:p>
            <a:pPr eaLnBrk="1" hangingPunct="1"/>
            <a:r>
              <a:rPr lang="nb-NO" sz="2800" smtClean="0"/>
              <a:t>(I tillegg må selvfølgelig primær- og kandidatnøkler alltid sjekkes) </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54275" name="Slide Number Placeholder 5"/>
          <p:cNvSpPr>
            <a:spLocks noGrp="1"/>
          </p:cNvSpPr>
          <p:nvPr>
            <p:ph type="sldNum" sz="quarter" idx="12"/>
          </p:nvPr>
        </p:nvSpPr>
        <p:spPr>
          <a:noFill/>
        </p:spPr>
        <p:txBody>
          <a:bodyPr/>
          <a:lstStyle/>
          <a:p>
            <a:fld id="{FBB61C59-4AE8-4689-8F2E-5FD14E09C4A3}" type="slidenum">
              <a:rPr lang="en-US"/>
              <a:pPr/>
              <a:t>42</a:t>
            </a:fld>
            <a:endParaRPr lang="en-US"/>
          </a:p>
        </p:txBody>
      </p:sp>
      <p:sp>
        <p:nvSpPr>
          <p:cNvPr id="54276" name="Rectangle 2"/>
          <p:cNvSpPr>
            <a:spLocks noGrp="1" noChangeArrowheads="1"/>
          </p:cNvSpPr>
          <p:nvPr>
            <p:ph type="title"/>
          </p:nvPr>
        </p:nvSpPr>
        <p:spPr/>
        <p:txBody>
          <a:bodyPr/>
          <a:lstStyle/>
          <a:p>
            <a:pPr eaLnBrk="1" hangingPunct="1"/>
            <a:r>
              <a:rPr lang="nb-NO" smtClean="0">
                <a:solidFill>
                  <a:srgbClr val="0000CC"/>
                </a:solidFill>
              </a:rPr>
              <a:t>Normalisering til BCNF  </a:t>
            </a:r>
          </a:p>
        </p:txBody>
      </p:sp>
      <p:sp>
        <p:nvSpPr>
          <p:cNvPr id="54277" name="Rectangle 3"/>
          <p:cNvSpPr>
            <a:spLocks noGrp="1" noChangeArrowheads="1"/>
          </p:cNvSpPr>
          <p:nvPr>
            <p:ph type="body" idx="1"/>
          </p:nvPr>
        </p:nvSpPr>
        <p:spPr>
          <a:xfrm>
            <a:off x="533400" y="1484313"/>
            <a:ext cx="8229600" cy="4565650"/>
          </a:xfrm>
        </p:spPr>
        <p:txBody>
          <a:bodyPr/>
          <a:lstStyle/>
          <a:p>
            <a:pPr eaLnBrk="1" hangingPunct="1"/>
            <a:r>
              <a:rPr lang="nb-NO" sz="2800" smtClean="0"/>
              <a:t>Det lar seg alltid gjøre å normalisere (dekomponere) til BCNF</a:t>
            </a:r>
          </a:p>
          <a:p>
            <a:pPr eaLnBrk="1" hangingPunct="1"/>
            <a:r>
              <a:rPr lang="nb-NO" sz="2800" smtClean="0"/>
              <a:t>Men hvis vi har dekomponert til BCNF, kan det være at vi etterpå har noen funksjonelle avhengigheter som går på tvers av relasjonene, og der vi ved alle innsettinger og oppdateringer må joine de involverte relasjonene for å kunne sjekke at de funksjonelle avhengighetene fortsatt er oppfylt.</a:t>
            </a:r>
            <a:r>
              <a:rPr lang="nb-NO" smtClean="0"/>
              <a:t> </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54275" name="Slide Number Placeholder 5"/>
          <p:cNvSpPr>
            <a:spLocks noGrp="1"/>
          </p:cNvSpPr>
          <p:nvPr>
            <p:ph type="sldNum" sz="quarter" idx="12"/>
          </p:nvPr>
        </p:nvSpPr>
        <p:spPr>
          <a:noFill/>
        </p:spPr>
        <p:txBody>
          <a:bodyPr/>
          <a:lstStyle/>
          <a:p>
            <a:fld id="{FBB61C59-4AE8-4689-8F2E-5FD14E09C4A3}" type="slidenum">
              <a:rPr lang="en-US"/>
              <a:pPr/>
              <a:t>43</a:t>
            </a:fld>
            <a:endParaRPr lang="en-US"/>
          </a:p>
        </p:txBody>
      </p:sp>
      <p:sp>
        <p:nvSpPr>
          <p:cNvPr id="54276" name="Rectangle 2"/>
          <p:cNvSpPr>
            <a:spLocks noGrp="1" noChangeArrowheads="1"/>
          </p:cNvSpPr>
          <p:nvPr>
            <p:ph type="title"/>
          </p:nvPr>
        </p:nvSpPr>
        <p:spPr/>
        <p:txBody>
          <a:bodyPr/>
          <a:lstStyle/>
          <a:p>
            <a:pPr eaLnBrk="1" hangingPunct="1"/>
            <a:r>
              <a:rPr lang="nb-NO" smtClean="0">
                <a:solidFill>
                  <a:srgbClr val="0000CC"/>
                </a:solidFill>
              </a:rPr>
              <a:t>Normalisering til 3NF vs. BCNF </a:t>
            </a:r>
          </a:p>
        </p:txBody>
      </p:sp>
      <p:sp>
        <p:nvSpPr>
          <p:cNvPr id="54277" name="Rectangle 3"/>
          <p:cNvSpPr>
            <a:spLocks noGrp="1" noChangeArrowheads="1"/>
          </p:cNvSpPr>
          <p:nvPr>
            <p:ph type="body" idx="1"/>
          </p:nvPr>
        </p:nvSpPr>
        <p:spPr>
          <a:xfrm>
            <a:off x="533400" y="1484313"/>
            <a:ext cx="8229600" cy="4565650"/>
          </a:xfrm>
        </p:spPr>
        <p:txBody>
          <a:bodyPr/>
          <a:lstStyle/>
          <a:p>
            <a:pPr eaLnBrk="1" hangingPunct="1"/>
            <a:r>
              <a:rPr lang="nb-NO" smtClean="0"/>
              <a:t>Vi kan alltid normalisere til 3NF uten å få funksjonelle avhengigheter på tvers av relasjonene. </a:t>
            </a:r>
          </a:p>
          <a:p>
            <a:pPr eaLnBrk="1" hangingPunct="1"/>
            <a:r>
              <a:rPr lang="nb-NO" smtClean="0"/>
              <a:t>Derfor vil man som regel nøye seg med å normalisere bare til 3NF i de tilfellene hvor alternativet er normalisering til BCNF med funksjonelle avhengigheter på tvers.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20483" name="Slide Number Placeholder 5"/>
          <p:cNvSpPr>
            <a:spLocks noGrp="1"/>
          </p:cNvSpPr>
          <p:nvPr>
            <p:ph type="sldNum" sz="quarter" idx="12"/>
          </p:nvPr>
        </p:nvSpPr>
        <p:spPr>
          <a:noFill/>
        </p:spPr>
        <p:txBody>
          <a:bodyPr/>
          <a:lstStyle/>
          <a:p>
            <a:fld id="{DE4EA30A-41B3-4E46-AAFF-10F5DF60236C}" type="slidenum">
              <a:rPr lang="en-US"/>
              <a:pPr/>
              <a:t>5</a:t>
            </a:fld>
            <a:endParaRPr lang="en-US"/>
          </a:p>
        </p:txBody>
      </p:sp>
      <p:sp>
        <p:nvSpPr>
          <p:cNvPr id="20484" name="Rectangle 2"/>
          <p:cNvSpPr>
            <a:spLocks noGrp="1" noChangeArrowheads="1"/>
          </p:cNvSpPr>
          <p:nvPr>
            <p:ph type="title"/>
          </p:nvPr>
        </p:nvSpPr>
        <p:spPr/>
        <p:txBody>
          <a:bodyPr/>
          <a:lstStyle/>
          <a:p>
            <a:pPr eaLnBrk="1" hangingPunct="1"/>
            <a:r>
              <a:rPr lang="nb-NO" smtClean="0">
                <a:solidFill>
                  <a:srgbClr val="0000CC"/>
                </a:solidFill>
              </a:rPr>
              <a:t>Oppdateringsanomalier</a:t>
            </a:r>
            <a:endParaRPr lang="en-US" smtClean="0">
              <a:solidFill>
                <a:srgbClr val="0000CC"/>
              </a:solidFill>
            </a:endParaRPr>
          </a:p>
        </p:txBody>
      </p:sp>
      <p:sp>
        <p:nvSpPr>
          <p:cNvPr id="20485" name="Rectangle 3"/>
          <p:cNvSpPr>
            <a:spLocks noGrp="1" noChangeArrowheads="1"/>
          </p:cNvSpPr>
          <p:nvPr>
            <p:ph type="body" idx="1"/>
          </p:nvPr>
        </p:nvSpPr>
        <p:spPr/>
        <p:txBody>
          <a:bodyPr/>
          <a:lstStyle/>
          <a:p>
            <a:pPr eaLnBrk="1" hangingPunct="1">
              <a:lnSpc>
                <a:spcPct val="90000"/>
              </a:lnSpc>
            </a:pPr>
            <a:r>
              <a:rPr lang="nb-NO" b="1" smtClean="0"/>
              <a:t>Innsettingsanomalier</a:t>
            </a:r>
            <a:r>
              <a:rPr lang="nb-NO" smtClean="0"/>
              <a:t> </a:t>
            </a:r>
          </a:p>
          <a:p>
            <a:pPr lvl="1" eaLnBrk="1" hangingPunct="1">
              <a:lnSpc>
                <a:spcPct val="90000"/>
              </a:lnSpc>
            </a:pPr>
            <a:r>
              <a:rPr lang="nb-NO" smtClean="0">
                <a:ea typeface="ＭＳ Ｐゴシック" pitchFamily="-105" charset="-128"/>
              </a:rPr>
              <a:t>Opprettholde konsistente verdier</a:t>
            </a:r>
          </a:p>
          <a:p>
            <a:pPr lvl="1" eaLnBrk="1" hangingPunct="1">
              <a:lnSpc>
                <a:spcPct val="90000"/>
              </a:lnSpc>
            </a:pPr>
            <a:r>
              <a:rPr lang="nb-NO" smtClean="0">
                <a:ea typeface="ＭＳ Ｐゴシック" pitchFamily="-105" charset="-128"/>
              </a:rPr>
              <a:t>Håndtere sekundær informasjon</a:t>
            </a:r>
          </a:p>
          <a:p>
            <a:pPr lvl="1" eaLnBrk="1" hangingPunct="1">
              <a:lnSpc>
                <a:spcPct val="90000"/>
              </a:lnSpc>
            </a:pPr>
            <a:r>
              <a:rPr lang="nb-NO" smtClean="0">
                <a:ea typeface="ＭＳ Ｐゴシック" pitchFamily="-105" charset="-128"/>
              </a:rPr>
              <a:t>Håndtere nil i kandidat- og fremmednøkler</a:t>
            </a:r>
          </a:p>
          <a:p>
            <a:pPr eaLnBrk="1" hangingPunct="1">
              <a:lnSpc>
                <a:spcPct val="90000"/>
              </a:lnSpc>
            </a:pPr>
            <a:r>
              <a:rPr lang="nb-NO" b="1" smtClean="0"/>
              <a:t>Slettingsanomalier</a:t>
            </a:r>
            <a:r>
              <a:rPr lang="nb-NO" smtClean="0"/>
              <a:t> </a:t>
            </a:r>
          </a:p>
          <a:p>
            <a:pPr lvl="1" eaLnBrk="1" hangingPunct="1">
              <a:lnSpc>
                <a:spcPct val="90000"/>
              </a:lnSpc>
            </a:pPr>
            <a:r>
              <a:rPr lang="nb-NO" smtClean="0">
                <a:ea typeface="ＭＳ Ｐゴシック" pitchFamily="-105" charset="-128"/>
              </a:rPr>
              <a:t>Unngå tap av sekundær informasjon</a:t>
            </a:r>
          </a:p>
          <a:p>
            <a:pPr eaLnBrk="1" hangingPunct="1">
              <a:lnSpc>
                <a:spcPct val="90000"/>
              </a:lnSpc>
            </a:pPr>
            <a:r>
              <a:rPr lang="nb-NO" b="1" smtClean="0"/>
              <a:t>Modifiseringsanomalier</a:t>
            </a:r>
          </a:p>
          <a:p>
            <a:pPr lvl="1" eaLnBrk="1" hangingPunct="1">
              <a:lnSpc>
                <a:spcPct val="90000"/>
              </a:lnSpc>
            </a:pPr>
            <a:r>
              <a:rPr lang="nb-NO" smtClean="0">
                <a:ea typeface="ＭＳ Ｐゴシック" pitchFamily="-105" charset="-128"/>
              </a:rPr>
              <a:t>Opprettholde konsistente verdier</a:t>
            </a:r>
          </a:p>
          <a:p>
            <a:pPr lvl="1" eaLnBrk="1" hangingPunct="1">
              <a:lnSpc>
                <a:spcPct val="90000"/>
              </a:lnSpc>
            </a:pPr>
            <a:r>
              <a:rPr lang="nb-NO" smtClean="0">
                <a:ea typeface="ＭＳ Ｐゴシック" pitchFamily="-105" charset="-128"/>
              </a:rPr>
              <a:t>Oppdatere sekundær informasjon</a:t>
            </a:r>
            <a:endParaRPr lang="en-US" smtClean="0">
              <a:ea typeface="ＭＳ Ｐゴシック" pitchFamily="-105"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1"/>
          </p:nvPr>
        </p:nvSpPr>
        <p:spPr>
          <a:noFill/>
        </p:spPr>
        <p:txBody>
          <a:bodyPr/>
          <a:lstStyle/>
          <a:p>
            <a:r>
              <a:rPr lang="nb-NO" smtClean="0"/>
              <a:t>INF1300 – 17.10.2017 – Arild Waaler</a:t>
            </a:r>
            <a:endParaRPr lang="en-US"/>
          </a:p>
        </p:txBody>
      </p:sp>
      <p:sp>
        <p:nvSpPr>
          <p:cNvPr id="21507" name="Slide Number Placeholder 4"/>
          <p:cNvSpPr>
            <a:spLocks noGrp="1"/>
          </p:cNvSpPr>
          <p:nvPr>
            <p:ph type="sldNum" sz="quarter" idx="12"/>
          </p:nvPr>
        </p:nvSpPr>
        <p:spPr>
          <a:noFill/>
        </p:spPr>
        <p:txBody>
          <a:bodyPr/>
          <a:lstStyle/>
          <a:p>
            <a:fld id="{5D9096A7-3C39-4162-887C-4E581B6858D9}" type="slidenum">
              <a:rPr lang="en-US"/>
              <a:pPr/>
              <a:t>6</a:t>
            </a:fld>
            <a:endParaRPr lang="en-US"/>
          </a:p>
        </p:txBody>
      </p:sp>
      <p:sp>
        <p:nvSpPr>
          <p:cNvPr id="21508" name="Rectangle 2"/>
          <p:cNvSpPr>
            <a:spLocks noGrp="1" noChangeArrowheads="1"/>
          </p:cNvSpPr>
          <p:nvPr>
            <p:ph type="title"/>
          </p:nvPr>
        </p:nvSpPr>
        <p:spPr/>
        <p:txBody>
          <a:bodyPr/>
          <a:lstStyle/>
          <a:p>
            <a:pPr eaLnBrk="1" hangingPunct="1"/>
            <a:r>
              <a:rPr lang="nb-NO" smtClean="0">
                <a:solidFill>
                  <a:srgbClr val="0000CC"/>
                </a:solidFill>
              </a:rPr>
              <a:t>Eksempelinstans Bestilling</a:t>
            </a:r>
            <a:endParaRPr lang="en-US" smtClean="0">
              <a:solidFill>
                <a:srgbClr val="0000CC"/>
              </a:solidFill>
            </a:endParaRPr>
          </a:p>
        </p:txBody>
      </p:sp>
      <p:grpSp>
        <p:nvGrpSpPr>
          <p:cNvPr id="21509" name="Group 3"/>
          <p:cNvGrpSpPr>
            <a:grpSpLocks/>
          </p:cNvGrpSpPr>
          <p:nvPr/>
        </p:nvGrpSpPr>
        <p:grpSpPr bwMode="auto">
          <a:xfrm>
            <a:off x="1676400" y="1295400"/>
            <a:ext cx="5703912" cy="2520950"/>
            <a:chOff x="1074" y="1010"/>
            <a:chExt cx="3175" cy="1588"/>
          </a:xfrm>
        </p:grpSpPr>
        <p:sp>
          <p:nvSpPr>
            <p:cNvPr id="21513" name="Rectangle 4"/>
            <p:cNvSpPr>
              <a:spLocks noChangeArrowheads="1"/>
            </p:cNvSpPr>
            <p:nvPr/>
          </p:nvSpPr>
          <p:spPr bwMode="auto">
            <a:xfrm>
              <a:off x="1119" y="1328"/>
              <a:ext cx="3130" cy="317"/>
            </a:xfrm>
            <a:prstGeom prst="rect">
              <a:avLst/>
            </a:prstGeom>
            <a:noFill/>
            <a:ln w="9525">
              <a:solidFill>
                <a:schemeClr val="tx1"/>
              </a:solidFill>
              <a:miter lim="800000"/>
              <a:headEnd/>
              <a:tailEnd/>
            </a:ln>
          </p:spPr>
          <p:txBody>
            <a:bodyPr wrap="none" anchor="ctr">
              <a:spAutoFit/>
            </a:bodyPr>
            <a:lstStyle/>
            <a:p>
              <a:endParaRPr lang="nb-NO"/>
            </a:p>
          </p:txBody>
        </p:sp>
        <p:sp>
          <p:nvSpPr>
            <p:cNvPr id="21514" name="Rectangle 5"/>
            <p:cNvSpPr>
              <a:spLocks noChangeArrowheads="1"/>
            </p:cNvSpPr>
            <p:nvPr/>
          </p:nvSpPr>
          <p:spPr bwMode="auto">
            <a:xfrm>
              <a:off x="1119" y="1782"/>
              <a:ext cx="3130" cy="816"/>
            </a:xfrm>
            <a:prstGeom prst="rect">
              <a:avLst/>
            </a:prstGeom>
            <a:noFill/>
            <a:ln w="9525">
              <a:solidFill>
                <a:schemeClr val="tx1"/>
              </a:solidFill>
              <a:miter lim="800000"/>
              <a:headEnd/>
              <a:tailEnd/>
            </a:ln>
          </p:spPr>
          <p:txBody>
            <a:bodyPr anchor="ctr">
              <a:spAutoFit/>
            </a:bodyPr>
            <a:lstStyle/>
            <a:p>
              <a:endParaRPr lang="nb-NO"/>
            </a:p>
          </p:txBody>
        </p:sp>
        <p:sp>
          <p:nvSpPr>
            <p:cNvPr id="21515" name="Text Box 6"/>
            <p:cNvSpPr txBox="1">
              <a:spLocks noChangeArrowheads="1"/>
            </p:cNvSpPr>
            <p:nvPr/>
          </p:nvSpPr>
          <p:spPr bwMode="auto">
            <a:xfrm>
              <a:off x="1074" y="1010"/>
              <a:ext cx="817" cy="196"/>
            </a:xfrm>
            <a:prstGeom prst="rect">
              <a:avLst/>
            </a:prstGeom>
            <a:noFill/>
            <a:ln w="9525">
              <a:noFill/>
              <a:miter lim="800000"/>
              <a:headEnd/>
              <a:tailEnd/>
            </a:ln>
          </p:spPr>
          <p:txBody>
            <a:bodyPr>
              <a:spAutoFit/>
            </a:bodyPr>
            <a:lstStyle/>
            <a:p>
              <a:pPr marL="342900" indent="-342900">
                <a:lnSpc>
                  <a:spcPct val="80000"/>
                </a:lnSpc>
              </a:pPr>
              <a:r>
                <a:rPr lang="nb-NO" sz="1800" b="1"/>
                <a:t>Bestilling</a:t>
              </a:r>
              <a:endParaRPr lang="en-US" sz="1800" b="1"/>
            </a:p>
          </p:txBody>
        </p:sp>
        <p:sp>
          <p:nvSpPr>
            <p:cNvPr id="21516" name="Text Box 7"/>
            <p:cNvSpPr txBox="1">
              <a:spLocks noChangeArrowheads="1"/>
            </p:cNvSpPr>
            <p:nvPr/>
          </p:nvSpPr>
          <p:spPr bwMode="auto">
            <a:xfrm>
              <a:off x="1164" y="1415"/>
              <a:ext cx="454" cy="143"/>
            </a:xfrm>
            <a:prstGeom prst="rect">
              <a:avLst/>
            </a:prstGeom>
            <a:noFill/>
            <a:ln w="9525">
              <a:noFill/>
              <a:miter lim="800000"/>
              <a:headEnd/>
              <a:tailEnd/>
            </a:ln>
          </p:spPr>
          <p:txBody>
            <a:bodyPr>
              <a:spAutoFit/>
            </a:bodyPr>
            <a:lstStyle/>
            <a:p>
              <a:pPr marL="342900" indent="-342900"/>
              <a:r>
                <a:rPr lang="nb-NO" sz="1600"/>
                <a:t>Kode</a:t>
              </a:r>
              <a:endParaRPr lang="en-US" sz="1600"/>
            </a:p>
          </p:txBody>
        </p:sp>
        <p:sp>
          <p:nvSpPr>
            <p:cNvPr id="21517" name="Text Box 8"/>
            <p:cNvSpPr txBox="1">
              <a:spLocks noChangeArrowheads="1"/>
            </p:cNvSpPr>
            <p:nvPr/>
          </p:nvSpPr>
          <p:spPr bwMode="auto">
            <a:xfrm>
              <a:off x="1663" y="1415"/>
              <a:ext cx="636" cy="143"/>
            </a:xfrm>
            <a:prstGeom prst="rect">
              <a:avLst/>
            </a:prstGeom>
            <a:noFill/>
            <a:ln w="9525">
              <a:noFill/>
              <a:miter lim="800000"/>
              <a:headEnd/>
              <a:tailEnd/>
            </a:ln>
          </p:spPr>
          <p:txBody>
            <a:bodyPr>
              <a:spAutoFit/>
            </a:bodyPr>
            <a:lstStyle/>
            <a:p>
              <a:pPr marL="342900" indent="-342900"/>
              <a:r>
                <a:rPr lang="nb-NO" sz="1600"/>
                <a:t>Kundenr</a:t>
              </a:r>
              <a:endParaRPr lang="en-US" sz="1600"/>
            </a:p>
          </p:txBody>
        </p:sp>
        <p:sp>
          <p:nvSpPr>
            <p:cNvPr id="21518" name="Text Box 9"/>
            <p:cNvSpPr txBox="1">
              <a:spLocks noChangeArrowheads="1"/>
            </p:cNvSpPr>
            <p:nvPr/>
          </p:nvSpPr>
          <p:spPr bwMode="auto">
            <a:xfrm>
              <a:off x="2344" y="1419"/>
              <a:ext cx="453" cy="143"/>
            </a:xfrm>
            <a:prstGeom prst="rect">
              <a:avLst/>
            </a:prstGeom>
            <a:noFill/>
            <a:ln w="9525">
              <a:noFill/>
              <a:miter lim="800000"/>
              <a:headEnd/>
              <a:tailEnd/>
            </a:ln>
          </p:spPr>
          <p:txBody>
            <a:bodyPr>
              <a:spAutoFit/>
            </a:bodyPr>
            <a:lstStyle/>
            <a:p>
              <a:pPr marL="342900" indent="-342900"/>
              <a:r>
                <a:rPr lang="nb-NO" sz="1600"/>
                <a:t>Navn</a:t>
              </a:r>
              <a:endParaRPr lang="en-US" sz="1600"/>
            </a:p>
          </p:txBody>
        </p:sp>
        <p:sp>
          <p:nvSpPr>
            <p:cNvPr id="21519" name="Text Box 10"/>
            <p:cNvSpPr txBox="1">
              <a:spLocks noChangeArrowheads="1"/>
            </p:cNvSpPr>
            <p:nvPr/>
          </p:nvSpPr>
          <p:spPr bwMode="auto">
            <a:xfrm>
              <a:off x="2843" y="1419"/>
              <a:ext cx="590" cy="143"/>
            </a:xfrm>
            <a:prstGeom prst="rect">
              <a:avLst/>
            </a:prstGeom>
            <a:noFill/>
            <a:ln w="9525">
              <a:noFill/>
              <a:miter lim="800000"/>
              <a:headEnd/>
              <a:tailEnd/>
            </a:ln>
          </p:spPr>
          <p:txBody>
            <a:bodyPr>
              <a:spAutoFit/>
            </a:bodyPr>
            <a:lstStyle/>
            <a:p>
              <a:pPr marL="342900" indent="-342900"/>
              <a:r>
                <a:rPr lang="nb-NO" sz="1600"/>
                <a:t>Adresse</a:t>
              </a:r>
              <a:endParaRPr lang="en-US" sz="1600"/>
            </a:p>
          </p:txBody>
        </p:sp>
        <p:sp>
          <p:nvSpPr>
            <p:cNvPr id="21520" name="Text Box 11"/>
            <p:cNvSpPr txBox="1">
              <a:spLocks noChangeArrowheads="1"/>
            </p:cNvSpPr>
            <p:nvPr/>
          </p:nvSpPr>
          <p:spPr bwMode="auto">
            <a:xfrm>
              <a:off x="3523" y="1415"/>
              <a:ext cx="590" cy="229"/>
            </a:xfrm>
            <a:prstGeom prst="rect">
              <a:avLst/>
            </a:prstGeom>
            <a:noFill/>
            <a:ln w="9525">
              <a:noFill/>
              <a:miter lim="800000"/>
              <a:headEnd/>
              <a:tailEnd/>
            </a:ln>
          </p:spPr>
          <p:txBody>
            <a:bodyPr>
              <a:spAutoFit/>
            </a:bodyPr>
            <a:lstStyle/>
            <a:p>
              <a:pPr marL="342900" indent="-342900"/>
              <a:r>
                <a:rPr lang="nb-NO" sz="1600"/>
                <a:t>AntBestilt</a:t>
              </a:r>
              <a:endParaRPr lang="en-US" sz="1600"/>
            </a:p>
          </p:txBody>
        </p:sp>
        <p:sp>
          <p:nvSpPr>
            <p:cNvPr id="21521" name="Line 12"/>
            <p:cNvSpPr>
              <a:spLocks noChangeShapeType="1"/>
            </p:cNvSpPr>
            <p:nvPr/>
          </p:nvSpPr>
          <p:spPr bwMode="auto">
            <a:xfrm>
              <a:off x="1618" y="1328"/>
              <a:ext cx="0" cy="317"/>
            </a:xfrm>
            <a:prstGeom prst="line">
              <a:avLst/>
            </a:prstGeom>
            <a:noFill/>
            <a:ln w="9525">
              <a:solidFill>
                <a:schemeClr val="tx1"/>
              </a:solidFill>
              <a:round/>
              <a:headEnd/>
              <a:tailEnd/>
            </a:ln>
          </p:spPr>
          <p:txBody>
            <a:bodyPr>
              <a:spAutoFit/>
            </a:bodyPr>
            <a:lstStyle/>
            <a:p>
              <a:endParaRPr lang="nb-NO"/>
            </a:p>
          </p:txBody>
        </p:sp>
        <p:sp>
          <p:nvSpPr>
            <p:cNvPr id="21522" name="Line 13"/>
            <p:cNvSpPr>
              <a:spLocks noChangeShapeType="1"/>
            </p:cNvSpPr>
            <p:nvPr/>
          </p:nvSpPr>
          <p:spPr bwMode="auto">
            <a:xfrm>
              <a:off x="1618" y="1782"/>
              <a:ext cx="0" cy="816"/>
            </a:xfrm>
            <a:prstGeom prst="line">
              <a:avLst/>
            </a:prstGeom>
            <a:noFill/>
            <a:ln w="9525">
              <a:solidFill>
                <a:schemeClr val="tx1"/>
              </a:solidFill>
              <a:round/>
              <a:headEnd/>
              <a:tailEnd/>
            </a:ln>
          </p:spPr>
          <p:txBody>
            <a:bodyPr>
              <a:spAutoFit/>
            </a:bodyPr>
            <a:lstStyle/>
            <a:p>
              <a:endParaRPr lang="nb-NO"/>
            </a:p>
          </p:txBody>
        </p:sp>
        <p:sp>
          <p:nvSpPr>
            <p:cNvPr id="21523" name="Line 14"/>
            <p:cNvSpPr>
              <a:spLocks noChangeShapeType="1"/>
            </p:cNvSpPr>
            <p:nvPr/>
          </p:nvSpPr>
          <p:spPr bwMode="auto">
            <a:xfrm flipH="1">
              <a:off x="2299" y="1328"/>
              <a:ext cx="1" cy="317"/>
            </a:xfrm>
            <a:prstGeom prst="line">
              <a:avLst/>
            </a:prstGeom>
            <a:noFill/>
            <a:ln w="9525">
              <a:solidFill>
                <a:schemeClr val="tx1"/>
              </a:solidFill>
              <a:round/>
              <a:headEnd/>
              <a:tailEnd/>
            </a:ln>
          </p:spPr>
          <p:txBody>
            <a:bodyPr>
              <a:spAutoFit/>
            </a:bodyPr>
            <a:lstStyle/>
            <a:p>
              <a:endParaRPr lang="nb-NO"/>
            </a:p>
          </p:txBody>
        </p:sp>
        <p:sp>
          <p:nvSpPr>
            <p:cNvPr id="21524" name="Line 15"/>
            <p:cNvSpPr>
              <a:spLocks noChangeShapeType="1"/>
            </p:cNvSpPr>
            <p:nvPr/>
          </p:nvSpPr>
          <p:spPr bwMode="auto">
            <a:xfrm>
              <a:off x="2299" y="1782"/>
              <a:ext cx="0" cy="816"/>
            </a:xfrm>
            <a:prstGeom prst="line">
              <a:avLst/>
            </a:prstGeom>
            <a:noFill/>
            <a:ln w="9525">
              <a:solidFill>
                <a:schemeClr val="tx1"/>
              </a:solidFill>
              <a:round/>
              <a:headEnd/>
              <a:tailEnd/>
            </a:ln>
          </p:spPr>
          <p:txBody>
            <a:bodyPr>
              <a:spAutoFit/>
            </a:bodyPr>
            <a:lstStyle/>
            <a:p>
              <a:endParaRPr lang="nb-NO"/>
            </a:p>
          </p:txBody>
        </p:sp>
        <p:sp>
          <p:nvSpPr>
            <p:cNvPr id="21525" name="Line 16"/>
            <p:cNvSpPr>
              <a:spLocks noChangeShapeType="1"/>
            </p:cNvSpPr>
            <p:nvPr/>
          </p:nvSpPr>
          <p:spPr bwMode="auto">
            <a:xfrm>
              <a:off x="2797" y="1328"/>
              <a:ext cx="0" cy="317"/>
            </a:xfrm>
            <a:prstGeom prst="line">
              <a:avLst/>
            </a:prstGeom>
            <a:noFill/>
            <a:ln w="9525">
              <a:solidFill>
                <a:schemeClr val="tx1"/>
              </a:solidFill>
              <a:round/>
              <a:headEnd/>
              <a:tailEnd/>
            </a:ln>
          </p:spPr>
          <p:txBody>
            <a:bodyPr>
              <a:spAutoFit/>
            </a:bodyPr>
            <a:lstStyle/>
            <a:p>
              <a:endParaRPr lang="nb-NO"/>
            </a:p>
          </p:txBody>
        </p:sp>
        <p:sp>
          <p:nvSpPr>
            <p:cNvPr id="21526" name="Line 17"/>
            <p:cNvSpPr>
              <a:spLocks noChangeShapeType="1"/>
            </p:cNvSpPr>
            <p:nvPr/>
          </p:nvSpPr>
          <p:spPr bwMode="auto">
            <a:xfrm>
              <a:off x="2797" y="1782"/>
              <a:ext cx="0" cy="816"/>
            </a:xfrm>
            <a:prstGeom prst="line">
              <a:avLst/>
            </a:prstGeom>
            <a:noFill/>
            <a:ln w="9525">
              <a:solidFill>
                <a:schemeClr val="tx1"/>
              </a:solidFill>
              <a:round/>
              <a:headEnd/>
              <a:tailEnd/>
            </a:ln>
          </p:spPr>
          <p:txBody>
            <a:bodyPr>
              <a:spAutoFit/>
            </a:bodyPr>
            <a:lstStyle/>
            <a:p>
              <a:endParaRPr lang="nb-NO"/>
            </a:p>
          </p:txBody>
        </p:sp>
        <p:sp>
          <p:nvSpPr>
            <p:cNvPr id="21527" name="Line 18"/>
            <p:cNvSpPr>
              <a:spLocks noChangeShapeType="1"/>
            </p:cNvSpPr>
            <p:nvPr/>
          </p:nvSpPr>
          <p:spPr bwMode="auto">
            <a:xfrm>
              <a:off x="3478" y="1328"/>
              <a:ext cx="0" cy="317"/>
            </a:xfrm>
            <a:prstGeom prst="line">
              <a:avLst/>
            </a:prstGeom>
            <a:noFill/>
            <a:ln w="9525">
              <a:solidFill>
                <a:schemeClr val="tx1"/>
              </a:solidFill>
              <a:round/>
              <a:headEnd/>
              <a:tailEnd/>
            </a:ln>
          </p:spPr>
          <p:txBody>
            <a:bodyPr>
              <a:spAutoFit/>
            </a:bodyPr>
            <a:lstStyle/>
            <a:p>
              <a:endParaRPr lang="nb-NO"/>
            </a:p>
          </p:txBody>
        </p:sp>
        <p:sp>
          <p:nvSpPr>
            <p:cNvPr id="21528" name="Line 19"/>
            <p:cNvSpPr>
              <a:spLocks noChangeShapeType="1"/>
            </p:cNvSpPr>
            <p:nvPr/>
          </p:nvSpPr>
          <p:spPr bwMode="auto">
            <a:xfrm>
              <a:off x="3478" y="1782"/>
              <a:ext cx="0" cy="816"/>
            </a:xfrm>
            <a:prstGeom prst="line">
              <a:avLst/>
            </a:prstGeom>
            <a:noFill/>
            <a:ln w="9525">
              <a:solidFill>
                <a:schemeClr val="tx1"/>
              </a:solidFill>
              <a:round/>
              <a:headEnd/>
              <a:tailEnd/>
            </a:ln>
          </p:spPr>
          <p:txBody>
            <a:bodyPr>
              <a:spAutoFit/>
            </a:bodyPr>
            <a:lstStyle/>
            <a:p>
              <a:endParaRPr lang="nb-NO"/>
            </a:p>
          </p:txBody>
        </p:sp>
        <p:sp>
          <p:nvSpPr>
            <p:cNvPr id="21529" name="Text Box 20"/>
            <p:cNvSpPr txBox="1">
              <a:spLocks noChangeArrowheads="1"/>
            </p:cNvSpPr>
            <p:nvPr/>
          </p:nvSpPr>
          <p:spPr bwMode="auto">
            <a:xfrm>
              <a:off x="1890" y="1872"/>
              <a:ext cx="227" cy="467"/>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1</a:t>
              </a:r>
            </a:p>
            <a:p>
              <a:pPr marL="342900" indent="-342900"/>
              <a:r>
                <a:rPr lang="nb-NO" sz="1600"/>
                <a:t>2</a:t>
              </a:r>
              <a:endParaRPr lang="en-US" sz="1600"/>
            </a:p>
          </p:txBody>
        </p:sp>
        <p:sp>
          <p:nvSpPr>
            <p:cNvPr id="21530" name="Text Box 21"/>
            <p:cNvSpPr txBox="1">
              <a:spLocks noChangeArrowheads="1"/>
            </p:cNvSpPr>
            <p:nvPr/>
          </p:nvSpPr>
          <p:spPr bwMode="auto">
            <a:xfrm>
              <a:off x="2435" y="1872"/>
              <a:ext cx="272" cy="467"/>
            </a:xfrm>
            <a:prstGeom prst="rect">
              <a:avLst/>
            </a:prstGeom>
            <a:noFill/>
            <a:ln w="9525">
              <a:noFill/>
              <a:miter lim="800000"/>
              <a:headEnd/>
              <a:tailEnd/>
            </a:ln>
          </p:spPr>
          <p:txBody>
            <a:bodyPr>
              <a:spAutoFit/>
            </a:bodyPr>
            <a:lstStyle/>
            <a:p>
              <a:pPr marL="342900" indent="-342900"/>
              <a:r>
                <a:rPr lang="nb-NO" sz="1600"/>
                <a:t>A</a:t>
              </a:r>
            </a:p>
            <a:p>
              <a:pPr marL="342900" indent="-342900"/>
              <a:r>
                <a:rPr lang="nb-NO" sz="1600"/>
                <a:t>A</a:t>
              </a:r>
            </a:p>
            <a:p>
              <a:pPr marL="342900" indent="-342900"/>
              <a:r>
                <a:rPr lang="nb-NO" sz="1600"/>
                <a:t>B</a:t>
              </a:r>
              <a:endParaRPr lang="en-US" sz="1600"/>
            </a:p>
          </p:txBody>
        </p:sp>
        <p:sp>
          <p:nvSpPr>
            <p:cNvPr id="21531" name="Text Box 22"/>
            <p:cNvSpPr txBox="1">
              <a:spLocks noChangeArrowheads="1"/>
            </p:cNvSpPr>
            <p:nvPr/>
          </p:nvSpPr>
          <p:spPr bwMode="auto">
            <a:xfrm>
              <a:off x="3024" y="1872"/>
              <a:ext cx="227" cy="467"/>
            </a:xfrm>
            <a:prstGeom prst="rect">
              <a:avLst/>
            </a:prstGeom>
            <a:noFill/>
            <a:ln w="9525">
              <a:noFill/>
              <a:miter lim="800000"/>
              <a:headEnd/>
              <a:tailEnd/>
            </a:ln>
          </p:spPr>
          <p:txBody>
            <a:bodyPr>
              <a:spAutoFit/>
            </a:bodyPr>
            <a:lstStyle/>
            <a:p>
              <a:pPr marL="342900" indent="-342900"/>
              <a:r>
                <a:rPr lang="nb-NO" sz="1600"/>
                <a:t>a</a:t>
              </a:r>
            </a:p>
            <a:p>
              <a:pPr marL="342900" indent="-342900"/>
              <a:r>
                <a:rPr lang="nb-NO" sz="1600"/>
                <a:t>a</a:t>
              </a:r>
            </a:p>
            <a:p>
              <a:pPr marL="342900" indent="-342900"/>
              <a:r>
                <a:rPr lang="nb-NO" sz="1600"/>
                <a:t>b</a:t>
              </a:r>
              <a:endParaRPr lang="en-US" sz="1600"/>
            </a:p>
          </p:txBody>
        </p:sp>
        <p:sp>
          <p:nvSpPr>
            <p:cNvPr id="21532" name="Text Box 23"/>
            <p:cNvSpPr txBox="1">
              <a:spLocks noChangeArrowheads="1"/>
            </p:cNvSpPr>
            <p:nvPr/>
          </p:nvSpPr>
          <p:spPr bwMode="auto">
            <a:xfrm>
              <a:off x="3614" y="1872"/>
              <a:ext cx="273" cy="467"/>
            </a:xfrm>
            <a:prstGeom prst="rect">
              <a:avLst/>
            </a:prstGeom>
            <a:noFill/>
            <a:ln w="9525">
              <a:noFill/>
              <a:miter lim="800000"/>
              <a:headEnd/>
              <a:tailEnd/>
            </a:ln>
          </p:spPr>
          <p:txBody>
            <a:bodyPr>
              <a:spAutoFit/>
            </a:bodyPr>
            <a:lstStyle/>
            <a:p>
              <a:pPr marL="342900" indent="-342900"/>
              <a:r>
                <a:rPr lang="nb-NO" sz="1600"/>
                <a:t>3</a:t>
              </a:r>
            </a:p>
            <a:p>
              <a:pPr marL="342900" indent="-342900"/>
              <a:r>
                <a:rPr lang="nb-NO" sz="1600"/>
                <a:t>8</a:t>
              </a:r>
            </a:p>
            <a:p>
              <a:pPr marL="342900" indent="-342900"/>
              <a:r>
                <a:rPr lang="nb-NO" sz="1600"/>
                <a:t>2</a:t>
              </a:r>
              <a:endParaRPr lang="en-US" sz="1600"/>
            </a:p>
          </p:txBody>
        </p:sp>
        <p:sp>
          <p:nvSpPr>
            <p:cNvPr id="21533" name="Line 24"/>
            <p:cNvSpPr>
              <a:spLocks noChangeShapeType="1"/>
            </p:cNvSpPr>
            <p:nvPr/>
          </p:nvSpPr>
          <p:spPr bwMode="auto">
            <a:xfrm flipV="1">
              <a:off x="1122" y="1250"/>
              <a:ext cx="1152" cy="0"/>
            </a:xfrm>
            <a:prstGeom prst="line">
              <a:avLst/>
            </a:prstGeom>
            <a:noFill/>
            <a:ln w="25400">
              <a:solidFill>
                <a:schemeClr val="tx1"/>
              </a:solidFill>
              <a:round/>
              <a:headEnd/>
              <a:tailEnd/>
            </a:ln>
          </p:spPr>
          <p:txBody>
            <a:bodyPr>
              <a:spAutoFit/>
            </a:bodyPr>
            <a:lstStyle/>
            <a:p>
              <a:endParaRPr lang="nb-NO"/>
            </a:p>
          </p:txBody>
        </p:sp>
        <p:sp>
          <p:nvSpPr>
            <p:cNvPr id="21534" name="Text Box 25"/>
            <p:cNvSpPr txBox="1">
              <a:spLocks noChangeArrowheads="1"/>
            </p:cNvSpPr>
            <p:nvPr/>
          </p:nvSpPr>
          <p:spPr bwMode="auto">
            <a:xfrm>
              <a:off x="1255" y="1872"/>
              <a:ext cx="227" cy="467"/>
            </a:xfrm>
            <a:prstGeom prst="rect">
              <a:avLst/>
            </a:prstGeom>
            <a:noFill/>
            <a:ln w="9525">
              <a:noFill/>
              <a:miter lim="800000"/>
              <a:headEnd/>
              <a:tailEnd/>
            </a:ln>
          </p:spPr>
          <p:txBody>
            <a:bodyPr>
              <a:spAutoFit/>
            </a:bodyPr>
            <a:lstStyle/>
            <a:p>
              <a:pPr marL="342900" indent="-342900"/>
              <a:r>
                <a:rPr lang="nb-NO" sz="1600"/>
                <a:t>1</a:t>
              </a:r>
            </a:p>
            <a:p>
              <a:pPr marL="342900" indent="-342900"/>
              <a:r>
                <a:rPr lang="nb-NO" sz="1600"/>
                <a:t>2</a:t>
              </a:r>
            </a:p>
            <a:p>
              <a:pPr marL="342900" indent="-342900"/>
              <a:r>
                <a:rPr lang="nb-NO" sz="1600"/>
                <a:t>1</a:t>
              </a:r>
              <a:endParaRPr lang="en-US" sz="1600"/>
            </a:p>
          </p:txBody>
        </p:sp>
      </p:grpSp>
      <p:grpSp>
        <p:nvGrpSpPr>
          <p:cNvPr id="21510" name="Group 26"/>
          <p:cNvGrpSpPr>
            <a:grpSpLocks/>
          </p:cNvGrpSpPr>
          <p:nvPr/>
        </p:nvGrpSpPr>
        <p:grpSpPr bwMode="auto">
          <a:xfrm>
            <a:off x="1114183" y="4186331"/>
            <a:ext cx="7315200" cy="1893888"/>
            <a:chOff x="720" y="2736"/>
            <a:chExt cx="4608" cy="1193"/>
          </a:xfrm>
        </p:grpSpPr>
        <p:sp>
          <p:nvSpPr>
            <p:cNvPr id="21511" name="Text Box 27"/>
            <p:cNvSpPr txBox="1">
              <a:spLocks noChangeArrowheads="1"/>
            </p:cNvSpPr>
            <p:nvPr/>
          </p:nvSpPr>
          <p:spPr bwMode="auto">
            <a:xfrm>
              <a:off x="720" y="2940"/>
              <a:ext cx="4608" cy="989"/>
            </a:xfrm>
            <a:prstGeom prst="rect">
              <a:avLst/>
            </a:prstGeom>
            <a:noFill/>
            <a:ln w="9525">
              <a:noFill/>
              <a:miter lim="800000"/>
              <a:headEnd/>
              <a:tailEnd/>
            </a:ln>
          </p:spPr>
          <p:txBody>
            <a:bodyPr>
              <a:spAutoFit/>
            </a:bodyPr>
            <a:lstStyle/>
            <a:p>
              <a:pPr>
                <a:lnSpc>
                  <a:spcPct val="100000"/>
                </a:lnSpc>
              </a:pPr>
              <a:r>
                <a:rPr lang="en-US"/>
                <a:t>«Navn» og «Adresse» er eksempler på </a:t>
              </a:r>
              <a:r>
                <a:rPr lang="en-US" b="1">
                  <a:solidFill>
                    <a:srgbClr val="CC0099"/>
                  </a:solidFill>
                </a:rPr>
                <a:t>sekundær informasjon</a:t>
              </a:r>
              <a:r>
                <a:rPr lang="en-US"/>
                <a:t>:</a:t>
              </a:r>
              <a:r>
                <a:rPr lang="en-US" b="1">
                  <a:solidFill>
                    <a:srgbClr val="CC0099"/>
                  </a:solidFill>
                </a:rPr>
                <a:t/>
              </a:r>
              <a:br>
                <a:rPr lang="en-US" b="1">
                  <a:solidFill>
                    <a:srgbClr val="CC0099"/>
                  </a:solidFill>
                </a:rPr>
              </a:br>
              <a:r>
                <a:rPr lang="en-US"/>
                <a:t>Dette er nyttig informasjon om kundene, men den passer ikke naturlig inn i en tabell over bestillingene</a:t>
              </a:r>
              <a:endParaRPr lang="en-US" sz="2000"/>
            </a:p>
          </p:txBody>
        </p:sp>
        <p:sp>
          <p:nvSpPr>
            <p:cNvPr id="21512" name="Text Box 28"/>
            <p:cNvSpPr txBox="1">
              <a:spLocks noChangeArrowheads="1"/>
            </p:cNvSpPr>
            <p:nvPr/>
          </p:nvSpPr>
          <p:spPr bwMode="auto">
            <a:xfrm>
              <a:off x="1056" y="2736"/>
              <a:ext cx="3216" cy="227"/>
            </a:xfrm>
            <a:prstGeom prst="rect">
              <a:avLst/>
            </a:prstGeom>
            <a:noFill/>
            <a:ln w="9525">
              <a:noFill/>
              <a:miter lim="800000"/>
              <a:headEnd/>
              <a:tailEnd/>
            </a:ln>
          </p:spPr>
          <p:txBody>
            <a:bodyPr>
              <a:spAutoFit/>
            </a:bodyPr>
            <a:lstStyle/>
            <a:p>
              <a:pPr algn="ctr"/>
              <a:r>
                <a:rPr lang="en-US" sz="3200">
                  <a:solidFill>
                    <a:srgbClr val="0000CC"/>
                  </a:solidFill>
                </a:rPr>
                <a:t>Sekundær informasjon</a:t>
              </a:r>
            </a:p>
          </p:txBody>
        </p:sp>
      </p:gr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22531" name="Slide Number Placeholder 5"/>
          <p:cNvSpPr>
            <a:spLocks noGrp="1"/>
          </p:cNvSpPr>
          <p:nvPr>
            <p:ph type="sldNum" sz="quarter" idx="12"/>
          </p:nvPr>
        </p:nvSpPr>
        <p:spPr>
          <a:noFill/>
        </p:spPr>
        <p:txBody>
          <a:bodyPr/>
          <a:lstStyle/>
          <a:p>
            <a:fld id="{2D5D19CA-9258-4CCF-A96A-52AEB7622687}" type="slidenum">
              <a:rPr lang="en-US"/>
              <a:pPr/>
              <a:t>7</a:t>
            </a:fld>
            <a:endParaRPr lang="en-US"/>
          </a:p>
        </p:txBody>
      </p:sp>
      <p:sp>
        <p:nvSpPr>
          <p:cNvPr id="22532" name="Rectangle 2"/>
          <p:cNvSpPr>
            <a:spLocks noGrp="1" noChangeArrowheads="1"/>
          </p:cNvSpPr>
          <p:nvPr>
            <p:ph type="title"/>
          </p:nvPr>
        </p:nvSpPr>
        <p:spPr/>
        <p:txBody>
          <a:bodyPr/>
          <a:lstStyle/>
          <a:p>
            <a:pPr eaLnBrk="1" hangingPunct="1">
              <a:buFont typeface="Wingdings" pitchFamily="-105" charset="2"/>
              <a:buNone/>
            </a:pPr>
            <a:r>
              <a:rPr lang="nb-NO" sz="4000">
                <a:solidFill>
                  <a:srgbClr val="0000CC"/>
                </a:solidFill>
                <a:sym typeface="Wingdings" pitchFamily="-105" charset="2"/>
              </a:rPr>
              <a:t>B. </a:t>
            </a:r>
            <a:r>
              <a:rPr lang="nb-NO" sz="4000" smtClean="0">
                <a:solidFill>
                  <a:srgbClr val="0000CC"/>
                </a:solidFill>
                <a:sym typeface="Wingdings" pitchFamily="-105" charset="2"/>
              </a:rPr>
              <a:t>S</a:t>
            </a:r>
            <a:r>
              <a:rPr lang="nb-NO" sz="4000" smtClean="0">
                <a:solidFill>
                  <a:srgbClr val="0000CC"/>
                </a:solidFill>
              </a:rPr>
              <a:t>å lite dobbeltlagring som mulig:</a:t>
            </a:r>
          </a:p>
        </p:txBody>
      </p:sp>
      <p:sp>
        <p:nvSpPr>
          <p:cNvPr id="22533" name="Rectangle 3"/>
          <p:cNvSpPr>
            <a:spLocks noGrp="1" noChangeArrowheads="1"/>
          </p:cNvSpPr>
          <p:nvPr>
            <p:ph type="body" idx="1"/>
          </p:nvPr>
        </p:nvSpPr>
        <p:spPr>
          <a:xfrm>
            <a:off x="533400" y="2060575"/>
            <a:ext cx="8229600" cy="3989388"/>
          </a:xfrm>
        </p:spPr>
        <p:txBody>
          <a:bodyPr/>
          <a:lstStyle/>
          <a:p>
            <a:pPr eaLnBrk="1" hangingPunct="1"/>
            <a:r>
              <a:rPr lang="nb-NO"/>
              <a:t>Oppdatering forenkles</a:t>
            </a:r>
          </a:p>
          <a:p>
            <a:pPr eaLnBrk="1" hangingPunct="1"/>
            <a:r>
              <a:rPr lang="nb-NO" smtClean="0"/>
              <a:t>Plassbehovet minimaliseres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23555" name="Slide Number Placeholder 5"/>
          <p:cNvSpPr>
            <a:spLocks noGrp="1"/>
          </p:cNvSpPr>
          <p:nvPr>
            <p:ph type="sldNum" sz="quarter" idx="12"/>
          </p:nvPr>
        </p:nvSpPr>
        <p:spPr>
          <a:noFill/>
        </p:spPr>
        <p:txBody>
          <a:bodyPr/>
          <a:lstStyle/>
          <a:p>
            <a:fld id="{F775C8E0-632D-4721-8FA5-0FD26EAB7F24}" type="slidenum">
              <a:rPr lang="en-US"/>
              <a:pPr/>
              <a:t>8</a:t>
            </a:fld>
            <a:endParaRPr lang="en-US"/>
          </a:p>
        </p:txBody>
      </p:sp>
      <p:sp>
        <p:nvSpPr>
          <p:cNvPr id="23556" name="Rectangle 2"/>
          <p:cNvSpPr>
            <a:spLocks noGrp="1" noChangeArrowheads="1"/>
          </p:cNvSpPr>
          <p:nvPr>
            <p:ph type="title"/>
          </p:nvPr>
        </p:nvSpPr>
        <p:spPr/>
        <p:txBody>
          <a:bodyPr/>
          <a:lstStyle/>
          <a:p>
            <a:pPr eaLnBrk="1" hangingPunct="1">
              <a:buFont typeface="Wingdings" pitchFamily="-105" charset="2"/>
              <a:buNone/>
            </a:pPr>
            <a:r>
              <a:rPr lang="nb-NO" sz="4000">
                <a:solidFill>
                  <a:srgbClr val="0000CC"/>
                </a:solidFill>
                <a:sym typeface="Wingdings" pitchFamily="-105" charset="2"/>
              </a:rPr>
              <a:t>C. </a:t>
            </a:r>
            <a:r>
              <a:rPr lang="nb-NO" sz="4000" smtClean="0">
                <a:solidFill>
                  <a:srgbClr val="0000CC"/>
                </a:solidFill>
                <a:sym typeface="Wingdings" pitchFamily="-105" charset="2"/>
              </a:rPr>
              <a:t>S</a:t>
            </a:r>
            <a:r>
              <a:rPr lang="nb-NO" sz="4000" smtClean="0">
                <a:solidFill>
                  <a:srgbClr val="0000CC"/>
                </a:solidFill>
              </a:rPr>
              <a:t>å få "glisne" </a:t>
            </a:r>
            <a:br>
              <a:rPr lang="nb-NO" sz="4000" smtClean="0">
                <a:solidFill>
                  <a:srgbClr val="0000CC"/>
                </a:solidFill>
              </a:rPr>
            </a:br>
            <a:r>
              <a:rPr lang="nb-NO" sz="4000" smtClean="0">
                <a:solidFill>
                  <a:srgbClr val="0000CC"/>
                </a:solidFill>
              </a:rPr>
              <a:t>relasjoner som mulig:</a:t>
            </a:r>
          </a:p>
        </p:txBody>
      </p:sp>
      <p:sp>
        <p:nvSpPr>
          <p:cNvPr id="23557" name="Rectangle 3"/>
          <p:cNvSpPr>
            <a:spLocks noGrp="1" noChangeArrowheads="1"/>
          </p:cNvSpPr>
          <p:nvPr>
            <p:ph type="body" idx="1"/>
          </p:nvPr>
        </p:nvSpPr>
        <p:spPr>
          <a:xfrm>
            <a:off x="533400" y="1916113"/>
            <a:ext cx="8229600" cy="4133850"/>
          </a:xfrm>
        </p:spPr>
        <p:txBody>
          <a:bodyPr/>
          <a:lstStyle/>
          <a:p>
            <a:pPr eaLnBrk="1" hangingPunct="1"/>
            <a:r>
              <a:rPr lang="nb-NO" smtClean="0"/>
              <a:t>Unngår problemer med hvordan join på nil-verdier skal håndteres</a:t>
            </a:r>
          </a:p>
          <a:p>
            <a:pPr eaLnBrk="1" hangingPunct="1"/>
            <a:r>
              <a:rPr lang="nb-NO" smtClean="0"/>
              <a:t>Unngår problemer med hvordan aggregeringsfunksjoner skal håndtere nil-verdier</a:t>
            </a:r>
          </a:p>
          <a:p>
            <a:pPr eaLnBrk="1" hangingPunct="1"/>
            <a:r>
              <a:rPr lang="nb-NO"/>
              <a:t>Plassbehovet minimaliseres</a:t>
            </a:r>
          </a:p>
          <a:p>
            <a:pPr marL="0" indent="0" eaLnBrk="1" hangingPunct="1">
              <a:buNone/>
            </a:pPr>
            <a:endParaRPr lang="nb-NO" smtClean="0"/>
          </a:p>
          <a:p>
            <a:pPr eaLnBrk="1" hangingPunct="1"/>
            <a:endParaRPr lang="nb-NO"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nb-NO" smtClean="0"/>
              <a:t>INF1300 – 17.10.2017 – Arild Waaler</a:t>
            </a:r>
            <a:endParaRPr lang="en-US"/>
          </a:p>
        </p:txBody>
      </p:sp>
      <p:sp>
        <p:nvSpPr>
          <p:cNvPr id="24579" name="Slide Number Placeholder 5"/>
          <p:cNvSpPr>
            <a:spLocks noGrp="1"/>
          </p:cNvSpPr>
          <p:nvPr>
            <p:ph type="sldNum" sz="quarter" idx="12"/>
          </p:nvPr>
        </p:nvSpPr>
        <p:spPr>
          <a:noFill/>
        </p:spPr>
        <p:txBody>
          <a:bodyPr/>
          <a:lstStyle/>
          <a:p>
            <a:fld id="{C859C073-641A-4251-83A8-AF1E01B49001}" type="slidenum">
              <a:rPr lang="en-US"/>
              <a:pPr/>
              <a:t>9</a:t>
            </a:fld>
            <a:endParaRPr lang="en-US"/>
          </a:p>
        </p:txBody>
      </p:sp>
      <p:sp>
        <p:nvSpPr>
          <p:cNvPr id="24580" name="Rectangle 2"/>
          <p:cNvSpPr>
            <a:spLocks noGrp="1" noChangeArrowheads="1"/>
          </p:cNvSpPr>
          <p:nvPr>
            <p:ph type="title"/>
          </p:nvPr>
        </p:nvSpPr>
        <p:spPr/>
        <p:txBody>
          <a:bodyPr/>
          <a:lstStyle/>
          <a:p>
            <a:pPr eaLnBrk="1" hangingPunct="1"/>
            <a:r>
              <a:rPr lang="nb-NO" sz="4000" smtClean="0">
                <a:solidFill>
                  <a:srgbClr val="0000CC"/>
                </a:solidFill>
              </a:rPr>
              <a:t>Hvordan unngå dobbeltlagring</a:t>
            </a:r>
            <a:endParaRPr lang="en-US" sz="4000" smtClean="0">
              <a:solidFill>
                <a:srgbClr val="0000CC"/>
              </a:solidFill>
            </a:endParaRPr>
          </a:p>
        </p:txBody>
      </p:sp>
      <p:sp>
        <p:nvSpPr>
          <p:cNvPr id="24581" name="Rectangle 3"/>
          <p:cNvSpPr>
            <a:spLocks noGrp="1" noChangeArrowheads="1"/>
          </p:cNvSpPr>
          <p:nvPr>
            <p:ph type="body" idx="1"/>
          </p:nvPr>
        </p:nvSpPr>
        <p:spPr>
          <a:xfrm>
            <a:off x="533400" y="1905000"/>
            <a:ext cx="8229600" cy="4144963"/>
          </a:xfrm>
        </p:spPr>
        <p:txBody>
          <a:bodyPr/>
          <a:lstStyle/>
          <a:p>
            <a:pPr eaLnBrk="1" hangingPunct="1"/>
            <a:r>
              <a:rPr lang="nb-NO" smtClean="0"/>
              <a:t>Splitt (dekomponer) relasjonene slik at dobbeltlagring blir borte!</a:t>
            </a:r>
          </a:p>
          <a:p>
            <a:pPr lvl="1" eaLnBrk="1" hangingPunct="1"/>
            <a:r>
              <a:rPr lang="en-US" smtClean="0">
                <a:ea typeface="ＭＳ Ｐゴシック" pitchFamily="-105" charset="-128"/>
              </a:rPr>
              <a:t>Instanser for de dekomponerte relasjonene fremkommer fra opprinnelig instans ved projeksjon</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55000"/>
          </a:lnSpc>
          <a:spcBef>
            <a:spcPct val="5000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55000"/>
          </a:lnSpc>
          <a:spcBef>
            <a:spcPct val="5000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36673</TotalTime>
  <Words>2026</Words>
  <Application>Microsoft Macintosh PowerPoint</Application>
  <PresentationFormat>On-screen Show (4:3)</PresentationFormat>
  <Paragraphs>443</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INF1300 Introduksjon til databaser</vt:lpstr>
      <vt:lpstr>Hva kjennetegner god relasjonsdatabasedesign?</vt:lpstr>
      <vt:lpstr>Eksempel:  Grossistdatabase versjon I (GDB1)</vt:lpstr>
      <vt:lpstr>A. Relasjonene samler  beslektet informasjon:</vt:lpstr>
      <vt:lpstr>Oppdateringsanomalier</vt:lpstr>
      <vt:lpstr>Eksempelinstans Bestilling</vt:lpstr>
      <vt:lpstr>B. Så lite dobbeltlagring som mulig:</vt:lpstr>
      <vt:lpstr>C. Så få "glisne"  relasjoner som mulig:</vt:lpstr>
      <vt:lpstr>Hvordan unngå dobbeltlagring</vt:lpstr>
      <vt:lpstr>Eksempel:  Grossistdatabase versjon 2 (GDB2)</vt:lpstr>
      <vt:lpstr>Eksempelinstanser  Kunde, Ordre</vt:lpstr>
      <vt:lpstr>Krav til dekomposisjoner</vt:lpstr>
      <vt:lpstr>Kunde ⋈ Ordre</vt:lpstr>
      <vt:lpstr>Eksempel:  Grossistdatabase, versjon 3 (GDB3)</vt:lpstr>
      <vt:lpstr>Eksempelinstanser  Koderegister, Antall</vt:lpstr>
      <vt:lpstr>D. Korrekt totalinformasjon kan gjenskapes nøyaktig ved join:</vt:lpstr>
      <vt:lpstr>Normalformer</vt:lpstr>
      <vt:lpstr>Litt definisjoner</vt:lpstr>
      <vt:lpstr>Integritetsregler</vt:lpstr>
      <vt:lpstr>Nøkler</vt:lpstr>
      <vt:lpstr>Nøkkelattributt</vt:lpstr>
      <vt:lpstr>Funksjonell avhengighet I </vt:lpstr>
      <vt:lpstr>Funksjonell avhengighet II</vt:lpstr>
      <vt:lpstr>Trivielle FDer</vt:lpstr>
      <vt:lpstr>Funksjonell avhengighet  og kandidatnøkler I</vt:lpstr>
      <vt:lpstr>Funksjonell avhengighet  og kandidatnøkler II</vt:lpstr>
      <vt:lpstr>GDB1 med integritetsregler</vt:lpstr>
      <vt:lpstr>Normalformer, oversikt</vt:lpstr>
      <vt:lpstr>Utgangspunkt for normalformene 1NF-BCNF</vt:lpstr>
      <vt:lpstr>Første normalform</vt:lpstr>
      <vt:lpstr>Andre normalform</vt:lpstr>
      <vt:lpstr>Brudd på andre normalform</vt:lpstr>
      <vt:lpstr>Brudd på normalformer i GDB1</vt:lpstr>
      <vt:lpstr>Tredje normalform</vt:lpstr>
      <vt:lpstr>Brudd på tredje,  men ikke andre, normalform</vt:lpstr>
      <vt:lpstr>Boyce-Codd normalform</vt:lpstr>
      <vt:lpstr>Brudd på Boyce-Codd,  men ikke tredje, normalform</vt:lpstr>
      <vt:lpstr>Normalisering</vt:lpstr>
      <vt:lpstr>Dekomponering av GDB1</vt:lpstr>
      <vt:lpstr>Dekomponering av GDB2</vt:lpstr>
      <vt:lpstr>Normalisering til 3NF  </vt:lpstr>
      <vt:lpstr>Normalisering til BCNF  </vt:lpstr>
      <vt:lpstr>Normalisering til 3NF vs. BCNF </vt:lpstr>
    </vt:vector>
  </TitlesOfParts>
  <Company>ifi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INF212 - Databaseteori</dc:title>
  <dc:creator>ellenmk</dc:creator>
  <cp:lastModifiedBy>Arild Waaler</cp:lastModifiedBy>
  <cp:revision>136</cp:revision>
  <cp:lastPrinted>2006-01-24T07:19:21Z</cp:lastPrinted>
  <dcterms:created xsi:type="dcterms:W3CDTF">2009-09-23T07:24:35Z</dcterms:created>
  <dcterms:modified xsi:type="dcterms:W3CDTF">2017-10-17T08:00:48Z</dcterms:modified>
</cp:coreProperties>
</file>