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9" r:id="rId2"/>
    <p:sldId id="442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44" r:id="rId13"/>
    <p:sldId id="420" r:id="rId14"/>
    <p:sldId id="421" r:id="rId15"/>
    <p:sldId id="422" r:id="rId16"/>
    <p:sldId id="423" r:id="rId17"/>
    <p:sldId id="438" r:id="rId18"/>
    <p:sldId id="437" r:id="rId19"/>
    <p:sldId id="425" r:id="rId20"/>
    <p:sldId id="426" r:id="rId21"/>
    <p:sldId id="427" r:id="rId22"/>
    <p:sldId id="428" r:id="rId23"/>
    <p:sldId id="445" r:id="rId24"/>
    <p:sldId id="439" r:id="rId25"/>
    <p:sldId id="446" r:id="rId26"/>
    <p:sldId id="440" r:id="rId27"/>
    <p:sldId id="447" r:id="rId28"/>
    <p:sldId id="448" r:id="rId29"/>
    <p:sldId id="441" r:id="rId30"/>
    <p:sldId id="443" r:id="rId31"/>
    <p:sldId id="449" r:id="rId32"/>
    <p:sldId id="450" r:id="rId33"/>
  </p:sldIdLst>
  <p:sldSz cx="9144000" cy="6858000" type="screen4x3"/>
  <p:notesSz cx="7099300" cy="10234613"/>
  <p:defaultTextStyle>
    <a:defPPr>
      <a:defRPr lang="en-US"/>
    </a:defPPr>
    <a:lvl1pPr algn="l" rtl="0" fontAlgn="base">
      <a:lnSpc>
        <a:spcPct val="55000"/>
      </a:lnSpc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55000"/>
      </a:lnSpc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55000"/>
      </a:lnSpc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55000"/>
      </a:lnSpc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55000"/>
      </a:lnSpc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9999"/>
    <a:srgbClr val="005250"/>
    <a:srgbClr val="00AC7F"/>
    <a:srgbClr val="0000FF"/>
    <a:srgbClr val="9900CC"/>
    <a:srgbClr val="0000CC"/>
    <a:srgbClr val="66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7" autoAdjust="0"/>
    <p:restoredTop sz="94207" autoAdjust="0"/>
  </p:normalViewPr>
  <p:slideViewPr>
    <p:cSldViewPr>
      <p:cViewPr>
        <p:scale>
          <a:sx n="122" d="100"/>
          <a:sy n="122" d="100"/>
        </p:scale>
        <p:origin x="1328" y="-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506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1" tIns="47446" rIns="94891" bIns="47446" numCol="1" anchor="t" anchorCtr="0" compatLnSpc="1">
            <a:prstTxWarp prst="textNoShape">
              <a:avLst/>
            </a:prstTxWarp>
          </a:bodyPr>
          <a:lstStyle>
            <a:lvl1pPr defTabSz="949325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1" tIns="47446" rIns="94891" bIns="47446" numCol="1" anchor="t" anchorCtr="0" compatLnSpc="1">
            <a:prstTxWarp prst="textNoShape">
              <a:avLst/>
            </a:prstTxWarp>
          </a:bodyPr>
          <a:lstStyle>
            <a:lvl1pPr algn="r" defTabSz="949325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1" tIns="47446" rIns="94891" bIns="47446" numCol="1" anchor="b" anchorCtr="0" compatLnSpc="1">
            <a:prstTxWarp prst="textNoShape">
              <a:avLst/>
            </a:prstTxWarp>
          </a:bodyPr>
          <a:lstStyle>
            <a:lvl1pPr defTabSz="949325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nb-NO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1" tIns="47446" rIns="94891" bIns="47446" numCol="1" anchor="b" anchorCtr="0" compatLnSpc="1">
            <a:prstTxWarp prst="textNoShape">
              <a:avLst/>
            </a:prstTxWarp>
          </a:bodyPr>
          <a:lstStyle>
            <a:lvl1pPr algn="r" defTabSz="949325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19B73FE8-7C62-DB4F-B334-D88522FD2E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310" tIns="50155" rIns="100310" bIns="50155" numCol="1" anchor="t" anchorCtr="0" compatLnSpc="1">
            <a:prstTxWarp prst="textNoShape">
              <a:avLst/>
            </a:prstTxWarp>
          </a:bodyPr>
          <a:lstStyle>
            <a:lvl1pPr defTabSz="10033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310" tIns="50155" rIns="100310" bIns="50155" numCol="1" anchor="t" anchorCtr="0" compatLnSpc="1">
            <a:prstTxWarp prst="textNoShape">
              <a:avLst/>
            </a:prstTxWarp>
          </a:bodyPr>
          <a:lstStyle>
            <a:lvl1pPr algn="r" defTabSz="10033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310" tIns="50155" rIns="100310" bIns="501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310" tIns="50155" rIns="100310" bIns="50155" numCol="1" anchor="b" anchorCtr="0" compatLnSpc="1">
            <a:prstTxWarp prst="textNoShape">
              <a:avLst/>
            </a:prstTxWarp>
          </a:bodyPr>
          <a:lstStyle>
            <a:lvl1pPr defTabSz="10033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310" tIns="50155" rIns="100310" bIns="50155" numCol="1" anchor="b" anchorCtr="0" compatLnSpc="1">
            <a:prstTxWarp prst="textNoShape">
              <a:avLst/>
            </a:prstTxWarp>
          </a:bodyPr>
          <a:lstStyle>
            <a:lvl1pPr algn="r" defTabSz="10033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fld id="{5AE41846-1E82-AF4C-BB34-BB79C18CBF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75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A69BF-FBF6-CE4C-89B3-5C2BAE7E7DD5}" type="slidenum">
              <a:rPr lang="en-US"/>
              <a:pPr/>
              <a:t>1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560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FDC60-C4FE-E740-9703-6CAA60B57378}" type="slidenum">
              <a:rPr lang="en-US"/>
              <a:pPr/>
              <a:t>4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791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6FD0A-D4B2-3A40-A1CE-0309B133B7A7}" type="slidenum">
              <a:rPr lang="en-US"/>
              <a:pPr/>
              <a:t>7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i="0"/>
              <a:t>Forbered et eksempel på synonym bro! (Håndtegnes under forelesningen)</a:t>
            </a:r>
          </a:p>
        </p:txBody>
      </p:sp>
    </p:spTree>
    <p:extLst>
      <p:ext uri="{BB962C8B-B14F-4D97-AF65-F5344CB8AC3E}">
        <p14:creationId xmlns:p14="http://schemas.microsoft.com/office/powerpoint/2010/main" val="340049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BA9B1-967D-394F-8C96-40F5D6F3097D}" type="slidenum">
              <a:rPr lang="en-US"/>
              <a:pPr/>
              <a:t>8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b="1" i="0"/>
          </a:p>
        </p:txBody>
      </p:sp>
    </p:spTree>
    <p:extLst>
      <p:ext uri="{BB962C8B-B14F-4D97-AF65-F5344CB8AC3E}">
        <p14:creationId xmlns:p14="http://schemas.microsoft.com/office/powerpoint/2010/main" val="1168071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41846-1E82-AF4C-BB34-BB79C18CBFB5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41846-1E82-AF4C-BB34-BB79C18CBFB5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46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6F77A-1C56-7541-95CF-345B92184A91}" type="slidenum">
              <a:rPr lang="en-US"/>
              <a:pPr/>
              <a:t>29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b="1" i="0"/>
          </a:p>
        </p:txBody>
      </p:sp>
    </p:spTree>
    <p:extLst>
      <p:ext uri="{BB962C8B-B14F-4D97-AF65-F5344CB8AC3E}">
        <p14:creationId xmlns:p14="http://schemas.microsoft.com/office/powerpoint/2010/main" val="152557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6F77A-1C56-7541-95CF-345B92184A91}" type="slidenum">
              <a:rPr lang="en-US"/>
              <a:pPr/>
              <a:t>30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b="1" i="0"/>
          </a:p>
        </p:txBody>
      </p:sp>
    </p:spTree>
    <p:extLst>
      <p:ext uri="{BB962C8B-B14F-4D97-AF65-F5344CB8AC3E}">
        <p14:creationId xmlns:p14="http://schemas.microsoft.com/office/powerpoint/2010/main" val="149559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INF1300 – xx.9.2017 – Ellen Munthe-Kaas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92089-E74F-A842-B057-2E593EAFD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INF1300 – xx.9.2017 – Ellen Munthe-Kaas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6E69C-147C-B94F-B65F-0D9F050B6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INF1300 – xx.9.2017 – Ellen Munthe-Kaas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7375A-6E3D-964E-B133-8807A93CE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INF1300 – xx.9.2017 – Ellen Munthe-Kaas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FC025-8838-BB4E-86E2-CAADEB694D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INF1300 – xx.9.2017 – Ellen Munthe-Kaas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4FD0E-E24D-7449-A1F0-E057A720A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INF1300 – xx.9.2017 – Ellen Munthe-Kaas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1859A-BF52-634B-9EFC-79B1C7022A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INF1300 – xx.9.2017 – Ellen Munthe-Kaas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FB4AD-0959-5545-BB76-B44FF2D2D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INF1300 – xx.9.2017 – Ellen Munthe-Kaas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C4E3F-7AC4-3642-AA49-474895BB8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INF1300 – xx.9.2017 – Ellen Munthe-Kaas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E2F51-0865-3041-9DBE-298FEA8B4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INF1300 – xx.9.2017 – Ellen Munthe-Kaas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9F20D-6AC6-D54A-AAA1-2E7F2A0D6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INF1300 – xx.9.2017 – Ellen Munthe-Kaas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2DACD-BEE7-9645-B459-B8FCAD179F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245225"/>
            <a:ext cx="426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r>
              <a:rPr lang="da-DK"/>
              <a:t>INF1300 – xx.9.2017 – Ellen Munthe-Kaas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21338DAF-319B-0647-80A6-D7A206AA3C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3333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3333CC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3333CC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3333CC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3333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53C9-FBB9-9C45-B22C-EE6D225DBB10}" type="slidenum">
              <a:rPr lang="en-US"/>
              <a:pPr/>
              <a:t>1</a:t>
            </a:fld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534400" cy="38100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nb-NO" b="1">
                <a:solidFill>
                  <a:srgbClr val="0000CC"/>
                </a:solidFill>
              </a:rPr>
              <a:t>Dagens tema: </a:t>
            </a:r>
          </a:p>
          <a:p>
            <a:pPr marL="0" indent="0">
              <a:buNone/>
            </a:pPr>
            <a:r>
              <a:rPr lang="en-US"/>
              <a:t>Realiseringsalgoritmen –</a:t>
            </a:r>
          </a:p>
          <a:p>
            <a:pPr marL="0" indent="0">
              <a:buNone/>
            </a:pPr>
            <a:r>
              <a:rPr lang="en-US"/>
              <a:t>fra ORM-diagram til relasjonsskjema</a:t>
            </a:r>
            <a:endParaRPr lang="nb-NO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nb-NO">
                <a:solidFill>
                  <a:srgbClr val="0000CC"/>
                </a:solidFill>
              </a:rPr>
              <a:t>INF1300</a:t>
            </a:r>
            <a:br>
              <a:rPr lang="nb-NO">
                <a:solidFill>
                  <a:srgbClr val="0000CC"/>
                </a:solidFill>
              </a:rPr>
            </a:br>
            <a:r>
              <a:rPr lang="nb-NO">
                <a:solidFill>
                  <a:srgbClr val="0000CC"/>
                </a:solidFill>
              </a:rPr>
              <a:t>Introduksjon til databaser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539750" y="1447800"/>
            <a:ext cx="82296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nb-NO" sz="2800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14350" y="271462"/>
            <a:ext cx="1920875" cy="533400"/>
            <a:chOff x="336" y="298"/>
            <a:chExt cx="1210" cy="336"/>
          </a:xfrm>
        </p:grpSpPr>
        <p:pic>
          <p:nvPicPr>
            <p:cNvPr id="11" name="Picture 5" descr="UiO_BW_logo_rea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298"/>
              <a:ext cx="361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672" y="384"/>
              <a:ext cx="87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UNIVERSITETET</a:t>
              </a:r>
            </a:p>
            <a:p>
              <a:r>
                <a:rPr lang="en-US" sz="1200"/>
                <a:t>I OSLO</a:t>
              </a:r>
            </a:p>
          </p:txBody>
        </p:sp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14313" y="6215063"/>
            <a:ext cx="2395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/>
              <a:t>© Institutt for informatikk</a:t>
            </a:r>
          </a:p>
        </p:txBody>
      </p:sp>
      <p:pic>
        <p:nvPicPr>
          <p:cNvPr id="14" name="Picture 10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102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6A71-62EC-D14D-8A66-43246476F529}" type="slidenum">
              <a:rPr lang="en-US"/>
              <a:pPr/>
              <a:t>10</a:t>
            </a:fld>
            <a:endParaRPr lang="en-US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Eksempel – </a:t>
            </a:r>
            <a:br>
              <a:rPr lang="nb-NO" sz="4000"/>
            </a:br>
            <a:r>
              <a:rPr lang="nb-NO" sz="4000"/>
              <a:t>med eksplisitte perfekte broer</a:t>
            </a:r>
          </a:p>
        </p:txBody>
      </p:sp>
      <p:pic>
        <p:nvPicPr>
          <p:cNvPr id="477190" name="Picture 6" descr="begrep2-eksplisi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33600"/>
            <a:ext cx="8604250" cy="2995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7FDD-E21E-B44E-8983-332363A975E8}" type="slidenum">
              <a:rPr lang="en-US"/>
              <a:pPr/>
              <a:t>11</a:t>
            </a:fld>
            <a:endParaRPr lang="en-US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Steg 1: Fra begrep til relasjon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7493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nb-NO" sz="2400" b="1">
                <a:solidFill>
                  <a:srgbClr val="005250"/>
                </a:solidFill>
              </a:rPr>
              <a:t>Hvert begrep gir opphav til en relasjon (tabell) med samme navn som begrepet</a:t>
            </a:r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611188" y="5300663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968500" indent="-1431925">
              <a:lnSpc>
                <a:spcPct val="90000"/>
              </a:lnSpc>
              <a:spcBef>
                <a:spcPct val="20000"/>
              </a:spcBef>
            </a:pPr>
            <a:r>
              <a:rPr lang="nb-NO" sz="2000">
                <a:solidFill>
                  <a:schemeClr val="hlink"/>
                </a:solidFill>
              </a:rPr>
              <a:t>Relasjoner:  </a:t>
            </a:r>
            <a:r>
              <a:rPr lang="nb-NO" sz="2000" b="1">
                <a:solidFill>
                  <a:schemeClr val="hlink"/>
                </a:solidFill>
                <a:latin typeface="Tahoma" charset="0"/>
              </a:rPr>
              <a:t>Person</a:t>
            </a:r>
            <a:r>
              <a:rPr lang="nb-NO" sz="2000">
                <a:solidFill>
                  <a:schemeClr val="hlink"/>
                </a:solidFill>
              </a:rPr>
              <a:t>, </a:t>
            </a:r>
            <a:r>
              <a:rPr lang="nb-NO" sz="2000" b="1">
                <a:solidFill>
                  <a:schemeClr val="hlink"/>
                </a:solidFill>
                <a:latin typeface="Tahoma" charset="0"/>
              </a:rPr>
              <a:t>Dag</a:t>
            </a:r>
            <a:r>
              <a:rPr lang="nb-NO" sz="2000">
                <a:solidFill>
                  <a:schemeClr val="hlink"/>
                </a:solidFill>
              </a:rPr>
              <a:t>, </a:t>
            </a:r>
            <a:r>
              <a:rPr lang="nb-NO" sz="2000" b="1">
                <a:solidFill>
                  <a:schemeClr val="hlink"/>
                </a:solidFill>
                <a:latin typeface="Tahoma" charset="0"/>
              </a:rPr>
              <a:t>Klokkeslett</a:t>
            </a:r>
            <a:r>
              <a:rPr lang="nb-NO" sz="2000">
                <a:solidFill>
                  <a:schemeClr val="hlink"/>
                </a:solidFill>
              </a:rPr>
              <a:t>, </a:t>
            </a:r>
            <a:r>
              <a:rPr lang="nb-NO" sz="2000" b="1">
                <a:solidFill>
                  <a:schemeClr val="hlink"/>
                </a:solidFill>
                <a:latin typeface="Tahoma" charset="0"/>
              </a:rPr>
              <a:t>Postkode</a:t>
            </a:r>
            <a:r>
              <a:rPr lang="nb-NO" sz="2000">
                <a:solidFill>
                  <a:schemeClr val="hlink"/>
                </a:solidFill>
              </a:rPr>
              <a:t>, </a:t>
            </a:r>
            <a:br>
              <a:rPr lang="nb-NO" sz="2000">
                <a:solidFill>
                  <a:schemeClr val="hlink"/>
                </a:solidFill>
              </a:rPr>
            </a:br>
            <a:r>
              <a:rPr lang="nb-NO" sz="2000" b="1">
                <a:solidFill>
                  <a:schemeClr val="hlink"/>
                </a:solidFill>
                <a:latin typeface="Tahoma" charset="0"/>
              </a:rPr>
              <a:t>Sted</a:t>
            </a:r>
            <a:r>
              <a:rPr lang="nb-NO" sz="2000">
                <a:solidFill>
                  <a:schemeClr val="hlink"/>
                </a:solidFill>
              </a:rPr>
              <a:t>, </a:t>
            </a:r>
            <a:r>
              <a:rPr lang="nb-NO" sz="2000" b="1">
                <a:solidFill>
                  <a:schemeClr val="hlink"/>
                </a:solidFill>
                <a:latin typeface="Tahoma" charset="0"/>
              </a:rPr>
              <a:t>Måling</a:t>
            </a:r>
            <a:r>
              <a:rPr lang="nb-NO" sz="2000">
                <a:solidFill>
                  <a:schemeClr val="hlink"/>
                </a:solidFill>
                <a:latin typeface="Tahoma" charset="0"/>
              </a:rPr>
              <a:t>, </a:t>
            </a:r>
            <a:r>
              <a:rPr lang="nb-NO" sz="2000" b="1">
                <a:solidFill>
                  <a:schemeClr val="hlink"/>
                </a:solidFill>
                <a:latin typeface="Tahoma" charset="0"/>
              </a:rPr>
              <a:t>Temperatur</a:t>
            </a:r>
          </a:p>
        </p:txBody>
      </p:sp>
      <p:pic>
        <p:nvPicPr>
          <p:cNvPr id="478215" name="Picture 7" descr="begrep2-eksplisi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05038"/>
            <a:ext cx="8604250" cy="2995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3EA3-8F54-4046-B892-C8F10689EE0A}" type="slidenum">
              <a:rPr lang="en-US"/>
              <a:pPr/>
              <a:t>12</a:t>
            </a:fld>
            <a:endParaRPr lang="en-US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Steg 2: Valg av representasjon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224" cy="4205288"/>
          </a:xfrm>
        </p:spPr>
        <p:txBody>
          <a:bodyPr/>
          <a:lstStyle/>
          <a:p>
            <a:pPr marL="533400" indent="-533400">
              <a:buFont typeface="+mj-lt"/>
              <a:buAutoNum type="arabicPeriod" startAt="2"/>
            </a:pPr>
            <a:r>
              <a:rPr lang="nb-NO" sz="2400" b="1">
                <a:solidFill>
                  <a:srgbClr val="005250"/>
                </a:solidFill>
              </a:rPr>
              <a:t>For hvert begrep, velg en representasjon. Marker alle setningstyper som inngår i disse, som brukt </a:t>
            </a:r>
            <a:br>
              <a:rPr lang="nb-NO" sz="2400" b="1">
                <a:solidFill>
                  <a:srgbClr val="005250"/>
                </a:solidFill>
              </a:rPr>
            </a:br>
            <a:r>
              <a:rPr lang="nb-NO" sz="2400" b="1">
                <a:solidFill>
                  <a:srgbClr val="005250"/>
                </a:solidFill>
              </a:rPr>
              <a:t>(Valgte representasjoner blir primærnøkler)</a:t>
            </a:r>
            <a:br>
              <a:rPr lang="nb-NO" sz="2400" b="1">
                <a:solidFill>
                  <a:srgbClr val="005250"/>
                </a:solidFill>
              </a:rPr>
            </a:br>
            <a:endParaRPr lang="nb-NO" sz="2400" b="1">
              <a:solidFill>
                <a:srgbClr val="005250"/>
              </a:solidFill>
            </a:endParaRPr>
          </a:p>
          <a:p>
            <a:pPr marL="982663" lvl="1" indent="-265113">
              <a:buFontTx/>
              <a:buChar char="•"/>
            </a:pPr>
            <a:r>
              <a:rPr lang="nb-NO" sz="2400" b="1">
                <a:solidFill>
                  <a:srgbClr val="CC0099"/>
                </a:solidFill>
              </a:rPr>
              <a:t>Representasjonen</a:t>
            </a:r>
            <a:r>
              <a:rPr lang="nb-NO" sz="2400"/>
              <a:t> til et begrep er definert på neste side</a:t>
            </a:r>
            <a:br>
              <a:rPr lang="nb-NO" sz="2400"/>
            </a:br>
            <a:endParaRPr lang="nb-NO" sz="2400"/>
          </a:p>
          <a:p>
            <a:pPr marL="982663" lvl="1" indent="-265113">
              <a:buFontTx/>
              <a:buChar char="•"/>
            </a:pPr>
            <a:r>
              <a:rPr lang="nb-NO" sz="2400"/>
              <a:t>Hvis det ikke er mulig å velge en representasjon for et begrep, kan ikke ORM-diagrammet realiseres</a:t>
            </a:r>
          </a:p>
        </p:txBody>
      </p:sp>
    </p:spTree>
    <p:extLst>
      <p:ext uri="{BB962C8B-B14F-4D97-AF65-F5344CB8AC3E}">
        <p14:creationId xmlns:p14="http://schemas.microsoft.com/office/powerpoint/2010/main" val="533015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3EA3-8F54-4046-B892-C8F10689EE0A}" type="slidenum">
              <a:rPr lang="en-US"/>
              <a:pPr/>
              <a:t>13</a:t>
            </a:fld>
            <a:endParaRPr lang="en-US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Representasjonen til et begrep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7787208" cy="4747666"/>
          </a:xfrm>
        </p:spPr>
        <p:txBody>
          <a:bodyPr/>
          <a:lstStyle/>
          <a:p>
            <a:pPr marL="9525" indent="0">
              <a:buNone/>
            </a:pPr>
            <a:r>
              <a:rPr lang="nb-NO" sz="2400" b="1">
                <a:solidFill>
                  <a:srgbClr val="CC0099"/>
                </a:solidFill>
              </a:rPr>
              <a:t>Representasjonen</a:t>
            </a:r>
            <a:r>
              <a:rPr lang="nb-NO" sz="2400"/>
              <a:t> til et begrep er</a:t>
            </a:r>
            <a:br>
              <a:rPr lang="nb-NO" sz="2400"/>
            </a:br>
            <a:endParaRPr lang="nb-NO" sz="2400"/>
          </a:p>
          <a:p>
            <a:pPr marL="717550" indent="-488950"/>
            <a:r>
              <a:rPr lang="nb-NO" sz="2400"/>
              <a:t>enten: navnet på en representasjonstype (verditype) knyttet til begrepet med en perfekt bro</a:t>
            </a:r>
          </a:p>
          <a:p>
            <a:pPr marL="717550" indent="-488950"/>
            <a:r>
              <a:rPr lang="nb-NO" sz="2400"/>
              <a:t>eller: representasjonen til et annet begrep som er knyttet til begrepet via en 1:1-faktatype med påkrevd rolle</a:t>
            </a:r>
          </a:p>
          <a:p>
            <a:pPr marL="717550" indent="-488950"/>
            <a:r>
              <a:rPr lang="nb-NO" sz="2400"/>
              <a:t>eller: for begrepsdannelser, samlingen av representasjonene til de begrepene som utgjør grunnlaget for begrepsdannelsen </a:t>
            </a:r>
          </a:p>
          <a:p>
            <a:pPr marL="717550" indent="-488950"/>
            <a:endParaRPr lang="nb-NO" sz="2400"/>
          </a:p>
          <a:p>
            <a:pPr marL="9525" indent="0">
              <a:buNone/>
            </a:pPr>
            <a:r>
              <a:rPr lang="nb-NO" sz="2400"/>
              <a:t>(Detaljer følger)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A75-A82F-0643-A8DA-18882CBD7464}" type="slidenum">
              <a:rPr lang="en-US"/>
              <a:pPr/>
              <a:t>14</a:t>
            </a:fld>
            <a:endParaRPr lang="en-US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Representasjon via perfekt bro</a:t>
            </a:r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4292600"/>
            <a:ext cx="8229600" cy="1366838"/>
          </a:xfrm>
        </p:spPr>
        <p:txBody>
          <a:bodyPr/>
          <a:lstStyle/>
          <a:p>
            <a:r>
              <a:rPr lang="nb-NO"/>
              <a:t>Representasjonen til </a:t>
            </a:r>
            <a:r>
              <a:rPr lang="nb-NO">
                <a:solidFill>
                  <a:srgbClr val="0000FF"/>
                </a:solidFill>
                <a:latin typeface="Tahoma" charset="0"/>
              </a:rPr>
              <a:t>Person</a:t>
            </a:r>
            <a:r>
              <a:rPr lang="nb-NO"/>
              <a:t> er </a:t>
            </a:r>
            <a:r>
              <a:rPr lang="nb-NO">
                <a:solidFill>
                  <a:srgbClr val="0000FF"/>
                </a:solidFill>
                <a:latin typeface="Tahoma" charset="0"/>
              </a:rPr>
              <a:t>PersonId </a:t>
            </a:r>
            <a:r>
              <a:rPr lang="nb-NO"/>
              <a:t> </a:t>
            </a:r>
          </a:p>
          <a:p>
            <a:r>
              <a:rPr lang="nb-NO"/>
              <a:t>Representasjonen til </a:t>
            </a:r>
            <a:r>
              <a:rPr lang="nb-NO">
                <a:solidFill>
                  <a:srgbClr val="0000FF"/>
                </a:solidFill>
                <a:latin typeface="Tahoma" charset="0"/>
              </a:rPr>
              <a:t>Postkode</a:t>
            </a:r>
            <a:r>
              <a:rPr lang="nb-NO"/>
              <a:t> er </a:t>
            </a:r>
            <a:r>
              <a:rPr lang="nb-NO">
                <a:solidFill>
                  <a:srgbClr val="0000FF"/>
                </a:solidFill>
                <a:latin typeface="Tahoma" charset="0"/>
              </a:rPr>
              <a:t>Zip</a:t>
            </a:r>
          </a:p>
        </p:txBody>
      </p:sp>
      <p:pic>
        <p:nvPicPr>
          <p:cNvPr id="480262" name="Picture 6" descr="begrep2-per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844675"/>
            <a:ext cx="4452938" cy="636588"/>
          </a:xfrm>
          <a:prstGeom prst="rect">
            <a:avLst/>
          </a:prstGeom>
          <a:noFill/>
        </p:spPr>
      </p:pic>
      <p:pic>
        <p:nvPicPr>
          <p:cNvPr id="480263" name="Picture 7" descr="begrep2-postko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2997200"/>
            <a:ext cx="3117850" cy="63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026A-03DA-B34E-875F-4A7FD7F909C7}" type="slidenum">
              <a:rPr lang="en-US"/>
              <a:pPr/>
              <a:t>15</a:t>
            </a:fld>
            <a:endParaRPr lang="en-US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Representasjon via 1:1-faktatype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860800"/>
            <a:ext cx="8229600" cy="2232025"/>
          </a:xfrm>
        </p:spPr>
        <p:txBody>
          <a:bodyPr/>
          <a:lstStyle/>
          <a:p>
            <a:r>
              <a:rPr lang="nb-NO" sz="1800"/>
              <a:t>For begrepet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Sted</a:t>
            </a:r>
            <a:r>
              <a:rPr lang="nb-NO" sz="1800"/>
              <a:t> har vi to mulige representasjoner:</a:t>
            </a:r>
          </a:p>
          <a:p>
            <a:pPr lvl="1"/>
            <a:r>
              <a:rPr lang="nb-NO" sz="1800"/>
              <a:t>Via en perfekt bro til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Stedsnavn</a:t>
            </a:r>
            <a:endParaRPr lang="nb-NO" sz="1800"/>
          </a:p>
          <a:p>
            <a:pPr lvl="1"/>
            <a:r>
              <a:rPr lang="nb-NO" sz="1800"/>
              <a:t>Via en 1:1-faktatype med påkrevd rolle til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Postkode</a:t>
            </a:r>
            <a:endParaRPr lang="nb-NO" sz="1800"/>
          </a:p>
          <a:p>
            <a:r>
              <a:rPr lang="nb-NO" sz="1800"/>
              <a:t>Vi velger f.eks. den perfekte broen; representasjonen til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Sted</a:t>
            </a:r>
            <a:r>
              <a:rPr lang="nb-NO" sz="1800"/>
              <a:t> blir da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Stedsnavn</a:t>
            </a:r>
            <a:r>
              <a:rPr lang="nb-NO" sz="1800"/>
              <a:t> </a:t>
            </a:r>
          </a:p>
          <a:p>
            <a:r>
              <a:rPr lang="nb-NO" sz="1800"/>
              <a:t>Alternativt kan vi velge 1:1-faktatypen; da arver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Sted</a:t>
            </a:r>
            <a:r>
              <a:rPr lang="nb-NO" sz="1800"/>
              <a:t> representasjon fra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Postkode</a:t>
            </a:r>
            <a:r>
              <a:rPr lang="nb-NO" sz="1800"/>
              <a:t> og får representasjonen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Zip</a:t>
            </a:r>
          </a:p>
        </p:txBody>
      </p:sp>
      <p:pic>
        <p:nvPicPr>
          <p:cNvPr id="481285" name="Picture 5" descr="begrep2-s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196975"/>
            <a:ext cx="3368675" cy="256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1E31-A06E-F749-BB02-9C669488E9E3}" type="slidenum">
              <a:rPr lang="en-US"/>
              <a:pPr/>
              <a:t>16</a:t>
            </a:fld>
            <a:endParaRPr lang="en-US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Representasjon via </a:t>
            </a:r>
            <a:br>
              <a:rPr lang="nb-NO" sz="4000"/>
            </a:br>
            <a:r>
              <a:rPr lang="nb-NO" sz="4000"/>
              <a:t>begrepsdannelse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98825"/>
            <a:ext cx="8147247" cy="2827338"/>
          </a:xfrm>
        </p:spPr>
        <p:txBody>
          <a:bodyPr/>
          <a:lstStyle/>
          <a:p>
            <a:r>
              <a:rPr lang="nb-NO" sz="1800"/>
              <a:t>Begrepet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Måling </a:t>
            </a:r>
            <a:r>
              <a:rPr lang="nb-NO" sz="1800"/>
              <a:t>er en begrepsdannelse basert på begrepene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Dag</a:t>
            </a:r>
            <a:r>
              <a:rPr lang="nb-NO" sz="1800"/>
              <a:t>,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Klokkeslett</a:t>
            </a:r>
            <a:r>
              <a:rPr lang="nb-NO" sz="1800"/>
              <a:t> og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Sted</a:t>
            </a:r>
            <a:r>
              <a:rPr lang="nb-NO" sz="1800">
                <a:latin typeface="Tahoma" charset="0"/>
              </a:rPr>
              <a:t>:</a:t>
            </a:r>
            <a:endParaRPr lang="nb-NO" sz="1800">
              <a:solidFill>
                <a:srgbClr val="0000FF"/>
              </a:solidFill>
              <a:latin typeface="Tahoma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nb-NO" sz="1800">
                <a:solidFill>
                  <a:srgbClr val="0000FF"/>
                </a:solidFill>
                <a:latin typeface="Tahoma" charset="0"/>
              </a:rPr>
              <a:t>Måling</a:t>
            </a:r>
            <a:r>
              <a:rPr lang="nb-NO" sz="1800"/>
              <a:t> har entydige påkrevde roller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på dag</a:t>
            </a:r>
            <a:r>
              <a:rPr lang="nb-NO" sz="1800"/>
              <a:t>,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på klokkeslett</a:t>
            </a:r>
            <a:r>
              <a:rPr lang="nb-NO" sz="1800"/>
              <a:t>,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på sted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800"/>
              <a:t>Det er en ekstern entydighetsskranke over rollene til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Dag</a:t>
            </a:r>
            <a:r>
              <a:rPr lang="nb-NO" sz="1800"/>
              <a:t>,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Klokkeslett </a:t>
            </a:r>
            <a:r>
              <a:rPr lang="nb-NO" sz="1800"/>
              <a:t>og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Sted</a:t>
            </a:r>
          </a:p>
          <a:p>
            <a:r>
              <a:rPr lang="nb-NO" sz="1800"/>
              <a:t>Representasjonen til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Dag</a:t>
            </a:r>
            <a:r>
              <a:rPr lang="nb-NO" sz="1800"/>
              <a:t> er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Dato</a:t>
            </a:r>
            <a:r>
              <a:rPr lang="nb-NO" sz="1800"/>
              <a:t/>
            </a:r>
            <a:br>
              <a:rPr lang="nb-NO" sz="1800"/>
            </a:br>
            <a:r>
              <a:rPr lang="nb-NO" sz="1800"/>
              <a:t>Representasjonen til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Klokkeslett</a:t>
            </a:r>
            <a:r>
              <a:rPr lang="nb-NO" sz="1800"/>
              <a:t> er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TimeMinuttSekund </a:t>
            </a:r>
            <a:br>
              <a:rPr lang="nb-NO" sz="1800">
                <a:solidFill>
                  <a:srgbClr val="0000FF"/>
                </a:solidFill>
                <a:latin typeface="Tahoma" charset="0"/>
              </a:rPr>
            </a:br>
            <a:r>
              <a:rPr lang="nb-NO" sz="1800"/>
              <a:t>Representasjonen til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Sted</a:t>
            </a:r>
            <a:r>
              <a:rPr lang="nb-NO" sz="1800"/>
              <a:t> er valgt til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Stedsnavn </a:t>
            </a:r>
            <a:r>
              <a:rPr lang="nb-NO" sz="1800"/>
              <a:t/>
            </a:r>
            <a:br>
              <a:rPr lang="nb-NO" sz="1800"/>
            </a:br>
            <a:r>
              <a:rPr lang="nb-NO" sz="1800">
                <a:solidFill>
                  <a:srgbClr val="0000FF"/>
                </a:solidFill>
                <a:latin typeface="Tahoma" charset="0"/>
              </a:rPr>
              <a:t>Måling</a:t>
            </a:r>
            <a:r>
              <a:rPr lang="nb-NO" sz="1800"/>
              <a:t> kan derfor representeres ved  </a:t>
            </a:r>
            <a:r>
              <a:rPr lang="nb-NO" sz="1800">
                <a:solidFill>
                  <a:srgbClr val="0000FF"/>
                </a:solidFill>
              </a:rPr>
              <a:t>(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Dato</a:t>
            </a:r>
            <a:r>
              <a:rPr lang="nb-NO" sz="1800">
                <a:solidFill>
                  <a:srgbClr val="0000FF"/>
                </a:solidFill>
              </a:rPr>
              <a:t>, </a:t>
            </a:r>
            <a:r>
              <a:rPr lang="nb-NO" sz="1800">
                <a:solidFill>
                  <a:srgbClr val="0000FF"/>
                </a:solidFill>
                <a:latin typeface="Tahoma" charset="0"/>
              </a:rPr>
              <a:t>TimeMinuttSekund, Stedsnavn)</a:t>
            </a:r>
          </a:p>
        </p:txBody>
      </p:sp>
      <p:pic>
        <p:nvPicPr>
          <p:cNvPr id="482309" name="Picture 5" descr="begrep2-maaling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28775"/>
            <a:ext cx="5616575" cy="1458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B56D-0B59-1B40-B439-A75193C03852}" type="slidenum">
              <a:rPr lang="en-US"/>
              <a:pPr/>
              <a:t>17</a:t>
            </a:fld>
            <a:endParaRPr lang="en-US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Representasjon via </a:t>
            </a:r>
            <a:br>
              <a:rPr lang="nb-NO" sz="4000"/>
            </a:br>
            <a:r>
              <a:rPr lang="nb-NO" sz="4000"/>
              <a:t>begrepsdannelse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84763"/>
            <a:ext cx="8435975" cy="104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000"/>
              <a:t>Alternativt kunne vi valgt å representere </a:t>
            </a:r>
            <a:r>
              <a:rPr lang="nb-NO" sz="2000">
                <a:solidFill>
                  <a:srgbClr val="0000FF"/>
                </a:solidFill>
                <a:latin typeface="Tahoma" charset="0"/>
              </a:rPr>
              <a:t>Måling </a:t>
            </a:r>
            <a:r>
              <a:rPr lang="nb-NO" sz="2000"/>
              <a:t>via begrepene </a:t>
            </a:r>
            <a:r>
              <a:rPr lang="nb-NO" sz="2000">
                <a:solidFill>
                  <a:srgbClr val="0000FF"/>
                </a:solidFill>
                <a:latin typeface="Tahoma" charset="0"/>
              </a:rPr>
              <a:t>Dag</a:t>
            </a:r>
            <a:r>
              <a:rPr lang="nb-NO" sz="2000"/>
              <a:t>, </a:t>
            </a:r>
            <a:r>
              <a:rPr lang="nb-NO" sz="2000">
                <a:solidFill>
                  <a:srgbClr val="0000FF"/>
                </a:solidFill>
                <a:latin typeface="Tahoma" charset="0"/>
              </a:rPr>
              <a:t>Klokkeslett</a:t>
            </a:r>
            <a:r>
              <a:rPr lang="nb-NO" sz="2000"/>
              <a:t> og </a:t>
            </a:r>
            <a:r>
              <a:rPr lang="nb-NO" sz="2000">
                <a:solidFill>
                  <a:srgbClr val="0000FF"/>
                </a:solidFill>
                <a:latin typeface="Tahoma" charset="0"/>
              </a:rPr>
              <a:t>Person</a:t>
            </a:r>
            <a:r>
              <a:rPr lang="nb-NO" sz="2000"/>
              <a:t>; syntaktisk er det ikke noe i veien for dette, men begrepsmessig er det ikke like naturlig</a:t>
            </a:r>
            <a:endParaRPr lang="nb-NO" sz="2000">
              <a:solidFill>
                <a:srgbClr val="0000FF"/>
              </a:solidFill>
              <a:latin typeface="Tahoma" charset="0"/>
            </a:endParaRPr>
          </a:p>
        </p:txBody>
      </p:sp>
      <p:pic>
        <p:nvPicPr>
          <p:cNvPr id="517126" name="Picture 6" descr="begrep2-maaling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557338"/>
            <a:ext cx="3308350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264" cy="44211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nb-NO" sz="2400"/>
              <a:t>De valgte representasjonene blir </a:t>
            </a:r>
            <a:r>
              <a:rPr lang="nb-NO" sz="2400" b="1"/>
              <a:t>primærnøkler</a:t>
            </a:r>
            <a:r>
              <a:rPr lang="nb-NO" sz="2400"/>
              <a:t> i de tilhørende relasjonene:</a:t>
            </a:r>
            <a:br>
              <a:rPr lang="nb-NO" sz="2400"/>
            </a:br>
            <a:r>
              <a:rPr lang="nb-NO" sz="2400"/>
              <a:t/>
            </a:r>
            <a:br>
              <a:rPr lang="nb-NO" sz="2400"/>
            </a:br>
            <a:r>
              <a:rPr lang="nb-NO" sz="2400" b="1">
                <a:solidFill>
                  <a:schemeClr val="hlink"/>
                </a:solidFill>
                <a:latin typeface="Tahoma" charset="0"/>
              </a:rPr>
              <a:t>Person</a:t>
            </a:r>
            <a:r>
              <a:rPr lang="nb-NO" sz="24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2400" u="sng">
                <a:solidFill>
                  <a:schemeClr val="hlink"/>
                </a:solidFill>
                <a:latin typeface="Tahoma" charset="0"/>
              </a:rPr>
              <a:t>PersonId</a:t>
            </a:r>
            <a:r>
              <a:rPr lang="nb-NO" sz="2400">
                <a:solidFill>
                  <a:schemeClr val="hlink"/>
                </a:solidFill>
                <a:latin typeface="Tahoma" charset="0"/>
              </a:rPr>
              <a:t>)	</a:t>
            </a:r>
            <a:br>
              <a:rPr lang="nb-NO" sz="2400">
                <a:solidFill>
                  <a:schemeClr val="hlink"/>
                </a:solidFill>
                <a:latin typeface="Tahoma" charset="0"/>
              </a:rPr>
            </a:br>
            <a:r>
              <a:rPr lang="nb-NO" sz="2400" b="1">
                <a:solidFill>
                  <a:schemeClr val="hlink"/>
                </a:solidFill>
                <a:latin typeface="Tahoma" charset="0"/>
              </a:rPr>
              <a:t>Dag</a:t>
            </a:r>
            <a:r>
              <a:rPr lang="nb-NO" sz="24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2400" u="sng">
                <a:solidFill>
                  <a:schemeClr val="hlink"/>
                </a:solidFill>
                <a:latin typeface="Tahoma" charset="0"/>
              </a:rPr>
              <a:t>Dato</a:t>
            </a:r>
            <a:r>
              <a:rPr lang="nb-NO" sz="2400">
                <a:solidFill>
                  <a:schemeClr val="hlink"/>
                </a:solidFill>
                <a:latin typeface="Tahoma" charset="0"/>
              </a:rPr>
              <a:t>) </a:t>
            </a:r>
            <a:br>
              <a:rPr lang="nb-NO" sz="2400">
                <a:solidFill>
                  <a:schemeClr val="hlink"/>
                </a:solidFill>
                <a:latin typeface="Tahoma" charset="0"/>
              </a:rPr>
            </a:br>
            <a:r>
              <a:rPr lang="nb-NO" sz="2400" b="1">
                <a:solidFill>
                  <a:schemeClr val="hlink"/>
                </a:solidFill>
                <a:latin typeface="Tahoma" charset="0"/>
              </a:rPr>
              <a:t>Klokkeslett</a:t>
            </a:r>
            <a:r>
              <a:rPr lang="nb-NO" sz="24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2400" u="sng">
                <a:solidFill>
                  <a:schemeClr val="hlink"/>
                </a:solidFill>
                <a:latin typeface="Tahoma" charset="0"/>
              </a:rPr>
              <a:t>TimeMinuttSekund</a:t>
            </a:r>
            <a:r>
              <a:rPr lang="nb-NO" sz="2400">
                <a:solidFill>
                  <a:schemeClr val="hlink"/>
                </a:solidFill>
                <a:latin typeface="Tahoma" charset="0"/>
              </a:rPr>
              <a:t>)</a:t>
            </a:r>
            <a:br>
              <a:rPr lang="nb-NO" sz="2400">
                <a:solidFill>
                  <a:schemeClr val="hlink"/>
                </a:solidFill>
                <a:latin typeface="Tahoma" charset="0"/>
              </a:rPr>
            </a:br>
            <a:r>
              <a:rPr lang="nb-NO" sz="2400" b="1">
                <a:solidFill>
                  <a:schemeClr val="hlink"/>
                </a:solidFill>
                <a:latin typeface="Tahoma" charset="0"/>
              </a:rPr>
              <a:t>Postkode</a:t>
            </a:r>
            <a:r>
              <a:rPr lang="nb-NO" sz="24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2400" u="sng">
                <a:solidFill>
                  <a:schemeClr val="hlink"/>
                </a:solidFill>
                <a:latin typeface="Tahoma" charset="0"/>
              </a:rPr>
              <a:t>Zip</a:t>
            </a:r>
            <a:r>
              <a:rPr lang="nb-NO" sz="2400">
                <a:solidFill>
                  <a:schemeClr val="hlink"/>
                </a:solidFill>
                <a:latin typeface="Tahoma" charset="0"/>
              </a:rPr>
              <a:t>)	</a:t>
            </a:r>
            <a:br>
              <a:rPr lang="nb-NO" sz="2400">
                <a:solidFill>
                  <a:schemeClr val="hlink"/>
                </a:solidFill>
                <a:latin typeface="Tahoma" charset="0"/>
              </a:rPr>
            </a:br>
            <a:r>
              <a:rPr lang="nb-NO" sz="2400" b="1">
                <a:solidFill>
                  <a:schemeClr val="hlink"/>
                </a:solidFill>
                <a:latin typeface="Tahoma" charset="0"/>
              </a:rPr>
              <a:t>Sted</a:t>
            </a:r>
            <a:r>
              <a:rPr lang="nb-NO" sz="24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2400" u="sng">
                <a:solidFill>
                  <a:schemeClr val="hlink"/>
                </a:solidFill>
                <a:latin typeface="Tahoma" charset="0"/>
              </a:rPr>
              <a:t>Stedsnavn</a:t>
            </a:r>
            <a:r>
              <a:rPr lang="nb-NO" sz="2400">
                <a:solidFill>
                  <a:schemeClr val="hlink"/>
                </a:solidFill>
                <a:latin typeface="Tahoma" charset="0"/>
              </a:rPr>
              <a:t>) 	</a:t>
            </a:r>
            <a:br>
              <a:rPr lang="nb-NO" sz="2400">
                <a:solidFill>
                  <a:schemeClr val="hlink"/>
                </a:solidFill>
                <a:latin typeface="Tahoma" charset="0"/>
              </a:rPr>
            </a:br>
            <a:r>
              <a:rPr lang="nb-NO" sz="2400" b="1">
                <a:solidFill>
                  <a:schemeClr val="hlink"/>
                </a:solidFill>
                <a:latin typeface="Tahoma" charset="0"/>
              </a:rPr>
              <a:t>Måling</a:t>
            </a:r>
            <a:r>
              <a:rPr lang="nb-NO" sz="24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2400" u="sng">
                <a:solidFill>
                  <a:schemeClr val="hlink"/>
                </a:solidFill>
                <a:latin typeface="Tahoma" charset="0"/>
              </a:rPr>
              <a:t>Dato, TimeMinuttSekund, Stedsnavn</a:t>
            </a:r>
            <a:r>
              <a:rPr lang="nb-NO" sz="2400">
                <a:solidFill>
                  <a:schemeClr val="hlink"/>
                </a:solidFill>
                <a:latin typeface="Tahoma" charset="0"/>
              </a:rPr>
              <a:t>)</a:t>
            </a:r>
            <a:br>
              <a:rPr lang="nb-NO" sz="2400">
                <a:solidFill>
                  <a:schemeClr val="hlink"/>
                </a:solidFill>
                <a:latin typeface="Tahoma" charset="0"/>
              </a:rPr>
            </a:br>
            <a:r>
              <a:rPr lang="nb-NO" sz="2400" b="1">
                <a:solidFill>
                  <a:schemeClr val="hlink"/>
                </a:solidFill>
                <a:latin typeface="Tahoma" charset="0"/>
              </a:rPr>
              <a:t>Temperatur</a:t>
            </a:r>
            <a:r>
              <a:rPr lang="nb-NO" sz="24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2400" u="sng">
                <a:solidFill>
                  <a:schemeClr val="hlink"/>
                </a:solidFill>
                <a:latin typeface="Tahoma" charset="0"/>
              </a:rPr>
              <a:t>°C</a:t>
            </a:r>
            <a:r>
              <a:rPr lang="nb-NO" sz="2400">
                <a:solidFill>
                  <a:schemeClr val="hlink"/>
                </a:solidFill>
                <a:latin typeface="Tahoma" charset="0"/>
              </a:rPr>
              <a:t>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EC8D-A345-D848-A10B-CA77AC006E3D}" type="slidenum">
              <a:rPr lang="en-US"/>
              <a:pPr/>
              <a:t>18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Representasjonene blir primærnøkler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1DCE-2092-E64A-95E3-EB65621AC5E9}" type="slidenum">
              <a:rPr lang="en-US"/>
              <a:pPr/>
              <a:t>19</a:t>
            </a:fld>
            <a:endParaRPr lang="en-US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Status etter steg 2</a:t>
            </a:r>
            <a:endParaRPr lang="en-US"/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2232025"/>
          </a:xfrm>
        </p:spPr>
        <p:txBody>
          <a:bodyPr/>
          <a:lstStyle/>
          <a:p>
            <a:r>
              <a:rPr lang="nb-NO" sz="1800"/>
              <a:t>Alle gjenværende faktatyper er unære eller binære og har minst én kort entydighetsskranke</a:t>
            </a:r>
          </a:p>
          <a:p>
            <a:r>
              <a:rPr lang="nb-NO" sz="1800"/>
              <a:t>Alle gjenværende broer har kort entydighetsskranke på begrepsrollen</a:t>
            </a:r>
          </a:p>
          <a:p>
            <a:endParaRPr lang="nb-NO" sz="1400"/>
          </a:p>
          <a:p>
            <a:r>
              <a:rPr lang="nb-NO" sz="1800"/>
              <a:t>I ORM kan man, hvis det er flere alternativer, angi valg av representasjon med dobbel entydighetsskranke. Under er i tillegg de brukte setningstypene markert med blått (de gjenværende er fortsatt svarte):</a:t>
            </a:r>
            <a:endParaRPr lang="en-US" sz="1800"/>
          </a:p>
        </p:txBody>
      </p:sp>
      <p:pic>
        <p:nvPicPr>
          <p:cNvPr id="484361" name="Picture 9" descr="begrep2-prefere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681" y="3406776"/>
            <a:ext cx="8424863" cy="2932112"/>
          </a:xfrm>
          <a:prstGeom prst="rect">
            <a:avLst/>
          </a:prstGeom>
          <a:noFill/>
        </p:spPr>
      </p:pic>
      <p:sp>
        <p:nvSpPr>
          <p:cNvPr id="484362" name="Rectangle 10"/>
          <p:cNvSpPr>
            <a:spLocks noChangeArrowheads="1"/>
          </p:cNvSpPr>
          <p:nvPr/>
        </p:nvSpPr>
        <p:spPr bwMode="auto">
          <a:xfrm>
            <a:off x="4438649" y="6132359"/>
            <a:ext cx="288925" cy="215900"/>
          </a:xfrm>
          <a:prstGeom prst="rect">
            <a:avLst/>
          </a:prstGeom>
          <a:solidFill>
            <a:srgbClr val="FFFF00">
              <a:alpha val="2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4363" name="Rectangle 11"/>
          <p:cNvSpPr>
            <a:spLocks noChangeArrowheads="1"/>
          </p:cNvSpPr>
          <p:nvPr/>
        </p:nvSpPr>
        <p:spPr bwMode="auto">
          <a:xfrm>
            <a:off x="7332662" y="5345114"/>
            <a:ext cx="287338" cy="144462"/>
          </a:xfrm>
          <a:prstGeom prst="rect">
            <a:avLst/>
          </a:prstGeom>
          <a:solidFill>
            <a:srgbClr val="FFFF00">
              <a:alpha val="2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Underliggende idé (forenklet)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/>
          <a:p>
            <a:r>
              <a:rPr lang="en-US" sz="1800">
                <a:solidFill>
                  <a:srgbClr val="0000CC"/>
                </a:solidFill>
              </a:rPr>
              <a:t>For hvert </a:t>
            </a:r>
            <a:r>
              <a:rPr lang="en-US" sz="1800" b="1">
                <a:solidFill>
                  <a:srgbClr val="0000CC"/>
                </a:solidFill>
              </a:rPr>
              <a:t>begrep</a:t>
            </a:r>
            <a:r>
              <a:rPr lang="en-US" sz="1800">
                <a:solidFill>
                  <a:srgbClr val="0000CC"/>
                </a:solidFill>
              </a:rPr>
              <a:t>: lag en tabell</a:t>
            </a:r>
          </a:p>
          <a:p>
            <a:r>
              <a:rPr lang="en-US" sz="1800">
                <a:solidFill>
                  <a:srgbClr val="005250"/>
                </a:solidFill>
              </a:rPr>
              <a:t>For hver </a:t>
            </a:r>
            <a:r>
              <a:rPr lang="en-US" sz="1800" b="1">
                <a:solidFill>
                  <a:srgbClr val="005250"/>
                </a:solidFill>
              </a:rPr>
              <a:t>faktatype</a:t>
            </a:r>
            <a:r>
              <a:rPr lang="en-US" sz="1800">
                <a:solidFill>
                  <a:srgbClr val="005250"/>
                </a:solidFill>
              </a:rPr>
              <a:t>: lag en tabell</a:t>
            </a:r>
          </a:p>
          <a:p>
            <a:r>
              <a:rPr lang="en-US" sz="1800" b="1">
                <a:solidFill>
                  <a:srgbClr val="00AC7F"/>
                </a:solidFill>
              </a:rPr>
              <a:t>Perfekte broer</a:t>
            </a:r>
            <a:r>
              <a:rPr lang="en-US" sz="1800">
                <a:solidFill>
                  <a:srgbClr val="00AC7F"/>
                </a:solidFill>
              </a:rPr>
              <a:t> brukes til å bestemme hvordan begrepene skal representeres</a:t>
            </a:r>
            <a:r>
              <a:rPr lang="en-US" sz="1800"/>
              <a:t>  </a:t>
            </a:r>
          </a:p>
          <a:p>
            <a:r>
              <a:rPr lang="en-US" sz="1800" b="1">
                <a:solidFill>
                  <a:srgbClr val="660066"/>
                </a:solidFill>
              </a:rPr>
              <a:t>Entydigheter</a:t>
            </a:r>
            <a:r>
              <a:rPr lang="en-US" sz="1800">
                <a:solidFill>
                  <a:srgbClr val="660066"/>
                </a:solidFill>
              </a:rPr>
              <a:t> brukes til å bestemme primærnøkler i tabellene</a:t>
            </a:r>
          </a:p>
          <a:p>
            <a:r>
              <a:rPr lang="en-US" sz="1800"/>
              <a:t>For å få en “penere” database: slå sammen tabeller med samme primærnøkkel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/>
          <a:p>
            <a:pPr marL="354013" indent="-354013">
              <a:buFont typeface="Arial"/>
              <a:buChar char="•"/>
            </a:pPr>
            <a:r>
              <a:rPr lang="en-US" sz="1800">
                <a:solidFill>
                  <a:srgbClr val="0000CC"/>
                </a:solidFill>
              </a:rPr>
              <a:t>Person( ),  Bil( )</a:t>
            </a:r>
            <a:endParaRPr lang="en-US" sz="1800"/>
          </a:p>
          <a:p>
            <a:pPr marL="354013" indent="-354013">
              <a:buFont typeface="Arial"/>
              <a:buChar char="•"/>
            </a:pPr>
            <a:r>
              <a:rPr lang="en-US" sz="1800">
                <a:solidFill>
                  <a:srgbClr val="005250"/>
                </a:solidFill>
              </a:rPr>
              <a:t>eier/eies_av( , ) </a:t>
            </a:r>
            <a:br>
              <a:rPr lang="en-US" sz="1800">
                <a:solidFill>
                  <a:srgbClr val="005250"/>
                </a:solidFill>
              </a:rPr>
            </a:br>
            <a:r>
              <a:rPr lang="en-US" sz="1800">
                <a:solidFill>
                  <a:srgbClr val="005250"/>
                </a:solidFill>
              </a:rPr>
              <a:t>                                  </a:t>
            </a:r>
            <a:endParaRPr lang="en-US" sz="1800">
              <a:solidFill>
                <a:srgbClr val="00AC7F"/>
              </a:solidFill>
            </a:endParaRPr>
          </a:p>
          <a:p>
            <a:pPr marL="354013" indent="-354013">
              <a:buFont typeface="Arial"/>
              <a:buChar char="•"/>
            </a:pPr>
            <a:r>
              <a:rPr lang="en-US" sz="1800">
                <a:solidFill>
                  <a:srgbClr val="00AC7F"/>
                </a:solidFill>
              </a:rPr>
              <a:t>Person(PersonId)      Bil(RegNr)       </a:t>
            </a:r>
            <a:br>
              <a:rPr lang="en-US" sz="1800">
                <a:solidFill>
                  <a:srgbClr val="00AC7F"/>
                </a:solidFill>
              </a:rPr>
            </a:br>
            <a:r>
              <a:rPr lang="en-US" sz="1800">
                <a:solidFill>
                  <a:srgbClr val="00AC7F"/>
                </a:solidFill>
              </a:rPr>
              <a:t>eier/eies_av(PersonId, RegNr)</a:t>
            </a:r>
            <a:endParaRPr lang="en-US" sz="1800">
              <a:solidFill>
                <a:srgbClr val="005250"/>
              </a:solidFill>
            </a:endParaRPr>
          </a:p>
          <a:p>
            <a:pPr marL="354013" indent="-354013">
              <a:buFont typeface="Arial"/>
              <a:buChar char="•"/>
            </a:pPr>
            <a:r>
              <a:rPr lang="en-US" sz="1800">
                <a:solidFill>
                  <a:srgbClr val="660066"/>
                </a:solidFill>
              </a:rPr>
              <a:t>Person(</a:t>
            </a:r>
            <a:r>
              <a:rPr lang="en-US" sz="1800" u="sng">
                <a:solidFill>
                  <a:srgbClr val="660066"/>
                </a:solidFill>
              </a:rPr>
              <a:t>PersonId</a:t>
            </a:r>
            <a:r>
              <a:rPr lang="en-US" sz="1800">
                <a:solidFill>
                  <a:srgbClr val="660066"/>
                </a:solidFill>
              </a:rPr>
              <a:t>)</a:t>
            </a:r>
            <a:br>
              <a:rPr lang="en-US" sz="1800">
                <a:solidFill>
                  <a:srgbClr val="660066"/>
                </a:solidFill>
              </a:rPr>
            </a:br>
            <a:r>
              <a:rPr lang="en-US" sz="1800">
                <a:solidFill>
                  <a:srgbClr val="660066"/>
                </a:solidFill>
              </a:rPr>
              <a:t>Bil(</a:t>
            </a:r>
            <a:r>
              <a:rPr lang="en-US" sz="1800" u="sng">
                <a:solidFill>
                  <a:srgbClr val="660066"/>
                </a:solidFill>
              </a:rPr>
              <a:t>RegNr</a:t>
            </a:r>
            <a:r>
              <a:rPr lang="en-US" sz="1800">
                <a:solidFill>
                  <a:srgbClr val="660066"/>
                </a:solidFill>
              </a:rPr>
              <a:t>)</a:t>
            </a:r>
            <a:br>
              <a:rPr lang="en-US" sz="1800">
                <a:solidFill>
                  <a:srgbClr val="660066"/>
                </a:solidFill>
              </a:rPr>
            </a:br>
            <a:r>
              <a:rPr lang="en-US" sz="1800">
                <a:solidFill>
                  <a:srgbClr val="660066"/>
                </a:solidFill>
              </a:rPr>
              <a:t>eier/eies_av(PersonId, </a:t>
            </a:r>
            <a:r>
              <a:rPr lang="en-US" sz="1800" u="sng">
                <a:solidFill>
                  <a:srgbClr val="660066"/>
                </a:solidFill>
              </a:rPr>
              <a:t>RegNr</a:t>
            </a:r>
            <a:r>
              <a:rPr lang="en-US" sz="1800">
                <a:solidFill>
                  <a:srgbClr val="660066"/>
                </a:solidFill>
              </a:rPr>
              <a:t>)</a:t>
            </a:r>
          </a:p>
          <a:p>
            <a:pPr marL="354013" indent="-354013">
              <a:buFont typeface="Arial"/>
              <a:buChar char="•"/>
            </a:pPr>
            <a:r>
              <a:rPr lang="en-US" sz="1800">
                <a:solidFill>
                  <a:schemeClr val="tx2"/>
                </a:solidFill>
              </a:rPr>
              <a:t>Person(</a:t>
            </a:r>
            <a:r>
              <a:rPr lang="en-US" sz="1800" u="sng">
                <a:solidFill>
                  <a:schemeClr val="tx2"/>
                </a:solidFill>
              </a:rPr>
              <a:t>PersonId</a:t>
            </a:r>
            <a:r>
              <a:rPr lang="en-US" sz="1800">
                <a:solidFill>
                  <a:schemeClr val="tx2"/>
                </a:solidFill>
              </a:rPr>
              <a:t>)</a:t>
            </a:r>
            <a:br>
              <a:rPr lang="en-US" sz="1800">
                <a:solidFill>
                  <a:schemeClr val="tx2"/>
                </a:solidFill>
              </a:rPr>
            </a:br>
            <a:r>
              <a:rPr lang="en-US" sz="1800">
                <a:solidFill>
                  <a:schemeClr val="tx2"/>
                </a:solidFill>
              </a:rPr>
              <a:t>Bil(</a:t>
            </a:r>
            <a:r>
              <a:rPr lang="en-US" sz="1800" u="sng">
                <a:solidFill>
                  <a:schemeClr val="tx2"/>
                </a:solidFill>
              </a:rPr>
              <a:t>RegNr</a:t>
            </a:r>
            <a:r>
              <a:rPr lang="en-US" sz="1800">
                <a:solidFill>
                  <a:schemeClr val="tx2"/>
                </a:solidFill>
              </a:rPr>
              <a:t>, PersonId)</a:t>
            </a:r>
          </a:p>
          <a:p>
            <a:pPr marL="354013" indent="-354013">
              <a:buNone/>
            </a:pPr>
            <a:endParaRPr lang="en-US" sz="1800">
              <a:solidFill>
                <a:srgbClr val="00AC7F"/>
              </a:solidFill>
            </a:endParaRPr>
          </a:p>
          <a:p>
            <a:pPr marL="354013" indent="-354013">
              <a:buFont typeface="Arial"/>
              <a:buChar char="•"/>
            </a:pPr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25-8838-BB4E-86E2-CAADEB694DE1}" type="slidenum">
              <a:rPr lang="en-US"/>
              <a:pPr/>
              <a:t>2</a:t>
            </a:fld>
            <a:endParaRPr lang="en-US"/>
          </a:p>
        </p:txBody>
      </p:sp>
      <p:pic>
        <p:nvPicPr>
          <p:cNvPr id="12" name="Picture 11" descr="bilei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7620000" cy="586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9A56-AA18-C44F-9729-F6A70C4CD53B}" type="slidenum">
              <a:rPr lang="en-US"/>
              <a:pPr/>
              <a:t>20</a:t>
            </a:fld>
            <a:endParaRPr lang="en-US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Steg 3: Resterende broer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12976"/>
            <a:ext cx="8229600" cy="3032249"/>
          </a:xfrm>
        </p:spPr>
        <p:txBody>
          <a:bodyPr/>
          <a:lstStyle/>
          <a:p>
            <a:r>
              <a:rPr lang="nb-NO" sz="2200"/>
              <a:t>Relasjonen </a:t>
            </a:r>
            <a:r>
              <a:rPr lang="nb-NO" sz="2200">
                <a:solidFill>
                  <a:srgbClr val="0000FF"/>
                </a:solidFill>
              </a:rPr>
              <a:t>Person</a:t>
            </a:r>
            <a:r>
              <a:rPr lang="nb-NO" sz="2200"/>
              <a:t> får attributtet </a:t>
            </a:r>
            <a:r>
              <a:rPr lang="nb-NO" sz="2200">
                <a:solidFill>
                  <a:srgbClr val="0000FF"/>
                </a:solidFill>
              </a:rPr>
              <a:t>Navn_for</a:t>
            </a:r>
            <a:r>
              <a:rPr lang="nb-NO" sz="2200"/>
              <a:t>:</a:t>
            </a:r>
            <a:br>
              <a:rPr lang="nb-NO" sz="2200"/>
            </a:br>
            <a:r>
              <a:rPr lang="nb-NO" sz="2200"/>
              <a:t>   </a:t>
            </a:r>
            <a:r>
              <a:rPr lang="nb-NO" sz="2200" b="1">
                <a:solidFill>
                  <a:schemeClr val="hlink"/>
                </a:solidFill>
              </a:rPr>
              <a:t>Person</a:t>
            </a:r>
            <a:r>
              <a:rPr lang="nb-NO" sz="2200">
                <a:solidFill>
                  <a:schemeClr val="hlink"/>
                </a:solidFill>
              </a:rPr>
              <a:t>(</a:t>
            </a:r>
            <a:r>
              <a:rPr lang="nb-NO" sz="2200" u="sng">
                <a:solidFill>
                  <a:schemeClr val="hlink"/>
                </a:solidFill>
              </a:rPr>
              <a:t>PersonId</a:t>
            </a:r>
            <a:r>
              <a:rPr lang="nb-NO" sz="2200">
                <a:solidFill>
                  <a:schemeClr val="hlink"/>
                </a:solidFill>
              </a:rPr>
              <a:t>, Navn_for)</a:t>
            </a:r>
            <a:endParaRPr lang="nb-NO" sz="2200"/>
          </a:p>
          <a:p>
            <a:r>
              <a:rPr lang="nb-NO" sz="2200"/>
              <a:t>Hvis en begrepsrolle er påkrevd, er det ikke tillatt med nullverdier i det tilhørende attributtet </a:t>
            </a:r>
          </a:p>
          <a:p>
            <a:r>
              <a:rPr lang="nb-NO" sz="2200"/>
              <a:t>Her er begrepsrollen (</a:t>
            </a:r>
            <a:r>
              <a:rPr lang="nb-NO" sz="2200">
                <a:solidFill>
                  <a:srgbClr val="0000FF"/>
                </a:solidFill>
              </a:rPr>
              <a:t>med navn</a:t>
            </a:r>
            <a:r>
              <a:rPr lang="nb-NO" sz="2200"/>
              <a:t>) ikke påkrevd</a:t>
            </a:r>
          </a:p>
          <a:p>
            <a:r>
              <a:rPr lang="nb-NO" sz="2200"/>
              <a:t>Vi kan markere at nullverdier er tillatt ved å sette klammer rundt attributtet:</a:t>
            </a:r>
            <a:br>
              <a:rPr lang="nb-NO" sz="2200"/>
            </a:br>
            <a:r>
              <a:rPr lang="nb-NO" sz="2200"/>
              <a:t>   </a:t>
            </a:r>
            <a:r>
              <a:rPr lang="nb-NO" sz="2200" b="1">
                <a:solidFill>
                  <a:schemeClr val="hlink"/>
                </a:solidFill>
              </a:rPr>
              <a:t>Person</a:t>
            </a:r>
            <a:r>
              <a:rPr lang="nb-NO" sz="2200">
                <a:solidFill>
                  <a:schemeClr val="hlink"/>
                </a:solidFill>
              </a:rPr>
              <a:t>(</a:t>
            </a:r>
            <a:r>
              <a:rPr lang="nb-NO" sz="2200" u="sng">
                <a:solidFill>
                  <a:schemeClr val="hlink"/>
                </a:solidFill>
              </a:rPr>
              <a:t>PersonId</a:t>
            </a:r>
            <a:r>
              <a:rPr lang="nb-NO" sz="2200">
                <a:solidFill>
                  <a:schemeClr val="hlink"/>
                </a:solidFill>
              </a:rPr>
              <a:t>, [Navn_for])</a:t>
            </a:r>
            <a:endParaRPr lang="nb-NO" sz="2200"/>
          </a:p>
        </p:txBody>
      </p:sp>
      <p:sp>
        <p:nvSpPr>
          <p:cNvPr id="485381" name="Rectangle 5"/>
          <p:cNvSpPr>
            <a:spLocks noChangeArrowheads="1"/>
          </p:cNvSpPr>
          <p:nvPr/>
        </p:nvSpPr>
        <p:spPr bwMode="auto">
          <a:xfrm>
            <a:off x="457200" y="1417638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lnSpc>
                <a:spcPct val="100000"/>
              </a:lnSpc>
              <a:spcBef>
                <a:spcPct val="20000"/>
              </a:spcBef>
              <a:buFontTx/>
              <a:buAutoNum type="arabicPeriod" startAt="3"/>
            </a:pPr>
            <a:r>
              <a:rPr lang="nb-NO" sz="2400" b="1">
                <a:solidFill>
                  <a:srgbClr val="005250"/>
                </a:solidFill>
              </a:rPr>
              <a:t>Behandle gjenværende broer  </a:t>
            </a:r>
            <a:br>
              <a:rPr lang="nb-NO" sz="2400" b="1">
                <a:solidFill>
                  <a:srgbClr val="005250"/>
                </a:solidFill>
              </a:rPr>
            </a:br>
            <a:r>
              <a:rPr lang="nb-NO" sz="2400" b="1">
                <a:solidFill>
                  <a:srgbClr val="005250"/>
                </a:solidFill>
              </a:rPr>
              <a:t>(Hver bro gir ett attributt i tabellen til det tilhørende begrepet)</a:t>
            </a:r>
          </a:p>
        </p:txBody>
      </p:sp>
      <p:pic>
        <p:nvPicPr>
          <p:cNvPr id="485387" name="Picture 11" descr="begrep2-na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2365374"/>
            <a:ext cx="4170363" cy="67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9642-B2BF-D44E-B0CA-DF01851931DA}" type="slidenum">
              <a:rPr lang="en-US"/>
              <a:pPr/>
              <a:t>21</a:t>
            </a:fld>
            <a:endParaRPr lang="en-US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Steg 4: Behandling av faktatyper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1003300"/>
          </a:xfrm>
        </p:spPr>
        <p:txBody>
          <a:bodyPr/>
          <a:lstStyle/>
          <a:p>
            <a:pPr marL="538163" indent="-538163">
              <a:lnSpc>
                <a:spcPct val="90000"/>
              </a:lnSpc>
              <a:buFontTx/>
              <a:buAutoNum type="arabicPeriod" startAt="4"/>
            </a:pPr>
            <a:r>
              <a:rPr lang="nb-NO" sz="2400" b="1">
                <a:solidFill>
                  <a:srgbClr val="005250"/>
                </a:solidFill>
              </a:rPr>
              <a:t>Behandle gjenværende faktatyper </a:t>
            </a:r>
            <a:br>
              <a:rPr lang="nb-NO" sz="2400" b="1">
                <a:solidFill>
                  <a:srgbClr val="005250"/>
                </a:solidFill>
              </a:rPr>
            </a:br>
            <a:r>
              <a:rPr lang="nb-NO" sz="2400" b="1">
                <a:solidFill>
                  <a:srgbClr val="005250"/>
                </a:solidFill>
              </a:rPr>
              <a:t>(Hver faktatype blir en fremmednøkkel i tabellen til ett av de tilhørende begrepene)</a:t>
            </a:r>
          </a:p>
        </p:txBody>
      </p:sp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468313" y="3516015"/>
            <a:ext cx="8229600" cy="272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nb-NO" sz="2000"/>
              <a:t>I binære faktatyper velges en </a:t>
            </a:r>
            <a:r>
              <a:rPr lang="nb-NO" sz="2000" b="1"/>
              <a:t>entydig </a:t>
            </a:r>
            <a:r>
              <a:rPr lang="nb-NO" sz="2000"/>
              <a:t>rolle som </a:t>
            </a:r>
            <a:r>
              <a:rPr lang="nb-NO" sz="2000" b="1">
                <a:solidFill>
                  <a:srgbClr val="CC0099"/>
                </a:solidFill>
              </a:rPr>
              <a:t>eierrolle</a:t>
            </a:r>
            <a:r>
              <a:rPr lang="nb-NO" sz="2000"/>
              <a:t>; den andre kalles </a:t>
            </a:r>
            <a:r>
              <a:rPr lang="nb-NO" sz="2000" b="1">
                <a:solidFill>
                  <a:srgbClr val="CC0099"/>
                </a:solidFill>
              </a:rPr>
              <a:t>referanserollen </a:t>
            </a:r>
            <a:endParaRPr lang="nb-NO" sz="2000"/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lang="nb-NO" sz="2000">
                <a:ea typeface="ＭＳ Ｐゴシック" charset="-128"/>
              </a:rPr>
              <a:t>Hvis begge rollene er entydige og en av dem er påkrevd, velges den påkrevde rollen som eierrolle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nb-NO" sz="2000"/>
              <a:t>Relasjonen til eierrollens begrep får en fremmednøkkel til det refererte begrepets relasjon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nb-NO" sz="2000"/>
              <a:t>Hvis eierrollen er påkrevd, er det ikke tillatt med nullverdier i fremmednøkkelattributtene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0638"/>
            <a:ext cx="6098814" cy="815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3777-212E-D045-ABDD-AE3F8E92467E}" type="slidenum">
              <a:rPr lang="en-US"/>
              <a:pPr/>
              <a:t>22</a:t>
            </a:fld>
            <a:endParaRPr lang="en-US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Behandling av faktatyper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1268413"/>
            <a:ext cx="4824413" cy="3473450"/>
          </a:xfrm>
        </p:spPr>
        <p:txBody>
          <a:bodyPr/>
          <a:lstStyle/>
          <a:p>
            <a:r>
              <a:rPr lang="nb-NO" sz="2200"/>
              <a:t>Relasjonen </a:t>
            </a:r>
            <a:r>
              <a:rPr lang="nb-NO" sz="2200">
                <a:solidFill>
                  <a:srgbClr val="0000FF"/>
                </a:solidFill>
                <a:latin typeface="Tahoma" charset="0"/>
              </a:rPr>
              <a:t>Måling</a:t>
            </a:r>
            <a:r>
              <a:rPr lang="nb-NO" sz="2200"/>
              <a:t> får et attributt </a:t>
            </a:r>
            <a:r>
              <a:rPr lang="nb-NO" sz="2200">
                <a:solidFill>
                  <a:srgbClr val="0000FF"/>
                </a:solidFill>
                <a:latin typeface="Tahoma" charset="0"/>
                <a:ea typeface="Arial Unicode MS" charset="0"/>
                <a:cs typeface="Arial Unicode MS" charset="0"/>
              </a:rPr>
              <a:t>Person_foretok</a:t>
            </a:r>
            <a:endParaRPr lang="nb-NO" sz="2200">
              <a:ea typeface="Arial Unicode MS" charset="0"/>
              <a:cs typeface="Arial Unicode MS" charset="0"/>
            </a:endParaRPr>
          </a:p>
          <a:p>
            <a:r>
              <a:rPr lang="nb-NO" sz="2200">
                <a:ea typeface="Arial Unicode MS" charset="0"/>
                <a:cs typeface="Arial Unicode MS" charset="0"/>
              </a:rPr>
              <a:t>Attributtet </a:t>
            </a:r>
            <a:r>
              <a:rPr lang="nb-NO" sz="2200">
                <a:solidFill>
                  <a:srgbClr val="0000FF"/>
                </a:solidFill>
                <a:latin typeface="Tahoma" charset="0"/>
                <a:ea typeface="Arial Unicode MS" charset="0"/>
                <a:cs typeface="Arial Unicode MS" charset="0"/>
              </a:rPr>
              <a:t>Person_foretok</a:t>
            </a:r>
            <a:r>
              <a:rPr lang="nb-NO" sz="2200"/>
              <a:t> blir fremmednøkkel til relasjonen </a:t>
            </a:r>
            <a:r>
              <a:rPr lang="nb-NO" sz="2200">
                <a:solidFill>
                  <a:srgbClr val="0000FF"/>
                </a:solidFill>
                <a:latin typeface="Tahoma" charset="0"/>
              </a:rPr>
              <a:t>Person</a:t>
            </a:r>
            <a:endParaRPr lang="nb-NO" sz="2200"/>
          </a:p>
          <a:p>
            <a:r>
              <a:rPr lang="nb-NO" sz="2200"/>
              <a:t>Tilsvarende får </a:t>
            </a:r>
            <a:r>
              <a:rPr lang="nb-NO" sz="2200">
                <a:solidFill>
                  <a:srgbClr val="0000FF"/>
                </a:solidFill>
                <a:latin typeface="Tahoma" charset="0"/>
              </a:rPr>
              <a:t>Måling</a:t>
            </a:r>
            <a:r>
              <a:rPr lang="nb-NO" sz="2200"/>
              <a:t> attributtet </a:t>
            </a:r>
            <a:r>
              <a:rPr lang="nb-NO" sz="2200">
                <a:solidFill>
                  <a:srgbClr val="0000FF"/>
                </a:solidFill>
                <a:latin typeface="Tahoma" charset="0"/>
              </a:rPr>
              <a:t>Temperatur_er_resultat_av</a:t>
            </a:r>
            <a:r>
              <a:rPr lang="nb-NO" sz="2200"/>
              <a:t> som er fremmednøkkel til relasjonen </a:t>
            </a:r>
            <a:r>
              <a:rPr lang="nb-NO" sz="2200">
                <a:solidFill>
                  <a:srgbClr val="0000FF"/>
                </a:solidFill>
                <a:latin typeface="Tahoma" charset="0"/>
              </a:rPr>
              <a:t>Temperatur</a:t>
            </a: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79388" y="4741863"/>
            <a:ext cx="882015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nb-NO" sz="1800" b="1">
                <a:solidFill>
                  <a:schemeClr val="hlink"/>
                </a:solidFill>
                <a:latin typeface="Tahoma" charset="0"/>
              </a:rPr>
              <a:t>Måling</a:t>
            </a:r>
            <a:r>
              <a:rPr lang="nb-NO" sz="18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800" u="sng">
                <a:solidFill>
                  <a:schemeClr val="hlink"/>
                </a:solidFill>
                <a:latin typeface="Tahoma" charset="0"/>
              </a:rPr>
              <a:t>Dato, TimeMinuttSekund, Stedsnavn</a:t>
            </a:r>
            <a:r>
              <a:rPr lang="nb-NO" sz="1800">
                <a:solidFill>
                  <a:schemeClr val="hlink"/>
                </a:solidFill>
                <a:latin typeface="Tahoma" charset="0"/>
              </a:rPr>
              <a:t>, Temperatur_er_resultat_av, Person_foretok)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800">
              <a:solidFill>
                <a:schemeClr val="hlink"/>
              </a:solidFill>
              <a:latin typeface="Tahoma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nb-NO" sz="1800">
                <a:latin typeface="Tahoma" charset="0"/>
              </a:rPr>
              <a:t>Fremmednøkler: 	Fra Måling(Temperatur_er_resultat_av) til Temperatur(</a:t>
            </a:r>
            <a:r>
              <a:rPr lang="it-IT" sz="1800">
                <a:latin typeface="Tahoma" charset="0"/>
              </a:rPr>
              <a:t>°C </a:t>
            </a:r>
            <a:r>
              <a:rPr lang="nb-NO" sz="1800">
                <a:latin typeface="Tahoma" charset="0"/>
              </a:rPr>
              <a:t>)</a:t>
            </a:r>
            <a:br>
              <a:rPr lang="nb-NO" sz="1800">
                <a:latin typeface="Tahoma" charset="0"/>
              </a:rPr>
            </a:br>
            <a:r>
              <a:rPr lang="nb-NO" sz="1800">
                <a:latin typeface="Tahoma" charset="0"/>
              </a:rPr>
              <a:t>		Fra Måling(Person_foretok) til Person(PersonId)</a:t>
            </a:r>
          </a:p>
        </p:txBody>
      </p:sp>
      <p:pic>
        <p:nvPicPr>
          <p:cNvPr id="487430" name="Picture 6" descr="begrep2-maaling-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309052"/>
            <a:ext cx="2184400" cy="332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Begrepsdannelse og fremmednøkler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435280" cy="2913187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Faktatyper som inngår i begrepsdannelser, gir også opphav til fremmednøkler: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lnSpc>
                <a:spcPct val="90000"/>
              </a:lnSpc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Måling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Dato, TimeMinuttSekund, Stedsnavn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, Temperatur_er_resultat_av, Person_foretok)</a:t>
            </a:r>
          </a:p>
          <a:p>
            <a:pPr marL="0" indent="0">
              <a:lnSpc>
                <a:spcPct val="90000"/>
              </a:lnSpc>
              <a:buNone/>
            </a:pPr>
            <a:endParaRPr lang="nb-NO" sz="1600">
              <a:solidFill>
                <a:schemeClr val="hlink"/>
              </a:solidFill>
              <a:latin typeface="Tahoma" charset="0"/>
            </a:endParaRPr>
          </a:p>
          <a:p>
            <a:pPr marL="0" indent="0">
              <a:buNone/>
            </a:pPr>
            <a:r>
              <a:rPr lang="nb-NO" sz="1600">
                <a:latin typeface="Tahoma" charset="0"/>
              </a:rPr>
              <a:t>Fremmednøkler (i tillegg til fremmednøklene på forrige side): 	</a:t>
            </a:r>
            <a:br>
              <a:rPr lang="nb-NO" sz="1600">
                <a:latin typeface="Tahoma" charset="0"/>
              </a:rPr>
            </a:br>
            <a:r>
              <a:rPr lang="nb-NO" sz="1600">
                <a:latin typeface="Tahoma" charset="0"/>
              </a:rPr>
              <a:t>	Fra Måling(Dato) til Dag(</a:t>
            </a:r>
            <a:r>
              <a:rPr lang="it-IT" sz="1600">
                <a:latin typeface="Tahoma" charset="0"/>
              </a:rPr>
              <a:t>Dato</a:t>
            </a:r>
            <a:r>
              <a:rPr lang="nb-NO" sz="1600">
                <a:latin typeface="Tahoma" charset="0"/>
              </a:rPr>
              <a:t>)</a:t>
            </a:r>
            <a:br>
              <a:rPr lang="nb-NO" sz="1600">
                <a:latin typeface="Tahoma" charset="0"/>
              </a:rPr>
            </a:br>
            <a:r>
              <a:rPr lang="nb-NO" sz="1600">
                <a:latin typeface="Tahoma" charset="0"/>
              </a:rPr>
              <a:t>	Fra Måling(TimeMinuttSekund) til Klokkeslett(TimeMinuttSekund)</a:t>
            </a:r>
            <a:br>
              <a:rPr lang="nb-NO" sz="1600">
                <a:latin typeface="Tahoma" charset="0"/>
              </a:rPr>
            </a:br>
            <a:r>
              <a:rPr lang="nb-NO" sz="1600">
                <a:latin typeface="Tahoma" charset="0"/>
              </a:rPr>
              <a:t>	Fra Måling(Stedsnavn) til Sted(Stedsnavn)</a:t>
            </a:r>
          </a:p>
          <a:p>
            <a:pPr marL="0" indent="0">
              <a:buNone/>
            </a:pPr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25-8838-BB4E-86E2-CAADEB694DE1}" type="slidenum">
              <a:rPr lang="en-US"/>
              <a:pPr/>
              <a:t>23</a:t>
            </a:fld>
            <a:endParaRPr lang="en-US"/>
          </a:p>
        </p:txBody>
      </p:sp>
      <p:pic>
        <p:nvPicPr>
          <p:cNvPr id="6" name="Picture 5" descr="begrep2-maaling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28775"/>
            <a:ext cx="5616575" cy="1458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69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5EE7-339A-224D-BDC1-209C64F82F9C}" type="slidenum">
              <a:rPr lang="en-US"/>
              <a:pPr/>
              <a:t>24</a:t>
            </a:fld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2373635"/>
            <a:ext cx="8229600" cy="37196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000"/>
              <a:t>Med to entydige roller kan begge velges som eierrolle</a:t>
            </a:r>
          </a:p>
          <a:p>
            <a:pPr>
              <a:lnSpc>
                <a:spcPct val="90000"/>
              </a:lnSpc>
            </a:pPr>
            <a:r>
              <a:rPr lang="nb-NO" sz="2000"/>
              <a:t>Hvis én av rollene er påkrevd (som tilfellet er for </a:t>
            </a:r>
            <a:r>
              <a:rPr lang="nb-NO" sz="2000">
                <a:solidFill>
                  <a:srgbClr val="0000FF"/>
                </a:solidFill>
                <a:latin typeface="Tahoma" charset="0"/>
              </a:rPr>
              <a:t>med kode</a:t>
            </a:r>
            <a:r>
              <a:rPr lang="nb-NO" sz="2000"/>
              <a:t>), bør denne velges</a:t>
            </a:r>
          </a:p>
          <a:p>
            <a:pPr>
              <a:lnSpc>
                <a:spcPct val="90000"/>
              </a:lnSpc>
            </a:pPr>
            <a:r>
              <a:rPr lang="nb-NO" sz="2000"/>
              <a:t>På grunn av entydighetsskranken over referanserollen er fremmednøkkelen </a:t>
            </a:r>
            <a:r>
              <a:rPr lang="nb-NO" sz="2000">
                <a:solidFill>
                  <a:srgbClr val="0000FF"/>
                </a:solidFill>
                <a:latin typeface="Tahoma" charset="0"/>
                <a:ea typeface="Arial Unicode MS" charset="0"/>
                <a:cs typeface="Arial Unicode MS" charset="0"/>
              </a:rPr>
              <a:t>Postkode_for</a:t>
            </a:r>
            <a:r>
              <a:rPr lang="nb-NO" sz="2000"/>
              <a:t> entydig. I dette tilfellet blir </a:t>
            </a:r>
            <a:r>
              <a:rPr lang="nb-NO" sz="2000">
                <a:solidFill>
                  <a:srgbClr val="0000FF"/>
                </a:solidFill>
                <a:latin typeface="Tahoma" charset="0"/>
                <a:ea typeface="Arial Unicode MS" charset="0"/>
                <a:cs typeface="Arial Unicode MS" charset="0"/>
              </a:rPr>
              <a:t>Postkode_for</a:t>
            </a:r>
            <a:r>
              <a:rPr lang="nb-NO" sz="2000"/>
              <a:t> derfor en kandidatnøkkel for </a:t>
            </a:r>
            <a:r>
              <a:rPr lang="nb-NO" sz="2000">
                <a:solidFill>
                  <a:srgbClr val="0000FF"/>
                </a:solidFill>
                <a:latin typeface="Tahoma" charset="0"/>
              </a:rPr>
              <a:t>Sted</a:t>
            </a:r>
            <a:r>
              <a:rPr lang="nb-NO" sz="2000">
                <a:latin typeface="Tahoma" charset="0"/>
              </a:rPr>
              <a:t>.</a:t>
            </a:r>
            <a:br>
              <a:rPr lang="nb-NO" sz="2000">
                <a:latin typeface="Tahoma" charset="0"/>
              </a:rPr>
            </a:br>
            <a:r>
              <a:rPr lang="nb-NO" sz="2000">
                <a:latin typeface="Tahoma" charset="0"/>
              </a:rPr>
              <a:t>(Vi setter i det videre to streker under primærnøkkelen og én strek under den andre kandidatnøkkelen i </a:t>
            </a:r>
            <a:r>
              <a:rPr lang="nb-NO" sz="2000">
                <a:solidFill>
                  <a:srgbClr val="0000FF"/>
                </a:solidFill>
                <a:latin typeface="Tahoma" charset="0"/>
              </a:rPr>
              <a:t>Sted</a:t>
            </a:r>
            <a:r>
              <a:rPr lang="nb-NO" sz="2000">
                <a:latin typeface="Tahoma" charset="0"/>
              </a:rPr>
              <a:t>.)</a:t>
            </a:r>
            <a:r>
              <a:rPr lang="nb-NO" sz="2000">
                <a:solidFill>
                  <a:srgbClr val="0000FF"/>
                </a:solidFill>
                <a:latin typeface="Tahoma" charset="0"/>
              </a:rPr>
              <a:t/>
            </a:r>
            <a:br>
              <a:rPr lang="nb-NO" sz="2000">
                <a:solidFill>
                  <a:srgbClr val="0000FF"/>
                </a:solidFill>
                <a:latin typeface="Tahoma" charset="0"/>
              </a:rPr>
            </a:br>
            <a:r>
              <a:rPr lang="nb-NO" sz="2000">
                <a:solidFill>
                  <a:srgbClr val="0000FF"/>
                </a:solidFill>
                <a:latin typeface="Tahoma" charset="0"/>
              </a:rPr>
              <a:t/>
            </a:r>
            <a:br>
              <a:rPr lang="nb-NO" sz="2000">
                <a:solidFill>
                  <a:srgbClr val="0000FF"/>
                </a:solidFill>
                <a:latin typeface="Tahoma" charset="0"/>
              </a:rPr>
            </a:br>
            <a:r>
              <a:rPr lang="nb-NO" sz="2000" b="1">
                <a:solidFill>
                  <a:schemeClr val="hlink"/>
                </a:solidFill>
                <a:latin typeface="Tahoma" charset="0"/>
              </a:rPr>
              <a:t>Sted</a:t>
            </a:r>
            <a:r>
              <a:rPr lang="nb-NO" sz="2000">
                <a:solidFill>
                  <a:schemeClr val="hlink"/>
                </a:solidFill>
                <a:latin typeface="Tahoma" charset="0"/>
              </a:rPr>
              <a:t>(Stedsnavn, </a:t>
            </a:r>
            <a:r>
              <a:rPr lang="nb-NO" sz="2000" u="sng">
                <a:solidFill>
                  <a:schemeClr val="hlink"/>
                </a:solidFill>
                <a:latin typeface="Tahoma" charset="0"/>
              </a:rPr>
              <a:t>Postkode_for</a:t>
            </a:r>
            <a:r>
              <a:rPr lang="nb-NO" sz="2000">
                <a:solidFill>
                  <a:schemeClr val="hlink"/>
                </a:solidFill>
                <a:latin typeface="Tahoma" charset="0"/>
              </a:rPr>
              <a:t>)</a:t>
            </a:r>
            <a:br>
              <a:rPr lang="nb-NO" sz="2000">
                <a:solidFill>
                  <a:schemeClr val="hlink"/>
                </a:solidFill>
                <a:latin typeface="Tahoma" charset="0"/>
              </a:rPr>
            </a:br>
            <a:r>
              <a:rPr lang="nb-NO" sz="2000">
                <a:solidFill>
                  <a:schemeClr val="hlink"/>
                </a:solidFill>
                <a:latin typeface="Tahoma" charset="0"/>
              </a:rPr>
              <a:t/>
            </a:r>
            <a:br>
              <a:rPr lang="nb-NO" sz="2000">
                <a:solidFill>
                  <a:schemeClr val="hlink"/>
                </a:solidFill>
                <a:latin typeface="Tahoma" charset="0"/>
              </a:rPr>
            </a:br>
            <a:r>
              <a:rPr lang="nb-NO" sz="2000">
                <a:latin typeface="Tahoma" charset="0"/>
              </a:rPr>
              <a:t>Fremmednøkler: Fra Sted(Postkode_for) til Postkode(Zip)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nb-NO"/>
              <a:t>Representasjon via 1:1-faktatype</a:t>
            </a:r>
          </a:p>
        </p:txBody>
      </p:sp>
      <p:pic>
        <p:nvPicPr>
          <p:cNvPr id="518148" name="Picture 4" descr="begrep-gjenstaaend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4726" y="1476700"/>
            <a:ext cx="4105275" cy="696912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1619672" y="5301208"/>
            <a:ext cx="1132706" cy="48095"/>
            <a:chOff x="2982913" y="5475288"/>
            <a:chExt cx="1446212" cy="41275"/>
          </a:xfrm>
        </p:grpSpPr>
        <p:sp>
          <p:nvSpPr>
            <p:cNvPr id="518149" name="Line 5"/>
            <p:cNvSpPr>
              <a:spLocks noChangeShapeType="1"/>
            </p:cNvSpPr>
            <p:nvPr/>
          </p:nvSpPr>
          <p:spPr bwMode="auto">
            <a:xfrm>
              <a:off x="2982913" y="5475288"/>
              <a:ext cx="144145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18150" name="Line 6"/>
            <p:cNvSpPr>
              <a:spLocks noChangeShapeType="1"/>
            </p:cNvSpPr>
            <p:nvPr/>
          </p:nvSpPr>
          <p:spPr bwMode="auto">
            <a:xfrm>
              <a:off x="2987675" y="5516563"/>
              <a:ext cx="144145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egrep2-maaling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2060848"/>
            <a:ext cx="3308350" cy="31908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Eksterne entydigheter og kandidatnøkler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925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Eksterne entydigheter som ikke </a:t>
            </a:r>
            <a:br>
              <a:rPr lang="en-US" sz="2400"/>
            </a:br>
            <a:r>
              <a:rPr lang="en-US" sz="2400"/>
              <a:t>inngår i de valgte representasjonene, </a:t>
            </a:r>
            <a:br>
              <a:rPr lang="en-US" sz="2400"/>
            </a:br>
            <a:r>
              <a:rPr lang="en-US" sz="2400"/>
              <a:t>gir også opphav til kandidatnøkler: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I </a:t>
            </a:r>
            <a:r>
              <a:rPr lang="en-US" sz="2400">
                <a:solidFill>
                  <a:srgbClr val="0000FF"/>
                </a:solidFill>
              </a:rPr>
              <a:t>Måling</a:t>
            </a:r>
            <a:r>
              <a:rPr lang="en-US" sz="2400"/>
              <a:t> er</a:t>
            </a:r>
            <a:br>
              <a:rPr lang="en-US" sz="2400"/>
            </a:br>
            <a:r>
              <a:rPr lang="en-US" sz="2400">
                <a:solidFill>
                  <a:srgbClr val="0000FF"/>
                </a:solidFill>
              </a:rPr>
              <a:t>(Dato, TimeminuttSekund, Person_foretok)</a:t>
            </a:r>
            <a:br>
              <a:rPr lang="en-US" sz="2400">
                <a:solidFill>
                  <a:srgbClr val="0000FF"/>
                </a:solidFill>
              </a:rPr>
            </a:br>
            <a:r>
              <a:rPr lang="en-US" sz="2400"/>
              <a:t>en kandidatnøkkel.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lvl="0" indent="0">
              <a:lnSpc>
                <a:spcPct val="90000"/>
              </a:lnSpc>
              <a:buNone/>
            </a:pPr>
            <a:r>
              <a:rPr lang="nb-NO" sz="1600" b="1">
                <a:solidFill>
                  <a:srgbClr val="009999"/>
                </a:solidFill>
                <a:latin typeface="Tahoma" charset="0"/>
              </a:rPr>
              <a:t>Måling</a:t>
            </a:r>
            <a:r>
              <a:rPr lang="nb-NO" sz="1600">
                <a:solidFill>
                  <a:srgbClr val="009999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rgbClr val="009999"/>
                </a:solidFill>
                <a:latin typeface="Tahoma" charset="0"/>
              </a:rPr>
              <a:t>Dato, TimeMinuttSekund, Stedsnavn</a:t>
            </a:r>
            <a:r>
              <a:rPr lang="nb-NO" sz="1600">
                <a:solidFill>
                  <a:srgbClr val="009999"/>
                </a:solidFill>
                <a:latin typeface="Tahoma" charset="0"/>
              </a:rPr>
              <a:t>, Temperatur_er_resultat_av, Person_foretok)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25-8838-BB4E-86E2-CAADEB694DE1}" type="slidenum">
              <a:rPr lang="en-US"/>
              <a:pPr/>
              <a:t>25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331640" y="5661248"/>
            <a:ext cx="2160240" cy="0"/>
          </a:xfrm>
          <a:prstGeom prst="line">
            <a:avLst/>
          </a:prstGeom>
          <a:noFill/>
          <a:ln w="9525" cap="flat" cmpd="sng" algn="ctr">
            <a:solidFill>
              <a:srgbClr val="00AC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7236296" y="5661248"/>
            <a:ext cx="1368152" cy="0"/>
          </a:xfrm>
          <a:prstGeom prst="line">
            <a:avLst/>
          </a:prstGeom>
          <a:noFill/>
          <a:ln w="9525" cap="flat" cmpd="sng" algn="ctr">
            <a:solidFill>
              <a:srgbClr val="00AC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491880" y="5661248"/>
            <a:ext cx="3744416" cy="0"/>
          </a:xfrm>
          <a:prstGeom prst="line">
            <a:avLst/>
          </a:prstGeom>
          <a:noFill/>
          <a:ln w="9525" cap="flat" cmpd="sng" algn="ctr">
            <a:solidFill>
              <a:srgbClr val="00AC7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331640" y="5949280"/>
            <a:ext cx="3240360" cy="0"/>
          </a:xfrm>
          <a:prstGeom prst="line">
            <a:avLst/>
          </a:prstGeom>
          <a:noFill/>
          <a:ln w="9525" cap="flat" cmpd="sng" algn="ctr">
            <a:solidFill>
              <a:srgbClr val="00AC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350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4C43-7427-5F4F-A20C-9F8D1305450C}" type="slidenum">
              <a:rPr lang="en-US"/>
              <a:pPr/>
              <a:t>26</a:t>
            </a:fld>
            <a:endParaRPr lang="en-US"/>
          </a:p>
        </p:txBody>
      </p:sp>
      <p:pic>
        <p:nvPicPr>
          <p:cNvPr id="519170" name="Picture 2" descr="faktatyper-unaer-bina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652963"/>
            <a:ext cx="6192838" cy="1108075"/>
          </a:xfrm>
          <a:prstGeom prst="rect">
            <a:avLst/>
          </a:prstGeom>
          <a:noFill/>
        </p:spPr>
      </p:pic>
      <p:sp>
        <p:nvSpPr>
          <p:cNvPr id="519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Behandling av unære faktatyper</a:t>
            </a:r>
          </a:p>
        </p:txBody>
      </p:sp>
      <p:sp>
        <p:nvSpPr>
          <p:cNvPr id="519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29600" cy="2305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400"/>
              <a:t>Relasjonen </a:t>
            </a:r>
            <a:r>
              <a:rPr lang="nb-NO" sz="2400">
                <a:solidFill>
                  <a:srgbClr val="0000FF"/>
                </a:solidFill>
                <a:latin typeface="Tahoma" charset="0"/>
              </a:rPr>
              <a:t>Person</a:t>
            </a:r>
            <a:r>
              <a:rPr lang="nb-NO" sz="2400"/>
              <a:t> får et boolsk attributt </a:t>
            </a:r>
            <a:r>
              <a:rPr lang="nb-NO" sz="2400">
                <a:solidFill>
                  <a:srgbClr val="0000FF"/>
                </a:solidFill>
                <a:latin typeface="Tahoma" charset="0"/>
              </a:rPr>
              <a:t>har_sertifikat</a:t>
            </a:r>
            <a:r>
              <a:rPr lang="nb-NO" sz="2400"/>
              <a:t>:</a:t>
            </a:r>
            <a:br>
              <a:rPr lang="nb-NO" sz="2400"/>
            </a:br>
            <a:r>
              <a:rPr lang="nb-NO" sz="2400"/>
              <a:t> </a:t>
            </a:r>
            <a:r>
              <a:rPr lang="nb-NO" sz="2400" b="1">
                <a:solidFill>
                  <a:schemeClr val="hlink"/>
                </a:solidFill>
                <a:latin typeface="Tahoma" charset="0"/>
              </a:rPr>
              <a:t>Person</a:t>
            </a:r>
            <a:r>
              <a:rPr lang="nb-NO" sz="24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2400" u="sng">
                <a:solidFill>
                  <a:schemeClr val="hlink"/>
                </a:solidFill>
                <a:latin typeface="Tahoma" charset="0"/>
              </a:rPr>
              <a:t>personId</a:t>
            </a:r>
            <a:r>
              <a:rPr lang="nb-NO" sz="2400">
                <a:solidFill>
                  <a:schemeClr val="hlink"/>
                </a:solidFill>
                <a:latin typeface="Tahoma" charset="0"/>
              </a:rPr>
              <a:t>, [Navn_for], har_sertifikat)</a:t>
            </a:r>
            <a:endParaRPr lang="nb-NO" sz="2400">
              <a:solidFill>
                <a:srgbClr val="0000FF"/>
              </a:solidFill>
              <a:latin typeface="Tahoma" charset="0"/>
            </a:endParaRPr>
          </a:p>
          <a:p>
            <a:pPr>
              <a:lnSpc>
                <a:spcPct val="90000"/>
              </a:lnSpc>
            </a:pPr>
            <a:r>
              <a:rPr lang="nb-NO" sz="2400"/>
              <a:t>Nullverdier er aldri tillatt for boolske attributter som stammer fra unære faktatyper</a:t>
            </a:r>
          </a:p>
          <a:p>
            <a:pPr>
              <a:lnSpc>
                <a:spcPct val="90000"/>
              </a:lnSpc>
            </a:pPr>
            <a:r>
              <a:rPr lang="nb-NO" sz="2400"/>
              <a:t>Rollen i en unær faktatype kan aldri være påkrevd</a:t>
            </a:r>
          </a:p>
          <a:p>
            <a:pPr>
              <a:lnSpc>
                <a:spcPct val="90000"/>
              </a:lnSpc>
            </a:pPr>
            <a:r>
              <a:rPr lang="nb-NO" sz="2400"/>
              <a:t>Vi kan klare oss uten unære faktatyper:</a:t>
            </a:r>
          </a:p>
        </p:txBody>
      </p:sp>
      <p:pic>
        <p:nvPicPr>
          <p:cNvPr id="519173" name="Picture 5" descr="faktatyper-una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412875"/>
            <a:ext cx="3311525" cy="80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6534373" cy="19692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Merk at en fremmednøkkel kan inneholde mer enn ett attributt. For å illustrere dette, trenger vi et nytt eksempel (som vi bare </a:t>
            </a:r>
            <a:br>
              <a:rPr lang="en-US" sz="2000"/>
            </a:br>
            <a:r>
              <a:rPr lang="en-US" sz="2000"/>
              <a:t>benytter på denne og neste side):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r>
              <a:rPr lang="en-US" sz="2000"/>
              <a:t>Før steg 4 har vi:</a:t>
            </a:r>
            <a:br>
              <a:rPr lang="en-US" sz="2000"/>
            </a:br>
            <a:r>
              <a:rPr lang="en-US" sz="2000"/>
              <a:t>	</a:t>
            </a:r>
            <a:r>
              <a:rPr lang="en-US" sz="2000" b="1">
                <a:solidFill>
                  <a:srgbClr val="009999"/>
                </a:solidFill>
              </a:rPr>
              <a:t>Person</a:t>
            </a:r>
            <a:r>
              <a:rPr lang="en-US" sz="2000">
                <a:solidFill>
                  <a:srgbClr val="009999"/>
                </a:solidFill>
              </a:rPr>
              <a:t>(</a:t>
            </a:r>
            <a:r>
              <a:rPr lang="en-US" sz="2000" u="sng">
                <a:solidFill>
                  <a:srgbClr val="009999"/>
                </a:solidFill>
              </a:rPr>
              <a:t>PersonId</a:t>
            </a:r>
            <a:r>
              <a:rPr lang="en-US" sz="2000">
                <a:solidFill>
                  <a:srgbClr val="009999"/>
                </a:solidFill>
              </a:rPr>
              <a:t>)</a:t>
            </a:r>
            <a:br>
              <a:rPr lang="en-US" sz="2000">
                <a:solidFill>
                  <a:srgbClr val="009999"/>
                </a:solidFill>
              </a:rPr>
            </a:br>
            <a:r>
              <a:rPr lang="en-US" sz="2000">
                <a:solidFill>
                  <a:srgbClr val="009999"/>
                </a:solidFill>
              </a:rPr>
              <a:t>	</a:t>
            </a:r>
            <a:r>
              <a:rPr lang="en-US" sz="2000" b="1">
                <a:solidFill>
                  <a:srgbClr val="009999"/>
                </a:solidFill>
              </a:rPr>
              <a:t>Gate</a:t>
            </a:r>
            <a:r>
              <a:rPr lang="en-US" sz="2000">
                <a:solidFill>
                  <a:srgbClr val="009999"/>
                </a:solidFill>
              </a:rPr>
              <a:t>(</a:t>
            </a:r>
            <a:r>
              <a:rPr lang="en-US" sz="2000" u="sng">
                <a:solidFill>
                  <a:srgbClr val="009999"/>
                </a:solidFill>
              </a:rPr>
              <a:t>Gatenavn</a:t>
            </a:r>
            <a:r>
              <a:rPr lang="en-US" sz="2000">
                <a:solidFill>
                  <a:srgbClr val="009999"/>
                </a:solidFill>
              </a:rPr>
              <a:t>)</a:t>
            </a:r>
            <a:br>
              <a:rPr lang="en-US" sz="2000">
                <a:solidFill>
                  <a:srgbClr val="009999"/>
                </a:solidFill>
              </a:rPr>
            </a:br>
            <a:r>
              <a:rPr lang="en-US" sz="2000">
                <a:solidFill>
                  <a:srgbClr val="009999"/>
                </a:solidFill>
              </a:rPr>
              <a:t>	</a:t>
            </a:r>
            <a:r>
              <a:rPr lang="en-US" sz="2000" b="1">
                <a:solidFill>
                  <a:srgbClr val="009999"/>
                </a:solidFill>
              </a:rPr>
              <a:t>By</a:t>
            </a:r>
            <a:r>
              <a:rPr lang="en-US" sz="2000">
                <a:solidFill>
                  <a:srgbClr val="009999"/>
                </a:solidFill>
              </a:rPr>
              <a:t>(</a:t>
            </a:r>
            <a:r>
              <a:rPr lang="en-US" sz="2000" u="sng">
                <a:solidFill>
                  <a:srgbClr val="009999"/>
                </a:solidFill>
              </a:rPr>
              <a:t>Bynavn</a:t>
            </a:r>
            <a:r>
              <a:rPr lang="en-US" sz="2000">
                <a:solidFill>
                  <a:srgbClr val="009999"/>
                </a:solidFill>
              </a:rPr>
              <a:t>)</a:t>
            </a:r>
            <a:br>
              <a:rPr lang="en-US" sz="2000">
                <a:solidFill>
                  <a:srgbClr val="009999"/>
                </a:solidFill>
              </a:rPr>
            </a:br>
            <a:r>
              <a:rPr lang="en-US" sz="2000">
                <a:solidFill>
                  <a:srgbClr val="009999"/>
                </a:solidFill>
              </a:rPr>
              <a:t>	</a:t>
            </a:r>
            <a:r>
              <a:rPr lang="en-US" sz="2000" b="1">
                <a:solidFill>
                  <a:srgbClr val="009999"/>
                </a:solidFill>
              </a:rPr>
              <a:t>Adresse</a:t>
            </a:r>
            <a:r>
              <a:rPr lang="en-US" sz="2000">
                <a:solidFill>
                  <a:srgbClr val="009999"/>
                </a:solidFill>
              </a:rPr>
              <a:t>(</a:t>
            </a:r>
            <a:r>
              <a:rPr lang="en-US" sz="2000" u="sng">
                <a:solidFill>
                  <a:srgbClr val="009999"/>
                </a:solidFill>
              </a:rPr>
              <a:t>Gatenavn, Bynavn</a:t>
            </a:r>
            <a:r>
              <a:rPr lang="en-US" sz="2000">
                <a:solidFill>
                  <a:srgbClr val="009999"/>
                </a:solidFill>
              </a:rPr>
              <a:t>)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Fremmednøkler: </a:t>
            </a:r>
            <a:br>
              <a:rPr lang="en-US" sz="2000"/>
            </a:br>
            <a:r>
              <a:rPr lang="en-US" sz="2000"/>
              <a:t>	Fra Adresse(Gatenavn) til Gate(Gatenavn)</a:t>
            </a:r>
            <a:br>
              <a:rPr lang="en-US" sz="2000"/>
            </a:br>
            <a:r>
              <a:rPr lang="en-US" sz="2000"/>
              <a:t>	Fra Adresse(Bynavn) til By(Bynavn)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Antall attributter i fremmednøklene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25-8838-BB4E-86E2-CAADEB694DE1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I steg 4 skal vi utvide relasjonen Person med attributter som utgjør en fremmednøkkel til Adresse, i henhold til faktatypen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r>
              <a:rPr lang="en-US" sz="2000"/>
              <a:t>Etter steg 4 er Person endret til</a:t>
            </a:r>
            <a:br>
              <a:rPr lang="en-US" sz="2000"/>
            </a:br>
            <a:r>
              <a:rPr lang="en-US" sz="2000"/>
              <a:t>	</a:t>
            </a:r>
            <a:r>
              <a:rPr lang="en-US" sz="2000" b="1">
                <a:solidFill>
                  <a:srgbClr val="009999"/>
                </a:solidFill>
              </a:rPr>
              <a:t>Person</a:t>
            </a:r>
            <a:r>
              <a:rPr lang="en-US" sz="2000">
                <a:solidFill>
                  <a:srgbClr val="009999"/>
                </a:solidFill>
              </a:rPr>
              <a:t>(Personid, Gatenavn_for, Bynavn_for)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Fremmednøkkel: </a:t>
            </a:r>
            <a:br>
              <a:rPr lang="en-US" sz="2000"/>
            </a:br>
            <a:r>
              <a:rPr lang="en-US" sz="2000"/>
              <a:t>	Fra Person(Gatenavn_for, Bynavn_for) </a:t>
            </a:r>
            <a:br>
              <a:rPr lang="en-US" sz="2000"/>
            </a:br>
            <a:r>
              <a:rPr lang="en-US" sz="2000"/>
              <a:t>	til Adresse(Gatenavn, Bynavn)</a:t>
            </a:r>
            <a:br>
              <a:rPr lang="en-US" sz="2000"/>
            </a:br>
            <a:endParaRPr lang="en-US" sz="2000"/>
          </a:p>
          <a:p>
            <a:r>
              <a:rPr lang="en-US" sz="2000"/>
              <a:t>Merk at en fremmednøkkel alltid peker ut primærnøkkelen i den refererte relasjonen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Behandling av den gjenværende faktatypen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25-8838-BB4E-86E2-CAADEB694DE1}" type="slidenum">
              <a:rPr lang="en-US"/>
              <a:pPr/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20888"/>
            <a:ext cx="4504934" cy="8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199" name="Picture 7" descr="begrep2-etter-ste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3347244"/>
            <a:ext cx="8351838" cy="2906712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86C-9CBA-134F-8C1D-F052A3F448AB}" type="slidenum">
              <a:rPr lang="en-US"/>
              <a:pPr/>
              <a:t>29</a:t>
            </a:fld>
            <a:endParaRPr lang="en-US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353425" cy="2087562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/>
              <a:t>Etter steg 4 ser skjemaet slik ut</a:t>
            </a:r>
            <a:r>
              <a:rPr lang="nb-NO" sz="1600">
                <a:solidFill>
                  <a:schemeClr val="tx2"/>
                </a:solidFill>
              </a:rPr>
              <a:t> (i tillegg kommer fremmednøkler og en ekstra kandidatnøkkel i Måling – den er utelatt under fordi den er litt knotete å illustrere):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Person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PersonId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, [Navn_for], Har_sertifikat)	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Dag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Dato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)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Klokkeslett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TimeMinuttSekund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)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Postkode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Zip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)	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Sted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(Stedsnavn, 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Postkode_for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) 	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Måling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Dato, TimeMinuttSekund, Stedsnavn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, Temperatur_er_resultat_av, Person_foretok)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Temperatur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°C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)</a:t>
            </a:r>
            <a:endParaRPr lang="en-US" sz="1600">
              <a:solidFill>
                <a:schemeClr val="hlink"/>
              </a:solidFill>
              <a:latin typeface="Tahoma" charset="0"/>
            </a:endParaRPr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Status etter steg 4</a:t>
            </a:r>
            <a:endParaRPr lang="en-US"/>
          </a:p>
        </p:txBody>
      </p:sp>
      <p:grpSp>
        <p:nvGrpSpPr>
          <p:cNvPr id="520203" name="Group 11"/>
          <p:cNvGrpSpPr>
            <a:grpSpLocks/>
          </p:cNvGrpSpPr>
          <p:nvPr/>
        </p:nvGrpSpPr>
        <p:grpSpPr bwMode="auto">
          <a:xfrm>
            <a:off x="1043608" y="2900362"/>
            <a:ext cx="1008112" cy="45719"/>
            <a:chOff x="1383" y="1728"/>
            <a:chExt cx="768" cy="24"/>
          </a:xfrm>
        </p:grpSpPr>
        <p:sp>
          <p:nvSpPr>
            <p:cNvPr id="520200" name="Line 8"/>
            <p:cNvSpPr>
              <a:spLocks noChangeShapeType="1"/>
            </p:cNvSpPr>
            <p:nvPr/>
          </p:nvSpPr>
          <p:spPr bwMode="auto">
            <a:xfrm>
              <a:off x="1383" y="1752"/>
              <a:ext cx="76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20201" name="Line 9"/>
            <p:cNvSpPr>
              <a:spLocks noChangeShapeType="1"/>
            </p:cNvSpPr>
            <p:nvPr/>
          </p:nvSpPr>
          <p:spPr bwMode="auto">
            <a:xfrm>
              <a:off x="1383" y="1728"/>
              <a:ext cx="76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2856-D555-5E41-A9EE-F13B7550B20F}" type="slidenum">
              <a:rPr lang="en-US"/>
              <a:pPr/>
              <a:t>3</a:t>
            </a:fld>
            <a:endParaRPr lang="en-US"/>
          </a:p>
        </p:txBody>
      </p:sp>
      <p:pic>
        <p:nvPicPr>
          <p:cNvPr id="468994" name="Picture 2" descr="broer-og-faktatyper_b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205038"/>
            <a:ext cx="5400675" cy="684212"/>
          </a:xfrm>
          <a:prstGeom prst="rect">
            <a:avLst/>
          </a:prstGeom>
          <a:noFill/>
        </p:spPr>
      </p:pic>
      <p:pic>
        <p:nvPicPr>
          <p:cNvPr id="468995" name="Picture 3" descr="broer-og-faktatyper_perfekt-b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644900"/>
            <a:ext cx="5378450" cy="684213"/>
          </a:xfrm>
          <a:prstGeom prst="rect">
            <a:avLst/>
          </a:prstGeom>
          <a:noFill/>
        </p:spPr>
      </p:pic>
      <p:pic>
        <p:nvPicPr>
          <p:cNvPr id="468996" name="Picture 4" descr="broer-og-faktatyper_faktaty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5084763"/>
            <a:ext cx="5422900" cy="684212"/>
          </a:xfrm>
          <a:prstGeom prst="rect">
            <a:avLst/>
          </a:prstGeom>
          <a:noFill/>
        </p:spPr>
      </p:pic>
      <p:sp>
        <p:nvSpPr>
          <p:cNvPr id="4689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Setningstyper (repetisjon) </a:t>
            </a:r>
          </a:p>
        </p:txBody>
      </p:sp>
      <p:sp>
        <p:nvSpPr>
          <p:cNvPr id="4689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3529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/>
              <a:t>Bro</a:t>
            </a:r>
          </a:p>
          <a:p>
            <a:pPr>
              <a:lnSpc>
                <a:spcPct val="90000"/>
              </a:lnSpc>
            </a:pPr>
            <a:endParaRPr lang="nb-NO"/>
          </a:p>
          <a:p>
            <a:pPr>
              <a:lnSpc>
                <a:spcPct val="90000"/>
              </a:lnSpc>
            </a:pPr>
            <a:endParaRPr lang="nb-NO"/>
          </a:p>
          <a:p>
            <a:pPr>
              <a:lnSpc>
                <a:spcPct val="90000"/>
              </a:lnSpc>
            </a:pPr>
            <a:r>
              <a:rPr lang="nb-NO"/>
              <a:t>Perfekt bro</a:t>
            </a:r>
          </a:p>
          <a:p>
            <a:pPr>
              <a:lnSpc>
                <a:spcPct val="90000"/>
              </a:lnSpc>
            </a:pPr>
            <a:endParaRPr lang="nb-NO"/>
          </a:p>
          <a:p>
            <a:pPr>
              <a:lnSpc>
                <a:spcPct val="90000"/>
              </a:lnSpc>
            </a:pPr>
            <a:endParaRPr lang="nb-NO"/>
          </a:p>
          <a:p>
            <a:pPr>
              <a:lnSpc>
                <a:spcPct val="90000"/>
              </a:lnSpc>
            </a:pPr>
            <a:r>
              <a:rPr lang="nb-NO"/>
              <a:t>Faktatype (vi viser bare en </a:t>
            </a:r>
            <a:r>
              <a:rPr lang="nb-NO" b="1"/>
              <a:t>binær</a:t>
            </a:r>
            <a:r>
              <a:rPr lang="nb-NO"/>
              <a:t> faktatype her)</a:t>
            </a:r>
          </a:p>
          <a:p>
            <a:pPr>
              <a:lnSpc>
                <a:spcPct val="90000"/>
              </a:lnSpc>
              <a:buFontTx/>
              <a:buNone/>
            </a:pPr>
            <a:endParaRPr lang="nb-NO"/>
          </a:p>
          <a:p>
            <a:pPr>
              <a:lnSpc>
                <a:spcPct val="90000"/>
              </a:lnSpc>
              <a:buFontTx/>
              <a:buNone/>
            </a:pPr>
            <a:endParaRPr lang="nb-NO"/>
          </a:p>
        </p:txBody>
      </p:sp>
      <p:sp>
        <p:nvSpPr>
          <p:cNvPr id="468999" name="Rectangle 7"/>
          <p:cNvSpPr>
            <a:spLocks noChangeArrowheads="1"/>
          </p:cNvSpPr>
          <p:nvPr/>
        </p:nvSpPr>
        <p:spPr bwMode="auto">
          <a:xfrm>
            <a:off x="6011863" y="2924175"/>
            <a:ext cx="31321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nb-NO" sz="1800">
                <a:solidFill>
                  <a:srgbClr val="80009A"/>
                </a:solidFill>
              </a:rPr>
              <a:t>Minst én entydighetsskranke</a:t>
            </a:r>
          </a:p>
        </p:txBody>
      </p:sp>
      <p:sp>
        <p:nvSpPr>
          <p:cNvPr id="469000" name="Line 8"/>
          <p:cNvSpPr>
            <a:spLocks noChangeShapeType="1"/>
          </p:cNvSpPr>
          <p:nvPr/>
        </p:nvSpPr>
        <p:spPr bwMode="auto">
          <a:xfrm>
            <a:off x="4284663" y="2349500"/>
            <a:ext cx="1727200" cy="719138"/>
          </a:xfrm>
          <a:prstGeom prst="line">
            <a:avLst/>
          </a:prstGeom>
          <a:noFill/>
          <a:ln w="19050">
            <a:solidFill>
              <a:srgbClr val="80009A"/>
            </a:solidFill>
            <a:round/>
            <a:headEnd type="arrow" w="lg" len="lg"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9001" name="Rectangle 9"/>
          <p:cNvSpPr>
            <a:spLocks noChangeArrowheads="1"/>
          </p:cNvSpPr>
          <p:nvPr/>
        </p:nvSpPr>
        <p:spPr bwMode="auto">
          <a:xfrm>
            <a:off x="6011863" y="5734050"/>
            <a:ext cx="31321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nb-NO" sz="1800">
                <a:solidFill>
                  <a:srgbClr val="80009A"/>
                </a:solidFill>
              </a:rPr>
              <a:t>Minst én entydighetsskranke</a:t>
            </a:r>
          </a:p>
        </p:txBody>
      </p:sp>
      <p:sp>
        <p:nvSpPr>
          <p:cNvPr id="469002" name="Line 10"/>
          <p:cNvSpPr>
            <a:spLocks noChangeShapeType="1"/>
          </p:cNvSpPr>
          <p:nvPr/>
        </p:nvSpPr>
        <p:spPr bwMode="auto">
          <a:xfrm>
            <a:off x="3924300" y="5229225"/>
            <a:ext cx="2087563" cy="647700"/>
          </a:xfrm>
          <a:prstGeom prst="line">
            <a:avLst/>
          </a:prstGeom>
          <a:noFill/>
          <a:ln w="19050">
            <a:solidFill>
              <a:srgbClr val="80009A"/>
            </a:solidFill>
            <a:round/>
            <a:headEnd type="arrow" w="lg" len="lg"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86C-9CBA-134F-8C1D-F052A3F448AB}" type="slidenum">
              <a:rPr lang="en-US"/>
              <a:pPr/>
              <a:t>30</a:t>
            </a:fld>
            <a:endParaRPr lang="en-US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2"/>
            <a:ext cx="8353425" cy="4976813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/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Person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PersonId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, Navn_for, har_sertifikat)	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Dag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Dato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)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Klokkeslett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TimeMinuttSekund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)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Postkode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Zip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)	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Sted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(Stedsnavn, 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Postkode_for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) 	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Måling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Dato, TimeMinuttSekund, Stedsnavn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, Temperatur_er_resultat_av, Person_foretok)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Temperatur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°C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)</a:t>
            </a:r>
            <a:endParaRPr lang="nb-NO" sz="1600">
              <a:latin typeface="Tahoma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nb-NO" sz="1600">
              <a:solidFill>
                <a:schemeClr val="hlink"/>
              </a:solidFill>
              <a:latin typeface="Tahoma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nb-NO" sz="1600">
              <a:solidFill>
                <a:schemeClr val="hlink"/>
              </a:solidFill>
              <a:latin typeface="Tahoma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nb-NO" sz="1600">
              <a:solidFill>
                <a:schemeClr val="hlink"/>
              </a:solidFill>
              <a:latin typeface="Tahoma" charset="0"/>
            </a:endParaRPr>
          </a:p>
          <a:p>
            <a:pPr marL="0" indent="0">
              <a:buFontTx/>
              <a:buNone/>
            </a:pPr>
            <a:r>
              <a:rPr lang="nb-NO" sz="1600">
                <a:latin typeface="Tahoma" charset="0"/>
              </a:rPr>
              <a:t>Fremmednøklene er altså:</a:t>
            </a:r>
            <a:br>
              <a:rPr lang="nb-NO" sz="1600">
                <a:latin typeface="Tahoma" charset="0"/>
              </a:rPr>
            </a:br>
            <a:endParaRPr lang="nb-NO" sz="1600">
              <a:latin typeface="Tahoma" charset="0"/>
            </a:endParaRPr>
          </a:p>
          <a:p>
            <a:pPr marL="0" indent="0">
              <a:buFontTx/>
              <a:buNone/>
            </a:pPr>
            <a:r>
              <a:rPr lang="en-US" sz="1600">
                <a:latin typeface="Tahoma" charset="0"/>
              </a:rPr>
              <a:t>Fra Sted(Postkode_for) til Postkode(Zip)</a:t>
            </a:r>
            <a:br>
              <a:rPr lang="en-US" sz="1600">
                <a:latin typeface="Tahoma" charset="0"/>
              </a:rPr>
            </a:br>
            <a:r>
              <a:rPr lang="en-US" sz="1600">
                <a:latin typeface="Tahoma" charset="0"/>
              </a:rPr>
              <a:t>Fra Måling(Dato) til Dag(Dato)</a:t>
            </a:r>
            <a:br>
              <a:rPr lang="en-US" sz="1600">
                <a:latin typeface="Tahoma" charset="0"/>
              </a:rPr>
            </a:br>
            <a:r>
              <a:rPr lang="en-US" sz="1600">
                <a:latin typeface="Tahoma" charset="0"/>
              </a:rPr>
              <a:t>Fra Måling(TmineMinuttSekund) til Klokkeslett(TimeMinuttSekund)</a:t>
            </a:r>
          </a:p>
          <a:p>
            <a:pPr marL="0" indent="0">
              <a:buNone/>
            </a:pPr>
            <a:r>
              <a:rPr lang="en-US" sz="1600">
                <a:latin typeface="Tahoma" charset="0"/>
              </a:rPr>
              <a:t>Fra Måling(Stedsnavn) til Sted(Stedsnavn)</a:t>
            </a:r>
            <a:br>
              <a:rPr lang="en-US" sz="1600">
                <a:latin typeface="Tahoma" charset="0"/>
              </a:rPr>
            </a:br>
            <a:r>
              <a:rPr lang="en-US" sz="1600">
                <a:latin typeface="Tahoma" charset="0"/>
              </a:rPr>
              <a:t>Fra Måling(Temperatur_er_resultat_av) til Temperatur(</a:t>
            </a:r>
            <a:r>
              <a:rPr lang="it-IT" sz="1600">
                <a:latin typeface="Tahoma" charset="0"/>
              </a:rPr>
              <a:t>°C</a:t>
            </a:r>
            <a:r>
              <a:rPr lang="en-US" sz="1600">
                <a:latin typeface="Tahoma" charset="0"/>
              </a:rPr>
              <a:t>)</a:t>
            </a:r>
            <a:br>
              <a:rPr lang="en-US" sz="1600">
                <a:latin typeface="Tahoma" charset="0"/>
              </a:rPr>
            </a:br>
            <a:r>
              <a:rPr lang="en-US" sz="1600">
                <a:latin typeface="Tahoma" charset="0"/>
              </a:rPr>
              <a:t>Fra Måling(Person_foretok) til Person(PersonId)</a:t>
            </a:r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Fremmednøkler</a:t>
            </a: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12342" y="2731179"/>
            <a:ext cx="939378" cy="45719"/>
            <a:chOff x="1383" y="1728"/>
            <a:chExt cx="768" cy="24"/>
          </a:xfrm>
        </p:grpSpPr>
        <p:sp>
          <p:nvSpPr>
            <p:cNvPr id="520200" name="Line 8"/>
            <p:cNvSpPr>
              <a:spLocks noChangeShapeType="1"/>
            </p:cNvSpPr>
            <p:nvPr/>
          </p:nvSpPr>
          <p:spPr bwMode="auto">
            <a:xfrm>
              <a:off x="1383" y="1752"/>
              <a:ext cx="76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20201" name="Line 9"/>
            <p:cNvSpPr>
              <a:spLocks noChangeShapeType="1"/>
            </p:cNvSpPr>
            <p:nvPr/>
          </p:nvSpPr>
          <p:spPr bwMode="auto">
            <a:xfrm>
              <a:off x="1383" y="1728"/>
              <a:ext cx="76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2" name="Freeform 11"/>
          <p:cNvSpPr/>
          <p:nvPr/>
        </p:nvSpPr>
        <p:spPr bwMode="auto">
          <a:xfrm>
            <a:off x="1941764" y="1795016"/>
            <a:ext cx="5703170" cy="964669"/>
          </a:xfrm>
          <a:custGeom>
            <a:avLst/>
            <a:gdLst>
              <a:gd name="connsiteX0" fmla="*/ 0 w 5703170"/>
              <a:gd name="connsiteY0" fmla="*/ 0 h 964669"/>
              <a:gd name="connsiteX1" fmla="*/ 4115564 w 5703170"/>
              <a:gd name="connsiteY1" fmla="*/ 525073 h 964669"/>
              <a:gd name="connsiteX2" fmla="*/ 5703170 w 5703170"/>
              <a:gd name="connsiteY2" fmla="*/ 964669 h 96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3170" h="964669">
                <a:moveTo>
                  <a:pt x="0" y="0"/>
                </a:moveTo>
                <a:cubicBezTo>
                  <a:pt x="1582518" y="182147"/>
                  <a:pt x="3165036" y="364295"/>
                  <a:pt x="4115564" y="525073"/>
                </a:cubicBezTo>
                <a:cubicBezTo>
                  <a:pt x="5066092" y="685851"/>
                  <a:pt x="5703170" y="964669"/>
                  <a:pt x="5703170" y="96466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941764" y="2368932"/>
            <a:ext cx="496636" cy="246221"/>
          </a:xfrm>
          <a:custGeom>
            <a:avLst/>
            <a:gdLst>
              <a:gd name="connsiteX0" fmla="*/ 0 w 671680"/>
              <a:gd name="connsiteY0" fmla="*/ 24422 h 170954"/>
              <a:gd name="connsiteX1" fmla="*/ 305309 w 671680"/>
              <a:gd name="connsiteY1" fmla="*/ 24422 h 170954"/>
              <a:gd name="connsiteX2" fmla="*/ 671680 w 671680"/>
              <a:gd name="connsiteY2" fmla="*/ 170954 h 17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680" h="170954">
                <a:moveTo>
                  <a:pt x="0" y="24422"/>
                </a:moveTo>
                <a:cubicBezTo>
                  <a:pt x="96681" y="12211"/>
                  <a:pt x="193362" y="0"/>
                  <a:pt x="305309" y="24422"/>
                </a:cubicBezTo>
                <a:cubicBezTo>
                  <a:pt x="417256" y="48844"/>
                  <a:pt x="671680" y="170954"/>
                  <a:pt x="671680" y="17095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721942" y="2747474"/>
            <a:ext cx="2442471" cy="459948"/>
          </a:xfrm>
          <a:custGeom>
            <a:avLst/>
            <a:gdLst>
              <a:gd name="connsiteX0" fmla="*/ 0 w 2442471"/>
              <a:gd name="connsiteY0" fmla="*/ 0 h 459948"/>
              <a:gd name="connsiteX1" fmla="*/ 659467 w 2442471"/>
              <a:gd name="connsiteY1" fmla="*/ 341908 h 459948"/>
              <a:gd name="connsiteX2" fmla="*/ 1880702 w 2442471"/>
              <a:gd name="connsiteY2" fmla="*/ 439596 h 459948"/>
              <a:gd name="connsiteX3" fmla="*/ 2442471 w 2442471"/>
              <a:gd name="connsiteY3" fmla="*/ 219798 h 45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471" h="459948">
                <a:moveTo>
                  <a:pt x="0" y="0"/>
                </a:moveTo>
                <a:cubicBezTo>
                  <a:pt x="173008" y="134321"/>
                  <a:pt x="346017" y="268642"/>
                  <a:pt x="659467" y="341908"/>
                </a:cubicBezTo>
                <a:cubicBezTo>
                  <a:pt x="972917" y="415174"/>
                  <a:pt x="1583535" y="459948"/>
                  <a:pt x="1880702" y="439596"/>
                </a:cubicBezTo>
                <a:cubicBezTo>
                  <a:pt x="2177869" y="419244"/>
                  <a:pt x="2442471" y="219798"/>
                  <a:pt x="2442471" y="21979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184598" y="2027025"/>
            <a:ext cx="390796" cy="1345245"/>
          </a:xfrm>
          <a:custGeom>
            <a:avLst/>
            <a:gdLst>
              <a:gd name="connsiteX0" fmla="*/ 0 w 390796"/>
              <a:gd name="connsiteY0" fmla="*/ 0 h 1345245"/>
              <a:gd name="connsiteX1" fmla="*/ 134336 w 390796"/>
              <a:gd name="connsiteY1" fmla="*/ 1184467 h 1345245"/>
              <a:gd name="connsiteX2" fmla="*/ 390796 w 390796"/>
              <a:gd name="connsiteY2" fmla="*/ 964669 h 134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796" h="1345245">
                <a:moveTo>
                  <a:pt x="0" y="0"/>
                </a:moveTo>
                <a:cubicBezTo>
                  <a:pt x="34601" y="511844"/>
                  <a:pt x="69203" y="1023689"/>
                  <a:pt x="134336" y="1184467"/>
                </a:cubicBezTo>
                <a:cubicBezTo>
                  <a:pt x="199469" y="1345245"/>
                  <a:pt x="390796" y="964669"/>
                  <a:pt x="390796" y="96466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540170" y="2271245"/>
            <a:ext cx="390795" cy="889368"/>
          </a:xfrm>
          <a:custGeom>
            <a:avLst/>
            <a:gdLst>
              <a:gd name="connsiteX0" fmla="*/ 0 w 390795"/>
              <a:gd name="connsiteY0" fmla="*/ 0 h 889368"/>
              <a:gd name="connsiteX1" fmla="*/ 244247 w 390795"/>
              <a:gd name="connsiteY1" fmla="*/ 769293 h 889368"/>
              <a:gd name="connsiteX2" fmla="*/ 390795 w 390795"/>
              <a:gd name="connsiteY2" fmla="*/ 720449 h 88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795" h="889368">
                <a:moveTo>
                  <a:pt x="0" y="0"/>
                </a:moveTo>
                <a:cubicBezTo>
                  <a:pt x="89557" y="324609"/>
                  <a:pt x="179115" y="649218"/>
                  <a:pt x="244247" y="769293"/>
                </a:cubicBezTo>
                <a:cubicBezTo>
                  <a:pt x="309380" y="889368"/>
                  <a:pt x="390795" y="720449"/>
                  <a:pt x="390795" y="72044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1929552" y="3016116"/>
            <a:ext cx="4066714" cy="602409"/>
          </a:xfrm>
          <a:custGeom>
            <a:avLst/>
            <a:gdLst>
              <a:gd name="connsiteX0" fmla="*/ 4066714 w 4066714"/>
              <a:gd name="connsiteY0" fmla="*/ 0 h 602409"/>
              <a:gd name="connsiteX1" fmla="*/ 683892 w 4066714"/>
              <a:gd name="connsiteY1" fmla="*/ 561706 h 602409"/>
              <a:gd name="connsiteX2" fmla="*/ 0 w 4066714"/>
              <a:gd name="connsiteY2" fmla="*/ 244220 h 60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6714" h="602409">
                <a:moveTo>
                  <a:pt x="4066714" y="0"/>
                </a:moveTo>
                <a:cubicBezTo>
                  <a:pt x="2714196" y="260501"/>
                  <a:pt x="1361678" y="521003"/>
                  <a:pt x="683892" y="561706"/>
                </a:cubicBezTo>
                <a:cubicBezTo>
                  <a:pt x="6106" y="602409"/>
                  <a:pt x="0" y="244220"/>
                  <a:pt x="0" y="24422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Steg 5: Overføring av skranker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5"/>
            </a:pPr>
            <a:r>
              <a:rPr lang="nb-NO" sz="2400" b="1">
                <a:solidFill>
                  <a:schemeClr val="bg2"/>
                </a:solidFill>
              </a:rPr>
              <a:t>Overfør resten av skrankene til relasjonsskjemaet</a:t>
            </a:r>
            <a:br>
              <a:rPr lang="nb-NO" sz="2400" b="1">
                <a:solidFill>
                  <a:schemeClr val="bg2"/>
                </a:solidFill>
              </a:rPr>
            </a:br>
            <a:r>
              <a:rPr lang="nb-NO" sz="2400" b="1">
                <a:solidFill>
                  <a:schemeClr val="bg2"/>
                </a:solidFill>
              </a:rPr>
              <a:t/>
            </a:r>
            <a:br>
              <a:rPr lang="nb-NO" sz="2400" b="1">
                <a:solidFill>
                  <a:schemeClr val="bg2"/>
                </a:solidFill>
              </a:rPr>
            </a:br>
            <a:endParaRPr lang="nb-NO" sz="2400" b="1">
              <a:solidFill>
                <a:schemeClr val="bg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2400"/>
              <a:t>Endel skranker, som ulikhet, delmengde mm., har vi ikke sagt noe om ennå. Vi kommer tilbake til disse i en senere forelesning.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25-8838-BB4E-86E2-CAADEB694DE1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Steg 6: Undertrykkelse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5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+mj-lt"/>
              <a:buAutoNum type="arabicPeriod" startAt="6"/>
            </a:pPr>
            <a:r>
              <a:rPr lang="nb-NO" sz="2200" b="1">
                <a:solidFill>
                  <a:schemeClr val="bg2"/>
                </a:solidFill>
              </a:rPr>
              <a:t>Bestem hvilke undertrykkbare relasjoner som skal fjernes</a:t>
            </a:r>
            <a:r>
              <a:rPr lang="nb-NO" sz="2400" b="1">
                <a:solidFill>
                  <a:schemeClr val="bg2"/>
                </a:solidFill>
              </a:rPr>
              <a:t/>
            </a:r>
            <a:br>
              <a:rPr lang="nb-NO" sz="2400" b="1">
                <a:solidFill>
                  <a:schemeClr val="bg2"/>
                </a:solidFill>
              </a:rPr>
            </a:br>
            <a:endParaRPr lang="nb-NO" sz="1800" b="1">
              <a:solidFill>
                <a:schemeClr val="bg2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Person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PersonId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, [Navn_for], Har_sertifikat)	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Dag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Dato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)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Klokkeslett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TimeMinuttSekund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)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Postkode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Zip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)	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Sted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(Stedsnavn, 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Postkode_for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) 	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Måling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Dato, TimeMinuttSekund, Stedsnavn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, Temperatur_er_resultat_av, Person_foretok)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1600" b="1">
                <a:solidFill>
                  <a:schemeClr val="hlink"/>
                </a:solidFill>
                <a:latin typeface="Tahoma" charset="0"/>
              </a:rPr>
              <a:t>Temperatur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(</a:t>
            </a:r>
            <a:r>
              <a:rPr lang="nb-NO" sz="1600" u="sng">
                <a:solidFill>
                  <a:schemeClr val="hlink"/>
                </a:solidFill>
                <a:latin typeface="Tahoma" charset="0"/>
              </a:rPr>
              <a:t>°C</a:t>
            </a:r>
            <a:r>
              <a:rPr lang="nb-NO" sz="1600">
                <a:solidFill>
                  <a:schemeClr val="hlink"/>
                </a:solidFill>
                <a:latin typeface="Tahoma" charset="0"/>
              </a:rPr>
              <a:t>)</a:t>
            </a:r>
            <a:br>
              <a:rPr lang="nb-NO" sz="1600">
                <a:solidFill>
                  <a:schemeClr val="hlink"/>
                </a:solidFill>
                <a:latin typeface="Tahoma" charset="0"/>
              </a:rPr>
            </a:br>
            <a:endParaRPr lang="nb-NO" sz="1600">
              <a:solidFill>
                <a:schemeClr val="hlink"/>
              </a:solidFill>
              <a:latin typeface="Tahoma" charset="0"/>
            </a:endParaRPr>
          </a:p>
          <a:p>
            <a:r>
              <a:rPr lang="nb-NO" sz="1800">
                <a:latin typeface="Tahoma" charset="0"/>
              </a:rPr>
              <a:t>Ikke alle relasjonene over er like interessante. </a:t>
            </a:r>
            <a:r>
              <a:rPr lang="nb-NO" sz="1800" b="1">
                <a:solidFill>
                  <a:srgbClr val="009999"/>
                </a:solidFill>
                <a:latin typeface="Tahoma" charset="0"/>
              </a:rPr>
              <a:t>Dag</a:t>
            </a:r>
            <a:r>
              <a:rPr lang="nb-NO" sz="1800">
                <a:latin typeface="Tahoma" charset="0"/>
              </a:rPr>
              <a:t>, </a:t>
            </a:r>
            <a:r>
              <a:rPr lang="nb-NO" sz="1800" b="1">
                <a:solidFill>
                  <a:srgbClr val="009999"/>
                </a:solidFill>
                <a:latin typeface="Tahoma" charset="0"/>
              </a:rPr>
              <a:t>Klokkeslett</a:t>
            </a:r>
            <a:r>
              <a:rPr lang="nb-NO" sz="1800">
                <a:solidFill>
                  <a:srgbClr val="009999"/>
                </a:solidFill>
                <a:latin typeface="Tahoma" charset="0"/>
              </a:rPr>
              <a:t> </a:t>
            </a:r>
            <a:r>
              <a:rPr lang="nb-NO" sz="1800">
                <a:latin typeface="Tahoma" charset="0"/>
              </a:rPr>
              <a:t>og </a:t>
            </a:r>
            <a:r>
              <a:rPr lang="nb-NO" sz="1800" b="1">
                <a:solidFill>
                  <a:srgbClr val="009999"/>
                </a:solidFill>
                <a:latin typeface="Tahoma" charset="0"/>
              </a:rPr>
              <a:t>Temperatur</a:t>
            </a:r>
            <a:r>
              <a:rPr lang="nb-NO" sz="1800">
                <a:solidFill>
                  <a:srgbClr val="009999"/>
                </a:solidFill>
                <a:latin typeface="Tahoma" charset="0"/>
              </a:rPr>
              <a:t> </a:t>
            </a:r>
            <a:r>
              <a:rPr lang="nb-NO" sz="1800">
                <a:latin typeface="Tahoma" charset="0"/>
              </a:rPr>
              <a:t>inneholder henholdsvis datoer, tidspunkter og temperaturer – men alle datoer, tidspunkter og temperaturer som er av interesse, forekommer også i </a:t>
            </a:r>
            <a:r>
              <a:rPr lang="nb-NO" sz="1800" b="1">
                <a:solidFill>
                  <a:srgbClr val="009999"/>
                </a:solidFill>
                <a:latin typeface="Tahoma" charset="0"/>
              </a:rPr>
              <a:t>Måling</a:t>
            </a:r>
            <a:r>
              <a:rPr lang="nb-NO" sz="1800">
                <a:latin typeface="Tahoma" charset="0"/>
              </a:rPr>
              <a:t>, så er det da noe poeng i å ha egne relasjoner/tabeller for disse?</a:t>
            </a:r>
          </a:p>
          <a:p>
            <a:r>
              <a:rPr lang="nb-NO" sz="1800">
                <a:latin typeface="Tahoma" charset="0"/>
              </a:rPr>
              <a:t>Slike relasjoner kan fjernes fra skjemaet (</a:t>
            </a:r>
            <a:r>
              <a:rPr lang="nb-NO" sz="1800" b="1">
                <a:solidFill>
                  <a:srgbClr val="CC0099"/>
                </a:solidFill>
                <a:latin typeface="Tahoma" charset="0"/>
              </a:rPr>
              <a:t>undertrykkes</a:t>
            </a:r>
            <a:r>
              <a:rPr lang="nb-NO" sz="1800">
                <a:latin typeface="Tahoma" charset="0"/>
              </a:rPr>
              <a:t>). Vi kommer tilbake til hvilke relasjoner som kan undertrykkes i en senere foreslesning.</a:t>
            </a:r>
            <a:endParaRPr lang="en-US" sz="1800">
              <a:latin typeface="Tahoma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nb-NO" b="1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25-8838-BB4E-86E2-CAADEB694DE1}" type="slidenum">
              <a:rPr lang="en-US"/>
              <a:pPr/>
              <a:t>32</a:t>
            </a:fld>
            <a:endParaRPr lang="en-US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043608" y="3140968"/>
            <a:ext cx="1008112" cy="45719"/>
            <a:chOff x="1383" y="1728"/>
            <a:chExt cx="768" cy="24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383" y="1752"/>
              <a:ext cx="76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383" y="1728"/>
              <a:ext cx="76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50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EC1E-5241-074D-AE82-4D7D2EED5DA5}" type="slidenum">
              <a:rPr lang="en-US"/>
              <a:pPr/>
              <a:t>4</a:t>
            </a:fld>
            <a:endParaRPr 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Forutsetninger/forberedelser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2447925"/>
          </a:xfrm>
        </p:spPr>
        <p:txBody>
          <a:bodyPr/>
          <a:lstStyle/>
          <a:p>
            <a:pPr marL="457200" indent="-457200">
              <a:buFontTx/>
              <a:buAutoNum type="alphaUcPeriod"/>
            </a:pPr>
            <a:r>
              <a:rPr lang="nb-NO" sz="2400"/>
              <a:t>Alle </a:t>
            </a:r>
            <a:r>
              <a:rPr lang="nb-NO" sz="2400" b="1">
                <a:solidFill>
                  <a:srgbClr val="CC0099"/>
                </a:solidFill>
              </a:rPr>
              <a:t>lange entydighetsskranker</a:t>
            </a:r>
            <a:r>
              <a:rPr lang="nb-NO" sz="2400"/>
              <a:t> er omformet til korte ved begrepsdannelse</a:t>
            </a:r>
          </a:p>
          <a:p>
            <a:pPr marL="457200" indent="-457200">
              <a:buFontTx/>
              <a:buAutoNum type="alphaUcPeriod"/>
            </a:pPr>
            <a:r>
              <a:rPr lang="nb-NO" sz="2400"/>
              <a:t>ORM-diagrammet må være </a:t>
            </a:r>
            <a:r>
              <a:rPr lang="nb-NO" sz="2400" b="1">
                <a:solidFill>
                  <a:srgbClr val="CC0099"/>
                </a:solidFill>
              </a:rPr>
              <a:t>representerbart</a:t>
            </a:r>
          </a:p>
          <a:p>
            <a:pPr marL="457200" indent="-457200">
              <a:buFontTx/>
              <a:buAutoNum type="alphaUcPeriod"/>
            </a:pPr>
            <a:r>
              <a:rPr lang="nb-NO" sz="2400"/>
              <a:t>Diagrammet må ikke inneholde </a:t>
            </a:r>
            <a:r>
              <a:rPr lang="nb-NO" sz="2400" b="1">
                <a:solidFill>
                  <a:srgbClr val="CC0099"/>
                </a:solidFill>
              </a:rPr>
              <a:t>synonyme broer</a:t>
            </a:r>
            <a:r>
              <a:rPr lang="nb-NO" sz="2400"/>
              <a:t>: </a:t>
            </a:r>
            <a:br>
              <a:rPr lang="nb-NO" sz="2400"/>
            </a:br>
            <a:r>
              <a:rPr lang="nb-NO" sz="2400"/>
              <a:t>alle broer må ha en entydig begrepsrolle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0203-C015-3D41-BDB9-49BA32BD23E6}" type="slidenum">
              <a:rPr lang="en-US"/>
              <a:pPr/>
              <a:t>5</a:t>
            </a:fld>
            <a:endParaRPr lang="en-US"/>
          </a:p>
        </p:txBody>
      </p:sp>
      <p:pic>
        <p:nvPicPr>
          <p:cNvPr id="472068" name="Picture 4" descr="begrepsdannelse-ekstern-entydigh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716338"/>
            <a:ext cx="3444875" cy="2214562"/>
          </a:xfrm>
          <a:prstGeom prst="rect">
            <a:avLst/>
          </a:prstGeom>
          <a:noFill/>
        </p:spPr>
      </p:pic>
      <p:sp>
        <p:nvSpPr>
          <p:cNvPr id="4720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A. Begrepsdannelse av </a:t>
            </a:r>
            <a:br>
              <a:rPr lang="nb-NO" sz="4000"/>
            </a:br>
            <a:r>
              <a:rPr lang="nb-NO" sz="4000"/>
              <a:t>lange entydighetsskranker</a:t>
            </a:r>
          </a:p>
        </p:txBody>
      </p:sp>
      <p:sp>
        <p:nvSpPr>
          <p:cNvPr id="472070" name="Rectangle 6"/>
          <p:cNvSpPr>
            <a:spLocks noChangeArrowheads="1"/>
          </p:cNvSpPr>
          <p:nvPr/>
        </p:nvSpPr>
        <p:spPr bwMode="auto">
          <a:xfrm>
            <a:off x="4356100" y="1773238"/>
            <a:ext cx="39608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nb-NO" sz="2400">
                <a:solidFill>
                  <a:srgbClr val="0000FF"/>
                </a:solidFill>
              </a:rPr>
              <a:t>    En lang entydighet er en ekstern entydighet i forkledning</a:t>
            </a:r>
          </a:p>
        </p:txBody>
      </p:sp>
      <p:sp>
        <p:nvSpPr>
          <p:cNvPr id="472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76375" y="2997200"/>
            <a:ext cx="2663825" cy="647700"/>
          </a:xfrm>
        </p:spPr>
        <p:txBody>
          <a:bodyPr/>
          <a:lstStyle/>
          <a:p>
            <a:pPr>
              <a:buFontTx/>
              <a:buNone/>
            </a:pPr>
            <a:r>
              <a:rPr lang="nb-NO" sz="2400">
                <a:solidFill>
                  <a:srgbClr val="0000FF"/>
                </a:solidFill>
              </a:rPr>
              <a:t>erstattes av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" y="1723550"/>
            <a:ext cx="3634214" cy="1215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47D-82DA-D54A-905C-99F21B374A53}" type="slidenum">
              <a:rPr lang="en-US"/>
              <a:pPr/>
              <a:t>6</a:t>
            </a:fld>
            <a:endParaRPr lang="en-US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B. Representerbare ORM-diagrammer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Intuitivt er et ORM-diagram </a:t>
            </a:r>
            <a:r>
              <a:rPr lang="nb-NO" b="1">
                <a:solidFill>
                  <a:srgbClr val="CC0099"/>
                </a:solidFill>
              </a:rPr>
              <a:t>representerbart</a:t>
            </a:r>
            <a:r>
              <a:rPr lang="nb-NO">
                <a:solidFill>
                  <a:srgbClr val="CC0099"/>
                </a:solidFill>
              </a:rPr>
              <a:t> </a:t>
            </a:r>
            <a:r>
              <a:rPr lang="nb-NO"/>
              <a:t>hvis alle begreper kan representeres entydig (via perfekte broer)</a:t>
            </a:r>
          </a:p>
          <a:p>
            <a:r>
              <a:rPr lang="nb-NO"/>
              <a:t>Vi kommer tilbake til hva som skal til for å gjøre et ORM-diagram representerbart</a:t>
            </a:r>
          </a:p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F52C-9A36-E840-8E51-2A0FC576CA6F}" type="slidenum">
              <a:rPr lang="en-US"/>
              <a:pPr/>
              <a:t>7</a:t>
            </a:fld>
            <a:endParaRPr lang="en-US"/>
          </a:p>
        </p:txBody>
      </p:sp>
      <p:pic>
        <p:nvPicPr>
          <p:cNvPr id="474114" name="Picture 2" descr="broer-og-faktatyper_b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628775"/>
            <a:ext cx="5338763" cy="676275"/>
          </a:xfrm>
          <a:prstGeom prst="rect">
            <a:avLst/>
          </a:prstGeom>
          <a:noFill/>
        </p:spPr>
      </p:pic>
      <p:sp>
        <p:nvSpPr>
          <p:cNvPr id="474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C. Eliminasjon av synonyme broer</a:t>
            </a:r>
          </a:p>
        </p:txBody>
      </p:sp>
      <p:sp>
        <p:nvSpPr>
          <p:cNvPr id="4741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35375" y="4508500"/>
            <a:ext cx="2170113" cy="863600"/>
          </a:xfrm>
        </p:spPr>
        <p:txBody>
          <a:bodyPr/>
          <a:lstStyle/>
          <a:p>
            <a:pPr>
              <a:buFontTx/>
              <a:buNone/>
            </a:pPr>
            <a:r>
              <a:rPr lang="nb-NO" sz="2400">
                <a:solidFill>
                  <a:srgbClr val="9900CC"/>
                </a:solidFill>
              </a:rPr>
              <a:t>erstattes av</a:t>
            </a:r>
          </a:p>
        </p:txBody>
      </p:sp>
      <p:pic>
        <p:nvPicPr>
          <p:cNvPr id="474117" name="Picture 5" descr="synonym-b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716338"/>
            <a:ext cx="4471987" cy="655637"/>
          </a:xfrm>
          <a:prstGeom prst="rect">
            <a:avLst/>
          </a:prstGeom>
          <a:noFill/>
        </p:spPr>
      </p:pic>
      <p:pic>
        <p:nvPicPr>
          <p:cNvPr id="474118" name="Picture 6" descr="synonym-erstatn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5156200"/>
            <a:ext cx="7720012" cy="773113"/>
          </a:xfrm>
          <a:prstGeom prst="rect">
            <a:avLst/>
          </a:prstGeom>
          <a:noFill/>
        </p:spPr>
      </p:pic>
      <p:sp>
        <p:nvSpPr>
          <p:cNvPr id="474119" name="Rectangle 7"/>
          <p:cNvSpPr>
            <a:spLocks noChangeArrowheads="1"/>
          </p:cNvSpPr>
          <p:nvPr/>
        </p:nvSpPr>
        <p:spPr bwMode="auto">
          <a:xfrm>
            <a:off x="395288" y="1557338"/>
            <a:ext cx="1368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nb-NO" sz="2800">
                <a:solidFill>
                  <a:srgbClr val="0000FF"/>
                </a:solidFill>
              </a:rPr>
              <a:t>Bro:</a:t>
            </a:r>
          </a:p>
        </p:txBody>
      </p:sp>
      <p:sp>
        <p:nvSpPr>
          <p:cNvPr id="474120" name="Rectangle 8"/>
          <p:cNvSpPr>
            <a:spLocks noChangeArrowheads="1"/>
          </p:cNvSpPr>
          <p:nvPr/>
        </p:nvSpPr>
        <p:spPr bwMode="auto">
          <a:xfrm>
            <a:off x="395288" y="3500438"/>
            <a:ext cx="20161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nb-NO" sz="2800">
                <a:solidFill>
                  <a:srgbClr val="0000FF"/>
                </a:solidFill>
              </a:rPr>
              <a:t>Synonym bro:</a:t>
            </a:r>
          </a:p>
        </p:txBody>
      </p:sp>
      <p:sp>
        <p:nvSpPr>
          <p:cNvPr id="474121" name="Rectangle 9"/>
          <p:cNvSpPr>
            <a:spLocks noChangeArrowheads="1"/>
          </p:cNvSpPr>
          <p:nvPr/>
        </p:nvSpPr>
        <p:spPr bwMode="auto">
          <a:xfrm>
            <a:off x="6084888" y="2420938"/>
            <a:ext cx="29511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nb-NO" sz="1800">
                <a:solidFill>
                  <a:srgbClr val="80009A"/>
                </a:solidFill>
              </a:rPr>
              <a:t>Etter begrepsdannelsene: </a:t>
            </a:r>
            <a:br>
              <a:rPr lang="nb-NO" sz="1800">
                <a:solidFill>
                  <a:srgbClr val="80009A"/>
                </a:solidFill>
              </a:rPr>
            </a:br>
            <a:r>
              <a:rPr lang="nb-NO" sz="1800">
                <a:solidFill>
                  <a:srgbClr val="80009A"/>
                </a:solidFill>
              </a:rPr>
              <a:t>alltid én eller to </a:t>
            </a:r>
            <a:r>
              <a:rPr lang="nb-NO" sz="1800" b="1">
                <a:solidFill>
                  <a:srgbClr val="80009A"/>
                </a:solidFill>
              </a:rPr>
              <a:t>korte</a:t>
            </a:r>
            <a:r>
              <a:rPr lang="nb-NO" sz="1800">
                <a:solidFill>
                  <a:srgbClr val="80009A"/>
                </a:solidFill>
              </a:rPr>
              <a:t> entydighetsskranker</a:t>
            </a:r>
          </a:p>
        </p:txBody>
      </p:sp>
      <p:sp>
        <p:nvSpPr>
          <p:cNvPr id="474122" name="Oval 10"/>
          <p:cNvSpPr>
            <a:spLocks noChangeArrowheads="1"/>
          </p:cNvSpPr>
          <p:nvPr/>
        </p:nvSpPr>
        <p:spPr bwMode="auto">
          <a:xfrm>
            <a:off x="4570413" y="3787775"/>
            <a:ext cx="719137" cy="5048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4123" name="Rectangle 11"/>
          <p:cNvSpPr>
            <a:spLocks noChangeArrowheads="1"/>
          </p:cNvSpPr>
          <p:nvPr/>
        </p:nvSpPr>
        <p:spPr bwMode="auto">
          <a:xfrm>
            <a:off x="6372225" y="4292600"/>
            <a:ext cx="26654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nb-NO" sz="1800">
                <a:solidFill>
                  <a:srgbClr val="FF3300"/>
                </a:solidFill>
              </a:rPr>
              <a:t>entydighetsskranke mangler på begrepsrollen </a:t>
            </a:r>
          </a:p>
        </p:txBody>
      </p:sp>
      <p:sp>
        <p:nvSpPr>
          <p:cNvPr id="474124" name="Line 12"/>
          <p:cNvSpPr>
            <a:spLocks noChangeShapeType="1"/>
          </p:cNvSpPr>
          <p:nvPr/>
        </p:nvSpPr>
        <p:spPr bwMode="auto">
          <a:xfrm>
            <a:off x="5219700" y="4148138"/>
            <a:ext cx="1152525" cy="2889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4125" name="Oval 13"/>
          <p:cNvSpPr>
            <a:spLocks noChangeArrowheads="1"/>
          </p:cNvSpPr>
          <p:nvPr/>
        </p:nvSpPr>
        <p:spPr bwMode="auto">
          <a:xfrm>
            <a:off x="2843213" y="5229225"/>
            <a:ext cx="719137" cy="5048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4126" name="Line 14"/>
          <p:cNvSpPr>
            <a:spLocks noChangeShapeType="1"/>
          </p:cNvSpPr>
          <p:nvPr/>
        </p:nvSpPr>
        <p:spPr bwMode="auto">
          <a:xfrm>
            <a:off x="4643438" y="1700213"/>
            <a:ext cx="1441450" cy="865187"/>
          </a:xfrm>
          <a:prstGeom prst="line">
            <a:avLst/>
          </a:prstGeom>
          <a:noFill/>
          <a:ln w="19050">
            <a:solidFill>
              <a:srgbClr val="80009A"/>
            </a:solidFill>
            <a:round/>
            <a:headEnd type="arrow" w="lg" len="lg"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A2D6-654D-E042-93A5-872A21553243}" type="slidenum">
              <a:rPr lang="en-US"/>
              <a:pPr/>
              <a:t>8</a:t>
            </a:fld>
            <a:endParaRPr lang="en-US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Realiseringsalgoritmen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nb-NO" sz="2200" b="1">
                <a:solidFill>
                  <a:srgbClr val="005250"/>
                </a:solidFill>
              </a:rPr>
              <a:t>Hvert begrep gir opphav til en relasjon (tabell) med samme navn som begrepet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nb-NO" sz="2200" b="1">
                <a:solidFill>
                  <a:srgbClr val="005250"/>
                </a:solidFill>
              </a:rPr>
              <a:t>For hvert begrep, velg en representasjon. Marker alle setningstyper som inngår i disse, som brukt </a:t>
            </a:r>
            <a:br>
              <a:rPr lang="nb-NO" sz="2200" b="1">
                <a:solidFill>
                  <a:srgbClr val="005250"/>
                </a:solidFill>
              </a:rPr>
            </a:br>
            <a:r>
              <a:rPr lang="nb-NO" sz="2200" b="1">
                <a:solidFill>
                  <a:srgbClr val="005250"/>
                </a:solidFill>
              </a:rPr>
              <a:t>(Valgte representasjoner blir primærnøkler)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nb-NO" sz="2200" b="1">
                <a:solidFill>
                  <a:srgbClr val="005250"/>
                </a:solidFill>
              </a:rPr>
              <a:t>Behandle gjenværende broer  </a:t>
            </a:r>
            <a:br>
              <a:rPr lang="nb-NO" sz="2200" b="1">
                <a:solidFill>
                  <a:srgbClr val="005250"/>
                </a:solidFill>
              </a:rPr>
            </a:br>
            <a:r>
              <a:rPr lang="nb-NO" sz="2200" b="1">
                <a:solidFill>
                  <a:srgbClr val="005250"/>
                </a:solidFill>
              </a:rPr>
              <a:t>(Hver bro gir ett attributt i tabellen til det tilhørende begrepet)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nb-NO" sz="2200" b="1">
                <a:solidFill>
                  <a:srgbClr val="005250"/>
                </a:solidFill>
              </a:rPr>
              <a:t>Behandle gjenværende faktatyper </a:t>
            </a:r>
            <a:br>
              <a:rPr lang="nb-NO" sz="2200" b="1">
                <a:solidFill>
                  <a:srgbClr val="005250"/>
                </a:solidFill>
              </a:rPr>
            </a:br>
            <a:r>
              <a:rPr lang="nb-NO" sz="2200" b="1">
                <a:solidFill>
                  <a:srgbClr val="005250"/>
                </a:solidFill>
              </a:rPr>
              <a:t>(Hver faktatype blir en fremmednøkkel i tabellen til ett av de tilhørende begrepene)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nb-NO" sz="2200" b="1">
                <a:solidFill>
                  <a:schemeClr val="bg2"/>
                </a:solidFill>
              </a:rPr>
              <a:t>Overfør resten av skrankene til relasjonsskjemaet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nb-NO" sz="2200" b="1">
                <a:solidFill>
                  <a:schemeClr val="bg2"/>
                </a:solidFill>
              </a:rPr>
              <a:t>Bestem hvilke undertrykkbare relasjoner som skal fjernes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INF1300 - 22.9.2017 - Arild Waaler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9372-0CEE-F141-BF59-5F100D212B49}" type="slidenum">
              <a:rPr lang="en-US"/>
              <a:pPr/>
              <a:t>9</a:t>
            </a:fld>
            <a:endParaRPr lang="en-US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Eksempel</a:t>
            </a:r>
          </a:p>
        </p:txBody>
      </p:sp>
      <p:pic>
        <p:nvPicPr>
          <p:cNvPr id="476165" name="Picture 5" descr="begre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7632700" cy="4230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5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5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33419</TotalTime>
  <Words>1117</Words>
  <Application>Microsoft Macintosh PowerPoint</Application>
  <PresentationFormat>On-screen Show (4:3)</PresentationFormat>
  <Paragraphs>250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 Unicode MS</vt:lpstr>
      <vt:lpstr>ＭＳ Ｐゴシック</vt:lpstr>
      <vt:lpstr>Tahoma</vt:lpstr>
      <vt:lpstr>Arial</vt:lpstr>
      <vt:lpstr>Default Design</vt:lpstr>
      <vt:lpstr>INF1300 Introduksjon til databaser</vt:lpstr>
      <vt:lpstr>Underliggende idé (forenklet)</vt:lpstr>
      <vt:lpstr>Setningstyper (repetisjon) </vt:lpstr>
      <vt:lpstr>Forutsetninger/forberedelser</vt:lpstr>
      <vt:lpstr>A. Begrepsdannelse av  lange entydighetsskranker</vt:lpstr>
      <vt:lpstr>B. Representerbare ORM-diagrammer</vt:lpstr>
      <vt:lpstr>C. Eliminasjon av synonyme broer</vt:lpstr>
      <vt:lpstr>Realiseringsalgoritmen</vt:lpstr>
      <vt:lpstr>Eksempel</vt:lpstr>
      <vt:lpstr>Eksempel –  med eksplisitte perfekte broer</vt:lpstr>
      <vt:lpstr>Steg 1: Fra begrep til relasjon</vt:lpstr>
      <vt:lpstr>Steg 2: Valg av representasjon</vt:lpstr>
      <vt:lpstr>Representasjonen til et begrep</vt:lpstr>
      <vt:lpstr>Representasjon via perfekt bro</vt:lpstr>
      <vt:lpstr>Representasjon via 1:1-faktatype</vt:lpstr>
      <vt:lpstr>Representasjon via  begrepsdannelse</vt:lpstr>
      <vt:lpstr>Representasjon via  begrepsdannelse</vt:lpstr>
      <vt:lpstr>Representasjonene blir primærnøkler</vt:lpstr>
      <vt:lpstr>Status etter steg 2</vt:lpstr>
      <vt:lpstr>Steg 3: Resterende broer</vt:lpstr>
      <vt:lpstr>Steg 4: Behandling av faktatyper</vt:lpstr>
      <vt:lpstr>Behandling av faktatyper</vt:lpstr>
      <vt:lpstr>Begrepsdannelse og fremmednøkler</vt:lpstr>
      <vt:lpstr>Representasjon via 1:1-faktatype</vt:lpstr>
      <vt:lpstr>Eksterne entydigheter og kandidatnøkler</vt:lpstr>
      <vt:lpstr>Behandling av unære faktatyper</vt:lpstr>
      <vt:lpstr>Antall attributter i fremmednøklene</vt:lpstr>
      <vt:lpstr>Behandling av den gjenværende faktatypen</vt:lpstr>
      <vt:lpstr>Status etter steg 4</vt:lpstr>
      <vt:lpstr>Fremmednøkler</vt:lpstr>
      <vt:lpstr>Steg 5: Overføring av skranker</vt:lpstr>
      <vt:lpstr>Steg 6: Undertrykkelse</vt:lpstr>
    </vt:vector>
  </TitlesOfParts>
  <Company>ifi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INF212 - Databaseteori</dc:title>
  <dc:creator>ellenmk</dc:creator>
  <cp:lastModifiedBy>Microsoft Office User</cp:lastModifiedBy>
  <cp:revision>167</cp:revision>
  <cp:lastPrinted>2007-08-29T11:48:34Z</cp:lastPrinted>
  <dcterms:created xsi:type="dcterms:W3CDTF">2009-08-13T13:53:01Z</dcterms:created>
  <dcterms:modified xsi:type="dcterms:W3CDTF">2017-09-22T07:49:26Z</dcterms:modified>
</cp:coreProperties>
</file>