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Proxima Nova"/>
      <p:regular r:id="rId12"/>
      <p:bold r:id="rId13"/>
      <p:italic r:id="rId14"/>
      <p:boldItalic r:id="rId15"/>
    </p:embeddedFont>
    <p:embeddedFont>
      <p:font typeface="Alfa Slab One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roximaNova-bold.fntdata"/><Relationship Id="rId12" Type="http://schemas.openxmlformats.org/officeDocument/2006/relationships/font" Target="fonts/ProximaNova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roximaNova-boldItalic.fntdata"/><Relationship Id="rId14" Type="http://schemas.openxmlformats.org/officeDocument/2006/relationships/font" Target="fonts/ProximaNova-italic.fntdata"/><Relationship Id="rId16" Type="http://schemas.openxmlformats.org/officeDocument/2006/relationships/font" Target="fonts/AlfaSlabOn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Georgia"/>
              <a:buChar char="-"/>
            </a:pPr>
            <a:r>
              <a:rPr lang="no">
                <a:latin typeface="Georgia"/>
                <a:ea typeface="Georgia"/>
                <a:cs typeface="Georgia"/>
                <a:sym typeface="Georgia"/>
              </a:rPr>
              <a:t>Kort hvordan dere vil løse de tekniske utfordringene som ligger i å utvikle alternativene til en høyoppløslig prototype, og hvilken rolle Arduino har i denne.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no">
                <a:latin typeface="Georgia"/>
                <a:ea typeface="Georgia"/>
                <a:cs typeface="Georgia"/>
                <a:sym typeface="Georgia"/>
              </a:rPr>
              <a:t>Hvordan dere tenker å evaluere prototypene med brukergruppen, og litt om veien videre mot én endelig (og mer høyoppløslig) prototype.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4278300" y="2751162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981125"/>
            <a:ext cx="4045200" cy="1345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o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roxima Nova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no"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Relationship Id="rId4" Type="http://schemas.openxmlformats.org/officeDocument/2006/relationships/image" Target="../media/image01.png"/><Relationship Id="rId5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Splidd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Derya Uysal, Pilasilda A. George, Lilly A. Helmersen, Stian Rustad &amp; Deividas Jaskenas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Problemområde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no"/>
              <a:t>Folk som venter på venteværelse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no"/>
              <a:t>Usikkerhet rundt tid til deres time, ved forsinkelser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no"/>
              <a:t>Observasjon og intervju</a:t>
            </a:r>
          </a:p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Konsept &amp; Visjon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no"/>
              <a:t>Minske </a:t>
            </a:r>
            <a:r>
              <a:rPr lang="no"/>
              <a:t>frustrasjon</a:t>
            </a:r>
            <a:r>
              <a:rPr lang="no"/>
              <a:t> og øke informasjon om ventetiden hos </a:t>
            </a:r>
            <a:r>
              <a:rPr lang="no"/>
              <a:t>venteværelse på legesenter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no"/>
              <a:t>Usikkerhet</a:t>
            </a:r>
            <a:r>
              <a:rPr lang="no"/>
              <a:t> rundt ventetid ved forsinkelser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	 				</a:t>
            </a:r>
          </a:p>
          <a:p>
            <a:pPr lvl="0">
              <a:spcBef>
                <a:spcPts val="0"/>
              </a:spcBef>
              <a:buNone/>
            </a:pPr>
            <a:r>
              <a:rPr lang="no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</a:p>
          <a:p>
            <a:pPr lvl="0">
              <a:spcBef>
                <a:spcPts val="0"/>
              </a:spcBef>
              <a:buNone/>
            </a:pPr>
            <a:r>
              <a:rPr lang="no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2" type="body"/>
          </p:nvPr>
        </p:nvSpPr>
        <p:spPr>
          <a:xfrm>
            <a:off x="4832400" y="1078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b="0" l="32879" r="33776" t="0"/>
          <a:stretch/>
        </p:blipFill>
        <p:spPr>
          <a:xfrm rot="5400000">
            <a:off x="5610924" y="2550925"/>
            <a:ext cx="1452025" cy="325752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Prototype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-4523450" y="697650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no"/>
              <a:t>Bilde</a:t>
            </a:r>
          </a:p>
          <a:p>
            <a:pPr indent="-228600" lvl="0" marL="457200" rtl="0">
              <a:spcBef>
                <a:spcPts val="0"/>
              </a:spcBef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hvilke aspekter prototypen utforsker: rolle/look and feel/ implementasjon</a:t>
            </a: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-ulike konseptuelle, tekniske eller funksjonelle konkretisering av samme ide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eorgia"/>
              <a:buNone/>
            </a:pPr>
            <a:r>
              <a:rPr lang="no" sz="1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									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Prototypene skal presenterer konseptet på en god og forståelig måte og ideelt sett muliggjøre evaluering med brukergruppen. 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eorgia"/>
              <a:buNone/>
            </a:pPr>
            <a:r>
              <a:rPr lang="no" sz="1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								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							 						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		 				</a:t>
            </a:r>
          </a:p>
          <a:p>
            <a:pPr lvl="0">
              <a:spcBef>
                <a:spcPts val="0"/>
              </a:spcBef>
              <a:buNone/>
            </a:pPr>
            <a:r>
              <a:rPr lang="no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		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de 1.png" id="79" name="Shape 79"/>
          <p:cNvPicPr preferRelativeResize="0"/>
          <p:nvPr/>
        </p:nvPicPr>
        <p:blipFill rotWithShape="1">
          <a:blip r:embed="rId4">
            <a:alphaModFix/>
          </a:blip>
          <a:srcRect b="37680" l="12510" r="56493" t="17235"/>
          <a:stretch/>
        </p:blipFill>
        <p:spPr>
          <a:xfrm>
            <a:off x="1757625" y="3366750"/>
            <a:ext cx="1147199" cy="166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de 2.png" id="80" name="Shape 8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39850" y="329425"/>
            <a:ext cx="3444574" cy="2654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1" name="Shape 81"/>
          <p:cNvCxnSpPr/>
          <p:nvPr/>
        </p:nvCxnSpPr>
        <p:spPr>
          <a:xfrm>
            <a:off x="456375" y="3144775"/>
            <a:ext cx="8066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2" name="Shape 82"/>
          <p:cNvCxnSpPr/>
          <p:nvPr/>
        </p:nvCxnSpPr>
        <p:spPr>
          <a:xfrm>
            <a:off x="518050" y="3033750"/>
            <a:ext cx="12300" cy="333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3" name="Shape 83"/>
          <p:cNvSpPr txBox="1"/>
          <p:nvPr/>
        </p:nvSpPr>
        <p:spPr>
          <a:xfrm>
            <a:off x="160325" y="3514800"/>
            <a:ext cx="1036200" cy="4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Data</a:t>
            </a:r>
          </a:p>
          <a:p>
            <a:pPr lvl="0">
              <a:spcBef>
                <a:spcPts val="0"/>
              </a:spcBef>
              <a:buNone/>
            </a:pPr>
            <a:r>
              <a:rPr lang="no"/>
              <a:t>innsamling</a:t>
            </a:r>
          </a:p>
        </p:txBody>
      </p:sp>
      <p:cxnSp>
        <p:nvCxnSpPr>
          <p:cNvPr id="84" name="Shape 84"/>
          <p:cNvCxnSpPr/>
          <p:nvPr/>
        </p:nvCxnSpPr>
        <p:spPr>
          <a:xfrm>
            <a:off x="1282800" y="3010437"/>
            <a:ext cx="0" cy="22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5" name="Shape 85"/>
          <p:cNvSpPr txBox="1"/>
          <p:nvPr/>
        </p:nvSpPr>
        <p:spPr>
          <a:xfrm>
            <a:off x="-616750" y="1528950"/>
            <a:ext cx="7104600" cy="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de 1.png" id="86" name="Shape 86"/>
          <p:cNvPicPr preferRelativeResize="0"/>
          <p:nvPr/>
        </p:nvPicPr>
        <p:blipFill rotWithShape="1">
          <a:blip r:embed="rId4">
            <a:alphaModFix/>
          </a:blip>
          <a:srcRect b="0" l="0" r="0" t="31949"/>
          <a:stretch/>
        </p:blipFill>
        <p:spPr>
          <a:xfrm>
            <a:off x="456369" y="1202725"/>
            <a:ext cx="2622525" cy="178164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/>
          <p:nvPr/>
        </p:nvSpPr>
        <p:spPr>
          <a:xfrm>
            <a:off x="481050" y="1138650"/>
            <a:ext cx="1147200" cy="828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88" name="Shape 88"/>
          <p:cNvCxnSpPr/>
          <p:nvPr/>
        </p:nvCxnSpPr>
        <p:spPr>
          <a:xfrm>
            <a:off x="2331225" y="3077550"/>
            <a:ext cx="0" cy="197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9" name="Shape 89"/>
          <p:cNvCxnSpPr/>
          <p:nvPr/>
        </p:nvCxnSpPr>
        <p:spPr>
          <a:xfrm>
            <a:off x="4255425" y="3046625"/>
            <a:ext cx="12300" cy="24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descr="Ide 2.png" id="90" name="Shape 90"/>
          <p:cNvPicPr preferRelativeResize="0"/>
          <p:nvPr/>
        </p:nvPicPr>
        <p:blipFill rotWithShape="1">
          <a:blip r:embed="rId5">
            <a:alphaModFix/>
          </a:blip>
          <a:srcRect b="36539" l="13164" r="54850" t="17155"/>
          <a:stretch/>
        </p:blipFill>
        <p:spPr>
          <a:xfrm>
            <a:off x="5485575" y="3232450"/>
            <a:ext cx="1808174" cy="1911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1" name="Shape 91"/>
          <p:cNvCxnSpPr/>
          <p:nvPr/>
        </p:nvCxnSpPr>
        <p:spPr>
          <a:xfrm>
            <a:off x="6450950" y="3040225"/>
            <a:ext cx="36900" cy="357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Tekniske utfordringer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no"/>
              <a:t>Innkjøp av komponenter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no"/>
              <a:t>Størrelse til chip</a:t>
            </a:r>
          </a:p>
          <a:p>
            <a:pPr indent="-228600" lvl="0" marL="457200" rtl="0">
              <a:spcBef>
                <a:spcPts val="0"/>
              </a:spcBef>
            </a:pPr>
            <a:r>
              <a:rPr lang="no"/>
              <a:t>Arduino som styringssystem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eorgia"/>
              <a:buChar char="-"/>
            </a:pPr>
            <a:r>
              <a:t/>
            </a:r>
            <a:endParaRPr sz="1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sz="1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						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no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		 				</a:t>
            </a:r>
          </a:p>
          <a:p>
            <a:pPr indent="-29845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no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</a:p>
          <a:p>
            <a:pPr indent="-29845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no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Testing av prototype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no"/>
              <a:t>Evaluering: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no"/>
              <a:t>Low-fidelity prototype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no" sz="1400"/>
              <a:t>For spesifisering av prototype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no"/>
              <a:t>Ikke naturlige omgivelser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o"/>
              <a:t>Tilbakemelding?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