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no"/>
              <a:t>Hjerneskadeavdelingen på Sunnaas er en avdeling med mange pasienter som har et komplekst sykdomsbilde. Når de drar fra Sunnaas er mange ganske friske, men kommer tilbake med flere sykdommer når de skal på oppfølging</a:t>
            </a:r>
          </a:p>
          <a:p>
            <a:pPr rtl="0">
              <a:spcBef>
                <a:spcPts val="0"/>
              </a:spcBef>
              <a:buNone/>
            </a:pPr>
            <a:r>
              <a:t/>
            </a:r>
            <a:endParaRPr/>
          </a:p>
          <a:p>
            <a:pPr rtl="0">
              <a:spcBef>
                <a:spcPts val="0"/>
              </a:spcBef>
              <a:buNone/>
            </a:pPr>
            <a:r>
              <a:rPr lang="no"/>
              <a:t>Pr i dag vet ikke Sunnaas hvorfor, men de har sine misstanker, og det handler om kosthold. </a:t>
            </a:r>
          </a:p>
          <a:p>
            <a:pPr rtl="0">
              <a:spcBef>
                <a:spcPts val="0"/>
              </a:spcBef>
              <a:buNone/>
            </a:pPr>
            <a:r>
              <a:t/>
            </a:r>
            <a:endParaRPr/>
          </a:p>
          <a:p>
            <a:pPr rtl="0">
              <a:spcBef>
                <a:spcPts val="0"/>
              </a:spcBef>
              <a:buNone/>
            </a:pPr>
            <a:r>
              <a:rPr lang="no"/>
              <a:t>De har først i år ansatt en ernæringsfysiolog, og nå i høst har de gjort sin første kartlegging av matvaner. Den forgikk i oktober og gjøres over tredager på papir. Det er her vi kommer inn. Ernæringsfysiologen ønsker et system som kan brukes til kartelgging og veiledning. Samtidig som det skal være til motiverende og til hjelp for pasientene. </a:t>
            </a:r>
          </a:p>
          <a:p>
            <a:pPr rtl="0">
              <a:spcBef>
                <a:spcPts val="0"/>
              </a:spcBef>
              <a:buNone/>
            </a:pPr>
            <a:r>
              <a:t/>
            </a:r>
            <a:endParaRPr/>
          </a:p>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no"/>
              <a:t>Derfor trenger de MARTIN. </a:t>
            </a:r>
          </a:p>
          <a:p>
            <a:pPr rtl="0">
              <a:spcBef>
                <a:spcPts val="0"/>
              </a:spcBef>
              <a:buNone/>
            </a:pPr>
            <a:r>
              <a:t/>
            </a:r>
            <a:endParaRPr/>
          </a:p>
          <a:p>
            <a:pPr rtl="0">
              <a:spcBef>
                <a:spcPts val="0"/>
              </a:spcBef>
              <a:buNone/>
            </a:pPr>
            <a:r>
              <a:rPr lang="no"/>
              <a:t>Martin er en app</a:t>
            </a:r>
          </a:p>
          <a:p>
            <a:pPr rtl="0">
              <a:spcBef>
                <a:spcPts val="0"/>
              </a:spcBef>
              <a:buNone/>
            </a:pPr>
            <a:r>
              <a:t/>
            </a:r>
            <a:endParaRPr/>
          </a:p>
          <a:p>
            <a:pPr rtl="0">
              <a:spcBef>
                <a:spcPts val="0"/>
              </a:spcBef>
              <a:buNone/>
            </a:pPr>
            <a:r>
              <a:rPr lang="no"/>
              <a:t>Martin er tilpasset brukerne</a:t>
            </a:r>
          </a:p>
          <a:p>
            <a:pPr rtl="0">
              <a:spcBef>
                <a:spcPts val="0"/>
              </a:spcBef>
              <a:buNone/>
            </a:pPr>
            <a:r>
              <a:rPr lang="no"/>
              <a:t>MARTIN bidrar til økt motivasjon og bevissthet rundt de matvalgene pasientene gjør. </a:t>
            </a:r>
          </a:p>
          <a:p>
            <a:pPr rtl="0">
              <a:spcBef>
                <a:spcPts val="0"/>
              </a:spcBef>
              <a:buNone/>
            </a:pPr>
            <a:r>
              <a:t/>
            </a:r>
            <a:endParaRPr/>
          </a:p>
          <a:p>
            <a:pPr rtl="0">
              <a:spcBef>
                <a:spcPts val="0"/>
              </a:spcBef>
              <a:buNone/>
            </a:pPr>
            <a:r>
              <a:rPr lang="no"/>
              <a:t>Martin er enkel å bruke for alle også de med hjerneskade. </a:t>
            </a:r>
          </a:p>
          <a:p>
            <a:pPr rtl="0">
              <a:spcBef>
                <a:spcPts val="0"/>
              </a:spcBef>
              <a:buNone/>
            </a:pPr>
            <a:r>
              <a:rPr lang="no"/>
              <a:t>Ved å bruke fargekode på maten kan selv en pasient med dårlig minne og kognisjon vite om maten er sunn eller ikke, og ta et sunt valg.</a:t>
            </a:r>
          </a:p>
          <a:p>
            <a:pPr rtl="0">
              <a:spcBef>
                <a:spcPts val="0"/>
              </a:spcBef>
              <a:buNone/>
            </a:pPr>
            <a:r>
              <a:t/>
            </a:r>
            <a:endParaRPr/>
          </a:p>
          <a:p>
            <a:pPr>
              <a:spcBef>
                <a:spcPts val="0"/>
              </a:spcBef>
              <a:buNone/>
            </a:pPr>
            <a:r>
              <a:rPr lang="no"/>
              <a:t>Martin har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no"/>
              <a:t>Bilde av hvordan vi ønsker at den skal være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no"/>
              <a:t>Kan enke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idx="1" type="subTitle"/>
          </p:nvPr>
        </p:nvSpPr>
        <p:spPr>
          <a:xfrm>
            <a:off y="4358850" x="4764100"/>
            <a:ext cy="462300" cx="3843600"/>
          </a:xfrm>
          <a:prstGeom prst="rect">
            <a:avLst/>
          </a:prstGeom>
        </p:spPr>
        <p:txBody>
          <a:bodyPr bIns="91425" rIns="91425" lIns="91425" tIns="91425" anchor="t" anchorCtr="0">
            <a:noAutofit/>
          </a:bodyPr>
          <a:lstStyle/>
          <a:p>
            <a:pPr rtl="0" lvl="0">
              <a:spcBef>
                <a:spcPts val="0"/>
              </a:spcBef>
              <a:buNone/>
            </a:pPr>
            <a:r>
              <a:rPr sz="1400" lang="no"/>
              <a:t>     Av: Linett, Jon-Robert, Ying og Ingvild</a:t>
            </a:r>
          </a:p>
        </p:txBody>
      </p:sp>
      <p:pic>
        <p:nvPicPr>
          <p:cNvPr id="24" name="Shape 24"/>
          <p:cNvPicPr preferRelativeResize="0"/>
          <p:nvPr/>
        </p:nvPicPr>
        <p:blipFill>
          <a:blip r:embed="rId3">
            <a:alphaModFix/>
          </a:blip>
          <a:stretch>
            <a:fillRect/>
          </a:stretch>
        </p:blipFill>
        <p:spPr>
          <a:xfrm>
            <a:off y="636525" x="1403550"/>
            <a:ext cy="2816400" cx="63369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no"/>
              <a:t>Problemet vi løser</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t/>
            </a:r>
            <a:endParaRPr/>
          </a:p>
          <a:p>
            <a:pPr rtl="0" lvl="0" indent="-381000" marL="457200">
              <a:spcBef>
                <a:spcPts val="0"/>
              </a:spcBef>
              <a:buClr>
                <a:schemeClr val="dk1"/>
              </a:buClr>
              <a:buSzPct val="100000"/>
              <a:buFont typeface="Arial"/>
              <a:buChar char="-"/>
            </a:pPr>
            <a:r>
              <a:rPr sz="2400" lang="no"/>
              <a:t>Pasientene kommer tilbake med flere sykdommer</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Hva er årsaken?</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3 dagers kartlegging på papir</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no"/>
              <a:t>Hvordan vi løser det</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no"/>
              <a:t>Vi har laget en app</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Funksjoner og utseende tilpasset brukerne</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Motivere til sunnere valg</a:t>
            </a:r>
          </a:p>
          <a:p>
            <a:pPr rtl="0">
              <a:spcBef>
                <a:spcPts val="0"/>
              </a:spcBef>
              <a:buNone/>
            </a:pPr>
            <a:r>
              <a:t/>
            </a:r>
            <a:endParaRPr sz="2400"/>
          </a:p>
          <a:p>
            <a:pPr rtl="0" lvl="0" indent="-381000" marL="457200">
              <a:spcBef>
                <a:spcPts val="0"/>
              </a:spcBef>
              <a:buClr>
                <a:schemeClr val="dk1"/>
              </a:buClr>
              <a:buSzPct val="100000"/>
              <a:buFont typeface="Arial"/>
              <a:buChar char="-"/>
            </a:pPr>
            <a:r>
              <a:rPr sz="2400" lang="no"/>
              <a:t>Innholdet er tilpasset brukeren</a:t>
            </a:r>
          </a:p>
          <a:p>
            <a:pPr lvl="0">
              <a:spcBef>
                <a:spcPts val="0"/>
              </a:spcBef>
              <a:buNone/>
            </a:pPr>
            <a:r>
              <a:rPr sz="2400" lang="no"/>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37528" x="457200"/>
            <a:ext cy="857400" cx="8229600"/>
          </a:xfrm>
          <a:prstGeom prst="rect">
            <a:avLst/>
          </a:prstGeom>
        </p:spPr>
        <p:txBody>
          <a:bodyPr bIns="91425" rIns="91425" lIns="91425" tIns="91425" anchor="b" anchorCtr="0">
            <a:noAutofit/>
          </a:bodyPr>
          <a:lstStyle/>
          <a:p>
            <a:pPr>
              <a:spcBef>
                <a:spcPts val="0"/>
              </a:spcBef>
              <a:buNone/>
            </a:pPr>
            <a:r>
              <a:rPr lang="no"/>
              <a:t>Pasientene sliter med</a:t>
            </a:r>
            <a:r>
              <a:rPr b="0" sz="3000" lang="no"/>
              <a:t>: </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no"/>
              <a:t>Dårlig hukommelse</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Kognitiv svikt </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Manglende metthetsfølelse</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Dårlig livsstil - overvekt og diabetes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no"/>
              <a:t>PROTOTYPE</a:t>
            </a:r>
          </a:p>
        </p:txBody>
      </p:sp>
      <p:pic>
        <p:nvPicPr>
          <p:cNvPr id="48" name="Shape 48"/>
          <p:cNvPicPr preferRelativeResize="0"/>
          <p:nvPr/>
        </p:nvPicPr>
        <p:blipFill>
          <a:blip r:embed="rId3">
            <a:alphaModFix/>
          </a:blip>
          <a:stretch>
            <a:fillRect/>
          </a:stretch>
        </p:blipFill>
        <p:spPr>
          <a:xfrm>
            <a:off y="1200150" x="457200"/>
            <a:ext cy="3725700" cx="4542317"/>
          </a:xfrm>
          <a:prstGeom prst="rect">
            <a:avLst/>
          </a:prstGeom>
          <a:noFill/>
          <a:ln>
            <a:noFill/>
          </a:ln>
        </p:spPr>
      </p:pic>
      <p:pic>
        <p:nvPicPr>
          <p:cNvPr id="49" name="Shape 49"/>
          <p:cNvPicPr preferRelativeResize="0"/>
          <p:nvPr/>
        </p:nvPicPr>
        <p:blipFill rotWithShape="1">
          <a:blip r:embed="rId4">
            <a:alphaModFix/>
          </a:blip>
          <a:srcRect t="13994" b="22018" r="0" l="3938"/>
          <a:stretch/>
        </p:blipFill>
        <p:spPr>
          <a:xfrm>
            <a:off y="1200150" x="5125550"/>
            <a:ext cy="3725699" cx="315123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pic>
        <p:nvPicPr>
          <p:cNvPr id="54" name="Shape 54"/>
          <p:cNvPicPr preferRelativeResize="0"/>
          <p:nvPr/>
        </p:nvPicPr>
        <p:blipFill>
          <a:blip r:embed="rId3">
            <a:alphaModFix/>
          </a:blip>
          <a:stretch>
            <a:fillRect/>
          </a:stretch>
        </p:blipFill>
        <p:spPr>
          <a:xfrm>
            <a:off y="435850" x="1512375"/>
            <a:ext cy="4543300" cx="59888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no"/>
              <a:t>Hva sa brukerne</a:t>
            </a:r>
          </a:p>
        </p:txBody>
      </p:sp>
      <p:sp>
        <p:nvSpPr>
          <p:cNvPr id="60" name="Shape 6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no"/>
              <a:t>“Dette var gøy!”</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“Jeg ville likt å bruke denne”</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“Jeg ville kanskje ikke brukt den nå, men hvis jeg trengte en slik app, virker denne bra”</a:t>
            </a:r>
          </a:p>
          <a:p>
            <a:pPr rtl="0" lvl="0">
              <a:spcBef>
                <a:spcPts val="0"/>
              </a:spcBef>
              <a:buNone/>
            </a:pPr>
            <a:r>
              <a:t/>
            </a:r>
            <a:endParaRPr sz="2400"/>
          </a:p>
          <a:p>
            <a:pPr rtl="0" lvl="0" indent="-381000" marL="457200">
              <a:spcBef>
                <a:spcPts val="0"/>
              </a:spcBef>
              <a:buClr>
                <a:schemeClr val="dk1"/>
              </a:buClr>
              <a:buSzPct val="100000"/>
              <a:buFont typeface="Arial"/>
              <a:buChar char="-"/>
            </a:pPr>
            <a:r>
              <a:rPr sz="2400" lang="no"/>
              <a:t>“Jeg liker anbefalingene, de gir inspirasjon”</a:t>
            </a: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no"/>
              <a:t>Produktet...</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no"/>
              <a:t>Kan kjøre på alle enheter</a:t>
            </a:r>
          </a:p>
          <a:p>
            <a:pPr rtl="0" lvl="0">
              <a:spcBef>
                <a:spcPts val="0"/>
              </a:spcBef>
              <a:buClr>
                <a:srgbClr val="000000"/>
              </a:buClr>
              <a:buNone/>
            </a:pPr>
            <a:r>
              <a:t/>
            </a:r>
            <a:endParaRPr sz="2400"/>
          </a:p>
          <a:p>
            <a:pPr rtl="0" lvl="0" indent="-381000" marL="457200">
              <a:spcBef>
                <a:spcPts val="0"/>
              </a:spcBef>
              <a:buClr>
                <a:schemeClr val="dk1"/>
              </a:buClr>
              <a:buSzPct val="100000"/>
              <a:buFont typeface="Arial"/>
              <a:buChar char="-"/>
            </a:pPr>
            <a:r>
              <a:rPr sz="2400" lang="no"/>
              <a:t>Er enkelt å bruke</a:t>
            </a:r>
          </a:p>
          <a:p>
            <a:pPr rtl="0" lvl="0">
              <a:spcBef>
                <a:spcPts val="0"/>
              </a:spcBef>
              <a:buNone/>
            </a:pPr>
            <a:r>
              <a:t/>
            </a:r>
            <a:endParaRPr sz="2400"/>
          </a:p>
          <a:p>
            <a:pPr rtl="0" lvl="0" indent="-419100" marL="457200">
              <a:spcBef>
                <a:spcPts val="0"/>
              </a:spcBef>
              <a:buClr>
                <a:schemeClr val="dk1"/>
              </a:buClr>
              <a:buSzPct val="125000"/>
              <a:buFont typeface="Arial"/>
              <a:buChar char="-"/>
            </a:pPr>
            <a:r>
              <a:rPr sz="2400" lang="no"/>
              <a:t>Kan enkelt skaleres til flere brukergrupper</a:t>
            </a:r>
            <a:r>
              <a:rPr lang="no"/>
              <a:t> </a:t>
            </a:r>
          </a:p>
          <a:p>
            <a:pPr rtl="0">
              <a:spcBef>
                <a:spcPts val="0"/>
              </a:spcBef>
              <a:buNone/>
            </a:pPr>
            <a:r>
              <a:t/>
            </a:r>
            <a:endParaRPr/>
          </a:p>
          <a:p>
            <a:pPr lvl="0" indent="-381000" marL="457200">
              <a:spcBef>
                <a:spcPts val="0"/>
              </a:spcBef>
              <a:buClr>
                <a:schemeClr val="dk1"/>
              </a:buClr>
              <a:buSzPct val="100000"/>
              <a:buFont typeface="Arial"/>
              <a:buChar char="-"/>
            </a:pPr>
            <a:r>
              <a:rPr sz="2400" lang="no"/>
              <a:t>Gir verdi til både pasient og sykehus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idx="1" type="subTitle"/>
          </p:nvPr>
        </p:nvSpPr>
        <p:spPr>
          <a:xfrm>
            <a:off y="2025450" x="2448000"/>
            <a:ext cy="1092599" cx="4248000"/>
          </a:xfrm>
          <a:prstGeom prst="rect">
            <a:avLst/>
          </a:prstGeom>
        </p:spPr>
        <p:txBody>
          <a:bodyPr bIns="91425" rIns="91425" lIns="91425" tIns="91425" anchor="t" anchorCtr="0">
            <a:noAutofit/>
          </a:bodyPr>
          <a:lstStyle/>
          <a:p>
            <a:pPr algn="l" rtl="0" lvl="0">
              <a:spcBef>
                <a:spcPts val="0"/>
              </a:spcBef>
              <a:buNone/>
            </a:pPr>
            <a:r>
              <a:rPr sz="4800" lang="no"/>
              <a:t>Takk for oss</a:t>
            </a:r>
            <a:r>
              <a:rPr sz="4800" lang="no" i="1"/>
              <a: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