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57" r:id="rId4"/>
    <p:sldId id="260" r:id="rId5"/>
    <p:sldId id="261" r:id="rId6"/>
    <p:sldId id="262" r:id="rId7"/>
    <p:sldId id="263" r:id="rId8"/>
    <p:sldId id="270" r:id="rId9"/>
    <p:sldId id="268" r:id="rId10"/>
    <p:sldId id="265" r:id="rId11"/>
    <p:sldId id="271" r:id="rId12"/>
    <p:sldId id="269" r:id="rId13"/>
  </p:sldIdLst>
  <p:sldSz cx="12192000" cy="6858000"/>
  <p:notesSz cx="6797675" cy="9928225"/>
  <p:embeddedFontLst>
    <p:embeddedFont>
      <p:font typeface="Calibri Light" panose="020F0302020204030204" pitchFamily="34" charset="0"/>
      <p:regular r:id="rId15"/>
      <p:italic r:id="rId16"/>
    </p:embeddedFont>
    <p:embeddedFont>
      <p:font typeface="Book Antiqua" panose="02040602050305030304" pitchFamily="18" charset="0"/>
      <p:regular r:id="rId17"/>
      <p:bold r:id="rId18"/>
      <p:italic r:id="rId19"/>
      <p:boldItalic r:id="rId20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33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1AD2C7-7803-4E1C-BE6B-582AD6D4A9C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E98972-6F0A-4094-823E-20DE873F80F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Phase 1</a:t>
          </a:r>
        </a:p>
      </dgm:t>
    </dgm:pt>
    <dgm:pt modelId="{109E6DE3-B61B-4C3B-B537-0E4491E209B3}" type="parTrans" cxnId="{71C711FD-F913-42ED-8237-15D94B9B2E29}">
      <dgm:prSet/>
      <dgm:spPr/>
      <dgm:t>
        <a:bodyPr/>
        <a:lstStyle/>
        <a:p>
          <a:endParaRPr lang="en-US"/>
        </a:p>
      </dgm:t>
    </dgm:pt>
    <dgm:pt modelId="{5D81DCF5-BF27-44D6-8B8E-D9D3F525525C}" type="sibTrans" cxnId="{71C711FD-F913-42ED-8237-15D94B9B2E29}">
      <dgm:prSet/>
      <dgm:spPr/>
      <dgm:t>
        <a:bodyPr/>
        <a:lstStyle/>
        <a:p>
          <a:endParaRPr lang="en-US"/>
        </a:p>
      </dgm:t>
    </dgm:pt>
    <dgm:pt modelId="{E0175470-CFD2-44E1-8795-21333FDC2CA7}">
      <dgm:prSet phldrT="[Text]"/>
      <dgm:spPr/>
      <dgm:t>
        <a:bodyPr/>
        <a:lstStyle/>
        <a:p>
          <a:r>
            <a:rPr lang="en-US" dirty="0"/>
            <a:t>Informing the design</a:t>
          </a:r>
        </a:p>
      </dgm:t>
    </dgm:pt>
    <dgm:pt modelId="{8A57A6D9-39E6-4E96-BE88-F8932DB86FAA}" type="parTrans" cxnId="{11392DA3-0E90-4164-BAE3-63DBCF63EC7E}">
      <dgm:prSet/>
      <dgm:spPr/>
      <dgm:t>
        <a:bodyPr/>
        <a:lstStyle/>
        <a:p>
          <a:endParaRPr lang="en-US"/>
        </a:p>
      </dgm:t>
    </dgm:pt>
    <dgm:pt modelId="{F164FF0A-7067-4CA6-A630-6D8757406181}" type="sibTrans" cxnId="{11392DA3-0E90-4164-BAE3-63DBCF63EC7E}">
      <dgm:prSet/>
      <dgm:spPr/>
      <dgm:t>
        <a:bodyPr/>
        <a:lstStyle/>
        <a:p>
          <a:endParaRPr lang="en-US"/>
        </a:p>
      </dgm:t>
    </dgm:pt>
    <dgm:pt modelId="{E34D97AF-966C-4BFF-A4EF-819FFF0814BA}">
      <dgm:prSet phldrT="[Text]"/>
      <dgm:spPr/>
      <dgm:t>
        <a:bodyPr/>
        <a:lstStyle/>
        <a:p>
          <a:r>
            <a:rPr lang="en-US" dirty="0"/>
            <a:t>User Interviews</a:t>
          </a:r>
        </a:p>
      </dgm:t>
    </dgm:pt>
    <dgm:pt modelId="{7DA0EAE1-94FF-4880-A30B-07BAA01D01E5}" type="parTrans" cxnId="{2A777568-BD3E-4109-A846-156A55606701}">
      <dgm:prSet/>
      <dgm:spPr/>
      <dgm:t>
        <a:bodyPr/>
        <a:lstStyle/>
        <a:p>
          <a:endParaRPr lang="en-US"/>
        </a:p>
      </dgm:t>
    </dgm:pt>
    <dgm:pt modelId="{1A7DA9C6-D0D0-4B9B-BB53-BB2FAD83AF7A}" type="sibTrans" cxnId="{2A777568-BD3E-4109-A846-156A55606701}">
      <dgm:prSet/>
      <dgm:spPr/>
      <dgm:t>
        <a:bodyPr/>
        <a:lstStyle/>
        <a:p>
          <a:endParaRPr lang="en-US"/>
        </a:p>
      </dgm:t>
    </dgm:pt>
    <dgm:pt modelId="{09070A27-63CD-43D9-9B26-832385C68E5F}">
      <dgm:prSet phldrT="[Text]"/>
      <dgm:spPr/>
      <dgm:t>
        <a:bodyPr/>
        <a:lstStyle/>
        <a:p>
          <a:r>
            <a:rPr lang="en-US" dirty="0"/>
            <a:t>Phase 2</a:t>
          </a:r>
        </a:p>
      </dgm:t>
    </dgm:pt>
    <dgm:pt modelId="{A2EF5681-C27D-45BE-83A9-3C8F72CC16D4}" type="parTrans" cxnId="{5091E6DE-259D-4F52-8533-C02059BCA012}">
      <dgm:prSet/>
      <dgm:spPr/>
      <dgm:t>
        <a:bodyPr/>
        <a:lstStyle/>
        <a:p>
          <a:endParaRPr lang="en-US"/>
        </a:p>
      </dgm:t>
    </dgm:pt>
    <dgm:pt modelId="{E55274EF-44D0-4F65-91B3-DAFBAEBA0982}" type="sibTrans" cxnId="{5091E6DE-259D-4F52-8533-C02059BCA012}">
      <dgm:prSet/>
      <dgm:spPr/>
      <dgm:t>
        <a:bodyPr/>
        <a:lstStyle/>
        <a:p>
          <a:endParaRPr lang="en-US"/>
        </a:p>
      </dgm:t>
    </dgm:pt>
    <dgm:pt modelId="{FFF99A57-8117-49E4-8552-B69740C9B133}">
      <dgm:prSet phldrT="[Text]"/>
      <dgm:spPr/>
      <dgm:t>
        <a:bodyPr/>
        <a:lstStyle/>
        <a:p>
          <a:r>
            <a:rPr lang="en-US" dirty="0"/>
            <a:t>Doing the design</a:t>
          </a:r>
        </a:p>
      </dgm:t>
    </dgm:pt>
    <dgm:pt modelId="{6FA5AB4E-EB2F-4B4D-B44B-64118DC87FA5}" type="parTrans" cxnId="{2BBB207D-D6AF-4AA8-BC92-63066EF88CE5}">
      <dgm:prSet/>
      <dgm:spPr/>
      <dgm:t>
        <a:bodyPr/>
        <a:lstStyle/>
        <a:p>
          <a:endParaRPr lang="en-US"/>
        </a:p>
      </dgm:t>
    </dgm:pt>
    <dgm:pt modelId="{4A10E37F-DCA4-4282-8DD4-50C977896E45}" type="sibTrans" cxnId="{2BBB207D-D6AF-4AA8-BC92-63066EF88CE5}">
      <dgm:prSet/>
      <dgm:spPr/>
      <dgm:t>
        <a:bodyPr/>
        <a:lstStyle/>
        <a:p>
          <a:endParaRPr lang="en-US"/>
        </a:p>
      </dgm:t>
    </dgm:pt>
    <dgm:pt modelId="{3CED088A-DD37-4C5D-9592-AFE305ECEFD0}">
      <dgm:prSet phldrT="[Text]"/>
      <dgm:spPr/>
      <dgm:t>
        <a:bodyPr/>
        <a:lstStyle/>
        <a:p>
          <a:r>
            <a:rPr lang="en-US" dirty="0"/>
            <a:t>Phase 3</a:t>
          </a:r>
        </a:p>
      </dgm:t>
    </dgm:pt>
    <dgm:pt modelId="{537B5952-A455-4B76-8124-8E863A0EB0FA}" type="parTrans" cxnId="{BB61AEC7-AD68-4A62-B34D-F78E57D5C9F1}">
      <dgm:prSet/>
      <dgm:spPr/>
      <dgm:t>
        <a:bodyPr/>
        <a:lstStyle/>
        <a:p>
          <a:endParaRPr lang="en-US"/>
        </a:p>
      </dgm:t>
    </dgm:pt>
    <dgm:pt modelId="{79FA10C3-3DCD-4E7F-A2B2-24012AECDFC3}" type="sibTrans" cxnId="{BB61AEC7-AD68-4A62-B34D-F78E57D5C9F1}">
      <dgm:prSet/>
      <dgm:spPr/>
      <dgm:t>
        <a:bodyPr/>
        <a:lstStyle/>
        <a:p>
          <a:endParaRPr lang="en-US"/>
        </a:p>
      </dgm:t>
    </dgm:pt>
    <dgm:pt modelId="{28AFC8C9-7B9E-4B5B-A7B3-2AD55A76635E}">
      <dgm:prSet phldrT="[Text]"/>
      <dgm:spPr/>
      <dgm:t>
        <a:bodyPr/>
        <a:lstStyle/>
        <a:p>
          <a:r>
            <a:rPr lang="en-US" dirty="0"/>
            <a:t>Evaluating the design</a:t>
          </a:r>
        </a:p>
      </dgm:t>
    </dgm:pt>
    <dgm:pt modelId="{F5553213-9316-4717-822C-0A6B78D020EB}" type="parTrans" cxnId="{26D7E1F7-8AA7-49D5-AF1F-1412188C8B51}">
      <dgm:prSet/>
      <dgm:spPr/>
      <dgm:t>
        <a:bodyPr/>
        <a:lstStyle/>
        <a:p>
          <a:endParaRPr lang="en-US"/>
        </a:p>
      </dgm:t>
    </dgm:pt>
    <dgm:pt modelId="{48E4F7C9-110B-4575-81DE-02902294CE16}" type="sibTrans" cxnId="{26D7E1F7-8AA7-49D5-AF1F-1412188C8B51}">
      <dgm:prSet/>
      <dgm:spPr/>
      <dgm:t>
        <a:bodyPr/>
        <a:lstStyle/>
        <a:p>
          <a:endParaRPr lang="en-US"/>
        </a:p>
      </dgm:t>
    </dgm:pt>
    <dgm:pt modelId="{A1F2A9CD-BD86-4C86-976D-F6019477657D}">
      <dgm:prSet phldrT="[Text]"/>
      <dgm:spPr/>
      <dgm:t>
        <a:bodyPr/>
        <a:lstStyle/>
        <a:p>
          <a:r>
            <a:rPr lang="en-US" dirty="0"/>
            <a:t>Literature review</a:t>
          </a:r>
        </a:p>
      </dgm:t>
    </dgm:pt>
    <dgm:pt modelId="{66CD66F8-27C0-417A-8815-21C84A44E6BA}" type="parTrans" cxnId="{6D5D51C4-0800-4E5E-A5A0-0A4C12D8D097}">
      <dgm:prSet/>
      <dgm:spPr/>
      <dgm:t>
        <a:bodyPr/>
        <a:lstStyle/>
        <a:p>
          <a:endParaRPr lang="en-US"/>
        </a:p>
      </dgm:t>
    </dgm:pt>
    <dgm:pt modelId="{4761D85D-1700-4783-9896-D0AADA4DB7C0}" type="sibTrans" cxnId="{6D5D51C4-0800-4E5E-A5A0-0A4C12D8D097}">
      <dgm:prSet/>
      <dgm:spPr/>
      <dgm:t>
        <a:bodyPr/>
        <a:lstStyle/>
        <a:p>
          <a:endParaRPr lang="en-US"/>
        </a:p>
      </dgm:t>
    </dgm:pt>
    <dgm:pt modelId="{478A8B41-4D19-492F-ADBC-9C353487F723}">
      <dgm:prSet phldrT="[Text]"/>
      <dgm:spPr/>
      <dgm:t>
        <a:bodyPr/>
        <a:lstStyle/>
        <a:p>
          <a:r>
            <a:rPr lang="en-US" dirty="0"/>
            <a:t>Clinical experiences</a:t>
          </a:r>
        </a:p>
      </dgm:t>
    </dgm:pt>
    <dgm:pt modelId="{337756FF-6796-447B-B4DD-765404594068}" type="parTrans" cxnId="{5D7850EF-05F0-40BC-BEE4-26A584176416}">
      <dgm:prSet/>
      <dgm:spPr/>
      <dgm:t>
        <a:bodyPr/>
        <a:lstStyle/>
        <a:p>
          <a:endParaRPr lang="en-US"/>
        </a:p>
      </dgm:t>
    </dgm:pt>
    <dgm:pt modelId="{4C6ECCE8-BAAB-4DD5-96BA-4EA4E191B399}" type="sibTrans" cxnId="{5D7850EF-05F0-40BC-BEE4-26A584176416}">
      <dgm:prSet/>
      <dgm:spPr/>
      <dgm:t>
        <a:bodyPr/>
        <a:lstStyle/>
        <a:p>
          <a:endParaRPr lang="en-US"/>
        </a:p>
      </dgm:t>
    </dgm:pt>
    <dgm:pt modelId="{E6BE0CBC-C1C6-4C43-AD5E-256E6BCDF98C}">
      <dgm:prSet phldrT="[Text]"/>
      <dgm:spPr/>
      <dgm:t>
        <a:bodyPr/>
        <a:lstStyle/>
        <a:p>
          <a:r>
            <a:rPr lang="en-US" dirty="0"/>
            <a:t>Users feedback on Lo-Fi Prototypes</a:t>
          </a:r>
        </a:p>
      </dgm:t>
    </dgm:pt>
    <dgm:pt modelId="{7018C106-9E40-4849-84BD-E799711A339B}" type="parTrans" cxnId="{D5CAE610-3F8B-45B1-82D9-E28FD685F5D4}">
      <dgm:prSet/>
      <dgm:spPr/>
      <dgm:t>
        <a:bodyPr/>
        <a:lstStyle/>
        <a:p>
          <a:endParaRPr lang="en-US"/>
        </a:p>
      </dgm:t>
    </dgm:pt>
    <dgm:pt modelId="{546B07B9-5A46-4502-9993-19A990C258FB}" type="sibTrans" cxnId="{D5CAE610-3F8B-45B1-82D9-E28FD685F5D4}">
      <dgm:prSet/>
      <dgm:spPr/>
      <dgm:t>
        <a:bodyPr/>
        <a:lstStyle/>
        <a:p>
          <a:endParaRPr lang="en-US"/>
        </a:p>
      </dgm:t>
    </dgm:pt>
    <dgm:pt modelId="{D69A18F0-4F8D-4AA0-9FF7-0645ADAE7477}">
      <dgm:prSet phldrT="[Text]"/>
      <dgm:spPr/>
      <dgm:t>
        <a:bodyPr/>
        <a:lstStyle/>
        <a:p>
          <a:r>
            <a:rPr lang="en-US" dirty="0"/>
            <a:t>User evaluations of Hi-Fi prototype</a:t>
          </a:r>
        </a:p>
      </dgm:t>
    </dgm:pt>
    <dgm:pt modelId="{89FF3C53-B28C-4004-B9E7-E10003C1D172}" type="parTrans" cxnId="{F09FD355-B62E-4139-B24C-4F2D8831F234}">
      <dgm:prSet/>
      <dgm:spPr/>
      <dgm:t>
        <a:bodyPr/>
        <a:lstStyle/>
        <a:p>
          <a:endParaRPr lang="en-US"/>
        </a:p>
      </dgm:t>
    </dgm:pt>
    <dgm:pt modelId="{B1148254-A3B0-4F87-B1BF-5466359109A8}" type="sibTrans" cxnId="{F09FD355-B62E-4139-B24C-4F2D8831F234}">
      <dgm:prSet/>
      <dgm:spPr/>
      <dgm:t>
        <a:bodyPr/>
        <a:lstStyle/>
        <a:p>
          <a:endParaRPr lang="en-US"/>
        </a:p>
      </dgm:t>
    </dgm:pt>
    <dgm:pt modelId="{175A1702-0542-443F-B4F6-5662241061C2}">
      <dgm:prSet phldrT="[Text]"/>
      <dgm:spPr/>
      <dgm:t>
        <a:bodyPr/>
        <a:lstStyle/>
        <a:p>
          <a:r>
            <a:rPr lang="en-US" dirty="0"/>
            <a:t>Design meetings</a:t>
          </a:r>
        </a:p>
      </dgm:t>
    </dgm:pt>
    <dgm:pt modelId="{B1B299C0-5F4A-4220-AA60-7204BF2E9BEF}" type="parTrans" cxnId="{A262B5E6-1F1A-4C02-8E16-198B8D879AF5}">
      <dgm:prSet/>
      <dgm:spPr/>
      <dgm:t>
        <a:bodyPr/>
        <a:lstStyle/>
        <a:p>
          <a:endParaRPr lang="en-US"/>
        </a:p>
      </dgm:t>
    </dgm:pt>
    <dgm:pt modelId="{ABB90DC9-C083-48D8-89FF-D77CC8AD30AF}" type="sibTrans" cxnId="{A262B5E6-1F1A-4C02-8E16-198B8D879AF5}">
      <dgm:prSet/>
      <dgm:spPr/>
      <dgm:t>
        <a:bodyPr/>
        <a:lstStyle/>
        <a:p>
          <a:endParaRPr lang="en-US"/>
        </a:p>
      </dgm:t>
    </dgm:pt>
    <dgm:pt modelId="{6F4B2E18-EC10-4238-A053-89242992A837}">
      <dgm:prSet phldrT="[Text]"/>
      <dgm:spPr/>
      <dgm:t>
        <a:bodyPr/>
        <a:lstStyle/>
        <a:p>
          <a:r>
            <a:rPr lang="en-US" dirty="0"/>
            <a:t>Weeks 37-42</a:t>
          </a:r>
        </a:p>
      </dgm:t>
    </dgm:pt>
    <dgm:pt modelId="{6F92FD35-4CD1-4D89-951D-6D8AFB90A3BC}" type="parTrans" cxnId="{F58A3A10-C32B-4C14-8E07-CC0A0F1C7958}">
      <dgm:prSet/>
      <dgm:spPr/>
      <dgm:t>
        <a:bodyPr/>
        <a:lstStyle/>
        <a:p>
          <a:endParaRPr lang="nb-NO"/>
        </a:p>
      </dgm:t>
    </dgm:pt>
    <dgm:pt modelId="{0EEED84D-3469-4AAB-96D0-336625905BF6}" type="sibTrans" cxnId="{F58A3A10-C32B-4C14-8E07-CC0A0F1C7958}">
      <dgm:prSet/>
      <dgm:spPr/>
      <dgm:t>
        <a:bodyPr/>
        <a:lstStyle/>
        <a:p>
          <a:endParaRPr lang="nb-NO"/>
        </a:p>
      </dgm:t>
    </dgm:pt>
    <dgm:pt modelId="{74CA85E8-DB4D-4F62-AFFA-F6C1290F2B43}">
      <dgm:prSet phldrT="[Text]"/>
      <dgm:spPr/>
      <dgm:t>
        <a:bodyPr/>
        <a:lstStyle/>
        <a:p>
          <a:r>
            <a:rPr lang="en-US" dirty="0"/>
            <a:t>Weeks 42-45</a:t>
          </a:r>
        </a:p>
      </dgm:t>
    </dgm:pt>
    <dgm:pt modelId="{31EE3051-F753-4C6F-A8E3-F5A6A4B85272}" type="parTrans" cxnId="{17629CBC-B98C-40EC-86B4-1B741E2836CE}">
      <dgm:prSet/>
      <dgm:spPr/>
      <dgm:t>
        <a:bodyPr/>
        <a:lstStyle/>
        <a:p>
          <a:endParaRPr lang="nb-NO"/>
        </a:p>
      </dgm:t>
    </dgm:pt>
    <dgm:pt modelId="{20BDFA27-2F89-4D95-8CEC-1489E86D074C}" type="sibTrans" cxnId="{17629CBC-B98C-40EC-86B4-1B741E2836CE}">
      <dgm:prSet/>
      <dgm:spPr/>
      <dgm:t>
        <a:bodyPr/>
        <a:lstStyle/>
        <a:p>
          <a:endParaRPr lang="nb-NO"/>
        </a:p>
      </dgm:t>
    </dgm:pt>
    <dgm:pt modelId="{2E7BF887-8CCA-4FC9-BFF6-31609AF331C0}">
      <dgm:prSet phldrT="[Text]"/>
      <dgm:spPr/>
      <dgm:t>
        <a:bodyPr/>
        <a:lstStyle/>
        <a:p>
          <a:r>
            <a:rPr lang="en-US" dirty="0"/>
            <a:t>Weeks 46-48</a:t>
          </a:r>
        </a:p>
      </dgm:t>
    </dgm:pt>
    <dgm:pt modelId="{4344071C-F11C-439F-BBD4-DF6908169B4C}" type="parTrans" cxnId="{A7FB4052-4B86-46E3-B2D9-D150ECF73CF2}">
      <dgm:prSet/>
      <dgm:spPr/>
      <dgm:t>
        <a:bodyPr/>
        <a:lstStyle/>
        <a:p>
          <a:endParaRPr lang="nb-NO"/>
        </a:p>
      </dgm:t>
    </dgm:pt>
    <dgm:pt modelId="{66F65609-E393-4D92-B021-C132008D1827}" type="sibTrans" cxnId="{A7FB4052-4B86-46E3-B2D9-D150ECF73CF2}">
      <dgm:prSet/>
      <dgm:spPr/>
      <dgm:t>
        <a:bodyPr/>
        <a:lstStyle/>
        <a:p>
          <a:endParaRPr lang="nb-NO"/>
        </a:p>
      </dgm:t>
    </dgm:pt>
    <dgm:pt modelId="{0442ADC4-FA43-4C48-8753-B9CC4848645A}">
      <dgm:prSet phldrT="[Text]"/>
      <dgm:spPr/>
      <dgm:t>
        <a:bodyPr/>
        <a:lstStyle/>
        <a:p>
          <a:r>
            <a:rPr lang="en-US" dirty="0"/>
            <a:t>Panic-writing:-)</a:t>
          </a:r>
        </a:p>
      </dgm:t>
    </dgm:pt>
    <dgm:pt modelId="{606723DC-4980-4A97-A39B-28B4F330A0B8}" type="parTrans" cxnId="{33A6FD89-1B76-44F5-90C8-A21DBB448E50}">
      <dgm:prSet/>
      <dgm:spPr/>
      <dgm:t>
        <a:bodyPr/>
        <a:lstStyle/>
        <a:p>
          <a:endParaRPr lang="nb-NO"/>
        </a:p>
      </dgm:t>
    </dgm:pt>
    <dgm:pt modelId="{C4FF386F-4DE4-4CAC-A762-21D353DA08C2}" type="sibTrans" cxnId="{33A6FD89-1B76-44F5-90C8-A21DBB448E50}">
      <dgm:prSet/>
      <dgm:spPr/>
      <dgm:t>
        <a:bodyPr/>
        <a:lstStyle/>
        <a:p>
          <a:endParaRPr lang="nb-NO"/>
        </a:p>
      </dgm:t>
    </dgm:pt>
    <dgm:pt modelId="{AE0BA8DA-4366-4449-88FC-E8B816B940D2}" type="pres">
      <dgm:prSet presAssocID="{D71AD2C7-7803-4E1C-BE6B-582AD6D4A9C8}" presName="linearFlow" presStyleCnt="0">
        <dgm:presLayoutVars>
          <dgm:dir/>
          <dgm:animLvl val="lvl"/>
          <dgm:resizeHandles val="exact"/>
        </dgm:presLayoutVars>
      </dgm:prSet>
      <dgm:spPr/>
    </dgm:pt>
    <dgm:pt modelId="{98C8F6FD-4860-47A9-890D-87F50B7DDC27}" type="pres">
      <dgm:prSet presAssocID="{FEE98972-6F0A-4094-823E-20DE873F80F0}" presName="composite" presStyleCnt="0"/>
      <dgm:spPr/>
    </dgm:pt>
    <dgm:pt modelId="{1B34F387-3285-4BB8-A39D-74B89CAC371B}" type="pres">
      <dgm:prSet presAssocID="{FEE98972-6F0A-4094-823E-20DE873F80F0}" presName="parentText" presStyleLbl="alignNode1" presStyleIdx="0" presStyleCnt="3" custLinFactNeighborX="-9890" custLinFactNeighborY="-2307">
        <dgm:presLayoutVars>
          <dgm:chMax val="1"/>
          <dgm:bulletEnabled val="1"/>
        </dgm:presLayoutVars>
      </dgm:prSet>
      <dgm:spPr/>
    </dgm:pt>
    <dgm:pt modelId="{C3A26ACF-4315-4019-BE8D-C2ED5DAFD0B8}" type="pres">
      <dgm:prSet presAssocID="{FEE98972-6F0A-4094-823E-20DE873F80F0}" presName="descendantText" presStyleLbl="alignAcc1" presStyleIdx="0" presStyleCnt="3">
        <dgm:presLayoutVars>
          <dgm:bulletEnabled val="1"/>
        </dgm:presLayoutVars>
      </dgm:prSet>
      <dgm:spPr/>
    </dgm:pt>
    <dgm:pt modelId="{9C531A80-68AF-4E65-BE81-B6AC8478785B}" type="pres">
      <dgm:prSet presAssocID="{5D81DCF5-BF27-44D6-8B8E-D9D3F525525C}" presName="sp" presStyleCnt="0"/>
      <dgm:spPr/>
    </dgm:pt>
    <dgm:pt modelId="{05FDC033-3907-4B10-93C8-79307AB2F1D7}" type="pres">
      <dgm:prSet presAssocID="{09070A27-63CD-43D9-9B26-832385C68E5F}" presName="composite" presStyleCnt="0"/>
      <dgm:spPr/>
    </dgm:pt>
    <dgm:pt modelId="{8864D0CF-C4DA-4797-BD3F-6B43F69A53C9}" type="pres">
      <dgm:prSet presAssocID="{09070A27-63CD-43D9-9B26-832385C68E5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E4272EF-AB9E-4E0E-BB9E-69BAA878D1BC}" type="pres">
      <dgm:prSet presAssocID="{09070A27-63CD-43D9-9B26-832385C68E5F}" presName="descendantText" presStyleLbl="alignAcc1" presStyleIdx="1" presStyleCnt="3">
        <dgm:presLayoutVars>
          <dgm:bulletEnabled val="1"/>
        </dgm:presLayoutVars>
      </dgm:prSet>
      <dgm:spPr/>
    </dgm:pt>
    <dgm:pt modelId="{85C71DDE-8E74-4FE8-A517-7C7A433723D8}" type="pres">
      <dgm:prSet presAssocID="{E55274EF-44D0-4F65-91B3-DAFBAEBA0982}" presName="sp" presStyleCnt="0"/>
      <dgm:spPr/>
    </dgm:pt>
    <dgm:pt modelId="{4500D770-FCF2-48D2-B005-DB5952B42E42}" type="pres">
      <dgm:prSet presAssocID="{3CED088A-DD37-4C5D-9592-AFE305ECEFD0}" presName="composite" presStyleCnt="0"/>
      <dgm:spPr/>
    </dgm:pt>
    <dgm:pt modelId="{E80FC718-4C15-4701-8F51-DFF24CE60F70}" type="pres">
      <dgm:prSet presAssocID="{3CED088A-DD37-4C5D-9592-AFE305ECEFD0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FA3B120-75BA-4563-80F3-EB53B281C62D}" type="pres">
      <dgm:prSet presAssocID="{3CED088A-DD37-4C5D-9592-AFE305ECEFD0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22357EF-56D9-448F-932A-EA56609ECA27}" type="presOf" srcId="{175A1702-0542-443F-B4F6-5662241061C2}" destId="{5E4272EF-AB9E-4E0E-BB9E-69BAA878D1BC}" srcOrd="0" destOrd="1" presId="urn:microsoft.com/office/officeart/2005/8/layout/chevron2"/>
    <dgm:cxn modelId="{A435A0D0-2D2D-4491-B749-F925050C5AC3}" type="presOf" srcId="{FFF99A57-8117-49E4-8552-B69740C9B133}" destId="{5E4272EF-AB9E-4E0E-BB9E-69BAA878D1BC}" srcOrd="0" destOrd="0" presId="urn:microsoft.com/office/officeart/2005/8/layout/chevron2"/>
    <dgm:cxn modelId="{BB61AEC7-AD68-4A62-B34D-F78E57D5C9F1}" srcId="{D71AD2C7-7803-4E1C-BE6B-582AD6D4A9C8}" destId="{3CED088A-DD37-4C5D-9592-AFE305ECEFD0}" srcOrd="2" destOrd="0" parTransId="{537B5952-A455-4B76-8124-8E863A0EB0FA}" sibTransId="{79FA10C3-3DCD-4E7F-A2B2-24012AECDFC3}"/>
    <dgm:cxn modelId="{DA10EC19-6DB1-4528-ACCB-5ABF77D72419}" type="presOf" srcId="{D71AD2C7-7803-4E1C-BE6B-582AD6D4A9C8}" destId="{AE0BA8DA-4366-4449-88FC-E8B816B940D2}" srcOrd="0" destOrd="0" presId="urn:microsoft.com/office/officeart/2005/8/layout/chevron2"/>
    <dgm:cxn modelId="{D5CAE610-3F8B-45B1-82D9-E28FD685F5D4}" srcId="{FFF99A57-8117-49E4-8552-B69740C9B133}" destId="{E6BE0CBC-C1C6-4C43-AD5E-256E6BCDF98C}" srcOrd="1" destOrd="0" parTransId="{7018C106-9E40-4849-84BD-E799711A339B}" sibTransId="{546B07B9-5A46-4502-9993-19A990C258FB}"/>
    <dgm:cxn modelId="{17629CBC-B98C-40EC-86B4-1B741E2836CE}" srcId="{09070A27-63CD-43D9-9B26-832385C68E5F}" destId="{74CA85E8-DB4D-4F62-AFFA-F6C1290F2B43}" srcOrd="1" destOrd="0" parTransId="{31EE3051-F753-4C6F-A8E3-F5A6A4B85272}" sibTransId="{20BDFA27-2F89-4D95-8CEC-1489E86D074C}"/>
    <dgm:cxn modelId="{2BBB207D-D6AF-4AA8-BC92-63066EF88CE5}" srcId="{09070A27-63CD-43D9-9B26-832385C68E5F}" destId="{FFF99A57-8117-49E4-8552-B69740C9B133}" srcOrd="0" destOrd="0" parTransId="{6FA5AB4E-EB2F-4B4D-B44B-64118DC87FA5}" sibTransId="{4A10E37F-DCA4-4282-8DD4-50C977896E45}"/>
    <dgm:cxn modelId="{7D6D4B4F-35F9-45F5-B802-5CC94186A9EE}" type="presOf" srcId="{E6BE0CBC-C1C6-4C43-AD5E-256E6BCDF98C}" destId="{5E4272EF-AB9E-4E0E-BB9E-69BAA878D1BC}" srcOrd="0" destOrd="2" presId="urn:microsoft.com/office/officeart/2005/8/layout/chevron2"/>
    <dgm:cxn modelId="{AC233981-24B0-4DC9-AF4C-1C17B9C01692}" type="presOf" srcId="{74CA85E8-DB4D-4F62-AFFA-F6C1290F2B43}" destId="{5E4272EF-AB9E-4E0E-BB9E-69BAA878D1BC}" srcOrd="0" destOrd="3" presId="urn:microsoft.com/office/officeart/2005/8/layout/chevron2"/>
    <dgm:cxn modelId="{F58A3A10-C32B-4C14-8E07-CC0A0F1C7958}" srcId="{FEE98972-6F0A-4094-823E-20DE873F80F0}" destId="{6F4B2E18-EC10-4238-A053-89242992A837}" srcOrd="1" destOrd="0" parTransId="{6F92FD35-4CD1-4D89-951D-6D8AFB90A3BC}" sibTransId="{0EEED84D-3469-4AAB-96D0-336625905BF6}"/>
    <dgm:cxn modelId="{A262B5E6-1F1A-4C02-8E16-198B8D879AF5}" srcId="{FFF99A57-8117-49E4-8552-B69740C9B133}" destId="{175A1702-0542-443F-B4F6-5662241061C2}" srcOrd="0" destOrd="0" parTransId="{B1B299C0-5F4A-4220-AA60-7204BF2E9BEF}" sibTransId="{ABB90DC9-C083-48D8-89FF-D77CC8AD30AF}"/>
    <dgm:cxn modelId="{2C42A579-4CD6-4989-8A41-79BFB0947447}" type="presOf" srcId="{0442ADC4-FA43-4C48-8753-B9CC4848645A}" destId="{DFA3B120-75BA-4563-80F3-EB53B281C62D}" srcOrd="0" destOrd="2" presId="urn:microsoft.com/office/officeart/2005/8/layout/chevron2"/>
    <dgm:cxn modelId="{EC1923EC-5547-4A14-8E2D-D77FA0E019D1}" type="presOf" srcId="{E0175470-CFD2-44E1-8795-21333FDC2CA7}" destId="{C3A26ACF-4315-4019-BE8D-C2ED5DAFD0B8}" srcOrd="0" destOrd="0" presId="urn:microsoft.com/office/officeart/2005/8/layout/chevron2"/>
    <dgm:cxn modelId="{302905F2-EE21-42C6-8A76-C0B0FB82F624}" type="presOf" srcId="{09070A27-63CD-43D9-9B26-832385C68E5F}" destId="{8864D0CF-C4DA-4797-BD3F-6B43F69A53C9}" srcOrd="0" destOrd="0" presId="urn:microsoft.com/office/officeart/2005/8/layout/chevron2"/>
    <dgm:cxn modelId="{BBDA7F27-D11D-427F-822C-1E3E768B7873}" type="presOf" srcId="{D69A18F0-4F8D-4AA0-9FF7-0645ADAE7477}" destId="{DFA3B120-75BA-4563-80F3-EB53B281C62D}" srcOrd="0" destOrd="1" presId="urn:microsoft.com/office/officeart/2005/8/layout/chevron2"/>
    <dgm:cxn modelId="{FED9EBF6-108C-43D2-81E9-65C3B666C362}" type="presOf" srcId="{28AFC8C9-7B9E-4B5B-A7B3-2AD55A76635E}" destId="{DFA3B120-75BA-4563-80F3-EB53B281C62D}" srcOrd="0" destOrd="0" presId="urn:microsoft.com/office/officeart/2005/8/layout/chevron2"/>
    <dgm:cxn modelId="{C1AEC6FA-17C4-44AE-AECC-5E2DC7E5EACC}" type="presOf" srcId="{6F4B2E18-EC10-4238-A053-89242992A837}" destId="{C3A26ACF-4315-4019-BE8D-C2ED5DAFD0B8}" srcOrd="0" destOrd="4" presId="urn:microsoft.com/office/officeart/2005/8/layout/chevron2"/>
    <dgm:cxn modelId="{71C711FD-F913-42ED-8237-15D94B9B2E29}" srcId="{D71AD2C7-7803-4E1C-BE6B-582AD6D4A9C8}" destId="{FEE98972-6F0A-4094-823E-20DE873F80F0}" srcOrd="0" destOrd="0" parTransId="{109E6DE3-B61B-4C3B-B537-0E4491E209B3}" sibTransId="{5D81DCF5-BF27-44D6-8B8E-D9D3F525525C}"/>
    <dgm:cxn modelId="{6B5EBA6F-7483-4391-955C-4AFD27363860}" type="presOf" srcId="{E34D97AF-966C-4BFF-A4EF-819FFF0814BA}" destId="{C3A26ACF-4315-4019-BE8D-C2ED5DAFD0B8}" srcOrd="0" destOrd="2" presId="urn:microsoft.com/office/officeart/2005/8/layout/chevron2"/>
    <dgm:cxn modelId="{D4CE123A-E79C-4F48-B571-896D1911B204}" type="presOf" srcId="{FEE98972-6F0A-4094-823E-20DE873F80F0}" destId="{1B34F387-3285-4BB8-A39D-74B89CAC371B}" srcOrd="0" destOrd="0" presId="urn:microsoft.com/office/officeart/2005/8/layout/chevron2"/>
    <dgm:cxn modelId="{2A777568-BD3E-4109-A846-156A55606701}" srcId="{E0175470-CFD2-44E1-8795-21333FDC2CA7}" destId="{E34D97AF-966C-4BFF-A4EF-819FFF0814BA}" srcOrd="1" destOrd="0" parTransId="{7DA0EAE1-94FF-4880-A30B-07BAA01D01E5}" sibTransId="{1A7DA9C6-D0D0-4B9B-BB53-BB2FAD83AF7A}"/>
    <dgm:cxn modelId="{BA62C0F0-AE88-43A7-8ADE-6CCB691FB8F2}" type="presOf" srcId="{A1F2A9CD-BD86-4C86-976D-F6019477657D}" destId="{C3A26ACF-4315-4019-BE8D-C2ED5DAFD0B8}" srcOrd="0" destOrd="1" presId="urn:microsoft.com/office/officeart/2005/8/layout/chevron2"/>
    <dgm:cxn modelId="{440918E9-1EDF-48C2-A71D-23653581331E}" type="presOf" srcId="{3CED088A-DD37-4C5D-9592-AFE305ECEFD0}" destId="{E80FC718-4C15-4701-8F51-DFF24CE60F70}" srcOrd="0" destOrd="0" presId="urn:microsoft.com/office/officeart/2005/8/layout/chevron2"/>
    <dgm:cxn modelId="{F09FD355-B62E-4139-B24C-4F2D8831F234}" srcId="{28AFC8C9-7B9E-4B5B-A7B3-2AD55A76635E}" destId="{D69A18F0-4F8D-4AA0-9FF7-0645ADAE7477}" srcOrd="0" destOrd="0" parTransId="{89FF3C53-B28C-4004-B9E7-E10003C1D172}" sibTransId="{B1148254-A3B0-4F87-B1BF-5466359109A8}"/>
    <dgm:cxn modelId="{6D5D51C4-0800-4E5E-A5A0-0A4C12D8D097}" srcId="{E0175470-CFD2-44E1-8795-21333FDC2CA7}" destId="{A1F2A9CD-BD86-4C86-976D-F6019477657D}" srcOrd="0" destOrd="0" parTransId="{66CD66F8-27C0-417A-8815-21C84A44E6BA}" sibTransId="{4761D85D-1700-4783-9896-D0AADA4DB7C0}"/>
    <dgm:cxn modelId="{33A6FD89-1B76-44F5-90C8-A21DBB448E50}" srcId="{3CED088A-DD37-4C5D-9592-AFE305ECEFD0}" destId="{0442ADC4-FA43-4C48-8753-B9CC4848645A}" srcOrd="1" destOrd="0" parTransId="{606723DC-4980-4A97-A39B-28B4F330A0B8}" sibTransId="{C4FF386F-4DE4-4CAC-A762-21D353DA08C2}"/>
    <dgm:cxn modelId="{11392DA3-0E90-4164-BAE3-63DBCF63EC7E}" srcId="{FEE98972-6F0A-4094-823E-20DE873F80F0}" destId="{E0175470-CFD2-44E1-8795-21333FDC2CA7}" srcOrd="0" destOrd="0" parTransId="{8A57A6D9-39E6-4E96-BE88-F8932DB86FAA}" sibTransId="{F164FF0A-7067-4CA6-A630-6D8757406181}"/>
    <dgm:cxn modelId="{5D7850EF-05F0-40BC-BEE4-26A584176416}" srcId="{E0175470-CFD2-44E1-8795-21333FDC2CA7}" destId="{478A8B41-4D19-492F-ADBC-9C353487F723}" srcOrd="2" destOrd="0" parTransId="{337756FF-6796-447B-B4DD-765404594068}" sibTransId="{4C6ECCE8-BAAB-4DD5-96BA-4EA4E191B399}"/>
    <dgm:cxn modelId="{E8F39B9C-00EA-4DA2-9FA8-709467D5DD9E}" type="presOf" srcId="{2E7BF887-8CCA-4FC9-BFF6-31609AF331C0}" destId="{DFA3B120-75BA-4563-80F3-EB53B281C62D}" srcOrd="0" destOrd="3" presId="urn:microsoft.com/office/officeart/2005/8/layout/chevron2"/>
    <dgm:cxn modelId="{26D7E1F7-8AA7-49D5-AF1F-1412188C8B51}" srcId="{3CED088A-DD37-4C5D-9592-AFE305ECEFD0}" destId="{28AFC8C9-7B9E-4B5B-A7B3-2AD55A76635E}" srcOrd="0" destOrd="0" parTransId="{F5553213-9316-4717-822C-0A6B78D020EB}" sibTransId="{48E4F7C9-110B-4575-81DE-02902294CE16}"/>
    <dgm:cxn modelId="{5091E6DE-259D-4F52-8533-C02059BCA012}" srcId="{D71AD2C7-7803-4E1C-BE6B-582AD6D4A9C8}" destId="{09070A27-63CD-43D9-9B26-832385C68E5F}" srcOrd="1" destOrd="0" parTransId="{A2EF5681-C27D-45BE-83A9-3C8F72CC16D4}" sibTransId="{E55274EF-44D0-4F65-91B3-DAFBAEBA0982}"/>
    <dgm:cxn modelId="{A7FB4052-4B86-46E3-B2D9-D150ECF73CF2}" srcId="{3CED088A-DD37-4C5D-9592-AFE305ECEFD0}" destId="{2E7BF887-8CCA-4FC9-BFF6-31609AF331C0}" srcOrd="2" destOrd="0" parTransId="{4344071C-F11C-439F-BBD4-DF6908169B4C}" sibTransId="{66F65609-E393-4D92-B021-C132008D1827}"/>
    <dgm:cxn modelId="{82D9CA14-06AC-41B4-B053-D54D66F6BA6C}" type="presOf" srcId="{478A8B41-4D19-492F-ADBC-9C353487F723}" destId="{C3A26ACF-4315-4019-BE8D-C2ED5DAFD0B8}" srcOrd="0" destOrd="3" presId="urn:microsoft.com/office/officeart/2005/8/layout/chevron2"/>
    <dgm:cxn modelId="{3546C5A2-7C70-4172-AA01-913F5D5BC140}" type="presParOf" srcId="{AE0BA8DA-4366-4449-88FC-E8B816B940D2}" destId="{98C8F6FD-4860-47A9-890D-87F50B7DDC27}" srcOrd="0" destOrd="0" presId="urn:microsoft.com/office/officeart/2005/8/layout/chevron2"/>
    <dgm:cxn modelId="{C2117881-FF6D-44FA-B3EA-FFE12BCFF952}" type="presParOf" srcId="{98C8F6FD-4860-47A9-890D-87F50B7DDC27}" destId="{1B34F387-3285-4BB8-A39D-74B89CAC371B}" srcOrd="0" destOrd="0" presId="urn:microsoft.com/office/officeart/2005/8/layout/chevron2"/>
    <dgm:cxn modelId="{57A28821-55FF-4CA8-A87C-4931A02F72EE}" type="presParOf" srcId="{98C8F6FD-4860-47A9-890D-87F50B7DDC27}" destId="{C3A26ACF-4315-4019-BE8D-C2ED5DAFD0B8}" srcOrd="1" destOrd="0" presId="urn:microsoft.com/office/officeart/2005/8/layout/chevron2"/>
    <dgm:cxn modelId="{0D1B234D-3ECF-4989-9AE4-112FF626D717}" type="presParOf" srcId="{AE0BA8DA-4366-4449-88FC-E8B816B940D2}" destId="{9C531A80-68AF-4E65-BE81-B6AC8478785B}" srcOrd="1" destOrd="0" presId="urn:microsoft.com/office/officeart/2005/8/layout/chevron2"/>
    <dgm:cxn modelId="{50131912-EA58-458E-B96F-2F98039134EA}" type="presParOf" srcId="{AE0BA8DA-4366-4449-88FC-E8B816B940D2}" destId="{05FDC033-3907-4B10-93C8-79307AB2F1D7}" srcOrd="2" destOrd="0" presId="urn:microsoft.com/office/officeart/2005/8/layout/chevron2"/>
    <dgm:cxn modelId="{9C2E5511-7F01-4D5B-9714-0E3BB157EF45}" type="presParOf" srcId="{05FDC033-3907-4B10-93C8-79307AB2F1D7}" destId="{8864D0CF-C4DA-4797-BD3F-6B43F69A53C9}" srcOrd="0" destOrd="0" presId="urn:microsoft.com/office/officeart/2005/8/layout/chevron2"/>
    <dgm:cxn modelId="{ED6EC533-68F3-4620-9C1E-032128BD36B6}" type="presParOf" srcId="{05FDC033-3907-4B10-93C8-79307AB2F1D7}" destId="{5E4272EF-AB9E-4E0E-BB9E-69BAA878D1BC}" srcOrd="1" destOrd="0" presId="urn:microsoft.com/office/officeart/2005/8/layout/chevron2"/>
    <dgm:cxn modelId="{73ECA6A1-28C0-460F-9174-D0C529458922}" type="presParOf" srcId="{AE0BA8DA-4366-4449-88FC-E8B816B940D2}" destId="{85C71DDE-8E74-4FE8-A517-7C7A433723D8}" srcOrd="3" destOrd="0" presId="urn:microsoft.com/office/officeart/2005/8/layout/chevron2"/>
    <dgm:cxn modelId="{DCFF7764-C6AB-4817-8A32-0E34762CBF02}" type="presParOf" srcId="{AE0BA8DA-4366-4449-88FC-E8B816B940D2}" destId="{4500D770-FCF2-48D2-B005-DB5952B42E42}" srcOrd="4" destOrd="0" presId="urn:microsoft.com/office/officeart/2005/8/layout/chevron2"/>
    <dgm:cxn modelId="{A148EDF4-C8A5-4F8D-88FA-2005EBDB5B93}" type="presParOf" srcId="{4500D770-FCF2-48D2-B005-DB5952B42E42}" destId="{E80FC718-4C15-4701-8F51-DFF24CE60F70}" srcOrd="0" destOrd="0" presId="urn:microsoft.com/office/officeart/2005/8/layout/chevron2"/>
    <dgm:cxn modelId="{B89B5357-0C07-4B3F-8216-9EB10B423AF0}" type="presParOf" srcId="{4500D770-FCF2-48D2-B005-DB5952B42E42}" destId="{DFA3B120-75BA-4563-80F3-EB53B281C62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4F387-3285-4BB8-A39D-74B89CAC371B}">
      <dsp:nvSpPr>
        <dsp:cNvPr id="0" name=""/>
        <dsp:cNvSpPr/>
      </dsp:nvSpPr>
      <dsp:spPr>
        <a:xfrm rot="5400000">
          <a:off x="-285135" y="285135"/>
          <a:ext cx="1900905" cy="1330633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Phase 1</a:t>
          </a:r>
        </a:p>
      </dsp:txBody>
      <dsp:txXfrm rot="-5400000">
        <a:off x="2" y="665316"/>
        <a:ext cx="1330633" cy="570272"/>
      </dsp:txXfrm>
    </dsp:sp>
    <dsp:sp modelId="{C3A26ACF-4315-4019-BE8D-C2ED5DAFD0B8}">
      <dsp:nvSpPr>
        <dsp:cNvPr id="0" name=""/>
        <dsp:cNvSpPr/>
      </dsp:nvSpPr>
      <dsp:spPr>
        <a:xfrm rot="5400000">
          <a:off x="2781684" y="-1448378"/>
          <a:ext cx="1235588" cy="41376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Informing the design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Literature review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User Interviews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Clinical experiences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Weeks 37-42</a:t>
          </a:r>
        </a:p>
      </dsp:txBody>
      <dsp:txXfrm rot="-5400000">
        <a:off x="1330634" y="62988"/>
        <a:ext cx="4077373" cy="1114956"/>
      </dsp:txXfrm>
    </dsp:sp>
    <dsp:sp modelId="{8864D0CF-C4DA-4797-BD3F-6B43F69A53C9}">
      <dsp:nvSpPr>
        <dsp:cNvPr id="0" name=""/>
        <dsp:cNvSpPr/>
      </dsp:nvSpPr>
      <dsp:spPr>
        <a:xfrm rot="5400000">
          <a:off x="-285135" y="1997511"/>
          <a:ext cx="1900905" cy="13306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Phase 2</a:t>
          </a:r>
        </a:p>
      </dsp:txBody>
      <dsp:txXfrm rot="-5400000">
        <a:off x="2" y="2377692"/>
        <a:ext cx="1330633" cy="570272"/>
      </dsp:txXfrm>
    </dsp:sp>
    <dsp:sp modelId="{5E4272EF-AB9E-4E0E-BB9E-69BAA878D1BC}">
      <dsp:nvSpPr>
        <dsp:cNvPr id="0" name=""/>
        <dsp:cNvSpPr/>
      </dsp:nvSpPr>
      <dsp:spPr>
        <a:xfrm rot="5400000">
          <a:off x="2781684" y="261324"/>
          <a:ext cx="1235588" cy="41376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Doing the design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Design meetings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Users feedback on Lo-Fi Prototypes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Weeks 42-45</a:t>
          </a:r>
        </a:p>
      </dsp:txBody>
      <dsp:txXfrm rot="-5400000">
        <a:off x="1330634" y="1772690"/>
        <a:ext cx="4077373" cy="1114956"/>
      </dsp:txXfrm>
    </dsp:sp>
    <dsp:sp modelId="{E80FC718-4C15-4701-8F51-DFF24CE60F70}">
      <dsp:nvSpPr>
        <dsp:cNvPr id="0" name=""/>
        <dsp:cNvSpPr/>
      </dsp:nvSpPr>
      <dsp:spPr>
        <a:xfrm rot="5400000">
          <a:off x="-285135" y="3707214"/>
          <a:ext cx="1900905" cy="13306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Phase 3</a:t>
          </a:r>
        </a:p>
      </dsp:txBody>
      <dsp:txXfrm rot="-5400000">
        <a:off x="2" y="4087395"/>
        <a:ext cx="1330633" cy="570272"/>
      </dsp:txXfrm>
    </dsp:sp>
    <dsp:sp modelId="{DFA3B120-75BA-4563-80F3-EB53B281C62D}">
      <dsp:nvSpPr>
        <dsp:cNvPr id="0" name=""/>
        <dsp:cNvSpPr/>
      </dsp:nvSpPr>
      <dsp:spPr>
        <a:xfrm rot="5400000">
          <a:off x="2781684" y="1971028"/>
          <a:ext cx="1235588" cy="41376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Evaluating the design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User evaluations of Hi-Fi prototype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Panic-writing:-)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Weeks 46-48</a:t>
          </a:r>
        </a:p>
      </dsp:txBody>
      <dsp:txXfrm rot="-5400000">
        <a:off x="1330634" y="3482394"/>
        <a:ext cx="4077373" cy="1114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ook Antiqua" panose="02040602050305030304" pitchFamily="18" charset="0"/>
              </a:defRPr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ook Antiqua" panose="02040602050305030304" pitchFamily="18" charset="0"/>
              </a:defRPr>
            </a:lvl1pPr>
          </a:lstStyle>
          <a:p>
            <a:fld id="{BF67EFAF-3845-455E-87C3-E0A1A6F7EF18}" type="datetimeFigureOut">
              <a:rPr lang="nb-NO" smtClean="0"/>
              <a:pPr/>
              <a:t>13.10.2016</a:t>
            </a:fld>
            <a:endParaRPr lang="nb-N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ook Antiqua" panose="02040602050305030304" pitchFamily="18" charset="0"/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ook Antiqua" panose="02040602050305030304" pitchFamily="18" charset="0"/>
              </a:defRPr>
            </a:lvl1pPr>
          </a:lstStyle>
          <a:p>
            <a:fld id="{BD3D7E3C-6E3F-40FB-81E6-0EF0F3C4196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034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D7E3C-6E3F-40FB-81E6-0EF0F3C4196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2439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UD logo: </a:t>
            </a:r>
            <a:r>
              <a:rPr lang="nb-NO" dirty="0"/>
              <a:t>https://www.nr.no/en/research-area/e-inclusion </a:t>
            </a:r>
          </a:p>
          <a:p>
            <a:r>
              <a:rPr lang="en-US" dirty="0"/>
              <a:t>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D7E3C-6E3F-40FB-81E6-0EF0F3C4196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7913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D7E3C-6E3F-40FB-81E6-0EF0F3C4196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30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D7E3C-6E3F-40FB-81E6-0EF0F3C4196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9878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D7E3C-6E3F-40FB-81E6-0EF0F3C4196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046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B05D-66D8-48E1-B0CE-706E8458B882}" type="datetimeFigureOut">
              <a:rPr lang="nb-NO" smtClean="0"/>
              <a:t>13.10.2016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660-61DC-465C-9D5F-4D8BCB3E4E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986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B05D-66D8-48E1-B0CE-706E8458B882}" type="datetimeFigureOut">
              <a:rPr lang="nb-NO" smtClean="0"/>
              <a:t>13.10.2016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660-61DC-465C-9D5F-4D8BCB3E4E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444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B05D-66D8-48E1-B0CE-706E8458B882}" type="datetimeFigureOut">
              <a:rPr lang="nb-NO" smtClean="0"/>
              <a:t>13.10.2016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660-61DC-465C-9D5F-4D8BCB3E4E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501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B05D-66D8-48E1-B0CE-706E8458B882}" type="datetimeFigureOut">
              <a:rPr lang="nb-NO" smtClean="0"/>
              <a:t>13.10.2016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660-61DC-465C-9D5F-4D8BCB3E4E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16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B05D-66D8-48E1-B0CE-706E8458B882}" type="datetimeFigureOut">
              <a:rPr lang="nb-NO" smtClean="0"/>
              <a:t>13.10.2016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660-61DC-465C-9D5F-4D8BCB3E4E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807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B05D-66D8-48E1-B0CE-706E8458B882}" type="datetimeFigureOut">
              <a:rPr lang="nb-NO" smtClean="0"/>
              <a:t>13.10.2016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660-61DC-465C-9D5F-4D8BCB3E4E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898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B05D-66D8-48E1-B0CE-706E8458B882}" type="datetimeFigureOut">
              <a:rPr lang="nb-NO" smtClean="0"/>
              <a:t>13.10.2016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660-61DC-465C-9D5F-4D8BCB3E4E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178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B05D-66D8-48E1-B0CE-706E8458B882}" type="datetimeFigureOut">
              <a:rPr lang="nb-NO" smtClean="0"/>
              <a:t>13.10.2016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660-61DC-465C-9D5F-4D8BCB3E4E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146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B05D-66D8-48E1-B0CE-706E8458B882}" type="datetimeFigureOut">
              <a:rPr lang="nb-NO" smtClean="0"/>
              <a:t>13.10.2016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660-61DC-465C-9D5F-4D8BCB3E4E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475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B05D-66D8-48E1-B0CE-706E8458B882}" type="datetimeFigureOut">
              <a:rPr lang="nb-NO" smtClean="0"/>
              <a:t>13.10.2016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660-61DC-465C-9D5F-4D8BCB3E4E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6431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B05D-66D8-48E1-B0CE-706E8458B882}" type="datetimeFigureOut">
              <a:rPr lang="nb-NO" smtClean="0"/>
              <a:t>13.10.2016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660-61DC-465C-9D5F-4D8BCB3E4E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642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ook Antiqua" panose="02040602050305030304" pitchFamily="18" charset="0"/>
              </a:defRPr>
            </a:lvl1pPr>
          </a:lstStyle>
          <a:p>
            <a:fld id="{5C48B05D-66D8-48E1-B0CE-706E8458B882}" type="datetimeFigureOut">
              <a:rPr lang="nb-NO" smtClean="0"/>
              <a:pPr/>
              <a:t>13.10.2016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ook Antiqua" panose="02040602050305030304" pitchFamily="18" charset="0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ook Antiqua" panose="02040602050305030304" pitchFamily="18" charset="0"/>
              </a:defRPr>
            </a:lvl1pPr>
          </a:lstStyle>
          <a:p>
            <a:fld id="{B04D5660-61DC-465C-9D5F-4D8BCB3E4E6F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890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1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cxnSp>
        <p:nvCxnSpPr>
          <p:cNvPr id="133" name="Straight Connector 13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</a:rPr>
              <a:t>Active on Wheels</a:t>
            </a:r>
            <a:endParaRPr lang="nb-NO" sz="54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nb-NO" sz="1800" dirty="0">
                <a:solidFill>
                  <a:srgbClr val="FFFFFF"/>
                </a:solidFill>
              </a:rPr>
              <a:t>Brage Braaten - </a:t>
            </a:r>
            <a:r>
              <a:rPr lang="nb-NO" sz="1800" dirty="0" err="1">
                <a:solidFill>
                  <a:srgbClr val="FFFFFF"/>
                </a:solidFill>
              </a:rPr>
              <a:t>bragewb@uio</a:t>
            </a:r>
            <a:endParaRPr lang="nb-NO" sz="1800" dirty="0">
              <a:solidFill>
                <a:srgbClr val="FFFFFF"/>
              </a:solidFill>
            </a:endParaRP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Kaitlyn Hua - </a:t>
            </a:r>
            <a:r>
              <a:rPr lang="en-US" sz="1800" dirty="0" err="1">
                <a:solidFill>
                  <a:srgbClr val="FFFFFF"/>
                </a:solidFill>
              </a:rPr>
              <a:t>yingh@uio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endParaRPr lang="nb-NO" sz="1800" dirty="0">
              <a:solidFill>
                <a:srgbClr val="FFFFFF"/>
              </a:solidFill>
            </a:endParaRPr>
          </a:p>
          <a:p>
            <a:pPr algn="r"/>
            <a:r>
              <a:rPr lang="nb-NO" sz="1800" dirty="0">
                <a:solidFill>
                  <a:srgbClr val="FFFFFF"/>
                </a:solidFill>
              </a:rPr>
              <a:t>Mona Andresen - </a:t>
            </a:r>
            <a:r>
              <a:rPr lang="nb-NO" sz="1800" dirty="0" err="1">
                <a:solidFill>
                  <a:srgbClr val="FFFFFF"/>
                </a:solidFill>
              </a:rPr>
              <a:t>monandr@uio</a:t>
            </a:r>
            <a:endParaRPr lang="nb-NO" sz="1800" dirty="0">
              <a:solidFill>
                <a:srgbClr val="FFFFFF"/>
              </a:solidFill>
            </a:endParaRP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Stian Jessen - </a:t>
            </a:r>
            <a:r>
              <a:rPr lang="en-US" sz="1800" dirty="0" err="1">
                <a:solidFill>
                  <a:srgbClr val="FFFFFF"/>
                </a:solidFill>
              </a:rPr>
              <a:t>stianjes@uio</a:t>
            </a:r>
            <a:endParaRPr lang="nb-NO" sz="1800" dirty="0">
              <a:solidFill>
                <a:srgbClr val="FFFFFF"/>
              </a:solidFill>
            </a:endParaRPr>
          </a:p>
          <a:p>
            <a:pPr algn="r"/>
            <a:endParaRPr lang="nb-NO" sz="1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27" y="480570"/>
            <a:ext cx="5738327" cy="57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83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38174" y="639401"/>
            <a:ext cx="5374005" cy="5577162"/>
          </a:xfrm>
          <a:prstGeom prst="rect">
            <a:avLst/>
          </a:prstGeom>
          <a:solidFill>
            <a:schemeClr val="tx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74" y="890907"/>
            <a:ext cx="5050465" cy="1156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</a:rPr>
              <a:t>Challenges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038225" y="1811192"/>
            <a:ext cx="4600575" cy="4027634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Already defined target group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Wheelchair users with incomplete spinal cord injuries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Hard to find/recruit users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Sample Bias</a:t>
            </a:r>
            <a:endParaRPr lang="en-US" sz="26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How to use the app?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Chair often requires two hands to operate!</a:t>
            </a:r>
          </a:p>
          <a:p>
            <a:r>
              <a:rPr lang="en-US" sz="2200" dirty="0">
                <a:solidFill>
                  <a:schemeClr val="bg1"/>
                </a:solidFill>
              </a:rPr>
              <a:t>Design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Designing for users with varying dexterity/abilities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How to compete when no one are a like?</a:t>
            </a:r>
          </a:p>
          <a:p>
            <a:r>
              <a:rPr lang="en-US" sz="2200" dirty="0">
                <a:solidFill>
                  <a:schemeClr val="bg1"/>
                </a:solidFill>
              </a:rPr>
              <a:t>Ethics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Working with a vulnerable group</a:t>
            </a:r>
          </a:p>
          <a:p>
            <a:pPr lvl="1"/>
            <a:endParaRPr lang="nb-NO" sz="1800" dirty="0">
              <a:solidFill>
                <a:schemeClr val="bg1"/>
              </a:solidFill>
            </a:endParaRPr>
          </a:p>
        </p:txBody>
      </p:sp>
      <p:pic>
        <p:nvPicPr>
          <p:cNvPr id="9218" name="Picture 2" descr="Bilderesultat for wheelchair phone mou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540" y="1811191"/>
            <a:ext cx="1386957" cy="138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ilderesultat for target group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059" y="328885"/>
            <a:ext cx="1858371" cy="185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Bilderesultat"/>
          <p:cNvSpPr>
            <a:spLocks noChangeAspect="1" noChangeArrowheads="1"/>
          </p:cNvSpPr>
          <p:nvPr/>
        </p:nvSpPr>
        <p:spPr bwMode="auto">
          <a:xfrm>
            <a:off x="5943600" y="3276600"/>
            <a:ext cx="1754372" cy="17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>
              <a:latin typeface="Book Antiqua" panose="0204060205030503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951" y="2598110"/>
            <a:ext cx="2266950" cy="2533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298" y="3864935"/>
            <a:ext cx="2039790" cy="22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0" name="Rectangle 8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46169" y="481264"/>
            <a:ext cx="2781276" cy="28673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1" name="Rectangle 9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2" name="Rectangle 9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3561" y="3511487"/>
            <a:ext cx="2783884" cy="28550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cxnSp>
        <p:nvCxnSpPr>
          <p:cNvPr id="93" name="Straight Connector 9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3511487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en-US" sz="4000" dirty="0"/>
              <a:t>Ideally though</a:t>
            </a:r>
            <a:endParaRPr lang="nb-NO" sz="4000" dirty="0"/>
          </a:p>
        </p:txBody>
      </p:sp>
      <p:sp>
        <p:nvSpPr>
          <p:cNvPr id="2064" name="Content Placeholder 2063"/>
          <p:cNvSpPr>
            <a:spLocks noGrp="1"/>
          </p:cNvSpPr>
          <p:nvPr>
            <p:ph idx="1"/>
          </p:nvPr>
        </p:nvSpPr>
        <p:spPr>
          <a:xfrm>
            <a:off x="838200" y="1863969"/>
            <a:ext cx="4981734" cy="431299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 more participatory design approach </a:t>
            </a:r>
          </a:p>
          <a:p>
            <a:endParaRPr lang="en-US" sz="2400" dirty="0"/>
          </a:p>
          <a:p>
            <a:r>
              <a:rPr lang="en-US" sz="2400" dirty="0"/>
              <a:t>Larger User group</a:t>
            </a:r>
          </a:p>
          <a:p>
            <a:pPr lvl="1"/>
            <a:r>
              <a:rPr lang="en-US" sz="2000" dirty="0"/>
              <a:t>E.g. work with interest group/organization</a:t>
            </a:r>
          </a:p>
          <a:p>
            <a:pPr lvl="1"/>
            <a:r>
              <a:rPr lang="en-US" sz="2000" dirty="0"/>
              <a:t>More heterogenous sample </a:t>
            </a:r>
          </a:p>
          <a:p>
            <a:endParaRPr lang="en-US" sz="2400" dirty="0"/>
          </a:p>
          <a:p>
            <a:r>
              <a:rPr lang="en-US" sz="2400" dirty="0"/>
              <a:t>Several workshops </a:t>
            </a:r>
          </a:p>
          <a:p>
            <a:endParaRPr lang="en-US" sz="2400" dirty="0"/>
          </a:p>
          <a:p>
            <a:r>
              <a:rPr lang="en-US" sz="2400" dirty="0"/>
              <a:t>(Much) more time</a:t>
            </a:r>
          </a:p>
          <a:p>
            <a:endParaRPr lang="en-US" sz="2400" dirty="0"/>
          </a:p>
        </p:txBody>
      </p:sp>
      <p:pic>
        <p:nvPicPr>
          <p:cNvPr id="1026" name="Picture 2" descr="Trening for rullestolbruke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1" r="19333" b="6118"/>
          <a:stretch/>
        </p:blipFill>
        <p:spPr bwMode="auto">
          <a:xfrm>
            <a:off x="6610793" y="718387"/>
            <a:ext cx="2090832" cy="23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ening for rullestolbruke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849"/>
          <a:stretch/>
        </p:blipFill>
        <p:spPr bwMode="auto">
          <a:xfrm>
            <a:off x="6602206" y="3739294"/>
            <a:ext cx="2108007" cy="21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9" r="12643" b="10852"/>
          <a:stretch/>
        </p:blipFill>
        <p:spPr>
          <a:xfrm>
            <a:off x="9039965" y="548740"/>
            <a:ext cx="2648255" cy="2746587"/>
          </a:xfrm>
          <a:prstGeom prst="rect">
            <a:avLst/>
          </a:prstGeom>
        </p:spPr>
      </p:pic>
      <p:pic>
        <p:nvPicPr>
          <p:cNvPr id="1030" name="Picture 6" descr="http://www.wwrc15.com/content/articlethumblarge/Wheelchair-Rugb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9599"/>
          <a:stretch/>
        </p:blipFill>
        <p:spPr bwMode="auto">
          <a:xfrm>
            <a:off x="9039965" y="3671071"/>
            <a:ext cx="2617280" cy="24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39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6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38174" y="639401"/>
            <a:ext cx="5374005" cy="5577162"/>
          </a:xfrm>
          <a:prstGeom prst="rect">
            <a:avLst/>
          </a:prstGeom>
          <a:solidFill>
            <a:schemeClr val="tx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74" y="890907"/>
            <a:ext cx="5050465" cy="1156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</a:rPr>
              <a:t>Thank You!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3" name="AutoShape 8" descr="Bilderesultat"/>
          <p:cNvSpPr>
            <a:spLocks noChangeAspect="1" noChangeArrowheads="1"/>
          </p:cNvSpPr>
          <p:nvPr/>
        </p:nvSpPr>
        <p:spPr bwMode="auto">
          <a:xfrm>
            <a:off x="5943600" y="3276600"/>
            <a:ext cx="1754372" cy="17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>
              <a:latin typeface="Book Antiqua" panose="02040602050305030304" pitchFamily="18" charset="0"/>
            </a:endParaRPr>
          </a:p>
        </p:txBody>
      </p:sp>
      <p:pic>
        <p:nvPicPr>
          <p:cNvPr id="11" name="Picture 2" descr="Bilderesulta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r="3621"/>
          <a:stretch/>
        </p:blipFill>
        <p:spPr bwMode="auto">
          <a:xfrm>
            <a:off x="6163339" y="1085802"/>
            <a:ext cx="5794630" cy="475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lderesultat for active wheelchair symbol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2887" y="2187575"/>
            <a:ext cx="3651250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38174" y="639401"/>
            <a:ext cx="5374005" cy="5577162"/>
          </a:xfrm>
          <a:prstGeom prst="rect">
            <a:avLst/>
          </a:prstGeom>
          <a:solidFill>
            <a:schemeClr val="tx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225" y="890907"/>
            <a:ext cx="4600575" cy="1156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</a:rPr>
              <a:t>Stakeholders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038225" y="1828800"/>
            <a:ext cx="4600575" cy="40100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FFFFFF"/>
                </a:solidFill>
                <a:latin typeface="Book Antiqua" panose="02040602050305030304" pitchFamily="18" charset="0"/>
              </a:rPr>
              <a:t>Sunnaas </a:t>
            </a:r>
            <a:r>
              <a:rPr lang="en-US" sz="24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Sykehus</a:t>
            </a:r>
            <a:r>
              <a:rPr lang="en-US" sz="2400" dirty="0">
                <a:solidFill>
                  <a:srgbClr val="FFFFFF"/>
                </a:solidFill>
                <a:latin typeface="Book Antiqua" panose="02040602050305030304" pitchFamily="18" charset="0"/>
              </a:rPr>
              <a:t> HF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Book Antiqua" panose="02040602050305030304" pitchFamily="18" charset="0"/>
              </a:rPr>
              <a:t>Matthijs Wouda (project owner)</a:t>
            </a:r>
          </a:p>
          <a:p>
            <a:pPr lvl="2"/>
            <a:r>
              <a:rPr lang="en-US" sz="1400" dirty="0">
                <a:solidFill>
                  <a:srgbClr val="FFFFFF"/>
                </a:solidFill>
                <a:latin typeface="Book Antiqua" panose="02040602050305030304" pitchFamily="18" charset="0"/>
              </a:rPr>
              <a:t>Physiotherapist, Head of Clinical Physiological Laboratory, PhD-Student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en-US" sz="2200" dirty="0">
                <a:solidFill>
                  <a:srgbClr val="FFFFFF"/>
                </a:solidFill>
                <a:latin typeface="Book Antiqua" panose="02040602050305030304" pitchFamily="18" charset="0"/>
              </a:rPr>
              <a:t>Users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Book Antiqua" panose="02040602050305030304" pitchFamily="18" charset="0"/>
              </a:rPr>
              <a:t>Wheelchair-bound people with Spinal Cord Injury</a:t>
            </a:r>
          </a:p>
          <a:p>
            <a:r>
              <a:rPr lang="en-US" sz="2200" dirty="0">
                <a:solidFill>
                  <a:srgbClr val="FFFFFF"/>
                </a:solidFill>
                <a:latin typeface="Book Antiqua" panose="02040602050305030304" pitchFamily="18" charset="0"/>
              </a:rPr>
              <a:t>UiO-IFI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Book Antiqua" panose="02040602050305030304" pitchFamily="18" charset="0"/>
              </a:rPr>
              <a:t>Hani Murad (supervisor)</a:t>
            </a:r>
          </a:p>
          <a:p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Project Group</a:t>
            </a:r>
          </a:p>
          <a:p>
            <a:pPr lvl="1"/>
            <a:r>
              <a:rPr lang="nb-NO" sz="1800" dirty="0">
                <a:solidFill>
                  <a:srgbClr val="FFFFFF"/>
                </a:solidFill>
                <a:latin typeface="Book Antiqua" panose="02040602050305030304" pitchFamily="18" charset="0"/>
              </a:rPr>
              <a:t>Brage Braaten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Book Antiqua" panose="02040602050305030304" pitchFamily="18" charset="0"/>
              </a:rPr>
              <a:t>Kaitlyn Hua</a:t>
            </a:r>
            <a:endParaRPr lang="nb-NO" sz="18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1"/>
            <a:r>
              <a:rPr lang="nb-NO" sz="1800" dirty="0">
                <a:solidFill>
                  <a:srgbClr val="FFFFFF"/>
                </a:solidFill>
                <a:latin typeface="Book Antiqua" panose="02040602050305030304" pitchFamily="18" charset="0"/>
              </a:rPr>
              <a:t>Mona Andresen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Book Antiqua" panose="02040602050305030304" pitchFamily="18" charset="0"/>
              </a:rPr>
              <a:t>Stian Jessen</a:t>
            </a:r>
          </a:p>
          <a:p>
            <a:pPr lvl="1"/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lvl="1"/>
            <a:endParaRPr lang="nb-NO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 descr="Bilderesultat for sunnaas sykehu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30" y="2047470"/>
            <a:ext cx="5223042" cy="61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ilderesultat for uio if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26"/>
          <a:stretch/>
        </p:blipFill>
        <p:spPr bwMode="auto">
          <a:xfrm>
            <a:off x="6412230" y="3833812"/>
            <a:ext cx="4762500" cy="101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27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84" name="Rectangle 8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46169" y="481264"/>
            <a:ext cx="2781276" cy="28673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85" name="Rectangle 8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86" name="Rectangle 8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3561" y="3511487"/>
            <a:ext cx="2783884" cy="28550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cxnSp>
        <p:nvCxnSpPr>
          <p:cNvPr id="87" name="Straight Connector 8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Bilderesultat for polar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r="5507"/>
          <a:stretch/>
        </p:blipFill>
        <p:spPr bwMode="auto">
          <a:xfrm>
            <a:off x="8946641" y="4128655"/>
            <a:ext cx="2780804" cy="148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ilderesultat for runtastic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5643" y="973083"/>
            <a:ext cx="1883664" cy="188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ilderesulta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5634" y="682800"/>
            <a:ext cx="2459737" cy="245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3511487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2062" name="Picture 6" descr="Bilderesultat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715644" y="3996142"/>
            <a:ext cx="1883664" cy="1883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en-US" sz="4000" dirty="0"/>
              <a:t>Activity &amp; Exercise apps</a:t>
            </a:r>
            <a:endParaRPr lang="nb-NO" sz="4000" dirty="0"/>
          </a:p>
        </p:txBody>
      </p:sp>
      <p:sp>
        <p:nvSpPr>
          <p:cNvPr id="2064" name="Content Placeholder 2063"/>
          <p:cNvSpPr>
            <a:spLocks noGrp="1"/>
          </p:cNvSpPr>
          <p:nvPr>
            <p:ph idx="1"/>
          </p:nvPr>
        </p:nvSpPr>
        <p:spPr>
          <a:xfrm>
            <a:off x="838200" y="1863970"/>
            <a:ext cx="4981734" cy="694504"/>
          </a:xfrm>
        </p:spPr>
        <p:txBody>
          <a:bodyPr>
            <a:normAutofit/>
          </a:bodyPr>
          <a:lstStyle/>
          <a:p>
            <a:r>
              <a:rPr lang="en-US" sz="2000" dirty="0"/>
              <a:t>Already exists many </a:t>
            </a:r>
            <a:r>
              <a:rPr lang="en-US" sz="2000" dirty="0" err="1"/>
              <a:t>many</a:t>
            </a:r>
            <a:r>
              <a:rPr lang="en-US" sz="2000" dirty="0"/>
              <a:t> exercise apps, for able bodied people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20" name="Content Placeholder 2063"/>
          <p:cNvSpPr txBox="1">
            <a:spLocks/>
          </p:cNvSpPr>
          <p:nvPr/>
        </p:nvSpPr>
        <p:spPr>
          <a:xfrm>
            <a:off x="838200" y="2845003"/>
            <a:ext cx="4981734" cy="16419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Book Antiqua" panose="02040602050305030304" pitchFamily="18" charset="0"/>
              </a:rPr>
              <a:t>Typically measure/calculate (estimate)</a:t>
            </a:r>
          </a:p>
          <a:p>
            <a:pPr lvl="1"/>
            <a:r>
              <a:rPr lang="en-US" sz="1600" dirty="0">
                <a:latin typeface="Book Antiqua" panose="02040602050305030304" pitchFamily="18" charset="0"/>
              </a:rPr>
              <a:t>Pulse</a:t>
            </a:r>
          </a:p>
          <a:p>
            <a:pPr lvl="1"/>
            <a:r>
              <a:rPr lang="en-US" sz="1600" dirty="0">
                <a:latin typeface="Book Antiqua" panose="02040602050305030304" pitchFamily="18" charset="0"/>
              </a:rPr>
              <a:t>Steps</a:t>
            </a:r>
          </a:p>
          <a:p>
            <a:pPr lvl="1"/>
            <a:r>
              <a:rPr lang="en-US" sz="1600" dirty="0">
                <a:latin typeface="Book Antiqua" panose="02040602050305030304" pitchFamily="18" charset="0"/>
              </a:rPr>
              <a:t>Time</a:t>
            </a:r>
          </a:p>
          <a:p>
            <a:pPr lvl="1"/>
            <a:r>
              <a:rPr lang="en-US" sz="1600" dirty="0">
                <a:latin typeface="Book Antiqua" panose="02040602050305030304" pitchFamily="18" charset="0"/>
              </a:rPr>
              <a:t>Expenditure (energy/Kcal used)</a:t>
            </a:r>
          </a:p>
          <a:p>
            <a:pPr lvl="1"/>
            <a:r>
              <a:rPr lang="en-US" sz="1600" dirty="0">
                <a:latin typeface="Book Antiqua" panose="02040602050305030304" pitchFamily="18" charset="0"/>
              </a:rPr>
              <a:t>Distance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</p:txBody>
      </p:sp>
      <p:sp>
        <p:nvSpPr>
          <p:cNvPr id="21" name="Content Placeholder 2063"/>
          <p:cNvSpPr txBox="1">
            <a:spLocks/>
          </p:cNvSpPr>
          <p:nvPr/>
        </p:nvSpPr>
        <p:spPr>
          <a:xfrm>
            <a:off x="803915" y="4694914"/>
            <a:ext cx="4981734" cy="16715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Book Antiqua" panose="02040602050305030304" pitchFamily="18" charset="0"/>
              </a:rPr>
              <a:t>Not very useful for those in wheelchairs</a:t>
            </a:r>
          </a:p>
          <a:p>
            <a:pPr lvl="1"/>
            <a:r>
              <a:rPr lang="en-US" sz="1600" dirty="0">
                <a:latin typeface="Book Antiqua" panose="02040602050305030304" pitchFamily="18" charset="0"/>
              </a:rPr>
              <a:t>Calculations and information given is way off</a:t>
            </a:r>
          </a:p>
          <a:p>
            <a:pPr lvl="1"/>
            <a:endParaRPr lang="en-US" sz="16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That’s why we’re working with Matthijs to create a design for his</a:t>
            </a:r>
          </a:p>
        </p:txBody>
      </p:sp>
    </p:spTree>
    <p:extLst>
      <p:ext uri="{BB962C8B-B14F-4D97-AF65-F5344CB8AC3E}">
        <p14:creationId xmlns:p14="http://schemas.microsoft.com/office/powerpoint/2010/main" val="41030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64" grpId="0" build="p"/>
      <p:bldP spid="2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Bilderesultat for polar pulsbel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22517" r="9414" b="26764"/>
          <a:stretch/>
        </p:blipFill>
        <p:spPr bwMode="auto">
          <a:xfrm>
            <a:off x="10606896" y="1235072"/>
            <a:ext cx="1252284" cy="7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lderesultat for android ph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5" t="2712" r="22242" b="7604"/>
          <a:stretch/>
        </p:blipFill>
        <p:spPr bwMode="auto">
          <a:xfrm>
            <a:off x="6295275" y="887496"/>
            <a:ext cx="870153" cy="153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gigaom.com/wp-content/uploads/sites/1/2014/10/microsoft-band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5308" r="8027" b="9090"/>
          <a:stretch/>
        </p:blipFill>
        <p:spPr bwMode="auto">
          <a:xfrm>
            <a:off x="8145523" y="1232979"/>
            <a:ext cx="1481278" cy="8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Bilderesultat for active wheelchair symbo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4602" y="4115704"/>
            <a:ext cx="1723121" cy="17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38174" y="639401"/>
            <a:ext cx="5374005" cy="5577162"/>
          </a:xfrm>
          <a:prstGeom prst="rect">
            <a:avLst/>
          </a:prstGeom>
          <a:solidFill>
            <a:schemeClr val="tx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225" y="890907"/>
            <a:ext cx="4760595" cy="11565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</a:rPr>
              <a:t>Activity and exercise app for Wheelchair users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038225" y="2187256"/>
            <a:ext cx="4600575" cy="365156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Combines three devices by Bluetooth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Android Smartphone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Microsoft Band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POLAR Heart rate monitor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Makes it possible to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Accurately estimates energy expenditure and workout intensity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Provide accurate information during and after workout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Track progression and goal achievements over time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Tailor motivational affordances (e.g. </a:t>
            </a:r>
            <a:r>
              <a:rPr lang="en-US" sz="1400">
                <a:solidFill>
                  <a:schemeClr val="bg1"/>
                </a:solidFill>
              </a:rPr>
              <a:t>feedback )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4" name="Plus Sign 3"/>
          <p:cNvSpPr/>
          <p:nvPr/>
        </p:nvSpPr>
        <p:spPr>
          <a:xfrm>
            <a:off x="7307290" y="1305445"/>
            <a:ext cx="696371" cy="6786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Book Antiqua" panose="02040602050305030304" pitchFamily="18" charset="0"/>
            </a:endParaRPr>
          </a:p>
        </p:txBody>
      </p:sp>
      <p:sp>
        <p:nvSpPr>
          <p:cNvPr id="36" name="Plus Sign 35"/>
          <p:cNvSpPr/>
          <p:nvPr/>
        </p:nvSpPr>
        <p:spPr>
          <a:xfrm>
            <a:off x="9768663" y="1316077"/>
            <a:ext cx="696371" cy="6786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Book Antiqua" panose="02040602050305030304" pitchFamily="18" charset="0"/>
            </a:endParaRPr>
          </a:p>
        </p:txBody>
      </p:sp>
      <p:sp>
        <p:nvSpPr>
          <p:cNvPr id="5" name="Equals 4"/>
          <p:cNvSpPr/>
          <p:nvPr/>
        </p:nvSpPr>
        <p:spPr>
          <a:xfrm>
            <a:off x="8137300" y="2609834"/>
            <a:ext cx="1497724" cy="80404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6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4" grpId="0" animBg="1"/>
      <p:bldP spid="3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0" name="Rectangle 8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46169" y="481264"/>
            <a:ext cx="2781276" cy="28673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1" name="Rectangle 9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2" name="Rectangle 9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3561" y="3511487"/>
            <a:ext cx="2783884" cy="28550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cxnSp>
        <p:nvCxnSpPr>
          <p:cNvPr id="93" name="Straight Connector 9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50" y="3549398"/>
            <a:ext cx="1563299" cy="277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903" y="522702"/>
            <a:ext cx="1563711" cy="2779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853" y="523747"/>
            <a:ext cx="1563299" cy="2779200"/>
          </a:xfrm>
          <a:prstGeom prst="rect">
            <a:avLst/>
          </a:prstGeom>
        </p:spPr>
      </p:pic>
      <p:sp>
        <p:nvSpPr>
          <p:cNvPr id="94" name="Rectangle 9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3511487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38" y="3549398"/>
            <a:ext cx="1563299" cy="277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en-US" sz="4000" dirty="0"/>
              <a:t>What are we doing?</a:t>
            </a:r>
            <a:endParaRPr lang="nb-NO" sz="4000" dirty="0"/>
          </a:p>
        </p:txBody>
      </p:sp>
      <p:sp>
        <p:nvSpPr>
          <p:cNvPr id="2064" name="Content Placeholder 2063"/>
          <p:cNvSpPr>
            <a:spLocks noGrp="1"/>
          </p:cNvSpPr>
          <p:nvPr>
            <p:ph idx="1"/>
          </p:nvPr>
        </p:nvSpPr>
        <p:spPr>
          <a:xfrm>
            <a:off x="838200" y="1863969"/>
            <a:ext cx="4981734" cy="4312994"/>
          </a:xfrm>
        </p:spPr>
        <p:txBody>
          <a:bodyPr>
            <a:normAutofit/>
          </a:bodyPr>
          <a:lstStyle/>
          <a:p>
            <a:r>
              <a:rPr lang="en-US" sz="2400" dirty="0"/>
              <a:t>Today the app looks like this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Not really that interesting or cool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We are changing that by creating a totally new fun, motivating and immersive design for the app</a:t>
            </a:r>
          </a:p>
        </p:txBody>
      </p:sp>
    </p:spTree>
    <p:extLst>
      <p:ext uri="{BB962C8B-B14F-4D97-AF65-F5344CB8AC3E}">
        <p14:creationId xmlns:p14="http://schemas.microsoft.com/office/powerpoint/2010/main" val="26310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6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38174" y="639401"/>
            <a:ext cx="5374005" cy="5577162"/>
          </a:xfrm>
          <a:prstGeom prst="rect">
            <a:avLst/>
          </a:prstGeom>
          <a:solidFill>
            <a:schemeClr val="tx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74" y="890907"/>
            <a:ext cx="5050465" cy="1156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</a:rPr>
              <a:t>How are we doing this?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038225" y="2047470"/>
            <a:ext cx="4600575" cy="3791355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User-Centered  approach to design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Data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Interviews/evaluations with users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Literature findings</a:t>
            </a:r>
          </a:p>
          <a:p>
            <a:pPr lvl="1"/>
            <a:r>
              <a:rPr lang="en-US" sz="1800" i="1" dirty="0">
                <a:solidFill>
                  <a:schemeClr val="bg1"/>
                </a:solidFill>
              </a:rPr>
              <a:t>Universal Design / Design for disabled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Experiences from clinical work at Sunnaas</a:t>
            </a:r>
          </a:p>
          <a:p>
            <a:pPr lvl="1"/>
            <a:endParaRPr lang="en-US" sz="1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Design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Fun, immersive, and motivating interface for the Active on Wheels app</a:t>
            </a:r>
            <a:endParaRPr lang="nb-NO" sz="18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d30y9cdsu7xlg0.cloudfront.net/png/9712-200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90" y="2187256"/>
            <a:ext cx="20160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ilderesultat for literature search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039" y="2187256"/>
            <a:ext cx="20160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llout: Quad Arrow 6"/>
          <p:cNvSpPr/>
          <p:nvPr/>
        </p:nvSpPr>
        <p:spPr>
          <a:xfrm>
            <a:off x="8213402" y="2355286"/>
            <a:ext cx="1766824" cy="1612228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Data</a:t>
            </a:r>
            <a:endParaRPr lang="nb-NO" dirty="0">
              <a:latin typeface="Book Antiqua" panose="02040602050305030304" pitchFamily="18" charset="0"/>
            </a:endParaRPr>
          </a:p>
        </p:txBody>
      </p:sp>
      <p:sp>
        <p:nvSpPr>
          <p:cNvPr id="8" name="Arrow: Down 7"/>
          <p:cNvSpPr/>
          <p:nvPr/>
        </p:nvSpPr>
        <p:spPr>
          <a:xfrm>
            <a:off x="2479887" y="4372996"/>
            <a:ext cx="1690577" cy="62379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https://www.nr.no/sites/default/files/universal-access-icon_0.pn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70" y="384871"/>
            <a:ext cx="1924889" cy="19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esultat for physiotherapy icon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70" y="4248782"/>
            <a:ext cx="2020276" cy="202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uiExpand="1" build="p"/>
      <p:bldP spid="7" grpId="0" uiExpan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0" name="Rectangle 8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46169" y="481264"/>
            <a:ext cx="2781276" cy="28673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1" name="Rectangle 9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2" name="Rectangle 9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3561" y="3511487"/>
            <a:ext cx="2783884" cy="28550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cxnSp>
        <p:nvCxnSpPr>
          <p:cNvPr id="93" name="Straight Connector 9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3511487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en-US" sz="4000" dirty="0"/>
              <a:t>What has been </a:t>
            </a:r>
            <a:br>
              <a:rPr lang="en-US" sz="4000" dirty="0"/>
            </a:br>
            <a:r>
              <a:rPr lang="en-US" sz="4000" dirty="0"/>
              <a:t>done so far</a:t>
            </a:r>
            <a:endParaRPr lang="nb-NO" sz="4000" dirty="0"/>
          </a:p>
        </p:txBody>
      </p:sp>
      <p:sp>
        <p:nvSpPr>
          <p:cNvPr id="2064" name="Content Placeholder 2063"/>
          <p:cNvSpPr>
            <a:spLocks noGrp="1"/>
          </p:cNvSpPr>
          <p:nvPr>
            <p:ph idx="1"/>
          </p:nvPr>
        </p:nvSpPr>
        <p:spPr>
          <a:xfrm>
            <a:off x="838200" y="1863969"/>
            <a:ext cx="4981734" cy="4312994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Idea-generating meetings with Matthijs (client)</a:t>
            </a:r>
          </a:p>
          <a:p>
            <a:pPr lvl="1"/>
            <a:r>
              <a:rPr lang="en-US" sz="2000" dirty="0"/>
              <a:t>We have free reigns..</a:t>
            </a:r>
          </a:p>
          <a:p>
            <a:r>
              <a:rPr lang="en-US" sz="2400" dirty="0"/>
              <a:t>User Interviews</a:t>
            </a:r>
          </a:p>
          <a:p>
            <a:pPr lvl="1"/>
            <a:r>
              <a:rPr lang="en-US" sz="2000" dirty="0"/>
              <a:t>Need and requirements </a:t>
            </a:r>
          </a:p>
          <a:p>
            <a:pPr lvl="1"/>
            <a:r>
              <a:rPr lang="en-US" sz="2000" dirty="0"/>
              <a:t>Contexts of use</a:t>
            </a:r>
          </a:p>
          <a:p>
            <a:r>
              <a:rPr lang="en-US" sz="2400" dirty="0"/>
              <a:t>Reviewing literature</a:t>
            </a:r>
          </a:p>
          <a:p>
            <a:pPr lvl="1"/>
            <a:r>
              <a:rPr lang="en-US" sz="2000" dirty="0"/>
              <a:t>Design for, and working with, disabled </a:t>
            </a:r>
            <a:r>
              <a:rPr lang="en-US" sz="2000"/>
              <a:t>people.</a:t>
            </a:r>
            <a:endParaRPr lang="en-US" sz="2000" dirty="0"/>
          </a:p>
          <a:p>
            <a:pPr lvl="1"/>
            <a:r>
              <a:rPr lang="en-US" sz="2000" dirty="0"/>
              <a:t>Gamification &amp; motivation theories and ideas</a:t>
            </a:r>
          </a:p>
          <a:p>
            <a:r>
              <a:rPr lang="en-US" sz="2400" dirty="0"/>
              <a:t>Design meetings, </a:t>
            </a:r>
          </a:p>
          <a:p>
            <a:pPr lvl="1"/>
            <a:r>
              <a:rPr lang="en-US" sz="2000" dirty="0"/>
              <a:t>Brainstorming</a:t>
            </a:r>
          </a:p>
          <a:p>
            <a:pPr lvl="1"/>
            <a:r>
              <a:rPr lang="en-US" sz="2000" dirty="0"/>
              <a:t>Sketching</a:t>
            </a:r>
          </a:p>
          <a:p>
            <a:pPr lvl="1"/>
            <a:r>
              <a:rPr lang="en-US" sz="2000" dirty="0"/>
              <a:t>Mapping the app</a:t>
            </a:r>
          </a:p>
          <a:p>
            <a:pPr lvl="1"/>
            <a:r>
              <a:rPr lang="en-US" sz="2000" dirty="0"/>
              <a:t>Connecting different data</a:t>
            </a:r>
          </a:p>
          <a:p>
            <a:pPr lvl="2"/>
            <a:r>
              <a:rPr lang="en-US" sz="1600" dirty="0"/>
              <a:t>Interviews, literature findings, ideas, previous experiences etc.</a:t>
            </a:r>
          </a:p>
          <a:p>
            <a:endParaRPr lang="en-US" sz="2400" dirty="0"/>
          </a:p>
        </p:txBody>
      </p:sp>
      <p:pic>
        <p:nvPicPr>
          <p:cNvPr id="5122" name="Picture 2" descr="http://67.media.tumblr.com/b62746b005b8a461c5b66b20d85df37d/tumblr_inline_oduew6Eal31uv0yfd_128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21" y="3653589"/>
            <a:ext cx="1891947" cy="252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6786" r="11628" b="24092"/>
          <a:stretch/>
        </p:blipFill>
        <p:spPr>
          <a:xfrm rot="5400000">
            <a:off x="6297780" y="1040743"/>
            <a:ext cx="2750428" cy="1748344"/>
          </a:xfrm>
          <a:prstGeom prst="rect">
            <a:avLst/>
          </a:prstGeom>
        </p:spPr>
      </p:pic>
      <p:pic>
        <p:nvPicPr>
          <p:cNvPr id="15" name="Content Placeholder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007" y="903029"/>
            <a:ext cx="2698363" cy="202377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85"/>
          <a:stretch/>
        </p:blipFill>
        <p:spPr>
          <a:xfrm>
            <a:off x="9039965" y="3829831"/>
            <a:ext cx="2655170" cy="20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6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38174" y="639401"/>
            <a:ext cx="5374005" cy="5577162"/>
          </a:xfrm>
          <a:prstGeom prst="rect">
            <a:avLst/>
          </a:prstGeom>
          <a:solidFill>
            <a:schemeClr val="tx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74" y="890907"/>
            <a:ext cx="5050465" cy="109738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</a:rPr>
              <a:t>The way ahead</a:t>
            </a:r>
            <a:endParaRPr lang="nb-NO" sz="4000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601015"/>
              </p:ext>
            </p:extLst>
          </p:nvPr>
        </p:nvGraphicFramePr>
        <p:xfrm>
          <a:off x="6338012" y="890907"/>
          <a:ext cx="5468323" cy="5325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8" descr="Bilderesultat"/>
          <p:cNvSpPr>
            <a:spLocks noChangeAspect="1" noChangeArrowheads="1"/>
          </p:cNvSpPr>
          <p:nvPr/>
        </p:nvSpPr>
        <p:spPr bwMode="auto">
          <a:xfrm>
            <a:off x="5943600" y="3276600"/>
            <a:ext cx="1754372" cy="17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>
              <a:latin typeface="Book Antiqua" panose="0204060205030503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8074" y="1840749"/>
            <a:ext cx="5050465" cy="4017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Right now we’re between 1 and 2</a:t>
            </a:r>
            <a:endParaRPr lang="en-US" sz="1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1028700" lvl="1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Delayed by slow recruiting</a:t>
            </a: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Working more on design the next weeks</a:t>
            </a: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Adjust it as we do more interviews with users</a:t>
            </a: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Set up user evaluations of prototype for late October/early November</a:t>
            </a:r>
            <a:endParaRPr lang="nb-NO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34F387-3285-4BB8-A39D-74B89CAC3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1B34F387-3285-4BB8-A39D-74B89CAC37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64D0CF-C4DA-4797-BD3F-6B43F69A5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864D0CF-C4DA-4797-BD3F-6B43F69A5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0FC718-4C15-4701-8F51-DFF24CE60F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E80FC718-4C15-4701-8F51-DFF24CE60F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A26ACF-4315-4019-BE8D-C2ED5DAFD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C3A26ACF-4315-4019-BE8D-C2ED5DAFD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4272EF-AB9E-4E0E-BB9E-69BAA878D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5E4272EF-AB9E-4E0E-BB9E-69BAA878D1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A3B120-75BA-4563-80F3-EB53B281C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DFA3B120-75BA-4563-80F3-EB53B281C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Dgm bld="lvlOne"/>
        </p:bldSub>
      </p:bldGraphic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0" name="Rectangle 8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46169" y="481264"/>
            <a:ext cx="2781276" cy="28673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1" name="Rectangle 9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92" name="Rectangle 9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3561" y="3511487"/>
            <a:ext cx="2783884" cy="28550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cxnSp>
        <p:nvCxnSpPr>
          <p:cNvPr id="93" name="Straight Connector 9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3511487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en-US" sz="4000" dirty="0"/>
              <a:t>Our designs so far</a:t>
            </a:r>
            <a:endParaRPr lang="nb-NO" sz="4000" dirty="0"/>
          </a:p>
        </p:txBody>
      </p:sp>
      <p:sp>
        <p:nvSpPr>
          <p:cNvPr id="2064" name="Content Placeholder 2063"/>
          <p:cNvSpPr>
            <a:spLocks noGrp="1"/>
          </p:cNvSpPr>
          <p:nvPr>
            <p:ph idx="1"/>
          </p:nvPr>
        </p:nvSpPr>
        <p:spPr>
          <a:xfrm>
            <a:off x="838200" y="1863969"/>
            <a:ext cx="4981734" cy="4312994"/>
          </a:xfrm>
        </p:spPr>
        <p:txBody>
          <a:bodyPr>
            <a:normAutofit/>
          </a:bodyPr>
          <a:lstStyle/>
          <a:p>
            <a:r>
              <a:rPr lang="en-US" sz="2400" dirty="0"/>
              <a:t>Many sketches and ides for implementations of gamified components</a:t>
            </a:r>
          </a:p>
          <a:p>
            <a:r>
              <a:rPr lang="en-US" sz="2400" dirty="0"/>
              <a:t>Variations on themes</a:t>
            </a:r>
          </a:p>
          <a:p>
            <a:r>
              <a:rPr lang="en-US" sz="2400" dirty="0"/>
              <a:t>Mapped out most of the app</a:t>
            </a:r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9582174" y="3579949"/>
            <a:ext cx="1506658" cy="2762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8" y="3961648"/>
            <a:ext cx="5242576" cy="228275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69" y="3616356"/>
            <a:ext cx="1478279" cy="2628051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7" name="Gruppe 6"/>
          <p:cNvGrpSpPr/>
          <p:nvPr/>
        </p:nvGrpSpPr>
        <p:grpSpPr>
          <a:xfrm>
            <a:off x="8987349" y="554385"/>
            <a:ext cx="2696307" cy="2619168"/>
            <a:chOff x="8897774" y="550210"/>
            <a:chExt cx="2696307" cy="26191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72" r="5954"/>
            <a:stretch/>
          </p:blipFill>
          <p:spPr>
            <a:xfrm>
              <a:off x="8897774" y="550210"/>
              <a:ext cx="1509484" cy="261916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4" r="48509"/>
            <a:stretch/>
          </p:blipFill>
          <p:spPr>
            <a:xfrm>
              <a:off x="10225499" y="558560"/>
              <a:ext cx="1368582" cy="2610818"/>
            </a:xfrm>
            <a:prstGeom prst="rect">
              <a:avLst/>
            </a:prstGeom>
          </p:spPr>
        </p:pic>
      </p:grpSp>
      <p:pic>
        <p:nvPicPr>
          <p:cNvPr id="8" name="Bil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69" y="540837"/>
            <a:ext cx="1856101" cy="27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7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6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34518D"/>
      </a:dk1>
      <a:lt1>
        <a:sysClr val="window" lastClr="FFFFFF"/>
      </a:lt1>
      <a:dk2>
        <a:srgbClr val="34518D"/>
      </a:dk2>
      <a:lt2>
        <a:srgbClr val="E7E6E6"/>
      </a:lt2>
      <a:accent1>
        <a:srgbClr val="34518D"/>
      </a:accent1>
      <a:accent2>
        <a:srgbClr val="ED7D31"/>
      </a:accent2>
      <a:accent3>
        <a:srgbClr val="A5A5A5"/>
      </a:accent3>
      <a:accent4>
        <a:srgbClr val="34518D"/>
      </a:accent4>
      <a:accent5>
        <a:srgbClr val="34518D"/>
      </a:accent5>
      <a:accent6>
        <a:srgbClr val="34518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1346</TotalTime>
  <Words>545</Words>
  <Application>Microsoft Office PowerPoint</Application>
  <PresentationFormat>Widescreen</PresentationFormat>
  <Paragraphs>138</Paragraphs>
  <Slides>12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Calibri Light</vt:lpstr>
      <vt:lpstr>Arial</vt:lpstr>
      <vt:lpstr>Book Antiqua</vt:lpstr>
      <vt:lpstr>Office Theme</vt:lpstr>
      <vt:lpstr>Active on Wheels</vt:lpstr>
      <vt:lpstr>Stakeholders</vt:lpstr>
      <vt:lpstr>Activity &amp; Exercise apps</vt:lpstr>
      <vt:lpstr>Activity and exercise app for Wheelchair users</vt:lpstr>
      <vt:lpstr>What are we doing?</vt:lpstr>
      <vt:lpstr>How are we doing this?</vt:lpstr>
      <vt:lpstr>What has been  done so far</vt:lpstr>
      <vt:lpstr>The way ahead</vt:lpstr>
      <vt:lpstr>Our designs so far</vt:lpstr>
      <vt:lpstr>Challenges</vt:lpstr>
      <vt:lpstr>Ideally though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on Wheels</dc:title>
  <dc:creator>Stian Jessen</dc:creator>
  <cp:lastModifiedBy>Stian Jessen</cp:lastModifiedBy>
  <cp:revision>302</cp:revision>
  <cp:lastPrinted>2016-10-11T11:45:26Z</cp:lastPrinted>
  <dcterms:created xsi:type="dcterms:W3CDTF">2016-10-04T06:45:36Z</dcterms:created>
  <dcterms:modified xsi:type="dcterms:W3CDTF">2016-10-13T12:18:59Z</dcterms:modified>
</cp:coreProperties>
</file>