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Source Code Pro"/>
      <p:regular r:id="rId16"/>
      <p:bold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19" Type="http://schemas.openxmlformats.org/officeDocument/2006/relationships/font" Target="fonts/Oswald-bold.fntdata"/><Relationship Id="rId6" Type="http://schemas.openxmlformats.org/officeDocument/2006/relationships/slide" Target="slides/slide2.xml"/><Relationship Id="rId18" Type="http://schemas.openxmlformats.org/officeDocument/2006/relationships/font" Target="fonts/Oswald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o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Statped 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862" y="273600"/>
            <a:ext cx="8188276" cy="477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Videre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Møte med </a:t>
            </a:r>
            <a:r>
              <a:rPr lang="no"/>
              <a:t>Bibliotekar</a:t>
            </a:r>
            <a:r>
              <a:rPr lang="no"/>
              <a:t> sjef</a:t>
            </a:r>
          </a:p>
          <a:p>
            <a:pPr indent="-228600" lvl="0" marL="457200">
              <a:spcBef>
                <a:spcPts val="0"/>
              </a:spcBef>
            </a:pPr>
            <a:r>
              <a:rPr lang="no"/>
              <a:t>Workshop</a:t>
            </a:r>
            <a:r>
              <a:rPr lang="no"/>
              <a:t> og Intervju av ansatte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Statped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Hjelper personer med lærevansker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Er spiskompetente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Spredt</a:t>
            </a:r>
            <a:r>
              <a:rPr lang="no"/>
              <a:t> utover hele norge</a:t>
            </a:r>
          </a:p>
          <a:p>
            <a:pPr indent="-228600" lvl="0" marL="457200">
              <a:spcBef>
                <a:spcPts val="0"/>
              </a:spcBef>
            </a:pPr>
            <a:r>
              <a:rPr lang="no"/>
              <a:t>Har eget </a:t>
            </a:r>
            <a:r>
              <a:rPr lang="no"/>
              <a:t>bibliotek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1075" y="3885100"/>
            <a:ext cx="4551225" cy="105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4">
            <a:alphaModFix/>
          </a:blip>
          <a:srcRect b="14115" l="45150" r="21463" t="16110"/>
          <a:stretch/>
        </p:blipFill>
        <p:spPr>
          <a:xfrm>
            <a:off x="5539300" y="298125"/>
            <a:ext cx="3052774" cy="358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Hvordan startet vi?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Møte med en </a:t>
            </a:r>
            <a:r>
              <a:rPr lang="no"/>
              <a:t>bibliotekar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Møte med </a:t>
            </a:r>
            <a:r>
              <a:rPr lang="no"/>
              <a:t>bibliotekar</a:t>
            </a:r>
            <a:r>
              <a:rPr lang="no"/>
              <a:t> ledelsen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De ville ha svar på spørsmål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no"/>
              <a:t>Hvilken hjelp har de ansatte bruk for, som biblioteket kan gi?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no"/>
              <a:t>Hvordan holder de ansatte seg spisskompetente uten biblioteket?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no"/>
              <a:t>Hvorfor bruker ikke ansatte biblioteket?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no"/>
              <a:t>Hvordan kan kommunikasjonen mellom biblioteket og ansatte bli bedre?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Valget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no"/>
              <a:t>Hvordan kan kommunikasjonen mellom biblioteket og ansatte bli bedre?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no"/>
              <a:t>Sevice Design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no"/>
              <a:t>Se på begge sider av en tjeneste, både brukere og bilotekarer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Datainsamling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3 Intervju, av ansatte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Observasjon, av </a:t>
            </a:r>
            <a:r>
              <a:rPr lang="no"/>
              <a:t>biblioteksystemer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no"/>
              <a:t>Fokus</a:t>
            </a:r>
            <a:r>
              <a:rPr lang="no"/>
              <a:t>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Kommunikasjonsmidler de allerede bruker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Hvordan finne ny informasjon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no"/>
              <a:t>Resultat</a:t>
            </a:r>
            <a:r>
              <a:rPr lang="no"/>
              <a:t>:</a:t>
            </a:r>
          </a:p>
          <a:p>
            <a:pPr indent="-228600" lvl="0" marL="457200">
              <a:spcBef>
                <a:spcPts val="0"/>
              </a:spcBef>
            </a:pPr>
            <a:r>
              <a:rPr lang="no"/>
              <a:t>Ny problemstilling: ansatte vet ikke om tjenestene biblioteket tilbyr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ostumer durny map.pn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372500"/>
            <a:ext cx="8520599" cy="40985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Ideemyldring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Barain Writing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no"/>
              <a:t>Fysisk, Digital, Person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Ideer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no"/>
              <a:t>Bedre enn en bibliotekar?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no"/>
              <a:t>Poengsamling/Aktiv låner</a:t>
            </a:r>
          </a:p>
          <a:p>
            <a:pPr indent="-228600" lvl="1" marL="914400">
              <a:spcBef>
                <a:spcPts val="0"/>
              </a:spcBef>
            </a:pPr>
            <a:r>
              <a:rPr lang="no"/>
              <a:t>Bibliotekhistorie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Bedre enn en bibliotekar?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925" y="1468822"/>
            <a:ext cx="9144000" cy="34960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Shape 110"/>
          <p:cNvCxnSpPr/>
          <p:nvPr/>
        </p:nvCxnSpPr>
        <p:spPr>
          <a:xfrm>
            <a:off x="636000" y="1857850"/>
            <a:ext cx="833700" cy="904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Bedre enn en bibliotekar?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550" y="1468822"/>
            <a:ext cx="9144000" cy="3496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