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48" r:id="rId2"/>
    <p:sldId id="382" r:id="rId3"/>
    <p:sldId id="383" r:id="rId4"/>
    <p:sldId id="385" r:id="rId5"/>
    <p:sldId id="386" r:id="rId6"/>
    <p:sldId id="389" r:id="rId7"/>
    <p:sldId id="473" r:id="rId8"/>
    <p:sldId id="470" r:id="rId9"/>
    <p:sldId id="475" r:id="rId10"/>
    <p:sldId id="476" r:id="rId11"/>
    <p:sldId id="392" r:id="rId12"/>
    <p:sldId id="395" r:id="rId13"/>
    <p:sldId id="471" r:id="rId14"/>
    <p:sldId id="472" r:id="rId15"/>
    <p:sldId id="396" r:id="rId16"/>
    <p:sldId id="397" r:id="rId17"/>
    <p:sldId id="429" r:id="rId18"/>
    <p:sldId id="398" r:id="rId19"/>
    <p:sldId id="430" r:id="rId20"/>
    <p:sldId id="477" r:id="rId21"/>
    <p:sldId id="478" r:id="rId22"/>
    <p:sldId id="479" r:id="rId23"/>
    <p:sldId id="480" r:id="rId24"/>
    <p:sldId id="481" r:id="rId25"/>
    <p:sldId id="457" r:id="rId26"/>
    <p:sldId id="454" r:id="rId27"/>
    <p:sldId id="460" r:id="rId28"/>
    <p:sldId id="461" r:id="rId29"/>
    <p:sldId id="483" r:id="rId30"/>
    <p:sldId id="474" r:id="rId31"/>
    <p:sldId id="455" r:id="rId32"/>
    <p:sldId id="462" r:id="rId33"/>
    <p:sldId id="458" r:id="rId34"/>
    <p:sldId id="482" r:id="rId35"/>
    <p:sldId id="411" r:id="rId36"/>
    <p:sldId id="433" r:id="rId37"/>
    <p:sldId id="415" r:id="rId38"/>
  </p:sldIdLst>
  <p:sldSz cx="9144000" cy="6858000" type="screen4x3"/>
  <p:notesSz cx="7099300" cy="10234613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00"/>
    <a:srgbClr val="6600FF"/>
    <a:srgbClr val="0000CC"/>
    <a:srgbClr val="808080"/>
    <a:srgbClr val="FF0000"/>
    <a:srgbClr val="33CC33"/>
    <a:srgbClr val="FFCC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57" autoAdjust="0"/>
    <p:restoredTop sz="94670" autoAdjust="0"/>
  </p:normalViewPr>
  <p:slideViewPr>
    <p:cSldViewPr snapToObjects="1">
      <p:cViewPr>
        <p:scale>
          <a:sx n="100" d="100"/>
          <a:sy n="100" d="100"/>
        </p:scale>
        <p:origin x="-267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fld id="{90E9C15C-2A8B-482B-987D-015738AE80F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en-GB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fld id="{8B6ADE75-2B9F-4846-8BAD-A62537C4EB8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049FD-A82B-4FB3-BC41-ACA19B33738A}" type="slidenum">
              <a:rPr lang="en-GB"/>
              <a:pPr/>
              <a:t>1</a:t>
            </a:fld>
            <a:endParaRPr lang="en-GB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22925-F92C-4DA0-AB3F-60F15FB0C955}" type="slidenum">
              <a:rPr lang="en-GB"/>
              <a:pPr/>
              <a:t>13</a:t>
            </a:fld>
            <a:endParaRPr lang="en-GB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3F277C-E987-4C8B-AB8D-8678387F4650}" type="slidenum">
              <a:rPr lang="en-GB"/>
              <a:pPr/>
              <a:t>14</a:t>
            </a:fld>
            <a:endParaRPr lang="en-GB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8C7DB-2B7A-4A43-92A4-ACB49F4937A5}" type="slidenum">
              <a:rPr lang="en-GB"/>
              <a:pPr/>
              <a:t>15</a:t>
            </a:fld>
            <a:endParaRPr lang="en-GB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DDEFB-46E5-46C5-B4D8-D92BC38D0E3F}" type="slidenum">
              <a:rPr lang="en-GB"/>
              <a:pPr/>
              <a:t>16</a:t>
            </a:fld>
            <a:endParaRPr lang="en-GB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0A61D-03D9-45A7-9B43-77A0E9F7491D}" type="slidenum">
              <a:rPr lang="en-GB"/>
              <a:pPr/>
              <a:t>17</a:t>
            </a:fld>
            <a:endParaRPr lang="en-GB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07A4F-636A-4010-BB15-292C7C733F77}" type="slidenum">
              <a:rPr lang="en-GB"/>
              <a:pPr/>
              <a:t>18</a:t>
            </a:fld>
            <a:endParaRPr lang="en-GB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774CB-B382-4CB4-9B40-524C9EADB4F2}" type="slidenum">
              <a:rPr lang="en-GB"/>
              <a:pPr/>
              <a:t>19</a:t>
            </a:fld>
            <a:endParaRPr lang="en-GB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8122C-FFE4-4A4C-8C63-B3A146172E67}" type="slidenum">
              <a:rPr lang="en-GB"/>
              <a:pPr/>
              <a:t>21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55E98-392A-4C30-ACC4-E95EF203C92A}" type="slidenum">
              <a:rPr lang="en-GB"/>
              <a:pPr/>
              <a:t>22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55E98-392A-4C30-ACC4-E95EF203C92A}" type="slidenum">
              <a:rPr lang="en-GB"/>
              <a:pPr/>
              <a:t>23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05D98-0EE3-4770-BC2B-7BD5F85A69A8}" type="slidenum">
              <a:rPr lang="en-GB"/>
              <a:pPr/>
              <a:t>2</a:t>
            </a:fld>
            <a:endParaRPr lang="en-GB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2C4A2-9EC7-4A78-ADF0-B13649AC5DC3}" type="slidenum">
              <a:rPr lang="en-GB"/>
              <a:pPr/>
              <a:t>24</a:t>
            </a:fld>
            <a:endParaRPr lang="en-GB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505E1-A435-409D-B4A6-CA962D6178FF}" type="slidenum">
              <a:rPr lang="en-GB"/>
              <a:pPr/>
              <a:t>25</a:t>
            </a:fld>
            <a:endParaRPr lang="en-GB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E63F2-378A-4CDC-ADCD-E08B9C840D37}" type="slidenum">
              <a:rPr lang="en-GB"/>
              <a:pPr/>
              <a:t>26</a:t>
            </a:fld>
            <a:endParaRPr lang="en-GB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10F482-B555-41B4-96DB-9CC9DEB86387}" type="slidenum">
              <a:rPr lang="en-GB"/>
              <a:pPr/>
              <a:t>27</a:t>
            </a:fld>
            <a:endParaRPr lang="en-GB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747C4-1329-4C8E-A00C-1DD2C3E21915}" type="slidenum">
              <a:rPr lang="en-GB"/>
              <a:pPr/>
              <a:t>28</a:t>
            </a:fld>
            <a:endParaRPr lang="en-GB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2A5AD-36B4-4494-BBF9-A828CC6E1EF9}" type="slidenum">
              <a:rPr lang="en-GB"/>
              <a:pPr/>
              <a:t>29</a:t>
            </a:fld>
            <a:endParaRPr lang="en-GB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6F726-8105-4486-97A8-03E5265CDC1F}" type="slidenum">
              <a:rPr lang="en-GB"/>
              <a:pPr/>
              <a:t>30</a:t>
            </a:fld>
            <a:endParaRPr lang="en-GB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0F986-924A-4DE3-84CF-4316CBE1147D}" type="slidenum">
              <a:rPr lang="en-GB"/>
              <a:pPr/>
              <a:t>31</a:t>
            </a:fld>
            <a:endParaRPr lang="en-GB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5397B-A148-42E7-8262-1ED3BEE9EBC8}" type="slidenum">
              <a:rPr lang="en-GB"/>
              <a:pPr/>
              <a:t>32</a:t>
            </a:fld>
            <a:endParaRPr lang="en-GB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1A033-B9BA-4838-92A5-AA61FB3BB260}" type="slidenum">
              <a:rPr lang="en-GB"/>
              <a:pPr/>
              <a:t>33</a:t>
            </a:fld>
            <a:endParaRPr lang="en-GB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487D1-DFA0-4A2E-9112-5EA486F1E0C9}" type="slidenum">
              <a:rPr lang="en-GB"/>
              <a:pPr/>
              <a:t>3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B78CF-9575-47FE-8CDF-DAACDA24F2E8}" type="slidenum">
              <a:rPr lang="en-GB"/>
              <a:pPr/>
              <a:t>34</a:t>
            </a:fld>
            <a:endParaRPr lang="en-GB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E9041-38D5-438E-99A0-18E101EDCA8B}" type="slidenum">
              <a:rPr lang="en-GB"/>
              <a:pPr/>
              <a:t>35</a:t>
            </a:fld>
            <a:endParaRPr lang="en-GB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79005-33AD-49BB-906C-BD7B60F332E6}" type="slidenum">
              <a:rPr lang="en-GB"/>
              <a:pPr/>
              <a:t>36</a:t>
            </a:fld>
            <a:endParaRPr lang="en-GB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72AA3-D915-4B9E-98BA-16848BBCFBF8}" type="slidenum">
              <a:rPr lang="en-GB"/>
              <a:pPr/>
              <a:t>37</a:t>
            </a:fld>
            <a:endParaRPr lang="en-GB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1C2BB-E6F1-4B93-90EE-8D61E10A76C2}" type="slidenum">
              <a:rPr lang="en-GB"/>
              <a:pPr/>
              <a:t>4</a:t>
            </a:fld>
            <a:endParaRPr lang="en-GB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FB2A3-6DAE-473F-8664-EA4966556D1B}" type="slidenum">
              <a:rPr lang="en-GB"/>
              <a:pPr/>
              <a:t>5</a:t>
            </a:fld>
            <a:endParaRPr lang="en-GB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1022C7-99E5-4A3E-95FE-43DB70D4E1FE}" type="slidenum">
              <a:rPr lang="en-GB"/>
              <a:pPr/>
              <a:t>6</a:t>
            </a:fld>
            <a:endParaRPr lang="en-GB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B203A-731B-473B-AF3D-C75956C43F89}" type="slidenum">
              <a:rPr lang="en-GB"/>
              <a:pPr/>
              <a:t>9</a:t>
            </a:fld>
            <a:endParaRPr lang="en-GB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B203A-731B-473B-AF3D-C75956C43F89}" type="slidenum">
              <a:rPr lang="en-GB"/>
              <a:pPr/>
              <a:t>11</a:t>
            </a:fld>
            <a:endParaRPr lang="en-GB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981FB-6BC3-411B-B4C9-93CED0DF2EE3}" type="slidenum">
              <a:rPr lang="en-GB"/>
              <a:pPr/>
              <a:t>12</a:t>
            </a:fld>
            <a:endParaRPr lang="en-GB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B627F-AD2C-424F-97EE-2404C18809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65838-4C8B-4984-9C7C-7BBA27EE31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38125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8125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6FDB8-67C0-4DF8-AE47-A3D1F3344EE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125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04925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04925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1425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2041525" cy="3048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0AE8ABE6-173D-4E9B-8CED-72B4C8A037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125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04925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2041525" cy="3048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3B1EDD0D-33D8-4A8C-929D-954FC17BFB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58677-008F-49E6-953C-10A1D9379B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A79F9-9664-4622-B467-EC624FC0D5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04925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0A578-B099-4DE5-8439-EC1BC9E2CD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F625A-4531-45A6-9FB2-C9A9654E94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5EB17-9F37-43BD-856B-02BE1A702B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FAC4-BBA0-4A3C-9C87-316C835D8D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B6CDF-7CA1-4215-A6C8-5DB8649D24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DBEFD-4E3F-4D61-B692-0F5D78C273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38125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04925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04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nb-NO"/>
              <a:t>INF 2310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4F0CA65-180D-4893-A3F7-D211103B5F8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gray">
          <a:xfrm>
            <a:off x="552450" y="1228725"/>
            <a:ext cx="8229600" cy="76200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5.xls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Excel_97-2003_Worksheet3.xls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Relationship Id="rId9" Type="http://schemas.openxmlformats.org/officeDocument/2006/relationships/oleObject" Target="../embeddings/Microsoft_Office_Excel_97-2003_Worksheet6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7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97-2003_Worksheet8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Microsoft_Office_Excel_97-2003_Worksheet10.xls"/><Relationship Id="rId4" Type="http://schemas.openxmlformats.org/officeDocument/2006/relationships/oleObject" Target="../embeddings/Microsoft_Office_Excel_97-2003_Worksheet9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3.png"/><Relationship Id="rId5" Type="http://schemas.openxmlformats.org/officeDocument/2006/relationships/image" Target="../media/image59.png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60466-C2B7-4086-9092-D79D2B38EB39}" type="slidenum">
              <a:rPr lang="en-GB"/>
              <a:pPr/>
              <a:t>1</a:t>
            </a:fld>
            <a:endParaRPr lang="en-GB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73150"/>
            <a:ext cx="7772400" cy="1143000"/>
          </a:xfrm>
        </p:spPr>
        <p:txBody>
          <a:bodyPr/>
          <a:lstStyle/>
          <a:p>
            <a:r>
              <a:rPr lang="nb-NO" sz="3600" dirty="0"/>
              <a:t>INF 2310 – </a:t>
            </a:r>
            <a:r>
              <a:rPr lang="nb-NO" sz="3600" dirty="0" smtClean="0"/>
              <a:t>11. mai 2010</a:t>
            </a:r>
            <a:endParaRPr lang="en-GB" sz="360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1917700"/>
            <a:ext cx="7065963" cy="4311650"/>
          </a:xfrm>
        </p:spPr>
        <p:txBody>
          <a:bodyPr/>
          <a:lstStyle/>
          <a:p>
            <a:r>
              <a:rPr lang="nb-NO" sz="2800" dirty="0" smtClean="0">
                <a:solidFill>
                  <a:srgbClr val="008080"/>
                </a:solidFill>
                <a:latin typeface="Verdana" pitchFamily="34" charset="0"/>
              </a:rPr>
              <a:t>Segmentering </a:t>
            </a:r>
            <a:r>
              <a:rPr lang="nb-NO" sz="2800" dirty="0">
                <a:solidFill>
                  <a:srgbClr val="008080"/>
                </a:solidFill>
                <a:latin typeface="Verdana" pitchFamily="34" charset="0"/>
              </a:rPr>
              <a:t>ved </a:t>
            </a:r>
            <a:r>
              <a:rPr lang="nb-NO" sz="2800" dirty="0" err="1" smtClean="0">
                <a:solidFill>
                  <a:srgbClr val="008080"/>
                </a:solidFill>
                <a:latin typeface="Verdana" pitchFamily="34" charset="0"/>
              </a:rPr>
              <a:t>terskling</a:t>
            </a:r>
            <a:endParaRPr lang="nb-NO" sz="2800" dirty="0" smtClean="0">
              <a:solidFill>
                <a:srgbClr val="008080"/>
              </a:solidFill>
              <a:latin typeface="Verdana" pitchFamily="34" charset="0"/>
            </a:endParaRPr>
          </a:p>
          <a:p>
            <a:r>
              <a:rPr lang="nb-NO" sz="2800" dirty="0" smtClean="0">
                <a:solidFill>
                  <a:srgbClr val="008080"/>
                </a:solidFill>
                <a:latin typeface="Verdana" pitchFamily="34" charset="0"/>
              </a:rPr>
              <a:t>Kap 10.3</a:t>
            </a:r>
            <a:endParaRPr lang="nb-NO" sz="2800" dirty="0">
              <a:solidFill>
                <a:srgbClr val="008080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</a:rPr>
              <a:t> Global </a:t>
            </a:r>
            <a:r>
              <a:rPr lang="nb-NO" sz="2000" dirty="0" err="1" smtClean="0">
                <a:latin typeface="Verdana" pitchFamily="34" charset="0"/>
              </a:rPr>
              <a:t>terskling</a:t>
            </a:r>
            <a:endParaRPr lang="nb-NO" sz="20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</a:rPr>
              <a:t> Generelle histogramfordelinger og klassifikasjonsfeil</a:t>
            </a:r>
          </a:p>
          <a:p>
            <a:pPr algn="l"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</a:rPr>
              <a:t> To populære </a:t>
            </a:r>
            <a:r>
              <a:rPr lang="nb-NO" sz="2000" dirty="0" err="1" smtClean="0">
                <a:latin typeface="Verdana" pitchFamily="34" charset="0"/>
              </a:rPr>
              <a:t>tersklingsalgoritmer</a:t>
            </a:r>
            <a:endParaRPr lang="nb-NO" sz="20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</a:rPr>
              <a:t> Bruken av kanter, og effekten av ”støy” og glatting</a:t>
            </a:r>
          </a:p>
          <a:p>
            <a:pPr algn="l">
              <a:buFont typeface="Arial" pitchFamily="34" charset="0"/>
              <a:buChar char="•"/>
            </a:pPr>
            <a:r>
              <a:rPr lang="nb-NO" sz="2000" dirty="0" smtClean="0">
                <a:latin typeface="Verdana" pitchFamily="34" charset="0"/>
              </a:rPr>
              <a:t> Lokal </a:t>
            </a:r>
            <a:r>
              <a:rPr lang="nb-NO" sz="2000" dirty="0" err="1" smtClean="0">
                <a:latin typeface="Verdana" pitchFamily="34" charset="0"/>
              </a:rPr>
              <a:t>terskling</a:t>
            </a:r>
            <a:endParaRPr lang="nb-NO" sz="2000" dirty="0" smtClean="0">
              <a:latin typeface="Verdana" pitchFamily="34" charset="0"/>
            </a:endParaRPr>
          </a:p>
          <a:p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err="1" smtClean="0"/>
              <a:t>Disse</a:t>
            </a:r>
            <a:r>
              <a:rPr lang="en-GB" sz="1800" dirty="0" smtClean="0"/>
              <a:t> </a:t>
            </a:r>
            <a:r>
              <a:rPr lang="en-GB" sz="1800" dirty="0" err="1" smtClean="0"/>
              <a:t>notatene</a:t>
            </a:r>
            <a:r>
              <a:rPr lang="en-GB" sz="1800" dirty="0" smtClean="0"/>
              <a:t> </a:t>
            </a:r>
            <a:r>
              <a:rPr lang="en-GB" sz="1800" dirty="0" err="1" smtClean="0"/>
              <a:t>er</a:t>
            </a:r>
            <a:r>
              <a:rPr lang="en-GB" sz="1800" dirty="0" smtClean="0"/>
              <a:t> </a:t>
            </a:r>
            <a:r>
              <a:rPr lang="en-GB" sz="1800" dirty="0" err="1" smtClean="0"/>
              <a:t>basert</a:t>
            </a:r>
            <a:r>
              <a:rPr lang="en-GB" sz="1800" dirty="0" smtClean="0"/>
              <a:t> </a:t>
            </a:r>
            <a:r>
              <a:rPr lang="en-GB" sz="1800" dirty="0" err="1" smtClean="0"/>
              <a:t>på</a:t>
            </a:r>
            <a:r>
              <a:rPr lang="en-GB" sz="1800" dirty="0" smtClean="0"/>
              <a:t> F. </a:t>
            </a:r>
            <a:r>
              <a:rPr lang="en-GB" sz="1800" dirty="0" err="1" smtClean="0"/>
              <a:t>Albregtsens</a:t>
            </a:r>
            <a:r>
              <a:rPr lang="en-GB" sz="1800" dirty="0" smtClean="0"/>
              <a:t> </a:t>
            </a:r>
            <a:r>
              <a:rPr lang="en-GB" sz="1800" dirty="0" err="1" smtClean="0"/>
              <a:t>segmenteringsnotater</a:t>
            </a:r>
            <a:r>
              <a:rPr lang="en-GB" sz="1800" dirty="0" smtClean="0"/>
              <a:t> </a:t>
            </a:r>
            <a:r>
              <a:rPr lang="en-GB" sz="1800" dirty="0" err="1" smtClean="0"/>
              <a:t>fra</a:t>
            </a:r>
            <a:r>
              <a:rPr lang="en-GB" sz="1800" dirty="0" smtClean="0"/>
              <a:t> </a:t>
            </a:r>
            <a:r>
              <a:rPr lang="en-GB" sz="1800" dirty="0" err="1" smtClean="0"/>
              <a:t>fjoråret</a:t>
            </a:r>
            <a:r>
              <a:rPr lang="en-GB" sz="1800" dirty="0" smtClean="0"/>
              <a:t>.  </a:t>
            </a:r>
            <a:r>
              <a:rPr lang="en-GB" sz="1800" dirty="0" err="1" smtClean="0"/>
              <a:t>Originalnotatene</a:t>
            </a:r>
            <a:r>
              <a:rPr lang="en-GB" sz="1800" dirty="0" smtClean="0"/>
              <a:t> </a:t>
            </a:r>
            <a:r>
              <a:rPr lang="en-GB" sz="1800" dirty="0" err="1" smtClean="0"/>
              <a:t>fra</a:t>
            </a:r>
            <a:r>
              <a:rPr lang="en-GB" sz="1800" dirty="0" smtClean="0"/>
              <a:t> 2009 </a:t>
            </a:r>
            <a:r>
              <a:rPr lang="en-GB" sz="1800" dirty="0" err="1" smtClean="0"/>
              <a:t>inneholder</a:t>
            </a:r>
            <a:r>
              <a:rPr lang="en-GB" sz="1800" dirty="0" smtClean="0"/>
              <a:t> mange </a:t>
            </a:r>
            <a:r>
              <a:rPr lang="en-GB" sz="1800" dirty="0" err="1" smtClean="0"/>
              <a:t>interessante</a:t>
            </a:r>
            <a:r>
              <a:rPr lang="en-GB" sz="1800" dirty="0" smtClean="0"/>
              <a:t> </a:t>
            </a:r>
            <a:r>
              <a:rPr lang="en-GB" sz="1800" dirty="0" err="1" smtClean="0"/>
              <a:t>detaljer</a:t>
            </a:r>
            <a:r>
              <a:rPr lang="en-GB" sz="1800" dirty="0" smtClean="0"/>
              <a:t>, </a:t>
            </a:r>
            <a:r>
              <a:rPr lang="en-GB" sz="1800" dirty="0" err="1" smtClean="0"/>
              <a:t>og</a:t>
            </a:r>
            <a:r>
              <a:rPr lang="en-GB" sz="1800" dirty="0" smtClean="0"/>
              <a:t> de </a:t>
            </a:r>
            <a:r>
              <a:rPr lang="en-GB" sz="1800" dirty="0" err="1" smtClean="0"/>
              <a:t>anses</a:t>
            </a:r>
            <a:r>
              <a:rPr lang="en-GB" sz="1800" dirty="0" smtClean="0"/>
              <a:t> </a:t>
            </a:r>
            <a:r>
              <a:rPr lang="en-GB" sz="1800" dirty="0" err="1" smtClean="0"/>
              <a:t>som</a:t>
            </a:r>
            <a:r>
              <a:rPr lang="en-GB" sz="1800" dirty="0" smtClean="0"/>
              <a:t> </a:t>
            </a:r>
            <a:r>
              <a:rPr lang="en-GB" sz="1800" dirty="0" err="1" smtClean="0"/>
              <a:t>kursorisk</a:t>
            </a:r>
            <a:r>
              <a:rPr lang="en-GB" sz="1800" dirty="0" smtClean="0"/>
              <a:t> </a:t>
            </a:r>
            <a:r>
              <a:rPr lang="en-GB" sz="1800" dirty="0" err="1" smtClean="0"/>
              <a:t>pensum</a:t>
            </a:r>
            <a:r>
              <a:rPr lang="en-GB" sz="1800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Mulig fremgangsmåte: Finn h</a:t>
            </a:r>
            <a:r>
              <a:rPr lang="nb-NO" sz="3600" baseline="-25000" dirty="0" smtClean="0"/>
              <a:t>1</a:t>
            </a:r>
            <a:r>
              <a:rPr lang="nb-NO" sz="3600" dirty="0" smtClean="0"/>
              <a:t> og h</a:t>
            </a:r>
            <a:r>
              <a:rPr lang="nb-NO" sz="3600" baseline="-25000" dirty="0" smtClean="0"/>
              <a:t>2</a:t>
            </a:r>
            <a:endParaRPr lang="nb-NO" sz="36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smtClean="0"/>
              <a:t>Har vi h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 og h</a:t>
            </a:r>
            <a:r>
              <a:rPr lang="nb-NO" sz="1800" baseline="-25000" dirty="0" smtClean="0"/>
              <a:t>2 </a:t>
            </a:r>
            <a:r>
              <a:rPr lang="nb-NO" sz="1800" dirty="0" smtClean="0"/>
              <a:t>har vi altså alt vi trenger</a:t>
            </a:r>
          </a:p>
          <a:p>
            <a:r>
              <a:rPr lang="nb-NO" sz="1800" dirty="0" smtClean="0"/>
              <a:t>En mulig fremgangsmåte kan da være å anta enkle fordelinger for h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 og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, og </a:t>
            </a:r>
            <a:r>
              <a:rPr lang="nb-NO" sz="1800" u="sng" dirty="0" smtClean="0"/>
              <a:t>prøve</a:t>
            </a:r>
            <a:r>
              <a:rPr lang="nb-NO" sz="1800" dirty="0" smtClean="0"/>
              <a:t> å finne de parametrene som gir modellhistogrammer som til sammen tilnærmer h best mulig</a:t>
            </a:r>
          </a:p>
          <a:p>
            <a:r>
              <a:rPr lang="nb-NO" sz="1800" dirty="0" smtClean="0"/>
              <a:t>Eksempelvis, anta to </a:t>
            </a:r>
            <a:r>
              <a:rPr lang="nb-NO" sz="1800" dirty="0" err="1" smtClean="0"/>
              <a:t>Gauss-fordelinger</a:t>
            </a:r>
            <a:r>
              <a:rPr lang="nb-NO" sz="1800" dirty="0" smtClean="0"/>
              <a:t> og tilpass:</a:t>
            </a:r>
          </a:p>
          <a:p>
            <a:endParaRPr lang="nb-NO" sz="1800" dirty="0" smtClean="0"/>
          </a:p>
          <a:p>
            <a:endParaRPr lang="nb-NO" sz="1800" dirty="0" smtClean="0"/>
          </a:p>
          <a:p>
            <a:endParaRPr lang="nb-NO" sz="1800" dirty="0" smtClean="0"/>
          </a:p>
          <a:p>
            <a:endParaRPr lang="nb-NO" sz="1800" dirty="0" smtClean="0"/>
          </a:p>
          <a:p>
            <a:endParaRPr lang="nb-NO" sz="1800" dirty="0" smtClean="0"/>
          </a:p>
          <a:p>
            <a:endParaRPr lang="nb-NO" sz="1800" dirty="0" smtClean="0"/>
          </a:p>
          <a:p>
            <a:endParaRPr lang="nb-NO" sz="1800" dirty="0" smtClean="0"/>
          </a:p>
          <a:p>
            <a:endParaRPr lang="nb-NO" sz="1800" dirty="0" smtClean="0"/>
          </a:p>
          <a:p>
            <a:r>
              <a:rPr lang="en-US" sz="1800" dirty="0" smtClean="0"/>
              <a:t>Vi </a:t>
            </a:r>
            <a:r>
              <a:rPr lang="en-US" sz="1800" dirty="0" err="1" smtClean="0"/>
              <a:t>skal</a:t>
            </a:r>
            <a:r>
              <a:rPr lang="en-US" sz="1800" dirty="0" smtClean="0"/>
              <a:t> se </a:t>
            </a:r>
            <a:r>
              <a:rPr lang="en-US" sz="1800" dirty="0" err="1" smtClean="0"/>
              <a:t>på</a:t>
            </a:r>
            <a:r>
              <a:rPr lang="en-US" sz="1800" dirty="0" smtClean="0"/>
              <a:t> </a:t>
            </a:r>
            <a:r>
              <a:rPr lang="nb-NO" sz="1800" dirty="0" smtClean="0"/>
              <a:t>forenklede modeller/fremgangsmåter hvor vi finner terskelen(e) direkte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677-008F-49E6-953C-10A1D9379BF5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6" descr="em_curvef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9400" y="3017837"/>
            <a:ext cx="3155950" cy="2366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31909" y="3073400"/>
            <a:ext cx="2855974" cy="212365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sz="1200" dirty="0" smtClean="0">
                <a:latin typeface="Tahoma" pitchFamily="34" charset="0"/>
                <a:cs typeface="Tahoma" pitchFamily="34" charset="0"/>
              </a:rPr>
              <a:t>Summen av de to Gauss-kurvene</a:t>
            </a:r>
            <a:br>
              <a:rPr lang="nb-NO" sz="1200" dirty="0" smtClean="0">
                <a:latin typeface="Tahoma" pitchFamily="34" charset="0"/>
                <a:cs typeface="Tahoma" pitchFamily="34" charset="0"/>
              </a:rPr>
            </a:br>
            <a:r>
              <a:rPr lang="nb-NO" sz="1200" dirty="0" smtClean="0">
                <a:latin typeface="Tahoma" pitchFamily="34" charset="0"/>
                <a:cs typeface="Tahoma" pitchFamily="34" charset="0"/>
              </a:rPr>
              <a:t>passer rimelig godt til det </a:t>
            </a:r>
            <a:br>
              <a:rPr lang="nb-NO" sz="1200" dirty="0" smtClean="0">
                <a:latin typeface="Tahoma" pitchFamily="34" charset="0"/>
                <a:cs typeface="Tahoma" pitchFamily="34" charset="0"/>
              </a:rPr>
            </a:br>
            <a:r>
              <a:rPr lang="nb-NO" sz="1200" dirty="0" smtClean="0">
                <a:latin typeface="Tahoma" pitchFamily="34" charset="0"/>
                <a:cs typeface="Tahoma" pitchFamily="34" charset="0"/>
              </a:rPr>
              <a:t>observerte histogrammet (blå linje)</a:t>
            </a:r>
          </a:p>
          <a:p>
            <a:pPr algn="ctr"/>
            <a:endParaRPr lang="nb-NO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nb-NO" sz="1200" dirty="0" smtClean="0">
                <a:latin typeface="Tahoma" pitchFamily="34" charset="0"/>
                <a:cs typeface="Tahoma" pitchFamily="34" charset="0"/>
              </a:rPr>
              <a:t>Piksler med intensitet hvor </a:t>
            </a:r>
            <a:br>
              <a:rPr lang="nb-NO" sz="1200" dirty="0" smtClean="0">
                <a:latin typeface="Tahoma" pitchFamily="34" charset="0"/>
                <a:cs typeface="Tahoma" pitchFamily="34" charset="0"/>
              </a:rPr>
            </a:br>
            <a:r>
              <a:rPr lang="nb-NO" sz="1200" dirty="0" smtClean="0">
                <a:latin typeface="Tahoma" pitchFamily="34" charset="0"/>
                <a:cs typeface="Tahoma" pitchFamily="34" charset="0"/>
              </a:rPr>
              <a:t>rødt &gt; grønt  </a:t>
            </a:r>
            <a:br>
              <a:rPr lang="nb-NO" sz="1200" dirty="0" smtClean="0">
                <a:latin typeface="Tahoma" pitchFamily="34" charset="0"/>
                <a:cs typeface="Tahoma" pitchFamily="34" charset="0"/>
              </a:rPr>
            </a:br>
            <a:r>
              <a:rPr lang="nb-NO" sz="1200" dirty="0" smtClean="0">
                <a:latin typeface="Tahoma" pitchFamily="34" charset="0"/>
                <a:cs typeface="Tahoma" pitchFamily="34" charset="0"/>
              </a:rPr>
              <a:t>blir klassifisert til bakgrunn</a:t>
            </a:r>
          </a:p>
          <a:p>
            <a:pPr algn="ctr"/>
            <a:endParaRPr lang="nb-NO" sz="12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nb-NO" sz="1200" dirty="0" smtClean="0">
                <a:latin typeface="Tahoma" pitchFamily="34" charset="0"/>
                <a:cs typeface="Tahoma" pitchFamily="34" charset="0"/>
              </a:rPr>
              <a:t>En populær algoritme for slik tilpasning</a:t>
            </a:r>
            <a:br>
              <a:rPr lang="nb-NO" sz="1200" dirty="0" smtClean="0">
                <a:latin typeface="Tahoma" pitchFamily="34" charset="0"/>
                <a:cs typeface="Tahoma" pitchFamily="34" charset="0"/>
              </a:rPr>
            </a:br>
            <a:r>
              <a:rPr lang="nb-NO" sz="1200" dirty="0" smtClean="0">
                <a:latin typeface="Tahoma" pitchFamily="34" charset="0"/>
                <a:cs typeface="Tahoma" pitchFamily="34" charset="0"/>
              </a:rPr>
              <a:t>kalles </a:t>
            </a:r>
            <a:r>
              <a:rPr lang="nb-NO" sz="1200" dirty="0" err="1" smtClean="0">
                <a:latin typeface="Tahoma" pitchFamily="34" charset="0"/>
                <a:cs typeface="Tahoma" pitchFamily="34" charset="0"/>
              </a:rPr>
              <a:t>expectation-maximization</a:t>
            </a:r>
            <a:r>
              <a:rPr lang="nb-NO" sz="1200" dirty="0" smtClean="0">
                <a:latin typeface="Tahoma" pitchFamily="34" charset="0"/>
                <a:cs typeface="Tahoma" pitchFamily="34" charset="0"/>
              </a:rPr>
              <a:t> (EM)</a:t>
            </a:r>
            <a:br>
              <a:rPr lang="nb-NO" sz="1200" dirty="0" smtClean="0">
                <a:latin typeface="Tahoma" pitchFamily="34" charset="0"/>
                <a:cs typeface="Tahoma" pitchFamily="34" charset="0"/>
              </a:rPr>
            </a:br>
            <a:r>
              <a:rPr lang="nb-NO" sz="1200" dirty="0" smtClean="0">
                <a:latin typeface="Tahoma" pitchFamily="34" charset="0"/>
                <a:cs typeface="Tahoma" pitchFamily="34" charset="0"/>
              </a:rPr>
              <a:t>(Ikke pensum i dette kurset!)</a:t>
            </a:r>
            <a:endParaRPr lang="nb-NO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7CA8-4BF1-4D38-88A8-C3DFF412A502}" type="slidenum">
              <a:rPr lang="en-GB"/>
              <a:pPr/>
              <a:t>11</a:t>
            </a:fld>
            <a:endParaRPr lang="en-GB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Klassifikasjonsfeil ved terskling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04925"/>
            <a:ext cx="7935912" cy="4800600"/>
          </a:xfrm>
        </p:spPr>
        <p:txBody>
          <a:bodyPr/>
          <a:lstStyle/>
          <a:p>
            <a:r>
              <a:rPr lang="nb-NO" sz="2000" dirty="0" smtClean="0"/>
              <a:t>Andelen </a:t>
            </a:r>
            <a:r>
              <a:rPr lang="nb-NO" sz="2000" smtClean="0"/>
              <a:t>feilklassifiserte piksler:</a:t>
            </a:r>
            <a:endParaRPr lang="nb-NO" sz="2000" dirty="0" smtClean="0"/>
          </a:p>
          <a:p>
            <a:pPr lvl="1"/>
            <a:r>
              <a:rPr lang="nb-NO" sz="1600" dirty="0" smtClean="0"/>
              <a:t>Andelen forgrunnspiksler klassifisert som bakgrunnspiksler</a:t>
            </a:r>
            <a:br>
              <a:rPr lang="nb-NO" sz="1600" dirty="0" smtClean="0"/>
            </a:br>
            <a:r>
              <a:rPr lang="nb-NO" sz="1600" dirty="0" smtClean="0"/>
              <a:t>pluss andelen bakgrunnspiksler klassifisert som forgrunn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2000" dirty="0" smtClean="0"/>
              <a:t>For en gitt terskel t:</a:t>
            </a:r>
          </a:p>
        </p:txBody>
      </p:sp>
      <p:grpSp>
        <p:nvGrpSpPr>
          <p:cNvPr id="255027" name="Group 51"/>
          <p:cNvGrpSpPr>
            <a:grpSpLocks/>
          </p:cNvGrpSpPr>
          <p:nvPr/>
        </p:nvGrpSpPr>
        <p:grpSpPr bwMode="auto">
          <a:xfrm>
            <a:off x="3349625" y="3838576"/>
            <a:ext cx="2670175" cy="2214562"/>
            <a:chOff x="3617" y="2585"/>
            <a:chExt cx="1682" cy="1395"/>
          </a:xfrm>
        </p:grpSpPr>
        <p:sp>
          <p:nvSpPr>
            <p:cNvPr id="254986" name="Freeform 10"/>
            <p:cNvSpPr>
              <a:spLocks/>
            </p:cNvSpPr>
            <p:nvPr/>
          </p:nvSpPr>
          <p:spPr bwMode="auto">
            <a:xfrm>
              <a:off x="3957" y="2585"/>
              <a:ext cx="1276" cy="595"/>
            </a:xfrm>
            <a:custGeom>
              <a:avLst/>
              <a:gdLst/>
              <a:ahLst/>
              <a:cxnLst>
                <a:cxn ang="0">
                  <a:pos x="0" y="2107"/>
                </a:cxn>
                <a:cxn ang="0">
                  <a:pos x="567" y="1881"/>
                </a:cxn>
                <a:cxn ang="0">
                  <a:pos x="1191" y="973"/>
                </a:cxn>
                <a:cxn ang="0">
                  <a:pos x="1701" y="123"/>
                </a:cxn>
                <a:cxn ang="0">
                  <a:pos x="2240" y="236"/>
                </a:cxn>
                <a:cxn ang="0">
                  <a:pos x="2466" y="917"/>
                </a:cxn>
                <a:cxn ang="0">
                  <a:pos x="2835" y="1569"/>
                </a:cxn>
                <a:cxn ang="0">
                  <a:pos x="3430" y="1909"/>
                </a:cxn>
                <a:cxn ang="0">
                  <a:pos x="3827" y="2022"/>
                </a:cxn>
              </a:cxnLst>
              <a:rect l="0" t="0" r="r" b="b"/>
              <a:pathLst>
                <a:path w="3827" h="2107">
                  <a:moveTo>
                    <a:pt x="0" y="2107"/>
                  </a:moveTo>
                  <a:cubicBezTo>
                    <a:pt x="184" y="2088"/>
                    <a:pt x="369" y="2070"/>
                    <a:pt x="567" y="1881"/>
                  </a:cubicBezTo>
                  <a:cubicBezTo>
                    <a:pt x="765" y="1692"/>
                    <a:pt x="1002" y="1266"/>
                    <a:pt x="1191" y="973"/>
                  </a:cubicBezTo>
                  <a:cubicBezTo>
                    <a:pt x="1380" y="680"/>
                    <a:pt x="1526" y="246"/>
                    <a:pt x="1701" y="123"/>
                  </a:cubicBezTo>
                  <a:cubicBezTo>
                    <a:pt x="1876" y="0"/>
                    <a:pt x="2112" y="104"/>
                    <a:pt x="2240" y="236"/>
                  </a:cubicBezTo>
                  <a:cubicBezTo>
                    <a:pt x="2368" y="368"/>
                    <a:pt x="2367" y="695"/>
                    <a:pt x="2466" y="917"/>
                  </a:cubicBezTo>
                  <a:cubicBezTo>
                    <a:pt x="2565" y="1139"/>
                    <a:pt x="2674" y="1404"/>
                    <a:pt x="2835" y="1569"/>
                  </a:cubicBezTo>
                  <a:cubicBezTo>
                    <a:pt x="2996" y="1734"/>
                    <a:pt x="3265" y="1834"/>
                    <a:pt x="3430" y="1909"/>
                  </a:cubicBezTo>
                  <a:cubicBezTo>
                    <a:pt x="3595" y="1984"/>
                    <a:pt x="3766" y="2003"/>
                    <a:pt x="3827" y="2022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54992" name="Freeform 16"/>
            <p:cNvSpPr>
              <a:spLocks/>
            </p:cNvSpPr>
            <p:nvPr/>
          </p:nvSpPr>
          <p:spPr bwMode="auto">
            <a:xfrm>
              <a:off x="3646" y="3351"/>
              <a:ext cx="1417" cy="623"/>
            </a:xfrm>
            <a:custGeom>
              <a:avLst/>
              <a:gdLst/>
              <a:ahLst/>
              <a:cxnLst>
                <a:cxn ang="0">
                  <a:pos x="0" y="1540"/>
                </a:cxn>
                <a:cxn ang="0">
                  <a:pos x="453" y="1256"/>
                </a:cxn>
                <a:cxn ang="0">
                  <a:pos x="737" y="434"/>
                </a:cxn>
                <a:cxn ang="0">
                  <a:pos x="1247" y="9"/>
                </a:cxn>
                <a:cxn ang="0">
                  <a:pos x="1757" y="491"/>
                </a:cxn>
                <a:cxn ang="0">
                  <a:pos x="2069" y="1200"/>
                </a:cxn>
                <a:cxn ang="0">
                  <a:pos x="2409" y="1427"/>
                </a:cxn>
                <a:cxn ang="0">
                  <a:pos x="2920" y="1568"/>
                </a:cxn>
                <a:cxn ang="0">
                  <a:pos x="3345" y="1597"/>
                </a:cxn>
                <a:cxn ang="0">
                  <a:pos x="3147" y="1597"/>
                </a:cxn>
              </a:cxnLst>
              <a:rect l="0" t="0" r="r" b="b"/>
              <a:pathLst>
                <a:path w="3383" h="1602">
                  <a:moveTo>
                    <a:pt x="0" y="1540"/>
                  </a:moveTo>
                  <a:cubicBezTo>
                    <a:pt x="165" y="1490"/>
                    <a:pt x="330" y="1440"/>
                    <a:pt x="453" y="1256"/>
                  </a:cubicBezTo>
                  <a:cubicBezTo>
                    <a:pt x="576" y="1072"/>
                    <a:pt x="605" y="642"/>
                    <a:pt x="737" y="434"/>
                  </a:cubicBezTo>
                  <a:cubicBezTo>
                    <a:pt x="869" y="226"/>
                    <a:pt x="1077" y="0"/>
                    <a:pt x="1247" y="9"/>
                  </a:cubicBezTo>
                  <a:cubicBezTo>
                    <a:pt x="1417" y="18"/>
                    <a:pt x="1620" y="293"/>
                    <a:pt x="1757" y="491"/>
                  </a:cubicBezTo>
                  <a:cubicBezTo>
                    <a:pt x="1894" y="689"/>
                    <a:pt x="1960" y="1044"/>
                    <a:pt x="2069" y="1200"/>
                  </a:cubicBezTo>
                  <a:cubicBezTo>
                    <a:pt x="2178" y="1356"/>
                    <a:pt x="2267" y="1366"/>
                    <a:pt x="2409" y="1427"/>
                  </a:cubicBezTo>
                  <a:cubicBezTo>
                    <a:pt x="2551" y="1488"/>
                    <a:pt x="2764" y="1540"/>
                    <a:pt x="2920" y="1568"/>
                  </a:cubicBezTo>
                  <a:cubicBezTo>
                    <a:pt x="3076" y="1596"/>
                    <a:pt x="3307" y="1592"/>
                    <a:pt x="3345" y="1597"/>
                  </a:cubicBezTo>
                  <a:cubicBezTo>
                    <a:pt x="3383" y="1602"/>
                    <a:pt x="3185" y="1597"/>
                    <a:pt x="3147" y="1597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54997" name="Line 21"/>
            <p:cNvSpPr>
              <a:spLocks noChangeShapeType="1"/>
            </p:cNvSpPr>
            <p:nvPr/>
          </p:nvSpPr>
          <p:spPr bwMode="auto">
            <a:xfrm>
              <a:off x="4290" y="2614"/>
              <a:ext cx="0" cy="13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grpSp>
          <p:nvGrpSpPr>
            <p:cNvPr id="255026" name="Group 50"/>
            <p:cNvGrpSpPr>
              <a:grpSpLocks/>
            </p:cNvGrpSpPr>
            <p:nvPr/>
          </p:nvGrpSpPr>
          <p:grpSpPr bwMode="auto">
            <a:xfrm>
              <a:off x="3985" y="2973"/>
              <a:ext cx="312" cy="237"/>
              <a:chOff x="2263" y="3577"/>
              <a:chExt cx="652" cy="341"/>
            </a:xfrm>
          </p:grpSpPr>
          <p:sp>
            <p:nvSpPr>
              <p:cNvPr id="255000" name="Line 24"/>
              <p:cNvSpPr>
                <a:spLocks noChangeShapeType="1"/>
              </p:cNvSpPr>
              <p:nvPr/>
            </p:nvSpPr>
            <p:spPr bwMode="auto">
              <a:xfrm flipV="1">
                <a:off x="2263" y="3889"/>
                <a:ext cx="28" cy="2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1" name="Line 25"/>
              <p:cNvSpPr>
                <a:spLocks noChangeShapeType="1"/>
              </p:cNvSpPr>
              <p:nvPr/>
            </p:nvSpPr>
            <p:spPr bwMode="auto">
              <a:xfrm flipV="1">
                <a:off x="2348" y="3861"/>
                <a:ext cx="57" cy="5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2" name="Line 26"/>
              <p:cNvSpPr>
                <a:spLocks noChangeShapeType="1"/>
              </p:cNvSpPr>
              <p:nvPr/>
            </p:nvSpPr>
            <p:spPr bwMode="auto">
              <a:xfrm flipV="1">
                <a:off x="2461" y="3776"/>
                <a:ext cx="142" cy="14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3" name="Line 27"/>
              <p:cNvSpPr>
                <a:spLocks noChangeShapeType="1"/>
              </p:cNvSpPr>
              <p:nvPr/>
            </p:nvSpPr>
            <p:spPr bwMode="auto">
              <a:xfrm flipV="1">
                <a:off x="2575" y="3634"/>
                <a:ext cx="198" cy="28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4" name="Line 28"/>
              <p:cNvSpPr>
                <a:spLocks noChangeShapeType="1"/>
              </p:cNvSpPr>
              <p:nvPr/>
            </p:nvSpPr>
            <p:spPr bwMode="auto">
              <a:xfrm flipV="1">
                <a:off x="2688" y="3577"/>
                <a:ext cx="227" cy="34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5" name="Line 29"/>
              <p:cNvSpPr>
                <a:spLocks noChangeShapeType="1"/>
              </p:cNvSpPr>
              <p:nvPr/>
            </p:nvSpPr>
            <p:spPr bwMode="auto">
              <a:xfrm flipV="1">
                <a:off x="2773" y="3719"/>
                <a:ext cx="142" cy="19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6" name="Line 30"/>
              <p:cNvSpPr>
                <a:spLocks noChangeShapeType="1"/>
              </p:cNvSpPr>
              <p:nvPr/>
            </p:nvSpPr>
            <p:spPr bwMode="auto">
              <a:xfrm flipV="1">
                <a:off x="2858" y="3833"/>
                <a:ext cx="57" cy="8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55023" name="Group 47"/>
            <p:cNvGrpSpPr>
              <a:grpSpLocks/>
            </p:cNvGrpSpPr>
            <p:nvPr/>
          </p:nvGrpSpPr>
          <p:grpSpPr bwMode="auto">
            <a:xfrm>
              <a:off x="4297" y="3515"/>
              <a:ext cx="595" cy="459"/>
              <a:chOff x="2915" y="2869"/>
              <a:chExt cx="1049" cy="1054"/>
            </a:xfrm>
          </p:grpSpPr>
          <p:sp>
            <p:nvSpPr>
              <p:cNvPr id="255007" name="Line 31"/>
              <p:cNvSpPr>
                <a:spLocks noChangeShapeType="1"/>
              </p:cNvSpPr>
              <p:nvPr/>
            </p:nvSpPr>
            <p:spPr bwMode="auto">
              <a:xfrm>
                <a:off x="2915" y="3776"/>
                <a:ext cx="57" cy="14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8" name="Line 32"/>
              <p:cNvSpPr>
                <a:spLocks noChangeShapeType="1"/>
              </p:cNvSpPr>
              <p:nvPr/>
            </p:nvSpPr>
            <p:spPr bwMode="auto">
              <a:xfrm>
                <a:off x="2915" y="3634"/>
                <a:ext cx="113" cy="28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09" name="Line 33"/>
              <p:cNvSpPr>
                <a:spLocks noChangeShapeType="1"/>
              </p:cNvSpPr>
              <p:nvPr/>
            </p:nvSpPr>
            <p:spPr bwMode="auto">
              <a:xfrm>
                <a:off x="2915" y="3464"/>
                <a:ext cx="170" cy="454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0" name="Line 34"/>
              <p:cNvSpPr>
                <a:spLocks noChangeShapeType="1"/>
              </p:cNvSpPr>
              <p:nvPr/>
            </p:nvSpPr>
            <p:spPr bwMode="auto">
              <a:xfrm>
                <a:off x="2915" y="3237"/>
                <a:ext cx="255" cy="68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1" name="Line 35"/>
              <p:cNvSpPr>
                <a:spLocks noChangeShapeType="1"/>
              </p:cNvSpPr>
              <p:nvPr/>
            </p:nvSpPr>
            <p:spPr bwMode="auto">
              <a:xfrm>
                <a:off x="2915" y="3067"/>
                <a:ext cx="340" cy="85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2" name="Line 36"/>
              <p:cNvSpPr>
                <a:spLocks noChangeShapeType="1"/>
              </p:cNvSpPr>
              <p:nvPr/>
            </p:nvSpPr>
            <p:spPr bwMode="auto">
              <a:xfrm>
                <a:off x="2915" y="2869"/>
                <a:ext cx="425" cy="104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3" name="Line 37"/>
              <p:cNvSpPr>
                <a:spLocks noChangeShapeType="1"/>
              </p:cNvSpPr>
              <p:nvPr/>
            </p:nvSpPr>
            <p:spPr bwMode="auto">
              <a:xfrm>
                <a:off x="3311" y="3577"/>
                <a:ext cx="114" cy="34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4" name="Line 38"/>
              <p:cNvSpPr>
                <a:spLocks noChangeShapeType="1"/>
              </p:cNvSpPr>
              <p:nvPr/>
            </p:nvSpPr>
            <p:spPr bwMode="auto">
              <a:xfrm>
                <a:off x="3397" y="3663"/>
                <a:ext cx="113" cy="255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5" name="Line 39"/>
              <p:cNvSpPr>
                <a:spLocks noChangeShapeType="1"/>
              </p:cNvSpPr>
              <p:nvPr/>
            </p:nvSpPr>
            <p:spPr bwMode="auto">
              <a:xfrm>
                <a:off x="3510" y="3719"/>
                <a:ext cx="85" cy="199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6" name="Line 40"/>
              <p:cNvSpPr>
                <a:spLocks noChangeShapeType="1"/>
              </p:cNvSpPr>
              <p:nvPr/>
            </p:nvSpPr>
            <p:spPr bwMode="auto">
              <a:xfrm>
                <a:off x="3637" y="3771"/>
                <a:ext cx="85" cy="14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7" name="Line 41"/>
              <p:cNvSpPr>
                <a:spLocks noChangeShapeType="1"/>
              </p:cNvSpPr>
              <p:nvPr/>
            </p:nvSpPr>
            <p:spPr bwMode="auto">
              <a:xfrm>
                <a:off x="3794" y="3818"/>
                <a:ext cx="56" cy="85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5018" name="Line 42"/>
              <p:cNvSpPr>
                <a:spLocks noChangeShapeType="1"/>
              </p:cNvSpPr>
              <p:nvPr/>
            </p:nvSpPr>
            <p:spPr bwMode="auto">
              <a:xfrm>
                <a:off x="3936" y="3861"/>
                <a:ext cx="28" cy="42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55024" name="Line 48"/>
            <p:cNvSpPr>
              <a:spLocks noChangeShapeType="1"/>
            </p:cNvSpPr>
            <p:nvPr/>
          </p:nvSpPr>
          <p:spPr bwMode="auto">
            <a:xfrm rot="5400000" flipV="1">
              <a:off x="4454" y="3128"/>
              <a:ext cx="7" cy="16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255025" name="Line 49"/>
            <p:cNvSpPr>
              <a:spLocks noChangeShapeType="1"/>
            </p:cNvSpPr>
            <p:nvPr/>
          </p:nvSpPr>
          <p:spPr bwMode="auto">
            <a:xfrm rot="5400000" flipV="1">
              <a:off x="4454" y="2372"/>
              <a:ext cx="7" cy="16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55029" name="Line 53"/>
          <p:cNvSpPr>
            <a:spLocks noChangeShapeType="1"/>
          </p:cNvSpPr>
          <p:nvPr/>
        </p:nvSpPr>
        <p:spPr bwMode="auto">
          <a:xfrm>
            <a:off x="3889375" y="3651252"/>
            <a:ext cx="431877" cy="108572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55030" name="Line 54"/>
          <p:cNvSpPr>
            <a:spLocks noChangeShapeType="1"/>
          </p:cNvSpPr>
          <p:nvPr/>
        </p:nvSpPr>
        <p:spPr bwMode="auto">
          <a:xfrm flipH="1">
            <a:off x="4582199" y="3651252"/>
            <a:ext cx="1062951" cy="218122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254982" name="Object 6"/>
          <p:cNvGraphicFramePr>
            <a:graphicFrameLocks noChangeAspect="1"/>
          </p:cNvGraphicFramePr>
          <p:nvPr/>
        </p:nvGraphicFramePr>
        <p:xfrm>
          <a:off x="2069288" y="2713037"/>
          <a:ext cx="4586288" cy="1116013"/>
        </p:xfrm>
        <a:graphic>
          <a:graphicData uri="http://schemas.openxmlformats.org/presentationml/2006/ole">
            <p:oleObj spid="_x0000_s254982" name="Formel" r:id="rId4" imgW="1981080" imgH="48240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356847" y="4772561"/>
            <a:ext cx="2392001" cy="132343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sz="1600" dirty="0" smtClean="0"/>
              <a:t>(Benytter ofte </a:t>
            </a:r>
            <a:br>
              <a:rPr lang="nb-NO" sz="1600" dirty="0" smtClean="0"/>
            </a:br>
            <a:r>
              <a:rPr lang="nb-NO" sz="1600" dirty="0" smtClean="0"/>
              <a:t>kontinuerlige variable, </a:t>
            </a:r>
            <a:br>
              <a:rPr lang="nb-NO" sz="1600" dirty="0" smtClean="0"/>
            </a:br>
            <a:r>
              <a:rPr lang="nb-NO" sz="1600" dirty="0" smtClean="0"/>
              <a:t>da våre histogrammodeller</a:t>
            </a:r>
            <a:br>
              <a:rPr lang="nb-NO" sz="1600" dirty="0" smtClean="0"/>
            </a:br>
            <a:r>
              <a:rPr lang="nb-NO" sz="1600" dirty="0" smtClean="0"/>
              <a:t>ofte er definert for slike, </a:t>
            </a:r>
            <a:br>
              <a:rPr lang="nb-NO" sz="1600" dirty="0" smtClean="0"/>
            </a:br>
            <a:r>
              <a:rPr lang="nb-NO" sz="1600" dirty="0" smtClean="0"/>
              <a:t>jfr. normalfordelingen)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17082-C2E6-4D2A-B60F-D5F55ADA6EDC}" type="slidenum">
              <a:rPr lang="en-GB"/>
              <a:pPr/>
              <a:t>12</a:t>
            </a:fld>
            <a:endParaRPr lang="en-GB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Finn den T som minimerer feilen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04925"/>
            <a:ext cx="8235950" cy="4800600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 smtClean="0"/>
              <a:t>E(t) vil alltid ha et minimum der kurvene for forgrunns- og bakgrunnshistogrammer krysser hverandre (hvorfor?)</a:t>
            </a:r>
          </a:p>
          <a:p>
            <a:r>
              <a:rPr lang="nb-NO" dirty="0" smtClean="0"/>
              <a:t>Kan også sette </a:t>
            </a:r>
            <a:r>
              <a:rPr lang="nb-NO" dirty="0"/>
              <a:t>den deriverte lik 0 og </a:t>
            </a:r>
            <a:r>
              <a:rPr lang="nb-NO" dirty="0" smtClean="0"/>
              <a:t>vi får</a:t>
            </a:r>
            <a:r>
              <a:rPr lang="nb-NO" dirty="0"/>
              <a:t>:</a:t>
            </a:r>
          </a:p>
          <a:p>
            <a:endParaRPr lang="nb-NO" dirty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u="sng" dirty="0" smtClean="0">
                <a:solidFill>
                  <a:srgbClr val="FF0000"/>
                </a:solidFill>
              </a:rPr>
              <a:t>Merk </a:t>
            </a:r>
            <a:r>
              <a:rPr lang="nb-NO" u="sng" dirty="0">
                <a:solidFill>
                  <a:srgbClr val="FF0000"/>
                </a:solidFill>
              </a:rPr>
              <a:t>at dette er en generell løsning som gir minst feil.</a:t>
            </a:r>
          </a:p>
          <a:p>
            <a:r>
              <a:rPr lang="nb-NO" u="sng" dirty="0" smtClean="0">
                <a:solidFill>
                  <a:srgbClr val="0000CC"/>
                </a:solidFill>
              </a:rPr>
              <a:t>Det </a:t>
            </a:r>
            <a:r>
              <a:rPr lang="nb-NO" u="sng" dirty="0">
                <a:solidFill>
                  <a:srgbClr val="0000CC"/>
                </a:solidFill>
              </a:rPr>
              <a:t>er ingen restriksjoner mht. fordelingene </a:t>
            </a:r>
            <a:r>
              <a:rPr lang="nb-NO" i="1" u="sng" dirty="0" smtClean="0">
                <a:solidFill>
                  <a:srgbClr val="0000CC"/>
                </a:solidFill>
              </a:rPr>
              <a:t>p</a:t>
            </a:r>
            <a:r>
              <a:rPr lang="nb-NO" i="1" u="sng" baseline="-25000" dirty="0" smtClean="0">
                <a:solidFill>
                  <a:srgbClr val="0000CC"/>
                </a:solidFill>
              </a:rPr>
              <a:t>1</a:t>
            </a:r>
            <a:r>
              <a:rPr lang="nb-NO" u="sng" dirty="0" smtClean="0">
                <a:solidFill>
                  <a:srgbClr val="0000CC"/>
                </a:solidFill>
              </a:rPr>
              <a:t>  </a:t>
            </a:r>
            <a:r>
              <a:rPr lang="nb-NO" u="sng" dirty="0">
                <a:solidFill>
                  <a:srgbClr val="0000CC"/>
                </a:solidFill>
              </a:rPr>
              <a:t>og </a:t>
            </a:r>
            <a:r>
              <a:rPr lang="nb-NO" i="1" u="sng" dirty="0" smtClean="0">
                <a:solidFill>
                  <a:srgbClr val="0000CC"/>
                </a:solidFill>
              </a:rPr>
              <a:t>p</a:t>
            </a:r>
            <a:r>
              <a:rPr lang="nb-NO" i="1" u="sng" baseline="-25000" dirty="0" smtClean="0">
                <a:solidFill>
                  <a:srgbClr val="0000CC"/>
                </a:solidFill>
              </a:rPr>
              <a:t>2</a:t>
            </a:r>
            <a:r>
              <a:rPr lang="nb-NO" u="sng" dirty="0" smtClean="0">
                <a:solidFill>
                  <a:srgbClr val="0000CC"/>
                </a:solidFill>
              </a:rPr>
              <a:t>!</a:t>
            </a:r>
            <a:r>
              <a:rPr lang="nb-NO" dirty="0" smtClean="0"/>
              <a:t> </a:t>
            </a:r>
            <a:endParaRPr lang="nb-NO" dirty="0"/>
          </a:p>
        </p:txBody>
      </p:sp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1779588" y="1347788"/>
          <a:ext cx="5568950" cy="866775"/>
        </p:xfrm>
        <a:graphic>
          <a:graphicData uri="http://schemas.openxmlformats.org/presentationml/2006/ole">
            <p:oleObj spid="_x0000_s258052" name="Formel" r:id="rId4" imgW="2120760" imgH="330120" progId="Equation.3">
              <p:embed/>
            </p:oleObj>
          </a:graphicData>
        </a:graphic>
      </p:graphicFrame>
      <p:graphicFrame>
        <p:nvGraphicFramePr>
          <p:cNvPr id="258053" name="Object 5"/>
          <p:cNvGraphicFramePr>
            <a:graphicFrameLocks noChangeAspect="1"/>
          </p:cNvGraphicFramePr>
          <p:nvPr/>
        </p:nvGraphicFramePr>
        <p:xfrm>
          <a:off x="1941513" y="3829050"/>
          <a:ext cx="5141912" cy="955675"/>
        </p:xfrm>
        <a:graphic>
          <a:graphicData uri="http://schemas.openxmlformats.org/presentationml/2006/ole">
            <p:oleObj spid="_x0000_s258053" name="Formel" r:id="rId5" imgW="2120760" imgH="393480" progId="Equation.3">
              <p:embed/>
            </p:oleObj>
          </a:graphicData>
        </a:graphic>
      </p:graphicFrame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4076700" y="3851275"/>
            <a:ext cx="3284538" cy="1000125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58055" name="AutoShape 7"/>
          <p:cNvSpPr>
            <a:spLocks noChangeArrowheads="1"/>
          </p:cNvSpPr>
          <p:nvPr/>
        </p:nvSpPr>
        <p:spPr bwMode="auto">
          <a:xfrm>
            <a:off x="6958013" y="3119438"/>
            <a:ext cx="1935162" cy="719137"/>
          </a:xfrm>
          <a:prstGeom prst="wedgeRoundRectCallout">
            <a:avLst>
              <a:gd name="adj1" fmla="val -43764"/>
              <a:gd name="adj2" fmla="val 76269"/>
              <a:gd name="adj3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nb-NO" dirty="0" smtClean="0"/>
              <a:t>VIKTIG!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D9A95-0E7D-4E78-8EDD-3D34852FCF70}" type="slidenum">
              <a:rPr lang="en-GB"/>
              <a:pPr/>
              <a:t>13</a:t>
            </a:fld>
            <a:endParaRPr lang="en-GB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Studie av to </a:t>
            </a:r>
            <a:r>
              <a:rPr lang="nb-NO" dirty="0" err="1"/>
              <a:t>Gauss-fordelinger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b-NO" sz="2000"/>
              <a:t>To Gauss-fordelinger med samme standardavvik, </a:t>
            </a:r>
            <a:r>
              <a:rPr lang="el-GR" sz="2000">
                <a:cs typeface="Tahoma" pitchFamily="34" charset="0"/>
              </a:rPr>
              <a:t>σ</a:t>
            </a:r>
            <a:r>
              <a:rPr lang="nb-NO" sz="2000"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nb-NO" sz="2000">
                <a:cs typeface="Tahoma" pitchFamily="34" charset="0"/>
              </a:rPr>
              <a:t>D = </a:t>
            </a:r>
            <a:r>
              <a:rPr lang="el-GR" sz="2000"/>
              <a:t>μ</a:t>
            </a:r>
            <a:r>
              <a:rPr lang="nb-NO" sz="2000" b="1" baseline="-25000"/>
              <a:t>2</a:t>
            </a:r>
            <a:r>
              <a:rPr lang="nb-NO" sz="2000"/>
              <a:t>-</a:t>
            </a:r>
            <a:r>
              <a:rPr lang="el-GR" sz="2000"/>
              <a:t>μ</a:t>
            </a:r>
            <a:r>
              <a:rPr lang="nb-NO" sz="2000" b="1" baseline="-25000"/>
              <a:t>1</a:t>
            </a:r>
            <a:endParaRPr lang="nb-NO" sz="2000">
              <a:cs typeface="Tahoma" pitchFamily="34" charset="0"/>
            </a:endParaRPr>
          </a:p>
          <a:p>
            <a:pPr>
              <a:lnSpc>
                <a:spcPct val="90000"/>
              </a:lnSpc>
            </a:pPr>
            <a:endParaRPr lang="el-GR" sz="100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2000"/>
              <a:t>Like a priori sannsynligheter.</a:t>
            </a:r>
          </a:p>
          <a:p>
            <a:pPr>
              <a:lnSpc>
                <a:spcPct val="90000"/>
              </a:lnSpc>
            </a:pPr>
            <a:r>
              <a:rPr lang="nb-NO" sz="2000"/>
              <a:t>D avgjør om vi ser to topper.</a:t>
            </a:r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r>
              <a:rPr lang="nb-NO" sz="2000"/>
              <a:t>Ulike a priori sannsynlighet.</a:t>
            </a:r>
          </a:p>
          <a:p>
            <a:pPr>
              <a:lnSpc>
                <a:spcPct val="90000"/>
              </a:lnSpc>
            </a:pPr>
            <a:r>
              <a:rPr lang="nb-NO" sz="2000"/>
              <a:t>D avgjør om vi ser to topper.</a:t>
            </a:r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r>
              <a:rPr lang="nb-NO" sz="2000"/>
              <a:t>Veldig ulike sannsynligheter.</a:t>
            </a:r>
          </a:p>
          <a:p>
            <a:pPr>
              <a:lnSpc>
                <a:spcPct val="90000"/>
              </a:lnSpc>
            </a:pPr>
            <a:r>
              <a:rPr lang="nb-NO" sz="2000"/>
              <a:t>Selv ved stor verdi for D   ser vi ikke to topper.</a:t>
            </a:r>
          </a:p>
          <a:p>
            <a:pPr>
              <a:lnSpc>
                <a:spcPct val="90000"/>
              </a:lnSpc>
            </a:pPr>
            <a:endParaRPr lang="nb-NO" sz="2000"/>
          </a:p>
          <a:p>
            <a:pPr>
              <a:lnSpc>
                <a:spcPct val="90000"/>
              </a:lnSpc>
            </a:pPr>
            <a:endParaRPr lang="en-US" sz="2000"/>
          </a:p>
        </p:txBody>
      </p:sp>
      <p:graphicFrame>
        <p:nvGraphicFramePr>
          <p:cNvPr id="318477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4346575" y="1584325"/>
          <a:ext cx="2251075" cy="1524000"/>
        </p:xfrm>
        <a:graphic>
          <a:graphicData uri="http://schemas.openxmlformats.org/presentationml/2006/ole">
            <p:oleObj spid="_x0000_s477186" name="Chart" r:id="rId4" imgW="3329968" imgH="2217365" progId="Excel.Sheet.8">
              <p:embed/>
            </p:oleObj>
          </a:graphicData>
        </a:graphic>
      </p:graphicFrame>
      <p:graphicFrame>
        <p:nvGraphicFramePr>
          <p:cNvPr id="318479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6681788" y="1584325"/>
          <a:ext cx="2255837" cy="1522413"/>
        </p:xfrm>
        <a:graphic>
          <a:graphicData uri="http://schemas.openxmlformats.org/presentationml/2006/ole">
            <p:oleObj spid="_x0000_s477187" name="Chart" r:id="rId5" imgW="3329968" imgH="2209985" progId="Excel.Sheet.8">
              <p:embed/>
            </p:oleObj>
          </a:graphicData>
        </a:graphic>
      </p:graphicFrame>
      <p:sp>
        <p:nvSpPr>
          <p:cNvPr id="318495" name="Text Box 31"/>
          <p:cNvSpPr txBox="1">
            <a:spLocks noChangeArrowheads="1"/>
          </p:cNvSpPr>
          <p:nvPr/>
        </p:nvSpPr>
        <p:spPr bwMode="auto">
          <a:xfrm>
            <a:off x="4570413" y="117951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>
                <a:cs typeface="Times New Roman" pitchFamily="18" charset="0"/>
              </a:rPr>
              <a:t>D=</a:t>
            </a:r>
            <a:r>
              <a:rPr lang="el-GR">
                <a:cs typeface="Times New Roman" pitchFamily="18" charset="0"/>
              </a:rPr>
              <a:t>μ</a:t>
            </a:r>
            <a:r>
              <a:rPr lang="nb-NO" b="1" baseline="-25000">
                <a:cs typeface="Times New Roman" pitchFamily="18" charset="0"/>
              </a:rPr>
              <a:t>2</a:t>
            </a:r>
            <a:r>
              <a:rPr lang="nb-NO">
                <a:cs typeface="Times New Roman" pitchFamily="18" charset="0"/>
              </a:rPr>
              <a:t>-</a:t>
            </a:r>
            <a:r>
              <a:rPr lang="el-GR">
                <a:cs typeface="Times New Roman" pitchFamily="18" charset="0"/>
              </a:rPr>
              <a:t>μ</a:t>
            </a:r>
            <a:r>
              <a:rPr lang="nb-NO" b="1" baseline="-25000">
                <a:cs typeface="Times New Roman" pitchFamily="18" charset="0"/>
              </a:rPr>
              <a:t>1</a:t>
            </a:r>
            <a:r>
              <a:rPr lang="nb-NO">
                <a:cs typeface="Times New Roman" pitchFamily="18" charset="0"/>
              </a:rPr>
              <a:t>=2</a:t>
            </a:r>
            <a:r>
              <a:rPr lang="el-GR">
                <a:cs typeface="Times New Roman" pitchFamily="18" charset="0"/>
              </a:rPr>
              <a:t>σ</a:t>
            </a:r>
          </a:p>
        </p:txBody>
      </p:sp>
      <p:sp>
        <p:nvSpPr>
          <p:cNvPr id="318496" name="Text Box 32"/>
          <p:cNvSpPr txBox="1">
            <a:spLocks noChangeArrowheads="1"/>
          </p:cNvSpPr>
          <p:nvPr/>
        </p:nvSpPr>
        <p:spPr bwMode="auto">
          <a:xfrm>
            <a:off x="6821488" y="11858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>
                <a:cs typeface="Times New Roman" pitchFamily="18" charset="0"/>
              </a:rPr>
              <a:t>D=</a:t>
            </a:r>
            <a:r>
              <a:rPr lang="el-GR">
                <a:cs typeface="Times New Roman" pitchFamily="18" charset="0"/>
              </a:rPr>
              <a:t>μ</a:t>
            </a:r>
            <a:r>
              <a:rPr lang="nb-NO" b="1" baseline="-25000">
                <a:cs typeface="Times New Roman" pitchFamily="18" charset="0"/>
              </a:rPr>
              <a:t>2</a:t>
            </a:r>
            <a:r>
              <a:rPr lang="nb-NO">
                <a:cs typeface="Times New Roman" pitchFamily="18" charset="0"/>
              </a:rPr>
              <a:t>-</a:t>
            </a:r>
            <a:r>
              <a:rPr lang="el-GR">
                <a:cs typeface="Times New Roman" pitchFamily="18" charset="0"/>
              </a:rPr>
              <a:t>μ</a:t>
            </a:r>
            <a:r>
              <a:rPr lang="nb-NO" b="1" baseline="-25000">
                <a:cs typeface="Times New Roman" pitchFamily="18" charset="0"/>
              </a:rPr>
              <a:t>1</a:t>
            </a:r>
            <a:r>
              <a:rPr lang="nb-NO">
                <a:cs typeface="Times New Roman" pitchFamily="18" charset="0"/>
              </a:rPr>
              <a:t>=3</a:t>
            </a:r>
            <a:r>
              <a:rPr lang="el-GR">
                <a:cs typeface="Times New Roman" pitchFamily="18" charset="0"/>
              </a:rPr>
              <a:t>σ</a:t>
            </a:r>
          </a:p>
        </p:txBody>
      </p:sp>
      <p:graphicFrame>
        <p:nvGraphicFramePr>
          <p:cNvPr id="318497" name="Object 33"/>
          <p:cNvGraphicFramePr>
            <a:graphicFrameLocks noChangeAspect="1"/>
          </p:cNvGraphicFramePr>
          <p:nvPr/>
        </p:nvGraphicFramePr>
        <p:xfrm>
          <a:off x="4346575" y="4833938"/>
          <a:ext cx="2251075" cy="1520825"/>
        </p:xfrm>
        <a:graphic>
          <a:graphicData uri="http://schemas.openxmlformats.org/presentationml/2006/ole">
            <p:oleObj spid="_x0000_s477188" name="Chart" r:id="rId6" imgW="3329968" imgH="2209985" progId="Excel.Sheet.8">
              <p:embed/>
            </p:oleObj>
          </a:graphicData>
        </a:graphic>
      </p:graphicFrame>
      <p:graphicFrame>
        <p:nvGraphicFramePr>
          <p:cNvPr id="318498" name="Object 34"/>
          <p:cNvGraphicFramePr>
            <a:graphicFrameLocks noChangeAspect="1"/>
          </p:cNvGraphicFramePr>
          <p:nvPr/>
        </p:nvGraphicFramePr>
        <p:xfrm>
          <a:off x="6686550" y="4833938"/>
          <a:ext cx="2255838" cy="1520825"/>
        </p:xfrm>
        <a:graphic>
          <a:graphicData uri="http://schemas.openxmlformats.org/presentationml/2006/ole">
            <p:oleObj spid="_x0000_s477189" name="Chart" r:id="rId7" imgW="3329968" imgH="2209985" progId="Excel.Sheet.8">
              <p:embed/>
            </p:oleObj>
          </a:graphicData>
        </a:graphic>
      </p:graphicFrame>
      <p:graphicFrame>
        <p:nvGraphicFramePr>
          <p:cNvPr id="318499" name="Object 35"/>
          <p:cNvGraphicFramePr>
            <a:graphicFrameLocks noChangeAspect="1"/>
          </p:cNvGraphicFramePr>
          <p:nvPr/>
        </p:nvGraphicFramePr>
        <p:xfrm>
          <a:off x="4346575" y="3197225"/>
          <a:ext cx="2251075" cy="1536700"/>
        </p:xfrm>
        <a:graphic>
          <a:graphicData uri="http://schemas.openxmlformats.org/presentationml/2006/ole">
            <p:oleObj spid="_x0000_s477190" name="Chart" r:id="rId8" imgW="3329968" imgH="2209985" progId="Excel.Sheet.8">
              <p:embed/>
            </p:oleObj>
          </a:graphicData>
        </a:graphic>
      </p:graphicFrame>
      <p:graphicFrame>
        <p:nvGraphicFramePr>
          <p:cNvPr id="318500" name="Object 36"/>
          <p:cNvGraphicFramePr>
            <a:graphicFrameLocks noChangeAspect="1"/>
          </p:cNvGraphicFramePr>
          <p:nvPr/>
        </p:nvGraphicFramePr>
        <p:xfrm>
          <a:off x="6681788" y="3192463"/>
          <a:ext cx="2255837" cy="1541462"/>
        </p:xfrm>
        <a:graphic>
          <a:graphicData uri="http://schemas.openxmlformats.org/presentationml/2006/ole">
            <p:oleObj spid="_x0000_s477191" name="Chart" r:id="rId9" imgW="3329968" imgH="220998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4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5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6938-8F47-4ADE-A36F-B8DCB1D18175}" type="slidenum">
              <a:rPr lang="en-GB"/>
              <a:pPr/>
              <a:t>14</a:t>
            </a:fld>
            <a:endParaRPr lang="en-GB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To </a:t>
            </a:r>
            <a:r>
              <a:rPr lang="nb-NO" sz="4000" dirty="0" err="1" smtClean="0"/>
              <a:t>Gauss-fordelinger</a:t>
            </a:r>
            <a:r>
              <a:rPr lang="nb-NO" sz="4000" dirty="0" smtClean="0"/>
              <a:t> II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04925"/>
            <a:ext cx="5092700" cy="5003800"/>
          </a:xfrm>
        </p:spPr>
        <p:txBody>
          <a:bodyPr/>
          <a:lstStyle/>
          <a:p>
            <a:r>
              <a:rPr lang="nb-NO" sz="2000"/>
              <a:t>Et eksempel:</a:t>
            </a:r>
          </a:p>
          <a:p>
            <a:r>
              <a:rPr lang="nb-NO" sz="2000"/>
              <a:t>To Gauss-fordelinger</a:t>
            </a:r>
          </a:p>
          <a:p>
            <a:pPr lvl="1"/>
            <a:r>
              <a:rPr lang="nb-NO" sz="1800"/>
              <a:t>bakgrunn : </a:t>
            </a:r>
            <a:r>
              <a:rPr lang="el-GR">
                <a:cs typeface="Tahoma" pitchFamily="34" charset="0"/>
              </a:rPr>
              <a:t>μ</a:t>
            </a:r>
            <a:r>
              <a:rPr lang="nb-NO" b="1" baseline="-25000">
                <a:cs typeface="Tahoma" pitchFamily="34" charset="0"/>
              </a:rPr>
              <a:t>1</a:t>
            </a:r>
            <a:r>
              <a:rPr lang="nb-NO">
                <a:cs typeface="Tahoma" pitchFamily="34" charset="0"/>
              </a:rPr>
              <a:t> = </a:t>
            </a:r>
            <a:r>
              <a:rPr lang="nb-NO"/>
              <a:t>16 , </a:t>
            </a:r>
            <a:r>
              <a:rPr lang="el-GR">
                <a:cs typeface="Tahoma" pitchFamily="34" charset="0"/>
              </a:rPr>
              <a:t>σ</a:t>
            </a:r>
            <a:r>
              <a:rPr lang="nb-NO" b="1" baseline="-25000">
                <a:cs typeface="Tahoma" pitchFamily="34" charset="0"/>
              </a:rPr>
              <a:t>1</a:t>
            </a:r>
            <a:r>
              <a:rPr lang="nb-NO"/>
              <a:t> = 3</a:t>
            </a:r>
          </a:p>
          <a:p>
            <a:pPr lvl="1"/>
            <a:r>
              <a:rPr lang="nb-NO" sz="1800"/>
              <a:t> forgrunn : </a:t>
            </a:r>
            <a:r>
              <a:rPr lang="el-GR">
                <a:cs typeface="Tahoma" pitchFamily="34" charset="0"/>
              </a:rPr>
              <a:t>μ</a:t>
            </a:r>
            <a:r>
              <a:rPr lang="nb-NO" b="1" baseline="-25000">
                <a:cs typeface="Tahoma" pitchFamily="34" charset="0"/>
              </a:rPr>
              <a:t>2 </a:t>
            </a:r>
            <a:r>
              <a:rPr lang="nb-NO"/>
              <a:t>= 36 , </a:t>
            </a:r>
            <a:r>
              <a:rPr lang="el-GR">
                <a:cs typeface="Tahoma" pitchFamily="34" charset="0"/>
              </a:rPr>
              <a:t>σ</a:t>
            </a:r>
            <a:r>
              <a:rPr lang="nb-NO" b="1" baseline="-25000">
                <a:cs typeface="Tahoma" pitchFamily="34" charset="0"/>
              </a:rPr>
              <a:t>2</a:t>
            </a:r>
            <a:r>
              <a:rPr lang="nb-NO"/>
              <a:t> = 8</a:t>
            </a:r>
            <a:endParaRPr lang="nb-NO" sz="1800"/>
          </a:p>
          <a:p>
            <a:pPr lvl="2"/>
            <a:endParaRPr lang="nb-NO" sz="1800"/>
          </a:p>
          <a:p>
            <a:r>
              <a:rPr lang="nb-NO" sz="2000"/>
              <a:t>Normaliserte histogrammer:</a:t>
            </a:r>
          </a:p>
          <a:p>
            <a:endParaRPr lang="nb-NO" sz="2000"/>
          </a:p>
          <a:p>
            <a:r>
              <a:rPr lang="nb-NO" sz="2000"/>
              <a:t>Skalerer med </a:t>
            </a:r>
            <a:r>
              <a:rPr lang="nb-NO" sz="2000" b="1" i="1"/>
              <a:t>a priori</a:t>
            </a:r>
            <a:r>
              <a:rPr lang="nb-NO" sz="2000"/>
              <a:t> sannsynligheter, f.eks.   P</a:t>
            </a:r>
            <a:r>
              <a:rPr lang="nb-NO" sz="2000" b="1" baseline="-25000"/>
              <a:t>1</a:t>
            </a:r>
            <a:r>
              <a:rPr lang="nb-NO" sz="2000"/>
              <a:t> =0.2, P</a:t>
            </a:r>
            <a:r>
              <a:rPr lang="nb-NO" sz="2000" b="1" baseline="-25000"/>
              <a:t>2</a:t>
            </a:r>
            <a:r>
              <a:rPr lang="nb-NO" sz="2000"/>
              <a:t> = 1-P</a:t>
            </a:r>
            <a:r>
              <a:rPr lang="nb-NO" sz="2000" b="1" baseline="-25000"/>
              <a:t>1</a:t>
            </a:r>
            <a:r>
              <a:rPr lang="nb-NO" sz="2000"/>
              <a:t> = 0.8</a:t>
            </a:r>
          </a:p>
          <a:p>
            <a:endParaRPr lang="nb-NO" sz="2000"/>
          </a:p>
          <a:p>
            <a:r>
              <a:rPr lang="nb-NO" sz="2000"/>
              <a:t>Dette kan forskyve både</a:t>
            </a:r>
          </a:p>
          <a:p>
            <a:pPr lvl="1"/>
            <a:r>
              <a:rPr lang="nb-NO" sz="1800">
                <a:solidFill>
                  <a:srgbClr val="0000CC"/>
                </a:solidFill>
              </a:rPr>
              <a:t>minimum i bildets histogram</a:t>
            </a:r>
            <a:endParaRPr lang="en-US" sz="1800">
              <a:solidFill>
                <a:srgbClr val="0000CC"/>
              </a:solidFill>
            </a:endParaRPr>
          </a:p>
          <a:p>
            <a:pPr lvl="1"/>
            <a:r>
              <a:rPr lang="nb-NO" sz="1800">
                <a:solidFill>
                  <a:srgbClr val="FF0000"/>
                </a:solidFill>
              </a:rPr>
              <a:t>skjæringspunktet mellom fordelingene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>
            <a:off x="2006600" y="3473450"/>
            <a:ext cx="337343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1781175" y="4554538"/>
            <a:ext cx="3598863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5470525" y="1584325"/>
            <a:ext cx="3332163" cy="4779963"/>
            <a:chOff x="3389" y="998"/>
            <a:chExt cx="2099" cy="3011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390" y="2557"/>
              <a:ext cx="2098" cy="1452"/>
              <a:chOff x="3390" y="2358"/>
              <a:chExt cx="2098" cy="1452"/>
            </a:xfrm>
          </p:grpSpPr>
          <p:graphicFrame>
            <p:nvGraphicFramePr>
              <p:cNvPr id="353286" name="Object 6"/>
              <p:cNvGraphicFramePr>
                <a:graphicFrameLocks noChangeAspect="1"/>
              </p:cNvGraphicFramePr>
              <p:nvPr/>
            </p:nvGraphicFramePr>
            <p:xfrm>
              <a:off x="3390" y="2418"/>
              <a:ext cx="2098" cy="1392"/>
            </p:xfrm>
            <a:graphic>
              <a:graphicData uri="http://schemas.openxmlformats.org/presentationml/2006/ole">
                <p:oleObj spid="_x0000_s478210" name="Chart" r:id="rId4" imgW="3329968" imgH="2209985" progId="Excel.Sheet.8">
                  <p:embed/>
                </p:oleObj>
              </a:graphicData>
            </a:graphic>
          </p:graphicFrame>
          <p:sp>
            <p:nvSpPr>
              <p:cNvPr id="353291" name="Line 11"/>
              <p:cNvSpPr>
                <a:spLocks noChangeShapeType="1"/>
              </p:cNvSpPr>
              <p:nvPr/>
            </p:nvSpPr>
            <p:spPr bwMode="auto">
              <a:xfrm rot="5400000">
                <a:off x="3657" y="2892"/>
                <a:ext cx="1067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292" name="Line 12"/>
              <p:cNvSpPr>
                <a:spLocks noChangeShapeType="1"/>
              </p:cNvSpPr>
              <p:nvPr/>
            </p:nvSpPr>
            <p:spPr bwMode="auto">
              <a:xfrm rot="5400000">
                <a:off x="3774" y="2818"/>
                <a:ext cx="92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3389" y="998"/>
              <a:ext cx="2098" cy="1445"/>
              <a:chOff x="3389" y="857"/>
              <a:chExt cx="2098" cy="1445"/>
            </a:xfrm>
          </p:grpSpPr>
          <p:grpSp>
            <p:nvGrpSpPr>
              <p:cNvPr id="5" name="Group 20"/>
              <p:cNvGrpSpPr>
                <a:grpSpLocks noChangeAspect="1"/>
              </p:cNvGrpSpPr>
              <p:nvPr/>
            </p:nvGrpSpPr>
            <p:grpSpPr bwMode="auto">
              <a:xfrm>
                <a:off x="3389" y="857"/>
                <a:ext cx="2098" cy="1392"/>
                <a:chOff x="3389" y="856"/>
                <a:chExt cx="2098" cy="1392"/>
              </a:xfrm>
            </p:grpSpPr>
            <p:sp>
              <p:nvSpPr>
                <p:cNvPr id="353299" name="AutoShape 1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89" y="856"/>
                  <a:ext cx="2098" cy="1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1" name="Rectangle 21"/>
                <p:cNvSpPr>
                  <a:spLocks noChangeArrowheads="1"/>
                </p:cNvSpPr>
                <p:nvPr/>
              </p:nvSpPr>
              <p:spPr bwMode="auto">
                <a:xfrm>
                  <a:off x="3423" y="890"/>
                  <a:ext cx="2026" cy="1324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2" name="Rectangle 22"/>
                <p:cNvSpPr>
                  <a:spLocks noChangeArrowheads="1"/>
                </p:cNvSpPr>
                <p:nvPr/>
              </p:nvSpPr>
              <p:spPr bwMode="auto">
                <a:xfrm>
                  <a:off x="3595" y="981"/>
                  <a:ext cx="1772" cy="1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3" name="Line 23"/>
                <p:cNvSpPr>
                  <a:spLocks noChangeShapeType="1"/>
                </p:cNvSpPr>
                <p:nvPr/>
              </p:nvSpPr>
              <p:spPr bwMode="auto">
                <a:xfrm>
                  <a:off x="3595" y="981"/>
                  <a:ext cx="177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4" name="Rectangle 24"/>
                <p:cNvSpPr>
                  <a:spLocks noChangeArrowheads="1"/>
                </p:cNvSpPr>
                <p:nvPr/>
              </p:nvSpPr>
              <p:spPr bwMode="auto">
                <a:xfrm>
                  <a:off x="3595" y="981"/>
                  <a:ext cx="1772" cy="1075"/>
                </a:xfrm>
                <a:prstGeom prst="rect">
                  <a:avLst/>
                </a:prstGeom>
                <a:noFill/>
                <a:ln w="7938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5" name="Line 25"/>
                <p:cNvSpPr>
                  <a:spLocks noChangeShapeType="1"/>
                </p:cNvSpPr>
                <p:nvPr/>
              </p:nvSpPr>
              <p:spPr bwMode="auto">
                <a:xfrm>
                  <a:off x="3595" y="981"/>
                  <a:ext cx="1" cy="10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6" name="Line 26"/>
                <p:cNvSpPr>
                  <a:spLocks noChangeShapeType="1"/>
                </p:cNvSpPr>
                <p:nvPr/>
              </p:nvSpPr>
              <p:spPr bwMode="auto">
                <a:xfrm>
                  <a:off x="3581" y="2056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7" name="Line 27"/>
                <p:cNvSpPr>
                  <a:spLocks noChangeShapeType="1"/>
                </p:cNvSpPr>
                <p:nvPr/>
              </p:nvSpPr>
              <p:spPr bwMode="auto">
                <a:xfrm>
                  <a:off x="3581" y="981"/>
                  <a:ext cx="14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8" name="Line 28"/>
                <p:cNvSpPr>
                  <a:spLocks noChangeShapeType="1"/>
                </p:cNvSpPr>
                <p:nvPr/>
              </p:nvSpPr>
              <p:spPr bwMode="auto">
                <a:xfrm>
                  <a:off x="3595" y="2056"/>
                  <a:ext cx="177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0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595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821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047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272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493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719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944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70" y="2056"/>
                  <a:ext cx="1" cy="1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7" name="Freeform 37"/>
                <p:cNvSpPr>
                  <a:spLocks/>
                </p:cNvSpPr>
                <p:nvPr/>
              </p:nvSpPr>
              <p:spPr bwMode="auto">
                <a:xfrm>
                  <a:off x="3595" y="1101"/>
                  <a:ext cx="1772" cy="955"/>
                </a:xfrm>
                <a:custGeom>
                  <a:avLst/>
                  <a:gdLst/>
                  <a:ahLst/>
                  <a:cxnLst>
                    <a:cxn ang="0">
                      <a:pos x="6" y="199"/>
                    </a:cxn>
                    <a:cxn ang="0">
                      <a:pos x="18" y="199"/>
                    </a:cxn>
                    <a:cxn ang="0">
                      <a:pos x="29" y="199"/>
                    </a:cxn>
                    <a:cxn ang="0">
                      <a:pos x="41" y="197"/>
                    </a:cxn>
                    <a:cxn ang="0">
                      <a:pos x="53" y="186"/>
                    </a:cxn>
                    <a:cxn ang="0">
                      <a:pos x="64" y="149"/>
                    </a:cxn>
                    <a:cxn ang="0">
                      <a:pos x="76" y="79"/>
                    </a:cxn>
                    <a:cxn ang="0">
                      <a:pos x="88" y="11"/>
                    </a:cxn>
                    <a:cxn ang="0">
                      <a:pos x="100" y="11"/>
                    </a:cxn>
                    <a:cxn ang="0">
                      <a:pos x="111" y="79"/>
                    </a:cxn>
                    <a:cxn ang="0">
                      <a:pos x="123" y="149"/>
                    </a:cxn>
                    <a:cxn ang="0">
                      <a:pos x="135" y="186"/>
                    </a:cxn>
                    <a:cxn ang="0">
                      <a:pos x="146" y="197"/>
                    </a:cxn>
                    <a:cxn ang="0">
                      <a:pos x="158" y="199"/>
                    </a:cxn>
                    <a:cxn ang="0">
                      <a:pos x="170" y="199"/>
                    </a:cxn>
                    <a:cxn ang="0">
                      <a:pos x="182" y="199"/>
                    </a:cxn>
                    <a:cxn ang="0">
                      <a:pos x="193" y="199"/>
                    </a:cxn>
                    <a:cxn ang="0">
                      <a:pos x="205" y="199"/>
                    </a:cxn>
                    <a:cxn ang="0">
                      <a:pos x="217" y="199"/>
                    </a:cxn>
                    <a:cxn ang="0">
                      <a:pos x="228" y="199"/>
                    </a:cxn>
                    <a:cxn ang="0">
                      <a:pos x="240" y="199"/>
                    </a:cxn>
                    <a:cxn ang="0">
                      <a:pos x="252" y="199"/>
                    </a:cxn>
                    <a:cxn ang="0">
                      <a:pos x="264" y="199"/>
                    </a:cxn>
                    <a:cxn ang="0">
                      <a:pos x="275" y="199"/>
                    </a:cxn>
                    <a:cxn ang="0">
                      <a:pos x="287" y="199"/>
                    </a:cxn>
                    <a:cxn ang="0">
                      <a:pos x="299" y="199"/>
                    </a:cxn>
                    <a:cxn ang="0">
                      <a:pos x="310" y="199"/>
                    </a:cxn>
                    <a:cxn ang="0">
                      <a:pos x="322" y="199"/>
                    </a:cxn>
                    <a:cxn ang="0">
                      <a:pos x="334" y="199"/>
                    </a:cxn>
                    <a:cxn ang="0">
                      <a:pos x="346" y="199"/>
                    </a:cxn>
                    <a:cxn ang="0">
                      <a:pos x="357" y="199"/>
                    </a:cxn>
                    <a:cxn ang="0">
                      <a:pos x="369" y="199"/>
                    </a:cxn>
                  </a:cxnLst>
                  <a:rect l="0" t="0" r="r" b="b"/>
                  <a:pathLst>
                    <a:path w="369" h="199">
                      <a:moveTo>
                        <a:pt x="0" y="199"/>
                      </a:moveTo>
                      <a:lnTo>
                        <a:pt x="6" y="199"/>
                      </a:lnTo>
                      <a:lnTo>
                        <a:pt x="12" y="199"/>
                      </a:lnTo>
                      <a:lnTo>
                        <a:pt x="18" y="199"/>
                      </a:lnTo>
                      <a:lnTo>
                        <a:pt x="23" y="199"/>
                      </a:lnTo>
                      <a:lnTo>
                        <a:pt x="29" y="199"/>
                      </a:lnTo>
                      <a:lnTo>
                        <a:pt x="35" y="198"/>
                      </a:lnTo>
                      <a:lnTo>
                        <a:pt x="41" y="197"/>
                      </a:lnTo>
                      <a:lnTo>
                        <a:pt x="47" y="193"/>
                      </a:lnTo>
                      <a:lnTo>
                        <a:pt x="53" y="186"/>
                      </a:lnTo>
                      <a:lnTo>
                        <a:pt x="59" y="172"/>
                      </a:lnTo>
                      <a:lnTo>
                        <a:pt x="64" y="149"/>
                      </a:lnTo>
                      <a:lnTo>
                        <a:pt x="70" y="117"/>
                      </a:lnTo>
                      <a:lnTo>
                        <a:pt x="76" y="79"/>
                      </a:lnTo>
                      <a:lnTo>
                        <a:pt x="82" y="40"/>
                      </a:lnTo>
                      <a:lnTo>
                        <a:pt x="88" y="11"/>
                      </a:lnTo>
                      <a:lnTo>
                        <a:pt x="94" y="0"/>
                      </a:lnTo>
                      <a:lnTo>
                        <a:pt x="100" y="11"/>
                      </a:lnTo>
                      <a:lnTo>
                        <a:pt x="105" y="40"/>
                      </a:lnTo>
                      <a:lnTo>
                        <a:pt x="111" y="79"/>
                      </a:lnTo>
                      <a:lnTo>
                        <a:pt x="117" y="117"/>
                      </a:lnTo>
                      <a:lnTo>
                        <a:pt x="123" y="149"/>
                      </a:lnTo>
                      <a:lnTo>
                        <a:pt x="129" y="172"/>
                      </a:lnTo>
                      <a:lnTo>
                        <a:pt x="135" y="186"/>
                      </a:lnTo>
                      <a:lnTo>
                        <a:pt x="141" y="193"/>
                      </a:lnTo>
                      <a:lnTo>
                        <a:pt x="146" y="197"/>
                      </a:lnTo>
                      <a:lnTo>
                        <a:pt x="152" y="198"/>
                      </a:lnTo>
                      <a:lnTo>
                        <a:pt x="158" y="199"/>
                      </a:lnTo>
                      <a:lnTo>
                        <a:pt x="164" y="199"/>
                      </a:lnTo>
                      <a:lnTo>
                        <a:pt x="170" y="199"/>
                      </a:lnTo>
                      <a:lnTo>
                        <a:pt x="176" y="199"/>
                      </a:lnTo>
                      <a:lnTo>
                        <a:pt x="182" y="199"/>
                      </a:lnTo>
                      <a:lnTo>
                        <a:pt x="187" y="199"/>
                      </a:lnTo>
                      <a:lnTo>
                        <a:pt x="193" y="199"/>
                      </a:lnTo>
                      <a:lnTo>
                        <a:pt x="199" y="199"/>
                      </a:lnTo>
                      <a:lnTo>
                        <a:pt x="205" y="199"/>
                      </a:lnTo>
                      <a:lnTo>
                        <a:pt x="211" y="199"/>
                      </a:lnTo>
                      <a:lnTo>
                        <a:pt x="217" y="199"/>
                      </a:lnTo>
                      <a:lnTo>
                        <a:pt x="223" y="199"/>
                      </a:lnTo>
                      <a:lnTo>
                        <a:pt x="228" y="199"/>
                      </a:lnTo>
                      <a:lnTo>
                        <a:pt x="234" y="199"/>
                      </a:lnTo>
                      <a:lnTo>
                        <a:pt x="240" y="199"/>
                      </a:lnTo>
                      <a:lnTo>
                        <a:pt x="246" y="199"/>
                      </a:lnTo>
                      <a:lnTo>
                        <a:pt x="252" y="199"/>
                      </a:lnTo>
                      <a:lnTo>
                        <a:pt x="258" y="199"/>
                      </a:lnTo>
                      <a:lnTo>
                        <a:pt x="264" y="199"/>
                      </a:lnTo>
                      <a:lnTo>
                        <a:pt x="269" y="199"/>
                      </a:lnTo>
                      <a:lnTo>
                        <a:pt x="275" y="199"/>
                      </a:lnTo>
                      <a:lnTo>
                        <a:pt x="281" y="199"/>
                      </a:lnTo>
                      <a:lnTo>
                        <a:pt x="287" y="199"/>
                      </a:lnTo>
                      <a:lnTo>
                        <a:pt x="293" y="199"/>
                      </a:lnTo>
                      <a:lnTo>
                        <a:pt x="299" y="199"/>
                      </a:lnTo>
                      <a:lnTo>
                        <a:pt x="305" y="199"/>
                      </a:lnTo>
                      <a:lnTo>
                        <a:pt x="310" y="199"/>
                      </a:lnTo>
                      <a:lnTo>
                        <a:pt x="316" y="199"/>
                      </a:lnTo>
                      <a:lnTo>
                        <a:pt x="322" y="199"/>
                      </a:lnTo>
                      <a:lnTo>
                        <a:pt x="328" y="199"/>
                      </a:lnTo>
                      <a:lnTo>
                        <a:pt x="334" y="199"/>
                      </a:lnTo>
                      <a:lnTo>
                        <a:pt x="340" y="199"/>
                      </a:lnTo>
                      <a:lnTo>
                        <a:pt x="346" y="199"/>
                      </a:lnTo>
                      <a:lnTo>
                        <a:pt x="351" y="199"/>
                      </a:lnTo>
                      <a:lnTo>
                        <a:pt x="357" y="199"/>
                      </a:lnTo>
                      <a:lnTo>
                        <a:pt x="363" y="199"/>
                      </a:lnTo>
                      <a:lnTo>
                        <a:pt x="369" y="199"/>
                      </a:lnTo>
                    </a:path>
                  </a:pathLst>
                </a:custGeom>
                <a:noFill/>
                <a:ln w="22225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8" name="Freeform 38"/>
                <p:cNvSpPr>
                  <a:spLocks/>
                </p:cNvSpPr>
                <p:nvPr/>
              </p:nvSpPr>
              <p:spPr bwMode="auto">
                <a:xfrm>
                  <a:off x="3595" y="1701"/>
                  <a:ext cx="1772" cy="355"/>
                </a:xfrm>
                <a:custGeom>
                  <a:avLst/>
                  <a:gdLst/>
                  <a:ahLst/>
                  <a:cxnLst>
                    <a:cxn ang="0">
                      <a:pos x="6" y="74"/>
                    </a:cxn>
                    <a:cxn ang="0">
                      <a:pos x="18" y="74"/>
                    </a:cxn>
                    <a:cxn ang="0">
                      <a:pos x="29" y="74"/>
                    </a:cxn>
                    <a:cxn ang="0">
                      <a:pos x="41" y="74"/>
                    </a:cxn>
                    <a:cxn ang="0">
                      <a:pos x="53" y="74"/>
                    </a:cxn>
                    <a:cxn ang="0">
                      <a:pos x="64" y="73"/>
                    </a:cxn>
                    <a:cxn ang="0">
                      <a:pos x="76" y="73"/>
                    </a:cxn>
                    <a:cxn ang="0">
                      <a:pos x="88" y="72"/>
                    </a:cxn>
                    <a:cxn ang="0">
                      <a:pos x="100" y="70"/>
                    </a:cxn>
                    <a:cxn ang="0">
                      <a:pos x="111" y="66"/>
                    </a:cxn>
                    <a:cxn ang="0">
                      <a:pos x="123" y="61"/>
                    </a:cxn>
                    <a:cxn ang="0">
                      <a:pos x="135" y="54"/>
                    </a:cxn>
                    <a:cxn ang="0">
                      <a:pos x="146" y="45"/>
                    </a:cxn>
                    <a:cxn ang="0">
                      <a:pos x="158" y="34"/>
                    </a:cxn>
                    <a:cxn ang="0">
                      <a:pos x="170" y="23"/>
                    </a:cxn>
                    <a:cxn ang="0">
                      <a:pos x="182" y="13"/>
                    </a:cxn>
                    <a:cxn ang="0">
                      <a:pos x="193" y="5"/>
                    </a:cxn>
                    <a:cxn ang="0">
                      <a:pos x="205" y="0"/>
                    </a:cxn>
                    <a:cxn ang="0">
                      <a:pos x="217" y="0"/>
                    </a:cxn>
                    <a:cxn ang="0">
                      <a:pos x="228" y="5"/>
                    </a:cxn>
                    <a:cxn ang="0">
                      <a:pos x="240" y="13"/>
                    </a:cxn>
                    <a:cxn ang="0">
                      <a:pos x="252" y="23"/>
                    </a:cxn>
                    <a:cxn ang="0">
                      <a:pos x="264" y="34"/>
                    </a:cxn>
                    <a:cxn ang="0">
                      <a:pos x="275" y="45"/>
                    </a:cxn>
                    <a:cxn ang="0">
                      <a:pos x="287" y="54"/>
                    </a:cxn>
                    <a:cxn ang="0">
                      <a:pos x="299" y="61"/>
                    </a:cxn>
                    <a:cxn ang="0">
                      <a:pos x="310" y="66"/>
                    </a:cxn>
                    <a:cxn ang="0">
                      <a:pos x="322" y="70"/>
                    </a:cxn>
                    <a:cxn ang="0">
                      <a:pos x="334" y="72"/>
                    </a:cxn>
                    <a:cxn ang="0">
                      <a:pos x="346" y="73"/>
                    </a:cxn>
                    <a:cxn ang="0">
                      <a:pos x="357" y="73"/>
                    </a:cxn>
                    <a:cxn ang="0">
                      <a:pos x="369" y="74"/>
                    </a:cxn>
                  </a:cxnLst>
                  <a:rect l="0" t="0" r="r" b="b"/>
                  <a:pathLst>
                    <a:path w="369" h="74">
                      <a:moveTo>
                        <a:pt x="0" y="74"/>
                      </a:moveTo>
                      <a:lnTo>
                        <a:pt x="6" y="74"/>
                      </a:lnTo>
                      <a:lnTo>
                        <a:pt x="12" y="74"/>
                      </a:lnTo>
                      <a:lnTo>
                        <a:pt x="18" y="74"/>
                      </a:lnTo>
                      <a:lnTo>
                        <a:pt x="23" y="74"/>
                      </a:lnTo>
                      <a:lnTo>
                        <a:pt x="29" y="74"/>
                      </a:lnTo>
                      <a:lnTo>
                        <a:pt x="35" y="74"/>
                      </a:lnTo>
                      <a:lnTo>
                        <a:pt x="41" y="74"/>
                      </a:lnTo>
                      <a:lnTo>
                        <a:pt x="47" y="74"/>
                      </a:lnTo>
                      <a:lnTo>
                        <a:pt x="53" y="74"/>
                      </a:lnTo>
                      <a:lnTo>
                        <a:pt x="59" y="74"/>
                      </a:lnTo>
                      <a:lnTo>
                        <a:pt x="64" y="73"/>
                      </a:lnTo>
                      <a:lnTo>
                        <a:pt x="70" y="73"/>
                      </a:lnTo>
                      <a:lnTo>
                        <a:pt x="76" y="73"/>
                      </a:lnTo>
                      <a:lnTo>
                        <a:pt x="82" y="72"/>
                      </a:lnTo>
                      <a:lnTo>
                        <a:pt x="88" y="72"/>
                      </a:lnTo>
                      <a:lnTo>
                        <a:pt x="94" y="71"/>
                      </a:lnTo>
                      <a:lnTo>
                        <a:pt x="100" y="70"/>
                      </a:lnTo>
                      <a:lnTo>
                        <a:pt x="105" y="68"/>
                      </a:lnTo>
                      <a:lnTo>
                        <a:pt x="111" y="66"/>
                      </a:lnTo>
                      <a:lnTo>
                        <a:pt x="117" y="64"/>
                      </a:lnTo>
                      <a:lnTo>
                        <a:pt x="123" y="61"/>
                      </a:lnTo>
                      <a:lnTo>
                        <a:pt x="129" y="58"/>
                      </a:lnTo>
                      <a:lnTo>
                        <a:pt x="135" y="54"/>
                      </a:lnTo>
                      <a:lnTo>
                        <a:pt x="141" y="50"/>
                      </a:lnTo>
                      <a:lnTo>
                        <a:pt x="146" y="45"/>
                      </a:lnTo>
                      <a:lnTo>
                        <a:pt x="152" y="40"/>
                      </a:lnTo>
                      <a:lnTo>
                        <a:pt x="158" y="34"/>
                      </a:lnTo>
                      <a:lnTo>
                        <a:pt x="164" y="29"/>
                      </a:lnTo>
                      <a:lnTo>
                        <a:pt x="170" y="23"/>
                      </a:lnTo>
                      <a:lnTo>
                        <a:pt x="176" y="18"/>
                      </a:lnTo>
                      <a:lnTo>
                        <a:pt x="182" y="13"/>
                      </a:lnTo>
                      <a:lnTo>
                        <a:pt x="187" y="8"/>
                      </a:lnTo>
                      <a:lnTo>
                        <a:pt x="193" y="5"/>
                      </a:lnTo>
                      <a:lnTo>
                        <a:pt x="199" y="2"/>
                      </a:lnTo>
                      <a:lnTo>
                        <a:pt x="205" y="0"/>
                      </a:lnTo>
                      <a:lnTo>
                        <a:pt x="211" y="0"/>
                      </a:lnTo>
                      <a:lnTo>
                        <a:pt x="217" y="0"/>
                      </a:lnTo>
                      <a:lnTo>
                        <a:pt x="223" y="2"/>
                      </a:lnTo>
                      <a:lnTo>
                        <a:pt x="228" y="5"/>
                      </a:lnTo>
                      <a:lnTo>
                        <a:pt x="234" y="8"/>
                      </a:lnTo>
                      <a:lnTo>
                        <a:pt x="240" y="13"/>
                      </a:lnTo>
                      <a:lnTo>
                        <a:pt x="246" y="18"/>
                      </a:lnTo>
                      <a:lnTo>
                        <a:pt x="252" y="23"/>
                      </a:lnTo>
                      <a:lnTo>
                        <a:pt x="258" y="29"/>
                      </a:lnTo>
                      <a:lnTo>
                        <a:pt x="264" y="34"/>
                      </a:lnTo>
                      <a:lnTo>
                        <a:pt x="269" y="40"/>
                      </a:lnTo>
                      <a:lnTo>
                        <a:pt x="275" y="45"/>
                      </a:lnTo>
                      <a:lnTo>
                        <a:pt x="281" y="50"/>
                      </a:lnTo>
                      <a:lnTo>
                        <a:pt x="287" y="54"/>
                      </a:lnTo>
                      <a:lnTo>
                        <a:pt x="293" y="58"/>
                      </a:lnTo>
                      <a:lnTo>
                        <a:pt x="299" y="61"/>
                      </a:lnTo>
                      <a:lnTo>
                        <a:pt x="305" y="64"/>
                      </a:lnTo>
                      <a:lnTo>
                        <a:pt x="310" y="66"/>
                      </a:lnTo>
                      <a:lnTo>
                        <a:pt x="316" y="68"/>
                      </a:lnTo>
                      <a:lnTo>
                        <a:pt x="322" y="70"/>
                      </a:lnTo>
                      <a:lnTo>
                        <a:pt x="328" y="71"/>
                      </a:lnTo>
                      <a:lnTo>
                        <a:pt x="334" y="72"/>
                      </a:lnTo>
                      <a:lnTo>
                        <a:pt x="340" y="72"/>
                      </a:lnTo>
                      <a:lnTo>
                        <a:pt x="346" y="73"/>
                      </a:lnTo>
                      <a:lnTo>
                        <a:pt x="351" y="73"/>
                      </a:lnTo>
                      <a:lnTo>
                        <a:pt x="357" y="73"/>
                      </a:lnTo>
                      <a:lnTo>
                        <a:pt x="363" y="74"/>
                      </a:lnTo>
                      <a:lnTo>
                        <a:pt x="369" y="74"/>
                      </a:lnTo>
                    </a:path>
                  </a:pathLst>
                </a:custGeom>
                <a:noFill/>
                <a:ln w="22225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19" name="Freeform 39"/>
                <p:cNvSpPr>
                  <a:spLocks/>
                </p:cNvSpPr>
                <p:nvPr/>
              </p:nvSpPr>
              <p:spPr bwMode="auto">
                <a:xfrm>
                  <a:off x="3595" y="1086"/>
                  <a:ext cx="1772" cy="970"/>
                </a:xfrm>
                <a:custGeom>
                  <a:avLst/>
                  <a:gdLst/>
                  <a:ahLst/>
                  <a:cxnLst>
                    <a:cxn ang="0">
                      <a:pos x="6" y="202"/>
                    </a:cxn>
                    <a:cxn ang="0">
                      <a:pos x="18" y="202"/>
                    </a:cxn>
                    <a:cxn ang="0">
                      <a:pos x="29" y="202"/>
                    </a:cxn>
                    <a:cxn ang="0">
                      <a:pos x="41" y="200"/>
                    </a:cxn>
                    <a:cxn ang="0">
                      <a:pos x="53" y="189"/>
                    </a:cxn>
                    <a:cxn ang="0">
                      <a:pos x="64" y="152"/>
                    </a:cxn>
                    <a:cxn ang="0">
                      <a:pos x="76" y="80"/>
                    </a:cxn>
                    <a:cxn ang="0">
                      <a:pos x="88" y="12"/>
                    </a:cxn>
                    <a:cxn ang="0">
                      <a:pos x="100" y="10"/>
                    </a:cxn>
                    <a:cxn ang="0">
                      <a:pos x="111" y="74"/>
                    </a:cxn>
                    <a:cxn ang="0">
                      <a:pos x="123" y="140"/>
                    </a:cxn>
                    <a:cxn ang="0">
                      <a:pos x="135" y="169"/>
                    </a:cxn>
                    <a:cxn ang="0">
                      <a:pos x="146" y="171"/>
                    </a:cxn>
                    <a:cxn ang="0">
                      <a:pos x="158" y="162"/>
                    </a:cxn>
                    <a:cxn ang="0">
                      <a:pos x="170" y="151"/>
                    </a:cxn>
                    <a:cxn ang="0">
                      <a:pos x="182" y="141"/>
                    </a:cxn>
                    <a:cxn ang="0">
                      <a:pos x="193" y="133"/>
                    </a:cxn>
                    <a:cxn ang="0">
                      <a:pos x="205" y="128"/>
                    </a:cxn>
                    <a:cxn ang="0">
                      <a:pos x="217" y="128"/>
                    </a:cxn>
                    <a:cxn ang="0">
                      <a:pos x="228" y="133"/>
                    </a:cxn>
                    <a:cxn ang="0">
                      <a:pos x="240" y="141"/>
                    </a:cxn>
                    <a:cxn ang="0">
                      <a:pos x="252" y="151"/>
                    </a:cxn>
                    <a:cxn ang="0">
                      <a:pos x="264" y="162"/>
                    </a:cxn>
                    <a:cxn ang="0">
                      <a:pos x="275" y="173"/>
                    </a:cxn>
                    <a:cxn ang="0">
                      <a:pos x="287" y="182"/>
                    </a:cxn>
                    <a:cxn ang="0">
                      <a:pos x="299" y="189"/>
                    </a:cxn>
                    <a:cxn ang="0">
                      <a:pos x="310" y="194"/>
                    </a:cxn>
                    <a:cxn ang="0">
                      <a:pos x="322" y="198"/>
                    </a:cxn>
                    <a:cxn ang="0">
                      <a:pos x="334" y="200"/>
                    </a:cxn>
                    <a:cxn ang="0">
                      <a:pos x="346" y="201"/>
                    </a:cxn>
                    <a:cxn ang="0">
                      <a:pos x="357" y="201"/>
                    </a:cxn>
                    <a:cxn ang="0">
                      <a:pos x="369" y="202"/>
                    </a:cxn>
                  </a:cxnLst>
                  <a:rect l="0" t="0" r="r" b="b"/>
                  <a:pathLst>
                    <a:path w="369" h="202">
                      <a:moveTo>
                        <a:pt x="0" y="202"/>
                      </a:moveTo>
                      <a:lnTo>
                        <a:pt x="6" y="202"/>
                      </a:lnTo>
                      <a:lnTo>
                        <a:pt x="12" y="202"/>
                      </a:lnTo>
                      <a:lnTo>
                        <a:pt x="18" y="202"/>
                      </a:lnTo>
                      <a:lnTo>
                        <a:pt x="23" y="202"/>
                      </a:lnTo>
                      <a:lnTo>
                        <a:pt x="29" y="202"/>
                      </a:lnTo>
                      <a:lnTo>
                        <a:pt x="35" y="201"/>
                      </a:lnTo>
                      <a:lnTo>
                        <a:pt x="41" y="200"/>
                      </a:lnTo>
                      <a:lnTo>
                        <a:pt x="47" y="196"/>
                      </a:lnTo>
                      <a:lnTo>
                        <a:pt x="53" y="189"/>
                      </a:lnTo>
                      <a:lnTo>
                        <a:pt x="59" y="175"/>
                      </a:lnTo>
                      <a:lnTo>
                        <a:pt x="64" y="152"/>
                      </a:lnTo>
                      <a:lnTo>
                        <a:pt x="70" y="120"/>
                      </a:lnTo>
                      <a:lnTo>
                        <a:pt x="76" y="80"/>
                      </a:lnTo>
                      <a:lnTo>
                        <a:pt x="82" y="41"/>
                      </a:lnTo>
                      <a:lnTo>
                        <a:pt x="88" y="12"/>
                      </a:lnTo>
                      <a:lnTo>
                        <a:pt x="94" y="0"/>
                      </a:lnTo>
                      <a:lnTo>
                        <a:pt x="100" y="10"/>
                      </a:lnTo>
                      <a:lnTo>
                        <a:pt x="105" y="37"/>
                      </a:lnTo>
                      <a:lnTo>
                        <a:pt x="111" y="74"/>
                      </a:lnTo>
                      <a:lnTo>
                        <a:pt x="117" y="110"/>
                      </a:lnTo>
                      <a:lnTo>
                        <a:pt x="123" y="140"/>
                      </a:lnTo>
                      <a:lnTo>
                        <a:pt x="129" y="159"/>
                      </a:lnTo>
                      <a:lnTo>
                        <a:pt x="135" y="169"/>
                      </a:lnTo>
                      <a:lnTo>
                        <a:pt x="141" y="172"/>
                      </a:lnTo>
                      <a:lnTo>
                        <a:pt x="146" y="171"/>
                      </a:lnTo>
                      <a:lnTo>
                        <a:pt x="152" y="167"/>
                      </a:lnTo>
                      <a:lnTo>
                        <a:pt x="158" y="162"/>
                      </a:lnTo>
                      <a:lnTo>
                        <a:pt x="164" y="157"/>
                      </a:lnTo>
                      <a:lnTo>
                        <a:pt x="170" y="151"/>
                      </a:lnTo>
                      <a:lnTo>
                        <a:pt x="176" y="146"/>
                      </a:lnTo>
                      <a:lnTo>
                        <a:pt x="182" y="141"/>
                      </a:lnTo>
                      <a:lnTo>
                        <a:pt x="187" y="136"/>
                      </a:lnTo>
                      <a:lnTo>
                        <a:pt x="193" y="133"/>
                      </a:lnTo>
                      <a:lnTo>
                        <a:pt x="199" y="130"/>
                      </a:lnTo>
                      <a:lnTo>
                        <a:pt x="205" y="128"/>
                      </a:lnTo>
                      <a:lnTo>
                        <a:pt x="211" y="128"/>
                      </a:lnTo>
                      <a:lnTo>
                        <a:pt x="217" y="128"/>
                      </a:lnTo>
                      <a:lnTo>
                        <a:pt x="223" y="130"/>
                      </a:lnTo>
                      <a:lnTo>
                        <a:pt x="228" y="133"/>
                      </a:lnTo>
                      <a:lnTo>
                        <a:pt x="234" y="136"/>
                      </a:lnTo>
                      <a:lnTo>
                        <a:pt x="240" y="141"/>
                      </a:lnTo>
                      <a:lnTo>
                        <a:pt x="246" y="146"/>
                      </a:lnTo>
                      <a:lnTo>
                        <a:pt x="252" y="151"/>
                      </a:lnTo>
                      <a:lnTo>
                        <a:pt x="258" y="157"/>
                      </a:lnTo>
                      <a:lnTo>
                        <a:pt x="264" y="162"/>
                      </a:lnTo>
                      <a:lnTo>
                        <a:pt x="269" y="168"/>
                      </a:lnTo>
                      <a:lnTo>
                        <a:pt x="275" y="173"/>
                      </a:lnTo>
                      <a:lnTo>
                        <a:pt x="281" y="178"/>
                      </a:lnTo>
                      <a:lnTo>
                        <a:pt x="287" y="182"/>
                      </a:lnTo>
                      <a:lnTo>
                        <a:pt x="293" y="186"/>
                      </a:lnTo>
                      <a:lnTo>
                        <a:pt x="299" y="189"/>
                      </a:lnTo>
                      <a:lnTo>
                        <a:pt x="305" y="192"/>
                      </a:lnTo>
                      <a:lnTo>
                        <a:pt x="310" y="194"/>
                      </a:lnTo>
                      <a:lnTo>
                        <a:pt x="316" y="196"/>
                      </a:lnTo>
                      <a:lnTo>
                        <a:pt x="322" y="198"/>
                      </a:lnTo>
                      <a:lnTo>
                        <a:pt x="328" y="199"/>
                      </a:lnTo>
                      <a:lnTo>
                        <a:pt x="334" y="200"/>
                      </a:lnTo>
                      <a:lnTo>
                        <a:pt x="340" y="200"/>
                      </a:lnTo>
                      <a:lnTo>
                        <a:pt x="346" y="201"/>
                      </a:lnTo>
                      <a:lnTo>
                        <a:pt x="351" y="201"/>
                      </a:lnTo>
                      <a:lnTo>
                        <a:pt x="357" y="201"/>
                      </a:lnTo>
                      <a:lnTo>
                        <a:pt x="363" y="202"/>
                      </a:lnTo>
                      <a:lnTo>
                        <a:pt x="369" y="202"/>
                      </a:ln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353320" name="Rectangle 40"/>
                <p:cNvSpPr>
                  <a:spLocks noChangeArrowheads="1"/>
                </p:cNvSpPr>
                <p:nvPr/>
              </p:nvSpPr>
              <p:spPr bwMode="auto">
                <a:xfrm>
                  <a:off x="3521" y="2027"/>
                  <a:ext cx="22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0</a:t>
                  </a:r>
                  <a:endParaRPr lang="en-US"/>
                </a:p>
              </p:txBody>
            </p:sp>
            <p:sp>
              <p:nvSpPr>
                <p:cNvPr id="353321" name="Rectangle 41"/>
                <p:cNvSpPr>
                  <a:spLocks noChangeArrowheads="1"/>
                </p:cNvSpPr>
                <p:nvPr/>
              </p:nvSpPr>
              <p:spPr bwMode="auto">
                <a:xfrm>
                  <a:off x="3427" y="952"/>
                  <a:ext cx="77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0,15</a:t>
                  </a:r>
                  <a:endParaRPr lang="en-US"/>
                </a:p>
              </p:txBody>
            </p:sp>
            <p:sp>
              <p:nvSpPr>
                <p:cNvPr id="353322" name="Rectangle 42"/>
                <p:cNvSpPr>
                  <a:spLocks noChangeArrowheads="1"/>
                </p:cNvSpPr>
                <p:nvPr/>
              </p:nvSpPr>
              <p:spPr bwMode="auto">
                <a:xfrm>
                  <a:off x="3574" y="2094"/>
                  <a:ext cx="22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0</a:t>
                  </a:r>
                  <a:endParaRPr lang="en-US"/>
                </a:p>
              </p:txBody>
            </p:sp>
            <p:sp>
              <p:nvSpPr>
                <p:cNvPr id="353323" name="Rectangle 43"/>
                <p:cNvSpPr>
                  <a:spLocks noChangeArrowheads="1"/>
                </p:cNvSpPr>
                <p:nvPr/>
              </p:nvSpPr>
              <p:spPr bwMode="auto">
                <a:xfrm>
                  <a:off x="3799" y="2094"/>
                  <a:ext cx="22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8</a:t>
                  </a:r>
                  <a:endParaRPr lang="en-US"/>
                </a:p>
              </p:txBody>
            </p:sp>
            <p:sp>
              <p:nvSpPr>
                <p:cNvPr id="353324" name="Rectangle 44"/>
                <p:cNvSpPr>
                  <a:spLocks noChangeArrowheads="1"/>
                </p:cNvSpPr>
                <p:nvPr/>
              </p:nvSpPr>
              <p:spPr bwMode="auto">
                <a:xfrm>
                  <a:off x="3998" y="2094"/>
                  <a:ext cx="44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16</a:t>
                  </a:r>
                  <a:endParaRPr lang="en-US"/>
                </a:p>
              </p:txBody>
            </p:sp>
            <p:sp>
              <p:nvSpPr>
                <p:cNvPr id="353325" name="Rectangle 45"/>
                <p:cNvSpPr>
                  <a:spLocks noChangeArrowheads="1"/>
                </p:cNvSpPr>
                <p:nvPr/>
              </p:nvSpPr>
              <p:spPr bwMode="auto">
                <a:xfrm>
                  <a:off x="4218" y="2094"/>
                  <a:ext cx="44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24</a:t>
                  </a:r>
                  <a:endParaRPr lang="en-US"/>
                </a:p>
              </p:txBody>
            </p:sp>
            <p:sp>
              <p:nvSpPr>
                <p:cNvPr id="353326" name="Rectangle 46"/>
                <p:cNvSpPr>
                  <a:spLocks noChangeArrowheads="1"/>
                </p:cNvSpPr>
                <p:nvPr/>
              </p:nvSpPr>
              <p:spPr bwMode="auto">
                <a:xfrm>
                  <a:off x="4439" y="2094"/>
                  <a:ext cx="44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32</a:t>
                  </a:r>
                  <a:endParaRPr lang="en-US"/>
                </a:p>
              </p:txBody>
            </p:sp>
            <p:sp>
              <p:nvSpPr>
                <p:cNvPr id="353327" name="Rectangle 47"/>
                <p:cNvSpPr>
                  <a:spLocks noChangeArrowheads="1"/>
                </p:cNvSpPr>
                <p:nvPr/>
              </p:nvSpPr>
              <p:spPr bwMode="auto">
                <a:xfrm>
                  <a:off x="4665" y="2094"/>
                  <a:ext cx="44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40</a:t>
                  </a:r>
                  <a:endParaRPr lang="en-US"/>
                </a:p>
              </p:txBody>
            </p:sp>
            <p:sp>
              <p:nvSpPr>
                <p:cNvPr id="353328" name="Rectangle 48"/>
                <p:cNvSpPr>
                  <a:spLocks noChangeArrowheads="1"/>
                </p:cNvSpPr>
                <p:nvPr/>
              </p:nvSpPr>
              <p:spPr bwMode="auto">
                <a:xfrm>
                  <a:off x="4890" y="2094"/>
                  <a:ext cx="44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48</a:t>
                  </a:r>
                  <a:endParaRPr lang="en-US"/>
                </a:p>
              </p:txBody>
            </p:sp>
            <p:sp>
              <p:nvSpPr>
                <p:cNvPr id="353329" name="Rectangle 49"/>
                <p:cNvSpPr>
                  <a:spLocks noChangeArrowheads="1"/>
                </p:cNvSpPr>
                <p:nvPr/>
              </p:nvSpPr>
              <p:spPr bwMode="auto">
                <a:xfrm>
                  <a:off x="5116" y="2094"/>
                  <a:ext cx="44" cy="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500">
                      <a:solidFill>
                        <a:srgbClr val="000000"/>
                      </a:solidFill>
                      <a:latin typeface="Small Fonts" charset="0"/>
                    </a:rPr>
                    <a:t>56</a:t>
                  </a:r>
                  <a:endParaRPr lang="en-US"/>
                </a:p>
              </p:txBody>
            </p:sp>
            <p:sp>
              <p:nvSpPr>
                <p:cNvPr id="353330" name="Rectangle 50"/>
                <p:cNvSpPr>
                  <a:spLocks noChangeArrowheads="1"/>
                </p:cNvSpPr>
                <p:nvPr/>
              </p:nvSpPr>
              <p:spPr bwMode="auto">
                <a:xfrm>
                  <a:off x="3423" y="890"/>
                  <a:ext cx="2026" cy="1324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sp>
            <p:nvSpPr>
              <p:cNvPr id="353293" name="Line 13"/>
              <p:cNvSpPr>
                <a:spLocks noChangeShapeType="1"/>
              </p:cNvSpPr>
              <p:nvPr/>
            </p:nvSpPr>
            <p:spPr bwMode="auto">
              <a:xfrm rot="16200000" flipV="1">
                <a:off x="4082" y="2104"/>
                <a:ext cx="397" cy="0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3294" name="Line 14"/>
              <p:cNvSpPr>
                <a:spLocks noChangeShapeType="1"/>
              </p:cNvSpPr>
              <p:nvPr/>
            </p:nvSpPr>
            <p:spPr bwMode="auto">
              <a:xfrm rot="16200000" flipV="1">
                <a:off x="4070" y="2136"/>
                <a:ext cx="332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4122738" y="5543550"/>
            <a:ext cx="2689225" cy="0"/>
          </a:xfrm>
          <a:prstGeom prst="line">
            <a:avLst/>
          </a:prstGeom>
          <a:noFill/>
          <a:ln w="28575">
            <a:solidFill>
              <a:srgbClr val="0000CC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5157788" y="5859463"/>
            <a:ext cx="15843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6BDD-2FFE-430A-A554-DA2D63262415}" type="slidenum">
              <a:rPr lang="en-GB"/>
              <a:pPr/>
              <a:t>15</a:t>
            </a:fld>
            <a:endParaRPr lang="en-GB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Terskling av to Gauss-fordelinger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304925"/>
            <a:ext cx="8281988" cy="4800600"/>
          </a:xfrm>
        </p:spPr>
        <p:txBody>
          <a:bodyPr/>
          <a:lstStyle/>
          <a:p>
            <a:endParaRPr lang="nb-NO"/>
          </a:p>
          <a:p>
            <a:r>
              <a:rPr lang="nb-NO"/>
              <a:t>Anta at bakgrunns- og forgrunns-intensitetene 	 følger hver sin Gauss-fordeling, </a:t>
            </a:r>
            <a:r>
              <a:rPr lang="nb-NO" i="1"/>
              <a:t>b(z)</a:t>
            </a:r>
            <a:r>
              <a:rPr lang="nb-NO"/>
              <a:t> og </a:t>
            </a:r>
            <a:r>
              <a:rPr lang="nb-NO" i="1"/>
              <a:t>f(z),</a:t>
            </a:r>
            <a:r>
              <a:rPr lang="nb-NO"/>
              <a:t>    	    slik at det normaliserte histogrammet kan skrives som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>
                <a:sym typeface="Symbol" pitchFamily="18" charset="2"/>
              </a:rPr>
              <a:t>F og B er a priori sannsynligheter for for- og bakgrunn</a:t>
            </a:r>
          </a:p>
          <a:p>
            <a:r>
              <a:rPr lang="nb-NO">
                <a:sym typeface="Symbol" pitchFamily="18" charset="2"/>
              </a:rPr>
              <a:t></a:t>
            </a:r>
            <a:r>
              <a:rPr lang="nb-NO" baseline="-25000">
                <a:sym typeface="Symbol" pitchFamily="18" charset="2"/>
              </a:rPr>
              <a:t>B </a:t>
            </a:r>
            <a:r>
              <a:rPr lang="nb-NO">
                <a:sym typeface="Symbol" pitchFamily="18" charset="2"/>
              </a:rPr>
              <a:t>og </a:t>
            </a:r>
            <a:r>
              <a:rPr lang="nb-NO" baseline="-25000">
                <a:sym typeface="Symbol" pitchFamily="18" charset="2"/>
              </a:rPr>
              <a:t>F</a:t>
            </a:r>
            <a:r>
              <a:rPr lang="nb-NO">
                <a:sym typeface="Symbol" pitchFamily="18" charset="2"/>
              </a:rPr>
              <a:t> er middelverdiene for bakgrunn og forgrunn. </a:t>
            </a:r>
          </a:p>
          <a:p>
            <a:r>
              <a:rPr lang="nb-NO">
                <a:sym typeface="Symbol" pitchFamily="18" charset="2"/>
              </a:rPr>
              <a:t></a:t>
            </a:r>
            <a:r>
              <a:rPr lang="nb-NO" baseline="-25000">
                <a:sym typeface="Symbol" pitchFamily="18" charset="2"/>
              </a:rPr>
              <a:t>B</a:t>
            </a:r>
            <a:r>
              <a:rPr lang="nb-NO" baseline="30000">
                <a:sym typeface="Symbol" pitchFamily="18" charset="2"/>
              </a:rPr>
              <a:t>2</a:t>
            </a:r>
            <a:r>
              <a:rPr lang="nb-NO">
                <a:sym typeface="Symbol" pitchFamily="18" charset="2"/>
              </a:rPr>
              <a:t> og </a:t>
            </a:r>
            <a:r>
              <a:rPr lang="nb-NO" baseline="-25000">
                <a:sym typeface="Symbol" pitchFamily="18" charset="2"/>
              </a:rPr>
              <a:t>F</a:t>
            </a:r>
            <a:r>
              <a:rPr lang="nb-NO" baseline="30000">
                <a:sym typeface="Symbol" pitchFamily="18" charset="2"/>
              </a:rPr>
              <a:t>2</a:t>
            </a:r>
            <a:r>
              <a:rPr lang="nb-NO">
                <a:sym typeface="Symbol" pitchFamily="18" charset="2"/>
              </a:rPr>
              <a:t> er variansen for bakgrunn og forgrunn. </a:t>
            </a:r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1646238" y="3003550"/>
          <a:ext cx="5876925" cy="1146175"/>
        </p:xfrm>
        <a:graphic>
          <a:graphicData uri="http://schemas.openxmlformats.org/presentationml/2006/ole">
            <p:oleObj spid="_x0000_s259076" name="Equation" r:id="rId4" imgW="26031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D49E1-A130-48B4-BC7A-29B8F6F6ACE5}" type="slidenum">
              <a:rPr lang="en-GB"/>
              <a:pPr/>
              <a:t>16</a:t>
            </a:fld>
            <a:endParaRPr lang="en-GB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238125"/>
            <a:ext cx="8550275" cy="990600"/>
          </a:xfrm>
        </p:spPr>
        <p:txBody>
          <a:bodyPr/>
          <a:lstStyle/>
          <a:p>
            <a:r>
              <a:rPr lang="nb-NO" sz="3600"/>
              <a:t>Optimal løsning – to Gauss-fordelinger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sz="2000"/>
          </a:p>
          <a:p>
            <a:r>
              <a:rPr lang="nb-NO" sz="2000"/>
              <a:t>Vi vet at optimal løsning ligger der hvor</a:t>
            </a:r>
          </a:p>
          <a:p>
            <a:endParaRPr lang="nb-NO" sz="2000"/>
          </a:p>
          <a:p>
            <a:r>
              <a:rPr lang="nb-NO" sz="2000"/>
              <a:t>Vi setter inn for </a:t>
            </a:r>
            <a:r>
              <a:rPr lang="nb-NO" sz="2000" i="1"/>
              <a:t>b(z)</a:t>
            </a:r>
            <a:r>
              <a:rPr lang="nb-NO" sz="2000"/>
              <a:t> og </a:t>
            </a:r>
            <a:r>
              <a:rPr lang="nb-NO" sz="2000" i="1"/>
              <a:t>f(z):</a:t>
            </a:r>
            <a:r>
              <a:rPr lang="nb-NO" sz="2000"/>
              <a:t> </a:t>
            </a:r>
          </a:p>
          <a:p>
            <a:endParaRPr lang="nb-NO" sz="2000"/>
          </a:p>
          <a:p>
            <a:endParaRPr lang="nb-NO" sz="2000"/>
          </a:p>
          <a:p>
            <a:r>
              <a:rPr lang="nb-NO" sz="2000"/>
              <a:t>Vi kan stryke </a:t>
            </a:r>
            <a:r>
              <a:rPr lang="nb-NO" sz="2000">
                <a:sym typeface="Symbol" pitchFamily="18" charset="2"/>
              </a:rPr>
              <a:t>2 og ta logaritmen:</a:t>
            </a:r>
          </a:p>
          <a:p>
            <a:endParaRPr lang="nb-NO" sz="2000">
              <a:sym typeface="Symbol" pitchFamily="18" charset="2"/>
            </a:endParaRPr>
          </a:p>
          <a:p>
            <a:endParaRPr lang="nb-NO" sz="2000">
              <a:sym typeface="Symbol" pitchFamily="18" charset="2"/>
            </a:endParaRPr>
          </a:p>
          <a:p>
            <a:r>
              <a:rPr lang="nb-NO" sz="2000">
                <a:sym typeface="Symbol" pitchFamily="18" charset="2"/>
              </a:rPr>
              <a:t>Dette gir en annengrads-ligning i T: </a:t>
            </a:r>
          </a:p>
          <a:p>
            <a:endParaRPr lang="nb-NO" sz="2000">
              <a:sym typeface="Symbol" pitchFamily="18" charset="2"/>
            </a:endParaRPr>
          </a:p>
          <a:p>
            <a:endParaRPr lang="nb-NO" sz="2000">
              <a:sym typeface="Symbol" pitchFamily="18" charset="2"/>
            </a:endParaRPr>
          </a:p>
          <a:p>
            <a:r>
              <a:rPr lang="nb-NO" sz="2000" b="1" u="sng">
                <a:solidFill>
                  <a:srgbClr val="FF0000"/>
                </a:solidFill>
                <a:sym typeface="Symbol" pitchFamily="18" charset="2"/>
              </a:rPr>
              <a:t>Vi kan altså få to løsninger for T.</a:t>
            </a:r>
          </a:p>
        </p:txBody>
      </p:sp>
      <p:graphicFrame>
        <p:nvGraphicFramePr>
          <p:cNvPr id="260101" name="Object 5"/>
          <p:cNvGraphicFramePr>
            <a:graphicFrameLocks noChangeAspect="1"/>
          </p:cNvGraphicFramePr>
          <p:nvPr/>
        </p:nvGraphicFramePr>
        <p:xfrm>
          <a:off x="5695950" y="1584325"/>
          <a:ext cx="3106738" cy="546100"/>
        </p:xfrm>
        <a:graphic>
          <a:graphicData uri="http://schemas.openxmlformats.org/presentationml/2006/ole">
            <p:oleObj spid="_x0000_s260101" name="Equation" r:id="rId4" imgW="1155600" imgH="203040" progId="Equation.3">
              <p:embed/>
            </p:oleObj>
          </a:graphicData>
        </a:graphic>
      </p:graphicFrame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4932363" y="2259013"/>
          <a:ext cx="3914775" cy="884237"/>
        </p:xfrm>
        <a:graphic>
          <a:graphicData uri="http://schemas.openxmlformats.org/presentationml/2006/ole">
            <p:oleObj spid="_x0000_s260102" name="Equation" r:id="rId5" imgW="2247840" imgH="507960" progId="Equation.3">
              <p:embed/>
            </p:oleObj>
          </a:graphicData>
        </a:graphic>
      </p:graphicFrame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4437063" y="3781425"/>
          <a:ext cx="4365625" cy="817563"/>
        </p:xfrm>
        <a:graphic>
          <a:graphicData uri="http://schemas.openxmlformats.org/presentationml/2006/ole">
            <p:oleObj spid="_x0000_s260103" name="Equation" r:id="rId6" imgW="2577960" imgH="482400" progId="Equation.3">
              <p:embed/>
            </p:oleObj>
          </a:graphicData>
        </a:graphic>
      </p:graphicFrame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1781175" y="4895850"/>
          <a:ext cx="7021513" cy="782638"/>
        </p:xfrm>
        <a:graphic>
          <a:graphicData uri="http://schemas.openxmlformats.org/presentationml/2006/ole">
            <p:oleObj spid="_x0000_s260104" name="Equation" r:id="rId7" imgW="4330440" imgH="482400" progId="Equation.3">
              <p:embed/>
            </p:oleObj>
          </a:graphicData>
        </a:graphic>
      </p:graphicFrame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5697538" y="1493838"/>
            <a:ext cx="3149600" cy="674687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750F-EE9D-4979-B81F-7A8B21101B44}" type="slidenum">
              <a:rPr lang="en-GB"/>
              <a:pPr/>
              <a:t>17</a:t>
            </a:fld>
            <a:endParaRPr lang="en-GB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 terskler – når kan det skje?</a:t>
            </a:r>
            <a:endParaRPr lang="en-US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04925"/>
            <a:ext cx="8072438" cy="4800600"/>
          </a:xfrm>
        </p:spPr>
        <p:txBody>
          <a:bodyPr/>
          <a:lstStyle/>
          <a:p>
            <a:r>
              <a:rPr lang="nb-NO" sz="2000"/>
              <a:t>Hvis standardavvikene i de to Gauss-fordelingene er forskjellige</a:t>
            </a:r>
          </a:p>
          <a:p>
            <a:pPr lvl="1"/>
            <a:r>
              <a:rPr lang="nb-NO" sz="1800"/>
              <a:t>og skjæringspunktene mellom fordelingene 		            (skalert med a priori sannsynlighet) 			             ligger innenfor gråtoneskalaen i bildet</a:t>
            </a:r>
          </a:p>
          <a:p>
            <a:endParaRPr lang="nb-NO" sz="2000"/>
          </a:p>
          <a:p>
            <a:r>
              <a:rPr lang="nb-NO" sz="2000"/>
              <a:t>En terskelverdi for </a:t>
            </a:r>
          </a:p>
          <a:p>
            <a:pPr>
              <a:buFontTx/>
              <a:buNone/>
            </a:pPr>
            <a:r>
              <a:rPr lang="nb-NO" sz="2000"/>
              <a:t>hvert skjæringspunkt.</a:t>
            </a:r>
          </a:p>
          <a:p>
            <a:pPr>
              <a:buFontTx/>
              <a:buNone/>
            </a:pPr>
            <a:endParaRPr lang="nb-NO" sz="2000"/>
          </a:p>
          <a:p>
            <a:r>
              <a:rPr lang="nb-NO" sz="2000"/>
              <a:t>Det er bare </a:t>
            </a:r>
            <a:r>
              <a:rPr lang="nb-NO" sz="2000" u="sng"/>
              <a:t>mellom</a:t>
            </a:r>
            <a:r>
              <a:rPr lang="nb-NO" sz="2000"/>
              <a:t> </a:t>
            </a:r>
          </a:p>
          <a:p>
            <a:pPr>
              <a:buFontTx/>
              <a:buNone/>
            </a:pPr>
            <a:r>
              <a:rPr lang="nb-NO" sz="2000"/>
              <a:t>de to tersklene </a:t>
            </a:r>
          </a:p>
          <a:p>
            <a:pPr>
              <a:buFontTx/>
              <a:buNone/>
            </a:pPr>
            <a:r>
              <a:rPr lang="nb-NO" sz="2000"/>
              <a:t>at flertallet av pikslene </a:t>
            </a:r>
          </a:p>
          <a:p>
            <a:pPr>
              <a:buFontTx/>
              <a:buNone/>
            </a:pPr>
            <a:r>
              <a:rPr lang="nb-NO" sz="2000"/>
              <a:t>er bakgrunnspiksler!</a:t>
            </a:r>
          </a:p>
          <a:p>
            <a:endParaRPr lang="en-US" sz="2000"/>
          </a:p>
        </p:txBody>
      </p:sp>
      <p:graphicFrame>
        <p:nvGraphicFramePr>
          <p:cNvPr id="36045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355975" y="2725738"/>
          <a:ext cx="5537200" cy="3673475"/>
        </p:xfrm>
        <a:graphic>
          <a:graphicData uri="http://schemas.openxmlformats.org/presentationml/2006/ole">
            <p:oleObj spid="_x0000_s360452" name="Chart" r:id="rId4" imgW="3329968" imgH="2209985" progId="Excel.Sheet.8">
              <p:embed/>
            </p:oleObj>
          </a:graphicData>
        </a:graphic>
      </p:graphicFrame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6430963" y="3295650"/>
            <a:ext cx="0" cy="854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6432550" y="35639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5440363" y="4284663"/>
            <a:ext cx="0" cy="13144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5440363" y="4222750"/>
            <a:ext cx="0" cy="1111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21DE-3FE1-420A-A90B-2A8E3D96EB01}" type="slidenum">
              <a:rPr lang="en-GB"/>
              <a:pPr/>
              <a:t>18</a:t>
            </a:fld>
            <a:endParaRPr lang="en-GB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ligger optimal terskel?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en annengradsligning i T: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Hvis </a:t>
            </a:r>
            <a:r>
              <a:rPr lang="nb-NO" dirty="0" err="1"/>
              <a:t>standard-avvikene</a:t>
            </a:r>
            <a:r>
              <a:rPr lang="nb-NO" dirty="0"/>
              <a:t> i de to fordelingene er like (</a:t>
            </a:r>
            <a:r>
              <a:rPr lang="nb-NO" dirty="0">
                <a:sym typeface="Symbol" pitchFamily="18" charset="2"/>
              </a:rPr>
              <a:t></a:t>
            </a:r>
            <a:r>
              <a:rPr lang="nb-NO" baseline="-25000" dirty="0">
                <a:sym typeface="Symbol" pitchFamily="18" charset="2"/>
              </a:rPr>
              <a:t>B</a:t>
            </a:r>
            <a:r>
              <a:rPr lang="nb-NO" dirty="0">
                <a:sym typeface="Symbol" pitchFamily="18" charset="2"/>
              </a:rPr>
              <a:t>= </a:t>
            </a:r>
            <a:r>
              <a:rPr lang="nb-NO" baseline="-25000" dirty="0">
                <a:sym typeface="Symbol" pitchFamily="18" charset="2"/>
              </a:rPr>
              <a:t>F</a:t>
            </a:r>
            <a:r>
              <a:rPr lang="nb-NO" dirty="0">
                <a:sym typeface="Symbol" pitchFamily="18" charset="2"/>
              </a:rPr>
              <a:t>=  &gt; 0) får vi en enklere ligning: </a:t>
            </a:r>
          </a:p>
          <a:p>
            <a:endParaRPr lang="nb-NO" dirty="0">
              <a:sym typeface="Symbol" pitchFamily="18" charset="2"/>
            </a:endParaRPr>
          </a:p>
          <a:p>
            <a:endParaRPr lang="nb-NO" dirty="0">
              <a:sym typeface="Symbol" pitchFamily="18" charset="2"/>
            </a:endParaRPr>
          </a:p>
          <a:p>
            <a:endParaRPr lang="nb-NO" dirty="0">
              <a:sym typeface="Symbol" pitchFamily="18" charset="2"/>
            </a:endParaRPr>
          </a:p>
          <a:p>
            <a:r>
              <a:rPr lang="nb-NO" dirty="0">
                <a:sym typeface="Symbol" pitchFamily="18" charset="2"/>
              </a:rPr>
              <a:t>Hvis a priori sannsynlighetene F og B er omtrent like har vi en veldig enkel løsning:</a:t>
            </a:r>
          </a:p>
        </p:txBody>
      </p:sp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533400" y="1735138"/>
          <a:ext cx="8347075" cy="928687"/>
        </p:xfrm>
        <a:graphic>
          <a:graphicData uri="http://schemas.openxmlformats.org/presentationml/2006/ole">
            <p:oleObj spid="_x0000_s261124" name="Equation" r:id="rId4" imgW="4330440" imgH="482400" progId="Equation.3">
              <p:embed/>
            </p:oleObj>
          </a:graphicData>
        </a:graphic>
      </p:graphicFrame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2566988" y="3384550"/>
          <a:ext cx="3805237" cy="1370013"/>
        </p:xfrm>
        <a:graphic>
          <a:graphicData uri="http://schemas.openxmlformats.org/presentationml/2006/ole">
            <p:oleObj spid="_x0000_s261125" name="Equation" r:id="rId5" imgW="3174840" imgH="1143000" progId="Equation.3">
              <p:embed/>
            </p:oleObj>
          </a:graphicData>
        </a:graphic>
      </p:graphicFrame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3625850" y="5572125"/>
          <a:ext cx="1711325" cy="736600"/>
        </p:xfrm>
        <a:graphic>
          <a:graphicData uri="http://schemas.openxmlformats.org/presentationml/2006/ole">
            <p:oleObj spid="_x0000_s261126" name="Equation" r:id="rId6" imgW="914400" imgH="393480" progId="Equation.3">
              <p:embed/>
            </p:oleObj>
          </a:graphicData>
        </a:graphic>
      </p:graphicFrame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3313113" y="5578475"/>
            <a:ext cx="2338387" cy="730250"/>
          </a:xfrm>
          <a:prstGeom prst="rect">
            <a:avLst/>
          </a:prstGeom>
          <a:noFill/>
          <a:ln w="57150" cmpd="thinThick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5940503" y="5736193"/>
            <a:ext cx="303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nb-NO" sz="1600" dirty="0" err="1" smtClean="0">
                <a:latin typeface="Tahoma" pitchFamily="34" charset="0"/>
                <a:cs typeface="Tahoma" pitchFamily="34" charset="0"/>
              </a:rPr>
              <a:t>Jfr</a:t>
            </a:r>
            <a:r>
              <a:rPr lang="nb-NO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nb-NO" sz="1600" dirty="0" err="1" smtClean="0">
                <a:latin typeface="Tahoma" pitchFamily="34" charset="0"/>
                <a:cs typeface="Tahoma" pitchFamily="34" charset="0"/>
              </a:rPr>
              <a:t>Riddler</a:t>
            </a:r>
            <a:r>
              <a:rPr lang="nb-NO" sz="1600" dirty="0" smtClean="0">
                <a:latin typeface="Tahoma" pitchFamily="34" charset="0"/>
                <a:cs typeface="Tahoma" pitchFamily="34" charset="0"/>
              </a:rPr>
              <a:t> &amp; </a:t>
            </a:r>
            <a:r>
              <a:rPr lang="nb-NO" sz="1600" dirty="0" err="1" smtClean="0">
                <a:latin typeface="Tahoma" pitchFamily="34" charset="0"/>
                <a:cs typeface="Tahoma" pitchFamily="34" charset="0"/>
              </a:rPr>
              <a:t>Calvards</a:t>
            </a:r>
            <a:r>
              <a:rPr lang="nb-NO" sz="1600" dirty="0" smtClean="0">
                <a:latin typeface="Tahoma" pitchFamily="34" charset="0"/>
                <a:cs typeface="Tahoma" pitchFamily="34" charset="0"/>
              </a:rPr>
              <a:t> metode)</a:t>
            </a:r>
            <a:endParaRPr lang="nb-NO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93579-51A0-4A94-AE52-A0131079E6D4}" type="slidenum">
              <a:rPr lang="en-GB"/>
              <a:pPr/>
              <a:t>19</a:t>
            </a:fld>
            <a:endParaRPr lang="en-GB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90600"/>
          </a:xfrm>
        </p:spPr>
        <p:txBody>
          <a:bodyPr/>
          <a:lstStyle/>
          <a:p>
            <a:r>
              <a:rPr lang="nb-NO"/>
              <a:t>Hvis vi nå bare antar at P</a:t>
            </a:r>
            <a:r>
              <a:rPr lang="nb-NO" b="1" baseline="-25000"/>
              <a:t>1</a:t>
            </a:r>
            <a:r>
              <a:rPr lang="nb-NO"/>
              <a:t>=P</a:t>
            </a:r>
            <a:r>
              <a:rPr lang="nb-NO" b="1" baseline="-25000"/>
              <a:t>2</a:t>
            </a:r>
            <a:endParaRPr lang="en-US" b="1" baseline="-2500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04925"/>
            <a:ext cx="4471988" cy="4800600"/>
          </a:xfrm>
        </p:spPr>
        <p:txBody>
          <a:bodyPr/>
          <a:lstStyle/>
          <a:p>
            <a:r>
              <a:rPr lang="nb-NO" dirty="0"/>
              <a:t>Et lite eksempel:</a:t>
            </a:r>
          </a:p>
          <a:p>
            <a:r>
              <a:rPr lang="nb-NO" dirty="0"/>
              <a:t>For = </a:t>
            </a:r>
            <a:r>
              <a:rPr lang="el-GR" dirty="0">
                <a:cs typeface="Tahoma" pitchFamily="34" charset="0"/>
              </a:rPr>
              <a:t>μ</a:t>
            </a:r>
            <a:r>
              <a:rPr lang="nb-NO" b="1" baseline="-25000" dirty="0">
                <a:cs typeface="Tahoma" pitchFamily="34" charset="0"/>
              </a:rPr>
              <a:t>1</a:t>
            </a:r>
            <a:r>
              <a:rPr lang="nb-NO" dirty="0">
                <a:cs typeface="Tahoma" pitchFamily="34" charset="0"/>
              </a:rPr>
              <a:t> = </a:t>
            </a:r>
            <a:r>
              <a:rPr lang="nb-NO" dirty="0"/>
              <a:t>20 og </a:t>
            </a:r>
            <a:r>
              <a:rPr lang="el-GR" dirty="0">
                <a:cs typeface="Tahoma" pitchFamily="34" charset="0"/>
              </a:rPr>
              <a:t>μ</a:t>
            </a:r>
            <a:r>
              <a:rPr lang="nb-NO" b="1" baseline="-25000" dirty="0">
                <a:cs typeface="Tahoma" pitchFamily="34" charset="0"/>
              </a:rPr>
              <a:t>2</a:t>
            </a:r>
            <a:r>
              <a:rPr lang="nb-NO" dirty="0"/>
              <a:t>= 44, med </a:t>
            </a:r>
            <a:r>
              <a:rPr lang="el-GR" dirty="0">
                <a:cs typeface="Tahoma" pitchFamily="34" charset="0"/>
              </a:rPr>
              <a:t>σ</a:t>
            </a:r>
            <a:r>
              <a:rPr lang="nb-NO" b="1" baseline="-25000" dirty="0">
                <a:cs typeface="Tahoma" pitchFamily="34" charset="0"/>
              </a:rPr>
              <a:t>1</a:t>
            </a:r>
            <a:r>
              <a:rPr lang="nb-NO" dirty="0"/>
              <a:t> = </a:t>
            </a:r>
            <a:r>
              <a:rPr lang="el-GR" dirty="0">
                <a:cs typeface="Tahoma" pitchFamily="34" charset="0"/>
              </a:rPr>
              <a:t>σ</a:t>
            </a:r>
            <a:r>
              <a:rPr lang="nb-NO" b="1" baseline="-25000" dirty="0">
                <a:cs typeface="Tahoma" pitchFamily="34" charset="0"/>
              </a:rPr>
              <a:t>2</a:t>
            </a:r>
            <a:r>
              <a:rPr lang="nb-NO" dirty="0"/>
              <a:t> = 8, 	    så vil </a:t>
            </a:r>
          </a:p>
          <a:p>
            <a:pPr>
              <a:buFontTx/>
              <a:buNone/>
            </a:pPr>
            <a:r>
              <a:rPr lang="nb-NO" dirty="0"/>
              <a:t>	T = (</a:t>
            </a:r>
            <a:r>
              <a:rPr lang="el-GR" dirty="0">
                <a:cs typeface="Tahoma" pitchFamily="34" charset="0"/>
              </a:rPr>
              <a:t>μ</a:t>
            </a:r>
            <a:r>
              <a:rPr lang="nb-NO" b="1" baseline="-25000" dirty="0">
                <a:cs typeface="Tahoma" pitchFamily="34" charset="0"/>
              </a:rPr>
              <a:t>1</a:t>
            </a:r>
            <a:r>
              <a:rPr lang="nb-NO" dirty="0">
                <a:cs typeface="Tahoma" pitchFamily="34" charset="0"/>
              </a:rPr>
              <a:t>+</a:t>
            </a:r>
            <a:r>
              <a:rPr lang="el-GR" dirty="0">
                <a:cs typeface="Tahoma" pitchFamily="34" charset="0"/>
              </a:rPr>
              <a:t>μ</a:t>
            </a:r>
            <a:r>
              <a:rPr lang="nb-NO" b="1" baseline="-25000" dirty="0">
                <a:cs typeface="Tahoma" pitchFamily="34" charset="0"/>
              </a:rPr>
              <a:t>2</a:t>
            </a:r>
            <a:r>
              <a:rPr lang="nb-NO" dirty="0">
                <a:cs typeface="Tahoma" pitchFamily="34" charset="0"/>
              </a:rPr>
              <a:t>)/</a:t>
            </a:r>
            <a:r>
              <a:rPr lang="nb-NO" dirty="0" err="1">
                <a:cs typeface="Tahoma" pitchFamily="34" charset="0"/>
              </a:rPr>
              <a:t>2</a:t>
            </a:r>
            <a:r>
              <a:rPr lang="nb-NO" dirty="0">
                <a:cs typeface="Tahoma" pitchFamily="34" charset="0"/>
              </a:rPr>
              <a:t>= </a:t>
            </a:r>
            <a:r>
              <a:rPr lang="nb-NO" dirty="0"/>
              <a:t>32 </a:t>
            </a:r>
          </a:p>
          <a:p>
            <a:pPr>
              <a:buFontTx/>
              <a:buNone/>
            </a:pPr>
            <a:r>
              <a:rPr lang="nb-NO" dirty="0"/>
              <a:t>	være en OK terskel, 	  selv om P</a:t>
            </a:r>
            <a:r>
              <a:rPr lang="nb-NO" b="1" baseline="-25000" dirty="0"/>
              <a:t>1</a:t>
            </a:r>
            <a:r>
              <a:rPr lang="nb-NO" dirty="0"/>
              <a:t> =0.6 </a:t>
            </a:r>
            <a:r>
              <a:rPr lang="nb-NO" dirty="0">
                <a:cs typeface="Tahoma" pitchFamily="34" charset="0"/>
              </a:rPr>
              <a:t>≠</a:t>
            </a:r>
            <a:r>
              <a:rPr lang="nb-NO" dirty="0"/>
              <a:t> P</a:t>
            </a:r>
            <a:r>
              <a:rPr lang="nb-NO" b="1" baseline="-25000" dirty="0"/>
              <a:t>2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nb-NO" dirty="0"/>
              <a:t>For P</a:t>
            </a:r>
            <a:r>
              <a:rPr lang="nb-NO" b="1" baseline="-25000" dirty="0"/>
              <a:t>1</a:t>
            </a:r>
            <a:r>
              <a:rPr lang="nb-NO" dirty="0"/>
              <a:t> =0.9 </a:t>
            </a:r>
            <a:r>
              <a:rPr lang="nb-NO" dirty="0">
                <a:cs typeface="Tahoma" pitchFamily="34" charset="0"/>
              </a:rPr>
              <a:t>≠</a:t>
            </a:r>
            <a:r>
              <a:rPr lang="nb-NO" dirty="0"/>
              <a:t> P</a:t>
            </a:r>
            <a:r>
              <a:rPr lang="nb-NO" b="1" baseline="-25000" dirty="0"/>
              <a:t>2</a:t>
            </a:r>
            <a:r>
              <a:rPr lang="nb-NO" dirty="0"/>
              <a:t> 		    vil feilen bli ganske stor.</a:t>
            </a:r>
            <a:endParaRPr lang="en-US" dirty="0"/>
          </a:p>
        </p:txBody>
      </p:sp>
      <p:graphicFrame>
        <p:nvGraphicFramePr>
          <p:cNvPr id="363532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5157788" y="1493838"/>
          <a:ext cx="3600450" cy="2389187"/>
        </p:xfrm>
        <a:graphic>
          <a:graphicData uri="http://schemas.openxmlformats.org/presentationml/2006/ole">
            <p:oleObj spid="_x0000_s363532" name="Chart" r:id="rId4" imgW="3329968" imgH="2209985" progId="Excel.Sheet.8">
              <p:embed/>
            </p:oleObj>
          </a:graphicData>
        </a:graphic>
      </p:graphicFrame>
      <p:sp>
        <p:nvSpPr>
          <p:cNvPr id="363529" name="Line 9"/>
          <p:cNvSpPr>
            <a:spLocks noChangeShapeType="1"/>
          </p:cNvSpPr>
          <p:nvPr/>
        </p:nvSpPr>
        <p:spPr bwMode="auto">
          <a:xfrm>
            <a:off x="7083425" y="189865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7137400" y="2374900"/>
            <a:ext cx="0" cy="6937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363534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5157788" y="4010025"/>
          <a:ext cx="3600450" cy="2389188"/>
        </p:xfrm>
        <a:graphic>
          <a:graphicData uri="http://schemas.openxmlformats.org/presentationml/2006/ole">
            <p:oleObj spid="_x0000_s363534" name="Chart" r:id="rId5" imgW="3329968" imgH="2209985" progId="Excel.Sheet.8">
              <p:embed/>
            </p:oleObj>
          </a:graphicData>
        </a:graphic>
      </p:graphicFrame>
      <p:sp>
        <p:nvSpPr>
          <p:cNvPr id="363536" name="Line 16"/>
          <p:cNvSpPr>
            <a:spLocks noChangeShapeType="1"/>
          </p:cNvSpPr>
          <p:nvPr/>
        </p:nvSpPr>
        <p:spPr bwMode="auto">
          <a:xfrm>
            <a:off x="7056438" y="473392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63537" name="Line 17"/>
          <p:cNvSpPr>
            <a:spLocks noChangeShapeType="1"/>
          </p:cNvSpPr>
          <p:nvPr/>
        </p:nvSpPr>
        <p:spPr bwMode="auto">
          <a:xfrm>
            <a:off x="7343775" y="5229225"/>
            <a:ext cx="0" cy="6937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BA6D2-65AB-41FD-A624-9B9039EE897B}" type="slidenum">
              <a:rPr lang="en-GB"/>
              <a:pPr/>
              <a:t>2</a:t>
            </a:fld>
            <a:endParaRPr lang="en-GB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segmentering?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304925"/>
            <a:ext cx="594042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nb-NO" dirty="0"/>
          </a:p>
          <a:p>
            <a:pPr>
              <a:lnSpc>
                <a:spcPct val="90000"/>
              </a:lnSpc>
            </a:pPr>
            <a:r>
              <a:rPr lang="nb-NO" dirty="0"/>
              <a:t>Segmentering er en prosess som deler opp bildet i meningsfulle regioner. </a:t>
            </a:r>
          </a:p>
          <a:p>
            <a:pPr>
              <a:lnSpc>
                <a:spcPct val="90000"/>
              </a:lnSpc>
            </a:pPr>
            <a:r>
              <a:rPr lang="nb-NO" dirty="0"/>
              <a:t>Segmentering er </a:t>
            </a:r>
            <a:r>
              <a:rPr lang="nb-NO" dirty="0" smtClean="0"/>
              <a:t>et </a:t>
            </a:r>
            <a:r>
              <a:rPr lang="nb-NO" dirty="0"/>
              <a:t>av de viktigste elementene i et komplett </a:t>
            </a:r>
            <a:r>
              <a:rPr lang="nb-NO" dirty="0" err="1"/>
              <a:t>bildeanalyse-system</a:t>
            </a:r>
            <a:r>
              <a:rPr lang="nb-NO" dirty="0"/>
              <a:t>.</a:t>
            </a:r>
          </a:p>
          <a:p>
            <a:pPr>
              <a:lnSpc>
                <a:spcPct val="90000"/>
              </a:lnSpc>
            </a:pPr>
            <a:r>
              <a:rPr lang="nb-NO" dirty="0"/>
              <a:t>I segmentering får vi fram regioner og objekter som senere skal beskrives og gjenkjennes. </a:t>
            </a:r>
          </a:p>
          <a:p>
            <a:pPr>
              <a:lnSpc>
                <a:spcPct val="90000"/>
              </a:lnSpc>
            </a:pPr>
            <a:r>
              <a:rPr lang="nb-NO" dirty="0"/>
              <a:t>I det enkleste tilfellet har vi bare to typer regioner: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Forgrunn</a:t>
            </a:r>
          </a:p>
          <a:p>
            <a:pPr lvl="1">
              <a:lnSpc>
                <a:spcPct val="90000"/>
              </a:lnSpc>
            </a:pPr>
            <a:r>
              <a:rPr lang="nb-NO" dirty="0"/>
              <a:t>Bakgrunn</a:t>
            </a:r>
          </a:p>
        </p:txBody>
      </p:sp>
      <p:pic>
        <p:nvPicPr>
          <p:cNvPr id="244740" name="Picture 4" descr="tall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5425" y="1371600"/>
            <a:ext cx="2001838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4741" name="Picture 5" descr="tall_thre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5425" y="3429000"/>
            <a:ext cx="2001838" cy="190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6057900" y="5549900"/>
            <a:ext cx="2835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b-NO" sz="2000">
                <a:solidFill>
                  <a:schemeClr val="accent2"/>
                </a:solidFill>
                <a:latin typeface="Arial" pitchFamily="34" charset="0"/>
              </a:rPr>
              <a:t>Eksempel: </a:t>
            </a:r>
          </a:p>
          <a:p>
            <a:pPr algn="ctr"/>
            <a:r>
              <a:rPr lang="nb-NO" sz="2000">
                <a:solidFill>
                  <a:schemeClr val="accent2"/>
                </a:solidFill>
                <a:latin typeface="Arial" pitchFamily="34" charset="0"/>
              </a:rPr>
              <a:t>finne symboler for OCR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err="1" smtClean="0"/>
              <a:t>Ridler</a:t>
            </a:r>
            <a:r>
              <a:rPr lang="nb-NO" sz="3200" dirty="0" smtClean="0"/>
              <a:t> og </a:t>
            </a:r>
            <a:r>
              <a:rPr lang="nb-NO" sz="3200" dirty="0" err="1" smtClean="0"/>
              <a:t>Calvards</a:t>
            </a:r>
            <a:r>
              <a:rPr lang="nb-NO" sz="3200" dirty="0" smtClean="0"/>
              <a:t> metode:</a:t>
            </a:r>
            <a:br>
              <a:rPr lang="nb-NO" sz="3200" dirty="0" smtClean="0"/>
            </a:br>
            <a:r>
              <a:rPr lang="nb-NO" sz="3200" dirty="0" smtClean="0"/>
              <a:t>en enkel </a:t>
            </a:r>
            <a:r>
              <a:rPr lang="nb-NO" sz="3200" dirty="0" err="1" smtClean="0"/>
              <a:t>tersklingsalgoritme</a:t>
            </a:r>
            <a:endParaRPr lang="nb-NO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9850"/>
            <a:ext cx="7772400" cy="4800600"/>
          </a:xfrm>
        </p:spPr>
        <p:txBody>
          <a:bodyPr/>
          <a:lstStyle/>
          <a:p>
            <a:r>
              <a:rPr lang="nb-NO" sz="1800" dirty="0" smtClean="0"/>
              <a:t>Anta to </a:t>
            </a:r>
            <a:r>
              <a:rPr lang="nb-NO" sz="1800" dirty="0" err="1" smtClean="0"/>
              <a:t>Gauss-fordelinger</a:t>
            </a:r>
            <a:r>
              <a:rPr lang="nb-NO" sz="1800" dirty="0" smtClean="0"/>
              <a:t> med forventninger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1</a:t>
            </a:r>
            <a:r>
              <a:rPr lang="nb-NO" sz="1800" dirty="0" smtClean="0"/>
              <a:t> og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2</a:t>
            </a:r>
            <a:r>
              <a:rPr lang="nb-NO" sz="1800" dirty="0" smtClean="0"/>
              <a:t>, og med </a:t>
            </a:r>
            <a:r>
              <a:rPr lang="el-GR" sz="1800" dirty="0" smtClean="0">
                <a:cs typeface="Tahoma" pitchFamily="34" charset="0"/>
              </a:rPr>
              <a:t>σ</a:t>
            </a:r>
            <a:r>
              <a:rPr lang="nb-NO" sz="1800" b="1" baseline="-25000" dirty="0" smtClean="0">
                <a:cs typeface="Tahoma" pitchFamily="34" charset="0"/>
              </a:rPr>
              <a:t>1</a:t>
            </a:r>
            <a:r>
              <a:rPr lang="nb-NO" sz="1800" dirty="0" smtClean="0"/>
              <a:t>≈</a:t>
            </a:r>
            <a:r>
              <a:rPr lang="el-GR" sz="1800" dirty="0" smtClean="0">
                <a:cs typeface="Tahoma" pitchFamily="34" charset="0"/>
              </a:rPr>
              <a:t>σ</a:t>
            </a:r>
            <a:r>
              <a:rPr lang="nb-NO" sz="1800" b="1" baseline="-25000" dirty="0" smtClean="0">
                <a:cs typeface="Tahoma" pitchFamily="34" charset="0"/>
              </a:rPr>
              <a:t>2</a:t>
            </a:r>
            <a:r>
              <a:rPr lang="nb-NO" sz="1800" dirty="0" smtClean="0"/>
              <a:t>, og anta F≈B</a:t>
            </a:r>
          </a:p>
          <a:p>
            <a:r>
              <a:rPr lang="nb-NO" sz="1800" dirty="0" smtClean="0"/>
              <a:t>Isteden for å tilpasse denne modellen til histogrammet vårt, kan det gjøres implisitt ved å finne terskelen direkte for en slik modell (som vi nettopp så): T= (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1</a:t>
            </a:r>
            <a:r>
              <a:rPr lang="nb-NO" sz="1800" dirty="0" smtClean="0">
                <a:cs typeface="Tahoma" pitchFamily="34" charset="0"/>
              </a:rPr>
              <a:t>+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2</a:t>
            </a:r>
            <a:r>
              <a:rPr lang="nb-NO" sz="1800" dirty="0" smtClean="0">
                <a:cs typeface="Tahoma" pitchFamily="34" charset="0"/>
              </a:rPr>
              <a:t>)/</a:t>
            </a:r>
            <a:r>
              <a:rPr lang="nb-NO" sz="1800" dirty="0" err="1" smtClean="0">
                <a:cs typeface="Tahoma" pitchFamily="34" charset="0"/>
              </a:rPr>
              <a:t>2</a:t>
            </a:r>
            <a:endParaRPr lang="nb-NO" sz="1800" dirty="0" smtClean="0">
              <a:cs typeface="Tahoma" pitchFamily="34" charset="0"/>
            </a:endParaRPr>
          </a:p>
          <a:p>
            <a:r>
              <a:rPr lang="nb-NO" sz="1800" dirty="0" smtClean="0">
                <a:cs typeface="Tahoma" pitchFamily="34" charset="0"/>
              </a:rPr>
              <a:t>Vi kjenner ikke den sanne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1 </a:t>
            </a:r>
            <a:r>
              <a:rPr lang="nb-NO" sz="1800" dirty="0" smtClean="0"/>
              <a:t>og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2</a:t>
            </a:r>
            <a:r>
              <a:rPr lang="nb-NO" sz="1800" b="1" dirty="0" smtClean="0">
                <a:cs typeface="Tahoma" pitchFamily="34" charset="0"/>
              </a:rPr>
              <a:t> </a:t>
            </a:r>
            <a:r>
              <a:rPr lang="nb-NO" sz="1800" dirty="0" smtClean="0">
                <a:cs typeface="Tahoma" pitchFamily="34" charset="0"/>
              </a:rPr>
              <a:t>så vi starter med å gjette på en løsning</a:t>
            </a:r>
          </a:p>
          <a:p>
            <a:r>
              <a:rPr lang="nb-NO" sz="1800" dirty="0" smtClean="0">
                <a:cs typeface="Tahoma" pitchFamily="34" charset="0"/>
              </a:rPr>
              <a:t>Beregn så terskelen T ved </a:t>
            </a:r>
            <a:r>
              <a:rPr lang="nb-NO" sz="1800" dirty="0" smtClean="0"/>
              <a:t>(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1</a:t>
            </a:r>
            <a:r>
              <a:rPr lang="nb-NO" sz="1800" dirty="0" smtClean="0">
                <a:cs typeface="Tahoma" pitchFamily="34" charset="0"/>
              </a:rPr>
              <a:t>+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2</a:t>
            </a:r>
            <a:r>
              <a:rPr lang="nb-NO" sz="1800" dirty="0" smtClean="0">
                <a:cs typeface="Tahoma" pitchFamily="34" charset="0"/>
              </a:rPr>
              <a:t>)/</a:t>
            </a:r>
            <a:r>
              <a:rPr lang="nb-NO" sz="1800" dirty="0" err="1" smtClean="0">
                <a:cs typeface="Tahoma" pitchFamily="34" charset="0"/>
              </a:rPr>
              <a:t>2</a:t>
            </a:r>
            <a:endParaRPr lang="nb-NO" sz="1800" dirty="0" smtClean="0">
              <a:cs typeface="Tahoma" pitchFamily="34" charset="0"/>
            </a:endParaRPr>
          </a:p>
          <a:p>
            <a:r>
              <a:rPr lang="nb-NO" sz="1800" dirty="0" smtClean="0">
                <a:cs typeface="Tahoma" pitchFamily="34" charset="0"/>
              </a:rPr>
              <a:t>Basert på denne terskelen, finner vi ny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1 </a:t>
            </a:r>
            <a:r>
              <a:rPr lang="nb-NO" sz="1800" dirty="0" smtClean="0"/>
              <a:t>og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2</a:t>
            </a:r>
            <a:r>
              <a:rPr lang="nb-NO" sz="1800" dirty="0" smtClean="0"/>
              <a:t> som henholdsvis middelverdien til pikslene under og over terskelen</a:t>
            </a:r>
            <a:endParaRPr lang="nb-NO" sz="1600" b="1" baseline="-25000" dirty="0" smtClean="0">
              <a:cs typeface="Tahoma" pitchFamily="34" charset="0"/>
            </a:endParaRPr>
          </a:p>
          <a:p>
            <a:r>
              <a:rPr lang="nb-NO" sz="1800" dirty="0" smtClean="0">
                <a:cs typeface="Tahoma" pitchFamily="34" charset="0"/>
              </a:rPr>
              <a:t>Gjenta de siste to punktene til den nye terskelen ikke endrer verdi (T konvergerer)</a:t>
            </a:r>
          </a:p>
          <a:p>
            <a:endParaRPr lang="nb-NO" sz="1800" dirty="0" smtClean="0">
              <a:cs typeface="Tahoma" pitchFamily="34" charset="0"/>
            </a:endParaRPr>
          </a:p>
          <a:p>
            <a:r>
              <a:rPr lang="nb-NO" sz="1800" dirty="0" smtClean="0">
                <a:cs typeface="Tahoma" pitchFamily="34" charset="0"/>
              </a:rPr>
              <a:t>Dette er en enkel og rask tilnærming til det å finne parametrene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1</a:t>
            </a:r>
            <a:r>
              <a:rPr lang="nb-NO" sz="1800" dirty="0" smtClean="0">
                <a:cs typeface="Tahoma" pitchFamily="34" charset="0"/>
              </a:rPr>
              <a:t>, </a:t>
            </a:r>
            <a:r>
              <a:rPr lang="el-GR" sz="1800" dirty="0" smtClean="0">
                <a:cs typeface="Tahoma" pitchFamily="34" charset="0"/>
              </a:rPr>
              <a:t>μ</a:t>
            </a:r>
            <a:r>
              <a:rPr lang="nb-NO" sz="1800" b="1" baseline="-25000" dirty="0" smtClean="0">
                <a:cs typeface="Tahoma" pitchFamily="34" charset="0"/>
              </a:rPr>
              <a:t>2</a:t>
            </a:r>
            <a:r>
              <a:rPr lang="nb-NO" sz="1800" dirty="0" smtClean="0">
                <a:cs typeface="Tahoma" pitchFamily="34" charset="0"/>
              </a:rPr>
              <a:t> og </a:t>
            </a:r>
            <a:r>
              <a:rPr lang="el-GR" sz="1800" dirty="0" smtClean="0">
                <a:cs typeface="Tahoma" pitchFamily="34" charset="0"/>
              </a:rPr>
              <a:t>σ</a:t>
            </a:r>
            <a:r>
              <a:rPr lang="nb-NO" sz="1800" dirty="0" smtClean="0">
                <a:cs typeface="Tahoma" pitchFamily="34" charset="0"/>
              </a:rPr>
              <a:t> som gir fordelinger som ”passer” histogrammet vårt</a:t>
            </a:r>
          </a:p>
          <a:p>
            <a:r>
              <a:rPr lang="nb-NO" sz="1800" dirty="0" smtClean="0">
                <a:cs typeface="Tahoma" pitchFamily="34" charset="0"/>
              </a:rPr>
              <a:t>Algoritmen beskrives i DIP s. 742 (også kjente under navnet </a:t>
            </a:r>
            <a:r>
              <a:rPr lang="nb-NO" sz="1800" i="1" dirty="0" err="1" smtClean="0">
                <a:cs typeface="Tahoma" pitchFamily="34" charset="0"/>
              </a:rPr>
              <a:t>k-means</a:t>
            </a:r>
            <a:r>
              <a:rPr lang="nb-NO" sz="1800" dirty="0" smtClean="0">
                <a:cs typeface="Tahoma" pitchFamily="34" charset="0"/>
              </a:rPr>
              <a:t>)</a:t>
            </a:r>
          </a:p>
          <a:p>
            <a:endParaRPr lang="nb-NO" sz="1800" dirty="0" smtClean="0">
              <a:cs typeface="Tahoma" pitchFamily="34" charset="0"/>
            </a:endParaRPr>
          </a:p>
          <a:p>
            <a:endParaRPr lang="nb-NO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INF 2310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ABE6-173D-4E9B-8CED-72B4C8A03710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A6B5-5756-4506-9165-1A3D610CAE4E}" type="slidenum">
              <a:rPr lang="en-GB"/>
              <a:pPr/>
              <a:t>21</a:t>
            </a:fld>
            <a:endParaRPr lang="en-GB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Otsus</a:t>
            </a:r>
            <a:r>
              <a:rPr lang="nb-NO" dirty="0" smtClean="0"/>
              <a:t> </a:t>
            </a:r>
            <a:r>
              <a:rPr lang="nb-NO" dirty="0"/>
              <a:t>metode - motivasjon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Anta </a:t>
            </a:r>
            <a:r>
              <a:rPr lang="nb-NO" dirty="0"/>
              <a:t>at bildet inneholder to populasjoner av piksler, slik at pikslene innenfor hver populasjon er noenlunde like, mens populasjonene er forskjellige</a:t>
            </a:r>
            <a:r>
              <a:rPr lang="nb-NO" dirty="0" smtClean="0"/>
              <a:t>.</a:t>
            </a:r>
            <a:br>
              <a:rPr lang="nb-NO" dirty="0" smtClean="0"/>
            </a:br>
            <a:endParaRPr lang="nb-NO" dirty="0"/>
          </a:p>
          <a:p>
            <a:r>
              <a:rPr lang="nb-NO" b="1" dirty="0"/>
              <a:t>Målsetting:</a:t>
            </a:r>
          </a:p>
          <a:p>
            <a:pPr lvl="1">
              <a:buFontTx/>
              <a:buNone/>
            </a:pPr>
            <a:r>
              <a:rPr lang="nb-NO" dirty="0" smtClean="0">
                <a:solidFill>
                  <a:srgbClr val="FF0000"/>
                </a:solidFill>
              </a:rPr>
              <a:t>Let igjennom alle </a:t>
            </a:r>
            <a:r>
              <a:rPr lang="nb-NO" dirty="0" err="1" smtClean="0">
                <a:solidFill>
                  <a:srgbClr val="FF0000"/>
                </a:solidFill>
              </a:rPr>
              <a:t>gråtonene</a:t>
            </a:r>
            <a:r>
              <a:rPr lang="nb-NO" dirty="0" smtClean="0">
                <a:solidFill>
                  <a:srgbClr val="FF0000"/>
                </a:solidFill>
              </a:rPr>
              <a:t>, og finn en </a:t>
            </a:r>
            <a:r>
              <a:rPr lang="nb-NO" dirty="0">
                <a:solidFill>
                  <a:srgbClr val="FF0000"/>
                </a:solidFill>
              </a:rPr>
              <a:t>terskel T slik at hver av de to klassene </a:t>
            </a:r>
            <a:r>
              <a:rPr lang="nb-NO" dirty="0" smtClean="0">
                <a:solidFill>
                  <a:srgbClr val="FF0000"/>
                </a:solidFill>
              </a:rPr>
              <a:t>som </a:t>
            </a:r>
            <a:r>
              <a:rPr lang="nb-NO" dirty="0">
                <a:solidFill>
                  <a:srgbClr val="FF0000"/>
                </a:solidFill>
              </a:rPr>
              <a:t>oppstår ved </a:t>
            </a:r>
            <a:r>
              <a:rPr lang="nb-NO" dirty="0" err="1">
                <a:solidFill>
                  <a:srgbClr val="FF0000"/>
                </a:solidFill>
              </a:rPr>
              <a:t>tersklingen</a:t>
            </a:r>
            <a:r>
              <a:rPr lang="nb-NO" dirty="0">
                <a:solidFill>
                  <a:srgbClr val="FF0000"/>
                </a:solidFill>
              </a:rPr>
              <a:t> blir mest mulig homogen,  mens de to klassene bli mest mulig forskjellige.</a:t>
            </a:r>
            <a:r>
              <a:rPr lang="nb-NO" dirty="0"/>
              <a:t> </a:t>
            </a:r>
          </a:p>
          <a:p>
            <a:pPr lvl="1"/>
            <a:r>
              <a:rPr lang="nb-NO" dirty="0">
                <a:solidFill>
                  <a:srgbClr val="009900"/>
                </a:solidFill>
              </a:rPr>
              <a:t>Klassene er homogene: 					</a:t>
            </a:r>
            <a:r>
              <a:rPr lang="nb-NO" b="1" u="sng" dirty="0">
                <a:solidFill>
                  <a:srgbClr val="009900"/>
                </a:solidFill>
              </a:rPr>
              <a:t>variansen i hver av de to klassene er minst mulig.</a:t>
            </a:r>
          </a:p>
          <a:p>
            <a:pPr lvl="1"/>
            <a:r>
              <a:rPr lang="nb-NO" dirty="0">
                <a:solidFill>
                  <a:srgbClr val="0000CC"/>
                </a:solidFill>
              </a:rPr>
              <a:t>Separasjonen mellom klassene er stor: 			</a:t>
            </a:r>
            <a:r>
              <a:rPr lang="nb-NO" b="1" u="sng" dirty="0" smtClean="0">
                <a:solidFill>
                  <a:srgbClr val="0000CC"/>
                </a:solidFill>
              </a:rPr>
              <a:t>avstanden mellom middelverdiene </a:t>
            </a:r>
            <a:r>
              <a:rPr lang="nb-NO" b="1" u="sng" dirty="0">
                <a:solidFill>
                  <a:srgbClr val="0000CC"/>
                </a:solidFill>
              </a:rPr>
              <a:t>er størst mulig.</a:t>
            </a:r>
            <a:r>
              <a:rPr lang="nb-NO" dirty="0"/>
              <a:t>  </a:t>
            </a:r>
          </a:p>
          <a:p>
            <a:pPr>
              <a:buFontTx/>
              <a:buNone/>
            </a:pPr>
            <a:endParaRPr lang="nb-NO" dirty="0"/>
          </a:p>
        </p:txBody>
      </p:sp>
      <p:graphicFrame>
        <p:nvGraphicFramePr>
          <p:cNvPr id="25702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25314" name="Equation" r:id="rId4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 2310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FBD9-54AA-412E-AD1E-02AE26C8F297}" type="slidenum">
              <a:rPr lang="en-GB"/>
              <a:pPr/>
              <a:t>22</a:t>
            </a:fld>
            <a:endParaRPr lang="en-GB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err="1" smtClean="0"/>
              <a:t>Otsus</a:t>
            </a:r>
            <a:r>
              <a:rPr lang="nb-NO" sz="4000" dirty="0" smtClean="0"/>
              <a:t> </a:t>
            </a:r>
            <a:r>
              <a:rPr lang="nb-NO" sz="4000" dirty="0"/>
              <a:t>metode – </a:t>
            </a:r>
            <a:r>
              <a:rPr lang="nb-NO" sz="4000" dirty="0" smtClean="0"/>
              <a:t>I</a:t>
            </a:r>
            <a:endParaRPr lang="nb-NO" sz="4000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smtClean="0"/>
              <a:t>For en gitt terskel </a:t>
            </a:r>
            <a:r>
              <a:rPr lang="nb-NO" sz="2000" i="1" dirty="0" smtClean="0"/>
              <a:t>t</a:t>
            </a:r>
            <a:r>
              <a:rPr lang="nb-NO" sz="2000" dirty="0" smtClean="0"/>
              <a:t>, la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1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 og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2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 være variansen til pikslene i henholdsvis bakgrunn og forgrunn, og </a:t>
            </a:r>
            <a:r>
              <a:rPr lang="nb-NO" sz="2000" dirty="0" smtClean="0">
                <a:sym typeface="Symbol" pitchFamily="18" charset="2"/>
              </a:rPr>
              <a:t></a:t>
            </a:r>
            <a:r>
              <a:rPr lang="nb-NO" sz="2000" baseline="-34000" dirty="0" smtClean="0">
                <a:sym typeface="Symbol" pitchFamily="18" charset="2"/>
              </a:rPr>
              <a:t>B</a:t>
            </a:r>
            <a:r>
              <a:rPr lang="nb-NO" sz="2000" baseline="30000" dirty="0" smtClean="0">
                <a:sym typeface="Symbol" pitchFamily="18" charset="2"/>
              </a:rPr>
              <a:t>2</a:t>
            </a:r>
            <a:r>
              <a:rPr lang="nb-NO" sz="2000" dirty="0" smtClean="0">
                <a:sym typeface="Symbol" pitchFamily="18" charset="2"/>
              </a:rPr>
              <a:t>(t) være (den vektede) variansen til middelverdiene:</a:t>
            </a:r>
          </a:p>
          <a:p>
            <a:endParaRPr lang="nb-NO" sz="2000" dirty="0" smtClean="0">
              <a:sym typeface="Symbol" pitchFamily="18" charset="2"/>
            </a:endParaRPr>
          </a:p>
          <a:p>
            <a:endParaRPr lang="nb-NO" sz="2000" dirty="0">
              <a:sym typeface="Symbol" pitchFamily="18" charset="2"/>
            </a:endParaRPr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r>
              <a:rPr lang="nb-NO" sz="2000" dirty="0" smtClean="0"/>
              <a:t>der P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 og P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er sannsynligheten for bakgrunn og forgrunn </a:t>
            </a:r>
            <a:br>
              <a:rPr lang="nb-NO" sz="2000" dirty="0" smtClean="0"/>
            </a:br>
            <a:r>
              <a:rPr lang="nb-NO" sz="2000" dirty="0" smtClean="0"/>
              <a:t>(P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 = antall bakgrunnspiksler/totalt antall piksler i bildet, P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=1-P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), og </a:t>
            </a:r>
            <a:r>
              <a:rPr lang="el-GR" sz="2000" dirty="0" smtClean="0">
                <a:cs typeface="Tahoma" pitchFamily="34" charset="0"/>
              </a:rPr>
              <a:t>μ</a:t>
            </a:r>
            <a:r>
              <a:rPr lang="nb-NO" sz="2000" dirty="0" smtClean="0">
                <a:cs typeface="Tahoma" pitchFamily="34" charset="0"/>
              </a:rPr>
              <a:t> er (den totale) middelverdien i bildet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err="1" smtClean="0"/>
              <a:t>Otsu</a:t>
            </a:r>
            <a:r>
              <a:rPr lang="nb-NO" sz="2000" dirty="0" smtClean="0"/>
              <a:t> foreslår at vi </a:t>
            </a:r>
            <a:br>
              <a:rPr lang="nb-NO" sz="2000" dirty="0" smtClean="0"/>
            </a:br>
            <a:r>
              <a:rPr lang="nb-NO" sz="2000" dirty="0" smtClean="0"/>
              <a:t>velger t som maksimerer forholdet :</a:t>
            </a:r>
          </a:p>
        </p:txBody>
      </p:sp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2779713" y="2419350"/>
          <a:ext cx="3232150" cy="1587500"/>
        </p:xfrm>
        <a:graphic>
          <a:graphicData uri="http://schemas.openxmlformats.org/presentationml/2006/ole">
            <p:oleObj spid="_x0000_s526338" name="Formel" r:id="rId4" imgW="2171520" imgH="1066680" progId="Equation.3">
              <p:embed/>
            </p:oleObj>
          </a:graphicData>
        </a:graphic>
      </p:graphicFrame>
      <p:graphicFrame>
        <p:nvGraphicFramePr>
          <p:cNvPr id="271368" name="Object 8"/>
          <p:cNvGraphicFramePr>
            <a:graphicFrameLocks noChangeAspect="1"/>
          </p:cNvGraphicFramePr>
          <p:nvPr/>
        </p:nvGraphicFramePr>
        <p:xfrm>
          <a:off x="5357812" y="5508625"/>
          <a:ext cx="1747838" cy="720725"/>
        </p:xfrm>
        <a:graphic>
          <a:graphicData uri="http://schemas.openxmlformats.org/presentationml/2006/ole">
            <p:oleObj spid="_x0000_s526339" name="Formel" r:id="rId5" imgW="11048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INF 2310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CFBD9-54AA-412E-AD1E-02AE26C8F297}" type="slidenum">
              <a:rPr lang="en-GB"/>
              <a:pPr/>
              <a:t>23</a:t>
            </a:fld>
            <a:endParaRPr lang="en-GB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err="1" smtClean="0"/>
              <a:t>Otsus</a:t>
            </a:r>
            <a:r>
              <a:rPr lang="nb-NO" sz="4000" dirty="0" smtClean="0"/>
              <a:t> </a:t>
            </a:r>
            <a:r>
              <a:rPr lang="nb-NO" sz="4000" dirty="0"/>
              <a:t>metode – </a:t>
            </a:r>
            <a:r>
              <a:rPr lang="nb-NO" sz="4000" dirty="0" smtClean="0"/>
              <a:t>II</a:t>
            </a:r>
            <a:endParaRPr lang="nb-NO" sz="4000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50"/>
            <a:ext cx="7772400" cy="4800600"/>
          </a:xfrm>
        </p:spPr>
        <p:txBody>
          <a:bodyPr/>
          <a:lstStyle/>
          <a:p>
            <a:r>
              <a:rPr lang="nb-NO" sz="2000" dirty="0" smtClean="0"/>
              <a:t>La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w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 = P</a:t>
            </a:r>
            <a:r>
              <a:rPr lang="nb-NO" sz="2000" baseline="-25000" dirty="0" smtClean="0">
                <a:cs typeface="Tahoma" pitchFamily="34" charset="0"/>
              </a:rPr>
              <a:t>1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1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 + P</a:t>
            </a:r>
            <a:r>
              <a:rPr lang="nb-NO" sz="2000" baseline="-25000" dirty="0" smtClean="0">
                <a:cs typeface="Tahoma" pitchFamily="34" charset="0"/>
              </a:rPr>
              <a:t>2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2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</a:t>
            </a:r>
          </a:p>
          <a:p>
            <a:endParaRPr lang="nb-NO" sz="2000" dirty="0">
              <a:cs typeface="Tahoma" pitchFamily="34" charset="0"/>
            </a:endParaRPr>
          </a:p>
          <a:p>
            <a:r>
              <a:rPr lang="nb-NO" sz="2000" dirty="0" smtClean="0">
                <a:cs typeface="Tahoma" pitchFamily="34" charset="0"/>
              </a:rPr>
              <a:t>Å maksimere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B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(t)/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>
                <a:cs typeface="Tahoma" pitchFamily="34" charset="0"/>
              </a:rPr>
              <a:t>W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 er det samme som å maksimere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B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(t)/(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W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(t)+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B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(t))</a:t>
            </a:r>
          </a:p>
          <a:p>
            <a:endParaRPr lang="nb-NO" sz="2000" dirty="0">
              <a:cs typeface="Tahoma" pitchFamily="34" charset="0"/>
            </a:endParaRPr>
          </a:p>
          <a:p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W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(t)+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B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 =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Tot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 og er uavhengig av t (altså konstant)</a:t>
            </a:r>
          </a:p>
          <a:p>
            <a:endParaRPr lang="nb-NO" sz="2000" dirty="0" smtClean="0">
              <a:cs typeface="Tahoma" pitchFamily="34" charset="0"/>
            </a:endParaRPr>
          </a:p>
          <a:p>
            <a:r>
              <a:rPr lang="nb-NO" sz="2000" dirty="0" smtClean="0">
                <a:cs typeface="Tahoma" pitchFamily="34" charset="0"/>
              </a:rPr>
              <a:t>Vi kan altså maksimere </a:t>
            </a:r>
          </a:p>
          <a:p>
            <a:endParaRPr lang="nb-NO" sz="2000" dirty="0" smtClean="0">
              <a:cs typeface="Tahoma" pitchFamily="34" charset="0"/>
            </a:endParaRPr>
          </a:p>
          <a:p>
            <a:r>
              <a:rPr lang="nb-NO" sz="2000" dirty="0" smtClean="0">
                <a:cs typeface="Tahoma" pitchFamily="34" charset="0"/>
              </a:rPr>
              <a:t>Prøv alle terskler t og velg den som maksimerer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B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(t)</a:t>
            </a:r>
          </a:p>
          <a:p>
            <a:endParaRPr lang="nb-NO" sz="2000" dirty="0" smtClean="0"/>
          </a:p>
        </p:txBody>
      </p:sp>
      <p:graphicFrame>
        <p:nvGraphicFramePr>
          <p:cNvPr id="476164" name="Object 4"/>
          <p:cNvGraphicFramePr>
            <a:graphicFrameLocks noChangeAspect="1"/>
          </p:cNvGraphicFramePr>
          <p:nvPr/>
        </p:nvGraphicFramePr>
        <p:xfrm>
          <a:off x="3883025" y="3846513"/>
          <a:ext cx="2155825" cy="604837"/>
        </p:xfrm>
        <a:graphic>
          <a:graphicData uri="http://schemas.openxmlformats.org/presentationml/2006/ole">
            <p:oleObj spid="_x0000_s527362" name="Equation" r:id="rId4" imgW="1625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1FD1-9D59-4F80-B279-67A7DFC1D0A9}" type="slidenum">
              <a:rPr lang="en-GB"/>
              <a:pPr/>
              <a:t>24</a:t>
            </a:fld>
            <a:endParaRPr lang="en-GB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Otsus</a:t>
            </a:r>
            <a:r>
              <a:rPr lang="nb-NO" dirty="0" smtClean="0"/>
              <a:t> </a:t>
            </a:r>
            <a:r>
              <a:rPr lang="nb-NO" dirty="0"/>
              <a:t>metode; </a:t>
            </a:r>
            <a:r>
              <a:rPr lang="nb-NO" dirty="0" smtClean="0"/>
              <a:t>i praksis</a:t>
            </a:r>
            <a:endParaRPr lang="en-US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04925"/>
            <a:ext cx="8415338" cy="4800600"/>
          </a:xfrm>
        </p:spPr>
        <p:txBody>
          <a:bodyPr/>
          <a:lstStyle/>
          <a:p>
            <a:r>
              <a:rPr lang="nb-NO" sz="1800"/>
              <a:t>Gitt et NxM pikslers bilde med G gråtoner.</a:t>
            </a:r>
          </a:p>
          <a:p>
            <a:r>
              <a:rPr lang="nb-NO" sz="1800"/>
              <a:t>Finn bildets histogram, h(k), k= 0,1,2,..,G-1.</a:t>
            </a:r>
          </a:p>
          <a:p>
            <a:r>
              <a:rPr lang="nb-NO" sz="1800"/>
              <a:t>Finn bildets normaliserte histogram:</a:t>
            </a:r>
          </a:p>
          <a:p>
            <a:pPr lvl="4"/>
            <a:endParaRPr lang="nb-NO" sz="1600"/>
          </a:p>
          <a:p>
            <a:r>
              <a:rPr lang="nb-NO" sz="1800"/>
              <a:t>Beregn kumulativt normalisert histogram:</a:t>
            </a:r>
          </a:p>
          <a:p>
            <a:pPr lvl="4"/>
            <a:endParaRPr lang="nb-NO" sz="1600"/>
          </a:p>
          <a:p>
            <a:r>
              <a:rPr lang="nb-NO" sz="1800"/>
              <a:t>Beregn kumulativ middelverdi, </a:t>
            </a:r>
            <a:r>
              <a:rPr lang="el-GR" sz="1800">
                <a:cs typeface="Tahoma" pitchFamily="34" charset="0"/>
              </a:rPr>
              <a:t>μ</a:t>
            </a:r>
            <a:r>
              <a:rPr lang="nb-NO" sz="1800">
                <a:cs typeface="Tahoma" pitchFamily="34" charset="0"/>
              </a:rPr>
              <a:t>(k):</a:t>
            </a:r>
            <a:endParaRPr lang="nb-NO" sz="1800"/>
          </a:p>
          <a:p>
            <a:pPr lvl="4"/>
            <a:endParaRPr lang="nb-NO" sz="1600"/>
          </a:p>
          <a:p>
            <a:r>
              <a:rPr lang="nb-NO" sz="1800"/>
              <a:t>Beregn global middelverdi, </a:t>
            </a:r>
            <a:r>
              <a:rPr lang="el-GR" sz="1800">
                <a:cs typeface="Tahoma" pitchFamily="34" charset="0"/>
              </a:rPr>
              <a:t>μ</a:t>
            </a:r>
            <a:r>
              <a:rPr lang="nb-NO" sz="1800">
                <a:cs typeface="Tahoma" pitchFamily="34" charset="0"/>
              </a:rPr>
              <a:t>:</a:t>
            </a:r>
          </a:p>
          <a:p>
            <a:pPr lvl="4"/>
            <a:endParaRPr lang="nb-NO" sz="1600">
              <a:cs typeface="Tahoma" pitchFamily="34" charset="0"/>
            </a:endParaRPr>
          </a:p>
          <a:p>
            <a:r>
              <a:rPr lang="nb-NO" sz="1800">
                <a:cs typeface="Tahoma" pitchFamily="34" charset="0"/>
              </a:rPr>
              <a:t>Beregn variansen mellom klassene, </a:t>
            </a:r>
            <a:r>
              <a:rPr lang="el-GR" sz="1800">
                <a:cs typeface="Tahoma" pitchFamily="34" charset="0"/>
              </a:rPr>
              <a:t>σ</a:t>
            </a:r>
            <a:r>
              <a:rPr lang="nb-NO" sz="1800" b="1" baseline="-25000">
                <a:cs typeface="Tahoma" pitchFamily="34" charset="0"/>
              </a:rPr>
              <a:t>B</a:t>
            </a:r>
            <a:r>
              <a:rPr lang="nb-NO" sz="1800" b="1" baseline="30000">
                <a:cs typeface="Tahoma" pitchFamily="34" charset="0"/>
              </a:rPr>
              <a:t>2</a:t>
            </a:r>
            <a:r>
              <a:rPr lang="nb-NO" sz="1800">
                <a:cs typeface="Tahoma" pitchFamily="34" charset="0"/>
              </a:rPr>
              <a:t>(k):</a:t>
            </a:r>
            <a:endParaRPr lang="nb-NO" sz="1800">
              <a:sym typeface="Symbol" pitchFamily="18" charset="2"/>
            </a:endParaRPr>
          </a:p>
          <a:p>
            <a:pPr lvl="4"/>
            <a:endParaRPr lang="nb-NO" sz="1600">
              <a:sym typeface="Symbol" pitchFamily="18" charset="2"/>
            </a:endParaRPr>
          </a:p>
          <a:p>
            <a:r>
              <a:rPr lang="nb-NO" sz="1800">
                <a:sym typeface="Symbol" pitchFamily="18" charset="2"/>
              </a:rPr>
              <a:t>Finn terskelen der </a:t>
            </a:r>
            <a:r>
              <a:rPr lang="el-GR" sz="1800">
                <a:cs typeface="Tahoma" pitchFamily="34" charset="0"/>
              </a:rPr>
              <a:t>σ</a:t>
            </a:r>
            <a:r>
              <a:rPr lang="nb-NO" sz="1800" b="1" baseline="-25000">
                <a:cs typeface="Tahoma" pitchFamily="34" charset="0"/>
              </a:rPr>
              <a:t>B</a:t>
            </a:r>
            <a:r>
              <a:rPr lang="nb-NO" sz="1800" b="1" baseline="30000">
                <a:cs typeface="Tahoma" pitchFamily="34" charset="0"/>
              </a:rPr>
              <a:t>2</a:t>
            </a:r>
            <a:r>
              <a:rPr lang="nb-NO" sz="1800">
                <a:cs typeface="Tahoma" pitchFamily="34" charset="0"/>
              </a:rPr>
              <a:t>(k)</a:t>
            </a:r>
            <a:r>
              <a:rPr lang="nb-NO" sz="1800">
                <a:sym typeface="Symbol" pitchFamily="18" charset="2"/>
              </a:rPr>
              <a:t> har sitt maksimum.</a:t>
            </a:r>
          </a:p>
          <a:p>
            <a:pPr lvl="4"/>
            <a:endParaRPr lang="nb-NO" sz="1600">
              <a:sym typeface="Symbol" pitchFamily="18" charset="2"/>
            </a:endParaRPr>
          </a:p>
          <a:p>
            <a:r>
              <a:rPr lang="nb-NO" sz="1800">
                <a:sym typeface="Symbol" pitchFamily="18" charset="2"/>
              </a:rPr>
              <a:t>Beregn separabilitetsmålet, </a:t>
            </a:r>
            <a:r>
              <a:rPr lang="el-GR" sz="1800">
                <a:cs typeface="Tahoma" pitchFamily="34" charset="0"/>
                <a:sym typeface="Symbol" pitchFamily="18" charset="2"/>
              </a:rPr>
              <a:t>η</a:t>
            </a:r>
            <a:r>
              <a:rPr lang="nb-NO" sz="1800">
                <a:cs typeface="Tahoma" pitchFamily="34" charset="0"/>
                <a:sym typeface="Symbol" pitchFamily="18" charset="2"/>
              </a:rPr>
              <a:t>(t):</a:t>
            </a:r>
            <a:endParaRPr lang="el-GR" sz="1800">
              <a:cs typeface="Tahoma" pitchFamily="34" charset="0"/>
              <a:sym typeface="Symbol" pitchFamily="18" charset="2"/>
            </a:endParaRPr>
          </a:p>
          <a:p>
            <a:endParaRPr lang="el-GR" sz="1800">
              <a:cs typeface="Tahoma" pitchFamily="34" charset="0"/>
            </a:endParaRPr>
          </a:p>
          <a:p>
            <a:endParaRPr lang="en-US" sz="1800"/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84838" y="3467100"/>
          <a:ext cx="3162300" cy="625475"/>
        </p:xfrm>
        <a:graphic>
          <a:graphicData uri="http://schemas.openxmlformats.org/presentationml/2006/ole">
            <p:oleObj spid="_x0000_s528386" name="Equation" r:id="rId4" imgW="2184120" imgH="431640" progId="Equation.3">
              <p:embed/>
            </p:oleObj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407150" y="4906963"/>
          <a:ext cx="2125663" cy="677862"/>
        </p:xfrm>
        <a:graphic>
          <a:graphicData uri="http://schemas.openxmlformats.org/presentationml/2006/ole">
            <p:oleObj spid="_x0000_s528387" name="Equation" r:id="rId5" imgW="1473120" imgH="469800" progId="Equation.3">
              <p:embed/>
            </p:oleObj>
          </a:graphicData>
        </a:graphic>
      </p:graphicFrame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6597650" y="5640388"/>
          <a:ext cx="2155825" cy="604837"/>
        </p:xfrm>
        <a:graphic>
          <a:graphicData uri="http://schemas.openxmlformats.org/presentationml/2006/ole">
            <p:oleObj spid="_x0000_s528388" name="Equation" r:id="rId6" imgW="1625400" imgH="457200" progId="Equation.3">
              <p:embed/>
            </p:oleObj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5472113" y="2028825"/>
          <a:ext cx="3375025" cy="644525"/>
        </p:xfrm>
        <a:graphic>
          <a:graphicData uri="http://schemas.openxmlformats.org/presentationml/2006/ole">
            <p:oleObj spid="_x0000_s528389" name="Equation" r:id="rId7" imgW="2057400" imgH="393480" progId="Equation.3">
              <p:embed/>
            </p:oleObj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5684838" y="2754313"/>
          <a:ext cx="3162300" cy="620712"/>
        </p:xfrm>
        <a:graphic>
          <a:graphicData uri="http://schemas.openxmlformats.org/presentationml/2006/ole">
            <p:oleObj spid="_x0000_s528390" name="Equation" r:id="rId8" imgW="2197080" imgH="431640" progId="Equation.3">
              <p:embed/>
            </p:oleObj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6731000" y="4187825"/>
          <a:ext cx="1216025" cy="668338"/>
        </p:xfrm>
        <a:graphic>
          <a:graphicData uri="http://schemas.openxmlformats.org/presentationml/2006/ole">
            <p:oleObj spid="_x0000_s528391" name="Equation" r:id="rId9" imgW="787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337E-7341-4607-9EBC-4A12AEA8D868}" type="slidenum">
              <a:rPr lang="en-GB"/>
              <a:pPr/>
              <a:t>25</a:t>
            </a:fld>
            <a:endParaRPr lang="en-GB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Effekten av </a:t>
            </a:r>
            <a:r>
              <a:rPr lang="nb-NO" sz="3600" i="1" dirty="0"/>
              <a:t>a priori</a:t>
            </a:r>
            <a:r>
              <a:rPr lang="nb-NO" sz="3600" dirty="0"/>
              <a:t> </a:t>
            </a:r>
            <a:r>
              <a:rPr lang="nb-NO" sz="3600" dirty="0" smtClean="0"/>
              <a:t>sannsynlighet</a:t>
            </a:r>
            <a:endParaRPr lang="en-US" sz="3600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304925"/>
            <a:ext cx="7772400" cy="5138738"/>
          </a:xfrm>
        </p:spPr>
        <p:txBody>
          <a:bodyPr/>
          <a:lstStyle/>
          <a:p>
            <a:r>
              <a:rPr lang="nb-NO" dirty="0"/>
              <a:t>Total </a:t>
            </a:r>
            <a:r>
              <a:rPr lang="nb-NO" dirty="0" err="1"/>
              <a:t>tersklingsfeil</a:t>
            </a:r>
            <a:r>
              <a:rPr lang="nb-NO" dirty="0"/>
              <a:t> mot log</a:t>
            </a:r>
            <a:r>
              <a:rPr lang="nb-NO" b="1" baseline="-25000" dirty="0"/>
              <a:t>10</a:t>
            </a:r>
            <a:r>
              <a:rPr lang="nb-NO" dirty="0"/>
              <a:t>(P</a:t>
            </a:r>
            <a:r>
              <a:rPr lang="nb-NO" b="1" baseline="-25000" dirty="0"/>
              <a:t>1</a:t>
            </a:r>
            <a:r>
              <a:rPr lang="nb-NO" dirty="0"/>
              <a:t>/P</a:t>
            </a:r>
            <a:r>
              <a:rPr lang="nb-NO" b="1" baseline="-25000" dirty="0"/>
              <a:t>2</a:t>
            </a:r>
            <a:r>
              <a:rPr lang="nb-NO" dirty="0"/>
              <a:t>) 				for fire verdier av </a:t>
            </a:r>
            <a:r>
              <a:rPr lang="el-GR" dirty="0"/>
              <a:t>μ</a:t>
            </a:r>
            <a:r>
              <a:rPr lang="nb-NO" b="1" baseline="-25000" dirty="0"/>
              <a:t>2</a:t>
            </a:r>
            <a:r>
              <a:rPr lang="nb-NO" dirty="0"/>
              <a:t>-</a:t>
            </a:r>
            <a:r>
              <a:rPr lang="el-GR" dirty="0"/>
              <a:t>μ</a:t>
            </a:r>
            <a:r>
              <a:rPr lang="nb-NO" b="1" baseline="-25000" dirty="0"/>
              <a:t>1</a:t>
            </a:r>
            <a:r>
              <a:rPr lang="nb-NO" dirty="0"/>
              <a:t> = D</a:t>
            </a:r>
            <a:r>
              <a:rPr lang="el-GR" dirty="0">
                <a:cs typeface="Tahoma" pitchFamily="34" charset="0"/>
              </a:rPr>
              <a:t>σ</a:t>
            </a:r>
            <a:r>
              <a:rPr lang="nb-NO" dirty="0">
                <a:cs typeface="Tahoma" pitchFamily="34" charset="0"/>
              </a:rPr>
              <a:t>:</a:t>
            </a:r>
            <a:r>
              <a:rPr lang="nb-NO" dirty="0"/>
              <a:t> </a:t>
            </a:r>
          </a:p>
          <a:p>
            <a:endParaRPr lang="nb-NO" sz="1600" dirty="0"/>
          </a:p>
          <a:p>
            <a:pPr lvl="1">
              <a:buFontTx/>
              <a:buNone/>
            </a:pPr>
            <a:r>
              <a:rPr lang="nb-NO" sz="1800" dirty="0"/>
              <a:t>						D = 1 </a:t>
            </a:r>
          </a:p>
          <a:p>
            <a:pPr lvl="1">
              <a:buFontTx/>
              <a:buNone/>
            </a:pPr>
            <a:r>
              <a:rPr lang="nb-NO" sz="1800" dirty="0"/>
              <a:t>						D = 2  </a:t>
            </a:r>
          </a:p>
          <a:p>
            <a:pPr lvl="1">
              <a:buFontTx/>
              <a:buNone/>
            </a:pPr>
            <a:r>
              <a:rPr lang="nb-NO" sz="1800" dirty="0"/>
              <a:t>						D = 3  </a:t>
            </a:r>
          </a:p>
          <a:p>
            <a:pPr lvl="1">
              <a:buFontTx/>
              <a:buNone/>
            </a:pPr>
            <a:r>
              <a:rPr lang="nb-NO" sz="1800" dirty="0"/>
              <a:t>						D = 4 </a:t>
            </a:r>
            <a:endParaRPr lang="nb-NO" sz="1800" dirty="0">
              <a:solidFill>
                <a:srgbClr val="FF0000"/>
              </a:solidFill>
            </a:endParaRPr>
          </a:p>
          <a:p>
            <a:r>
              <a:rPr lang="nb-NO" dirty="0"/>
              <a:t>Feilen øker raskt ved</a:t>
            </a:r>
            <a:br>
              <a:rPr lang="nb-NO" dirty="0"/>
            </a:br>
            <a:r>
              <a:rPr lang="nb-NO" dirty="0"/>
              <a:t> log</a:t>
            </a:r>
            <a:r>
              <a:rPr lang="nb-NO" b="1" baseline="-25000" dirty="0"/>
              <a:t>10</a:t>
            </a:r>
            <a:r>
              <a:rPr lang="nb-NO" dirty="0"/>
              <a:t>(P</a:t>
            </a:r>
            <a:r>
              <a:rPr lang="nb-NO" b="1" baseline="-25000" dirty="0"/>
              <a:t>1</a:t>
            </a:r>
            <a:r>
              <a:rPr lang="nb-NO" dirty="0"/>
              <a:t>/P</a:t>
            </a:r>
            <a:r>
              <a:rPr lang="nb-NO" b="1" baseline="-25000" dirty="0"/>
              <a:t>2</a:t>
            </a:r>
            <a:r>
              <a:rPr lang="nb-NO" dirty="0"/>
              <a:t>) </a:t>
            </a:r>
            <a:r>
              <a:rPr lang="nb-NO" dirty="0">
                <a:cs typeface="Tahoma" pitchFamily="34" charset="0"/>
              </a:rPr>
              <a:t>≈ 1</a:t>
            </a:r>
            <a:endParaRPr lang="nb-NO" dirty="0"/>
          </a:p>
          <a:p>
            <a:r>
              <a:rPr lang="nb-NO" dirty="0">
                <a:solidFill>
                  <a:srgbClr val="FF0000"/>
                </a:solidFill>
              </a:rPr>
              <a:t>=&gt; </a:t>
            </a:r>
            <a:r>
              <a:rPr lang="nb-NO" dirty="0" err="1" smtClean="0">
                <a:solidFill>
                  <a:srgbClr val="FF0000"/>
                </a:solidFill>
              </a:rPr>
              <a:t>Otsus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metode bør bare brukes </a:t>
            </a:r>
          </a:p>
          <a:p>
            <a:pPr>
              <a:buFontTx/>
              <a:buNone/>
            </a:pPr>
            <a:r>
              <a:rPr lang="nb-NO" dirty="0">
                <a:solidFill>
                  <a:srgbClr val="FF0000"/>
                </a:solidFill>
              </a:rPr>
              <a:t>		når 0.1&lt;P</a:t>
            </a:r>
            <a:r>
              <a:rPr lang="nb-NO" b="1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/P</a:t>
            </a:r>
            <a:r>
              <a:rPr lang="nb-NO" b="1" baseline="-25000" dirty="0">
                <a:solidFill>
                  <a:srgbClr val="FF0000"/>
                </a:solidFill>
              </a:rPr>
              <a:t>2</a:t>
            </a:r>
            <a:r>
              <a:rPr lang="nb-NO" dirty="0">
                <a:solidFill>
                  <a:srgbClr val="FF0000"/>
                </a:solidFill>
              </a:rPr>
              <a:t>&lt;10.</a:t>
            </a:r>
          </a:p>
          <a:p>
            <a:r>
              <a:rPr lang="nb-NO" dirty="0">
                <a:solidFill>
                  <a:srgbClr val="0000CC"/>
                </a:solidFill>
              </a:rPr>
              <a:t>Det samme gjelder for </a:t>
            </a:r>
            <a:r>
              <a:rPr lang="nb-NO" dirty="0" err="1">
                <a:solidFill>
                  <a:srgbClr val="0000CC"/>
                </a:solidFill>
              </a:rPr>
              <a:t>Ridler</a:t>
            </a:r>
            <a:r>
              <a:rPr lang="nb-NO" dirty="0">
                <a:solidFill>
                  <a:srgbClr val="0000CC"/>
                </a:solidFill>
              </a:rPr>
              <a:t> &amp; </a:t>
            </a:r>
            <a:r>
              <a:rPr lang="nb-NO" dirty="0" err="1">
                <a:solidFill>
                  <a:srgbClr val="0000CC"/>
                </a:solidFill>
              </a:rPr>
              <a:t>Calvard</a:t>
            </a:r>
            <a:r>
              <a:rPr lang="nb-NO" dirty="0">
                <a:solidFill>
                  <a:srgbClr val="0000CC"/>
                </a:solidFill>
              </a:rPr>
              <a:t>.</a:t>
            </a:r>
          </a:p>
          <a:p>
            <a:r>
              <a:rPr lang="nb-NO" dirty="0">
                <a:solidFill>
                  <a:srgbClr val="009900"/>
                </a:solidFill>
              </a:rPr>
              <a:t>Det finnes gode </a:t>
            </a:r>
            <a:r>
              <a:rPr lang="nb-NO" dirty="0" smtClean="0">
                <a:solidFill>
                  <a:srgbClr val="009900"/>
                </a:solidFill>
              </a:rPr>
              <a:t>alternativer!</a:t>
            </a:r>
            <a:endParaRPr lang="en-US" dirty="0">
              <a:solidFill>
                <a:srgbClr val="009900"/>
              </a:solidFill>
            </a:endParaRPr>
          </a:p>
        </p:txBody>
      </p:sp>
      <p:pic>
        <p:nvPicPr>
          <p:cNvPr id="44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5" y="2103438"/>
            <a:ext cx="2443163" cy="2674937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ffectLst/>
        </p:spPr>
      </p:pic>
      <p:sp>
        <p:nvSpPr>
          <p:cNvPr id="444422" name="Line 6"/>
          <p:cNvSpPr>
            <a:spLocks noChangeShapeType="1"/>
          </p:cNvSpPr>
          <p:nvPr/>
        </p:nvSpPr>
        <p:spPr bwMode="auto">
          <a:xfrm>
            <a:off x="5697538" y="2574925"/>
            <a:ext cx="2114550" cy="404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44423" name="Line 7"/>
          <p:cNvSpPr>
            <a:spLocks noChangeShapeType="1"/>
          </p:cNvSpPr>
          <p:nvPr/>
        </p:nvSpPr>
        <p:spPr bwMode="auto">
          <a:xfrm>
            <a:off x="5697538" y="2889250"/>
            <a:ext cx="2114550" cy="404813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>
            <a:off x="5697538" y="3203575"/>
            <a:ext cx="2249487" cy="40481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44425" name="Line 9"/>
          <p:cNvSpPr>
            <a:spLocks noChangeShapeType="1"/>
          </p:cNvSpPr>
          <p:nvPr/>
        </p:nvSpPr>
        <p:spPr bwMode="auto">
          <a:xfrm>
            <a:off x="5665788" y="3519488"/>
            <a:ext cx="22812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D19D-D5A9-4D94-B40C-33979A85D42F}" type="slidenum">
              <a:rPr lang="en-GB"/>
              <a:pPr/>
              <a:t>26</a:t>
            </a:fld>
            <a:endParaRPr lang="en-GB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 av kant-informasjon</a:t>
            </a:r>
            <a:endParaRPr 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304925"/>
            <a:ext cx="8537575" cy="4800600"/>
          </a:xfrm>
        </p:spPr>
        <p:txBody>
          <a:bodyPr/>
          <a:lstStyle/>
          <a:p>
            <a:r>
              <a:rPr lang="nb-NO">
                <a:solidFill>
                  <a:srgbClr val="0000CC"/>
                </a:solidFill>
              </a:rPr>
              <a:t>Hvordan kan vi unngå problemene som følger av at objekt og bakgrunn har ulik </a:t>
            </a:r>
            <a:r>
              <a:rPr lang="nb-NO" i="1">
                <a:solidFill>
                  <a:srgbClr val="0000CC"/>
                </a:solidFill>
              </a:rPr>
              <a:t>a priori</a:t>
            </a:r>
            <a:r>
              <a:rPr lang="nb-NO">
                <a:solidFill>
                  <a:srgbClr val="0000CC"/>
                </a:solidFill>
              </a:rPr>
              <a:t>  sannsynlighet?</a:t>
            </a:r>
          </a:p>
          <a:p>
            <a:pPr lvl="1"/>
            <a:r>
              <a:rPr lang="nb-NO"/>
              <a:t>Bruk bare piksler som ligger på eller nær overgangen mellom objekt og bakgrunn.</a:t>
            </a:r>
          </a:p>
          <a:p>
            <a:pPr lvl="1"/>
            <a:r>
              <a:rPr lang="nb-NO"/>
              <a:t>Forholdet mellom a priori sannsynligheter blir da </a:t>
            </a:r>
            <a:r>
              <a:rPr lang="nb-NO">
                <a:cs typeface="Tahoma" pitchFamily="34" charset="0"/>
              </a:rPr>
              <a:t>≈ 1.</a:t>
            </a:r>
          </a:p>
          <a:p>
            <a:r>
              <a:rPr lang="nb-NO">
                <a:solidFill>
                  <a:srgbClr val="009900"/>
                </a:solidFill>
              </a:rPr>
              <a:t>Hvordan gjør vi det?</a:t>
            </a:r>
          </a:p>
          <a:p>
            <a:pPr lvl="1"/>
            <a:r>
              <a:rPr lang="nb-NO"/>
              <a:t>Bruk en gradient-estimator, og terskle resultatet.</a:t>
            </a:r>
          </a:p>
          <a:p>
            <a:pPr lvl="1"/>
            <a:r>
              <a:rPr lang="nb-NO"/>
              <a:t>Bruk en Laplace-operator (nullgjennomgang), og utvid resultatet.</a:t>
            </a:r>
          </a:p>
          <a:p>
            <a:r>
              <a:rPr lang="nb-NO">
                <a:solidFill>
                  <a:srgbClr val="FF0000"/>
                </a:solidFill>
              </a:rPr>
              <a:t>Dette er egentlig en sirkelslutning:</a:t>
            </a:r>
          </a:p>
          <a:p>
            <a:pPr lvl="1"/>
            <a:r>
              <a:rPr lang="nb-NO"/>
              <a:t>For å forbedre tersklingen av objektet trenger vi objektets omriss.</a:t>
            </a:r>
          </a:p>
          <a:p>
            <a:pPr lvl="1"/>
            <a:r>
              <a:rPr lang="nb-NO"/>
              <a:t>For å avgrense omrisset trenger vi en terskling.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9DB1-5DD1-406E-A171-6C42DBB8C25B}" type="slidenum">
              <a:rPr lang="en-GB"/>
              <a:pPr/>
              <a:t>27</a:t>
            </a:fld>
            <a:endParaRPr lang="en-GB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I</a:t>
            </a:r>
            <a:endParaRPr lang="en-US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04925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/>
              <a:t>Gitt et bilde f(x,y) der objekt-arealet er relativt lite.</a:t>
            </a:r>
          </a:p>
          <a:p>
            <a:pPr>
              <a:lnSpc>
                <a:spcPct val="90000"/>
              </a:lnSpc>
            </a:pPr>
            <a:r>
              <a:rPr lang="nb-NO"/>
              <a:t>Beregn et kantbilde</a:t>
            </a:r>
          </a:p>
          <a:p>
            <a:pPr lvl="1">
              <a:lnSpc>
                <a:spcPct val="90000"/>
              </a:lnSpc>
            </a:pPr>
            <a:r>
              <a:rPr lang="nb-NO"/>
              <a:t>Enten gradient-magnitude eller absoluttverdi av Laplace.</a:t>
            </a:r>
          </a:p>
          <a:p>
            <a:pPr>
              <a:lnSpc>
                <a:spcPct val="90000"/>
              </a:lnSpc>
            </a:pPr>
            <a:r>
              <a:rPr lang="nb-NO"/>
              <a:t>Terskle kantbildet med en høy terskel.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/>
              <a:t>-&gt; ”maske-bilde” G</a:t>
            </a:r>
            <a:r>
              <a:rPr lang="nb-NO" b="1" baseline="-25000"/>
              <a:t>T</a:t>
            </a:r>
            <a:r>
              <a:rPr lang="nb-NO"/>
              <a:t>(x,y)</a:t>
            </a:r>
          </a:p>
          <a:p>
            <a:pPr>
              <a:lnSpc>
                <a:spcPct val="90000"/>
              </a:lnSpc>
            </a:pPr>
            <a:r>
              <a:rPr lang="nb-NO"/>
              <a:t>Finn histogram av 					f(x,y) </a:t>
            </a:r>
            <a:r>
              <a:rPr lang="nb-NO">
                <a:cs typeface="Tahoma" pitchFamily="34" charset="0"/>
              </a:rPr>
              <a:t>• </a:t>
            </a:r>
            <a:r>
              <a:rPr lang="nb-NO"/>
              <a:t>G</a:t>
            </a:r>
            <a:r>
              <a:rPr lang="nb-NO" b="1" baseline="-25000"/>
              <a:t>T</a:t>
            </a:r>
            <a:r>
              <a:rPr lang="nb-NO"/>
              <a:t>(x,y)</a:t>
            </a:r>
          </a:p>
          <a:p>
            <a:pPr>
              <a:lnSpc>
                <a:spcPct val="90000"/>
              </a:lnSpc>
            </a:pPr>
            <a:r>
              <a:rPr lang="nb-NO"/>
              <a:t>Finn optimal terskel 				       med f.eks. Otsu.</a:t>
            </a:r>
          </a:p>
          <a:p>
            <a:pPr>
              <a:lnSpc>
                <a:spcPct val="90000"/>
              </a:lnSpc>
            </a:pPr>
            <a:r>
              <a:rPr lang="nb-NO"/>
              <a:t>Anvend på f(x,y).</a:t>
            </a:r>
          </a:p>
          <a:p>
            <a:pPr>
              <a:lnSpc>
                <a:spcPct val="90000"/>
              </a:lnSpc>
            </a:pPr>
            <a:r>
              <a:rPr lang="nb-NO"/>
              <a:t>Nær perfekt 						resultat.</a:t>
            </a:r>
          </a:p>
        </p:txBody>
      </p:sp>
      <p:pic>
        <p:nvPicPr>
          <p:cNvPr id="450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0" y="3024188"/>
            <a:ext cx="461327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663" y="5475288"/>
            <a:ext cx="600551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9270-FB0B-4803-852E-180DD742A734}" type="slidenum">
              <a:rPr lang="en-GB"/>
              <a:pPr/>
              <a:t>28</a:t>
            </a:fld>
            <a:endParaRPr lang="en-GB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II</a:t>
            </a:r>
            <a:endParaRPr lang="en-US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04925"/>
            <a:ext cx="7772400" cy="4800600"/>
          </a:xfrm>
        </p:spPr>
        <p:txBody>
          <a:bodyPr/>
          <a:lstStyle/>
          <a:p>
            <a:r>
              <a:rPr lang="nb-NO"/>
              <a:t>Vi ønsker å finne de lyse strukturene i f(x,y).</a:t>
            </a:r>
          </a:p>
          <a:p>
            <a:r>
              <a:rPr lang="nb-NO"/>
              <a:t>Vanskelig histogram:</a:t>
            </a:r>
          </a:p>
          <a:p>
            <a:pPr lvl="1"/>
            <a:r>
              <a:rPr lang="nb-NO"/>
              <a:t>Otsu -&gt;”feil” terskelverdi</a:t>
            </a:r>
          </a:p>
          <a:p>
            <a:r>
              <a:rPr lang="nb-NO"/>
              <a:t>Beregn abs(Laplace)</a:t>
            </a:r>
          </a:p>
          <a:p>
            <a:r>
              <a:rPr lang="nb-NO"/>
              <a:t>Terskle (høy percentil)</a:t>
            </a:r>
          </a:p>
          <a:p>
            <a:pPr lvl="1">
              <a:buFontTx/>
              <a:buNone/>
            </a:pPr>
            <a:r>
              <a:rPr lang="nb-NO"/>
              <a:t>-&gt; ”maske-bilde” G</a:t>
            </a:r>
            <a:r>
              <a:rPr lang="nb-NO" b="1" baseline="-25000"/>
              <a:t>T</a:t>
            </a:r>
            <a:r>
              <a:rPr lang="nb-NO"/>
              <a:t>(x,y)</a:t>
            </a:r>
          </a:p>
          <a:p>
            <a:r>
              <a:rPr lang="nb-NO"/>
              <a:t>Finn histogram av 					f(x,y) </a:t>
            </a:r>
            <a:r>
              <a:rPr lang="nb-NO">
                <a:cs typeface="Tahoma" pitchFamily="34" charset="0"/>
              </a:rPr>
              <a:t>• </a:t>
            </a:r>
            <a:r>
              <a:rPr lang="nb-NO"/>
              <a:t>G</a:t>
            </a:r>
            <a:r>
              <a:rPr lang="nb-NO" b="1" baseline="-25000"/>
              <a:t>T</a:t>
            </a:r>
            <a:r>
              <a:rPr lang="nb-NO"/>
              <a:t>(x,y).</a:t>
            </a:r>
          </a:p>
          <a:p>
            <a:r>
              <a:rPr lang="nb-NO"/>
              <a:t>Finn optimal terskel 				       med f.eks. Otsu.</a:t>
            </a:r>
          </a:p>
          <a:p>
            <a:r>
              <a:rPr lang="nb-NO"/>
              <a:t>Anvend på f(x,y).</a:t>
            </a:r>
          </a:p>
          <a:p>
            <a:endParaRPr lang="en-US"/>
          </a:p>
        </p:txBody>
      </p:sp>
      <p:pic>
        <p:nvPicPr>
          <p:cNvPr id="452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88" y="1787525"/>
            <a:ext cx="48148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2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4475" y="5476875"/>
            <a:ext cx="4838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CA19-080A-46DE-879B-BBC903CE76AE}" type="slidenum">
              <a:rPr lang="en-GB"/>
              <a:pPr/>
              <a:t>29</a:t>
            </a:fld>
            <a:endParaRPr lang="en-GB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Effekten av støy i bildet</a:t>
            </a:r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304925"/>
            <a:ext cx="7772400" cy="4800600"/>
          </a:xfrm>
        </p:spPr>
        <p:txBody>
          <a:bodyPr/>
          <a:lstStyle/>
          <a:p>
            <a:r>
              <a:rPr lang="nb-NO"/>
              <a:t>Gitt to-nivå gråtonebilde </a:t>
            </a:r>
          </a:p>
          <a:p>
            <a:pPr lvl="1"/>
            <a:r>
              <a:rPr lang="nb-NO"/>
              <a:t>G=256.</a:t>
            </a:r>
          </a:p>
          <a:p>
            <a:pPr lvl="1"/>
            <a:r>
              <a:rPr lang="nb-NO"/>
              <a:t>A priori sannsynligheter </a:t>
            </a:r>
            <a:r>
              <a:rPr lang="nb-NO">
                <a:cs typeface="Tahoma" pitchFamily="34" charset="0"/>
              </a:rPr>
              <a:t>≈ 0.5</a:t>
            </a:r>
            <a:r>
              <a:rPr lang="nb-NO"/>
              <a:t>.</a:t>
            </a:r>
          </a:p>
          <a:p>
            <a:r>
              <a:rPr lang="nb-NO"/>
              <a:t>Støy</a:t>
            </a:r>
          </a:p>
          <a:p>
            <a:pPr lvl="1">
              <a:buFontTx/>
              <a:buNone/>
            </a:pPr>
            <a:r>
              <a:rPr lang="nb-NO"/>
              <a:t>=&gt; Mister bimodalitet.</a:t>
            </a:r>
          </a:p>
          <a:p>
            <a:r>
              <a:rPr lang="nb-NO"/>
              <a:t>Global terskling </a:t>
            </a:r>
          </a:p>
          <a:p>
            <a:pPr lvl="1">
              <a:buFontTx/>
              <a:buNone/>
            </a:pPr>
            <a:r>
              <a:rPr lang="nb-NO"/>
              <a:t>=&gt; Mange feilklassifiserte piksler.</a:t>
            </a:r>
          </a:p>
          <a:p>
            <a:r>
              <a:rPr lang="nb-NO">
                <a:solidFill>
                  <a:srgbClr val="0000CC"/>
                </a:solidFill>
              </a:rPr>
              <a:t>Støyfjerning +  terskling:</a:t>
            </a:r>
          </a:p>
          <a:p>
            <a:pPr lvl="1">
              <a:buFontTx/>
              <a:buNone/>
            </a:pPr>
            <a:r>
              <a:rPr lang="nb-NO">
                <a:solidFill>
                  <a:srgbClr val="009900"/>
                </a:solidFill>
              </a:rPr>
              <a:t>+ Bimodalt histogram </a:t>
            </a:r>
          </a:p>
          <a:p>
            <a:pPr lvl="1">
              <a:buFontTx/>
              <a:buNone/>
            </a:pPr>
            <a:r>
              <a:rPr lang="nb-NO">
                <a:solidFill>
                  <a:srgbClr val="009900"/>
                </a:solidFill>
              </a:rPr>
              <a:t>	=&gt; bedre terskling</a:t>
            </a:r>
          </a:p>
          <a:p>
            <a:pPr lvl="1"/>
            <a:r>
              <a:rPr lang="nb-NO">
                <a:solidFill>
                  <a:srgbClr val="FF0000"/>
                </a:solidFill>
              </a:rPr>
              <a:t>Blurring av bildet</a:t>
            </a:r>
          </a:p>
          <a:p>
            <a:pPr lvl="1">
              <a:buFontTx/>
              <a:buNone/>
            </a:pPr>
            <a:r>
              <a:rPr lang="nb-NO">
                <a:solidFill>
                  <a:srgbClr val="FF0000"/>
                </a:solidFill>
              </a:rPr>
              <a:t>	=&gt; feil langs objekt-kanten.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93838"/>
            <a:ext cx="43084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2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213" y="4014788"/>
            <a:ext cx="4271962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34" name="Line 6"/>
          <p:cNvSpPr>
            <a:spLocks noChangeShapeType="1"/>
          </p:cNvSpPr>
          <p:nvPr/>
        </p:nvSpPr>
        <p:spPr bwMode="auto">
          <a:xfrm>
            <a:off x="4621213" y="3924300"/>
            <a:ext cx="2876550" cy="31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9C52-FD47-4392-AB12-E7D984EDD04F}" type="slidenum">
              <a:rPr lang="en-GB"/>
              <a:pPr/>
              <a:t>3</a:t>
            </a:fld>
            <a:endParaRPr lang="en-GB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Segmenterings-problemer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4925"/>
            <a:ext cx="8116888" cy="4906963"/>
          </a:xfrm>
        </p:spPr>
        <p:txBody>
          <a:bodyPr/>
          <a:lstStyle/>
          <a:p>
            <a:r>
              <a:rPr lang="nb-NO"/>
              <a:t>Problemet blir banalt hvis vi bare har en objekt-region, og denne er homogen.</a:t>
            </a:r>
          </a:p>
          <a:p>
            <a:r>
              <a:rPr lang="nb-NO"/>
              <a:t>Men vi har som regel 					 flere objekter i bildet.</a:t>
            </a:r>
          </a:p>
          <a:p>
            <a:r>
              <a:rPr lang="nb-NO"/>
              <a:t>Objektene er sjelden helt like, 			     	  selv om de er av samme type.</a:t>
            </a:r>
          </a:p>
          <a:p>
            <a:r>
              <a:rPr lang="nb-NO"/>
              <a:t>Ofte har vi flere typer/klasser 				    av objekter samtidig.</a:t>
            </a:r>
          </a:p>
          <a:p>
            <a:r>
              <a:rPr lang="nb-NO"/>
              <a:t>Belysningen kan variere 					  over bildet.</a:t>
            </a:r>
          </a:p>
          <a:p>
            <a:r>
              <a:rPr lang="nb-NO"/>
              <a:t>Refleksjon, farge etc. kan 			       variere over objekter i bildet. </a:t>
            </a:r>
          </a:p>
        </p:txBody>
      </p:sp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0025" y="2216150"/>
            <a:ext cx="352266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5280025" y="2216150"/>
            <a:ext cx="3522663" cy="3598863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5788025" y="5859463"/>
            <a:ext cx="2609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000">
                <a:solidFill>
                  <a:srgbClr val="0000CC"/>
                </a:solidFill>
              </a:rPr>
              <a:t>Hva og hvor er objektet i dette bildet?</a:t>
            </a:r>
            <a:endParaRPr lang="en-US" sz="2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E86C7-2362-4669-A09F-CBC6A217570A}" type="slidenum">
              <a:rPr lang="en-GB"/>
              <a:pPr/>
              <a:t>30</a:t>
            </a:fld>
            <a:endParaRPr lang="en-GB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Flernivå-terskling</a:t>
            </a:r>
            <a:endParaRPr lang="nb-NO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2" y="1304925"/>
            <a:ext cx="8408987" cy="4800600"/>
          </a:xfrm>
        </p:spPr>
        <p:txBody>
          <a:bodyPr/>
          <a:lstStyle/>
          <a:p>
            <a:r>
              <a:rPr lang="nb-NO" dirty="0" smtClean="0"/>
              <a:t>Har </a:t>
            </a:r>
            <a:r>
              <a:rPr lang="nb-NO" dirty="0"/>
              <a:t>vi flere klasser av objekter med forskjellig intensitet, så kan vi utvide dette til M </a:t>
            </a:r>
            <a:r>
              <a:rPr lang="nb-NO" dirty="0" err="1"/>
              <a:t>gråtone-intervaller</a:t>
            </a:r>
            <a:r>
              <a:rPr lang="nb-NO" dirty="0"/>
              <a:t> ved hjelp av M-1 terskler.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2200275" y="2627313"/>
          <a:ext cx="4816475" cy="1557337"/>
        </p:xfrm>
        <a:graphic>
          <a:graphicData uri="http://schemas.openxmlformats.org/presentationml/2006/ole">
            <p:oleObj spid="_x0000_s523266" name="Equation" r:id="rId4" imgW="2908080" imgH="939600" progId="Equation.3">
              <p:embed/>
            </p:oleObj>
          </a:graphicData>
        </a:graphic>
      </p:graphicFrame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1976437" y="2581275"/>
            <a:ext cx="5040313" cy="1647825"/>
          </a:xfrm>
          <a:prstGeom prst="rect">
            <a:avLst/>
          </a:prstGeom>
          <a:noFill/>
          <a:ln w="57150" cmpd="thinThick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1" name="Picture 10" descr="threeClassSegment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4950" y="4318000"/>
            <a:ext cx="6072953" cy="1933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B2BE-FCC5-41A5-99C0-CFFADB7A5FB9}" type="slidenum">
              <a:rPr lang="en-GB"/>
              <a:pPr/>
              <a:t>31</a:t>
            </a:fld>
            <a:endParaRPr lang="en-GB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Flernivå </a:t>
            </a:r>
            <a:r>
              <a:rPr lang="nb-NO" sz="4000" dirty="0" err="1" smtClean="0"/>
              <a:t>Ridler</a:t>
            </a:r>
            <a:r>
              <a:rPr lang="nb-NO" sz="4000" dirty="0" smtClean="0"/>
              <a:t> &amp; </a:t>
            </a:r>
            <a:r>
              <a:rPr lang="nb-NO" sz="4000" dirty="0" err="1" smtClean="0"/>
              <a:t>Calvards</a:t>
            </a:r>
            <a:r>
              <a:rPr lang="nb-NO" sz="4000" dirty="0" smtClean="0"/>
              <a:t> metode</a:t>
            </a:r>
            <a:endParaRPr lang="nb-NO" sz="40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304925"/>
            <a:ext cx="8461375" cy="4800600"/>
          </a:xfrm>
        </p:spPr>
        <p:txBody>
          <a:bodyPr/>
          <a:lstStyle/>
          <a:p>
            <a:r>
              <a:rPr lang="nb-NO" dirty="0" err="1"/>
              <a:t>Ridler</a:t>
            </a:r>
            <a:r>
              <a:rPr lang="nb-NO" dirty="0"/>
              <a:t> &amp; </a:t>
            </a:r>
            <a:r>
              <a:rPr lang="nb-NO" dirty="0" err="1" smtClean="0"/>
              <a:t>Calvards</a:t>
            </a:r>
            <a:r>
              <a:rPr lang="nb-NO" dirty="0" smtClean="0"/>
              <a:t> </a:t>
            </a:r>
            <a:r>
              <a:rPr lang="nb-NO" dirty="0"/>
              <a:t>metode kan generaliseres til M terskler: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Nytt sett terskelverdier beregnes til alle terskler er stabile</a:t>
            </a:r>
          </a:p>
          <a:p>
            <a:pPr lvl="1"/>
            <a:r>
              <a:rPr lang="nb-NO" dirty="0" err="1"/>
              <a:t>dvs</a:t>
            </a:r>
            <a:r>
              <a:rPr lang="nb-NO" dirty="0"/>
              <a:t> til alle differansene |</a:t>
            </a:r>
            <a:r>
              <a:rPr lang="nb-NO" dirty="0" err="1"/>
              <a:t>t</a:t>
            </a:r>
            <a:r>
              <a:rPr lang="nb-NO" b="1" baseline="-25000" dirty="0" err="1"/>
              <a:t>n,k</a:t>
            </a:r>
            <a:r>
              <a:rPr lang="nb-NO" dirty="0"/>
              <a:t> – t</a:t>
            </a:r>
            <a:r>
              <a:rPr lang="nb-NO" b="1" baseline="-25000" dirty="0"/>
              <a:t>n,k-1</a:t>
            </a:r>
            <a:r>
              <a:rPr lang="nb-NO" dirty="0"/>
              <a:t>|, 1</a:t>
            </a:r>
            <a:r>
              <a:rPr lang="nb-NO" dirty="0">
                <a:cs typeface="Tahoma" pitchFamily="34" charset="0"/>
              </a:rPr>
              <a:t>≤n≤M,</a:t>
            </a:r>
            <a:r>
              <a:rPr lang="nb-NO" dirty="0"/>
              <a:t> er mindre enn </a:t>
            </a:r>
            <a:r>
              <a:rPr lang="el-GR" dirty="0">
                <a:cs typeface="Tahoma" pitchFamily="34" charset="0"/>
              </a:rPr>
              <a:t>Δ</a:t>
            </a:r>
            <a:r>
              <a:rPr lang="nb-NO" dirty="0">
                <a:cs typeface="Tahoma" pitchFamily="34" charset="0"/>
              </a:rPr>
              <a:t>T.</a:t>
            </a:r>
            <a:r>
              <a:rPr lang="nb-NO" dirty="0"/>
              <a:t> </a:t>
            </a:r>
          </a:p>
          <a:p>
            <a:r>
              <a:rPr lang="nb-NO" dirty="0"/>
              <a:t>Prosedyren konvergerer vanligvis raskt. </a:t>
            </a:r>
          </a:p>
        </p:txBody>
      </p:sp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1682750" y="1976438"/>
          <a:ext cx="5173663" cy="2200275"/>
        </p:xfrm>
        <a:graphic>
          <a:graphicData uri="http://schemas.openxmlformats.org/presentationml/2006/ole">
            <p:oleObj spid="_x0000_s440324" name="Equation" r:id="rId4" imgW="2450880" imgH="1041120" progId="Equation.3">
              <p:embed/>
            </p:oleObj>
          </a:graphicData>
        </a:graphic>
      </p:graphicFrame>
      <p:sp>
        <p:nvSpPr>
          <p:cNvPr id="440325" name="Rectangle 5"/>
          <p:cNvSpPr>
            <a:spLocks noChangeArrowheads="1"/>
          </p:cNvSpPr>
          <p:nvPr/>
        </p:nvSpPr>
        <p:spPr bwMode="auto">
          <a:xfrm>
            <a:off x="1646238" y="1898650"/>
            <a:ext cx="5265737" cy="2474913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A61CD-8CEA-4CE2-AC5A-B1F544CE77BE}" type="slidenum">
              <a:rPr lang="en-GB"/>
              <a:pPr/>
              <a:t>32</a:t>
            </a:fld>
            <a:endParaRPr lang="en-GB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Flernivå </a:t>
            </a:r>
            <a:r>
              <a:rPr lang="nb-NO" dirty="0" err="1" smtClean="0"/>
              <a:t>Otsu-terskling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428750"/>
            <a:ext cx="8415338" cy="4800600"/>
          </a:xfrm>
        </p:spPr>
        <p:txBody>
          <a:bodyPr/>
          <a:lstStyle/>
          <a:p>
            <a:r>
              <a:rPr lang="nb-NO" sz="2000" dirty="0" smtClean="0">
                <a:cs typeface="Tahoma" pitchFamily="34" charset="0"/>
              </a:rPr>
              <a:t>Maksimeringskriteriet til </a:t>
            </a:r>
            <a:r>
              <a:rPr lang="nb-NO" sz="2000" dirty="0" err="1" smtClean="0">
                <a:cs typeface="Tahoma" pitchFamily="34" charset="0"/>
              </a:rPr>
              <a:t>Otsu</a:t>
            </a:r>
            <a:r>
              <a:rPr lang="nb-NO" sz="2000" dirty="0" smtClean="0">
                <a:cs typeface="Tahoma" pitchFamily="34" charset="0"/>
              </a:rPr>
              <a:t>, </a:t>
            </a:r>
            <a:r>
              <a:rPr lang="el-GR" sz="2000" dirty="0" smtClean="0">
                <a:cs typeface="Tahoma" pitchFamily="34" charset="0"/>
              </a:rPr>
              <a:t>σ</a:t>
            </a:r>
            <a:r>
              <a:rPr lang="nb-NO" sz="2000" b="1" baseline="-25000" dirty="0" smtClean="0">
                <a:cs typeface="Tahoma" pitchFamily="34" charset="0"/>
              </a:rPr>
              <a:t>B</a:t>
            </a:r>
            <a:r>
              <a:rPr lang="nb-NO" sz="2000" b="1" baseline="30000" dirty="0" smtClean="0">
                <a:cs typeface="Tahoma" pitchFamily="34" charset="0"/>
              </a:rPr>
              <a:t>2</a:t>
            </a:r>
            <a:r>
              <a:rPr lang="nb-NO" sz="2000" dirty="0" smtClean="0">
                <a:cs typeface="Tahoma" pitchFamily="34" charset="0"/>
              </a:rPr>
              <a:t>, kan generaliseres til M klasser (altså M-1 terskler):</a:t>
            </a:r>
          </a:p>
          <a:p>
            <a:endParaRPr lang="nb-NO" sz="2000" dirty="0">
              <a:sym typeface="Symbol" pitchFamily="18" charset="2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Finn de M-1 </a:t>
            </a:r>
            <a:r>
              <a:rPr lang="en-US" sz="2000" dirty="0" err="1" smtClean="0"/>
              <a:t>tersklene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&gt;t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&gt;...&gt;t</a:t>
            </a:r>
            <a:r>
              <a:rPr lang="en-US" sz="2000" baseline="-25000" dirty="0" smtClean="0"/>
              <a:t>M-1</a:t>
            </a:r>
            <a:r>
              <a:rPr lang="en-US" sz="2000" dirty="0" smtClean="0"/>
              <a:t> </a:t>
            </a:r>
            <a:r>
              <a:rPr lang="en-US" sz="2000" dirty="0" err="1" smtClean="0"/>
              <a:t>som</a:t>
            </a:r>
            <a:r>
              <a:rPr lang="en-US" sz="2000" dirty="0" smtClean="0"/>
              <a:t> </a:t>
            </a:r>
            <a:r>
              <a:rPr lang="en-US" sz="2000" dirty="0" err="1" smtClean="0"/>
              <a:t>minimerer</a:t>
            </a:r>
            <a:r>
              <a:rPr lang="en-US" sz="2000" dirty="0" smtClean="0"/>
              <a:t> </a:t>
            </a:r>
            <a:r>
              <a:rPr lang="en-US" sz="2000" dirty="0" err="1" smtClean="0"/>
              <a:t>uttrykket</a:t>
            </a:r>
            <a:r>
              <a:rPr lang="en-US" sz="2000" dirty="0" smtClean="0"/>
              <a:t> over</a:t>
            </a:r>
          </a:p>
        </p:txBody>
      </p:sp>
      <p:graphicFrame>
        <p:nvGraphicFramePr>
          <p:cNvPr id="45466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705100" y="2336800"/>
          <a:ext cx="3975100" cy="849313"/>
        </p:xfrm>
        <a:graphic>
          <a:graphicData uri="http://schemas.openxmlformats.org/presentationml/2006/ole">
            <p:oleObj spid="_x0000_s454660" name="Formel" r:id="rId4" imgW="2019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30E0D-5820-4E3F-ABFA-90F3367344BD}" type="slidenum">
              <a:rPr lang="en-GB"/>
              <a:pPr/>
              <a:t>33</a:t>
            </a:fld>
            <a:endParaRPr lang="en-GB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Global, variabel eller adaptiv?</a:t>
            </a:r>
            <a:endParaRPr lang="en-US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511567"/>
            <a:ext cx="4565971" cy="4495533"/>
          </a:xfrm>
          <a:ln>
            <a:solidFill>
              <a:srgbClr val="008080"/>
            </a:solidFill>
          </a:ln>
        </p:spPr>
        <p:txBody>
          <a:bodyPr/>
          <a:lstStyle/>
          <a:p>
            <a:endParaRPr lang="nb-NO" sz="2000" dirty="0"/>
          </a:p>
          <a:p>
            <a:r>
              <a:rPr lang="nb-NO" sz="2000" dirty="0"/>
              <a:t>Global </a:t>
            </a:r>
            <a:r>
              <a:rPr lang="nb-NO" sz="2000" dirty="0" err="1"/>
              <a:t>terskling</a:t>
            </a:r>
            <a:r>
              <a:rPr lang="nb-NO" sz="2000" dirty="0"/>
              <a:t> : </a:t>
            </a:r>
          </a:p>
          <a:p>
            <a:pPr lvl="1"/>
            <a:r>
              <a:rPr lang="nb-NO" sz="1800" dirty="0"/>
              <a:t>Samme verdi for T over hele bildet.</a:t>
            </a:r>
          </a:p>
          <a:p>
            <a:pPr lvl="1"/>
            <a:endParaRPr lang="nb-NO" sz="1800" dirty="0"/>
          </a:p>
          <a:p>
            <a:r>
              <a:rPr lang="nb-NO" sz="2000" dirty="0"/>
              <a:t>Variabel </a:t>
            </a:r>
            <a:r>
              <a:rPr lang="nb-NO" sz="2000" dirty="0" err="1"/>
              <a:t>terskling</a:t>
            </a:r>
            <a:r>
              <a:rPr lang="nb-NO" sz="2000" dirty="0"/>
              <a:t>: </a:t>
            </a:r>
          </a:p>
          <a:p>
            <a:pPr lvl="1"/>
            <a:r>
              <a:rPr lang="nb-NO" sz="1800" dirty="0"/>
              <a:t>Verdien av T varierer over bildet.</a:t>
            </a:r>
          </a:p>
          <a:p>
            <a:pPr lvl="1"/>
            <a:endParaRPr lang="nb-NO" sz="1800" dirty="0"/>
          </a:p>
          <a:p>
            <a:r>
              <a:rPr lang="nb-NO" sz="2000" dirty="0"/>
              <a:t>Lokalt adaptiv </a:t>
            </a:r>
            <a:r>
              <a:rPr lang="nb-NO" sz="2000" dirty="0" err="1"/>
              <a:t>terskling</a:t>
            </a:r>
            <a:r>
              <a:rPr lang="nb-NO" sz="2000" dirty="0"/>
              <a:t>: </a:t>
            </a:r>
          </a:p>
          <a:p>
            <a:pPr lvl="1"/>
            <a:r>
              <a:rPr lang="nb-NO" sz="1800" dirty="0"/>
              <a:t>T beregnes fra bildets lokale </a:t>
            </a:r>
            <a:r>
              <a:rPr lang="nb-NO" sz="1800" dirty="0" smtClean="0"/>
              <a:t>egenskaper </a:t>
            </a:r>
            <a:br>
              <a:rPr lang="nb-NO" sz="1800" dirty="0" smtClean="0"/>
            </a:br>
            <a:r>
              <a:rPr lang="nb-NO" sz="1800" dirty="0" smtClean="0"/>
              <a:t>(</a:t>
            </a:r>
            <a:r>
              <a:rPr lang="el-GR" sz="1800" dirty="0">
                <a:cs typeface="Tahoma" pitchFamily="34" charset="0"/>
              </a:rPr>
              <a:t>μ</a:t>
            </a:r>
            <a:r>
              <a:rPr lang="nb-NO" sz="1800" dirty="0">
                <a:cs typeface="Tahoma" pitchFamily="34" charset="0"/>
              </a:rPr>
              <a:t>, </a:t>
            </a:r>
            <a:r>
              <a:rPr lang="el-GR" sz="1800" dirty="0">
                <a:cs typeface="Tahoma" pitchFamily="34" charset="0"/>
              </a:rPr>
              <a:t>σ</a:t>
            </a:r>
            <a:r>
              <a:rPr lang="nb-NO" sz="1800" dirty="0">
                <a:cs typeface="Tahoma" pitchFamily="34" charset="0"/>
              </a:rPr>
              <a:t>, ...)</a:t>
            </a:r>
            <a:endParaRPr lang="el-GR" sz="1800" dirty="0">
              <a:cs typeface="Tahom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4361" y="1473200"/>
            <a:ext cx="1623489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6616" y="2663825"/>
            <a:ext cx="1652584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lokalTersklingHistogr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1771" y="4006850"/>
            <a:ext cx="1764979" cy="19174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8202" y="2348468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 smtClean="0"/>
              <a:t>Ved </a:t>
            </a:r>
            <a:r>
              <a:rPr lang="nb-NO" sz="1800" dirty="0" err="1" smtClean="0"/>
              <a:t>Otsus</a:t>
            </a:r>
            <a:r>
              <a:rPr lang="nb-NO" sz="1800" dirty="0" smtClean="0"/>
              <a:t> metode: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536D-FA44-424F-88F9-A72B3C9BE455}" type="slidenum">
              <a:rPr lang="en-GB"/>
              <a:pPr/>
              <a:t>34</a:t>
            </a:fld>
            <a:endParaRPr lang="en-GB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Eksempel – </a:t>
            </a:r>
            <a:r>
              <a:rPr lang="nb-NO" sz="3200" dirty="0" err="1"/>
              <a:t>bimodalitet</a:t>
            </a:r>
            <a:r>
              <a:rPr lang="nb-NO" sz="3200" dirty="0"/>
              <a:t> i lokale vinduer</a:t>
            </a:r>
            <a:r>
              <a:rPr lang="nb-NO" sz="4000" dirty="0"/>
              <a:t> 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81956" name="Picture 4" descr="cable"/>
          <p:cNvPicPr>
            <a:picLocks noChangeAspect="1" noChangeArrowheads="1"/>
          </p:cNvPicPr>
          <p:nvPr/>
        </p:nvPicPr>
        <p:blipFill>
          <a:blip r:embed="rId3" cstate="print"/>
          <a:srcRect l="42819" t="31464" r="19687" b="17699"/>
          <a:stretch>
            <a:fillRect/>
          </a:stretch>
        </p:blipFill>
        <p:spPr bwMode="auto">
          <a:xfrm>
            <a:off x="2363788" y="1493838"/>
            <a:ext cx="37576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4714875" y="3133725"/>
            <a:ext cx="741363" cy="6556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81958" name="Rectangle 6"/>
          <p:cNvSpPr>
            <a:spLocks noChangeArrowheads="1"/>
          </p:cNvSpPr>
          <p:nvPr/>
        </p:nvSpPr>
        <p:spPr bwMode="auto">
          <a:xfrm>
            <a:off x="3106738" y="2478088"/>
            <a:ext cx="741362" cy="655637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3971925" y="4008438"/>
            <a:ext cx="742950" cy="655637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6372225" y="4149725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sz="1800">
                <a:solidFill>
                  <a:schemeClr val="accent2"/>
                </a:solidFill>
                <a:latin typeface="Arial" pitchFamily="34" charset="0"/>
              </a:rPr>
              <a:t>Unimodal</a:t>
            </a: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6248400" y="3287713"/>
            <a:ext cx="248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sz="1800">
                <a:solidFill>
                  <a:srgbClr val="FF3300"/>
                </a:solidFill>
                <a:latin typeface="Arial" pitchFamily="34" charset="0"/>
              </a:rPr>
              <a:t>Bimodal, skjevt forhold</a:t>
            </a:r>
            <a:endParaRPr lang="en-GB" sz="18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6361113" y="2613025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sz="1800">
                <a:solidFill>
                  <a:srgbClr val="009900"/>
                </a:solidFill>
                <a:latin typeface="Arial" pitchFamily="34" charset="0"/>
              </a:rPr>
              <a:t>Bimodal, ca 1:1</a:t>
            </a:r>
            <a:endParaRPr lang="en-GB" sz="180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381964" name="Line 12"/>
          <p:cNvSpPr>
            <a:spLocks noChangeShapeType="1"/>
          </p:cNvSpPr>
          <p:nvPr/>
        </p:nvSpPr>
        <p:spPr bwMode="auto">
          <a:xfrm flipH="1">
            <a:off x="4714875" y="4329113"/>
            <a:ext cx="17018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81965" name="Line 13"/>
          <p:cNvSpPr>
            <a:spLocks noChangeShapeType="1"/>
          </p:cNvSpPr>
          <p:nvPr/>
        </p:nvSpPr>
        <p:spPr bwMode="auto">
          <a:xfrm flipH="1">
            <a:off x="5480050" y="3473450"/>
            <a:ext cx="768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81966" name="Line 14"/>
          <p:cNvSpPr>
            <a:spLocks noChangeShapeType="1"/>
          </p:cNvSpPr>
          <p:nvPr/>
        </p:nvSpPr>
        <p:spPr bwMode="auto">
          <a:xfrm flipH="1">
            <a:off x="3897313" y="2798763"/>
            <a:ext cx="2474912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641B-C95A-4A73-A5E9-B26EEA091A22}" type="slidenum">
              <a:rPr lang="en-GB"/>
              <a:pPr/>
              <a:t>35</a:t>
            </a:fld>
            <a:endParaRPr lang="en-GB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Adaptiv </a:t>
            </a:r>
            <a:r>
              <a:rPr lang="nb-NO" sz="3200" dirty="0" err="1"/>
              <a:t>terskling</a:t>
            </a:r>
            <a:r>
              <a:rPr lang="nb-NO" sz="3200" dirty="0"/>
              <a:t> ved </a:t>
            </a:r>
            <a:r>
              <a:rPr lang="nb-NO" sz="3200" dirty="0" smtClean="0"/>
              <a:t>interpolasjon</a:t>
            </a:r>
            <a:endParaRPr lang="nb-NO" sz="3200" dirty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304925"/>
            <a:ext cx="828198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000" dirty="0"/>
              <a:t>Globale terskler gir ofte dårlig resultat.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Globale metoder kan benyttes lokalt.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Dette virker ikke der vinduet bare inneholder en </a:t>
            </a:r>
            <a:r>
              <a:rPr lang="nb-NO" sz="2000" dirty="0" smtClean="0"/>
              <a:t>klasse!</a:t>
            </a:r>
            <a:endParaRPr lang="nb-NO" sz="2000" dirty="0"/>
          </a:p>
          <a:p>
            <a:pPr>
              <a:lnSpc>
                <a:spcPct val="90000"/>
              </a:lnSpc>
            </a:pPr>
            <a:r>
              <a:rPr lang="nb-NO" sz="2000" dirty="0" smtClean="0"/>
              <a:t>Mulig oppskrift:</a:t>
            </a:r>
            <a:br>
              <a:rPr lang="nb-NO" sz="2000" dirty="0" smtClean="0"/>
            </a:br>
            <a:endParaRPr lang="nb-NO" sz="2000" dirty="0"/>
          </a:p>
          <a:p>
            <a:pPr lvl="1">
              <a:lnSpc>
                <a:spcPct val="90000"/>
              </a:lnSpc>
            </a:pPr>
            <a:r>
              <a:rPr lang="nb-NO" sz="1800" b="1" dirty="0">
                <a:solidFill>
                  <a:srgbClr val="0000CC"/>
                </a:solidFill>
              </a:rPr>
              <a:t>NIVÅ I:</a:t>
            </a:r>
            <a:r>
              <a:rPr lang="nb-NO" sz="1800" dirty="0"/>
              <a:t> Del opp bildet i </a:t>
            </a:r>
            <a:r>
              <a:rPr lang="nb-NO" sz="1800" dirty="0" err="1" smtClean="0"/>
              <a:t>del-bilder</a:t>
            </a:r>
            <a:endParaRPr lang="nb-NO" sz="1800" dirty="0"/>
          </a:p>
          <a:p>
            <a:pPr lvl="2">
              <a:lnSpc>
                <a:spcPct val="90000"/>
              </a:lnSpc>
            </a:pPr>
            <a:r>
              <a:rPr lang="nb-NO" sz="1800" dirty="0"/>
              <a:t>For </a:t>
            </a:r>
            <a:r>
              <a:rPr lang="nb-NO" sz="1800" dirty="0" err="1"/>
              <a:t>del-bilder</a:t>
            </a:r>
            <a:r>
              <a:rPr lang="nb-NO" sz="1800" dirty="0"/>
              <a:t> med </a:t>
            </a:r>
            <a:r>
              <a:rPr lang="nb-NO" sz="1800" dirty="0" err="1"/>
              <a:t>bi-modalt</a:t>
            </a:r>
            <a:r>
              <a:rPr lang="nb-NO" sz="1800" dirty="0"/>
              <a:t> </a:t>
            </a:r>
            <a:r>
              <a:rPr lang="nb-NO" sz="1800" dirty="0" smtClean="0"/>
              <a:t>histogram, eller som for eksempel har godt </a:t>
            </a:r>
            <a:r>
              <a:rPr lang="nb-NO" sz="1800" dirty="0" err="1" smtClean="0"/>
              <a:t>Otsu-separasjonsmål</a:t>
            </a:r>
            <a:r>
              <a:rPr lang="nb-NO" sz="1800" dirty="0" smtClean="0"/>
              <a:t>:</a:t>
            </a:r>
            <a:endParaRPr lang="nb-NO" sz="1800" dirty="0"/>
          </a:p>
          <a:p>
            <a:pPr lvl="3">
              <a:lnSpc>
                <a:spcPct val="90000"/>
              </a:lnSpc>
            </a:pPr>
            <a:r>
              <a:rPr lang="nb-NO" sz="1800" dirty="0"/>
              <a:t>Finn lokal terskelverdi </a:t>
            </a:r>
            <a:r>
              <a:rPr lang="nb-NO" sz="1800" dirty="0" err="1" smtClean="0"/>
              <a:t>T</a:t>
            </a:r>
            <a:r>
              <a:rPr lang="nb-NO" sz="1800" b="1" baseline="-25000" dirty="0" err="1" smtClean="0"/>
              <a:t>lokal</a:t>
            </a:r>
            <a:r>
              <a:rPr lang="nb-NO" sz="1800" dirty="0" smtClean="0"/>
              <a:t>(</a:t>
            </a:r>
            <a:r>
              <a:rPr lang="nb-NO" sz="1800" dirty="0" err="1" smtClean="0"/>
              <a:t>i,j</a:t>
            </a:r>
            <a:r>
              <a:rPr lang="nb-NO" sz="1800" dirty="0" smtClean="0"/>
              <a:t>)</a:t>
            </a:r>
            <a:br>
              <a:rPr lang="nb-NO" sz="1800" dirty="0" smtClean="0"/>
            </a:br>
            <a:endParaRPr lang="nb-NO" sz="1800" dirty="0" smtClean="0"/>
          </a:p>
          <a:p>
            <a:pPr lvl="1">
              <a:lnSpc>
                <a:spcPct val="90000"/>
              </a:lnSpc>
            </a:pPr>
            <a:r>
              <a:rPr lang="nb-NO" sz="1800" b="1" dirty="0" smtClean="0">
                <a:solidFill>
                  <a:srgbClr val="0000CC"/>
                </a:solidFill>
              </a:rPr>
              <a:t>NIVÅ II:</a:t>
            </a:r>
            <a:r>
              <a:rPr lang="nb-NO" sz="1800" dirty="0" smtClean="0"/>
              <a:t> </a:t>
            </a:r>
            <a:r>
              <a:rPr lang="nb-NO" sz="1800" dirty="0" err="1" smtClean="0"/>
              <a:t>Piksel-for-piksel</a:t>
            </a:r>
            <a:r>
              <a:rPr lang="nb-NO" sz="1800" dirty="0" smtClean="0"/>
              <a:t> interpolasjon:</a:t>
            </a:r>
          </a:p>
          <a:p>
            <a:pPr lvl="2">
              <a:lnSpc>
                <a:spcPct val="90000"/>
              </a:lnSpc>
            </a:pPr>
            <a:r>
              <a:rPr lang="nb-NO" sz="1800" dirty="0" smtClean="0"/>
              <a:t>Gå </a:t>
            </a:r>
            <a:r>
              <a:rPr lang="nb-NO" sz="1800" dirty="0"/>
              <a:t>gjennom alle </a:t>
            </a:r>
            <a:r>
              <a:rPr lang="nb-NO" sz="1800" dirty="0" err="1"/>
              <a:t>piksel-posisjoner</a:t>
            </a:r>
            <a:r>
              <a:rPr lang="nb-NO" sz="1800" dirty="0"/>
              <a:t> </a:t>
            </a:r>
          </a:p>
          <a:p>
            <a:pPr lvl="3">
              <a:lnSpc>
                <a:spcPct val="90000"/>
              </a:lnSpc>
            </a:pPr>
            <a:r>
              <a:rPr lang="nb-NO" sz="1800" dirty="0"/>
              <a:t>bestem adaptiv terskelverdi T(</a:t>
            </a:r>
            <a:r>
              <a:rPr lang="nb-NO" sz="1800" dirty="0" err="1"/>
              <a:t>x,y</a:t>
            </a:r>
            <a:r>
              <a:rPr lang="nb-NO" sz="1800" dirty="0"/>
              <a:t>) 				ved interpolasjon mellom de lokale terskelverdiene </a:t>
            </a:r>
            <a:r>
              <a:rPr lang="nb-NO" sz="1800" dirty="0" err="1" smtClean="0"/>
              <a:t>T</a:t>
            </a:r>
            <a:r>
              <a:rPr lang="nb-NO" sz="1800" b="1" baseline="-25000" dirty="0" err="1" smtClean="0"/>
              <a:t>lokal</a:t>
            </a:r>
            <a:r>
              <a:rPr lang="nb-NO" sz="1800" dirty="0" smtClean="0"/>
              <a:t>(</a:t>
            </a:r>
            <a:r>
              <a:rPr lang="nb-NO" sz="1800" dirty="0" err="1" smtClean="0"/>
              <a:t>i,j</a:t>
            </a:r>
            <a:r>
              <a:rPr lang="nb-NO" sz="1800" dirty="0"/>
              <a:t>).</a:t>
            </a:r>
          </a:p>
          <a:p>
            <a:pPr lvl="2">
              <a:lnSpc>
                <a:spcPct val="90000"/>
              </a:lnSpc>
            </a:pPr>
            <a:r>
              <a:rPr lang="nb-NO" sz="1800" dirty="0" err="1"/>
              <a:t>Terskle</a:t>
            </a:r>
            <a:r>
              <a:rPr lang="nb-NO" sz="1800" dirty="0"/>
              <a:t> så hvert piksel (</a:t>
            </a:r>
            <a:r>
              <a:rPr lang="nb-NO" sz="1800" dirty="0" err="1"/>
              <a:t>x,y</a:t>
            </a:r>
            <a:r>
              <a:rPr lang="nb-NO" sz="1800" dirty="0"/>
              <a:t>) i bildet i terskelverdiene T(</a:t>
            </a:r>
            <a:r>
              <a:rPr lang="nb-NO" sz="1800" dirty="0" err="1"/>
              <a:t>x,y</a:t>
            </a:r>
            <a:r>
              <a:rPr lang="nb-NO" sz="18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F3C5-8ADE-4C4D-AD8B-5A8787DD10EB}" type="slidenum">
              <a:rPr lang="en-GB"/>
              <a:pPr/>
              <a:t>36</a:t>
            </a:fld>
            <a:endParaRPr lang="en-GB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</a:t>
            </a:r>
            <a:r>
              <a:rPr lang="nb-NO" dirty="0" smtClean="0"/>
              <a:t>enklere adaptiv metode</a:t>
            </a:r>
            <a:endParaRPr lang="en-US" dirty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04925"/>
            <a:ext cx="8235950" cy="4800600"/>
          </a:xfrm>
        </p:spPr>
        <p:txBody>
          <a:bodyPr/>
          <a:lstStyle/>
          <a:p>
            <a:r>
              <a:rPr lang="nb-NO" sz="2000" dirty="0"/>
              <a:t>En metode som benytter det dere lærte </a:t>
            </a:r>
            <a:r>
              <a:rPr lang="nb-NO" sz="2000" dirty="0" smtClean="0"/>
              <a:t>i </a:t>
            </a:r>
            <a:r>
              <a:rPr lang="nb-NO" sz="2000" dirty="0"/>
              <a:t>forelesningen om </a:t>
            </a:r>
            <a:r>
              <a:rPr lang="nb-NO" sz="2000" dirty="0" err="1" smtClean="0"/>
              <a:t>gråtonetransformer</a:t>
            </a:r>
            <a:endParaRPr lang="nb-NO" sz="2000" dirty="0"/>
          </a:p>
          <a:p>
            <a:r>
              <a:rPr lang="nb-NO" sz="2000" dirty="0"/>
              <a:t>Beregn middelverdi og standardavvik </a:t>
            </a:r>
            <a:r>
              <a:rPr lang="nb-NO" sz="2000" dirty="0" smtClean="0"/>
              <a:t>innenfor </a:t>
            </a:r>
            <a:r>
              <a:rPr lang="nb-NO" sz="2000" dirty="0"/>
              <a:t>et glidende </a:t>
            </a:r>
            <a:r>
              <a:rPr lang="nb-NO" sz="2000" dirty="0" smtClean="0"/>
              <a:t>(</a:t>
            </a:r>
            <a:r>
              <a:rPr lang="nb-NO" sz="2000" dirty="0" err="1" smtClean="0"/>
              <a:t>nxn</a:t>
            </a:r>
            <a:r>
              <a:rPr lang="nb-NO" sz="2000" dirty="0" smtClean="0"/>
              <a:t>) </a:t>
            </a:r>
            <a:r>
              <a:rPr lang="nb-NO" sz="2000" dirty="0"/>
              <a:t>vindu over hele bildet. </a:t>
            </a:r>
          </a:p>
          <a:p>
            <a:r>
              <a:rPr lang="nb-NO" sz="2000" dirty="0" err="1" smtClean="0">
                <a:solidFill>
                  <a:srgbClr val="0000CC"/>
                </a:solidFill>
              </a:rPr>
              <a:t>Nieblacks</a:t>
            </a:r>
            <a:r>
              <a:rPr lang="nb-NO" sz="2000" dirty="0" smtClean="0">
                <a:solidFill>
                  <a:srgbClr val="0000CC"/>
                </a:solidFill>
              </a:rPr>
              <a:t> </a:t>
            </a:r>
            <a:r>
              <a:rPr lang="nb-NO" sz="2000" dirty="0">
                <a:solidFill>
                  <a:srgbClr val="0000CC"/>
                </a:solidFill>
              </a:rPr>
              <a:t>metode:</a:t>
            </a:r>
            <a:r>
              <a:rPr lang="nb-NO" sz="2000" dirty="0"/>
              <a:t> Sett den lokale terskelverdien til </a:t>
            </a:r>
          </a:p>
          <a:p>
            <a:pPr lvl="4"/>
            <a:endParaRPr lang="nb-NO" sz="1800" dirty="0"/>
          </a:p>
          <a:p>
            <a:pPr lvl="4"/>
            <a:endParaRPr lang="nb-NO" sz="1800" dirty="0"/>
          </a:p>
          <a:p>
            <a:r>
              <a:rPr lang="nb-NO" sz="2000" dirty="0"/>
              <a:t>La </a:t>
            </a:r>
            <a:r>
              <a:rPr lang="nb-NO" sz="2000" dirty="0" err="1"/>
              <a:t>ut-bildet</a:t>
            </a:r>
            <a:r>
              <a:rPr lang="nb-NO" sz="2000" dirty="0"/>
              <a:t> være gitt ved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 smtClean="0"/>
          </a:p>
          <a:p>
            <a:r>
              <a:rPr lang="nb-NO" sz="2000" dirty="0" smtClean="0"/>
              <a:t>Ex</a:t>
            </a:r>
            <a:r>
              <a:rPr lang="nb-NO" sz="2000" dirty="0"/>
              <a:t>.: for w = 31, k = - 0.8 :</a:t>
            </a:r>
            <a:endParaRPr lang="nb-NO" dirty="0"/>
          </a:p>
          <a:p>
            <a:pPr lvl="1"/>
            <a:endParaRPr lang="en-US" dirty="0"/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927100" y="3106737"/>
          <a:ext cx="4156075" cy="544513"/>
        </p:xfrm>
        <a:graphic>
          <a:graphicData uri="http://schemas.openxmlformats.org/presentationml/2006/ole">
            <p:oleObj spid="_x0000_s377862" name="Equation" r:id="rId4" imgW="1549080" imgH="203040" progId="Equation.3">
              <p:embed/>
            </p:oleObj>
          </a:graphicData>
        </a:graphic>
      </p:graphicFrame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4550" y="3529013"/>
            <a:ext cx="169862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6863" y="3522663"/>
            <a:ext cx="17605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7864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1300163" y="4140200"/>
          <a:ext cx="3946525" cy="911225"/>
        </p:xfrm>
        <a:graphic>
          <a:graphicData uri="http://schemas.openxmlformats.org/presentationml/2006/ole">
            <p:oleObj spid="_x0000_s377864" name="Equation" r:id="rId7" imgW="1981080" imgH="457200" progId="Equation.3">
              <p:embed/>
            </p:oleObj>
          </a:graphicData>
        </a:graphic>
      </p:graphicFrame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1738313" y="5562600"/>
            <a:ext cx="346392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47820-1FE8-4FE2-AAD2-3F2BF4D98938}" type="slidenum">
              <a:rPr lang="en-GB"/>
              <a:pPr/>
              <a:t>37</a:t>
            </a:fld>
            <a:endParaRPr lang="en-GB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</a:t>
            </a:r>
            <a:r>
              <a:rPr lang="nb-NO" dirty="0" err="1" smtClean="0"/>
              <a:t>terskling</a:t>
            </a:r>
            <a:endParaRPr lang="nb-NO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4925"/>
            <a:ext cx="7772400" cy="5003800"/>
          </a:xfrm>
        </p:spPr>
        <p:txBody>
          <a:bodyPr/>
          <a:lstStyle/>
          <a:p>
            <a:r>
              <a:rPr lang="nb-NO" sz="2000" dirty="0" smtClean="0"/>
              <a:t>Generelle fordelinger og klassifikasjonsfeil</a:t>
            </a:r>
          </a:p>
          <a:p>
            <a:pPr lvl="1"/>
            <a:r>
              <a:rPr lang="nb-NO" sz="1800" dirty="0" smtClean="0"/>
              <a:t>Har vi h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 og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har vi alt: forgrunn der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(i)&gt;(h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) </a:t>
            </a:r>
            <a:br>
              <a:rPr lang="nb-NO" sz="1800" dirty="0" smtClean="0"/>
            </a:br>
            <a:r>
              <a:rPr lang="nb-NO" sz="1800" dirty="0" smtClean="0"/>
              <a:t>altså der F*p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(i) &gt; B*p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(i)</a:t>
            </a:r>
          </a:p>
          <a:p>
            <a:pPr lvl="1"/>
            <a:r>
              <a:rPr lang="nb-NO" sz="1800" dirty="0" err="1" smtClean="0"/>
              <a:t>Terskling</a:t>
            </a:r>
            <a:r>
              <a:rPr lang="nb-NO" sz="1800" dirty="0" smtClean="0"/>
              <a:t> og (lokale) klassifikasjonsfeilminima der B*p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(i)=F*p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(i)</a:t>
            </a:r>
            <a:r>
              <a:rPr lang="nb-NO" sz="1800" baseline="-25000" dirty="0" smtClean="0"/>
              <a:t/>
            </a:r>
            <a:br>
              <a:rPr lang="nb-NO" sz="1800" baseline="-25000" dirty="0" smtClean="0"/>
            </a:br>
            <a:endParaRPr lang="nb-NO" sz="1800" baseline="-25000" dirty="0" smtClean="0"/>
          </a:p>
          <a:p>
            <a:r>
              <a:rPr lang="nb-NO" sz="2000" dirty="0" smtClean="0"/>
              <a:t>To vanlige globale </a:t>
            </a:r>
            <a:r>
              <a:rPr lang="nb-NO" sz="2000" dirty="0" err="1" smtClean="0"/>
              <a:t>tersklingsalgoritmer</a:t>
            </a:r>
            <a:r>
              <a:rPr lang="nb-NO" sz="2000" dirty="0" smtClean="0"/>
              <a:t>:</a:t>
            </a:r>
          </a:p>
          <a:p>
            <a:pPr lvl="1"/>
            <a:r>
              <a:rPr lang="nb-NO" sz="1600" dirty="0" err="1" smtClean="0"/>
              <a:t>Ridler</a:t>
            </a:r>
            <a:r>
              <a:rPr lang="nb-NO" sz="1600" dirty="0" smtClean="0"/>
              <a:t> og </a:t>
            </a:r>
            <a:r>
              <a:rPr lang="nb-NO" sz="1600" dirty="0" err="1" smtClean="0"/>
              <a:t>Calvards</a:t>
            </a:r>
            <a:r>
              <a:rPr lang="nb-NO" sz="1600" dirty="0" smtClean="0"/>
              <a:t> metode (</a:t>
            </a:r>
            <a:r>
              <a:rPr lang="nb-NO" sz="1600" dirty="0" err="1" smtClean="0"/>
              <a:t>k-means</a:t>
            </a:r>
            <a:r>
              <a:rPr lang="nb-NO" sz="1600" dirty="0" smtClean="0"/>
              <a:t>)</a:t>
            </a:r>
          </a:p>
          <a:p>
            <a:pPr lvl="1"/>
            <a:r>
              <a:rPr lang="nb-NO" sz="1600" dirty="0" err="1" smtClean="0"/>
              <a:t>Otsus</a:t>
            </a:r>
            <a:r>
              <a:rPr lang="nb-NO" sz="1600" dirty="0" smtClean="0"/>
              <a:t> metode maksimerer separasjon mellom to (implisitt antatte normalfordelte) klasser </a:t>
            </a:r>
          </a:p>
          <a:p>
            <a:pPr lvl="1"/>
            <a:r>
              <a:rPr lang="nb-NO" sz="1600" dirty="0" smtClean="0"/>
              <a:t>Hvilke betingelser må være oppfylt?  Når feiler de?</a:t>
            </a:r>
            <a:br>
              <a:rPr lang="nb-NO" sz="1600" dirty="0" smtClean="0"/>
            </a:br>
            <a:endParaRPr lang="nb-NO" sz="1600" dirty="0" smtClean="0"/>
          </a:p>
          <a:p>
            <a:r>
              <a:rPr lang="nb-NO" sz="2000" dirty="0" smtClean="0"/>
              <a:t>Ulik </a:t>
            </a:r>
            <a:r>
              <a:rPr lang="nb-NO" sz="2000" dirty="0" err="1" smtClean="0"/>
              <a:t>apriori</a:t>
            </a:r>
            <a:r>
              <a:rPr lang="nb-NO" sz="2000" dirty="0" smtClean="0"/>
              <a:t> sannsynlighet og bruken av kantinformasjon</a:t>
            </a:r>
          </a:p>
          <a:p>
            <a:r>
              <a:rPr lang="nb-NO" sz="2000" dirty="0" smtClean="0"/>
              <a:t>Effektene av ”støy” og bruken av lavpassfilter</a:t>
            </a:r>
          </a:p>
          <a:p>
            <a:r>
              <a:rPr lang="nb-NO" sz="2000" dirty="0" err="1" smtClean="0"/>
              <a:t>Flernivå-terskling</a:t>
            </a:r>
            <a:endParaRPr lang="nb-NO" sz="2000" dirty="0" smtClean="0"/>
          </a:p>
          <a:p>
            <a:r>
              <a:rPr lang="nb-NO" sz="2000" dirty="0" smtClean="0"/>
              <a:t>Lokale adaptive metoder; </a:t>
            </a:r>
            <a:r>
              <a:rPr lang="nb-NO" sz="2000" dirty="0" err="1" smtClean="0"/>
              <a:t>Nieblacks</a:t>
            </a:r>
            <a:r>
              <a:rPr lang="nb-NO" sz="2000" dirty="0" smtClean="0"/>
              <a:t> metode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3A77-E7EA-425C-9EFF-9B7247124108}" type="slidenum">
              <a:rPr lang="en-GB"/>
              <a:pPr/>
              <a:t>4</a:t>
            </a:fld>
            <a:endParaRPr lang="en-GB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 segmenterings-kategorier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04925"/>
            <a:ext cx="8235950" cy="4800600"/>
          </a:xfrm>
        </p:spPr>
        <p:txBody>
          <a:bodyPr/>
          <a:lstStyle/>
          <a:p>
            <a:pPr marL="533400" indent="-533400"/>
            <a:endParaRPr lang="nb-NO"/>
          </a:p>
          <a:p>
            <a:pPr marL="533400" indent="-533400"/>
            <a:r>
              <a:rPr lang="nb-NO"/>
              <a:t>Vi skiller mellom to kategorier av metoder, basert på hhv. </a:t>
            </a:r>
            <a:r>
              <a:rPr lang="nb-NO" u="sng">
                <a:solidFill>
                  <a:srgbClr val="FF0000"/>
                </a:solidFill>
              </a:rPr>
              <a:t>likhet</a:t>
            </a:r>
            <a:r>
              <a:rPr lang="nb-NO"/>
              <a:t> og </a:t>
            </a:r>
            <a:r>
              <a:rPr lang="nb-NO" u="sng">
                <a:solidFill>
                  <a:srgbClr val="0000CC"/>
                </a:solidFill>
              </a:rPr>
              <a:t>diskontinuitet</a:t>
            </a:r>
            <a:r>
              <a:rPr lang="nb-NO"/>
              <a:t> mellom pikslene i bildet. </a:t>
            </a:r>
          </a:p>
          <a:p>
            <a:pPr marL="533400" indent="-533400">
              <a:buFontTx/>
              <a:buAutoNum type="arabicPeriod"/>
            </a:pPr>
            <a:r>
              <a:rPr lang="nb-NO"/>
              <a:t>Ved </a:t>
            </a:r>
            <a:r>
              <a:rPr lang="nb-NO" u="sng">
                <a:solidFill>
                  <a:srgbClr val="FF3300"/>
                </a:solidFill>
              </a:rPr>
              <a:t>terskling</a:t>
            </a:r>
            <a:r>
              <a:rPr lang="nb-NO"/>
              <a:t> og </a:t>
            </a:r>
            <a:r>
              <a:rPr lang="nb-NO" u="sng">
                <a:solidFill>
                  <a:srgbClr val="FF3300"/>
                </a:solidFill>
              </a:rPr>
              <a:t>region-basert segmentering</a:t>
            </a:r>
            <a:r>
              <a:rPr lang="nb-NO"/>
              <a:t> får vi fram de pikslene som ligner hverandre. 				Dette gir alle pikslene i objektet.</a:t>
            </a:r>
          </a:p>
          <a:p>
            <a:pPr marL="533400" indent="-533400">
              <a:buFontTx/>
              <a:buAutoNum type="arabicPeriod"/>
            </a:pPr>
            <a:r>
              <a:rPr lang="nb-NO"/>
              <a:t>Ved </a:t>
            </a:r>
            <a:r>
              <a:rPr lang="nb-NO">
                <a:solidFill>
                  <a:srgbClr val="0000CC"/>
                </a:solidFill>
              </a:rPr>
              <a:t>kant-basert segmentering</a:t>
            </a:r>
            <a:r>
              <a:rPr lang="nb-NO"/>
              <a:t> finner vi 		basis-elementer i omrisset til objektene:</a:t>
            </a:r>
          </a:p>
          <a:p>
            <a:pPr marL="914400" lvl="1" indent="-457200">
              <a:buFontTx/>
              <a:buChar char="•"/>
            </a:pPr>
            <a:r>
              <a:rPr lang="nb-NO"/>
              <a:t>Kant-punkter, linje-punkter, hjørne-punkter..</a:t>
            </a:r>
          </a:p>
          <a:p>
            <a:pPr marL="914400" lvl="1" indent="-457200">
              <a:buFontTx/>
              <a:buChar char="•"/>
            </a:pPr>
            <a:r>
              <a:rPr lang="nb-NO"/>
              <a:t>I neste steg: </a:t>
            </a:r>
          </a:p>
          <a:p>
            <a:pPr marL="1371600" lvl="2" indent="-457200"/>
            <a:r>
              <a:rPr lang="nb-NO"/>
              <a:t>Tynner brede kanter</a:t>
            </a:r>
          </a:p>
          <a:p>
            <a:pPr marL="1371600" lvl="2" indent="-457200"/>
            <a:r>
              <a:rPr lang="nb-NO"/>
              <a:t>Lenker punktene sammen </a:t>
            </a:r>
          </a:p>
          <a:p>
            <a:pPr marL="914400" lvl="1" indent="-457200">
              <a:buFontTx/>
              <a:buNone/>
            </a:pPr>
            <a:endParaRPr lang="nb-NO"/>
          </a:p>
          <a:p>
            <a:pPr marL="914400" lvl="1" indent="-457200">
              <a:buFontTx/>
              <a:buChar char="•"/>
            </a:pP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A735-59FB-4BC1-A9C0-31E3AB12056E}" type="slidenum">
              <a:rPr lang="en-GB"/>
              <a:pPr/>
              <a:t>5</a:t>
            </a:fld>
            <a:endParaRPr lang="en-GB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Terskling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endParaRPr lang="nb-NO"/>
          </a:p>
          <a:p>
            <a:r>
              <a:rPr lang="nb-NO"/>
              <a:t>Hvis vi har grunn til å anta at objektene f.eks. er lysere enn bakgrunnen, 	kan vi sette en terskel T    og lage oss et binært ut-bilde g(x,y) ved mappingen: 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Da har vi fått et ut-bilde g(x,y) 		       med bare to mulige verdier.</a:t>
            </a:r>
          </a:p>
          <a:p>
            <a:r>
              <a:rPr lang="nb-NO"/>
              <a:t>Med riktig valg av T vil nå alle piksler med	 g(x,y)=1 være objekt-piksler.</a:t>
            </a: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1196975" y="3203575"/>
          <a:ext cx="3690938" cy="930275"/>
        </p:xfrm>
        <a:graphic>
          <a:graphicData uri="http://schemas.openxmlformats.org/presentationml/2006/ole">
            <p:oleObj spid="_x0000_s248836" name="Equation" r:id="rId4" imgW="1815840" imgH="457200" progId="Equation.3">
              <p:embed/>
            </p:oleObj>
          </a:graphicData>
        </a:graphic>
      </p:graphicFrame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1196975" y="3203575"/>
            <a:ext cx="3690938" cy="9302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48859" name="Group 27"/>
          <p:cNvGrpSpPr>
            <a:grpSpLocks/>
          </p:cNvGrpSpPr>
          <p:nvPr/>
        </p:nvGrpSpPr>
        <p:grpSpPr bwMode="auto">
          <a:xfrm>
            <a:off x="5686425" y="3019425"/>
            <a:ext cx="3071813" cy="2974975"/>
            <a:chOff x="3582" y="1848"/>
            <a:chExt cx="1935" cy="1874"/>
          </a:xfrm>
        </p:grpSpPr>
        <p:sp>
          <p:nvSpPr>
            <p:cNvPr id="248839" name="Line 7"/>
            <p:cNvSpPr>
              <a:spLocks noChangeAspect="1" noChangeShapeType="1"/>
            </p:cNvSpPr>
            <p:nvPr/>
          </p:nvSpPr>
          <p:spPr bwMode="auto">
            <a:xfrm flipV="1">
              <a:off x="4382" y="2073"/>
              <a:ext cx="0" cy="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0" name="Line 8"/>
            <p:cNvSpPr>
              <a:spLocks noChangeAspect="1" noChangeShapeType="1"/>
            </p:cNvSpPr>
            <p:nvPr/>
          </p:nvSpPr>
          <p:spPr bwMode="auto">
            <a:xfrm rot="5400000" flipV="1">
              <a:off x="4825" y="2507"/>
              <a:ext cx="0" cy="8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1" name="Line 9"/>
            <p:cNvSpPr>
              <a:spLocks noChangeAspect="1" noChangeShapeType="1"/>
            </p:cNvSpPr>
            <p:nvPr/>
          </p:nvSpPr>
          <p:spPr bwMode="auto">
            <a:xfrm>
              <a:off x="4382" y="2164"/>
              <a:ext cx="7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2" name="Line 10"/>
            <p:cNvSpPr>
              <a:spLocks noChangeAspect="1" noChangeShapeType="1"/>
            </p:cNvSpPr>
            <p:nvPr/>
          </p:nvSpPr>
          <p:spPr bwMode="auto">
            <a:xfrm rot="5400000">
              <a:off x="4808" y="2562"/>
              <a:ext cx="77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3" name="Line 11"/>
            <p:cNvSpPr>
              <a:spLocks noChangeShapeType="1"/>
            </p:cNvSpPr>
            <p:nvPr/>
          </p:nvSpPr>
          <p:spPr bwMode="auto">
            <a:xfrm flipV="1">
              <a:off x="4384" y="3029"/>
              <a:ext cx="9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4" name="Line 12"/>
            <p:cNvSpPr>
              <a:spLocks noChangeShapeType="1"/>
            </p:cNvSpPr>
            <p:nvPr/>
          </p:nvSpPr>
          <p:spPr bwMode="auto">
            <a:xfrm rot="5400000" flipV="1">
              <a:off x="4037" y="3376"/>
              <a:ext cx="69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5" name="Text Box 13"/>
            <p:cNvSpPr txBox="1">
              <a:spLocks noChangeArrowheads="1"/>
            </p:cNvSpPr>
            <p:nvPr/>
          </p:nvSpPr>
          <p:spPr bwMode="auto">
            <a:xfrm>
              <a:off x="5355" y="2931"/>
              <a:ext cx="162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/>
                <a:t>f</a:t>
              </a:r>
              <a:endParaRPr lang="en-US" sz="1600"/>
            </a:p>
          </p:txBody>
        </p:sp>
        <p:sp>
          <p:nvSpPr>
            <p:cNvPr id="248847" name="Line 15"/>
            <p:cNvSpPr>
              <a:spLocks noChangeShapeType="1"/>
            </p:cNvSpPr>
            <p:nvPr/>
          </p:nvSpPr>
          <p:spPr bwMode="auto">
            <a:xfrm flipV="1">
              <a:off x="5194" y="2975"/>
              <a:ext cx="0" cy="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8" name="Freeform 16"/>
            <p:cNvSpPr>
              <a:spLocks/>
            </p:cNvSpPr>
            <p:nvPr/>
          </p:nvSpPr>
          <p:spPr bwMode="auto">
            <a:xfrm flipV="1">
              <a:off x="4456" y="3029"/>
              <a:ext cx="629" cy="587"/>
            </a:xfrm>
            <a:custGeom>
              <a:avLst/>
              <a:gdLst/>
              <a:ahLst/>
              <a:cxnLst>
                <a:cxn ang="0">
                  <a:pos x="0" y="1991"/>
                </a:cxn>
                <a:cxn ang="0">
                  <a:pos x="182" y="724"/>
                </a:cxn>
                <a:cxn ang="0">
                  <a:pos x="544" y="0"/>
                </a:cxn>
                <a:cxn ang="0">
                  <a:pos x="725" y="724"/>
                </a:cxn>
                <a:cxn ang="0">
                  <a:pos x="906" y="1448"/>
                </a:cxn>
                <a:cxn ang="0">
                  <a:pos x="1268" y="1267"/>
                </a:cxn>
                <a:cxn ang="0">
                  <a:pos x="1449" y="905"/>
                </a:cxn>
                <a:cxn ang="0">
                  <a:pos x="1801" y="1448"/>
                </a:cxn>
                <a:cxn ang="0">
                  <a:pos x="1991" y="1991"/>
                </a:cxn>
              </a:cxnLst>
              <a:rect l="0" t="0" r="r" b="b"/>
              <a:pathLst>
                <a:path w="1991" h="1991">
                  <a:moveTo>
                    <a:pt x="0" y="1991"/>
                  </a:moveTo>
                  <a:cubicBezTo>
                    <a:pt x="45" y="1523"/>
                    <a:pt x="91" y="1056"/>
                    <a:pt x="182" y="724"/>
                  </a:cubicBezTo>
                  <a:cubicBezTo>
                    <a:pt x="273" y="392"/>
                    <a:pt x="454" y="0"/>
                    <a:pt x="544" y="0"/>
                  </a:cubicBezTo>
                  <a:cubicBezTo>
                    <a:pt x="634" y="0"/>
                    <a:pt x="665" y="483"/>
                    <a:pt x="725" y="724"/>
                  </a:cubicBezTo>
                  <a:cubicBezTo>
                    <a:pt x="785" y="965"/>
                    <a:pt x="816" y="1358"/>
                    <a:pt x="906" y="1448"/>
                  </a:cubicBezTo>
                  <a:cubicBezTo>
                    <a:pt x="996" y="1538"/>
                    <a:pt x="1178" y="1357"/>
                    <a:pt x="1268" y="1267"/>
                  </a:cubicBezTo>
                  <a:cubicBezTo>
                    <a:pt x="1358" y="1177"/>
                    <a:pt x="1360" y="875"/>
                    <a:pt x="1449" y="905"/>
                  </a:cubicBezTo>
                  <a:cubicBezTo>
                    <a:pt x="1538" y="935"/>
                    <a:pt x="1711" y="1267"/>
                    <a:pt x="1801" y="1448"/>
                  </a:cubicBezTo>
                  <a:cubicBezTo>
                    <a:pt x="1891" y="1629"/>
                    <a:pt x="1959" y="1901"/>
                    <a:pt x="1991" y="1991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49" name="Line 17"/>
            <p:cNvSpPr>
              <a:spLocks noChangeShapeType="1"/>
            </p:cNvSpPr>
            <p:nvPr/>
          </p:nvSpPr>
          <p:spPr bwMode="auto">
            <a:xfrm rot="-5400000">
              <a:off x="3802" y="2470"/>
              <a:ext cx="9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50" name="Line 18"/>
            <p:cNvSpPr>
              <a:spLocks noChangeShapeType="1"/>
            </p:cNvSpPr>
            <p:nvPr/>
          </p:nvSpPr>
          <p:spPr bwMode="auto">
            <a:xfrm rot="-10800000">
              <a:off x="3582" y="2951"/>
              <a:ext cx="70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51" name="Text Box 19"/>
            <p:cNvSpPr txBox="1">
              <a:spLocks noChangeArrowheads="1"/>
            </p:cNvSpPr>
            <p:nvPr/>
          </p:nvSpPr>
          <p:spPr bwMode="auto">
            <a:xfrm rot="-5400000">
              <a:off x="4221" y="1847"/>
              <a:ext cx="1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/>
                <a:t>g</a:t>
              </a:r>
              <a:endParaRPr lang="en-US" sz="1600"/>
            </a:p>
          </p:txBody>
        </p:sp>
        <p:sp>
          <p:nvSpPr>
            <p:cNvPr id="248853" name="Line 21"/>
            <p:cNvSpPr>
              <a:spLocks noChangeShapeType="1"/>
            </p:cNvSpPr>
            <p:nvPr/>
          </p:nvSpPr>
          <p:spPr bwMode="auto">
            <a:xfrm rot="-5400000">
              <a:off x="4310" y="2142"/>
              <a:ext cx="0" cy="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8854" name="Line 22"/>
            <p:cNvSpPr>
              <a:spLocks noChangeShapeType="1"/>
            </p:cNvSpPr>
            <p:nvPr/>
          </p:nvSpPr>
          <p:spPr bwMode="auto">
            <a:xfrm flipH="1">
              <a:off x="4773" y="2169"/>
              <a:ext cx="0" cy="76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48855" name="Line 23"/>
            <p:cNvSpPr>
              <a:spLocks noChangeShapeType="1"/>
            </p:cNvSpPr>
            <p:nvPr/>
          </p:nvSpPr>
          <p:spPr bwMode="auto">
            <a:xfrm rot="5400000" flipH="1" flipV="1">
              <a:off x="4578" y="2745"/>
              <a:ext cx="0" cy="3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48856" name="Line 24"/>
            <p:cNvSpPr>
              <a:spLocks noChangeShapeType="1"/>
            </p:cNvSpPr>
            <p:nvPr/>
          </p:nvSpPr>
          <p:spPr bwMode="auto">
            <a:xfrm rot="16200000" flipH="1">
              <a:off x="4982" y="1956"/>
              <a:ext cx="3" cy="42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48857" name="Line 25"/>
            <p:cNvSpPr>
              <a:spLocks noChangeShapeType="1"/>
            </p:cNvSpPr>
            <p:nvPr/>
          </p:nvSpPr>
          <p:spPr bwMode="auto">
            <a:xfrm rot="16200000" flipH="1">
              <a:off x="4062" y="1956"/>
              <a:ext cx="3" cy="423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 rot="16200000" flipH="1">
              <a:off x="3992" y="2639"/>
              <a:ext cx="0" cy="593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94F2-600F-43C7-84ED-B7F46D28C9A7}" type="slidenum">
              <a:rPr lang="en-GB"/>
              <a:pPr/>
              <a:t>6</a:t>
            </a:fld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Terskling</a:t>
            </a:r>
            <a:r>
              <a:rPr lang="nb-NO" dirty="0" smtClean="0"/>
              <a:t> – en introduksjon</a:t>
            </a:r>
            <a:endParaRPr lang="nb-NO" dirty="0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4925"/>
            <a:ext cx="4381500" cy="4800600"/>
          </a:xfrm>
        </p:spPr>
        <p:txBody>
          <a:bodyPr/>
          <a:lstStyle/>
          <a:p>
            <a:r>
              <a:rPr lang="nb-NO"/>
              <a:t>Anta at et bilde har to intensitets-områder: forgrunn og bakgrunn.</a:t>
            </a:r>
          </a:p>
          <a:p>
            <a:r>
              <a:rPr lang="nb-NO"/>
              <a:t>Histogrammet vil da vise to topper, gjerne med et ”dal-søkk” mellom. </a:t>
            </a:r>
          </a:p>
          <a:p>
            <a:r>
              <a:rPr lang="nb-NO"/>
              <a:t>Avhengig av hvor mye forgrunn vi har i forhold til bakgrunn, kan det hende vi ikke ser to topper.</a:t>
            </a:r>
          </a:p>
          <a:p>
            <a:r>
              <a:rPr lang="nb-NO"/>
              <a:t>Hvor skal vi legge terskelen?</a:t>
            </a:r>
          </a:p>
        </p:txBody>
      </p:sp>
      <p:pic>
        <p:nvPicPr>
          <p:cNvPr id="251908" name="Picture 4" descr="cable_s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538" y="1371600"/>
            <a:ext cx="2393950" cy="2393950"/>
          </a:xfrm>
          <a:prstGeom prst="rect">
            <a:avLst/>
          </a:prstGeom>
          <a:noFill/>
        </p:spPr>
      </p:pic>
      <p:pic>
        <p:nvPicPr>
          <p:cNvPr id="251909" name="Picture 5" descr="histogram"/>
          <p:cNvPicPr>
            <a:picLocks noChangeAspect="1" noChangeArrowheads="1"/>
          </p:cNvPicPr>
          <p:nvPr/>
        </p:nvPicPr>
        <p:blipFill>
          <a:blip r:embed="rId4" cstate="print"/>
          <a:srcRect r="49425"/>
          <a:stretch>
            <a:fillRect/>
          </a:stretch>
        </p:blipFill>
        <p:spPr bwMode="auto">
          <a:xfrm>
            <a:off x="5586413" y="4014788"/>
            <a:ext cx="2505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Terskling</a:t>
            </a:r>
            <a:r>
              <a:rPr lang="nb-NO" dirty="0" smtClean="0"/>
              <a:t> av egenskapsbilde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Terskling</a:t>
            </a:r>
            <a:r>
              <a:rPr lang="nb-NO" dirty="0" smtClean="0"/>
              <a:t> er ofte noe som gjøres på et bilde hvor teksturegenskapene til objektene vi er interessert i har blitt fremhevet</a:t>
            </a:r>
          </a:p>
          <a:p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677-008F-49E6-953C-10A1D9379BF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7" name="Picture 6" descr="texture_histogram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100" y="2673350"/>
            <a:ext cx="2863248" cy="3387726"/>
          </a:xfrm>
          <a:prstGeom prst="rect">
            <a:avLst/>
          </a:prstGeom>
        </p:spPr>
      </p:pic>
      <p:pic>
        <p:nvPicPr>
          <p:cNvPr id="8" name="Picture 7" descr="texture_histogram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049" y="2717800"/>
            <a:ext cx="2978151" cy="33624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2895600"/>
            <a:ext cx="1696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ß"/>
            </a:pPr>
            <a:r>
              <a:rPr lang="nb-NO" sz="1800" dirty="0" smtClean="0">
                <a:sym typeface="Wingdings" pitchFamily="2" charset="2"/>
              </a:rPr>
              <a:t>Original</a:t>
            </a:r>
          </a:p>
          <a:p>
            <a:r>
              <a:rPr lang="nb-NO" sz="1800" dirty="0" smtClean="0">
                <a:sym typeface="Wingdings" pitchFamily="2" charset="2"/>
              </a:rPr>
              <a:t>                             Fremhevet </a:t>
            </a:r>
            <a:r>
              <a:rPr lang="nb-NO" sz="1800" dirty="0" err="1" smtClean="0">
                <a:sym typeface="Wingdings" pitchFamily="2" charset="2"/>
              </a:rPr>
              <a:t>okjekttekstur</a:t>
            </a:r>
            <a:endParaRPr lang="nb-NO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53862" y="6037818"/>
            <a:ext cx="2518638" cy="369332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dirty="0" smtClean="0"/>
              <a:t>Mer om dette i INF4300!</a:t>
            </a:r>
            <a:endParaRPr lang="nb-N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Klassifikasjonsfeil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 smtClean="0"/>
              <a:t>Anta at vi har histogrammene til bakgrunn og forgrunn hver for seg, henholdsvis h</a:t>
            </a:r>
            <a:r>
              <a:rPr lang="nb-NO" sz="1800" baseline="-25000" dirty="0" smtClean="0"/>
              <a:t>1</a:t>
            </a:r>
            <a:r>
              <a:rPr lang="nb-NO" sz="1800" dirty="0" smtClean="0"/>
              <a:t> og h</a:t>
            </a:r>
            <a:r>
              <a:rPr lang="nb-NO" sz="1800" baseline="-25000" dirty="0" smtClean="0"/>
              <a:t>2</a:t>
            </a:r>
          </a:p>
          <a:p>
            <a:pPr lvl="1"/>
            <a:r>
              <a:rPr lang="nb-NO" sz="1600" dirty="0" smtClean="0"/>
              <a:t>Histogrammet for hele bildet er da h=h</a:t>
            </a:r>
            <a:r>
              <a:rPr lang="nb-NO" sz="1600" baseline="-25000" dirty="0" smtClean="0"/>
              <a:t>1</a:t>
            </a:r>
            <a:r>
              <a:rPr lang="nb-NO" sz="1600" dirty="0" smtClean="0"/>
              <a:t>+h</a:t>
            </a:r>
            <a:r>
              <a:rPr lang="nb-NO" sz="1600" baseline="-25000" dirty="0" smtClean="0"/>
              <a:t>2</a:t>
            </a:r>
            <a:br>
              <a:rPr lang="nb-NO" sz="1600" baseline="-25000" dirty="0" smtClean="0"/>
            </a:br>
            <a:endParaRPr lang="nb-NO" sz="1600" baseline="-25000" dirty="0" smtClean="0"/>
          </a:p>
          <a:p>
            <a:r>
              <a:rPr lang="nb-NO" sz="1800" dirty="0" smtClean="0"/>
              <a:t>La oss så klassifisere pikslene </a:t>
            </a:r>
            <a:r>
              <a:rPr lang="nb-NO" sz="1800" i="1" dirty="0" smtClean="0"/>
              <a:t>kun basert på </a:t>
            </a:r>
            <a:r>
              <a:rPr lang="nb-NO" sz="1800" i="1" dirty="0" err="1" smtClean="0"/>
              <a:t>gråtone</a:t>
            </a:r>
            <a:endParaRPr lang="nb-NO" sz="1800" i="1" dirty="0" smtClean="0"/>
          </a:p>
          <a:p>
            <a:pPr lvl="1"/>
            <a:r>
              <a:rPr lang="nb-NO" sz="1600" dirty="0" smtClean="0"/>
              <a:t>For hver </a:t>
            </a:r>
            <a:r>
              <a:rPr lang="nb-NO" sz="1600" dirty="0" err="1" smtClean="0"/>
              <a:t>gråtone</a:t>
            </a:r>
            <a:r>
              <a:rPr lang="nb-NO" sz="1600" dirty="0" smtClean="0"/>
              <a:t> må vi bestemme om en slik piksel skal klassifiseres til forgrunn eller bakgrunn</a:t>
            </a:r>
          </a:p>
          <a:p>
            <a:pPr lvl="1"/>
            <a:r>
              <a:rPr lang="nb-NO" sz="1600" dirty="0" smtClean="0"/>
              <a:t>Minimerer totalt antall feilklassifiserte piksler om vi velger ”forgrunn” for en intensitet ”i” om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(i)&gt;h</a:t>
            </a:r>
            <a:r>
              <a:rPr lang="nb-NO" sz="1600" baseline="-25000" dirty="0" smtClean="0"/>
              <a:t>1</a:t>
            </a:r>
            <a:r>
              <a:rPr lang="nb-NO" sz="1600" dirty="0" smtClean="0"/>
              <a:t>(i)   (</a:t>
            </a:r>
            <a:r>
              <a:rPr lang="nb-NO" sz="1600" u="sng" dirty="0" smtClean="0"/>
              <a:t>Hvorfor?</a:t>
            </a:r>
            <a:r>
              <a:rPr lang="nb-NO" sz="1600" dirty="0" smtClean="0"/>
              <a:t>)</a:t>
            </a:r>
          </a:p>
          <a:p>
            <a:pPr lvl="1"/>
            <a:r>
              <a:rPr lang="nb-NO" sz="1600" dirty="0" smtClean="0"/>
              <a:t>Da vil antall feilklassifiserte piksler være</a:t>
            </a:r>
          </a:p>
          <a:p>
            <a:pPr lvl="1"/>
            <a:endParaRPr lang="nb-NO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INF 2310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58677-008F-49E6-953C-10A1D9379BF5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216225" y="4406900"/>
            <a:ext cx="5104406" cy="1866900"/>
            <a:chOff x="-391" y="884"/>
            <a:chExt cx="5908" cy="3039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12" y="3918"/>
              <a:ext cx="4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612" y="884"/>
              <a:ext cx="0" cy="3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69" y="2321"/>
              <a:ext cx="3383" cy="1602"/>
            </a:xfrm>
            <a:custGeom>
              <a:avLst/>
              <a:gdLst/>
              <a:ahLst/>
              <a:cxnLst>
                <a:cxn ang="0">
                  <a:pos x="0" y="1540"/>
                </a:cxn>
                <a:cxn ang="0">
                  <a:pos x="453" y="1256"/>
                </a:cxn>
                <a:cxn ang="0">
                  <a:pos x="737" y="434"/>
                </a:cxn>
                <a:cxn ang="0">
                  <a:pos x="1247" y="9"/>
                </a:cxn>
                <a:cxn ang="0">
                  <a:pos x="1757" y="491"/>
                </a:cxn>
                <a:cxn ang="0">
                  <a:pos x="2069" y="1200"/>
                </a:cxn>
                <a:cxn ang="0">
                  <a:pos x="2409" y="1427"/>
                </a:cxn>
                <a:cxn ang="0">
                  <a:pos x="2920" y="1568"/>
                </a:cxn>
                <a:cxn ang="0">
                  <a:pos x="3345" y="1597"/>
                </a:cxn>
                <a:cxn ang="0">
                  <a:pos x="3147" y="1597"/>
                </a:cxn>
              </a:cxnLst>
              <a:rect l="0" t="0" r="r" b="b"/>
              <a:pathLst>
                <a:path w="3383" h="1602">
                  <a:moveTo>
                    <a:pt x="0" y="1540"/>
                  </a:moveTo>
                  <a:cubicBezTo>
                    <a:pt x="165" y="1490"/>
                    <a:pt x="330" y="1440"/>
                    <a:pt x="453" y="1256"/>
                  </a:cubicBezTo>
                  <a:cubicBezTo>
                    <a:pt x="576" y="1072"/>
                    <a:pt x="605" y="642"/>
                    <a:pt x="737" y="434"/>
                  </a:cubicBezTo>
                  <a:cubicBezTo>
                    <a:pt x="869" y="226"/>
                    <a:pt x="1077" y="0"/>
                    <a:pt x="1247" y="9"/>
                  </a:cubicBezTo>
                  <a:cubicBezTo>
                    <a:pt x="1417" y="18"/>
                    <a:pt x="1620" y="293"/>
                    <a:pt x="1757" y="491"/>
                  </a:cubicBezTo>
                  <a:cubicBezTo>
                    <a:pt x="1894" y="689"/>
                    <a:pt x="1960" y="1044"/>
                    <a:pt x="2069" y="1200"/>
                  </a:cubicBezTo>
                  <a:cubicBezTo>
                    <a:pt x="2178" y="1356"/>
                    <a:pt x="2267" y="1366"/>
                    <a:pt x="2409" y="1427"/>
                  </a:cubicBezTo>
                  <a:cubicBezTo>
                    <a:pt x="2551" y="1488"/>
                    <a:pt x="2764" y="1540"/>
                    <a:pt x="2920" y="1568"/>
                  </a:cubicBezTo>
                  <a:cubicBezTo>
                    <a:pt x="3076" y="1596"/>
                    <a:pt x="3307" y="1592"/>
                    <a:pt x="3345" y="1597"/>
                  </a:cubicBezTo>
                  <a:cubicBezTo>
                    <a:pt x="3383" y="1602"/>
                    <a:pt x="3185" y="1597"/>
                    <a:pt x="3147" y="1597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661" y="1782"/>
              <a:ext cx="3827" cy="2107"/>
            </a:xfrm>
            <a:custGeom>
              <a:avLst/>
              <a:gdLst/>
              <a:ahLst/>
              <a:cxnLst>
                <a:cxn ang="0">
                  <a:pos x="0" y="2107"/>
                </a:cxn>
                <a:cxn ang="0">
                  <a:pos x="567" y="1881"/>
                </a:cxn>
                <a:cxn ang="0">
                  <a:pos x="1191" y="973"/>
                </a:cxn>
                <a:cxn ang="0">
                  <a:pos x="1701" y="123"/>
                </a:cxn>
                <a:cxn ang="0">
                  <a:pos x="2240" y="236"/>
                </a:cxn>
                <a:cxn ang="0">
                  <a:pos x="2466" y="917"/>
                </a:cxn>
                <a:cxn ang="0">
                  <a:pos x="2835" y="1569"/>
                </a:cxn>
                <a:cxn ang="0">
                  <a:pos x="3430" y="1909"/>
                </a:cxn>
                <a:cxn ang="0">
                  <a:pos x="3827" y="2022"/>
                </a:cxn>
              </a:cxnLst>
              <a:rect l="0" t="0" r="r" b="b"/>
              <a:pathLst>
                <a:path w="3827" h="2107">
                  <a:moveTo>
                    <a:pt x="0" y="2107"/>
                  </a:moveTo>
                  <a:cubicBezTo>
                    <a:pt x="184" y="2088"/>
                    <a:pt x="369" y="2070"/>
                    <a:pt x="567" y="1881"/>
                  </a:cubicBezTo>
                  <a:cubicBezTo>
                    <a:pt x="765" y="1692"/>
                    <a:pt x="1002" y="1266"/>
                    <a:pt x="1191" y="973"/>
                  </a:cubicBezTo>
                  <a:cubicBezTo>
                    <a:pt x="1380" y="680"/>
                    <a:pt x="1526" y="246"/>
                    <a:pt x="1701" y="123"/>
                  </a:cubicBezTo>
                  <a:cubicBezTo>
                    <a:pt x="1876" y="0"/>
                    <a:pt x="2112" y="104"/>
                    <a:pt x="2240" y="236"/>
                  </a:cubicBezTo>
                  <a:cubicBezTo>
                    <a:pt x="2368" y="368"/>
                    <a:pt x="2367" y="695"/>
                    <a:pt x="2466" y="917"/>
                  </a:cubicBezTo>
                  <a:cubicBezTo>
                    <a:pt x="2565" y="1139"/>
                    <a:pt x="2674" y="1404"/>
                    <a:pt x="2835" y="1569"/>
                  </a:cubicBezTo>
                  <a:cubicBezTo>
                    <a:pt x="2996" y="1734"/>
                    <a:pt x="3265" y="1834"/>
                    <a:pt x="3430" y="1909"/>
                  </a:cubicBezTo>
                  <a:cubicBezTo>
                    <a:pt x="3595" y="1984"/>
                    <a:pt x="3766" y="2003"/>
                    <a:pt x="3827" y="2022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-391" y="913"/>
              <a:ext cx="2101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rgbClr val="FF3300"/>
                  </a:solidFill>
                </a:rPr>
                <a:t>- </a:t>
              </a:r>
              <a:r>
                <a:rPr lang="nb-NO" sz="2000" dirty="0" smtClean="0">
                  <a:solidFill>
                    <a:srgbClr val="FF3300"/>
                  </a:solidFill>
                  <a:latin typeface="Arial" pitchFamily="34" charset="0"/>
                </a:rPr>
                <a:t>Bakgrunn, h</a:t>
              </a:r>
              <a:r>
                <a:rPr lang="nb-NO" sz="2000" baseline="-25000" dirty="0" smtClean="0"/>
                <a:t>1</a:t>
              </a:r>
              <a:endParaRPr lang="nb-NO" sz="2000" dirty="0">
                <a:solidFill>
                  <a:srgbClr val="FF3300"/>
                </a:solidFill>
                <a:latin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230" y="913"/>
              <a:ext cx="2052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rgbClr val="0000CC"/>
                  </a:solidFill>
                </a:rPr>
                <a:t>- </a:t>
              </a:r>
              <a:r>
                <a:rPr lang="nb-NO" sz="2000" dirty="0" smtClean="0">
                  <a:solidFill>
                    <a:srgbClr val="0000CC"/>
                  </a:solidFill>
                  <a:latin typeface="Arial" pitchFamily="34" charset="0"/>
                </a:rPr>
                <a:t>Forgrunn, h</a:t>
              </a:r>
              <a:r>
                <a:rPr lang="nb-NO" sz="2000" baseline="-25000" dirty="0" smtClean="0"/>
                <a:t>2</a:t>
              </a:r>
              <a:endParaRPr lang="nb-NO" sz="2000" dirty="0">
                <a:solidFill>
                  <a:srgbClr val="0000CC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479233" name="Object 1"/>
          <p:cNvGraphicFramePr>
            <a:graphicFrameLocks noChangeAspect="1"/>
          </p:cNvGraphicFramePr>
          <p:nvPr/>
        </p:nvGraphicFramePr>
        <p:xfrm>
          <a:off x="5187950" y="3670300"/>
          <a:ext cx="1651000" cy="571500"/>
        </p:xfrm>
        <a:graphic>
          <a:graphicData uri="http://schemas.openxmlformats.org/presentationml/2006/ole">
            <p:oleObj spid="_x0000_s479233" name="Formel" r:id="rId3" imgW="1244520" imgH="431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26735" y="4958554"/>
            <a:ext cx="2212465" cy="107721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sz="1600" dirty="0" smtClean="0"/>
              <a:t>Hadde vi hatt h</a:t>
            </a:r>
            <a:r>
              <a:rPr lang="nb-NO" sz="1600" baseline="-25000" dirty="0" smtClean="0"/>
              <a:t>1</a:t>
            </a:r>
            <a:r>
              <a:rPr lang="nb-NO" sz="1600" dirty="0" smtClean="0"/>
              <a:t> og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, </a:t>
            </a:r>
            <a:br>
              <a:rPr lang="nb-NO" sz="1600" dirty="0" smtClean="0"/>
            </a:br>
            <a:r>
              <a:rPr lang="nb-NO" sz="1600" dirty="0" smtClean="0"/>
              <a:t>ville altså en </a:t>
            </a:r>
            <a:br>
              <a:rPr lang="nb-NO" sz="1600" dirty="0" smtClean="0"/>
            </a:br>
            <a:r>
              <a:rPr lang="nb-NO" sz="1600" dirty="0" smtClean="0"/>
              <a:t>”optimal” </a:t>
            </a:r>
            <a:r>
              <a:rPr lang="nb-NO" sz="1600" dirty="0" err="1" smtClean="0"/>
              <a:t>klassifikator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vært trivielt tilgjengelig!</a:t>
            </a:r>
            <a:endParaRPr lang="nb-NO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2010.05.11</a:t>
            </a:r>
            <a:endParaRPr lang="en-GB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INF 2310</a:t>
            </a:r>
            <a:endParaRPr lang="en-GB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7CA8-4BF1-4D38-88A8-C3DFF412A502}" type="slidenum">
              <a:rPr lang="en-GB"/>
              <a:pPr/>
              <a:t>9</a:t>
            </a:fld>
            <a:endParaRPr lang="en-GB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Noen begreper relatert til histogrammer</a:t>
            </a:r>
            <a:endParaRPr lang="nb-NO" sz="3200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28750"/>
            <a:ext cx="7935912" cy="4800600"/>
          </a:xfrm>
        </p:spPr>
        <p:txBody>
          <a:bodyPr/>
          <a:lstStyle/>
          <a:p>
            <a:r>
              <a:rPr lang="nb-NO" sz="2000" dirty="0" smtClean="0"/>
              <a:t>La p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(i) og p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(i) være </a:t>
            </a:r>
            <a:r>
              <a:rPr lang="nb-NO" sz="2000" b="1" i="1" dirty="0" smtClean="0"/>
              <a:t>normaliserte</a:t>
            </a:r>
            <a:r>
              <a:rPr lang="nb-NO" sz="2000" dirty="0" smtClean="0"/>
              <a:t> bakgrunns- og </a:t>
            </a:r>
            <a:r>
              <a:rPr lang="nb-NO" sz="2000" dirty="0" err="1" smtClean="0"/>
              <a:t>forgrunns-histogrammer</a:t>
            </a:r>
            <a:r>
              <a:rPr lang="nb-NO" sz="2000" dirty="0" smtClean="0"/>
              <a:t/>
            </a:r>
            <a:br>
              <a:rPr lang="nb-NO" sz="2000" dirty="0" smtClean="0"/>
            </a:br>
            <a:endParaRPr lang="nb-NO" sz="2000" dirty="0" smtClean="0"/>
          </a:p>
          <a:p>
            <a:r>
              <a:rPr lang="nb-NO" sz="2000" dirty="0" smtClean="0"/>
              <a:t>La </a:t>
            </a:r>
            <a:r>
              <a:rPr lang="nb-NO" sz="2000" i="1" dirty="0"/>
              <a:t>F </a:t>
            </a:r>
            <a:r>
              <a:rPr lang="nb-NO" sz="2000" dirty="0"/>
              <a:t>og </a:t>
            </a:r>
            <a:r>
              <a:rPr lang="nb-NO" sz="2000" i="1" dirty="0"/>
              <a:t>B</a:t>
            </a:r>
            <a:r>
              <a:rPr lang="nb-NO" sz="2000" dirty="0"/>
              <a:t> være </a:t>
            </a:r>
            <a:r>
              <a:rPr lang="nb-NO" sz="2000" b="1" i="1" dirty="0"/>
              <a:t>a priori sannsynlighet</a:t>
            </a:r>
            <a:r>
              <a:rPr lang="nb-NO" sz="2000" dirty="0"/>
              <a:t> for bakgrunn og forgrunn (</a:t>
            </a:r>
            <a:r>
              <a:rPr lang="nb-NO" sz="2000" i="1" dirty="0"/>
              <a:t>B+F=1</a:t>
            </a:r>
            <a:r>
              <a:rPr lang="nb-NO" sz="2000" dirty="0" smtClean="0"/>
              <a:t>)</a:t>
            </a:r>
            <a:br>
              <a:rPr lang="nb-NO" sz="2000" dirty="0" smtClean="0"/>
            </a:br>
            <a:endParaRPr lang="nb-NO" sz="2000" dirty="0"/>
          </a:p>
          <a:p>
            <a:r>
              <a:rPr lang="nb-NO" sz="2000" dirty="0"/>
              <a:t>Det normaliserte histogrammet til bildet kan da skrives</a:t>
            </a:r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 smtClean="0"/>
              <a:t>Vi har selvfølgelig h = (NM)p ,  h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 = (NM)Bp</a:t>
            </a:r>
            <a:r>
              <a:rPr lang="nb-NO" sz="2000" baseline="-25000" dirty="0" smtClean="0"/>
              <a:t>1 </a:t>
            </a:r>
            <a:r>
              <a:rPr lang="nb-NO" sz="2000" dirty="0" smtClean="0"/>
              <a:t>  og  h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= (NM)Fp</a:t>
            </a:r>
            <a:r>
              <a:rPr lang="nb-NO" sz="2000" baseline="-25000" dirty="0" smtClean="0"/>
              <a:t>2</a:t>
            </a:r>
          </a:p>
          <a:p>
            <a:pPr>
              <a:buNone/>
            </a:pPr>
            <a:r>
              <a:rPr lang="nb-NO" sz="2000" dirty="0" smtClean="0"/>
              <a:t>der NM er antall piksler i bildet</a:t>
            </a:r>
          </a:p>
        </p:txBody>
      </p:sp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2820988" y="3905250"/>
          <a:ext cx="3249612" cy="452438"/>
        </p:xfrm>
        <a:graphic>
          <a:graphicData uri="http://schemas.openxmlformats.org/presentationml/2006/ole">
            <p:oleObj spid="_x0000_s524290" name="Formel" r:id="rId4" imgW="1549080" imgH="2156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79246" y="5671919"/>
            <a:ext cx="6348854" cy="646331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sz="1800" dirty="0" smtClean="0"/>
              <a:t>Merk: På noen av notatene er f(i) normalisert forgrunnshistogram, </a:t>
            </a:r>
            <a:br>
              <a:rPr lang="nb-NO" sz="1800" dirty="0" smtClean="0"/>
            </a:br>
            <a:r>
              <a:rPr lang="nb-NO" sz="1800" dirty="0" smtClean="0"/>
              <a:t>og b(i) normalisert bakgrunnshistogram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2310_f6">
  <a:themeElements>
    <a:clrScheme name="inf2310_f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2310_f6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f2310_f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2310_f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2310_f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2310_f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2310_f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2310_f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2310_f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inf2310_f6</Template>
  <TotalTime>8685</TotalTime>
  <Words>1878</Words>
  <Application>Microsoft Office PowerPoint</Application>
  <PresentationFormat>On-screen Show (4:3)</PresentationFormat>
  <Paragraphs>526</Paragraphs>
  <Slides>37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inf2310_f6</vt:lpstr>
      <vt:lpstr>Equation</vt:lpstr>
      <vt:lpstr>Formel</vt:lpstr>
      <vt:lpstr>Chart</vt:lpstr>
      <vt:lpstr>INF 2310 – 11. mai 2010</vt:lpstr>
      <vt:lpstr>Hva er segmentering?</vt:lpstr>
      <vt:lpstr>Segmenterings-problemer</vt:lpstr>
      <vt:lpstr>To segmenterings-kategorier</vt:lpstr>
      <vt:lpstr>Terskling</vt:lpstr>
      <vt:lpstr>Terskling – en introduksjon</vt:lpstr>
      <vt:lpstr>Terskling av egenskapsbilde</vt:lpstr>
      <vt:lpstr>Klassifikasjonsfeil</vt:lpstr>
      <vt:lpstr>Noen begreper relatert til histogrammer</vt:lpstr>
      <vt:lpstr>Mulig fremgangsmåte: Finn h1 og h2</vt:lpstr>
      <vt:lpstr>Klassifikasjonsfeil ved terskling</vt:lpstr>
      <vt:lpstr>Finn den T som minimerer feilen</vt:lpstr>
      <vt:lpstr>Studie av to Gauss-fordelinger</vt:lpstr>
      <vt:lpstr>To Gauss-fordelinger II</vt:lpstr>
      <vt:lpstr>Terskling av to Gauss-fordelinger</vt:lpstr>
      <vt:lpstr>Optimal løsning – to Gauss-fordelinger</vt:lpstr>
      <vt:lpstr>To terskler – når kan det skje?</vt:lpstr>
      <vt:lpstr>Hvor ligger optimal terskel?</vt:lpstr>
      <vt:lpstr>Hvis vi nå bare antar at P1=P2</vt:lpstr>
      <vt:lpstr>Ridler og Calvards metode: en enkel tersklingsalgoritme</vt:lpstr>
      <vt:lpstr>Otsus metode - motivasjon</vt:lpstr>
      <vt:lpstr>Otsus metode – I</vt:lpstr>
      <vt:lpstr>Otsus metode – II</vt:lpstr>
      <vt:lpstr>Otsus metode; i praksis</vt:lpstr>
      <vt:lpstr>Effekten av a priori sannsynlighet</vt:lpstr>
      <vt:lpstr>Bruk av kant-informasjon</vt:lpstr>
      <vt:lpstr>Eksempel I</vt:lpstr>
      <vt:lpstr>Eksempel II</vt:lpstr>
      <vt:lpstr>Effekten av støy i bildet</vt:lpstr>
      <vt:lpstr>Flernivå-terskling</vt:lpstr>
      <vt:lpstr>Flernivå Ridler &amp; Calvards metode</vt:lpstr>
      <vt:lpstr>Flernivå Otsu-terskling</vt:lpstr>
      <vt:lpstr>Global, variabel eller adaptiv?</vt:lpstr>
      <vt:lpstr>Eksempel – bimodalitet i lokale vinduer </vt:lpstr>
      <vt:lpstr>Adaptiv terskling ved interpolasjon</vt:lpstr>
      <vt:lpstr>En enklere adaptiv metode</vt:lpstr>
      <vt:lpstr>Oppsummering terskling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 2310 – Digital bildebehandling</dc:title>
  <dc:creator>fritz</dc:creator>
  <cp:lastModifiedBy>tambling</cp:lastModifiedBy>
  <cp:revision>153</cp:revision>
  <dcterms:created xsi:type="dcterms:W3CDTF">2006-02-06T18:34:06Z</dcterms:created>
  <dcterms:modified xsi:type="dcterms:W3CDTF">2010-05-11T09:34:49Z</dcterms:modified>
</cp:coreProperties>
</file>