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8" r:id="rId2"/>
    <p:sldId id="319" r:id="rId3"/>
    <p:sldId id="320" r:id="rId4"/>
    <p:sldId id="321" r:id="rId5"/>
    <p:sldId id="339" r:id="rId6"/>
    <p:sldId id="340" r:id="rId7"/>
    <p:sldId id="342" r:id="rId8"/>
    <p:sldId id="343" r:id="rId9"/>
    <p:sldId id="345" r:id="rId10"/>
    <p:sldId id="348" r:id="rId11"/>
    <p:sldId id="350" r:id="rId12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CC"/>
    <a:srgbClr val="6600CC"/>
    <a:srgbClr val="006666"/>
    <a:srgbClr val="9900CC"/>
    <a:srgbClr val="CC66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2" d="100"/>
          <a:sy n="102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16" y="-11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0" tIns="47404" rIns="94810" bIns="4740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0" tIns="47404" rIns="94810" bIns="4740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0" tIns="47404" rIns="94810" bIns="4740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0" tIns="47404" rIns="94810" bIns="4740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ea typeface="ＭＳ Ｐゴシック" pitchFamily="-105" charset="-128"/>
              </a:defRPr>
            </a:lvl1pPr>
          </a:lstStyle>
          <a:p>
            <a:pPr>
              <a:defRPr/>
            </a:pPr>
            <a:fld id="{8EC2A0C3-7236-4CF4-A563-E7AEE587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8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25" tIns="50112" rIns="100225" bIns="50112" numCol="1" anchor="t" anchorCtr="0" compatLnSpc="1">
            <a:prstTxWarp prst="textNoShape">
              <a:avLst/>
            </a:prstTxWarp>
          </a:bodyPr>
          <a:lstStyle>
            <a:lvl1pPr defTabSz="1001781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25" tIns="50112" rIns="100225" bIns="50112" numCol="1" anchor="t" anchorCtr="0" compatLnSpc="1">
            <a:prstTxWarp prst="textNoShape">
              <a:avLst/>
            </a:prstTxWarp>
          </a:bodyPr>
          <a:lstStyle>
            <a:lvl1pPr algn="r" defTabSz="1001781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25" tIns="50112" rIns="100225" bIns="50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25" tIns="50112" rIns="100225" bIns="50112" numCol="1" anchor="b" anchorCtr="0" compatLnSpc="1">
            <a:prstTxWarp prst="textNoShape">
              <a:avLst/>
            </a:prstTxWarp>
          </a:bodyPr>
          <a:lstStyle>
            <a:lvl1pPr defTabSz="1001781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25" tIns="50112" rIns="100225" bIns="50112" numCol="1" anchor="b" anchorCtr="0" compatLnSpc="1">
            <a:prstTxWarp prst="textNoShape">
              <a:avLst/>
            </a:prstTxWarp>
          </a:bodyPr>
          <a:lstStyle>
            <a:lvl1pPr algn="r" defTabSz="1001781">
              <a:lnSpc>
                <a:spcPct val="100000"/>
              </a:lnSpc>
              <a:spcBef>
                <a:spcPct val="0"/>
              </a:spcBef>
              <a:defRPr sz="1300">
                <a:ea typeface="ＭＳ Ｐゴシック" pitchFamily="-105" charset="-128"/>
              </a:defRPr>
            </a:lvl1pPr>
          </a:lstStyle>
          <a:p>
            <a:pPr>
              <a:defRPr/>
            </a:pPr>
            <a:fld id="{1604F375-8FE5-4788-962E-58E4117F6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700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n-NO" smtClean="0">
              <a:ea typeface="ＭＳ Ｐゴシック" pitchFamily="-105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01713"/>
            <a:fld id="{ABFD675A-E56B-4A5D-A889-B25AD5250D83}" type="slidenum">
              <a:rPr lang="en-US" smtClean="0"/>
              <a:pPr defTabSz="1001713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ea typeface="ＭＳ Ｐゴシック" pitchFamily="-105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01713"/>
            <a:fld id="{252C3529-AF16-4130-AB83-A476AA418A27}" type="slidenum">
              <a:rPr lang="en-US" smtClean="0"/>
              <a:pPr defTabSz="1001713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ea typeface="ＭＳ Ｐゴシック" pitchFamily="-105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01713"/>
            <a:fld id="{78027450-B01A-42F7-BB4C-72128B18E65F}" type="slidenum">
              <a:rPr lang="en-US" smtClean="0"/>
              <a:pPr defTabSz="1001713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ea typeface="ＭＳ Ｐゴシック" pitchFamily="-105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01713"/>
            <a:fld id="{5D65C134-3AFF-4A27-B8D9-382C96FE4711}" type="slidenum">
              <a:rPr lang="en-US" smtClean="0"/>
              <a:pPr defTabSz="1001713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C5CE-050E-48C1-A88E-A57A92079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2571-7A80-46E4-BCBF-6A30A8B6B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297C-06A9-4491-BD8F-45CB5554E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C7AD-0C18-48AB-BAD7-1FE44932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64E3-8126-4793-8C90-5BB525221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7DF8A-BC47-45CF-959B-9157A0317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01D2D-4FCA-474E-80B1-59F22494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0000-53B1-456C-9688-A6A14D8AE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12C2D-F1AC-4EB4-BB51-F1116FCF8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C8C60-262E-484C-9174-54E3E6A87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7E47-96E0-4ED5-9062-2F5FE0FDC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6F91B-37EB-45E8-998E-F9E0ED990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>
                <a:ea typeface="ＭＳ Ｐゴシック" pitchFamily="-105" charset="-128"/>
              </a:defRPr>
            </a:lvl1pPr>
          </a:lstStyle>
          <a:p>
            <a:pPr>
              <a:defRPr/>
            </a:pPr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ea typeface="ＭＳ Ｐゴシック" pitchFamily="-105" charset="-128"/>
              </a:defRPr>
            </a:lvl1pPr>
          </a:lstStyle>
          <a:p>
            <a:pPr>
              <a:defRPr/>
            </a:pPr>
            <a:fld id="{8BADDC2C-C81D-4B59-B535-60E8D1D32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-105" charset="-128"/>
              </a:rPr>
              <a:t>Eksempel: Sletting ved tynn indeks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mtClean="0">
              <a:ea typeface="ＭＳ Ｐゴシック" pitchFamily="-105" charset="-128"/>
            </a:endParaRPr>
          </a:p>
          <a:p>
            <a:r>
              <a:rPr lang="en-US" smtClean="0">
                <a:ea typeface="ＭＳ Ｐゴシック" pitchFamily="-105" charset="-128"/>
              </a:rPr>
              <a:t>Slett post med a = 60</a:t>
            </a:r>
          </a:p>
          <a:p>
            <a:pPr lvl="1"/>
            <a:r>
              <a:rPr lang="en-US" smtClean="0">
                <a:ea typeface="ＭＳ Ｐゴシック" pitchFamily="-105" charset="-128"/>
              </a:rPr>
              <a:t>Ingen endring nødvendig i indeksen.</a:t>
            </a:r>
          </a:p>
          <a:p>
            <a:pPr lvl="1"/>
            <a:endParaRPr lang="en-US" smtClean="0">
              <a:ea typeface="ＭＳ Ｐゴシック" pitchFamily="-105" charset="-128"/>
            </a:endParaRPr>
          </a:p>
          <a:p>
            <a:r>
              <a:rPr lang="en-US" smtClean="0">
                <a:ea typeface="ＭＳ Ｐゴシック" pitchFamily="-105" charset="-128"/>
              </a:rPr>
              <a:t>Slett post med a = 40</a:t>
            </a:r>
          </a:p>
          <a:p>
            <a:pPr lvl="1"/>
            <a:r>
              <a:rPr lang="en-US" smtClean="0">
                <a:ea typeface="ＭＳ Ｐゴシック" pitchFamily="-105" charset="-128"/>
              </a:rPr>
              <a:t>Den første posten i blokken er blitt oppdatert, så indeksen må også oppdateres.</a:t>
            </a:r>
          </a:p>
        </p:txBody>
      </p:sp>
      <p:graphicFrame>
        <p:nvGraphicFramePr>
          <p:cNvPr id="494596" name="Group 4"/>
          <p:cNvGraphicFramePr>
            <a:graphicFrameLocks noGrp="1"/>
          </p:cNvGraphicFramePr>
          <p:nvPr/>
        </p:nvGraphicFramePr>
        <p:xfrm>
          <a:off x="6275388" y="1773238"/>
          <a:ext cx="2579687" cy="2798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610" name="Group 18"/>
          <p:cNvGraphicFramePr>
            <a:graphicFrameLocks noGrp="1"/>
          </p:cNvGraphicFramePr>
          <p:nvPr/>
        </p:nvGraphicFramePr>
        <p:xfrm>
          <a:off x="6275388" y="2132013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4636" name="Group 44"/>
          <p:cNvGraphicFramePr>
            <a:graphicFrameLocks noGrp="1"/>
          </p:cNvGraphicFramePr>
          <p:nvPr/>
        </p:nvGraphicFramePr>
        <p:xfrm>
          <a:off x="6275388" y="3068638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4792" name="Group 200"/>
          <p:cNvGraphicFramePr>
            <a:graphicFrameLocks noGrp="1"/>
          </p:cNvGraphicFramePr>
          <p:nvPr/>
        </p:nvGraphicFramePr>
        <p:xfrm>
          <a:off x="4572000" y="2133600"/>
          <a:ext cx="1031875" cy="167904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3" name="Line 93"/>
          <p:cNvSpPr>
            <a:spLocks noChangeShapeType="1"/>
          </p:cNvSpPr>
          <p:nvPr/>
        </p:nvSpPr>
        <p:spPr bwMode="auto">
          <a:xfrm flipV="1">
            <a:off x="5327650" y="2276475"/>
            <a:ext cx="865188" cy="15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5327650" y="2565400"/>
            <a:ext cx="865188" cy="6111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5327650" y="2817813"/>
            <a:ext cx="865188" cy="13319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494691" name="Group 99"/>
          <p:cNvGraphicFramePr>
            <a:graphicFrameLocks noGrp="1"/>
          </p:cNvGraphicFramePr>
          <p:nvPr/>
        </p:nvGraphicFramePr>
        <p:xfrm>
          <a:off x="6276975" y="4005263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4717" name="Group 125"/>
          <p:cNvGraphicFramePr>
            <a:graphicFrameLocks noGrp="1"/>
          </p:cNvGraphicFramePr>
          <p:nvPr/>
        </p:nvGraphicFramePr>
        <p:xfrm>
          <a:off x="6276975" y="4932363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88" name="Line 201"/>
          <p:cNvSpPr>
            <a:spLocks noChangeShapeType="1"/>
          </p:cNvSpPr>
          <p:nvPr/>
        </p:nvSpPr>
        <p:spPr bwMode="auto">
          <a:xfrm>
            <a:off x="5327650" y="3106738"/>
            <a:ext cx="865188" cy="19065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0389" name="Line 202"/>
          <p:cNvSpPr>
            <a:spLocks noChangeShapeType="1"/>
          </p:cNvSpPr>
          <p:nvPr/>
        </p:nvSpPr>
        <p:spPr bwMode="auto">
          <a:xfrm>
            <a:off x="5327650" y="3394075"/>
            <a:ext cx="252413" cy="9350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0390" name="Line 203"/>
          <p:cNvSpPr>
            <a:spLocks noChangeShapeType="1"/>
          </p:cNvSpPr>
          <p:nvPr/>
        </p:nvSpPr>
        <p:spPr bwMode="auto">
          <a:xfrm>
            <a:off x="5327650" y="3646488"/>
            <a:ext cx="107950" cy="8620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4796" name="Rectangle 204"/>
          <p:cNvSpPr>
            <a:spLocks noChangeArrowheads="1"/>
          </p:cNvSpPr>
          <p:nvPr/>
        </p:nvSpPr>
        <p:spPr bwMode="auto">
          <a:xfrm>
            <a:off x="6372225" y="3652838"/>
            <a:ext cx="3238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4798" name="Rectangle 206"/>
          <p:cNvSpPr>
            <a:spLocks noChangeArrowheads="1"/>
          </p:cNvSpPr>
          <p:nvPr/>
        </p:nvSpPr>
        <p:spPr bwMode="auto">
          <a:xfrm>
            <a:off x="6372225" y="3105150"/>
            <a:ext cx="3238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7" name="Rectangle 204"/>
          <p:cNvSpPr>
            <a:spLocks noChangeArrowheads="1"/>
          </p:cNvSpPr>
          <p:nvPr/>
        </p:nvSpPr>
        <p:spPr bwMode="auto">
          <a:xfrm>
            <a:off x="4676775" y="2441575"/>
            <a:ext cx="3238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4800" name="Text Box 208"/>
          <p:cNvSpPr txBox="1">
            <a:spLocks noChangeArrowheads="1"/>
          </p:cNvSpPr>
          <p:nvPr/>
        </p:nvSpPr>
        <p:spPr bwMode="auto">
          <a:xfrm>
            <a:off x="4694238" y="2511425"/>
            <a:ext cx="284162" cy="134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494801" name="Line 209"/>
          <p:cNvSpPr>
            <a:spLocks noChangeShapeType="1"/>
          </p:cNvSpPr>
          <p:nvPr/>
        </p:nvSpPr>
        <p:spPr bwMode="auto">
          <a:xfrm flipV="1">
            <a:off x="6192838" y="3214688"/>
            <a:ext cx="0" cy="250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4802" name="Text Box 210"/>
          <p:cNvSpPr txBox="1">
            <a:spLocks noChangeArrowheads="1"/>
          </p:cNvSpPr>
          <p:nvPr/>
        </p:nvSpPr>
        <p:spPr bwMode="auto">
          <a:xfrm>
            <a:off x="6388100" y="3168650"/>
            <a:ext cx="27146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494803" name="Rectangle 211"/>
          <p:cNvSpPr>
            <a:spLocks noChangeArrowheads="1"/>
          </p:cNvSpPr>
          <p:nvPr/>
        </p:nvSpPr>
        <p:spPr bwMode="auto">
          <a:xfrm>
            <a:off x="6372225" y="3395663"/>
            <a:ext cx="287338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0398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10399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1D024-091B-4FFA-9DCE-BD1ACB1FD54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 bldLvl="2"/>
      <p:bldP spid="494796" grpId="0" animBg="1"/>
      <p:bldP spid="494798" grpId="0" animBg="1"/>
      <p:bldP spid="27" grpId="0" animBg="1"/>
      <p:bldP spid="494800" grpId="0" animBg="1"/>
      <p:bldP spid="494801" grpId="0" animBg="1"/>
      <p:bldP spid="494801" grpId="1" animBg="1"/>
      <p:bldP spid="494802" grpId="0" animBg="1"/>
      <p:bldP spid="4948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897" name="Rectangle 481"/>
          <p:cNvSpPr>
            <a:spLocks noChangeArrowheads="1"/>
          </p:cNvSpPr>
          <p:nvPr/>
        </p:nvSpPr>
        <p:spPr bwMode="auto">
          <a:xfrm>
            <a:off x="4213225" y="4776788"/>
            <a:ext cx="468313" cy="7556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2" name="Group 479"/>
          <p:cNvGrpSpPr>
            <a:grpSpLocks/>
          </p:cNvGrpSpPr>
          <p:nvPr/>
        </p:nvGrpSpPr>
        <p:grpSpPr bwMode="auto">
          <a:xfrm>
            <a:off x="576263" y="1931988"/>
            <a:ext cx="2160587" cy="1873250"/>
            <a:chOff x="385" y="1003"/>
            <a:chExt cx="1361" cy="1180"/>
          </a:xfrm>
        </p:grpSpPr>
        <p:sp>
          <p:nvSpPr>
            <p:cNvPr id="37029" name="Rectangle 478"/>
            <p:cNvSpPr>
              <a:spLocks noChangeArrowheads="1"/>
            </p:cNvSpPr>
            <p:nvPr/>
          </p:nvSpPr>
          <p:spPr bwMode="auto">
            <a:xfrm>
              <a:off x="1156" y="1003"/>
              <a:ext cx="590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30" name="Rectangle 477"/>
            <p:cNvSpPr>
              <a:spLocks noChangeArrowheads="1"/>
            </p:cNvSpPr>
            <p:nvPr/>
          </p:nvSpPr>
          <p:spPr bwMode="auto">
            <a:xfrm>
              <a:off x="385" y="1911"/>
              <a:ext cx="1021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572891" name="Rectangle 475"/>
          <p:cNvSpPr>
            <a:spLocks noChangeArrowheads="1"/>
          </p:cNvSpPr>
          <p:nvPr/>
        </p:nvSpPr>
        <p:spPr bwMode="auto">
          <a:xfrm>
            <a:off x="6985000" y="2292350"/>
            <a:ext cx="1008063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72890" name="Rectangle 474"/>
          <p:cNvSpPr>
            <a:spLocks noChangeArrowheads="1"/>
          </p:cNvSpPr>
          <p:nvPr/>
        </p:nvSpPr>
        <p:spPr bwMode="auto">
          <a:xfrm>
            <a:off x="3313113" y="4848225"/>
            <a:ext cx="3238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kd</a:t>
            </a:r>
            <a:r>
              <a:rPr lang="en-US" i="1" smtClean="0">
                <a:ea typeface="ＭＳ Ｐゴシック" pitchFamily="-105" charset="-128"/>
              </a:rPr>
              <a:t>-</a:t>
            </a:r>
            <a:r>
              <a:rPr lang="en-US" smtClean="0">
                <a:ea typeface="ＭＳ Ｐゴシック" pitchFamily="-105" charset="-128"/>
              </a:rPr>
              <a:t>trær: eksempel</a:t>
            </a: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1943100" y="2005013"/>
            <a:ext cx="614363" cy="2746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2987675" y="2733675"/>
            <a:ext cx="614363" cy="27463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1112838" y="2733675"/>
            <a:ext cx="614362" cy="27463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72424" name="Text Box 8"/>
          <p:cNvSpPr txBox="1">
            <a:spLocks noChangeArrowheads="1"/>
          </p:cNvSpPr>
          <p:nvPr/>
        </p:nvSpPr>
        <p:spPr bwMode="auto">
          <a:xfrm>
            <a:off x="682625" y="3462338"/>
            <a:ext cx="614363" cy="2746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572425" name="Text Box 9"/>
          <p:cNvSpPr txBox="1">
            <a:spLocks noChangeArrowheads="1"/>
          </p:cNvSpPr>
          <p:nvPr/>
        </p:nvSpPr>
        <p:spPr bwMode="auto">
          <a:xfrm>
            <a:off x="1474788" y="3462338"/>
            <a:ext cx="614362" cy="2746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572567" name="Text Box 151"/>
          <p:cNvSpPr txBox="1">
            <a:spLocks noChangeArrowheads="1"/>
          </p:cNvSpPr>
          <p:nvPr/>
        </p:nvSpPr>
        <p:spPr bwMode="auto">
          <a:xfrm>
            <a:off x="4354513" y="4192588"/>
            <a:ext cx="614362" cy="27463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572568" name="Text Box 152"/>
          <p:cNvSpPr txBox="1">
            <a:spLocks noChangeArrowheads="1"/>
          </p:cNvSpPr>
          <p:nvPr/>
        </p:nvSpPr>
        <p:spPr bwMode="auto">
          <a:xfrm>
            <a:off x="3384550" y="4178300"/>
            <a:ext cx="614363" cy="27463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572621" name="Line 205"/>
          <p:cNvSpPr>
            <a:spLocks noChangeShapeType="1"/>
          </p:cNvSpPr>
          <p:nvPr/>
        </p:nvSpPr>
        <p:spPr bwMode="auto">
          <a:xfrm flipH="1" flipV="1">
            <a:off x="5616575" y="1470025"/>
            <a:ext cx="0" cy="272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72622" name="Line 206"/>
          <p:cNvSpPr>
            <a:spLocks noChangeShapeType="1"/>
          </p:cNvSpPr>
          <p:nvPr/>
        </p:nvSpPr>
        <p:spPr bwMode="auto">
          <a:xfrm flipV="1">
            <a:off x="5616575" y="4192588"/>
            <a:ext cx="3135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5813425" y="1963738"/>
            <a:ext cx="422275" cy="396875"/>
            <a:chOff x="4368" y="1387"/>
            <a:chExt cx="266" cy="250"/>
          </a:xfrm>
        </p:grpSpPr>
        <p:sp>
          <p:nvSpPr>
            <p:cNvPr id="37027" name="Oval 208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28" name="Text Box 209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h</a:t>
              </a:r>
              <a:endParaRPr lang="en-US" sz="2400"/>
            </a:p>
          </p:txBody>
        </p:sp>
      </p:grpSp>
      <p:grpSp>
        <p:nvGrpSpPr>
          <p:cNvPr id="4" name="Group 213"/>
          <p:cNvGrpSpPr>
            <a:grpSpLocks/>
          </p:cNvGrpSpPr>
          <p:nvPr/>
        </p:nvGrpSpPr>
        <p:grpSpPr bwMode="auto">
          <a:xfrm>
            <a:off x="7637463" y="2232025"/>
            <a:ext cx="422275" cy="396875"/>
            <a:chOff x="4368" y="1387"/>
            <a:chExt cx="266" cy="250"/>
          </a:xfrm>
        </p:grpSpPr>
        <p:sp>
          <p:nvSpPr>
            <p:cNvPr id="37025" name="Oval 214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26" name="Text Box 215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b</a:t>
              </a:r>
              <a:endParaRPr lang="en-US" sz="2400"/>
            </a:p>
          </p:txBody>
        </p:sp>
      </p:grpSp>
      <p:grpSp>
        <p:nvGrpSpPr>
          <p:cNvPr id="5" name="Group 216"/>
          <p:cNvGrpSpPr>
            <a:grpSpLocks/>
          </p:cNvGrpSpPr>
          <p:nvPr/>
        </p:nvGrpSpPr>
        <p:grpSpPr bwMode="auto">
          <a:xfrm>
            <a:off x="6273800" y="1465263"/>
            <a:ext cx="393700" cy="396875"/>
            <a:chOff x="4368" y="1387"/>
            <a:chExt cx="248" cy="250"/>
          </a:xfrm>
        </p:grpSpPr>
        <p:sp>
          <p:nvSpPr>
            <p:cNvPr id="37023" name="Oval 217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24" name="Text Box 218"/>
            <p:cNvSpPr txBox="1">
              <a:spLocks noChangeArrowheads="1"/>
            </p:cNvSpPr>
            <p:nvPr/>
          </p:nvSpPr>
          <p:spPr bwMode="auto">
            <a:xfrm>
              <a:off x="4456" y="13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i</a:t>
              </a:r>
              <a:endParaRPr lang="en-US" sz="2400"/>
            </a:p>
          </p:txBody>
        </p:sp>
      </p:grpSp>
      <p:grpSp>
        <p:nvGrpSpPr>
          <p:cNvPr id="6" name="Group 219"/>
          <p:cNvGrpSpPr>
            <a:grpSpLocks/>
          </p:cNvGrpSpPr>
          <p:nvPr/>
        </p:nvGrpSpPr>
        <p:grpSpPr bwMode="auto">
          <a:xfrm>
            <a:off x="8129588" y="1860550"/>
            <a:ext cx="414337" cy="396875"/>
            <a:chOff x="4368" y="1387"/>
            <a:chExt cx="261" cy="250"/>
          </a:xfrm>
        </p:grpSpPr>
        <p:sp>
          <p:nvSpPr>
            <p:cNvPr id="37021" name="Oval 220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22" name="Text Box 221"/>
            <p:cNvSpPr txBox="1">
              <a:spLocks noChangeArrowheads="1"/>
            </p:cNvSpPr>
            <p:nvPr/>
          </p:nvSpPr>
          <p:spPr bwMode="auto">
            <a:xfrm>
              <a:off x="4442" y="138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a</a:t>
              </a:r>
              <a:endParaRPr lang="en-US" sz="2400"/>
            </a:p>
          </p:txBody>
        </p:sp>
      </p:grpSp>
      <p:grpSp>
        <p:nvGrpSpPr>
          <p:cNvPr id="7" name="Group 222"/>
          <p:cNvGrpSpPr>
            <a:grpSpLocks/>
          </p:cNvGrpSpPr>
          <p:nvPr/>
        </p:nvGrpSpPr>
        <p:grpSpPr bwMode="auto">
          <a:xfrm>
            <a:off x="7924800" y="2992438"/>
            <a:ext cx="414338" cy="396875"/>
            <a:chOff x="4368" y="1387"/>
            <a:chExt cx="261" cy="250"/>
          </a:xfrm>
        </p:grpSpPr>
        <p:sp>
          <p:nvSpPr>
            <p:cNvPr id="37019" name="Oval 223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20" name="Text Box 224"/>
            <p:cNvSpPr txBox="1">
              <a:spLocks noChangeArrowheads="1"/>
            </p:cNvSpPr>
            <p:nvPr/>
          </p:nvSpPr>
          <p:spPr bwMode="auto">
            <a:xfrm>
              <a:off x="4442" y="138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c</a:t>
              </a:r>
              <a:endParaRPr lang="en-US" sz="2400"/>
            </a:p>
          </p:txBody>
        </p:sp>
      </p:grpSp>
      <p:grpSp>
        <p:nvGrpSpPr>
          <p:cNvPr id="8" name="Group 228"/>
          <p:cNvGrpSpPr>
            <a:grpSpLocks/>
          </p:cNvGrpSpPr>
          <p:nvPr/>
        </p:nvGrpSpPr>
        <p:grpSpPr bwMode="auto">
          <a:xfrm>
            <a:off x="7226300" y="1630363"/>
            <a:ext cx="422275" cy="396875"/>
            <a:chOff x="4368" y="1387"/>
            <a:chExt cx="266" cy="250"/>
          </a:xfrm>
        </p:grpSpPr>
        <p:sp>
          <p:nvSpPr>
            <p:cNvPr id="37017" name="Oval 229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18" name="Text Box 230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d</a:t>
              </a:r>
              <a:endParaRPr lang="en-US" sz="2400"/>
            </a:p>
          </p:txBody>
        </p:sp>
      </p:grpSp>
      <p:grpSp>
        <p:nvGrpSpPr>
          <p:cNvPr id="9" name="Group 246"/>
          <p:cNvGrpSpPr>
            <a:grpSpLocks/>
          </p:cNvGrpSpPr>
          <p:nvPr/>
        </p:nvGrpSpPr>
        <p:grpSpPr bwMode="auto">
          <a:xfrm>
            <a:off x="7273925" y="3659188"/>
            <a:ext cx="420688" cy="396875"/>
            <a:chOff x="4368" y="1387"/>
            <a:chExt cx="265" cy="250"/>
          </a:xfrm>
        </p:grpSpPr>
        <p:sp>
          <p:nvSpPr>
            <p:cNvPr id="37015" name="Oval 247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16" name="Text Box 248"/>
            <p:cNvSpPr txBox="1">
              <a:spLocks noChangeArrowheads="1"/>
            </p:cNvSpPr>
            <p:nvPr/>
          </p:nvSpPr>
          <p:spPr bwMode="auto">
            <a:xfrm>
              <a:off x="4437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g</a:t>
              </a:r>
              <a:endParaRPr lang="en-US" sz="2400"/>
            </a:p>
          </p:txBody>
        </p:sp>
      </p:grpSp>
      <p:grpSp>
        <p:nvGrpSpPr>
          <p:cNvPr id="10" name="Group 249"/>
          <p:cNvGrpSpPr>
            <a:grpSpLocks/>
          </p:cNvGrpSpPr>
          <p:nvPr/>
        </p:nvGrpSpPr>
        <p:grpSpPr bwMode="auto">
          <a:xfrm>
            <a:off x="6624638" y="2724150"/>
            <a:ext cx="398462" cy="396875"/>
            <a:chOff x="4368" y="1387"/>
            <a:chExt cx="251" cy="250"/>
          </a:xfrm>
        </p:grpSpPr>
        <p:sp>
          <p:nvSpPr>
            <p:cNvPr id="37013" name="Oval 250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14" name="Text Box 251"/>
            <p:cNvSpPr txBox="1">
              <a:spLocks noChangeArrowheads="1"/>
            </p:cNvSpPr>
            <p:nvPr/>
          </p:nvSpPr>
          <p:spPr bwMode="auto">
            <a:xfrm>
              <a:off x="4452" y="1387"/>
              <a:ext cx="1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f</a:t>
              </a:r>
              <a:endParaRPr lang="en-US" sz="2400"/>
            </a:p>
          </p:txBody>
        </p:sp>
      </p:grpSp>
      <p:grpSp>
        <p:nvGrpSpPr>
          <p:cNvPr id="11" name="Group 252"/>
          <p:cNvGrpSpPr>
            <a:grpSpLocks/>
          </p:cNvGrpSpPr>
          <p:nvPr/>
        </p:nvGrpSpPr>
        <p:grpSpPr bwMode="auto">
          <a:xfrm>
            <a:off x="6521450" y="3697288"/>
            <a:ext cx="455613" cy="396875"/>
            <a:chOff x="4368" y="1387"/>
            <a:chExt cx="287" cy="250"/>
          </a:xfrm>
        </p:grpSpPr>
        <p:sp>
          <p:nvSpPr>
            <p:cNvPr id="37011" name="Oval 253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12" name="Text Box 254"/>
            <p:cNvSpPr txBox="1">
              <a:spLocks noChangeArrowheads="1"/>
            </p:cNvSpPr>
            <p:nvPr/>
          </p:nvSpPr>
          <p:spPr bwMode="auto">
            <a:xfrm>
              <a:off x="4415" y="138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m</a:t>
              </a:r>
              <a:endParaRPr lang="en-US" sz="2400"/>
            </a:p>
          </p:txBody>
        </p:sp>
      </p:grpSp>
      <p:grpSp>
        <p:nvGrpSpPr>
          <p:cNvPr id="12" name="Group 255"/>
          <p:cNvGrpSpPr>
            <a:grpSpLocks/>
          </p:cNvGrpSpPr>
          <p:nvPr/>
        </p:nvGrpSpPr>
        <p:grpSpPr bwMode="auto">
          <a:xfrm>
            <a:off x="5718175" y="2873375"/>
            <a:ext cx="393700" cy="396875"/>
            <a:chOff x="4368" y="1387"/>
            <a:chExt cx="248" cy="250"/>
          </a:xfrm>
        </p:grpSpPr>
        <p:sp>
          <p:nvSpPr>
            <p:cNvPr id="37009" name="Oval 256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10" name="Text Box 257"/>
            <p:cNvSpPr txBox="1">
              <a:spLocks noChangeArrowheads="1"/>
            </p:cNvSpPr>
            <p:nvPr/>
          </p:nvSpPr>
          <p:spPr bwMode="auto">
            <a:xfrm>
              <a:off x="4456" y="13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l</a:t>
              </a:r>
              <a:endParaRPr lang="en-US" sz="2400"/>
            </a:p>
          </p:txBody>
        </p:sp>
      </p:grpSp>
      <p:grpSp>
        <p:nvGrpSpPr>
          <p:cNvPr id="13" name="Group 258"/>
          <p:cNvGrpSpPr>
            <a:grpSpLocks/>
          </p:cNvGrpSpPr>
          <p:nvPr/>
        </p:nvGrpSpPr>
        <p:grpSpPr bwMode="auto">
          <a:xfrm>
            <a:off x="5748338" y="3798888"/>
            <a:ext cx="420687" cy="396875"/>
            <a:chOff x="4368" y="1387"/>
            <a:chExt cx="265" cy="250"/>
          </a:xfrm>
        </p:grpSpPr>
        <p:sp>
          <p:nvSpPr>
            <p:cNvPr id="37007" name="Oval 259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008" name="Text Box 260"/>
            <p:cNvSpPr txBox="1">
              <a:spLocks noChangeArrowheads="1"/>
            </p:cNvSpPr>
            <p:nvPr/>
          </p:nvSpPr>
          <p:spPr bwMode="auto">
            <a:xfrm>
              <a:off x="4437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k</a:t>
              </a:r>
              <a:endParaRPr lang="en-US" sz="2400"/>
            </a:p>
          </p:txBody>
        </p:sp>
      </p:grpSp>
      <p:sp>
        <p:nvSpPr>
          <p:cNvPr id="572680" name="Text Box 264"/>
          <p:cNvSpPr txBox="1">
            <a:spLocks noChangeArrowheads="1"/>
          </p:cNvSpPr>
          <p:nvPr/>
        </p:nvSpPr>
        <p:spPr bwMode="auto">
          <a:xfrm>
            <a:off x="8696325" y="3984625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72681" name="Text Box 265"/>
          <p:cNvSpPr txBox="1">
            <a:spLocks noChangeArrowheads="1"/>
          </p:cNvSpPr>
          <p:nvPr/>
        </p:nvSpPr>
        <p:spPr bwMode="auto">
          <a:xfrm>
            <a:off x="5473700" y="1176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66FF"/>
                </a:solidFill>
              </a:rPr>
              <a:t>b</a:t>
            </a:r>
          </a:p>
        </p:txBody>
      </p:sp>
      <p:sp>
        <p:nvSpPr>
          <p:cNvPr id="572686" name="Line 270"/>
          <p:cNvSpPr>
            <a:spLocks noChangeShapeType="1"/>
          </p:cNvSpPr>
          <p:nvPr/>
        </p:nvSpPr>
        <p:spPr bwMode="auto">
          <a:xfrm flipV="1">
            <a:off x="6985000" y="1428750"/>
            <a:ext cx="0" cy="27352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687" name="Text Box 271"/>
          <p:cNvSpPr txBox="1">
            <a:spLocks noChangeArrowheads="1"/>
          </p:cNvSpPr>
          <p:nvPr/>
        </p:nvSpPr>
        <p:spPr bwMode="auto">
          <a:xfrm>
            <a:off x="6805613" y="4168775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hlink"/>
                </a:solidFill>
              </a:rPr>
              <a:t>50</a:t>
            </a:r>
          </a:p>
        </p:txBody>
      </p:sp>
      <p:sp>
        <p:nvSpPr>
          <p:cNvPr id="572689" name="Line 273"/>
          <p:cNvSpPr>
            <a:spLocks noChangeShapeType="1"/>
          </p:cNvSpPr>
          <p:nvPr/>
        </p:nvSpPr>
        <p:spPr bwMode="auto">
          <a:xfrm flipH="1">
            <a:off x="1404938" y="2306638"/>
            <a:ext cx="8286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690" name="Text Box 274"/>
          <p:cNvSpPr txBox="1">
            <a:spLocks noChangeArrowheads="1"/>
          </p:cNvSpPr>
          <p:nvPr/>
        </p:nvSpPr>
        <p:spPr bwMode="auto">
          <a:xfrm>
            <a:off x="7850188" y="4168775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572691" name="Text Box 275"/>
          <p:cNvSpPr txBox="1">
            <a:spLocks noChangeArrowheads="1"/>
          </p:cNvSpPr>
          <p:nvPr/>
        </p:nvSpPr>
        <p:spPr bwMode="auto">
          <a:xfrm>
            <a:off x="5303838" y="3462338"/>
            <a:ext cx="33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6666FF"/>
                </a:solidFill>
              </a:rPr>
              <a:t>30</a:t>
            </a:r>
          </a:p>
        </p:txBody>
      </p:sp>
      <p:sp>
        <p:nvSpPr>
          <p:cNvPr id="572692" name="Line 276"/>
          <p:cNvSpPr>
            <a:spLocks noChangeShapeType="1"/>
          </p:cNvSpPr>
          <p:nvPr/>
        </p:nvSpPr>
        <p:spPr bwMode="auto">
          <a:xfrm>
            <a:off x="5616575" y="3624263"/>
            <a:ext cx="1368425" cy="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693" name="Line 277"/>
          <p:cNvSpPr>
            <a:spLocks noChangeShapeType="1"/>
          </p:cNvSpPr>
          <p:nvPr/>
        </p:nvSpPr>
        <p:spPr bwMode="auto">
          <a:xfrm>
            <a:off x="2233613" y="2306638"/>
            <a:ext cx="1042987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694" name="Text Box 278"/>
          <p:cNvSpPr txBox="1">
            <a:spLocks noChangeArrowheads="1"/>
          </p:cNvSpPr>
          <p:nvPr/>
        </p:nvSpPr>
        <p:spPr bwMode="auto">
          <a:xfrm>
            <a:off x="5303838" y="25273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6666FF"/>
                </a:solidFill>
              </a:rPr>
              <a:t>70</a:t>
            </a:r>
          </a:p>
        </p:txBody>
      </p:sp>
      <p:sp>
        <p:nvSpPr>
          <p:cNvPr id="572695" name="Line 279"/>
          <p:cNvSpPr>
            <a:spLocks noChangeShapeType="1"/>
          </p:cNvSpPr>
          <p:nvPr/>
        </p:nvSpPr>
        <p:spPr bwMode="auto">
          <a:xfrm>
            <a:off x="6985000" y="2652713"/>
            <a:ext cx="1655763" cy="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696" name="Line 280"/>
          <p:cNvSpPr>
            <a:spLocks noChangeShapeType="1"/>
          </p:cNvSpPr>
          <p:nvPr/>
        </p:nvSpPr>
        <p:spPr bwMode="auto">
          <a:xfrm flipH="1">
            <a:off x="933450" y="3025775"/>
            <a:ext cx="46831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697" name="Text Box 281"/>
          <p:cNvSpPr txBox="1">
            <a:spLocks noChangeArrowheads="1"/>
          </p:cNvSpPr>
          <p:nvPr/>
        </p:nvSpPr>
        <p:spPr bwMode="auto">
          <a:xfrm>
            <a:off x="6229350" y="4168775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hlink"/>
                </a:solidFill>
              </a:rPr>
              <a:t>35</a:t>
            </a:r>
          </a:p>
        </p:txBody>
      </p:sp>
      <p:sp>
        <p:nvSpPr>
          <p:cNvPr id="572698" name="Line 282"/>
          <p:cNvSpPr>
            <a:spLocks noChangeShapeType="1"/>
          </p:cNvSpPr>
          <p:nvPr/>
        </p:nvSpPr>
        <p:spPr bwMode="auto">
          <a:xfrm flipV="1">
            <a:off x="6408738" y="3624263"/>
            <a:ext cx="0" cy="5397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699" name="Line 283"/>
          <p:cNvSpPr>
            <a:spLocks noChangeShapeType="1"/>
          </p:cNvSpPr>
          <p:nvPr/>
        </p:nvSpPr>
        <p:spPr bwMode="auto">
          <a:xfrm>
            <a:off x="1401763" y="3025775"/>
            <a:ext cx="3952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700" name="Text Box 284"/>
          <p:cNvSpPr txBox="1">
            <a:spLocks noChangeArrowheads="1"/>
          </p:cNvSpPr>
          <p:nvPr/>
        </p:nvSpPr>
        <p:spPr bwMode="auto">
          <a:xfrm>
            <a:off x="5976938" y="4168775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572701" name="Line 285"/>
          <p:cNvSpPr>
            <a:spLocks noChangeShapeType="1"/>
          </p:cNvSpPr>
          <p:nvPr/>
        </p:nvSpPr>
        <p:spPr bwMode="auto">
          <a:xfrm flipV="1">
            <a:off x="6157913" y="1428750"/>
            <a:ext cx="0" cy="219551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702" name="Line 286"/>
          <p:cNvSpPr>
            <a:spLocks noChangeShapeType="1"/>
          </p:cNvSpPr>
          <p:nvPr/>
        </p:nvSpPr>
        <p:spPr bwMode="auto">
          <a:xfrm>
            <a:off x="3494088" y="3027363"/>
            <a:ext cx="3952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703" name="Text Box 287"/>
          <p:cNvSpPr txBox="1">
            <a:spLocks noChangeArrowheads="1"/>
          </p:cNvSpPr>
          <p:nvPr/>
        </p:nvSpPr>
        <p:spPr bwMode="auto">
          <a:xfrm>
            <a:off x="3670300" y="3471863"/>
            <a:ext cx="614363" cy="2746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572704" name="Line 288"/>
          <p:cNvSpPr>
            <a:spLocks noChangeShapeType="1"/>
          </p:cNvSpPr>
          <p:nvPr/>
        </p:nvSpPr>
        <p:spPr bwMode="auto">
          <a:xfrm flipV="1">
            <a:off x="7993063" y="1428750"/>
            <a:ext cx="0" cy="12239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572764" name="Group 348"/>
          <p:cNvGraphicFramePr>
            <a:graphicFrameLocks noGrp="1"/>
          </p:cNvGraphicFramePr>
          <p:nvPr/>
        </p:nvGraphicFramePr>
        <p:xfrm>
          <a:off x="504825" y="4291013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766" name="Group 350"/>
          <p:cNvGraphicFramePr>
            <a:graphicFrameLocks noGrp="1"/>
          </p:cNvGraphicFramePr>
          <p:nvPr/>
        </p:nvGraphicFramePr>
        <p:xfrm>
          <a:off x="838200" y="5024438"/>
          <a:ext cx="422275" cy="559680"/>
        </p:xfrm>
        <a:graphic>
          <a:graphicData uri="http://schemas.openxmlformats.org/drawingml/2006/table">
            <a:tbl>
              <a:tblPr/>
              <a:tblGrid>
                <a:gridCol w="422275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2774" name="Line 358"/>
          <p:cNvSpPr>
            <a:spLocks noChangeShapeType="1"/>
          </p:cNvSpPr>
          <p:nvPr/>
        </p:nvSpPr>
        <p:spPr bwMode="auto">
          <a:xfrm flipH="1">
            <a:off x="3708400" y="37830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775" name="Text Box 359"/>
          <p:cNvSpPr txBox="1">
            <a:spLocks noChangeArrowheads="1"/>
          </p:cNvSpPr>
          <p:nvPr/>
        </p:nvSpPr>
        <p:spPr bwMode="auto">
          <a:xfrm>
            <a:off x="5292725" y="2166938"/>
            <a:ext cx="33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6666FF"/>
                </a:solidFill>
              </a:rPr>
              <a:t>80</a:t>
            </a:r>
          </a:p>
        </p:txBody>
      </p:sp>
      <p:sp>
        <p:nvSpPr>
          <p:cNvPr id="572776" name="Line 360"/>
          <p:cNvSpPr>
            <a:spLocks noChangeShapeType="1"/>
          </p:cNvSpPr>
          <p:nvPr/>
        </p:nvSpPr>
        <p:spPr bwMode="auto">
          <a:xfrm>
            <a:off x="6985000" y="2292350"/>
            <a:ext cx="1008063" cy="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72777" name="Line 361"/>
          <p:cNvSpPr>
            <a:spLocks noChangeShapeType="1"/>
          </p:cNvSpPr>
          <p:nvPr/>
        </p:nvSpPr>
        <p:spPr bwMode="auto">
          <a:xfrm>
            <a:off x="4033838" y="3746500"/>
            <a:ext cx="611187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778" name="Line 362"/>
          <p:cNvSpPr>
            <a:spLocks noChangeShapeType="1"/>
          </p:cNvSpPr>
          <p:nvPr/>
        </p:nvSpPr>
        <p:spPr bwMode="auto">
          <a:xfrm>
            <a:off x="7993063" y="2292350"/>
            <a:ext cx="647700" cy="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572819" name="Group 403"/>
          <p:cNvGraphicFramePr>
            <a:graphicFrameLocks noGrp="1"/>
          </p:cNvGraphicFramePr>
          <p:nvPr/>
        </p:nvGraphicFramePr>
        <p:xfrm>
          <a:off x="2665413" y="3675063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g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27" name="Group 411"/>
          <p:cNvGraphicFramePr>
            <a:graphicFrameLocks noGrp="1"/>
          </p:cNvGraphicFramePr>
          <p:nvPr/>
        </p:nvGraphicFramePr>
        <p:xfrm>
          <a:off x="1477963" y="4291013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35" name="Group 419"/>
          <p:cNvGraphicFramePr>
            <a:graphicFrameLocks noGrp="1"/>
          </p:cNvGraphicFramePr>
          <p:nvPr/>
        </p:nvGraphicFramePr>
        <p:xfrm>
          <a:off x="1944688" y="5024438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43" name="Group 427"/>
          <p:cNvGraphicFramePr>
            <a:graphicFrameLocks noGrp="1"/>
          </p:cNvGraphicFramePr>
          <p:nvPr/>
        </p:nvGraphicFramePr>
        <p:xfrm>
          <a:off x="3313113" y="4867275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51" name="Group 435"/>
          <p:cNvGraphicFramePr>
            <a:graphicFrameLocks noGrp="1"/>
          </p:cNvGraphicFramePr>
          <p:nvPr/>
        </p:nvGraphicFramePr>
        <p:xfrm>
          <a:off x="3781425" y="5600700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59" name="Group 443"/>
          <p:cNvGraphicFramePr>
            <a:graphicFrameLocks noGrp="1"/>
          </p:cNvGraphicFramePr>
          <p:nvPr/>
        </p:nvGraphicFramePr>
        <p:xfrm>
          <a:off x="4284663" y="4867275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2867" name="Group 451"/>
          <p:cNvGraphicFramePr>
            <a:graphicFrameLocks noGrp="1"/>
          </p:cNvGraphicFramePr>
          <p:nvPr/>
        </p:nvGraphicFramePr>
        <p:xfrm>
          <a:off x="4754563" y="5600700"/>
          <a:ext cx="323850" cy="55968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2875" name="Line 459"/>
          <p:cNvSpPr>
            <a:spLocks noChangeShapeType="1"/>
          </p:cNvSpPr>
          <p:nvPr/>
        </p:nvSpPr>
        <p:spPr bwMode="auto">
          <a:xfrm flipH="1">
            <a:off x="649288" y="3783013"/>
            <a:ext cx="287337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76" name="Line 460"/>
          <p:cNvSpPr>
            <a:spLocks noChangeShapeType="1"/>
          </p:cNvSpPr>
          <p:nvPr/>
        </p:nvSpPr>
        <p:spPr bwMode="auto">
          <a:xfrm>
            <a:off x="936625" y="3783013"/>
            <a:ext cx="1444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77" name="Line 461"/>
          <p:cNvSpPr>
            <a:spLocks noChangeShapeType="1"/>
          </p:cNvSpPr>
          <p:nvPr/>
        </p:nvSpPr>
        <p:spPr bwMode="auto">
          <a:xfrm flipH="1">
            <a:off x="1620838" y="3783013"/>
            <a:ext cx="142875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78" name="Line 462"/>
          <p:cNvSpPr>
            <a:spLocks noChangeShapeType="1"/>
          </p:cNvSpPr>
          <p:nvPr/>
        </p:nvSpPr>
        <p:spPr bwMode="auto">
          <a:xfrm>
            <a:off x="1763713" y="3783013"/>
            <a:ext cx="3254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79" name="Line 463"/>
          <p:cNvSpPr>
            <a:spLocks noChangeShapeType="1"/>
          </p:cNvSpPr>
          <p:nvPr/>
        </p:nvSpPr>
        <p:spPr bwMode="auto">
          <a:xfrm flipH="1">
            <a:off x="2844800" y="3027363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0" name="Line 464"/>
          <p:cNvSpPr>
            <a:spLocks noChangeShapeType="1"/>
          </p:cNvSpPr>
          <p:nvPr/>
        </p:nvSpPr>
        <p:spPr bwMode="auto">
          <a:xfrm flipH="1">
            <a:off x="3457575" y="446722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1" name="Line 465"/>
          <p:cNvSpPr>
            <a:spLocks noChangeShapeType="1"/>
          </p:cNvSpPr>
          <p:nvPr/>
        </p:nvSpPr>
        <p:spPr bwMode="auto">
          <a:xfrm>
            <a:off x="3673475" y="4467225"/>
            <a:ext cx="25241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2" name="Line 466"/>
          <p:cNvSpPr>
            <a:spLocks noChangeShapeType="1"/>
          </p:cNvSpPr>
          <p:nvPr/>
        </p:nvSpPr>
        <p:spPr bwMode="auto">
          <a:xfrm flipH="1">
            <a:off x="4429125" y="45021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3" name="Line 467"/>
          <p:cNvSpPr>
            <a:spLocks noChangeShapeType="1"/>
          </p:cNvSpPr>
          <p:nvPr/>
        </p:nvSpPr>
        <p:spPr bwMode="auto">
          <a:xfrm>
            <a:off x="4645025" y="4489450"/>
            <a:ext cx="287338" cy="1042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4" name="Text Box 468"/>
          <p:cNvSpPr txBox="1">
            <a:spLocks noChangeArrowheads="1"/>
          </p:cNvSpPr>
          <p:nvPr/>
        </p:nvSpPr>
        <p:spPr bwMode="auto">
          <a:xfrm>
            <a:off x="2160588" y="1219200"/>
            <a:ext cx="3011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Finn posten (a,b) = (</a:t>
            </a:r>
            <a:r>
              <a:rPr lang="en-US" sz="2000">
                <a:solidFill>
                  <a:schemeClr val="hlink"/>
                </a:solidFill>
              </a:rPr>
              <a:t>70</a:t>
            </a:r>
            <a:r>
              <a:rPr lang="en-US" sz="2000"/>
              <a:t>, </a:t>
            </a:r>
            <a:r>
              <a:rPr lang="en-US" sz="2000">
                <a:solidFill>
                  <a:srgbClr val="6666FF"/>
                </a:solidFill>
              </a:rPr>
              <a:t>75</a:t>
            </a:r>
            <a:r>
              <a:rPr lang="en-US" sz="2000"/>
              <a:t>)</a:t>
            </a:r>
          </a:p>
        </p:txBody>
      </p:sp>
      <p:sp>
        <p:nvSpPr>
          <p:cNvPr id="572885" name="Line 469"/>
          <p:cNvSpPr>
            <a:spLocks noChangeShapeType="1"/>
          </p:cNvSpPr>
          <p:nvPr/>
        </p:nvSpPr>
        <p:spPr bwMode="auto">
          <a:xfrm>
            <a:off x="2233613" y="1573213"/>
            <a:ext cx="0" cy="358775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6" name="Line 470"/>
          <p:cNvSpPr>
            <a:spLocks noChangeShapeType="1"/>
          </p:cNvSpPr>
          <p:nvPr/>
        </p:nvSpPr>
        <p:spPr bwMode="auto">
          <a:xfrm>
            <a:off x="2484438" y="2328863"/>
            <a:ext cx="936625" cy="360362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7" name="Line 471"/>
          <p:cNvSpPr>
            <a:spLocks noChangeShapeType="1"/>
          </p:cNvSpPr>
          <p:nvPr/>
        </p:nvSpPr>
        <p:spPr bwMode="auto">
          <a:xfrm>
            <a:off x="3636963" y="3048000"/>
            <a:ext cx="396875" cy="360363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8" name="Line 472"/>
          <p:cNvSpPr>
            <a:spLocks noChangeShapeType="1"/>
          </p:cNvSpPr>
          <p:nvPr/>
        </p:nvSpPr>
        <p:spPr bwMode="auto">
          <a:xfrm flipH="1">
            <a:off x="3600450" y="3768725"/>
            <a:ext cx="215900" cy="360363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89" name="Line 473"/>
          <p:cNvSpPr>
            <a:spLocks noChangeShapeType="1"/>
          </p:cNvSpPr>
          <p:nvPr/>
        </p:nvSpPr>
        <p:spPr bwMode="auto">
          <a:xfrm flipH="1">
            <a:off x="3349625" y="4487863"/>
            <a:ext cx="215900" cy="360362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72892" name="Text Box 476"/>
          <p:cNvSpPr txBox="1">
            <a:spLocks noChangeArrowheads="1"/>
          </p:cNvSpPr>
          <p:nvPr/>
        </p:nvSpPr>
        <p:spPr bwMode="auto">
          <a:xfrm>
            <a:off x="76200" y="5410200"/>
            <a:ext cx="34956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u="sng">
                <a:solidFill>
                  <a:schemeClr val="hlink"/>
                </a:solidFill>
              </a:rPr>
              <a:t>Merk 1:</a:t>
            </a:r>
            <a:br>
              <a:rPr lang="en-US" sz="1400" u="sng">
                <a:solidFill>
                  <a:schemeClr val="hlink"/>
                </a:solidFill>
              </a:rPr>
            </a:br>
            <a:r>
              <a:rPr lang="en-US" sz="1400">
                <a:solidFill>
                  <a:schemeClr val="hlink"/>
                </a:solidFill>
              </a:rPr>
              <a:t>verdier på venstre og høyre side er ikke “relatert” til noden rett over, dvs. her kan vi ha vilkårlige verdier mindre enn 50.</a:t>
            </a:r>
          </a:p>
        </p:txBody>
      </p:sp>
      <p:sp>
        <p:nvSpPr>
          <p:cNvPr id="572896" name="Text Box 480"/>
          <p:cNvSpPr txBox="1">
            <a:spLocks noChangeArrowheads="1"/>
          </p:cNvSpPr>
          <p:nvPr/>
        </p:nvSpPr>
        <p:spPr bwMode="auto">
          <a:xfrm>
            <a:off x="5618163" y="4632325"/>
            <a:ext cx="255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u="sng">
                <a:solidFill>
                  <a:schemeClr val="hlink"/>
                </a:solidFill>
              </a:rPr>
              <a:t>Merk 2:</a:t>
            </a:r>
            <a:br>
              <a:rPr lang="en-US" sz="1400" u="sng">
                <a:solidFill>
                  <a:schemeClr val="hlink"/>
                </a:solidFill>
              </a:rPr>
            </a:br>
            <a:r>
              <a:rPr lang="en-US" sz="1400">
                <a:solidFill>
                  <a:schemeClr val="hlink"/>
                </a:solidFill>
              </a:rPr>
              <a:t>kan ha tomme blokker</a:t>
            </a:r>
          </a:p>
        </p:txBody>
      </p:sp>
      <p:sp>
        <p:nvSpPr>
          <p:cNvPr id="37005" name="Footer Placeholder 10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37006" name="Slide Number Placeholder 10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81A1C7-0FE2-433A-9CBC-204E424223E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7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7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7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7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7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7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7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7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7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7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7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7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57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57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57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57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57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57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57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57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500"/>
                                        <p:tgtEl>
                                          <p:spTgt spid="57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57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57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897" grpId="0" animBg="1"/>
      <p:bldP spid="572897" grpId="1" animBg="1"/>
      <p:bldP spid="572891" grpId="0" animBg="1"/>
      <p:bldP spid="572890" grpId="0" animBg="1"/>
      <p:bldP spid="572420" grpId="0" animBg="1"/>
      <p:bldP spid="572421" grpId="0" animBg="1"/>
      <p:bldP spid="572423" grpId="0" animBg="1"/>
      <p:bldP spid="572424" grpId="0" animBg="1"/>
      <p:bldP spid="572425" grpId="0" animBg="1"/>
      <p:bldP spid="572567" grpId="0" animBg="1"/>
      <p:bldP spid="572568" grpId="0" animBg="1"/>
      <p:bldP spid="572621" grpId="0" animBg="1"/>
      <p:bldP spid="572622" grpId="0" animBg="1"/>
      <p:bldP spid="572680" grpId="0"/>
      <p:bldP spid="572681" grpId="0"/>
      <p:bldP spid="572686" grpId="0" animBg="1"/>
      <p:bldP spid="572687" grpId="0"/>
      <p:bldP spid="572689" grpId="0" animBg="1"/>
      <p:bldP spid="572690" grpId="0"/>
      <p:bldP spid="572691" grpId="0"/>
      <p:bldP spid="572692" grpId="0" animBg="1"/>
      <p:bldP spid="572693" grpId="0" animBg="1"/>
      <p:bldP spid="572694" grpId="0"/>
      <p:bldP spid="572695" grpId="0" animBg="1"/>
      <p:bldP spid="572696" grpId="0" animBg="1"/>
      <p:bldP spid="572697" grpId="0"/>
      <p:bldP spid="572698" grpId="0" animBg="1"/>
      <p:bldP spid="572699" grpId="0" animBg="1"/>
      <p:bldP spid="572700" grpId="0"/>
      <p:bldP spid="572701" grpId="0" animBg="1"/>
      <p:bldP spid="572702" grpId="0" animBg="1"/>
      <p:bldP spid="572703" grpId="0" animBg="1"/>
      <p:bldP spid="572704" grpId="0" animBg="1"/>
      <p:bldP spid="572774" grpId="0" animBg="1"/>
      <p:bldP spid="572775" grpId="0"/>
      <p:bldP spid="572776" grpId="0" animBg="1"/>
      <p:bldP spid="572777" grpId="0" animBg="1"/>
      <p:bldP spid="572778" grpId="0" animBg="1"/>
      <p:bldP spid="572875" grpId="0" animBg="1"/>
      <p:bldP spid="572876" grpId="0" animBg="1"/>
      <p:bldP spid="572877" grpId="0" animBg="1"/>
      <p:bldP spid="572878" grpId="0" animBg="1"/>
      <p:bldP spid="572879" grpId="0" animBg="1"/>
      <p:bldP spid="572880" grpId="0" animBg="1"/>
      <p:bldP spid="572881" grpId="0" animBg="1"/>
      <p:bldP spid="572882" grpId="0" animBg="1"/>
      <p:bldP spid="572883" grpId="0" animBg="1"/>
      <p:bldP spid="572884" grpId="0"/>
      <p:bldP spid="572885" grpId="0" animBg="1"/>
      <p:bldP spid="572886" grpId="0" animBg="1"/>
      <p:bldP spid="572887" grpId="0" animBg="1"/>
      <p:bldP spid="572888" grpId="0" animBg="1"/>
      <p:bldP spid="572889" grpId="0" animBg="1"/>
      <p:bldP spid="572892" grpId="0"/>
      <p:bldP spid="572892" grpId="1"/>
      <p:bldP spid="572896" grpId="0"/>
      <p:bldP spid="57289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243" name="Rectangle 635" descr="Wide downward diagonal"/>
          <p:cNvSpPr>
            <a:spLocks noChangeArrowheads="1"/>
          </p:cNvSpPr>
          <p:nvPr/>
        </p:nvSpPr>
        <p:spPr bwMode="auto">
          <a:xfrm>
            <a:off x="5543550" y="4516438"/>
            <a:ext cx="2736850" cy="388937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81242" name="Rectangle 634"/>
          <p:cNvSpPr>
            <a:spLocks noChangeArrowheads="1"/>
          </p:cNvSpPr>
          <p:nvPr/>
        </p:nvSpPr>
        <p:spPr bwMode="auto">
          <a:xfrm>
            <a:off x="6335713" y="3357563"/>
            <a:ext cx="385762" cy="2692400"/>
          </a:xfrm>
          <a:prstGeom prst="rect">
            <a:avLst/>
          </a:prstGeom>
          <a:gradFill rotWithShape="1">
            <a:gsLst>
              <a:gs pos="0">
                <a:srgbClr val="6699FF">
                  <a:alpha val="50000"/>
                </a:srgbClr>
              </a:gs>
              <a:gs pos="100000">
                <a:srgbClr val="6699FF">
                  <a:alpha val="5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81244" name="Rectangle 636"/>
          <p:cNvSpPr>
            <a:spLocks noChangeArrowheads="1"/>
          </p:cNvSpPr>
          <p:nvPr/>
        </p:nvSpPr>
        <p:spPr bwMode="auto">
          <a:xfrm>
            <a:off x="6335713" y="4516438"/>
            <a:ext cx="388937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Hash-lignende strukturer: </a:t>
            </a:r>
            <a:br>
              <a:rPr lang="en-US" smtClean="0">
                <a:ea typeface="ＭＳ Ｐゴシック" pitchFamily="-105" charset="-128"/>
              </a:rPr>
            </a:br>
            <a:r>
              <a:rPr lang="en-US" smtClean="0">
                <a:ea typeface="ＭＳ Ｐゴシック" pitchFamily="-105" charset="-128"/>
              </a:rPr>
              <a:t>gridfiler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71625"/>
            <a:ext cx="9144000" cy="5006975"/>
          </a:xfrm>
        </p:spPr>
        <p:txBody>
          <a:bodyPr/>
          <a:lstStyle/>
          <a:p>
            <a:r>
              <a:rPr lang="en-US" sz="2400" smtClean="0">
                <a:solidFill>
                  <a:schemeClr val="hlink"/>
                </a:solidFill>
                <a:ea typeface="ＭＳ Ｐゴシック" pitchFamily="-105" charset="-128"/>
              </a:rPr>
              <a:t>Gridfiler </a:t>
            </a:r>
            <a:r>
              <a:rPr lang="en-US" sz="2400" smtClean="0">
                <a:ea typeface="ＭＳ Ｐゴシック" pitchFamily="-105" charset="-128"/>
              </a:rPr>
              <a:t>utvider tradisjonelle hashindekser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Hasher verdier for hvert attributt i en flerdimensjonal indeks.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Hasher vanligvis ikke til </a:t>
            </a:r>
            <a:r>
              <a:rPr lang="en-US" sz="2000" i="1" smtClean="0">
                <a:ea typeface="ＭＳ Ｐゴシック" pitchFamily="-105" charset="-128"/>
              </a:rPr>
              <a:t>enkeltverdier</a:t>
            </a:r>
            <a:r>
              <a:rPr lang="en-US" sz="2000" smtClean="0">
                <a:ea typeface="ＭＳ Ｐゴシック" pitchFamily="-105" charset="-128"/>
              </a:rPr>
              <a:t>, men </a:t>
            </a:r>
            <a:r>
              <a:rPr lang="en-US" sz="2000" i="1" smtClean="0">
                <a:ea typeface="ＭＳ Ｐゴシック" pitchFamily="-105" charset="-128"/>
              </a:rPr>
              <a:t>regioner</a:t>
            </a:r>
            <a:r>
              <a:rPr lang="en-US" sz="2000" smtClean="0">
                <a:ea typeface="ＭＳ Ｐゴシック" pitchFamily="-105" charset="-128"/>
              </a:rPr>
              <a:t> – h(key) = &lt;x,y&gt;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Gridlinjer partisjonerer området i striper.</a:t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r>
              <a:rPr lang="en-US" sz="2400" smtClean="0">
                <a:ea typeface="ＭＳ Ｐゴシック" pitchFamily="-105" charset="-128"/>
              </a:rPr>
              <a:t>Eksempel (2 dimensjoner):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Finn post med (a,b) = (</a:t>
            </a:r>
            <a:r>
              <a:rPr lang="en-US" sz="2000" smtClean="0">
                <a:solidFill>
                  <a:schemeClr val="hlink"/>
                </a:solidFill>
                <a:ea typeface="ＭＳ Ｐゴシック" pitchFamily="-105" charset="-128"/>
              </a:rPr>
              <a:t>22</a:t>
            </a:r>
            <a:r>
              <a:rPr lang="en-US" sz="2000" smtClean="0">
                <a:ea typeface="ＭＳ Ｐゴシック" pitchFamily="-105" charset="-128"/>
              </a:rPr>
              <a:t>, </a:t>
            </a:r>
            <a:r>
              <a:rPr lang="en-US" sz="2000" smtClean="0">
                <a:solidFill>
                  <a:srgbClr val="6666FF"/>
                </a:solidFill>
                <a:ea typeface="ＭＳ Ｐゴシック" pitchFamily="-105" charset="-128"/>
              </a:rPr>
              <a:t>31</a:t>
            </a:r>
            <a:r>
              <a:rPr lang="en-US" sz="2000" smtClean="0">
                <a:ea typeface="ＭＳ Ｐゴシック" pitchFamily="-105" charset="-128"/>
              </a:rPr>
              <a:t>)</a:t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pPr lvl="1"/>
            <a:r>
              <a:rPr lang="en-US" sz="2000" smtClean="0">
                <a:ea typeface="ＭＳ Ｐゴシック" pitchFamily="-105" charset="-128"/>
              </a:rPr>
              <a:t>h</a:t>
            </a:r>
            <a:r>
              <a:rPr lang="en-US" sz="2000" baseline="-25000" smtClean="0">
                <a:ea typeface="ＭＳ Ｐゴシック" pitchFamily="-105" charset="-128"/>
              </a:rPr>
              <a:t>1</a:t>
            </a:r>
            <a:r>
              <a:rPr lang="en-US" sz="2000" smtClean="0">
                <a:ea typeface="ＭＳ Ｐゴシック" pitchFamily="-105" charset="-128"/>
              </a:rPr>
              <a:t>(</a:t>
            </a:r>
            <a:r>
              <a:rPr lang="en-US" sz="2000" smtClean="0">
                <a:solidFill>
                  <a:schemeClr val="hlink"/>
                </a:solidFill>
                <a:ea typeface="ＭＳ Ｐゴシック" pitchFamily="-105" charset="-128"/>
              </a:rPr>
              <a:t>22</a:t>
            </a:r>
            <a:r>
              <a:rPr lang="en-US" sz="2000" smtClean="0">
                <a:ea typeface="ＭＳ Ｐゴシック" pitchFamily="-105" charset="-128"/>
              </a:rPr>
              <a:t>) = &lt;a</a:t>
            </a:r>
            <a:r>
              <a:rPr lang="en-US" sz="2000" baseline="-25000" smtClean="0">
                <a:ea typeface="ＭＳ Ｐゴシック" pitchFamily="-105" charset="-128"/>
              </a:rPr>
              <a:t>x</a:t>
            </a:r>
            <a:r>
              <a:rPr lang="en-US" sz="2000" smtClean="0">
                <a:ea typeface="ＭＳ Ｐゴシック" pitchFamily="-105" charset="-128"/>
              </a:rPr>
              <a:t>, a</a:t>
            </a:r>
            <a:r>
              <a:rPr lang="en-US" sz="2000" baseline="-25000" smtClean="0">
                <a:ea typeface="ＭＳ Ｐゴシック" pitchFamily="-105" charset="-128"/>
              </a:rPr>
              <a:t>y</a:t>
            </a:r>
            <a:r>
              <a:rPr lang="en-US" sz="2000" smtClean="0">
                <a:ea typeface="ＭＳ Ｐゴシック" pitchFamily="-105" charset="-128"/>
              </a:rPr>
              <a:t>&gt;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h</a:t>
            </a:r>
            <a:r>
              <a:rPr lang="en-US" sz="2000" baseline="-25000" smtClean="0">
                <a:ea typeface="ＭＳ Ｐゴシック" pitchFamily="-105" charset="-128"/>
              </a:rPr>
              <a:t>2</a:t>
            </a:r>
            <a:r>
              <a:rPr lang="en-US" sz="2000" smtClean="0">
                <a:ea typeface="ＭＳ Ｐゴシック" pitchFamily="-105" charset="-128"/>
              </a:rPr>
              <a:t>(</a:t>
            </a:r>
            <a:r>
              <a:rPr lang="en-US" sz="2000" smtClean="0">
                <a:solidFill>
                  <a:srgbClr val="6666FF"/>
                </a:solidFill>
                <a:ea typeface="ＭＳ Ｐゴシック" pitchFamily="-105" charset="-128"/>
              </a:rPr>
              <a:t>31</a:t>
            </a:r>
            <a:r>
              <a:rPr lang="en-US" sz="2000" smtClean="0">
                <a:ea typeface="ＭＳ Ｐゴシック" pitchFamily="-105" charset="-128"/>
              </a:rPr>
              <a:t>) = &lt;b</a:t>
            </a:r>
            <a:r>
              <a:rPr lang="en-US" sz="2000" baseline="-25000" smtClean="0">
                <a:ea typeface="ＭＳ Ｐゴシック" pitchFamily="-105" charset="-128"/>
              </a:rPr>
              <a:t>m</a:t>
            </a:r>
            <a:r>
              <a:rPr lang="en-US" sz="2000" smtClean="0">
                <a:ea typeface="ＭＳ Ｐゴシック" pitchFamily="-105" charset="-128"/>
              </a:rPr>
              <a:t>, b</a:t>
            </a:r>
            <a:r>
              <a:rPr lang="en-US" sz="2000" baseline="-25000" smtClean="0">
                <a:ea typeface="ＭＳ Ｐゴシック" pitchFamily="-105" charset="-128"/>
              </a:rPr>
              <a:t>n</a:t>
            </a:r>
            <a:r>
              <a:rPr lang="en-US" sz="2000" smtClean="0">
                <a:ea typeface="ＭＳ Ｐゴシック" pitchFamily="-105" charset="-128"/>
              </a:rPr>
              <a:t>&gt;</a:t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pPr lvl="1">
              <a:buFont typeface="Wingdings" pitchFamily="-105" charset="2"/>
              <a:buChar char="ð"/>
            </a:pPr>
            <a:r>
              <a:rPr lang="en-US" sz="2000" smtClean="0">
                <a:ea typeface="ＭＳ Ｐゴシック" pitchFamily="-105" charset="-128"/>
              </a:rPr>
              <a:t>post </a:t>
            </a:r>
            <a:r>
              <a:rPr lang="en-US" sz="2000" smtClean="0">
                <a:solidFill>
                  <a:schemeClr val="hlink"/>
                </a:solidFill>
                <a:ea typeface="ＭＳ Ｐゴシック" pitchFamily="-105" charset="-128"/>
              </a:rPr>
              <a:t>f</a:t>
            </a:r>
          </a:p>
        </p:txBody>
      </p:sp>
      <p:sp>
        <p:nvSpPr>
          <p:cNvPr id="580613" name="Line 5"/>
          <p:cNvSpPr>
            <a:spLocks noChangeShapeType="1"/>
          </p:cNvSpPr>
          <p:nvPr/>
        </p:nvSpPr>
        <p:spPr bwMode="auto">
          <a:xfrm flipH="1" flipV="1">
            <a:off x="5543550" y="3213100"/>
            <a:ext cx="0" cy="284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 flipV="1">
            <a:off x="5543550" y="6062663"/>
            <a:ext cx="3135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13450" y="3833813"/>
            <a:ext cx="422275" cy="396875"/>
            <a:chOff x="4368" y="1387"/>
            <a:chExt cx="266" cy="250"/>
          </a:xfrm>
        </p:grpSpPr>
        <p:sp>
          <p:nvSpPr>
            <p:cNvPr id="39024" name="Oval 8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25" name="Text Box 9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h</a:t>
              </a:r>
              <a:endParaRPr lang="en-US" sz="2400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564438" y="4102100"/>
            <a:ext cx="422275" cy="396875"/>
            <a:chOff x="4368" y="1387"/>
            <a:chExt cx="266" cy="250"/>
          </a:xfrm>
        </p:grpSpPr>
        <p:sp>
          <p:nvSpPr>
            <p:cNvPr id="39022" name="Oval 11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23" name="Text Box 12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b</a:t>
              </a:r>
              <a:endParaRPr lang="en-US" sz="2400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976938" y="3335338"/>
            <a:ext cx="393700" cy="396875"/>
            <a:chOff x="4368" y="1387"/>
            <a:chExt cx="248" cy="250"/>
          </a:xfrm>
        </p:grpSpPr>
        <p:sp>
          <p:nvSpPr>
            <p:cNvPr id="39020" name="Oval 14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21" name="Text Box 15"/>
            <p:cNvSpPr txBox="1">
              <a:spLocks noChangeArrowheads="1"/>
            </p:cNvSpPr>
            <p:nvPr/>
          </p:nvSpPr>
          <p:spPr bwMode="auto">
            <a:xfrm>
              <a:off x="4456" y="13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i</a:t>
              </a:r>
              <a:endParaRPr lang="en-US" sz="2400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920038" y="3730625"/>
            <a:ext cx="414337" cy="396875"/>
            <a:chOff x="4368" y="1387"/>
            <a:chExt cx="261" cy="250"/>
          </a:xfrm>
        </p:grpSpPr>
        <p:sp>
          <p:nvSpPr>
            <p:cNvPr id="39018" name="Oval 17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19" name="Text Box 18"/>
            <p:cNvSpPr txBox="1">
              <a:spLocks noChangeArrowheads="1"/>
            </p:cNvSpPr>
            <p:nvPr/>
          </p:nvSpPr>
          <p:spPr bwMode="auto">
            <a:xfrm>
              <a:off x="4442" y="138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a</a:t>
              </a:r>
              <a:endParaRPr lang="en-US" sz="24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559675" y="4868863"/>
            <a:ext cx="414338" cy="396875"/>
            <a:chOff x="4368" y="1387"/>
            <a:chExt cx="261" cy="250"/>
          </a:xfrm>
        </p:grpSpPr>
        <p:sp>
          <p:nvSpPr>
            <p:cNvPr id="39016" name="Oval 20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17" name="Text Box 21"/>
            <p:cNvSpPr txBox="1">
              <a:spLocks noChangeArrowheads="1"/>
            </p:cNvSpPr>
            <p:nvPr/>
          </p:nvSpPr>
          <p:spPr bwMode="auto">
            <a:xfrm>
              <a:off x="4442" y="138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c</a:t>
              </a:r>
              <a:endParaRPr lang="en-US" sz="2400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7153275" y="3465513"/>
            <a:ext cx="422275" cy="396875"/>
            <a:chOff x="4368" y="1387"/>
            <a:chExt cx="266" cy="250"/>
          </a:xfrm>
        </p:grpSpPr>
        <p:sp>
          <p:nvSpPr>
            <p:cNvPr id="39014" name="Oval 23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15" name="Text Box 24"/>
            <p:cNvSpPr txBox="1">
              <a:spLocks noChangeArrowheads="1"/>
            </p:cNvSpPr>
            <p:nvPr/>
          </p:nvSpPr>
          <p:spPr bwMode="auto">
            <a:xfrm>
              <a:off x="4438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d</a:t>
              </a:r>
              <a:endParaRPr lang="en-US" sz="2400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7200900" y="5529263"/>
            <a:ext cx="420688" cy="396875"/>
            <a:chOff x="4368" y="1387"/>
            <a:chExt cx="265" cy="250"/>
          </a:xfrm>
        </p:grpSpPr>
        <p:sp>
          <p:nvSpPr>
            <p:cNvPr id="39012" name="Oval 26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13" name="Text Box 27"/>
            <p:cNvSpPr txBox="1">
              <a:spLocks noChangeArrowheads="1"/>
            </p:cNvSpPr>
            <p:nvPr/>
          </p:nvSpPr>
          <p:spPr bwMode="auto">
            <a:xfrm>
              <a:off x="4437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g</a:t>
              </a:r>
              <a:endParaRPr lang="en-US" sz="2400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6372225" y="4581525"/>
            <a:ext cx="398463" cy="396875"/>
            <a:chOff x="4368" y="1387"/>
            <a:chExt cx="251" cy="250"/>
          </a:xfrm>
        </p:grpSpPr>
        <p:sp>
          <p:nvSpPr>
            <p:cNvPr id="39010" name="Oval 29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11" name="Text Box 30"/>
            <p:cNvSpPr txBox="1">
              <a:spLocks noChangeArrowheads="1"/>
            </p:cNvSpPr>
            <p:nvPr/>
          </p:nvSpPr>
          <p:spPr bwMode="auto">
            <a:xfrm>
              <a:off x="4452" y="1387"/>
              <a:ext cx="1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f</a:t>
              </a:r>
              <a:endParaRPr lang="en-US" sz="2400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6372225" y="5695950"/>
            <a:ext cx="455613" cy="396875"/>
            <a:chOff x="4368" y="1387"/>
            <a:chExt cx="287" cy="250"/>
          </a:xfrm>
        </p:grpSpPr>
        <p:sp>
          <p:nvSpPr>
            <p:cNvPr id="39008" name="Oval 32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09" name="Text Box 33"/>
            <p:cNvSpPr txBox="1">
              <a:spLocks noChangeArrowheads="1"/>
            </p:cNvSpPr>
            <p:nvPr/>
          </p:nvSpPr>
          <p:spPr bwMode="auto">
            <a:xfrm>
              <a:off x="4415" y="138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m</a:t>
              </a:r>
              <a:endParaRPr lang="en-US" sz="2400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5645150" y="4832350"/>
            <a:ext cx="393700" cy="396875"/>
            <a:chOff x="4368" y="1387"/>
            <a:chExt cx="248" cy="250"/>
          </a:xfrm>
        </p:grpSpPr>
        <p:sp>
          <p:nvSpPr>
            <p:cNvPr id="39006" name="Oval 35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07" name="Text Box 36"/>
            <p:cNvSpPr txBox="1">
              <a:spLocks noChangeArrowheads="1"/>
            </p:cNvSpPr>
            <p:nvPr/>
          </p:nvSpPr>
          <p:spPr bwMode="auto">
            <a:xfrm>
              <a:off x="4456" y="13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l</a:t>
              </a:r>
              <a:endParaRPr lang="en-US" sz="2400"/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5580063" y="5624513"/>
            <a:ext cx="420687" cy="396875"/>
            <a:chOff x="4368" y="1387"/>
            <a:chExt cx="265" cy="250"/>
          </a:xfrm>
        </p:grpSpPr>
        <p:sp>
          <p:nvSpPr>
            <p:cNvPr id="39004" name="Oval 38"/>
            <p:cNvSpPr>
              <a:spLocks noChangeArrowheads="1"/>
            </p:cNvSpPr>
            <p:nvPr/>
          </p:nvSpPr>
          <p:spPr bwMode="auto">
            <a:xfrm>
              <a:off x="4368" y="153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9005" name="Text Box 39"/>
            <p:cNvSpPr txBox="1">
              <a:spLocks noChangeArrowheads="1"/>
            </p:cNvSpPr>
            <p:nvPr/>
          </p:nvSpPr>
          <p:spPr bwMode="auto">
            <a:xfrm>
              <a:off x="4437" y="13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/>
                <a:t>k</a:t>
              </a:r>
              <a:endParaRPr lang="en-US" sz="2400"/>
            </a:p>
          </p:txBody>
        </p:sp>
      </p:grpSp>
      <p:sp>
        <p:nvSpPr>
          <p:cNvPr id="580648" name="Text Box 40"/>
          <p:cNvSpPr txBox="1">
            <a:spLocks noChangeArrowheads="1"/>
          </p:cNvSpPr>
          <p:nvPr/>
        </p:nvSpPr>
        <p:spPr bwMode="auto">
          <a:xfrm>
            <a:off x="8623300" y="58547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80649" name="Text Box 41"/>
          <p:cNvSpPr txBox="1">
            <a:spLocks noChangeArrowheads="1"/>
          </p:cNvSpPr>
          <p:nvPr/>
        </p:nvSpPr>
        <p:spPr bwMode="auto">
          <a:xfrm>
            <a:off x="5400675" y="2895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66FF"/>
                </a:solidFill>
              </a:rPr>
              <a:t>b</a:t>
            </a:r>
          </a:p>
        </p:txBody>
      </p:sp>
      <p:graphicFrame>
        <p:nvGraphicFramePr>
          <p:cNvPr id="580731" name="Group 123"/>
          <p:cNvGraphicFramePr>
            <a:graphicFrameLocks noGrp="1"/>
          </p:cNvGraphicFramePr>
          <p:nvPr>
            <p:ph sz="half" idx="2"/>
          </p:nvPr>
        </p:nvGraphicFramePr>
        <p:xfrm>
          <a:off x="5543550" y="3376613"/>
          <a:ext cx="2735263" cy="2681290"/>
        </p:xfrm>
        <a:graphic>
          <a:graphicData uri="http://schemas.openxmlformats.org/drawingml/2006/table">
            <a:tbl>
              <a:tblPr/>
              <a:tblGrid>
                <a:gridCol w="390525"/>
                <a:gridCol w="390525"/>
                <a:gridCol w="392113"/>
                <a:gridCol w="388937"/>
                <a:gridCol w="392113"/>
                <a:gridCol w="390525"/>
                <a:gridCol w="39052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1240" name="Text Box 632"/>
          <p:cNvSpPr txBox="1">
            <a:spLocks noChangeArrowheads="1"/>
          </p:cNvSpPr>
          <p:nvPr/>
        </p:nvSpPr>
        <p:spPr bwMode="auto">
          <a:xfrm>
            <a:off x="6480175" y="61722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(a-key)</a:t>
            </a:r>
          </a:p>
        </p:txBody>
      </p:sp>
      <p:sp>
        <p:nvSpPr>
          <p:cNvPr id="581241" name="Text Box 633"/>
          <p:cNvSpPr txBox="1">
            <a:spLocks noChangeArrowheads="1"/>
          </p:cNvSpPr>
          <p:nvPr/>
        </p:nvSpPr>
        <p:spPr bwMode="auto">
          <a:xfrm>
            <a:off x="4284663" y="44069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66FF"/>
                </a:solidFill>
              </a:rPr>
              <a:t>h</a:t>
            </a:r>
            <a:r>
              <a:rPr lang="en-US" baseline="-25000">
                <a:solidFill>
                  <a:srgbClr val="6666FF"/>
                </a:solidFill>
              </a:rPr>
              <a:t>2</a:t>
            </a:r>
            <a:r>
              <a:rPr lang="en-US">
                <a:solidFill>
                  <a:srgbClr val="6666FF"/>
                </a:solidFill>
              </a:rPr>
              <a:t>(b-key)</a:t>
            </a:r>
          </a:p>
        </p:txBody>
      </p:sp>
      <p:sp>
        <p:nvSpPr>
          <p:cNvPr id="39002" name="Footer Placeholder 4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39003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1D6B0-481A-43D7-A08D-760DEA5463D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243" grpId="0" animBg="1"/>
      <p:bldP spid="581243" grpId="1" animBg="1"/>
      <p:bldP spid="581242" grpId="0" animBg="1"/>
      <p:bldP spid="581242" grpId="1" animBg="1"/>
      <p:bldP spid="581244" grpId="0" animBg="1"/>
      <p:bldP spid="580611" grpId="0" build="p" bldLvl="2"/>
      <p:bldP spid="580613" grpId="0" animBg="1"/>
      <p:bldP spid="580614" grpId="0" animBg="1"/>
      <p:bldP spid="580648" grpId="0"/>
      <p:bldP spid="580649" grpId="0"/>
      <p:bldP spid="581240" grpId="0"/>
      <p:bldP spid="5812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Eksempel: </a:t>
            </a:r>
            <a:br>
              <a:rPr lang="en-US" smtClean="0">
                <a:ea typeface="ＭＳ Ｐゴシック" pitchFamily="-105" charset="-128"/>
              </a:rPr>
            </a:br>
            <a:r>
              <a:rPr lang="en-US" smtClean="0">
                <a:ea typeface="ＭＳ Ｐゴシック" pitchFamily="-105" charset="-128"/>
              </a:rPr>
              <a:t>Sletting ved tett indeks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smtClean="0">
              <a:ea typeface="ＭＳ Ｐゴシック" pitchFamily="-105" charset="-128"/>
            </a:endParaRPr>
          </a:p>
          <a:p>
            <a:r>
              <a:rPr lang="en-US" sz="2400" smtClean="0">
                <a:ea typeface="ＭＳ Ｐゴシック" pitchFamily="-105" charset="-128"/>
              </a:rPr>
              <a:t>Slett post med a = 60</a:t>
            </a:r>
          </a:p>
          <a:p>
            <a:r>
              <a:rPr lang="en-US" sz="2400" smtClean="0">
                <a:ea typeface="ＭＳ Ｐゴシック" pitchFamily="-105" charset="-128"/>
              </a:rPr>
              <a:t>Slett post med a = 40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I mange tilfeller ønsker man å “komprimere” dataene i blokkene.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Man kan også komprimere hele datasettet, men vanligvis beholdes noe ledig plass for fremtidig innsetting.</a:t>
            </a:r>
          </a:p>
        </p:txBody>
      </p:sp>
      <p:graphicFrame>
        <p:nvGraphicFramePr>
          <p:cNvPr id="493572" name="Group 4"/>
          <p:cNvGraphicFramePr>
            <a:graphicFrameLocks noGrp="1"/>
          </p:cNvGraphicFramePr>
          <p:nvPr/>
        </p:nvGraphicFramePr>
        <p:xfrm>
          <a:off x="6275388" y="1773238"/>
          <a:ext cx="2579687" cy="2798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586" name="Group 18"/>
          <p:cNvGraphicFramePr>
            <a:graphicFrameLocks noGrp="1"/>
          </p:cNvGraphicFramePr>
          <p:nvPr/>
        </p:nvGraphicFramePr>
        <p:xfrm>
          <a:off x="6275388" y="2132013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774" name="Group 206"/>
          <p:cNvGraphicFramePr>
            <a:graphicFrameLocks noGrp="1"/>
          </p:cNvGraphicFramePr>
          <p:nvPr/>
        </p:nvGraphicFramePr>
        <p:xfrm>
          <a:off x="6275388" y="3068638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638" name="Group 70"/>
          <p:cNvGraphicFramePr>
            <a:graphicFrameLocks noGrp="1"/>
          </p:cNvGraphicFramePr>
          <p:nvPr/>
        </p:nvGraphicFramePr>
        <p:xfrm>
          <a:off x="4857750" y="2133600"/>
          <a:ext cx="1031875" cy="167904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7" name="Line 93"/>
          <p:cNvSpPr>
            <a:spLocks noChangeShapeType="1"/>
          </p:cNvSpPr>
          <p:nvPr/>
        </p:nvSpPr>
        <p:spPr bwMode="auto">
          <a:xfrm>
            <a:off x="5614988" y="2278063"/>
            <a:ext cx="611187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358" name="Line 94"/>
          <p:cNvSpPr>
            <a:spLocks noChangeShapeType="1"/>
          </p:cNvSpPr>
          <p:nvPr/>
        </p:nvSpPr>
        <p:spPr bwMode="auto">
          <a:xfrm>
            <a:off x="5614988" y="2565400"/>
            <a:ext cx="611187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359" name="Line 95"/>
          <p:cNvSpPr>
            <a:spLocks noChangeShapeType="1"/>
          </p:cNvSpPr>
          <p:nvPr/>
        </p:nvSpPr>
        <p:spPr bwMode="auto">
          <a:xfrm>
            <a:off x="5614988" y="2817813"/>
            <a:ext cx="611187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3664" name="Line 96"/>
          <p:cNvSpPr>
            <a:spLocks noChangeShapeType="1"/>
          </p:cNvSpPr>
          <p:nvPr/>
        </p:nvSpPr>
        <p:spPr bwMode="auto">
          <a:xfrm>
            <a:off x="5614988" y="3105150"/>
            <a:ext cx="611187" cy="7302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3665" name="Line 97"/>
          <p:cNvSpPr>
            <a:spLocks noChangeShapeType="1"/>
          </p:cNvSpPr>
          <p:nvPr/>
        </p:nvSpPr>
        <p:spPr bwMode="auto">
          <a:xfrm>
            <a:off x="5614988" y="3394075"/>
            <a:ext cx="611187" cy="714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3666" name="Line 98"/>
          <p:cNvSpPr>
            <a:spLocks noChangeShapeType="1"/>
          </p:cNvSpPr>
          <p:nvPr/>
        </p:nvSpPr>
        <p:spPr bwMode="auto">
          <a:xfrm>
            <a:off x="5614988" y="3681413"/>
            <a:ext cx="611187" cy="7143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493667" name="Group 99"/>
          <p:cNvGraphicFramePr>
            <a:graphicFrameLocks noGrp="1"/>
          </p:cNvGraphicFramePr>
          <p:nvPr/>
        </p:nvGraphicFramePr>
        <p:xfrm>
          <a:off x="6276975" y="4005263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693" name="Group 125"/>
          <p:cNvGraphicFramePr>
            <a:graphicFrameLocks noGrp="1"/>
          </p:cNvGraphicFramePr>
          <p:nvPr/>
        </p:nvGraphicFramePr>
        <p:xfrm>
          <a:off x="6276975" y="4932363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719" name="Group 151"/>
          <p:cNvGraphicFramePr>
            <a:graphicFrameLocks noGrp="1"/>
          </p:cNvGraphicFramePr>
          <p:nvPr/>
        </p:nvGraphicFramePr>
        <p:xfrm>
          <a:off x="4859338" y="4006850"/>
          <a:ext cx="1031875" cy="16790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38" name="Line 174"/>
          <p:cNvSpPr>
            <a:spLocks noChangeShapeType="1"/>
          </p:cNvSpPr>
          <p:nvPr/>
        </p:nvSpPr>
        <p:spPr bwMode="auto">
          <a:xfrm>
            <a:off x="5616575" y="4151313"/>
            <a:ext cx="611188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439" name="Line 175"/>
          <p:cNvSpPr>
            <a:spLocks noChangeShapeType="1"/>
          </p:cNvSpPr>
          <p:nvPr/>
        </p:nvSpPr>
        <p:spPr bwMode="auto">
          <a:xfrm>
            <a:off x="5616575" y="4438650"/>
            <a:ext cx="611188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440" name="Line 176"/>
          <p:cNvSpPr>
            <a:spLocks noChangeShapeType="1"/>
          </p:cNvSpPr>
          <p:nvPr/>
        </p:nvSpPr>
        <p:spPr bwMode="auto">
          <a:xfrm>
            <a:off x="5616575" y="4691063"/>
            <a:ext cx="611188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441" name="Line 177"/>
          <p:cNvSpPr>
            <a:spLocks noChangeShapeType="1"/>
          </p:cNvSpPr>
          <p:nvPr/>
        </p:nvSpPr>
        <p:spPr bwMode="auto">
          <a:xfrm>
            <a:off x="5616575" y="4978400"/>
            <a:ext cx="611188" cy="7302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442" name="Line 178"/>
          <p:cNvSpPr>
            <a:spLocks noChangeShapeType="1"/>
          </p:cNvSpPr>
          <p:nvPr/>
        </p:nvSpPr>
        <p:spPr bwMode="auto">
          <a:xfrm>
            <a:off x="5616575" y="5267325"/>
            <a:ext cx="611188" cy="714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1443" name="Line 179"/>
          <p:cNvSpPr>
            <a:spLocks noChangeShapeType="1"/>
          </p:cNvSpPr>
          <p:nvPr/>
        </p:nvSpPr>
        <p:spPr bwMode="auto">
          <a:xfrm>
            <a:off x="5616575" y="5554663"/>
            <a:ext cx="611188" cy="7143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3751" name="Rectangle 183"/>
          <p:cNvSpPr>
            <a:spLocks noChangeArrowheads="1"/>
          </p:cNvSpPr>
          <p:nvPr/>
        </p:nvSpPr>
        <p:spPr bwMode="auto">
          <a:xfrm>
            <a:off x="4932363" y="3573463"/>
            <a:ext cx="3603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3752" name="Rectangle 184"/>
          <p:cNvSpPr>
            <a:spLocks noChangeArrowheads="1"/>
          </p:cNvSpPr>
          <p:nvPr/>
        </p:nvSpPr>
        <p:spPr bwMode="auto">
          <a:xfrm>
            <a:off x="6372225" y="3657600"/>
            <a:ext cx="287338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3754" name="Rectangle 186"/>
          <p:cNvSpPr>
            <a:spLocks noChangeArrowheads="1"/>
          </p:cNvSpPr>
          <p:nvPr/>
        </p:nvSpPr>
        <p:spPr bwMode="auto">
          <a:xfrm>
            <a:off x="4967288" y="3009900"/>
            <a:ext cx="2889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3755" name="Rectangle 187"/>
          <p:cNvSpPr>
            <a:spLocks noChangeArrowheads="1"/>
          </p:cNvSpPr>
          <p:nvPr/>
        </p:nvSpPr>
        <p:spPr bwMode="auto">
          <a:xfrm>
            <a:off x="6408738" y="3105150"/>
            <a:ext cx="287337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3757" name="Text Box 189"/>
          <p:cNvSpPr txBox="1">
            <a:spLocks noChangeArrowheads="1"/>
          </p:cNvSpPr>
          <p:nvPr/>
        </p:nvSpPr>
        <p:spPr bwMode="auto">
          <a:xfrm>
            <a:off x="4967288" y="3065463"/>
            <a:ext cx="271462" cy="149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493758" name="Text Box 190"/>
          <p:cNvSpPr txBox="1">
            <a:spLocks noChangeArrowheads="1"/>
          </p:cNvSpPr>
          <p:nvPr/>
        </p:nvSpPr>
        <p:spPr bwMode="auto">
          <a:xfrm>
            <a:off x="6388100" y="3159125"/>
            <a:ext cx="271463" cy="134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50</a:t>
            </a:r>
            <a:r>
              <a:rPr lang="en-US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493759" name="Rectangle 191"/>
          <p:cNvSpPr>
            <a:spLocks noChangeArrowheads="1"/>
          </p:cNvSpPr>
          <p:nvPr/>
        </p:nvSpPr>
        <p:spPr bwMode="auto">
          <a:xfrm>
            <a:off x="5003800" y="3284538"/>
            <a:ext cx="252413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3761" name="Line 193"/>
          <p:cNvSpPr>
            <a:spLocks noChangeShapeType="1"/>
          </p:cNvSpPr>
          <p:nvPr/>
        </p:nvSpPr>
        <p:spPr bwMode="auto">
          <a:xfrm flipV="1">
            <a:off x="4751388" y="3105150"/>
            <a:ext cx="0" cy="250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3762" name="Line 194"/>
          <p:cNvSpPr>
            <a:spLocks noChangeShapeType="1"/>
          </p:cNvSpPr>
          <p:nvPr/>
        </p:nvSpPr>
        <p:spPr bwMode="auto">
          <a:xfrm flipV="1">
            <a:off x="6192838" y="3213100"/>
            <a:ext cx="0" cy="250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pSp>
        <p:nvGrpSpPr>
          <p:cNvPr id="11453" name="Group 203"/>
          <p:cNvGrpSpPr>
            <a:grpSpLocks/>
          </p:cNvGrpSpPr>
          <p:nvPr/>
        </p:nvGrpSpPr>
        <p:grpSpPr bwMode="auto">
          <a:xfrm>
            <a:off x="4751388" y="3862388"/>
            <a:ext cx="0" cy="1690687"/>
            <a:chOff x="4751388" y="3862388"/>
            <a:chExt cx="0" cy="1690687"/>
          </a:xfrm>
        </p:grpSpPr>
        <p:sp>
          <p:nvSpPr>
            <p:cNvPr id="11464" name="Line 197"/>
            <p:cNvSpPr>
              <a:spLocks noChangeShapeType="1"/>
            </p:cNvSpPr>
            <p:nvPr/>
          </p:nvSpPr>
          <p:spPr bwMode="auto">
            <a:xfrm flipV="1">
              <a:off x="2993" y="2433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5" name="Line 198"/>
            <p:cNvSpPr>
              <a:spLocks noChangeShapeType="1"/>
            </p:cNvSpPr>
            <p:nvPr/>
          </p:nvSpPr>
          <p:spPr bwMode="auto">
            <a:xfrm flipV="1">
              <a:off x="2993" y="2614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6" name="Line 199"/>
            <p:cNvSpPr>
              <a:spLocks noChangeShapeType="1"/>
            </p:cNvSpPr>
            <p:nvPr/>
          </p:nvSpPr>
          <p:spPr bwMode="auto">
            <a:xfrm flipV="1">
              <a:off x="2993" y="2796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7" name="Line 200"/>
            <p:cNvSpPr>
              <a:spLocks noChangeShapeType="1"/>
            </p:cNvSpPr>
            <p:nvPr/>
          </p:nvSpPr>
          <p:spPr bwMode="auto">
            <a:xfrm flipV="1">
              <a:off x="2993" y="2977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8" name="Line 201"/>
            <p:cNvSpPr>
              <a:spLocks noChangeShapeType="1"/>
            </p:cNvSpPr>
            <p:nvPr/>
          </p:nvSpPr>
          <p:spPr bwMode="auto">
            <a:xfrm flipV="1">
              <a:off x="2993" y="3159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9" name="Line 202"/>
            <p:cNvSpPr>
              <a:spLocks noChangeShapeType="1"/>
            </p:cNvSpPr>
            <p:nvPr/>
          </p:nvSpPr>
          <p:spPr bwMode="auto">
            <a:xfrm flipV="1">
              <a:off x="2993" y="3340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1454" name="Group 203"/>
          <p:cNvGrpSpPr>
            <a:grpSpLocks/>
          </p:cNvGrpSpPr>
          <p:nvPr/>
        </p:nvGrpSpPr>
        <p:grpSpPr bwMode="auto">
          <a:xfrm>
            <a:off x="4714875" y="4095750"/>
            <a:ext cx="0" cy="1690688"/>
            <a:chOff x="4714876" y="4095767"/>
            <a:chExt cx="0" cy="1690687"/>
          </a:xfrm>
        </p:grpSpPr>
        <p:sp>
          <p:nvSpPr>
            <p:cNvPr id="11458" name="Line 197"/>
            <p:cNvSpPr>
              <a:spLocks noChangeShapeType="1"/>
            </p:cNvSpPr>
            <p:nvPr/>
          </p:nvSpPr>
          <p:spPr bwMode="auto">
            <a:xfrm flipV="1">
              <a:off x="2993" y="2433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59" name="Line 198"/>
            <p:cNvSpPr>
              <a:spLocks noChangeShapeType="1"/>
            </p:cNvSpPr>
            <p:nvPr/>
          </p:nvSpPr>
          <p:spPr bwMode="auto">
            <a:xfrm flipV="1">
              <a:off x="2993" y="2614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0" name="Line 199"/>
            <p:cNvSpPr>
              <a:spLocks noChangeShapeType="1"/>
            </p:cNvSpPr>
            <p:nvPr/>
          </p:nvSpPr>
          <p:spPr bwMode="auto">
            <a:xfrm flipV="1">
              <a:off x="2993" y="2796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1" name="Line 200"/>
            <p:cNvSpPr>
              <a:spLocks noChangeShapeType="1"/>
            </p:cNvSpPr>
            <p:nvPr/>
          </p:nvSpPr>
          <p:spPr bwMode="auto">
            <a:xfrm flipV="1">
              <a:off x="2993" y="2977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2" name="Line 201"/>
            <p:cNvSpPr>
              <a:spLocks noChangeShapeType="1"/>
            </p:cNvSpPr>
            <p:nvPr/>
          </p:nvSpPr>
          <p:spPr bwMode="auto">
            <a:xfrm flipV="1">
              <a:off x="2993" y="3159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63" name="Line 202"/>
            <p:cNvSpPr>
              <a:spLocks noChangeShapeType="1"/>
            </p:cNvSpPr>
            <p:nvPr/>
          </p:nvSpPr>
          <p:spPr bwMode="auto">
            <a:xfrm flipV="1">
              <a:off x="2993" y="3340"/>
              <a:ext cx="0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55" name="Rectangle 192"/>
          <p:cNvSpPr>
            <a:spLocks noChangeArrowheads="1"/>
          </p:cNvSpPr>
          <p:nvPr/>
        </p:nvSpPr>
        <p:spPr bwMode="auto">
          <a:xfrm>
            <a:off x="6408738" y="3392488"/>
            <a:ext cx="250825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456" name="Footer Placeholder 4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11457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ED2EB-2621-4F45-9748-5B31A869BE8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93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93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9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9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93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 bldLvl="2"/>
      <p:bldP spid="493664" grpId="0" animBg="1"/>
      <p:bldP spid="493664" grpId="1" animBg="1"/>
      <p:bldP spid="493665" grpId="0" animBg="1"/>
      <p:bldP spid="493666" grpId="0" animBg="1"/>
      <p:bldP spid="493751" grpId="0" animBg="1"/>
      <p:bldP spid="493752" grpId="0" animBg="1"/>
      <p:bldP spid="493754" grpId="0" animBg="1"/>
      <p:bldP spid="493755" grpId="0" animBg="1"/>
      <p:bldP spid="493757" grpId="0" animBg="1"/>
      <p:bldP spid="493758" grpId="0" animBg="1"/>
      <p:bldP spid="493759" grpId="0" animBg="1"/>
      <p:bldP spid="493761" grpId="0" animBg="1"/>
      <p:bldP spid="493761" grpId="1" animBg="1"/>
      <p:bldP spid="493762" grpId="0" animBg="1"/>
      <p:bldP spid="493762" grpId="1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802" name="Group 186"/>
          <p:cNvGraphicFramePr>
            <a:graphicFrameLocks noGrp="1"/>
          </p:cNvGraphicFramePr>
          <p:nvPr/>
        </p:nvGraphicFramePr>
        <p:xfrm>
          <a:off x="6456363" y="3249613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5660" name="Group 44"/>
          <p:cNvGraphicFramePr>
            <a:graphicFrameLocks noGrp="1"/>
          </p:cNvGraphicFramePr>
          <p:nvPr/>
        </p:nvGraphicFramePr>
        <p:xfrm>
          <a:off x="6454775" y="3248025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Eksempel: </a:t>
            </a:r>
            <a:br>
              <a:rPr lang="en-US" smtClean="0">
                <a:ea typeface="ＭＳ Ｐゴシック" pitchFamily="-105" charset="-128"/>
              </a:rPr>
            </a:br>
            <a:r>
              <a:rPr lang="en-US" smtClean="0">
                <a:ea typeface="ＭＳ Ｐゴシック" pitchFamily="-105" charset="-128"/>
              </a:rPr>
              <a:t>Innsetting ved tynn indeks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-105" charset="-128"/>
              </a:rPr>
              <a:t>Sett inn post med  a = 60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Vi er heldige – ledig plass der vi trenger det.</a:t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r>
              <a:rPr lang="en-US" sz="2000" smtClean="0">
                <a:ea typeface="ＭＳ Ｐゴシック" pitchFamily="-105" charset="-128"/>
              </a:rPr>
              <a:t>Sett inn post med a = 25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Må flytte posten med a=30 til neste blokk for å lage plass.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Den første posten i blokk to er endret, og indeksen må oppdateres.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Merk: Kunne også satt inn en ny/overflytsblokk.</a:t>
            </a:r>
          </a:p>
        </p:txBody>
      </p:sp>
      <p:graphicFrame>
        <p:nvGraphicFramePr>
          <p:cNvPr id="495620" name="Group 4"/>
          <p:cNvGraphicFramePr>
            <a:graphicFrameLocks noGrp="1"/>
          </p:cNvGraphicFramePr>
          <p:nvPr/>
        </p:nvGraphicFramePr>
        <p:xfrm>
          <a:off x="6454775" y="1952625"/>
          <a:ext cx="2579688" cy="27984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5634" name="Group 18"/>
          <p:cNvGraphicFramePr>
            <a:graphicFrameLocks noGrp="1"/>
          </p:cNvGraphicFramePr>
          <p:nvPr/>
        </p:nvGraphicFramePr>
        <p:xfrm>
          <a:off x="6454775" y="2311400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5686" name="Group 70"/>
          <p:cNvGraphicFramePr>
            <a:graphicFrameLocks noGrp="1"/>
          </p:cNvGraphicFramePr>
          <p:nvPr/>
        </p:nvGraphicFramePr>
        <p:xfrm>
          <a:off x="4751388" y="2312988"/>
          <a:ext cx="1031875" cy="16790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07" name="Line 93"/>
          <p:cNvSpPr>
            <a:spLocks noChangeShapeType="1"/>
          </p:cNvSpPr>
          <p:nvPr/>
        </p:nvSpPr>
        <p:spPr bwMode="auto">
          <a:xfrm flipV="1">
            <a:off x="5507038" y="2455863"/>
            <a:ext cx="865187" cy="15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2408" name="Line 94"/>
          <p:cNvSpPr>
            <a:spLocks noChangeShapeType="1"/>
          </p:cNvSpPr>
          <p:nvPr/>
        </p:nvSpPr>
        <p:spPr bwMode="auto">
          <a:xfrm>
            <a:off x="5507038" y="2744788"/>
            <a:ext cx="865187" cy="6111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2409" name="Line 95"/>
          <p:cNvSpPr>
            <a:spLocks noChangeShapeType="1"/>
          </p:cNvSpPr>
          <p:nvPr/>
        </p:nvSpPr>
        <p:spPr bwMode="auto">
          <a:xfrm>
            <a:off x="5507038" y="2997200"/>
            <a:ext cx="865187" cy="13319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495712" name="Group 96"/>
          <p:cNvGraphicFramePr>
            <a:graphicFrameLocks noGrp="1"/>
          </p:cNvGraphicFramePr>
          <p:nvPr/>
        </p:nvGraphicFramePr>
        <p:xfrm>
          <a:off x="6456363" y="4184650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5738" name="Group 122"/>
          <p:cNvGraphicFramePr>
            <a:graphicFrameLocks noGrp="1"/>
          </p:cNvGraphicFramePr>
          <p:nvPr/>
        </p:nvGraphicFramePr>
        <p:xfrm>
          <a:off x="6456363" y="5111750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62" name="Line 148"/>
          <p:cNvSpPr>
            <a:spLocks noChangeShapeType="1"/>
          </p:cNvSpPr>
          <p:nvPr/>
        </p:nvSpPr>
        <p:spPr bwMode="auto">
          <a:xfrm>
            <a:off x="5507038" y="3286125"/>
            <a:ext cx="865187" cy="19065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2463" name="Line 149"/>
          <p:cNvSpPr>
            <a:spLocks noChangeShapeType="1"/>
          </p:cNvSpPr>
          <p:nvPr/>
        </p:nvSpPr>
        <p:spPr bwMode="auto">
          <a:xfrm>
            <a:off x="5507038" y="3573463"/>
            <a:ext cx="252412" cy="93503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2464" name="Line 150"/>
          <p:cNvSpPr>
            <a:spLocks noChangeShapeType="1"/>
          </p:cNvSpPr>
          <p:nvPr/>
        </p:nvSpPr>
        <p:spPr bwMode="auto">
          <a:xfrm>
            <a:off x="5507038" y="3825875"/>
            <a:ext cx="107950" cy="8620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5773" name="Text Box 157"/>
          <p:cNvSpPr txBox="1">
            <a:spLocks noChangeArrowheads="1"/>
          </p:cNvSpPr>
          <p:nvPr/>
        </p:nvSpPr>
        <p:spPr bwMode="auto">
          <a:xfrm>
            <a:off x="6570663" y="3611563"/>
            <a:ext cx="271462" cy="15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  <a:latin typeface="Times New Roman" pitchFamily="-105" charset="0"/>
                <a:cs typeface="Times New Roman" pitchFamily="-105" charset="0"/>
              </a:rPr>
              <a:t>60 </a:t>
            </a:r>
          </a:p>
        </p:txBody>
      </p:sp>
      <p:sp>
        <p:nvSpPr>
          <p:cNvPr id="495829" name="Text Box 213"/>
          <p:cNvSpPr txBox="1">
            <a:spLocks noChangeArrowheads="1"/>
          </p:cNvSpPr>
          <p:nvPr/>
        </p:nvSpPr>
        <p:spPr bwMode="auto">
          <a:xfrm>
            <a:off x="6562725" y="2967038"/>
            <a:ext cx="271463" cy="15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  <a:latin typeface="Times New Roman" pitchFamily="-105" charset="0"/>
                <a:cs typeface="Times New Roman" pitchFamily="-105" charset="0"/>
              </a:rPr>
              <a:t>25 </a:t>
            </a:r>
          </a:p>
        </p:txBody>
      </p:sp>
      <p:sp>
        <p:nvSpPr>
          <p:cNvPr id="495832" name="Text Box 216"/>
          <p:cNvSpPr txBox="1">
            <a:spLocks noChangeArrowheads="1"/>
          </p:cNvSpPr>
          <p:nvPr/>
        </p:nvSpPr>
        <p:spPr bwMode="auto">
          <a:xfrm>
            <a:off x="4876800" y="2679700"/>
            <a:ext cx="271463" cy="153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  <a:latin typeface="Times New Roman" pitchFamily="-105" charset="0"/>
                <a:cs typeface="Times New Roman" pitchFamily="-105" charset="0"/>
              </a:rPr>
              <a:t>30 </a:t>
            </a:r>
          </a:p>
        </p:txBody>
      </p:sp>
      <p:sp>
        <p:nvSpPr>
          <p:cNvPr id="12468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12469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49184-8857-44D4-B93B-6F3A1A13FF5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bldLvl="2"/>
      <p:bldP spid="495773" grpId="0" animBg="1"/>
      <p:bldP spid="495773" grpId="1" animBg="1"/>
      <p:bldP spid="495829" grpId="0" animBg="1"/>
      <p:bldP spid="4958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Eksempel: </a:t>
            </a:r>
            <a:br>
              <a:rPr lang="en-US" smtClean="0">
                <a:ea typeface="ＭＳ Ｐゴシック" pitchFamily="-105" charset="-128"/>
              </a:rPr>
            </a:br>
            <a:r>
              <a:rPr lang="en-US" smtClean="0">
                <a:ea typeface="ＭＳ Ｐゴシック" pitchFamily="-105" charset="-128"/>
              </a:rPr>
              <a:t>Innsetting ved tynn indeks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-105" charset="-128"/>
              </a:rPr>
              <a:t>Sett inn post med a = 95</a:t>
            </a:r>
          </a:p>
          <a:p>
            <a:pPr lvl="1"/>
            <a:r>
              <a:rPr lang="en-US" sz="2000" smtClean="0">
                <a:ea typeface="ＭＳ Ｐゴシック" pitchFamily="-105" charset="-128"/>
              </a:rPr>
              <a:t>Ikke plass – sett inn ny/overflytsblokk</a:t>
            </a:r>
          </a:p>
          <a:p>
            <a:pPr lvl="2"/>
            <a:r>
              <a:rPr lang="en-US" sz="1800" smtClean="0">
                <a:ea typeface="ＭＳ Ｐゴシック" pitchFamily="-105" charset="-128"/>
              </a:rPr>
              <a:t>Overflytsblokk: Trenger ikke gjøre noe i </a:t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>indeksen (har bare </a:t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>pekere til hoved-blokkene).</a:t>
            </a:r>
          </a:p>
          <a:p>
            <a:pPr lvl="2"/>
            <a:r>
              <a:rPr lang="en-US" sz="1800" smtClean="0">
                <a:ea typeface="ＭＳ Ｐゴシック" pitchFamily="-105" charset="-128"/>
              </a:rPr>
              <a:t>Ny blokk: Indeksen må oppdateres.</a:t>
            </a:r>
          </a:p>
          <a:p>
            <a:r>
              <a:rPr lang="en-US" sz="2000" smtClean="0">
                <a:ea typeface="ＭＳ Ｐゴシック" pitchFamily="-105" charset="-128"/>
              </a:rPr>
              <a:t>Innsetting ved tette indekser gjøres på samme måte – men indeksen må oppdateres hver gang.</a:t>
            </a:r>
          </a:p>
        </p:txBody>
      </p:sp>
      <p:graphicFrame>
        <p:nvGraphicFramePr>
          <p:cNvPr id="497668" name="Group 4"/>
          <p:cNvGraphicFramePr>
            <a:graphicFrameLocks noGrp="1"/>
          </p:cNvGraphicFramePr>
          <p:nvPr/>
        </p:nvGraphicFramePr>
        <p:xfrm>
          <a:off x="5988050" y="1557338"/>
          <a:ext cx="2579688" cy="27984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7682" name="Group 18"/>
          <p:cNvGraphicFramePr>
            <a:graphicFrameLocks noGrp="1"/>
          </p:cNvGraphicFramePr>
          <p:nvPr/>
        </p:nvGraphicFramePr>
        <p:xfrm>
          <a:off x="5988050" y="1916113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708" name="Group 44"/>
          <p:cNvGraphicFramePr>
            <a:graphicFrameLocks noGrp="1"/>
          </p:cNvGraphicFramePr>
          <p:nvPr/>
        </p:nvGraphicFramePr>
        <p:xfrm>
          <a:off x="5988050" y="2852738"/>
          <a:ext cx="2579688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8140" name="Group 476"/>
          <p:cNvGraphicFramePr>
            <a:graphicFrameLocks noGrp="1"/>
          </p:cNvGraphicFramePr>
          <p:nvPr/>
        </p:nvGraphicFramePr>
        <p:xfrm>
          <a:off x="4284663" y="1917700"/>
          <a:ext cx="1031875" cy="1692888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05" name="Line 93"/>
          <p:cNvSpPr>
            <a:spLocks noChangeShapeType="1"/>
          </p:cNvSpPr>
          <p:nvPr/>
        </p:nvSpPr>
        <p:spPr bwMode="auto">
          <a:xfrm flipV="1">
            <a:off x="5040313" y="2060575"/>
            <a:ext cx="865187" cy="15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3406" name="Line 94"/>
          <p:cNvSpPr>
            <a:spLocks noChangeShapeType="1"/>
          </p:cNvSpPr>
          <p:nvPr/>
        </p:nvSpPr>
        <p:spPr bwMode="auto">
          <a:xfrm>
            <a:off x="5040313" y="2349500"/>
            <a:ext cx="865187" cy="6111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3407" name="Line 95"/>
          <p:cNvSpPr>
            <a:spLocks noChangeShapeType="1"/>
          </p:cNvSpPr>
          <p:nvPr/>
        </p:nvSpPr>
        <p:spPr bwMode="auto">
          <a:xfrm>
            <a:off x="5040313" y="2601913"/>
            <a:ext cx="865187" cy="13319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497760" name="Group 96"/>
          <p:cNvGraphicFramePr>
            <a:graphicFrameLocks noGrp="1"/>
          </p:cNvGraphicFramePr>
          <p:nvPr/>
        </p:nvGraphicFramePr>
        <p:xfrm>
          <a:off x="5989638" y="3789363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786" name="Group 122"/>
          <p:cNvGraphicFramePr>
            <a:graphicFrameLocks noGrp="1"/>
          </p:cNvGraphicFramePr>
          <p:nvPr/>
        </p:nvGraphicFramePr>
        <p:xfrm>
          <a:off x="5989638" y="4716463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812" name="Line 148"/>
          <p:cNvSpPr>
            <a:spLocks noChangeShapeType="1"/>
          </p:cNvSpPr>
          <p:nvPr/>
        </p:nvSpPr>
        <p:spPr bwMode="auto">
          <a:xfrm>
            <a:off x="5040313" y="2890838"/>
            <a:ext cx="865187" cy="19065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498131" name="Group 467"/>
          <p:cNvGraphicFramePr>
            <a:graphicFrameLocks noGrp="1"/>
          </p:cNvGraphicFramePr>
          <p:nvPr/>
        </p:nvGraphicFramePr>
        <p:xfrm>
          <a:off x="5989638" y="5759450"/>
          <a:ext cx="2579687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  <a:gridCol w="515938"/>
                <a:gridCol w="5159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901" name="Rectangle 237"/>
          <p:cNvSpPr>
            <a:spLocks noChangeArrowheads="1"/>
          </p:cNvSpPr>
          <p:nvPr/>
        </p:nvSpPr>
        <p:spPr bwMode="auto">
          <a:xfrm>
            <a:off x="8604250" y="1916113"/>
            <a:ext cx="179388" cy="252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7902" name="Rectangle 238"/>
          <p:cNvSpPr>
            <a:spLocks noChangeArrowheads="1"/>
          </p:cNvSpPr>
          <p:nvPr/>
        </p:nvSpPr>
        <p:spPr bwMode="auto">
          <a:xfrm>
            <a:off x="8604250" y="2852738"/>
            <a:ext cx="179388" cy="252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7903" name="Rectangle 239"/>
          <p:cNvSpPr>
            <a:spLocks noChangeArrowheads="1"/>
          </p:cNvSpPr>
          <p:nvPr/>
        </p:nvSpPr>
        <p:spPr bwMode="auto">
          <a:xfrm>
            <a:off x="8604250" y="3824288"/>
            <a:ext cx="179388" cy="252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7904" name="Rectangle 240"/>
          <p:cNvSpPr>
            <a:spLocks noChangeArrowheads="1"/>
          </p:cNvSpPr>
          <p:nvPr/>
        </p:nvSpPr>
        <p:spPr bwMode="auto">
          <a:xfrm>
            <a:off x="8604250" y="4724400"/>
            <a:ext cx="179388" cy="2524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7905" name="Rectangle 241"/>
          <p:cNvSpPr>
            <a:spLocks noChangeArrowheads="1"/>
          </p:cNvSpPr>
          <p:nvPr/>
        </p:nvSpPr>
        <p:spPr bwMode="auto">
          <a:xfrm>
            <a:off x="8604250" y="5768975"/>
            <a:ext cx="179388" cy="2524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97906" name="Line 242"/>
          <p:cNvSpPr>
            <a:spLocks noChangeShapeType="1"/>
          </p:cNvSpPr>
          <p:nvPr/>
        </p:nvSpPr>
        <p:spPr bwMode="auto">
          <a:xfrm>
            <a:off x="8675688" y="2024063"/>
            <a:ext cx="252412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7907" name="Line 243"/>
          <p:cNvSpPr>
            <a:spLocks noChangeShapeType="1"/>
          </p:cNvSpPr>
          <p:nvPr/>
        </p:nvSpPr>
        <p:spPr bwMode="auto">
          <a:xfrm>
            <a:off x="8675688" y="2960688"/>
            <a:ext cx="252412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7908" name="Line 244"/>
          <p:cNvSpPr>
            <a:spLocks noChangeShapeType="1"/>
          </p:cNvSpPr>
          <p:nvPr/>
        </p:nvSpPr>
        <p:spPr bwMode="auto">
          <a:xfrm>
            <a:off x="8675688" y="4833938"/>
            <a:ext cx="252412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7909" name="Line 245"/>
          <p:cNvSpPr>
            <a:spLocks noChangeShapeType="1"/>
          </p:cNvSpPr>
          <p:nvPr/>
        </p:nvSpPr>
        <p:spPr bwMode="auto">
          <a:xfrm>
            <a:off x="8675688" y="5876925"/>
            <a:ext cx="252412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8133" name="Line 469"/>
          <p:cNvSpPr>
            <a:spLocks noChangeShapeType="1"/>
          </p:cNvSpPr>
          <p:nvPr/>
        </p:nvSpPr>
        <p:spPr bwMode="auto">
          <a:xfrm>
            <a:off x="8675688" y="3933825"/>
            <a:ext cx="360362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98134" name="Line 470"/>
          <p:cNvSpPr>
            <a:spLocks noChangeShapeType="1"/>
          </p:cNvSpPr>
          <p:nvPr/>
        </p:nvSpPr>
        <p:spPr bwMode="auto">
          <a:xfrm>
            <a:off x="9036050" y="3933825"/>
            <a:ext cx="0" cy="172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98135" name="Line 471"/>
          <p:cNvSpPr>
            <a:spLocks noChangeShapeType="1"/>
          </p:cNvSpPr>
          <p:nvPr/>
        </p:nvSpPr>
        <p:spPr bwMode="auto">
          <a:xfrm flipH="1">
            <a:off x="5795963" y="5661025"/>
            <a:ext cx="32400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98136" name="Line 472"/>
          <p:cNvSpPr>
            <a:spLocks noChangeShapeType="1"/>
          </p:cNvSpPr>
          <p:nvPr/>
        </p:nvSpPr>
        <p:spPr bwMode="auto">
          <a:xfrm>
            <a:off x="5795963" y="5661025"/>
            <a:ext cx="0" cy="1809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98137" name="Line 473"/>
          <p:cNvSpPr>
            <a:spLocks noChangeShapeType="1"/>
          </p:cNvSpPr>
          <p:nvPr/>
        </p:nvSpPr>
        <p:spPr bwMode="auto">
          <a:xfrm>
            <a:off x="5795963" y="5842000"/>
            <a:ext cx="144462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8189" name="Text Box 525"/>
          <p:cNvSpPr txBox="1">
            <a:spLocks noChangeArrowheads="1"/>
          </p:cNvSpPr>
          <p:nvPr/>
        </p:nvSpPr>
        <p:spPr bwMode="auto">
          <a:xfrm>
            <a:off x="4356100" y="2832100"/>
            <a:ext cx="360363" cy="153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  <a:latin typeface="Times New Roman" pitchFamily="-105" charset="0"/>
                <a:cs typeface="Times New Roman" pitchFamily="-105" charset="0"/>
              </a:rPr>
              <a:t>95 </a:t>
            </a:r>
          </a:p>
        </p:txBody>
      </p:sp>
      <p:sp>
        <p:nvSpPr>
          <p:cNvPr id="498190" name="Text Box 526"/>
          <p:cNvSpPr txBox="1">
            <a:spLocks noChangeArrowheads="1"/>
          </p:cNvSpPr>
          <p:nvPr/>
        </p:nvSpPr>
        <p:spPr bwMode="auto">
          <a:xfrm>
            <a:off x="4294188" y="3111500"/>
            <a:ext cx="468312" cy="153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  <a:latin typeface="Times New Roman" pitchFamily="-105" charset="0"/>
                <a:cs typeface="Times New Roman" pitchFamily="-105" charset="0"/>
              </a:rPr>
              <a:t>100 </a:t>
            </a:r>
          </a:p>
        </p:txBody>
      </p:sp>
      <p:sp>
        <p:nvSpPr>
          <p:cNvPr id="498192" name="Line 528"/>
          <p:cNvSpPr>
            <a:spLocks noChangeShapeType="1"/>
          </p:cNvSpPr>
          <p:nvPr/>
        </p:nvSpPr>
        <p:spPr bwMode="auto">
          <a:xfrm>
            <a:off x="5040313" y="2889250"/>
            <a:ext cx="900112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498194" name="Freeform 530"/>
          <p:cNvSpPr>
            <a:spLocks/>
          </p:cNvSpPr>
          <p:nvPr/>
        </p:nvSpPr>
        <p:spPr bwMode="auto">
          <a:xfrm>
            <a:off x="5040313" y="3176588"/>
            <a:ext cx="863600" cy="1692275"/>
          </a:xfrm>
          <a:custGeom>
            <a:avLst/>
            <a:gdLst>
              <a:gd name="T0" fmla="*/ 0 w 544"/>
              <a:gd name="T1" fmla="*/ 0 h 1066"/>
              <a:gd name="T2" fmla="*/ 2147483647 w 544"/>
              <a:gd name="T3" fmla="*/ 2147483647 h 1066"/>
              <a:gd name="T4" fmla="*/ 2147483647 w 544"/>
              <a:gd name="T5" fmla="*/ 2147483647 h 1066"/>
              <a:gd name="T6" fmla="*/ 0 60000 65536"/>
              <a:gd name="T7" fmla="*/ 0 60000 65536"/>
              <a:gd name="T8" fmla="*/ 0 60000 65536"/>
              <a:gd name="T9" fmla="*/ 0 w 544"/>
              <a:gd name="T10" fmla="*/ 0 h 1066"/>
              <a:gd name="T11" fmla="*/ 544 w 544"/>
              <a:gd name="T12" fmla="*/ 1066 h 10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1066">
                <a:moveTo>
                  <a:pt x="0" y="0"/>
                </a:moveTo>
                <a:cubicBezTo>
                  <a:pt x="0" y="251"/>
                  <a:pt x="0" y="503"/>
                  <a:pt x="91" y="681"/>
                </a:cubicBezTo>
                <a:cubicBezTo>
                  <a:pt x="182" y="859"/>
                  <a:pt x="465" y="1002"/>
                  <a:pt x="544" y="1066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3505" name="Footer Placeholder 3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13506" name="Slide Number Placeholder 3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466D3-68B8-49E6-979B-DF98B3E8B70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9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9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9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9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497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9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9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 bldLvl="3"/>
      <p:bldP spid="497812" grpId="0" animBg="1"/>
      <p:bldP spid="497901" grpId="0" animBg="1"/>
      <p:bldP spid="497901" grpId="1" animBg="1"/>
      <p:bldP spid="497902" grpId="0" animBg="1"/>
      <p:bldP spid="497902" grpId="1" animBg="1"/>
      <p:bldP spid="497903" grpId="0" animBg="1"/>
      <p:bldP spid="497903" grpId="1" animBg="1"/>
      <p:bldP spid="497904" grpId="0" animBg="1"/>
      <p:bldP spid="497904" grpId="1" animBg="1"/>
      <p:bldP spid="497905" grpId="0" animBg="1"/>
      <p:bldP spid="497905" grpId="1" animBg="1"/>
      <p:bldP spid="497906" grpId="0" animBg="1"/>
      <p:bldP spid="497906" grpId="1" animBg="1"/>
      <p:bldP spid="497907" grpId="0" animBg="1"/>
      <p:bldP spid="497907" grpId="1" animBg="1"/>
      <p:bldP spid="497908" grpId="0" animBg="1"/>
      <p:bldP spid="497908" grpId="1" animBg="1"/>
      <p:bldP spid="497909" grpId="0" animBg="1"/>
      <p:bldP spid="497909" grpId="1" animBg="1"/>
      <p:bldP spid="498133" grpId="0" animBg="1"/>
      <p:bldP spid="498133" grpId="1" animBg="1"/>
      <p:bldP spid="498134" grpId="0" animBg="1"/>
      <p:bldP spid="498134" grpId="1" animBg="1"/>
      <p:bldP spid="498135" grpId="0" animBg="1"/>
      <p:bldP spid="498135" grpId="1" animBg="1"/>
      <p:bldP spid="498136" grpId="0" animBg="1"/>
      <p:bldP spid="498136" grpId="1" animBg="1"/>
      <p:bldP spid="498137" grpId="0" animBg="1"/>
      <p:bldP spid="498137" grpId="1" animBg="1"/>
      <p:bldP spid="498189" grpId="0" animBg="1"/>
      <p:bldP spid="498190" grpId="0" animBg="1" autoUpdateAnimBg="0"/>
      <p:bldP spid="498192" grpId="0" animBg="1"/>
      <p:bldP spid="4981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Spørringer med flere betingelser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latin typeface="Courier New" pitchFamily="-105" charset="0"/>
                <a:ea typeface="ＭＳ Ｐゴシック" pitchFamily="-105" charset="-128"/>
              </a:rPr>
              <a:t>SELECT ... FROM R WHERE a = 30 AND b &lt; 5</a:t>
            </a:r>
            <a:endParaRPr lang="en-US" sz="2000" smtClean="0">
              <a:ea typeface="ＭＳ Ｐゴシック" pitchFamily="-105" charset="-128"/>
            </a:endParaRPr>
          </a:p>
          <a:p>
            <a:r>
              <a:rPr lang="en-US" sz="2400" smtClean="0">
                <a:ea typeface="ＭＳ Ｐゴシック" pitchFamily="-105" charset="-128"/>
              </a:rPr>
              <a:t>Strategi 1:</a:t>
            </a:r>
          </a:p>
          <a:p>
            <a:pPr lvl="1"/>
            <a:r>
              <a:rPr lang="en-US" sz="2400" smtClean="0">
                <a:ea typeface="ＭＳ Ｐゴシック" pitchFamily="-105" charset="-128"/>
              </a:rPr>
              <a:t>Bruk en indeks, f.eks. på a.</a:t>
            </a:r>
          </a:p>
          <a:p>
            <a:pPr lvl="1"/>
            <a:r>
              <a:rPr lang="en-US" sz="2400" smtClean="0">
                <a:ea typeface="ＭＳ Ｐゴシック" pitchFamily="-105" charset="-128"/>
              </a:rPr>
              <a:t>Finn og </a:t>
            </a:r>
            <a:r>
              <a:rPr lang="en-US" sz="2400" i="1" smtClean="0">
                <a:ea typeface="ＭＳ Ｐゴシック" pitchFamily="-105" charset="-128"/>
              </a:rPr>
              <a:t>hent</a:t>
            </a:r>
            <a:r>
              <a:rPr lang="en-US" sz="2400" smtClean="0">
                <a:ea typeface="ＭＳ Ｐゴシック" pitchFamily="-105" charset="-128"/>
              </a:rPr>
              <a:t> alle postene med a = 30.</a:t>
            </a:r>
          </a:p>
          <a:p>
            <a:pPr lvl="1"/>
            <a:r>
              <a:rPr lang="en-US" sz="2400" smtClean="0">
                <a:ea typeface="ＭＳ Ｐゴシック" pitchFamily="-105" charset="-128"/>
              </a:rPr>
              <a:t>Søk gjennom disse postene for å finne </a:t>
            </a:r>
            <a:br>
              <a:rPr lang="en-US" sz="2400" smtClean="0">
                <a:ea typeface="ＭＳ Ｐゴシック" pitchFamily="-105" charset="-128"/>
              </a:rPr>
            </a:br>
            <a:r>
              <a:rPr lang="en-US" sz="2400" smtClean="0">
                <a:ea typeface="ＭＳ Ｐゴシック" pitchFamily="-105" charset="-128"/>
              </a:rPr>
              <a:t>dem med b &lt; 5.</a:t>
            </a:r>
          </a:p>
          <a:p>
            <a:pPr lvl="1"/>
            <a:endParaRPr lang="en-US" sz="2400" smtClean="0">
              <a:ea typeface="ＭＳ Ｐゴシック" pitchFamily="-105" charset="-128"/>
            </a:endParaRPr>
          </a:p>
          <a:p>
            <a:pPr lvl="1">
              <a:buClr>
                <a:srgbClr val="009900"/>
              </a:buClr>
              <a:buSzPct val="95000"/>
              <a:buFont typeface="Wingdings" pitchFamily="-105" charset="2"/>
              <a:buChar char="J"/>
            </a:pPr>
            <a:r>
              <a:rPr lang="en-US" sz="2400" smtClean="0">
                <a:ea typeface="ＭＳ Ｐゴシック" pitchFamily="-105" charset="-128"/>
              </a:rPr>
              <a:t>Enkel strategi.</a:t>
            </a:r>
          </a:p>
          <a:p>
            <a:pPr lvl="1">
              <a:buSzPct val="95000"/>
              <a:buFont typeface="Wingdings" pitchFamily="-105" charset="2"/>
              <a:buChar char="L"/>
            </a:pPr>
            <a:r>
              <a:rPr lang="en-US" sz="2400" smtClean="0">
                <a:ea typeface="ＭＳ Ｐゴシック" pitchFamily="-105" charset="-128"/>
              </a:rPr>
              <a:t>Risikerer å lese mange unødvendige poster fra disk.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403C8-652E-4277-BC96-94E18A27850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5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214438"/>
            <a:ext cx="8786812" cy="5454650"/>
          </a:xfrm>
        </p:spPr>
        <p:txBody>
          <a:bodyPr/>
          <a:lstStyle/>
          <a:p>
            <a:r>
              <a:rPr lang="en-US" sz="2400" smtClean="0">
                <a:latin typeface="Courier New" pitchFamily="-105" charset="0"/>
                <a:ea typeface="ＭＳ Ｐゴシック" pitchFamily="-105" charset="-128"/>
              </a:rPr>
              <a:t>SELECT c FROM R WHERE a=30 AND b=‘x’</a:t>
            </a:r>
            <a:endParaRPr lang="en-US" sz="1400" smtClean="0">
              <a:latin typeface="Courier New" pitchFamily="-105" charset="0"/>
              <a:ea typeface="ＭＳ Ｐゴシック" pitchFamily="-105" charset="-128"/>
            </a:endParaRPr>
          </a:p>
          <a:p>
            <a:pPr lvl="1"/>
            <a:r>
              <a:rPr lang="en-US" sz="1800" smtClean="0">
                <a:ea typeface="ＭＳ Ｐゴシック" pitchFamily="-105" charset="-128"/>
              </a:rPr>
              <a:t>Bruk to tette indekser, en for a og en for b.</a:t>
            </a:r>
          </a:p>
          <a:p>
            <a:pPr lvl="1"/>
            <a:r>
              <a:rPr lang="en-US" sz="1800" smtClean="0">
                <a:ea typeface="ＭＳ Ｐゴシック" pitchFamily="-105" charset="-128"/>
              </a:rPr>
              <a:t>Finn alle pekere til poster med a = 30.</a:t>
            </a:r>
            <a:endParaRPr lang="en-US" sz="1800" smtClean="0">
              <a:latin typeface="Courier New" pitchFamily="-105" charset="0"/>
              <a:ea typeface="ＭＳ Ｐゴシック" pitchFamily="-105" charset="-128"/>
            </a:endParaRPr>
          </a:p>
          <a:p>
            <a:pPr lvl="1"/>
            <a:r>
              <a:rPr lang="en-US" sz="1800" smtClean="0">
                <a:ea typeface="ＭＳ Ｐゴシック" pitchFamily="-105" charset="-128"/>
              </a:rPr>
              <a:t>Finn alle pekere til poster med b = ‘x’.</a:t>
            </a:r>
          </a:p>
          <a:p>
            <a:pPr lvl="1"/>
            <a:endParaRPr lang="en-US" sz="1800" smtClean="0">
              <a:ea typeface="ＭＳ Ｐゴシック" pitchFamily="-105" charset="-128"/>
            </a:endParaRPr>
          </a:p>
          <a:p>
            <a:pPr lvl="1"/>
            <a:endParaRPr lang="en-US" sz="1800" smtClean="0">
              <a:ea typeface="ＭＳ Ｐゴシック" pitchFamily="-105" charset="-128"/>
            </a:endParaRPr>
          </a:p>
          <a:p>
            <a:pPr lvl="1">
              <a:buFontTx/>
              <a:buNone/>
            </a:pPr>
            <a:r>
              <a:rPr lang="en-US" sz="1800" smtClean="0">
                <a:ea typeface="ＭＳ Ｐゴシック" pitchFamily="-105" charset="-128"/>
              </a:rPr>
              <a:t/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/>
            </a:r>
            <a:br>
              <a:rPr lang="en-US" sz="1800" smtClean="0">
                <a:ea typeface="ＭＳ Ｐゴシック" pitchFamily="-105" charset="-128"/>
              </a:rPr>
            </a:br>
            <a:endParaRPr lang="en-US" sz="1800" smtClean="0">
              <a:ea typeface="ＭＳ Ｐゴシック" pitchFamily="-105" charset="-128"/>
            </a:endParaRPr>
          </a:p>
          <a:p>
            <a:pPr lvl="1">
              <a:buFontTx/>
              <a:buNone/>
            </a:pPr>
            <a:endParaRPr lang="en-US" sz="1800" smtClean="0">
              <a:ea typeface="ＭＳ Ｐゴシック" pitchFamily="-105" charset="-128"/>
            </a:endParaRPr>
          </a:p>
          <a:p>
            <a:pPr lvl="1"/>
            <a:r>
              <a:rPr lang="en-US" sz="1800" smtClean="0">
                <a:ea typeface="ＭＳ Ｐゴシック" pitchFamily="-105" charset="-128"/>
              </a:rPr>
              <a:t>Sammenlign (snitt)</a:t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>pekerne og hent de</a:t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>aktuelle postene.</a:t>
            </a:r>
          </a:p>
          <a:p>
            <a:pPr lvl="1"/>
            <a:r>
              <a:rPr lang="en-US" sz="1800" smtClean="0">
                <a:ea typeface="ＭＳ Ｐゴシック" pitchFamily="-105" charset="-128"/>
              </a:rPr>
              <a:t>Plukk ut de aktuelle</a:t>
            </a:r>
            <a:br>
              <a:rPr lang="en-US" sz="1800" smtClean="0">
                <a:ea typeface="ＭＳ Ｐゴシック" pitchFamily="-105" charset="-128"/>
              </a:rPr>
            </a:br>
            <a:r>
              <a:rPr lang="en-US" sz="1800" smtClean="0">
                <a:ea typeface="ＭＳ Ｐゴシック" pitchFamily="-105" charset="-128"/>
              </a:rPr>
              <a:t>attributtene.</a:t>
            </a:r>
          </a:p>
        </p:txBody>
      </p:sp>
      <p:sp>
        <p:nvSpPr>
          <p:cNvPr id="2969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Flere betingelser: strategi 2</a:t>
            </a:r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6350000" y="1284288"/>
            <a:ext cx="1079500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4714875" y="1284288"/>
            <a:ext cx="935038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6211888" y="4725988"/>
            <a:ext cx="5048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6211888" y="5805488"/>
            <a:ext cx="5048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5" name="Rectangle 5"/>
          <p:cNvSpPr>
            <a:spLocks noChangeArrowheads="1"/>
          </p:cNvSpPr>
          <p:nvPr/>
        </p:nvSpPr>
        <p:spPr bwMode="auto">
          <a:xfrm>
            <a:off x="3005138" y="3249613"/>
            <a:ext cx="7921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7" name="Rectangle 7"/>
          <p:cNvSpPr>
            <a:spLocks noChangeArrowheads="1"/>
          </p:cNvSpPr>
          <p:nvPr/>
        </p:nvSpPr>
        <p:spPr bwMode="auto">
          <a:xfrm>
            <a:off x="4194175" y="3752850"/>
            <a:ext cx="287338" cy="13827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8" name="Rectangle 8"/>
          <p:cNvSpPr>
            <a:spLocks noChangeArrowheads="1"/>
          </p:cNvSpPr>
          <p:nvPr/>
        </p:nvSpPr>
        <p:spPr bwMode="auto">
          <a:xfrm>
            <a:off x="4194175" y="3190875"/>
            <a:ext cx="287338" cy="5619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09" name="Rectangle 9"/>
          <p:cNvSpPr>
            <a:spLocks noChangeArrowheads="1"/>
          </p:cNvSpPr>
          <p:nvPr/>
        </p:nvSpPr>
        <p:spPr bwMode="auto">
          <a:xfrm>
            <a:off x="4194175" y="2636838"/>
            <a:ext cx="287338" cy="5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563210" name="Group 10"/>
          <p:cNvGraphicFramePr>
            <a:graphicFrameLocks noGrp="1"/>
          </p:cNvGraphicFramePr>
          <p:nvPr>
            <p:ph sz="half" idx="2"/>
          </p:nvPr>
        </p:nvGraphicFramePr>
        <p:xfrm>
          <a:off x="4194175" y="2636838"/>
          <a:ext cx="287338" cy="2798400"/>
        </p:xfrm>
        <a:graphic>
          <a:graphicData uri="http://schemas.openxmlformats.org/drawingml/2006/table">
            <a:tbl>
              <a:tblPr/>
              <a:tblGrid>
                <a:gridCol w="287338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36" name="Group 36"/>
          <p:cNvGraphicFramePr>
            <a:graphicFrameLocks noGrp="1"/>
          </p:cNvGraphicFramePr>
          <p:nvPr/>
        </p:nvGraphicFramePr>
        <p:xfrm>
          <a:off x="5164138" y="2590800"/>
          <a:ext cx="1547812" cy="2798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246" name="Group 46"/>
          <p:cNvGraphicFramePr>
            <a:graphicFrameLocks noGrp="1"/>
          </p:cNvGraphicFramePr>
          <p:nvPr/>
        </p:nvGraphicFramePr>
        <p:xfrm>
          <a:off x="5164138" y="3094038"/>
          <a:ext cx="1547812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4350"/>
                <a:gridCol w="5175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64" name="Group 64"/>
          <p:cNvGraphicFramePr>
            <a:graphicFrameLocks noGrp="1"/>
          </p:cNvGraphicFramePr>
          <p:nvPr/>
        </p:nvGraphicFramePr>
        <p:xfrm>
          <a:off x="5164138" y="4173538"/>
          <a:ext cx="1547812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82" name="Group 82"/>
          <p:cNvGraphicFramePr>
            <a:graphicFrameLocks noGrp="1"/>
          </p:cNvGraphicFramePr>
          <p:nvPr/>
        </p:nvGraphicFramePr>
        <p:xfrm>
          <a:off x="5165725" y="5254625"/>
          <a:ext cx="1547813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00" name="Line 100"/>
          <p:cNvSpPr>
            <a:spLocks noChangeShapeType="1"/>
          </p:cNvSpPr>
          <p:nvPr/>
        </p:nvSpPr>
        <p:spPr bwMode="auto">
          <a:xfrm>
            <a:off x="4338638" y="2760663"/>
            <a:ext cx="790575" cy="7762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1" name="Line 101"/>
          <p:cNvSpPr>
            <a:spLocks noChangeShapeType="1"/>
          </p:cNvSpPr>
          <p:nvPr/>
        </p:nvSpPr>
        <p:spPr bwMode="auto">
          <a:xfrm>
            <a:off x="4338638" y="3048000"/>
            <a:ext cx="790575" cy="135255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2" name="Line 102"/>
          <p:cNvSpPr>
            <a:spLocks noChangeShapeType="1"/>
          </p:cNvSpPr>
          <p:nvPr/>
        </p:nvSpPr>
        <p:spPr bwMode="auto">
          <a:xfrm>
            <a:off x="4338638" y="3300413"/>
            <a:ext cx="790575" cy="243205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3" name="Line 103"/>
          <p:cNvSpPr>
            <a:spLocks noChangeShapeType="1"/>
          </p:cNvSpPr>
          <p:nvPr/>
        </p:nvSpPr>
        <p:spPr bwMode="auto">
          <a:xfrm>
            <a:off x="4340225" y="3587750"/>
            <a:ext cx="788988" cy="27305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4" name="Line 104"/>
          <p:cNvSpPr>
            <a:spLocks noChangeShapeType="1"/>
          </p:cNvSpPr>
          <p:nvPr/>
        </p:nvSpPr>
        <p:spPr bwMode="auto">
          <a:xfrm>
            <a:off x="4338638" y="4418013"/>
            <a:ext cx="790575" cy="160337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5" name="Line 105"/>
          <p:cNvSpPr>
            <a:spLocks noChangeShapeType="1"/>
          </p:cNvSpPr>
          <p:nvPr/>
        </p:nvSpPr>
        <p:spPr bwMode="auto">
          <a:xfrm>
            <a:off x="4338638" y="4705350"/>
            <a:ext cx="790575" cy="2365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6" name="Line 106"/>
          <p:cNvSpPr>
            <a:spLocks noChangeShapeType="1"/>
          </p:cNvSpPr>
          <p:nvPr/>
        </p:nvSpPr>
        <p:spPr bwMode="auto">
          <a:xfrm>
            <a:off x="4338638" y="4957763"/>
            <a:ext cx="790575" cy="48736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7" name="Line 107"/>
          <p:cNvSpPr>
            <a:spLocks noChangeShapeType="1"/>
          </p:cNvSpPr>
          <p:nvPr/>
        </p:nvSpPr>
        <p:spPr bwMode="auto">
          <a:xfrm>
            <a:off x="4338638" y="3860800"/>
            <a:ext cx="790575" cy="79216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08" name="Line 108"/>
          <p:cNvSpPr>
            <a:spLocks noChangeShapeType="1"/>
          </p:cNvSpPr>
          <p:nvPr/>
        </p:nvSpPr>
        <p:spPr bwMode="auto">
          <a:xfrm flipV="1">
            <a:off x="4338638" y="3284538"/>
            <a:ext cx="790575" cy="8651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graphicFrame>
        <p:nvGraphicFramePr>
          <p:cNvPr id="563309" name="Group 109"/>
          <p:cNvGraphicFramePr>
            <a:graphicFrameLocks noGrp="1"/>
          </p:cNvGraphicFramePr>
          <p:nvPr/>
        </p:nvGraphicFramePr>
        <p:xfrm>
          <a:off x="3005138" y="2689225"/>
          <a:ext cx="792162" cy="1679040"/>
        </p:xfrm>
        <a:graphic>
          <a:graphicData uri="http://schemas.openxmlformats.org/drawingml/2006/table">
            <a:tbl>
              <a:tblPr/>
              <a:tblGrid>
                <a:gridCol w="515937"/>
                <a:gridCol w="2762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32" name="Line 132"/>
          <p:cNvSpPr>
            <a:spLocks noChangeShapeType="1"/>
          </p:cNvSpPr>
          <p:nvPr/>
        </p:nvSpPr>
        <p:spPr bwMode="auto">
          <a:xfrm flipV="1">
            <a:off x="3654425" y="2708275"/>
            <a:ext cx="468313" cy="14446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33" name="Line 133"/>
          <p:cNvSpPr>
            <a:spLocks noChangeShapeType="1"/>
          </p:cNvSpPr>
          <p:nvPr/>
        </p:nvSpPr>
        <p:spPr bwMode="auto">
          <a:xfrm>
            <a:off x="3654425" y="3105150"/>
            <a:ext cx="468313" cy="1793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34" name="Line 134"/>
          <p:cNvSpPr>
            <a:spLocks noChangeShapeType="1"/>
          </p:cNvSpPr>
          <p:nvPr/>
        </p:nvSpPr>
        <p:spPr bwMode="auto">
          <a:xfrm>
            <a:off x="3654425" y="3392488"/>
            <a:ext cx="503238" cy="4333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35" name="Text Box 135"/>
          <p:cNvSpPr txBox="1">
            <a:spLocks noChangeArrowheads="1"/>
          </p:cNvSpPr>
          <p:nvPr/>
        </p:nvSpPr>
        <p:spPr bwMode="auto">
          <a:xfrm>
            <a:off x="3887788" y="5573713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6666FF"/>
                </a:solidFill>
              </a:rPr>
              <a:t>buckets</a:t>
            </a:r>
          </a:p>
          <a:p>
            <a:pPr algn="ctr"/>
            <a:r>
              <a:rPr lang="en-US">
                <a:solidFill>
                  <a:srgbClr val="6666FF"/>
                </a:solidFill>
              </a:rPr>
              <a:t>for a</a:t>
            </a:r>
          </a:p>
        </p:txBody>
      </p:sp>
      <p:sp>
        <p:nvSpPr>
          <p:cNvPr id="563336" name="Text Box 136"/>
          <p:cNvSpPr txBox="1">
            <a:spLocks noChangeArrowheads="1"/>
          </p:cNvSpPr>
          <p:nvPr/>
        </p:nvSpPr>
        <p:spPr bwMode="auto">
          <a:xfrm>
            <a:off x="2959860" y="4429125"/>
            <a:ext cx="958916" cy="24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mtClean="0">
                <a:solidFill>
                  <a:srgbClr val="6666FF"/>
                </a:solidFill>
              </a:rPr>
              <a:t>a-indeks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563337" name="Rectangle 137"/>
          <p:cNvSpPr>
            <a:spLocks noChangeArrowheads="1"/>
          </p:cNvSpPr>
          <p:nvPr/>
        </p:nvSpPr>
        <p:spPr bwMode="auto">
          <a:xfrm>
            <a:off x="8245475" y="2709863"/>
            <a:ext cx="792163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563338" name="Group 138"/>
          <p:cNvGraphicFramePr>
            <a:graphicFrameLocks noGrp="1"/>
          </p:cNvGraphicFramePr>
          <p:nvPr/>
        </p:nvGraphicFramePr>
        <p:xfrm>
          <a:off x="8245475" y="2709863"/>
          <a:ext cx="792163" cy="1679040"/>
        </p:xfrm>
        <a:graphic>
          <a:graphicData uri="http://schemas.openxmlformats.org/drawingml/2006/table">
            <a:tbl>
              <a:tblPr/>
              <a:tblGrid>
                <a:gridCol w="268288"/>
                <a:gridCol w="52387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61" name="Text Box 161"/>
          <p:cNvSpPr txBox="1">
            <a:spLocks noChangeArrowheads="1"/>
          </p:cNvSpPr>
          <p:nvPr/>
        </p:nvSpPr>
        <p:spPr bwMode="auto">
          <a:xfrm>
            <a:off x="8200198" y="4487863"/>
            <a:ext cx="958917" cy="24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mtClean="0">
                <a:solidFill>
                  <a:srgbClr val="6666FF"/>
                </a:solidFill>
              </a:rPr>
              <a:t>b-indeks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563362" name="Rectangle 162"/>
          <p:cNvSpPr>
            <a:spLocks noChangeArrowheads="1"/>
          </p:cNvSpPr>
          <p:nvPr/>
        </p:nvSpPr>
        <p:spPr bwMode="auto">
          <a:xfrm>
            <a:off x="7507288" y="4314825"/>
            <a:ext cx="287337" cy="842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363" name="Rectangle 163"/>
          <p:cNvSpPr>
            <a:spLocks noChangeArrowheads="1"/>
          </p:cNvSpPr>
          <p:nvPr/>
        </p:nvSpPr>
        <p:spPr bwMode="auto">
          <a:xfrm>
            <a:off x="7507288" y="3465513"/>
            <a:ext cx="287337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364" name="Rectangle 164"/>
          <p:cNvSpPr>
            <a:spLocks noChangeArrowheads="1"/>
          </p:cNvSpPr>
          <p:nvPr/>
        </p:nvSpPr>
        <p:spPr bwMode="auto">
          <a:xfrm>
            <a:off x="7507288" y="2636838"/>
            <a:ext cx="287337" cy="82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563365" name="Group 165"/>
          <p:cNvGraphicFramePr>
            <a:graphicFrameLocks noGrp="1"/>
          </p:cNvGraphicFramePr>
          <p:nvPr/>
        </p:nvGraphicFramePr>
        <p:xfrm>
          <a:off x="7507288" y="2636838"/>
          <a:ext cx="287337" cy="2798400"/>
        </p:xfrm>
        <a:graphic>
          <a:graphicData uri="http://schemas.openxmlformats.org/drawingml/2006/table">
            <a:tbl>
              <a:tblPr/>
              <a:tblGrid>
                <a:gridCol w="287337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89" name="Line 189"/>
          <p:cNvSpPr>
            <a:spLocks noChangeShapeType="1"/>
          </p:cNvSpPr>
          <p:nvPr/>
        </p:nvSpPr>
        <p:spPr bwMode="auto">
          <a:xfrm flipH="1">
            <a:off x="6786563" y="2781300"/>
            <a:ext cx="865187" cy="6842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0" name="Line 190"/>
          <p:cNvSpPr>
            <a:spLocks noChangeShapeType="1"/>
          </p:cNvSpPr>
          <p:nvPr/>
        </p:nvSpPr>
        <p:spPr bwMode="auto">
          <a:xfrm flipH="1">
            <a:off x="6750050" y="3068638"/>
            <a:ext cx="901700" cy="28813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1" name="Line 191"/>
          <p:cNvSpPr>
            <a:spLocks noChangeShapeType="1"/>
          </p:cNvSpPr>
          <p:nvPr/>
        </p:nvSpPr>
        <p:spPr bwMode="auto">
          <a:xfrm flipH="1">
            <a:off x="6786563" y="3321050"/>
            <a:ext cx="865187" cy="15128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2" name="Line 192"/>
          <p:cNvSpPr>
            <a:spLocks noChangeShapeType="1"/>
          </p:cNvSpPr>
          <p:nvPr/>
        </p:nvSpPr>
        <p:spPr bwMode="auto">
          <a:xfrm flipH="1">
            <a:off x="6750050" y="3608388"/>
            <a:ext cx="901700" cy="14446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3" name="Line 193"/>
          <p:cNvSpPr>
            <a:spLocks noChangeShapeType="1"/>
          </p:cNvSpPr>
          <p:nvPr/>
        </p:nvSpPr>
        <p:spPr bwMode="auto">
          <a:xfrm flipH="1">
            <a:off x="6750050" y="3897313"/>
            <a:ext cx="901700" cy="4318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4" name="Line 194"/>
          <p:cNvSpPr>
            <a:spLocks noChangeShapeType="1"/>
          </p:cNvSpPr>
          <p:nvPr/>
        </p:nvSpPr>
        <p:spPr bwMode="auto">
          <a:xfrm flipH="1">
            <a:off x="6750050" y="4186238"/>
            <a:ext cx="901700" cy="12588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5" name="Line 195"/>
          <p:cNvSpPr>
            <a:spLocks noChangeShapeType="1"/>
          </p:cNvSpPr>
          <p:nvPr/>
        </p:nvSpPr>
        <p:spPr bwMode="auto">
          <a:xfrm flipH="1" flipV="1">
            <a:off x="6750050" y="3176588"/>
            <a:ext cx="901700" cy="126047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6" name="Line 196"/>
          <p:cNvSpPr>
            <a:spLocks noChangeShapeType="1"/>
          </p:cNvSpPr>
          <p:nvPr/>
        </p:nvSpPr>
        <p:spPr bwMode="auto">
          <a:xfrm flipH="1" flipV="1">
            <a:off x="6750050" y="4581525"/>
            <a:ext cx="901700" cy="14446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7" name="Line 197"/>
          <p:cNvSpPr>
            <a:spLocks noChangeShapeType="1"/>
          </p:cNvSpPr>
          <p:nvPr/>
        </p:nvSpPr>
        <p:spPr bwMode="auto">
          <a:xfrm flipH="1">
            <a:off x="6786563" y="5013325"/>
            <a:ext cx="865187" cy="6477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8" name="Line 198"/>
          <p:cNvSpPr>
            <a:spLocks noChangeShapeType="1"/>
          </p:cNvSpPr>
          <p:nvPr/>
        </p:nvSpPr>
        <p:spPr bwMode="auto">
          <a:xfrm flipH="1" flipV="1">
            <a:off x="7866063" y="2781300"/>
            <a:ext cx="504825" cy="714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399" name="Line 199"/>
          <p:cNvSpPr>
            <a:spLocks noChangeShapeType="1"/>
          </p:cNvSpPr>
          <p:nvPr/>
        </p:nvSpPr>
        <p:spPr bwMode="auto">
          <a:xfrm flipH="1">
            <a:off x="7866063" y="3141663"/>
            <a:ext cx="504825" cy="4683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400" name="Line 200"/>
          <p:cNvSpPr>
            <a:spLocks noChangeShapeType="1"/>
          </p:cNvSpPr>
          <p:nvPr/>
        </p:nvSpPr>
        <p:spPr bwMode="auto">
          <a:xfrm flipH="1">
            <a:off x="7831138" y="3429000"/>
            <a:ext cx="539750" cy="104457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3401" name="Text Box 201"/>
          <p:cNvSpPr txBox="1">
            <a:spLocks noChangeArrowheads="1"/>
          </p:cNvSpPr>
          <p:nvPr/>
        </p:nvSpPr>
        <p:spPr bwMode="auto">
          <a:xfrm>
            <a:off x="7218363" y="5573713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6666FF"/>
                </a:solidFill>
              </a:rPr>
              <a:t>buckets</a:t>
            </a:r>
          </a:p>
          <a:p>
            <a:pPr algn="ctr"/>
            <a:r>
              <a:rPr lang="en-US">
                <a:solidFill>
                  <a:srgbClr val="6666FF"/>
                </a:solidFill>
              </a:rPr>
              <a:t>for b</a:t>
            </a:r>
          </a:p>
        </p:txBody>
      </p:sp>
      <p:sp>
        <p:nvSpPr>
          <p:cNvPr id="29897" name="Footer Placeholder 5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29899" name="Slide Number Placeholder 5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0220E-0DAF-4F8A-B11B-C0C53773850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563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563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563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5" grpId="0" build="p" bldLvl="2"/>
      <p:bldP spid="563204" grpId="0" animBg="1"/>
      <p:bldP spid="563206" grpId="0" animBg="1"/>
      <p:bldP spid="563202" grpId="0" animBg="1"/>
      <p:bldP spid="563203" grpId="0" animBg="1"/>
      <p:bldP spid="563205" grpId="0" animBg="1"/>
      <p:bldP spid="563207" grpId="0" animBg="1"/>
      <p:bldP spid="563208" grpId="0" animBg="1"/>
      <p:bldP spid="563208" grpId="1" animBg="1"/>
      <p:bldP spid="563209" grpId="0" animBg="1"/>
      <p:bldP spid="563209" grpId="1" animBg="1"/>
      <p:bldP spid="563300" grpId="0" animBg="1"/>
      <p:bldP spid="563300" grpId="1" animBg="1"/>
      <p:bldP spid="563301" grpId="0" animBg="1"/>
      <p:bldP spid="563301" grpId="1" animBg="1"/>
      <p:bldP spid="563302" grpId="0" animBg="1"/>
      <p:bldP spid="563302" grpId="1" animBg="1"/>
      <p:bldP spid="563303" grpId="0" animBg="1"/>
      <p:bldP spid="563303" grpId="1" animBg="1"/>
      <p:bldP spid="563304" grpId="0" animBg="1"/>
      <p:bldP spid="563305" grpId="0" animBg="1"/>
      <p:bldP spid="563306" grpId="0" animBg="1"/>
      <p:bldP spid="563306" grpId="1" animBg="1"/>
      <p:bldP spid="563307" grpId="0" animBg="1"/>
      <p:bldP spid="563307" grpId="1" animBg="1"/>
      <p:bldP spid="563308" grpId="0" animBg="1"/>
      <p:bldP spid="563308" grpId="1" animBg="1"/>
      <p:bldP spid="563332" grpId="0" animBg="1"/>
      <p:bldP spid="563332" grpId="1" animBg="1"/>
      <p:bldP spid="563333" grpId="0" animBg="1"/>
      <p:bldP spid="563333" grpId="1" animBg="1"/>
      <p:bldP spid="563334" grpId="0" animBg="1"/>
      <p:bldP spid="563335" grpId="0"/>
      <p:bldP spid="563336" grpId="0"/>
      <p:bldP spid="563336" grpId="1"/>
      <p:bldP spid="563337" grpId="0" animBg="1"/>
      <p:bldP spid="563361" grpId="0"/>
      <p:bldP spid="563362" grpId="0" animBg="1"/>
      <p:bldP spid="563362" grpId="1" animBg="1"/>
      <p:bldP spid="563363" grpId="0" animBg="1"/>
      <p:bldP spid="563363" grpId="1" animBg="1"/>
      <p:bldP spid="563364" grpId="0" animBg="1"/>
      <p:bldP spid="563389" grpId="0" animBg="1"/>
      <p:bldP spid="563389" grpId="1" animBg="1"/>
      <p:bldP spid="563390" grpId="0" animBg="1"/>
      <p:bldP spid="563391" grpId="0" animBg="1"/>
      <p:bldP spid="563392" grpId="0" animBg="1"/>
      <p:bldP spid="563392" grpId="1" animBg="1"/>
      <p:bldP spid="563393" grpId="0" animBg="1"/>
      <p:bldP spid="563393" grpId="1" animBg="1"/>
      <p:bldP spid="563394" grpId="0" animBg="1"/>
      <p:bldP spid="563394" grpId="1" animBg="1"/>
      <p:bldP spid="563395" grpId="0" animBg="1"/>
      <p:bldP spid="563395" grpId="1" animBg="1"/>
      <p:bldP spid="563396" grpId="0" animBg="1"/>
      <p:bldP spid="563396" grpId="1" animBg="1"/>
      <p:bldP spid="563397" grpId="0" animBg="1"/>
      <p:bldP spid="563397" grpId="1" animBg="1"/>
      <p:bldP spid="563398" grpId="0" animBg="1"/>
      <p:bldP spid="563399" grpId="0" animBg="1"/>
      <p:bldP spid="563399" grpId="1" animBg="1"/>
      <p:bldP spid="563400" grpId="0" animBg="1"/>
      <p:bldP spid="563400" grpId="1" animBg="1"/>
      <p:bldP spid="5634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Flerdimensjonale indekser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r>
              <a:rPr lang="en-US" sz="2400" smtClean="0">
                <a:ea typeface="ＭＳ Ｐゴシック" pitchFamily="-105" charset="-128"/>
              </a:rPr>
              <a:t>En flerdimensjonal indeks kombinerer flere dimensjoner i samme indeks.</a:t>
            </a:r>
          </a:p>
          <a:p>
            <a:r>
              <a:rPr lang="en-US" sz="2400" smtClean="0">
                <a:ea typeface="ＭＳ Ｐゴシック" pitchFamily="-105" charset="-128"/>
              </a:rPr>
              <a:t>En enkel trelignende tilnærming: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475843">
            <a:off x="3848100" y="3827463"/>
            <a:ext cx="1066800" cy="12192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2475843">
            <a:off x="5389563" y="2922588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66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/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971925" y="4246563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hlink"/>
                </a:solidFill>
              </a:rPr>
              <a:t>I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372100" y="304482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6666FF"/>
                </a:solidFill>
              </a:rPr>
              <a:t>I</a:t>
            </a:r>
            <a:r>
              <a:rPr lang="en-US" baseline="-25000">
                <a:solidFill>
                  <a:srgbClr val="6666FF"/>
                </a:solidFill>
              </a:rPr>
              <a:t>2</a:t>
            </a:r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>
            <a:off x="2997200" y="45450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V="1">
            <a:off x="4381500" y="332105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 flipV="1">
            <a:off x="4381500" y="4379913"/>
            <a:ext cx="836613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4381500" y="4987925"/>
            <a:ext cx="801688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32" name="Text Box 19"/>
          <p:cNvSpPr txBox="1">
            <a:spLocks noChangeArrowheads="1"/>
          </p:cNvSpPr>
          <p:nvPr/>
        </p:nvSpPr>
        <p:spPr bwMode="auto">
          <a:xfrm>
            <a:off x="574675" y="4335463"/>
            <a:ext cx="214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hlink"/>
                </a:solidFill>
              </a:rPr>
              <a:t>key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/>
              <a:t>, </a:t>
            </a:r>
            <a:r>
              <a:rPr lang="en-US">
                <a:solidFill>
                  <a:srgbClr val="6666FF"/>
                </a:solidFill>
              </a:rPr>
              <a:t>key</a:t>
            </a:r>
            <a:r>
              <a:rPr lang="en-US" baseline="-25000">
                <a:solidFill>
                  <a:srgbClr val="6666FF"/>
                </a:solidFill>
              </a:rPr>
              <a:t>2 </a:t>
            </a:r>
            <a:r>
              <a:rPr lang="en-US"/>
              <a:t>, </a:t>
            </a:r>
            <a:r>
              <a:rPr lang="en-US">
                <a:solidFill>
                  <a:srgbClr val="009900"/>
                </a:solidFill>
              </a:rPr>
              <a:t>key</a:t>
            </a:r>
            <a:r>
              <a:rPr lang="en-US" baseline="-25000">
                <a:solidFill>
                  <a:srgbClr val="009900"/>
                </a:solidFill>
              </a:rPr>
              <a:t>3</a:t>
            </a:r>
            <a:r>
              <a:rPr lang="en-US" baseline="-25000">
                <a:solidFill>
                  <a:srgbClr val="6666FF"/>
                </a:solidFill>
              </a:rPr>
              <a:t> </a:t>
            </a:r>
            <a:r>
              <a:rPr lang="en-US"/>
              <a:t>, ...)</a:t>
            </a:r>
          </a:p>
        </p:txBody>
      </p:sp>
      <p:sp>
        <p:nvSpPr>
          <p:cNvPr id="30733" name="AutoShape 50"/>
          <p:cNvSpPr>
            <a:spLocks noChangeArrowheads="1"/>
          </p:cNvSpPr>
          <p:nvPr/>
        </p:nvSpPr>
        <p:spPr bwMode="auto">
          <a:xfrm rot="2475843">
            <a:off x="5397500" y="4005263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66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/>
          </a:p>
        </p:txBody>
      </p:sp>
      <p:sp>
        <p:nvSpPr>
          <p:cNvPr id="30734" name="Text Box 51"/>
          <p:cNvSpPr txBox="1">
            <a:spLocks noChangeArrowheads="1"/>
          </p:cNvSpPr>
          <p:nvPr/>
        </p:nvSpPr>
        <p:spPr bwMode="auto">
          <a:xfrm>
            <a:off x="5380038" y="41275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6666FF"/>
                </a:solidFill>
              </a:rPr>
              <a:t>I</a:t>
            </a:r>
            <a:r>
              <a:rPr lang="en-US" baseline="-25000">
                <a:solidFill>
                  <a:srgbClr val="6666FF"/>
                </a:solidFill>
              </a:rPr>
              <a:t>2</a:t>
            </a:r>
          </a:p>
        </p:txBody>
      </p:sp>
      <p:sp>
        <p:nvSpPr>
          <p:cNvPr id="30735" name="AutoShape 52"/>
          <p:cNvSpPr>
            <a:spLocks noChangeArrowheads="1"/>
          </p:cNvSpPr>
          <p:nvPr/>
        </p:nvSpPr>
        <p:spPr bwMode="auto">
          <a:xfrm rot="2475843">
            <a:off x="5397500" y="5338763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66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/>
          </a:p>
        </p:txBody>
      </p:sp>
      <p:sp>
        <p:nvSpPr>
          <p:cNvPr id="30736" name="Text Box 53"/>
          <p:cNvSpPr txBox="1">
            <a:spLocks noChangeArrowheads="1"/>
          </p:cNvSpPr>
          <p:nvPr/>
        </p:nvSpPr>
        <p:spPr bwMode="auto">
          <a:xfrm>
            <a:off x="5380038" y="5461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6666FF"/>
                </a:solidFill>
              </a:rPr>
              <a:t>I</a:t>
            </a:r>
            <a:r>
              <a:rPr lang="en-US" baseline="-25000">
                <a:solidFill>
                  <a:srgbClr val="6666FF"/>
                </a:solidFill>
              </a:rPr>
              <a:t>2</a:t>
            </a:r>
          </a:p>
        </p:txBody>
      </p:sp>
      <p:sp>
        <p:nvSpPr>
          <p:cNvPr id="30737" name="AutoShape 54"/>
          <p:cNvSpPr>
            <a:spLocks noChangeArrowheads="1"/>
          </p:cNvSpPr>
          <p:nvPr/>
        </p:nvSpPr>
        <p:spPr bwMode="auto">
          <a:xfrm rot="2475843">
            <a:off x="7332663" y="2925763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>
              <a:solidFill>
                <a:srgbClr val="009900"/>
              </a:solidFill>
            </a:endParaRPr>
          </a:p>
        </p:txBody>
      </p:sp>
      <p:sp>
        <p:nvSpPr>
          <p:cNvPr id="30738" name="Text Box 55"/>
          <p:cNvSpPr txBox="1">
            <a:spLocks noChangeArrowheads="1"/>
          </p:cNvSpPr>
          <p:nvPr/>
        </p:nvSpPr>
        <p:spPr bwMode="auto">
          <a:xfrm>
            <a:off x="7315200" y="3048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9900"/>
                </a:solidFill>
              </a:rPr>
              <a:t>I</a:t>
            </a:r>
            <a:r>
              <a:rPr lang="en-US" baseline="-2500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30739" name="AutoShape 56"/>
          <p:cNvSpPr>
            <a:spLocks noChangeArrowheads="1"/>
          </p:cNvSpPr>
          <p:nvPr/>
        </p:nvSpPr>
        <p:spPr bwMode="auto">
          <a:xfrm rot="2475843">
            <a:off x="7340600" y="4008438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>
              <a:solidFill>
                <a:srgbClr val="009900"/>
              </a:solidFill>
            </a:endParaRPr>
          </a:p>
        </p:txBody>
      </p:sp>
      <p:sp>
        <p:nvSpPr>
          <p:cNvPr id="30740" name="Text Box 57"/>
          <p:cNvSpPr txBox="1">
            <a:spLocks noChangeArrowheads="1"/>
          </p:cNvSpPr>
          <p:nvPr/>
        </p:nvSpPr>
        <p:spPr bwMode="auto">
          <a:xfrm>
            <a:off x="7323138" y="413067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9900"/>
                </a:solidFill>
              </a:rPr>
              <a:t>I</a:t>
            </a:r>
            <a:r>
              <a:rPr lang="en-US" baseline="-2500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30741" name="AutoShape 58"/>
          <p:cNvSpPr>
            <a:spLocks noChangeArrowheads="1"/>
          </p:cNvSpPr>
          <p:nvPr/>
        </p:nvSpPr>
        <p:spPr bwMode="auto">
          <a:xfrm rot="2475843">
            <a:off x="7340600" y="5341938"/>
            <a:ext cx="577850" cy="6477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400">
              <a:solidFill>
                <a:srgbClr val="009900"/>
              </a:solidFill>
            </a:endParaRPr>
          </a:p>
        </p:txBody>
      </p:sp>
      <p:sp>
        <p:nvSpPr>
          <p:cNvPr id="30742" name="Text Box 59"/>
          <p:cNvSpPr txBox="1">
            <a:spLocks noChangeArrowheads="1"/>
          </p:cNvSpPr>
          <p:nvPr/>
        </p:nvSpPr>
        <p:spPr bwMode="auto">
          <a:xfrm>
            <a:off x="7323138" y="546417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9900"/>
                </a:solidFill>
              </a:rPr>
              <a:t>I</a:t>
            </a:r>
            <a:r>
              <a:rPr lang="en-US" baseline="-2500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30743" name="Line 60"/>
          <p:cNvSpPr>
            <a:spLocks noChangeShapeType="1"/>
          </p:cNvSpPr>
          <p:nvPr/>
        </p:nvSpPr>
        <p:spPr bwMode="auto">
          <a:xfrm flipV="1">
            <a:off x="5722938" y="3321050"/>
            <a:ext cx="1439862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44" name="Line 61"/>
          <p:cNvSpPr>
            <a:spLocks noChangeShapeType="1"/>
          </p:cNvSpPr>
          <p:nvPr/>
        </p:nvSpPr>
        <p:spPr bwMode="auto">
          <a:xfrm>
            <a:off x="5722938" y="4365625"/>
            <a:ext cx="143827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45" name="Line 62"/>
          <p:cNvSpPr>
            <a:spLocks noChangeShapeType="1"/>
          </p:cNvSpPr>
          <p:nvPr/>
        </p:nvSpPr>
        <p:spPr bwMode="auto">
          <a:xfrm>
            <a:off x="5722938" y="4581525"/>
            <a:ext cx="14033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30746" name="Group 66"/>
          <p:cNvGrpSpPr>
            <a:grpSpLocks/>
          </p:cNvGrpSpPr>
          <p:nvPr/>
        </p:nvGrpSpPr>
        <p:grpSpPr bwMode="auto">
          <a:xfrm>
            <a:off x="5722938" y="2889250"/>
            <a:ext cx="360362" cy="682625"/>
            <a:chOff x="3424" y="1412"/>
            <a:chExt cx="907" cy="1474"/>
          </a:xfrm>
        </p:grpSpPr>
        <p:sp>
          <p:nvSpPr>
            <p:cNvPr id="30765" name="Line 63"/>
            <p:cNvSpPr>
              <a:spLocks noChangeShapeType="1"/>
            </p:cNvSpPr>
            <p:nvPr/>
          </p:nvSpPr>
          <p:spPr bwMode="auto">
            <a:xfrm flipV="1">
              <a:off x="3424" y="1412"/>
              <a:ext cx="907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6" name="Line 64"/>
            <p:cNvSpPr>
              <a:spLocks noChangeShapeType="1"/>
            </p:cNvSpPr>
            <p:nvPr/>
          </p:nvSpPr>
          <p:spPr bwMode="auto">
            <a:xfrm>
              <a:off x="3424" y="2070"/>
              <a:ext cx="90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7" name="Line 65"/>
            <p:cNvSpPr>
              <a:spLocks noChangeShapeType="1"/>
            </p:cNvSpPr>
            <p:nvPr/>
          </p:nvSpPr>
          <p:spPr bwMode="auto">
            <a:xfrm>
              <a:off x="3424" y="2206"/>
              <a:ext cx="88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0747" name="Group 67"/>
          <p:cNvGrpSpPr>
            <a:grpSpLocks/>
          </p:cNvGrpSpPr>
          <p:nvPr/>
        </p:nvGrpSpPr>
        <p:grpSpPr bwMode="auto">
          <a:xfrm>
            <a:off x="5757863" y="5446713"/>
            <a:ext cx="360362" cy="682625"/>
            <a:chOff x="3424" y="1412"/>
            <a:chExt cx="907" cy="1474"/>
          </a:xfrm>
        </p:grpSpPr>
        <p:sp>
          <p:nvSpPr>
            <p:cNvPr id="30762" name="Line 68"/>
            <p:cNvSpPr>
              <a:spLocks noChangeShapeType="1"/>
            </p:cNvSpPr>
            <p:nvPr/>
          </p:nvSpPr>
          <p:spPr bwMode="auto">
            <a:xfrm flipV="1">
              <a:off x="3424" y="1412"/>
              <a:ext cx="907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3" name="Line 69"/>
            <p:cNvSpPr>
              <a:spLocks noChangeShapeType="1"/>
            </p:cNvSpPr>
            <p:nvPr/>
          </p:nvSpPr>
          <p:spPr bwMode="auto">
            <a:xfrm>
              <a:off x="3424" y="2070"/>
              <a:ext cx="90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4" name="Line 70"/>
            <p:cNvSpPr>
              <a:spLocks noChangeShapeType="1"/>
            </p:cNvSpPr>
            <p:nvPr/>
          </p:nvSpPr>
          <p:spPr bwMode="auto">
            <a:xfrm>
              <a:off x="3424" y="2206"/>
              <a:ext cx="88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0748" name="Group 71"/>
          <p:cNvGrpSpPr>
            <a:grpSpLocks/>
          </p:cNvGrpSpPr>
          <p:nvPr/>
        </p:nvGrpSpPr>
        <p:grpSpPr bwMode="auto">
          <a:xfrm>
            <a:off x="7666038" y="5446713"/>
            <a:ext cx="360362" cy="682625"/>
            <a:chOff x="3424" y="1412"/>
            <a:chExt cx="907" cy="1474"/>
          </a:xfrm>
        </p:grpSpPr>
        <p:sp>
          <p:nvSpPr>
            <p:cNvPr id="30759" name="Line 72"/>
            <p:cNvSpPr>
              <a:spLocks noChangeShapeType="1"/>
            </p:cNvSpPr>
            <p:nvPr/>
          </p:nvSpPr>
          <p:spPr bwMode="auto">
            <a:xfrm flipV="1">
              <a:off x="3424" y="1412"/>
              <a:ext cx="907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0" name="Line 73"/>
            <p:cNvSpPr>
              <a:spLocks noChangeShapeType="1"/>
            </p:cNvSpPr>
            <p:nvPr/>
          </p:nvSpPr>
          <p:spPr bwMode="auto">
            <a:xfrm>
              <a:off x="3424" y="2070"/>
              <a:ext cx="90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61" name="Line 74"/>
            <p:cNvSpPr>
              <a:spLocks noChangeShapeType="1"/>
            </p:cNvSpPr>
            <p:nvPr/>
          </p:nvSpPr>
          <p:spPr bwMode="auto">
            <a:xfrm>
              <a:off x="3424" y="2206"/>
              <a:ext cx="88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0749" name="Group 75"/>
          <p:cNvGrpSpPr>
            <a:grpSpLocks/>
          </p:cNvGrpSpPr>
          <p:nvPr/>
        </p:nvGrpSpPr>
        <p:grpSpPr bwMode="auto">
          <a:xfrm>
            <a:off x="7667625" y="4114800"/>
            <a:ext cx="360363" cy="682625"/>
            <a:chOff x="3424" y="1412"/>
            <a:chExt cx="907" cy="1474"/>
          </a:xfrm>
        </p:grpSpPr>
        <p:sp>
          <p:nvSpPr>
            <p:cNvPr id="30756" name="Line 76"/>
            <p:cNvSpPr>
              <a:spLocks noChangeShapeType="1"/>
            </p:cNvSpPr>
            <p:nvPr/>
          </p:nvSpPr>
          <p:spPr bwMode="auto">
            <a:xfrm flipV="1">
              <a:off x="3424" y="1412"/>
              <a:ext cx="907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57" name="Line 77"/>
            <p:cNvSpPr>
              <a:spLocks noChangeShapeType="1"/>
            </p:cNvSpPr>
            <p:nvPr/>
          </p:nvSpPr>
          <p:spPr bwMode="auto">
            <a:xfrm>
              <a:off x="3424" y="2070"/>
              <a:ext cx="90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58" name="Line 78"/>
            <p:cNvSpPr>
              <a:spLocks noChangeShapeType="1"/>
            </p:cNvSpPr>
            <p:nvPr/>
          </p:nvSpPr>
          <p:spPr bwMode="auto">
            <a:xfrm>
              <a:off x="3424" y="2206"/>
              <a:ext cx="88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0750" name="Group 79"/>
          <p:cNvGrpSpPr>
            <a:grpSpLocks/>
          </p:cNvGrpSpPr>
          <p:nvPr/>
        </p:nvGrpSpPr>
        <p:grpSpPr bwMode="auto">
          <a:xfrm>
            <a:off x="7667625" y="3070225"/>
            <a:ext cx="360363" cy="682625"/>
            <a:chOff x="3424" y="1412"/>
            <a:chExt cx="907" cy="1474"/>
          </a:xfrm>
        </p:grpSpPr>
        <p:sp>
          <p:nvSpPr>
            <p:cNvPr id="30753" name="Line 80"/>
            <p:cNvSpPr>
              <a:spLocks noChangeShapeType="1"/>
            </p:cNvSpPr>
            <p:nvPr/>
          </p:nvSpPr>
          <p:spPr bwMode="auto">
            <a:xfrm flipV="1">
              <a:off x="3424" y="1412"/>
              <a:ext cx="907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54" name="Line 81"/>
            <p:cNvSpPr>
              <a:spLocks noChangeShapeType="1"/>
            </p:cNvSpPr>
            <p:nvPr/>
          </p:nvSpPr>
          <p:spPr bwMode="auto">
            <a:xfrm>
              <a:off x="3424" y="2070"/>
              <a:ext cx="90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755" name="Line 82"/>
            <p:cNvSpPr>
              <a:spLocks noChangeShapeType="1"/>
            </p:cNvSpPr>
            <p:nvPr/>
          </p:nvSpPr>
          <p:spPr bwMode="auto">
            <a:xfrm>
              <a:off x="3424" y="2206"/>
              <a:ext cx="88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751" name="Footer Placeholder 4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30752" name="Slide Number Placeholder 4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43E2C-51BC-4645-A26A-B60C1672729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5725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-105" charset="-128"/>
              </a:rPr>
              <a:t>Flerdimensjonale indekser: eksempel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85875"/>
            <a:ext cx="8991600" cy="5022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-105" charset="-128"/>
              </a:rPr>
              <a:t>Eksempel, tett indeks:</a:t>
            </a:r>
            <a:br>
              <a:rPr lang="en-US" smtClean="0">
                <a:ea typeface="ＭＳ Ｐゴシック" pitchFamily="-105" charset="-128"/>
              </a:rPr>
            </a:br>
            <a:r>
              <a:rPr lang="en-US" sz="2400" smtClean="0">
                <a:latin typeface="Courier New" pitchFamily="-105" charset="0"/>
                <a:ea typeface="ＭＳ Ｐゴシック" pitchFamily="-105" charset="-128"/>
              </a:rPr>
              <a:t>SELECT ... FROM R WHERE a = 30 AND b </a:t>
            </a:r>
            <a:r>
              <a:rPr lang="en-US" smtClean="0">
                <a:latin typeface="Courier New" pitchFamily="-105" charset="0"/>
                <a:ea typeface="ＭＳ Ｐゴシック" pitchFamily="-105" charset="-128"/>
              </a:rPr>
              <a:t>=‘x’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-105" charset="-128"/>
              </a:rPr>
              <a:t>søkenøkkel = (30, x)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-105" charset="-128"/>
              </a:rPr>
              <a:t>les a-dimensjonen.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-105" charset="-128"/>
              </a:rPr>
              <a:t>søk etter 30, finn den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>tilsvarende indeksen for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>b-dimensjonen .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>søk etter x, les tilsvarende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>diskblokk og hent posten.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-105" charset="-128"/>
              </a:rPr>
              <a:t>velg ut de aktuelle attributtene.</a:t>
            </a:r>
            <a:endParaRPr lang="en-US" smtClean="0">
              <a:ea typeface="ＭＳ Ｐゴシック" pitchFamily="-105" charset="-128"/>
            </a:endParaRPr>
          </a:p>
        </p:txBody>
      </p:sp>
      <p:sp>
        <p:nvSpPr>
          <p:cNvPr id="567301" name="Rectangle 5"/>
          <p:cNvSpPr>
            <a:spLocks noChangeArrowheads="1"/>
          </p:cNvSpPr>
          <p:nvPr/>
        </p:nvSpPr>
        <p:spPr bwMode="auto">
          <a:xfrm>
            <a:off x="7416800" y="5986463"/>
            <a:ext cx="1547813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7302" name="Rectangle 6"/>
          <p:cNvSpPr>
            <a:spLocks noChangeArrowheads="1"/>
          </p:cNvSpPr>
          <p:nvPr/>
        </p:nvSpPr>
        <p:spPr bwMode="auto">
          <a:xfrm>
            <a:off x="3779838" y="3430588"/>
            <a:ext cx="7921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567330" name="Group 34"/>
          <p:cNvGraphicFramePr>
            <a:graphicFrameLocks noGrp="1"/>
          </p:cNvGraphicFramePr>
          <p:nvPr/>
        </p:nvGraphicFramePr>
        <p:xfrm>
          <a:off x="7412038" y="2771775"/>
          <a:ext cx="1547812" cy="27984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7340" name="Group 44"/>
          <p:cNvGraphicFramePr>
            <a:graphicFrameLocks noGrp="1"/>
          </p:cNvGraphicFramePr>
          <p:nvPr/>
        </p:nvGraphicFramePr>
        <p:xfrm>
          <a:off x="7412038" y="3275013"/>
          <a:ext cx="1547812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4350"/>
                <a:gridCol w="5175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358" name="Group 62"/>
          <p:cNvGraphicFramePr>
            <a:graphicFrameLocks noGrp="1"/>
          </p:cNvGraphicFramePr>
          <p:nvPr/>
        </p:nvGraphicFramePr>
        <p:xfrm>
          <a:off x="7412038" y="4354513"/>
          <a:ext cx="1547812" cy="839520"/>
        </p:xfrm>
        <a:graphic>
          <a:graphicData uri="http://schemas.openxmlformats.org/drawingml/2006/table">
            <a:tbl>
              <a:tblPr/>
              <a:tblGrid>
                <a:gridCol w="515937"/>
                <a:gridCol w="515938"/>
                <a:gridCol w="515937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376" name="Group 80"/>
          <p:cNvGraphicFramePr>
            <a:graphicFrameLocks noGrp="1"/>
          </p:cNvGraphicFramePr>
          <p:nvPr/>
        </p:nvGraphicFramePr>
        <p:xfrm>
          <a:off x="7413625" y="5435600"/>
          <a:ext cx="1547813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403" name="Group 107"/>
          <p:cNvGraphicFramePr>
            <a:graphicFrameLocks noGrp="1"/>
          </p:cNvGraphicFramePr>
          <p:nvPr/>
        </p:nvGraphicFramePr>
        <p:xfrm>
          <a:off x="3779838" y="2870200"/>
          <a:ext cx="792162" cy="1679040"/>
        </p:xfrm>
        <a:graphic>
          <a:graphicData uri="http://schemas.openxmlformats.org/drawingml/2006/table">
            <a:tbl>
              <a:tblPr/>
              <a:tblGrid>
                <a:gridCol w="515937"/>
                <a:gridCol w="2762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7426" name="Line 130"/>
          <p:cNvSpPr>
            <a:spLocks noChangeShapeType="1"/>
          </p:cNvSpPr>
          <p:nvPr/>
        </p:nvSpPr>
        <p:spPr bwMode="auto">
          <a:xfrm flipV="1">
            <a:off x="4429125" y="2519363"/>
            <a:ext cx="863600" cy="51435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427" name="Line 131"/>
          <p:cNvSpPr>
            <a:spLocks noChangeShapeType="1"/>
          </p:cNvSpPr>
          <p:nvPr/>
        </p:nvSpPr>
        <p:spPr bwMode="auto">
          <a:xfrm>
            <a:off x="4429125" y="3286125"/>
            <a:ext cx="827088" cy="2778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428" name="Line 132"/>
          <p:cNvSpPr>
            <a:spLocks noChangeShapeType="1"/>
          </p:cNvSpPr>
          <p:nvPr/>
        </p:nvSpPr>
        <p:spPr bwMode="auto">
          <a:xfrm>
            <a:off x="4429125" y="3573463"/>
            <a:ext cx="827088" cy="118903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430" name="Text Box 134"/>
          <p:cNvSpPr txBox="1">
            <a:spLocks noChangeArrowheads="1"/>
          </p:cNvSpPr>
          <p:nvPr/>
        </p:nvSpPr>
        <p:spPr bwMode="auto">
          <a:xfrm>
            <a:off x="3740150" y="2454275"/>
            <a:ext cx="94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a indeks</a:t>
            </a:r>
          </a:p>
        </p:txBody>
      </p:sp>
      <p:graphicFrame>
        <p:nvGraphicFramePr>
          <p:cNvPr id="567531" name="Group 235"/>
          <p:cNvGraphicFramePr>
            <a:graphicFrameLocks noGrp="1"/>
          </p:cNvGraphicFramePr>
          <p:nvPr/>
        </p:nvGraphicFramePr>
        <p:xfrm>
          <a:off x="5292725" y="2535238"/>
          <a:ext cx="792163" cy="839520"/>
        </p:xfrm>
        <a:graphic>
          <a:graphicData uri="http://schemas.openxmlformats.org/drawingml/2006/table">
            <a:tbl>
              <a:tblPr/>
              <a:tblGrid>
                <a:gridCol w="515938"/>
                <a:gridCol w="2762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7455" name="Line 159"/>
          <p:cNvSpPr>
            <a:spLocks noChangeShapeType="1"/>
          </p:cNvSpPr>
          <p:nvPr/>
        </p:nvSpPr>
        <p:spPr bwMode="auto">
          <a:xfrm>
            <a:off x="5942013" y="2949575"/>
            <a:ext cx="1438275" cy="7223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456" name="Line 160"/>
          <p:cNvSpPr>
            <a:spLocks noChangeShapeType="1"/>
          </p:cNvSpPr>
          <p:nvPr/>
        </p:nvSpPr>
        <p:spPr bwMode="auto">
          <a:xfrm>
            <a:off x="5942013" y="3201988"/>
            <a:ext cx="1438275" cy="1296987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458" name="Text Box 162"/>
          <p:cNvSpPr txBox="1">
            <a:spLocks noChangeArrowheads="1"/>
          </p:cNvSpPr>
          <p:nvPr/>
        </p:nvSpPr>
        <p:spPr bwMode="auto">
          <a:xfrm>
            <a:off x="5246688" y="2128838"/>
            <a:ext cx="960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6666FF"/>
                </a:solidFill>
              </a:rPr>
              <a:t>b indeks</a:t>
            </a:r>
          </a:p>
        </p:txBody>
      </p:sp>
      <p:graphicFrame>
        <p:nvGraphicFramePr>
          <p:cNvPr id="567489" name="Group 193"/>
          <p:cNvGraphicFramePr>
            <a:graphicFrameLocks noGrp="1"/>
          </p:cNvGraphicFramePr>
          <p:nvPr/>
        </p:nvGraphicFramePr>
        <p:xfrm>
          <a:off x="5292725" y="3527425"/>
          <a:ext cx="792163" cy="1119360"/>
        </p:xfrm>
        <a:graphic>
          <a:graphicData uri="http://schemas.openxmlformats.org/drawingml/2006/table">
            <a:tbl>
              <a:tblPr/>
              <a:tblGrid>
                <a:gridCol w="515938"/>
                <a:gridCol w="2762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7508" name="Line 212"/>
          <p:cNvSpPr>
            <a:spLocks noChangeShapeType="1"/>
          </p:cNvSpPr>
          <p:nvPr/>
        </p:nvSpPr>
        <p:spPr bwMode="auto">
          <a:xfrm>
            <a:off x="5942013" y="3922713"/>
            <a:ext cx="1438275" cy="11160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09" name="Rectangle 213"/>
          <p:cNvSpPr>
            <a:spLocks noChangeArrowheads="1"/>
          </p:cNvSpPr>
          <p:nvPr/>
        </p:nvSpPr>
        <p:spPr bwMode="auto">
          <a:xfrm>
            <a:off x="5292725" y="5078413"/>
            <a:ext cx="792163" cy="258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567538" name="Group 242"/>
          <p:cNvGraphicFramePr>
            <a:graphicFrameLocks noGrp="1"/>
          </p:cNvGraphicFramePr>
          <p:nvPr/>
        </p:nvGraphicFramePr>
        <p:xfrm>
          <a:off x="5292725" y="4787900"/>
          <a:ext cx="792163" cy="1399200"/>
        </p:xfrm>
        <a:graphic>
          <a:graphicData uri="http://schemas.openxmlformats.org/drawingml/2006/table">
            <a:tbl>
              <a:tblPr/>
              <a:tblGrid>
                <a:gridCol w="515938"/>
                <a:gridCol w="2762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2"/>
                        <a:buNone/>
                        <a:tabLst/>
                      </a:pPr>
                      <a:endParaRPr kumimoji="0" lang="nb-N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7527" name="Line 231"/>
          <p:cNvSpPr>
            <a:spLocks noChangeShapeType="1"/>
          </p:cNvSpPr>
          <p:nvPr/>
        </p:nvSpPr>
        <p:spPr bwMode="auto">
          <a:xfrm>
            <a:off x="5942013" y="5218113"/>
            <a:ext cx="1438275" cy="9017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28" name="Line 232"/>
          <p:cNvSpPr>
            <a:spLocks noChangeShapeType="1"/>
          </p:cNvSpPr>
          <p:nvPr/>
        </p:nvSpPr>
        <p:spPr bwMode="auto">
          <a:xfrm>
            <a:off x="5942013" y="5470525"/>
            <a:ext cx="1474787" cy="10953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29" name="Line 233"/>
          <p:cNvSpPr>
            <a:spLocks noChangeShapeType="1"/>
          </p:cNvSpPr>
          <p:nvPr/>
        </p:nvSpPr>
        <p:spPr bwMode="auto">
          <a:xfrm flipV="1">
            <a:off x="5942013" y="3419475"/>
            <a:ext cx="1403350" cy="2338388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30" name="Line 234"/>
          <p:cNvSpPr>
            <a:spLocks noChangeShapeType="1"/>
          </p:cNvSpPr>
          <p:nvPr/>
        </p:nvSpPr>
        <p:spPr bwMode="auto">
          <a:xfrm>
            <a:off x="4429125" y="3824288"/>
            <a:ext cx="539750" cy="2259012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32" name="Line 236"/>
          <p:cNvSpPr>
            <a:spLocks noChangeShapeType="1"/>
          </p:cNvSpPr>
          <p:nvPr/>
        </p:nvSpPr>
        <p:spPr bwMode="auto">
          <a:xfrm flipV="1">
            <a:off x="5940425" y="3959225"/>
            <a:ext cx="1476375" cy="2524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33" name="Line 237"/>
          <p:cNvSpPr>
            <a:spLocks noChangeShapeType="1"/>
          </p:cNvSpPr>
          <p:nvPr/>
        </p:nvSpPr>
        <p:spPr bwMode="auto">
          <a:xfrm>
            <a:off x="5940425" y="4498975"/>
            <a:ext cx="1439863" cy="133191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39" name="Line 243"/>
          <p:cNvSpPr>
            <a:spLocks noChangeShapeType="1"/>
          </p:cNvSpPr>
          <p:nvPr/>
        </p:nvSpPr>
        <p:spPr bwMode="auto">
          <a:xfrm flipV="1">
            <a:off x="5940425" y="4787900"/>
            <a:ext cx="1439863" cy="126047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567540" name="Line 244"/>
          <p:cNvSpPr>
            <a:spLocks noChangeShapeType="1"/>
          </p:cNvSpPr>
          <p:nvPr/>
        </p:nvSpPr>
        <p:spPr bwMode="auto">
          <a:xfrm>
            <a:off x="3143250" y="32750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7541" name="Text Box 245"/>
          <p:cNvSpPr txBox="1">
            <a:spLocks noChangeArrowheads="1"/>
          </p:cNvSpPr>
          <p:nvPr/>
        </p:nvSpPr>
        <p:spPr bwMode="auto">
          <a:xfrm>
            <a:off x="2286000" y="321468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hlink"/>
                </a:solidFill>
              </a:rPr>
              <a:t>30</a:t>
            </a:r>
            <a:r>
              <a:rPr lang="en-US"/>
              <a:t>, </a:t>
            </a:r>
            <a:r>
              <a:rPr lang="en-US">
                <a:solidFill>
                  <a:srgbClr val="6666FF"/>
                </a:solidFill>
              </a:rPr>
              <a:t>x</a:t>
            </a:r>
            <a:r>
              <a:rPr lang="en-US"/>
              <a:t>)</a:t>
            </a:r>
          </a:p>
        </p:txBody>
      </p:sp>
      <p:sp>
        <p:nvSpPr>
          <p:cNvPr id="31906" name="Footer Placeholder 3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31907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80D8D3-945B-4752-ADF6-8DA411A48A1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5673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6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673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5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5673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56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5673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56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5674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56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5674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56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5674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56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5674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56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5674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56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567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56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5674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56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5674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56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5674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56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5674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56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567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56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5675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56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567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56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567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56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67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56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567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56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567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56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5675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8" dur="indefinite"/>
                                        <p:tgtEl>
                                          <p:spTgt spid="56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5675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1" dur="indefinite"/>
                                        <p:tgtEl>
                                          <p:spTgt spid="56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5674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39" dur="indefinite"/>
                                        <p:tgtEl>
                                          <p:spTgt spid="56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5674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42" dur="indefinite"/>
                                        <p:tgtEl>
                                          <p:spTgt spid="56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5674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53" dur="indefinite"/>
                                        <p:tgtEl>
                                          <p:spTgt spid="56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5675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57" dur="indefinite"/>
                                        <p:tgtEl>
                                          <p:spTgt spid="56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5674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61" dur="indefinite"/>
                                        <p:tgtEl>
                                          <p:spTgt spid="56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567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68" dur="indefinite"/>
                                        <p:tgtEl>
                                          <p:spTgt spid="56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5673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72" dur="indefinite"/>
                                        <p:tgtEl>
                                          <p:spTgt spid="56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5673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76" dur="indefinite"/>
                                        <p:tgtEl>
                                          <p:spTgt spid="56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bldLvl="2"/>
      <p:bldP spid="567301" grpId="0" animBg="1"/>
      <p:bldP spid="567302" grpId="0" animBg="1"/>
      <p:bldP spid="567426" grpId="0" animBg="1"/>
      <p:bldP spid="567426" grpId="1" animBg="1"/>
      <p:bldP spid="567427" grpId="0" animBg="1"/>
      <p:bldP spid="567427" grpId="1" animBg="1"/>
      <p:bldP spid="567428" grpId="0" animBg="1"/>
      <p:bldP spid="567428" grpId="1" animBg="1"/>
      <p:bldP spid="567428" grpId="2" animBg="1"/>
      <p:bldP spid="567430" grpId="0"/>
      <p:bldP spid="567430" grpId="1"/>
      <p:bldP spid="567430" grpId="2"/>
      <p:bldP spid="567455" grpId="0" animBg="1"/>
      <p:bldP spid="567455" grpId="1" animBg="1"/>
      <p:bldP spid="567456" grpId="0" animBg="1"/>
      <p:bldP spid="567456" grpId="1" animBg="1"/>
      <p:bldP spid="567458" grpId="0"/>
      <p:bldP spid="567458" grpId="1"/>
      <p:bldP spid="567458" grpId="2"/>
      <p:bldP spid="567508" grpId="0" animBg="1"/>
      <p:bldP spid="567508" grpId="1" animBg="1"/>
      <p:bldP spid="567509" grpId="0" animBg="1"/>
      <p:bldP spid="567527" grpId="0" animBg="1"/>
      <p:bldP spid="567527" grpId="1" animBg="1"/>
      <p:bldP spid="567527" grpId="2" animBg="1"/>
      <p:bldP spid="567528" grpId="0" animBg="1"/>
      <p:bldP spid="567528" grpId="1" animBg="1"/>
      <p:bldP spid="567529" grpId="0" animBg="1"/>
      <p:bldP spid="567529" grpId="1" animBg="1"/>
      <p:bldP spid="567530" grpId="0" animBg="1"/>
      <p:bldP spid="567530" grpId="1" animBg="1"/>
      <p:bldP spid="567532" grpId="0" animBg="1"/>
      <p:bldP spid="567532" grpId="1" animBg="1"/>
      <p:bldP spid="567533" grpId="0" animBg="1"/>
      <p:bldP spid="567533" grpId="1" animBg="1"/>
      <p:bldP spid="567539" grpId="0" animBg="1"/>
      <p:bldP spid="567539" grpId="1" animBg="1"/>
      <p:bldP spid="567540" grpId="0" animBg="1"/>
      <p:bldP spid="5675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-105" charset="-128"/>
              </a:rPr>
              <a:t>En flerdimensjonal indeks kan ha mange dimensjoner.</a:t>
            </a:r>
          </a:p>
          <a:p>
            <a:r>
              <a:rPr lang="en-US" sz="2000" smtClean="0">
                <a:ea typeface="ＭＳ Ｐゴシック" pitchFamily="-105" charset="-128"/>
              </a:rPr>
              <a:t>Hvis vi holder oss til to (som i det forrige eksempelet), kan vi se på indeksen som et geografisk kart:</a:t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r>
              <a:rPr lang="en-US" sz="2000" smtClean="0">
                <a:ea typeface="ＭＳ Ｐゴシック" pitchFamily="-105" charset="-128"/>
              </a:rPr>
              <a:t/>
            </a:r>
            <a:br>
              <a:rPr lang="en-US" sz="2000" smtClean="0">
                <a:ea typeface="ＭＳ Ｐゴシック" pitchFamily="-105" charset="-128"/>
              </a:rPr>
            </a:br>
            <a:endParaRPr lang="en-US" sz="2000" smtClean="0">
              <a:ea typeface="ＭＳ Ｐゴシック" pitchFamily="-105" charset="-128"/>
            </a:endParaRPr>
          </a:p>
          <a:p>
            <a:r>
              <a:rPr lang="en-US" sz="2000" smtClean="0">
                <a:ea typeface="ＭＳ Ｐゴシック" pitchFamily="-105" charset="-128"/>
              </a:rPr>
              <a:t>Søking tilsvarer nå å søke i kartet etter</a:t>
            </a:r>
          </a:p>
          <a:p>
            <a:pPr lvl="1"/>
            <a:r>
              <a:rPr lang="en-US" sz="1800" smtClean="0">
                <a:ea typeface="ＭＳ Ｐゴシック" pitchFamily="-105" charset="-128"/>
              </a:rPr>
              <a:t>punkter: </a:t>
            </a:r>
            <a:r>
              <a:rPr lang="en-US" sz="1800" smtClean="0">
                <a:solidFill>
                  <a:schemeClr val="hlink"/>
                </a:solidFill>
                <a:ea typeface="ＭＳ Ｐゴシック" pitchFamily="-105" charset="-128"/>
              </a:rPr>
              <a:t>a</a:t>
            </a:r>
            <a:r>
              <a:rPr lang="en-US" sz="1800" baseline="-25000" smtClean="0">
                <a:solidFill>
                  <a:schemeClr val="hlink"/>
                </a:solidFill>
                <a:ea typeface="ＭＳ Ｐゴシック" pitchFamily="-105" charset="-128"/>
              </a:rPr>
              <a:t>1</a:t>
            </a:r>
            <a:r>
              <a:rPr lang="en-US" sz="1800" smtClean="0">
                <a:ea typeface="ＭＳ Ｐゴシック" pitchFamily="-105" charset="-128"/>
              </a:rPr>
              <a:t> og </a:t>
            </a:r>
            <a:r>
              <a:rPr lang="en-US" sz="1800" smtClean="0">
                <a:solidFill>
                  <a:schemeClr val="hlink"/>
                </a:solidFill>
                <a:ea typeface="ＭＳ Ｐゴシック" pitchFamily="-105" charset="-128"/>
              </a:rPr>
              <a:t>b</a:t>
            </a:r>
            <a:r>
              <a:rPr lang="en-US" sz="1800" baseline="-25000" smtClean="0">
                <a:solidFill>
                  <a:schemeClr val="hlink"/>
                </a:solidFill>
                <a:ea typeface="ＭＳ Ｐゴシック" pitchFamily="-105" charset="-128"/>
              </a:rPr>
              <a:t>1</a:t>
            </a:r>
          </a:p>
          <a:p>
            <a:pPr lvl="1"/>
            <a:r>
              <a:rPr lang="en-US" sz="1800" smtClean="0">
                <a:ea typeface="ＭＳ Ｐゴシック" pitchFamily="-105" charset="-128"/>
              </a:rPr>
              <a:t>linjer: </a:t>
            </a:r>
            <a:r>
              <a:rPr lang="en-US" sz="1800" smtClean="0">
                <a:solidFill>
                  <a:srgbClr val="996633"/>
                </a:solidFill>
                <a:ea typeface="ＭＳ Ｐゴシック" pitchFamily="-105" charset="-128"/>
              </a:rPr>
              <a:t>a</a:t>
            </a:r>
            <a:r>
              <a:rPr lang="en-US" sz="1800" baseline="-25000" smtClean="0">
                <a:solidFill>
                  <a:srgbClr val="996633"/>
                </a:solidFill>
                <a:ea typeface="ＭＳ Ｐゴシック" pitchFamily="-105" charset="-128"/>
              </a:rPr>
              <a:t>2</a:t>
            </a:r>
            <a:r>
              <a:rPr lang="en-US" sz="1800" smtClean="0">
                <a:ea typeface="ＭＳ Ｐゴシック" pitchFamily="-105" charset="-128"/>
              </a:rPr>
              <a:t> og </a:t>
            </a:r>
            <a:r>
              <a:rPr lang="en-US" sz="1800" smtClean="0">
                <a:solidFill>
                  <a:srgbClr val="996633"/>
                </a:solidFill>
                <a:ea typeface="ＭＳ Ｐゴシック" pitchFamily="-105" charset="-128"/>
              </a:rPr>
              <a:t>&lt;b</a:t>
            </a:r>
            <a:r>
              <a:rPr lang="en-US" sz="1800" baseline="-25000" smtClean="0">
                <a:solidFill>
                  <a:srgbClr val="996633"/>
                </a:solidFill>
                <a:ea typeface="ＭＳ Ｐゴシック" pitchFamily="-105" charset="-128"/>
              </a:rPr>
              <a:t>2</a:t>
            </a:r>
            <a:r>
              <a:rPr lang="en-US" sz="1800" smtClean="0">
                <a:solidFill>
                  <a:srgbClr val="996633"/>
                </a:solidFill>
                <a:ea typeface="ＭＳ Ｐゴシック" pitchFamily="-105" charset="-128"/>
              </a:rPr>
              <a:t>,b</a:t>
            </a:r>
            <a:r>
              <a:rPr lang="en-US" sz="1800" baseline="-25000" smtClean="0">
                <a:solidFill>
                  <a:srgbClr val="996633"/>
                </a:solidFill>
                <a:ea typeface="ＭＳ Ｐゴシック" pitchFamily="-105" charset="-128"/>
              </a:rPr>
              <a:t>3</a:t>
            </a:r>
            <a:r>
              <a:rPr lang="en-US" sz="1800" smtClean="0">
                <a:solidFill>
                  <a:srgbClr val="996633"/>
                </a:solidFill>
                <a:ea typeface="ＭＳ Ｐゴシック" pitchFamily="-105" charset="-128"/>
              </a:rPr>
              <a:t>&gt;</a:t>
            </a:r>
          </a:p>
          <a:p>
            <a:pPr lvl="1"/>
            <a:r>
              <a:rPr lang="en-US" sz="1800" smtClean="0">
                <a:ea typeface="ＭＳ Ｐゴシック" pitchFamily="-105" charset="-128"/>
              </a:rPr>
              <a:t>arealer: 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&lt;a</a:t>
            </a:r>
            <a:r>
              <a:rPr lang="en-US" sz="1800" baseline="-25000" smtClean="0">
                <a:solidFill>
                  <a:srgbClr val="009900"/>
                </a:solidFill>
                <a:ea typeface="ＭＳ Ｐゴシック" pitchFamily="-105" charset="-128"/>
              </a:rPr>
              <a:t>3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 ,a</a:t>
            </a:r>
            <a:r>
              <a:rPr lang="en-US" sz="1800" baseline="-25000" smtClean="0">
                <a:solidFill>
                  <a:srgbClr val="009900"/>
                </a:solidFill>
                <a:ea typeface="ＭＳ Ｐゴシック" pitchFamily="-105" charset="-128"/>
              </a:rPr>
              <a:t>4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&gt;</a:t>
            </a:r>
            <a:r>
              <a:rPr lang="en-US" sz="1800" smtClean="0">
                <a:ea typeface="ＭＳ Ｐゴシック" pitchFamily="-105" charset="-128"/>
              </a:rPr>
              <a:t> og 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&lt;b</a:t>
            </a:r>
            <a:r>
              <a:rPr lang="en-US" sz="1800" baseline="-25000" smtClean="0">
                <a:solidFill>
                  <a:srgbClr val="009900"/>
                </a:solidFill>
                <a:ea typeface="ＭＳ Ｐゴシック" pitchFamily="-105" charset="-128"/>
              </a:rPr>
              <a:t>4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,b</a:t>
            </a:r>
            <a:r>
              <a:rPr lang="en-US" sz="1800" baseline="-25000" smtClean="0">
                <a:solidFill>
                  <a:srgbClr val="009900"/>
                </a:solidFill>
                <a:ea typeface="ＭＳ Ｐゴシック" pitchFamily="-105" charset="-128"/>
              </a:rPr>
              <a:t>5</a:t>
            </a:r>
            <a:r>
              <a:rPr lang="en-US" sz="1800" smtClean="0">
                <a:solidFill>
                  <a:srgbClr val="009900"/>
                </a:solidFill>
                <a:ea typeface="ＭＳ Ｐゴシック" pitchFamily="-105" charset="-128"/>
              </a:rPr>
              <a:t>&gt;</a:t>
            </a:r>
          </a:p>
        </p:txBody>
      </p:sp>
      <p:sp>
        <p:nvSpPr>
          <p:cNvPr id="569386" name="Rectangle 42" descr="Zig zag"/>
          <p:cNvSpPr>
            <a:spLocks noChangeArrowheads="1"/>
          </p:cNvSpPr>
          <p:nvPr/>
        </p:nvSpPr>
        <p:spPr bwMode="auto">
          <a:xfrm>
            <a:off x="2924175" y="3571875"/>
            <a:ext cx="2557463" cy="720725"/>
          </a:xfrm>
          <a:prstGeom prst="rect">
            <a:avLst/>
          </a:prstGeom>
          <a:pattFill prst="zigZag">
            <a:fgClr>
              <a:srgbClr val="0099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82" name="Rectangle 38" descr="Outlined diamond"/>
          <p:cNvSpPr>
            <a:spLocks noChangeArrowheads="1"/>
          </p:cNvSpPr>
          <p:nvPr/>
        </p:nvSpPr>
        <p:spPr bwMode="auto">
          <a:xfrm>
            <a:off x="4286250" y="2851150"/>
            <a:ext cx="720725" cy="1800225"/>
          </a:xfrm>
          <a:prstGeom prst="rect">
            <a:avLst/>
          </a:prstGeom>
          <a:gradFill rotWithShape="1">
            <a:gsLst>
              <a:gs pos="0">
                <a:srgbClr val="009900">
                  <a:alpha val="50000"/>
                </a:srgbClr>
              </a:gs>
              <a:gs pos="100000">
                <a:srgbClr val="009900">
                  <a:alpha val="39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87" name="Rectangle 43"/>
          <p:cNvSpPr>
            <a:spLocks noChangeArrowheads="1"/>
          </p:cNvSpPr>
          <p:nvPr/>
        </p:nvSpPr>
        <p:spPr bwMode="auto">
          <a:xfrm>
            <a:off x="4286250" y="357187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79" name="Line 35"/>
          <p:cNvSpPr>
            <a:spLocks noChangeShapeType="1"/>
          </p:cNvSpPr>
          <p:nvPr/>
        </p:nvSpPr>
        <p:spPr bwMode="auto">
          <a:xfrm>
            <a:off x="3817938" y="3319463"/>
            <a:ext cx="0" cy="43180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69367" name="Line 23"/>
          <p:cNvSpPr>
            <a:spLocks noChangeShapeType="1"/>
          </p:cNvSpPr>
          <p:nvPr/>
        </p:nvSpPr>
        <p:spPr bwMode="auto">
          <a:xfrm>
            <a:off x="2917825" y="4100513"/>
            <a:ext cx="5762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69366" name="Line 22"/>
          <p:cNvSpPr>
            <a:spLocks noChangeShapeType="1"/>
          </p:cNvSpPr>
          <p:nvPr/>
        </p:nvSpPr>
        <p:spPr bwMode="auto">
          <a:xfrm flipV="1">
            <a:off x="3530600" y="4064000"/>
            <a:ext cx="0" cy="576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Map View</a:t>
            </a:r>
          </a:p>
        </p:txBody>
      </p:sp>
      <p:sp>
        <p:nvSpPr>
          <p:cNvPr id="569348" name="Line 4"/>
          <p:cNvSpPr>
            <a:spLocks noChangeShapeType="1"/>
          </p:cNvSpPr>
          <p:nvPr/>
        </p:nvSpPr>
        <p:spPr bwMode="auto">
          <a:xfrm flipV="1">
            <a:off x="2924175" y="312737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49" name="Line 5"/>
          <p:cNvSpPr>
            <a:spLocks noChangeShapeType="1"/>
          </p:cNvSpPr>
          <p:nvPr/>
        </p:nvSpPr>
        <p:spPr bwMode="auto">
          <a:xfrm>
            <a:off x="2924175" y="465137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1" name="Text Box 7"/>
          <p:cNvSpPr txBox="1">
            <a:spLocks noChangeArrowheads="1"/>
          </p:cNvSpPr>
          <p:nvPr/>
        </p:nvSpPr>
        <p:spPr bwMode="auto">
          <a:xfrm>
            <a:off x="5243513" y="43989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6666FF"/>
                </a:solidFill>
              </a:rPr>
              <a:t>a</a:t>
            </a:r>
          </a:p>
        </p:txBody>
      </p:sp>
      <p:sp>
        <p:nvSpPr>
          <p:cNvPr id="569352" name="Text Box 8"/>
          <p:cNvSpPr txBox="1">
            <a:spLocks noChangeArrowheads="1"/>
          </p:cNvSpPr>
          <p:nvPr/>
        </p:nvSpPr>
        <p:spPr bwMode="auto">
          <a:xfrm>
            <a:off x="2746375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6666FF"/>
                </a:solidFill>
              </a:rPr>
              <a:t>b</a:t>
            </a:r>
          </a:p>
        </p:txBody>
      </p:sp>
      <p:sp>
        <p:nvSpPr>
          <p:cNvPr id="569353" name="Oval 9"/>
          <p:cNvSpPr>
            <a:spLocks noChangeArrowheads="1"/>
          </p:cNvSpPr>
          <p:nvPr/>
        </p:nvSpPr>
        <p:spPr bwMode="auto">
          <a:xfrm>
            <a:off x="3783013" y="33559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4" name="Oval 10"/>
          <p:cNvSpPr>
            <a:spLocks noChangeArrowheads="1"/>
          </p:cNvSpPr>
          <p:nvPr/>
        </p:nvSpPr>
        <p:spPr bwMode="auto">
          <a:xfrm>
            <a:off x="3243263" y="438785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5" name="Oval 11"/>
          <p:cNvSpPr>
            <a:spLocks noChangeArrowheads="1"/>
          </p:cNvSpPr>
          <p:nvPr/>
        </p:nvSpPr>
        <p:spPr bwMode="auto">
          <a:xfrm>
            <a:off x="4143375" y="36607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6" name="Oval 12"/>
          <p:cNvSpPr>
            <a:spLocks noChangeArrowheads="1"/>
          </p:cNvSpPr>
          <p:nvPr/>
        </p:nvSpPr>
        <p:spPr bwMode="auto">
          <a:xfrm>
            <a:off x="4741863" y="353536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7" name="Oval 13"/>
          <p:cNvSpPr>
            <a:spLocks noChangeArrowheads="1"/>
          </p:cNvSpPr>
          <p:nvPr/>
        </p:nvSpPr>
        <p:spPr bwMode="auto">
          <a:xfrm>
            <a:off x="3490913" y="406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8" name="Oval 14"/>
          <p:cNvSpPr>
            <a:spLocks noChangeArrowheads="1"/>
          </p:cNvSpPr>
          <p:nvPr/>
        </p:nvSpPr>
        <p:spPr bwMode="auto">
          <a:xfrm>
            <a:off x="3238500" y="371475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59" name="Oval 15"/>
          <p:cNvSpPr>
            <a:spLocks noChangeArrowheads="1"/>
          </p:cNvSpPr>
          <p:nvPr/>
        </p:nvSpPr>
        <p:spPr bwMode="auto">
          <a:xfrm>
            <a:off x="4322763" y="34163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0" name="Oval 16"/>
          <p:cNvSpPr>
            <a:spLocks noChangeArrowheads="1"/>
          </p:cNvSpPr>
          <p:nvPr/>
        </p:nvSpPr>
        <p:spPr bwMode="auto">
          <a:xfrm>
            <a:off x="4899025" y="388461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b-NO"/>
          </a:p>
        </p:txBody>
      </p:sp>
      <p:sp>
        <p:nvSpPr>
          <p:cNvPr id="569361" name="Oval 17"/>
          <p:cNvSpPr>
            <a:spLocks noChangeArrowheads="1"/>
          </p:cNvSpPr>
          <p:nvPr/>
        </p:nvSpPr>
        <p:spPr bwMode="auto">
          <a:xfrm>
            <a:off x="4106863" y="417195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2" name="Oval 18"/>
          <p:cNvSpPr>
            <a:spLocks noChangeArrowheads="1"/>
          </p:cNvSpPr>
          <p:nvPr/>
        </p:nvSpPr>
        <p:spPr bwMode="auto">
          <a:xfrm>
            <a:off x="3243263" y="330835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3" name="Oval 19"/>
          <p:cNvSpPr>
            <a:spLocks noChangeArrowheads="1"/>
          </p:cNvSpPr>
          <p:nvPr/>
        </p:nvSpPr>
        <p:spPr bwMode="auto">
          <a:xfrm>
            <a:off x="3602038" y="3632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4" name="Oval 20"/>
          <p:cNvSpPr>
            <a:spLocks noChangeArrowheads="1"/>
          </p:cNvSpPr>
          <p:nvPr/>
        </p:nvSpPr>
        <p:spPr bwMode="auto">
          <a:xfrm>
            <a:off x="4502150" y="399256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5" name="Oval 21"/>
          <p:cNvSpPr>
            <a:spLocks noChangeArrowheads="1"/>
          </p:cNvSpPr>
          <p:nvPr/>
        </p:nvSpPr>
        <p:spPr bwMode="auto">
          <a:xfrm>
            <a:off x="471805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68" name="Text Box 24"/>
          <p:cNvSpPr txBox="1">
            <a:spLocks noChangeArrowheads="1"/>
          </p:cNvSpPr>
          <p:nvPr/>
        </p:nvSpPr>
        <p:spPr bwMode="auto">
          <a:xfrm>
            <a:off x="3379788" y="4586288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9369" name="Text Box 25"/>
          <p:cNvSpPr txBox="1">
            <a:spLocks noChangeArrowheads="1"/>
          </p:cNvSpPr>
          <p:nvPr/>
        </p:nvSpPr>
        <p:spPr bwMode="auto">
          <a:xfrm>
            <a:off x="2630488" y="3865563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b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9370" name="Text Box 26"/>
          <p:cNvSpPr txBox="1">
            <a:spLocks noChangeArrowheads="1"/>
          </p:cNvSpPr>
          <p:nvPr/>
        </p:nvSpPr>
        <p:spPr bwMode="auto">
          <a:xfrm>
            <a:off x="3667125" y="4586288"/>
            <a:ext cx="344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6633"/>
                </a:solidFill>
              </a:rPr>
              <a:t>a</a:t>
            </a:r>
            <a:r>
              <a:rPr lang="en-US" baseline="-25000">
                <a:solidFill>
                  <a:srgbClr val="996633"/>
                </a:solidFill>
              </a:rPr>
              <a:t>2</a:t>
            </a:r>
          </a:p>
        </p:txBody>
      </p:sp>
      <p:sp>
        <p:nvSpPr>
          <p:cNvPr id="569372" name="Line 28"/>
          <p:cNvSpPr>
            <a:spLocks noChangeShapeType="1"/>
          </p:cNvSpPr>
          <p:nvPr/>
        </p:nvSpPr>
        <p:spPr bwMode="auto">
          <a:xfrm flipV="1">
            <a:off x="3817938" y="2887663"/>
            <a:ext cx="0" cy="1763712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69373" name="Oval 29"/>
          <p:cNvSpPr>
            <a:spLocks noChangeArrowheads="1"/>
          </p:cNvSpPr>
          <p:nvPr/>
        </p:nvSpPr>
        <p:spPr bwMode="auto">
          <a:xfrm>
            <a:off x="3783013" y="360362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74" name="Oval 30"/>
          <p:cNvSpPr>
            <a:spLocks noChangeArrowheads="1"/>
          </p:cNvSpPr>
          <p:nvPr/>
        </p:nvSpPr>
        <p:spPr bwMode="auto">
          <a:xfrm>
            <a:off x="3783013" y="432435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9375" name="Text Box 31"/>
          <p:cNvSpPr txBox="1">
            <a:spLocks noChangeArrowheads="1"/>
          </p:cNvSpPr>
          <p:nvPr/>
        </p:nvSpPr>
        <p:spPr bwMode="auto">
          <a:xfrm>
            <a:off x="2630488" y="35655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6633"/>
                </a:solidFill>
              </a:rPr>
              <a:t>b</a:t>
            </a:r>
            <a:r>
              <a:rPr lang="en-US" baseline="-25000">
                <a:solidFill>
                  <a:srgbClr val="996633"/>
                </a:solidFill>
              </a:rPr>
              <a:t>2</a:t>
            </a:r>
          </a:p>
        </p:txBody>
      </p:sp>
      <p:sp>
        <p:nvSpPr>
          <p:cNvPr id="569376" name="Text Box 32"/>
          <p:cNvSpPr txBox="1">
            <a:spLocks noChangeArrowheads="1"/>
          </p:cNvSpPr>
          <p:nvPr/>
        </p:nvSpPr>
        <p:spPr bwMode="auto">
          <a:xfrm>
            <a:off x="2630488" y="31464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6633"/>
                </a:solidFill>
              </a:rPr>
              <a:t>b</a:t>
            </a:r>
            <a:r>
              <a:rPr lang="en-US" baseline="-25000">
                <a:solidFill>
                  <a:srgbClr val="996633"/>
                </a:solidFill>
              </a:rPr>
              <a:t>3</a:t>
            </a:r>
          </a:p>
        </p:txBody>
      </p:sp>
      <p:sp>
        <p:nvSpPr>
          <p:cNvPr id="569377" name="Line 33"/>
          <p:cNvSpPr>
            <a:spLocks noChangeShapeType="1"/>
          </p:cNvSpPr>
          <p:nvPr/>
        </p:nvSpPr>
        <p:spPr bwMode="auto">
          <a:xfrm>
            <a:off x="2917825" y="3319463"/>
            <a:ext cx="900113" cy="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69378" name="Line 34"/>
          <p:cNvSpPr>
            <a:spLocks noChangeShapeType="1"/>
          </p:cNvSpPr>
          <p:nvPr/>
        </p:nvSpPr>
        <p:spPr bwMode="auto">
          <a:xfrm>
            <a:off x="2917825" y="3751263"/>
            <a:ext cx="865188" cy="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69380" name="Text Box 36"/>
          <p:cNvSpPr txBox="1">
            <a:spLocks noChangeArrowheads="1"/>
          </p:cNvSpPr>
          <p:nvPr/>
        </p:nvSpPr>
        <p:spPr bwMode="auto">
          <a:xfrm>
            <a:off x="4143375" y="4586288"/>
            <a:ext cx="344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</a:t>
            </a:r>
            <a:r>
              <a:rPr lang="en-US" baseline="-2500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569381" name="Text Box 37"/>
          <p:cNvSpPr txBox="1">
            <a:spLocks noChangeArrowheads="1"/>
          </p:cNvSpPr>
          <p:nvPr/>
        </p:nvSpPr>
        <p:spPr bwMode="auto">
          <a:xfrm>
            <a:off x="4856163" y="4586288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</a:t>
            </a:r>
            <a:r>
              <a:rPr lang="en-US" baseline="-25000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569383" name="Text Box 39"/>
          <p:cNvSpPr txBox="1">
            <a:spLocks noChangeArrowheads="1"/>
          </p:cNvSpPr>
          <p:nvPr/>
        </p:nvSpPr>
        <p:spPr bwMode="auto">
          <a:xfrm>
            <a:off x="2630488" y="410527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b</a:t>
            </a:r>
            <a:r>
              <a:rPr lang="en-US" baseline="-25000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569384" name="Text Box 40"/>
          <p:cNvSpPr txBox="1">
            <a:spLocks noChangeArrowheads="1"/>
          </p:cNvSpPr>
          <p:nvPr/>
        </p:nvSpPr>
        <p:spPr bwMode="auto">
          <a:xfrm>
            <a:off x="2630488" y="3386138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b</a:t>
            </a:r>
            <a:r>
              <a:rPr lang="en-US" baseline="-25000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33833" name="Footer Placeholder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INF3100 – 3.3.2014 – Ellen Munthe-Kaas</a:t>
            </a:r>
            <a:endParaRPr lang="en-US"/>
          </a:p>
        </p:txBody>
      </p:sp>
      <p:sp>
        <p:nvSpPr>
          <p:cNvPr id="33834" name="Slide Number Placeholder 4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15C3B-9966-4DBB-88F3-0FCEAAFBEE6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6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6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6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6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6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5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 bldLvl="2"/>
      <p:bldP spid="569386" grpId="0" animBg="1"/>
      <p:bldP spid="569386" grpId="1" animBg="1"/>
      <p:bldP spid="569382" grpId="0" animBg="1"/>
      <p:bldP spid="569382" grpId="1" animBg="1"/>
      <p:bldP spid="569387" grpId="0" animBg="1"/>
      <p:bldP spid="569379" grpId="0" animBg="1"/>
      <p:bldP spid="569379" grpId="1" animBg="1"/>
      <p:bldP spid="569367" grpId="0" animBg="1"/>
      <p:bldP spid="569367" grpId="1" animBg="1"/>
      <p:bldP spid="569366" grpId="0" animBg="1"/>
      <p:bldP spid="569366" grpId="1" animBg="1"/>
      <p:bldP spid="569348" grpId="0" animBg="1"/>
      <p:bldP spid="569349" grpId="0" animBg="1"/>
      <p:bldP spid="569351" grpId="0"/>
      <p:bldP spid="569352" grpId="0"/>
      <p:bldP spid="569353" grpId="0" animBg="1"/>
      <p:bldP spid="569354" grpId="0" animBg="1"/>
      <p:bldP spid="569355" grpId="0" animBg="1"/>
      <p:bldP spid="569356" grpId="0" animBg="1"/>
      <p:bldP spid="569357" grpId="0" animBg="1"/>
      <p:bldP spid="569358" grpId="0" animBg="1"/>
      <p:bldP spid="569359" grpId="0" animBg="1"/>
      <p:bldP spid="569360" grpId="0" animBg="1"/>
      <p:bldP spid="569361" grpId="0" animBg="1"/>
      <p:bldP spid="569362" grpId="0" animBg="1"/>
      <p:bldP spid="569363" grpId="0" animBg="1"/>
      <p:bldP spid="569364" grpId="0" animBg="1"/>
      <p:bldP spid="569365" grpId="0" animBg="1"/>
      <p:bldP spid="569368" grpId="0"/>
      <p:bldP spid="569368" grpId="1"/>
      <p:bldP spid="569369" grpId="0"/>
      <p:bldP spid="569369" grpId="1"/>
      <p:bldP spid="569370" grpId="0"/>
      <p:bldP spid="569370" grpId="1"/>
      <p:bldP spid="569372" grpId="0" animBg="1"/>
      <p:bldP spid="569372" grpId="1" animBg="1"/>
      <p:bldP spid="569373" grpId="0" animBg="1"/>
      <p:bldP spid="569374" grpId="0" animBg="1"/>
      <p:bldP spid="569375" grpId="0"/>
      <p:bldP spid="569375" grpId="1"/>
      <p:bldP spid="569376" grpId="0"/>
      <p:bldP spid="569376" grpId="1"/>
      <p:bldP spid="569377" grpId="0" animBg="1"/>
      <p:bldP spid="569377" grpId="1" animBg="1"/>
      <p:bldP spid="569378" grpId="0" animBg="1"/>
      <p:bldP spid="569378" grpId="1" animBg="1"/>
      <p:bldP spid="569380" grpId="0"/>
      <p:bldP spid="569381" grpId="0"/>
      <p:bldP spid="569383" grpId="0"/>
      <p:bldP spid="5693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39130</TotalTime>
  <Words>753</Words>
  <Application>Microsoft Office PowerPoint</Application>
  <PresentationFormat>On-screen Show (4:3)</PresentationFormat>
  <Paragraphs>420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Eksempel: Sletting ved tynn indeks</vt:lpstr>
      <vt:lpstr>Eksempel:  Sletting ved tett indeks</vt:lpstr>
      <vt:lpstr>Eksempel:  Innsetting ved tynn indeks</vt:lpstr>
      <vt:lpstr>Eksempel:  Innsetting ved tynn indeks</vt:lpstr>
      <vt:lpstr>Spørringer med flere betingelser</vt:lpstr>
      <vt:lpstr>Flere betingelser: strategi 2</vt:lpstr>
      <vt:lpstr>Flerdimensjonale indekser</vt:lpstr>
      <vt:lpstr>Flerdimensjonale indekser: eksempel</vt:lpstr>
      <vt:lpstr>Map View</vt:lpstr>
      <vt:lpstr>kd-trær: eksempel</vt:lpstr>
      <vt:lpstr>Hash-lignende strukturer:  gridfiler</vt:lpstr>
    </vt:vector>
  </TitlesOfParts>
  <Company>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INF212 - Databaseteori</dc:title>
  <dc:creator>ellenmk</dc:creator>
  <cp:lastModifiedBy>"ellenmk"</cp:lastModifiedBy>
  <cp:revision>154</cp:revision>
  <cp:lastPrinted>2005-01-27T09:01:19Z</cp:lastPrinted>
  <dcterms:created xsi:type="dcterms:W3CDTF">2010-02-17T13:56:20Z</dcterms:created>
  <dcterms:modified xsi:type="dcterms:W3CDTF">2014-03-04T08:16:54Z</dcterms:modified>
</cp:coreProperties>
</file>