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66" r:id="rId2"/>
    <p:sldId id="485" r:id="rId3"/>
    <p:sldId id="486" r:id="rId4"/>
    <p:sldId id="492" r:id="rId5"/>
    <p:sldId id="496" r:id="rId6"/>
    <p:sldId id="497" r:id="rId7"/>
    <p:sldId id="498" r:id="rId8"/>
    <p:sldId id="499" r:id="rId9"/>
    <p:sldId id="509" r:id="rId10"/>
  </p:sldIdLst>
  <p:sldSz cx="9144000" cy="6858000" type="screen4x3"/>
  <p:notesSz cx="7099300" cy="10234613"/>
  <p:defaultTextStyle>
    <a:defPPr>
      <a:defRPr lang="en-US"/>
    </a:defPPr>
    <a:lvl1pPr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rtl="0" fontAlgn="base">
      <a:lnSpc>
        <a:spcPct val="55000"/>
      </a:lnSpc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6666FF"/>
    <a:srgbClr val="0000CC"/>
    <a:srgbClr val="006600"/>
    <a:srgbClr val="6600CC"/>
    <a:srgbClr val="FFDC6D"/>
    <a:srgbClr val="FFCC29"/>
    <a:srgbClr val="9900CC"/>
    <a:srgbClr val="CC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52" autoAdjust="0"/>
  </p:normalViewPr>
  <p:slideViewPr>
    <p:cSldViewPr>
      <p:cViewPr varScale="1">
        <p:scale>
          <a:sx n="72" d="100"/>
          <a:sy n="72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56" y="-12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4" rIns="94831" bIns="47414" numCol="1" anchor="t" anchorCtr="0" compatLnSpc="1">
            <a:prstTxWarp prst="textNoShape">
              <a:avLst/>
            </a:prstTxWarp>
          </a:bodyPr>
          <a:lstStyle>
            <a:lvl1pPr defTabSz="947738">
              <a:lnSpc>
                <a:spcPct val="100000"/>
              </a:lnSpc>
              <a:spcBef>
                <a:spcPct val="0"/>
              </a:spcBef>
              <a:defRPr sz="13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4" rIns="94831" bIns="47414" numCol="1" anchor="t" anchorCtr="0" compatLnSpc="1">
            <a:prstTxWarp prst="textNoShape">
              <a:avLst/>
            </a:prstTxWarp>
          </a:bodyPr>
          <a:lstStyle>
            <a:lvl1pPr algn="r" defTabSz="947738">
              <a:lnSpc>
                <a:spcPct val="100000"/>
              </a:lnSpc>
              <a:spcBef>
                <a:spcPct val="0"/>
              </a:spcBef>
              <a:defRPr sz="13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4" rIns="94831" bIns="47414" numCol="1" anchor="b" anchorCtr="0" compatLnSpc="1">
            <a:prstTxWarp prst="textNoShape">
              <a:avLst/>
            </a:prstTxWarp>
          </a:bodyPr>
          <a:lstStyle>
            <a:lvl1pPr defTabSz="947738">
              <a:lnSpc>
                <a:spcPct val="100000"/>
              </a:lnSpc>
              <a:spcBef>
                <a:spcPct val="0"/>
              </a:spcBef>
              <a:defRPr sz="13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1" tIns="47414" rIns="94831" bIns="47414" numCol="1" anchor="b" anchorCtr="0" compatLnSpc="1">
            <a:prstTxWarp prst="textNoShape">
              <a:avLst/>
            </a:prstTxWarp>
          </a:bodyPr>
          <a:lstStyle>
            <a:lvl1pPr algn="r" defTabSz="947738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77445CD8-C8F0-4701-8E5F-454C26869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36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48" tIns="50123" rIns="100248" bIns="50123" numCol="1" anchor="t" anchorCtr="0" compatLnSpc="1">
            <a:prstTxWarp prst="textNoShape">
              <a:avLst/>
            </a:prstTxWarp>
          </a:bodyPr>
          <a:lstStyle>
            <a:lvl1pPr defTabSz="1001713">
              <a:lnSpc>
                <a:spcPct val="100000"/>
              </a:lnSpc>
              <a:spcBef>
                <a:spcPct val="0"/>
              </a:spcBef>
              <a:defRPr sz="13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48" tIns="50123" rIns="100248" bIns="50123" numCol="1" anchor="t" anchorCtr="0" compatLnSpc="1">
            <a:prstTxWarp prst="textNoShape">
              <a:avLst/>
            </a:prstTxWarp>
          </a:bodyPr>
          <a:lstStyle>
            <a:lvl1pPr algn="r" defTabSz="1001713">
              <a:lnSpc>
                <a:spcPct val="100000"/>
              </a:lnSpc>
              <a:spcBef>
                <a:spcPct val="0"/>
              </a:spcBef>
              <a:defRPr sz="13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48" tIns="50123" rIns="100248" bIns="50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48" tIns="50123" rIns="100248" bIns="50123" numCol="1" anchor="b" anchorCtr="0" compatLnSpc="1">
            <a:prstTxWarp prst="textNoShape">
              <a:avLst/>
            </a:prstTxWarp>
          </a:bodyPr>
          <a:lstStyle>
            <a:lvl1pPr defTabSz="1001713">
              <a:lnSpc>
                <a:spcPct val="100000"/>
              </a:lnSpc>
              <a:spcBef>
                <a:spcPct val="0"/>
              </a:spcBef>
              <a:defRPr sz="13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48" tIns="50123" rIns="100248" bIns="50123" numCol="1" anchor="b" anchorCtr="0" compatLnSpc="1">
            <a:prstTxWarp prst="textNoShape">
              <a:avLst/>
            </a:prstTxWarp>
          </a:bodyPr>
          <a:lstStyle>
            <a:lvl1pPr algn="r" defTabSz="1001713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819D652C-7A10-49B8-A27D-E3BC9CE32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67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E690C-2673-4FA5-879E-2D46A46BF388}" type="slidenum">
              <a:rPr lang="en-US"/>
              <a:pPr/>
              <a:t>2</a:t>
            </a:fld>
            <a:endParaRPr lang="en-US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BB42B-1B95-460A-83DF-873CC00791B3}" type="slidenum">
              <a:rPr lang="en-US"/>
              <a:pPr/>
              <a:t>3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3AA20-91CA-4E99-A0E7-0FFC103F2F89}" type="slidenum">
              <a:rPr lang="en-US"/>
              <a:pPr/>
              <a:t>4</a:t>
            </a:fld>
            <a:endParaRPr lang="en-US"/>
          </a:p>
        </p:txBody>
      </p:sp>
      <p:sp>
        <p:nvSpPr>
          <p:cNvPr id="78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BFA92C-1D82-4C1F-94CB-C7A20C467248}" type="slidenum">
              <a:rPr lang="en-US"/>
              <a:pPr/>
              <a:t>5</a:t>
            </a:fld>
            <a:endParaRPr lang="en-US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85B51-32CA-4165-A7C3-0BFF70DD661E}" type="slidenum">
              <a:rPr lang="en-US"/>
              <a:pPr/>
              <a:t>6</a:t>
            </a:fld>
            <a:endParaRPr lang="en-US"/>
          </a:p>
        </p:txBody>
      </p:sp>
      <p:sp>
        <p:nvSpPr>
          <p:cNvPr id="78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E8E33-3458-43B6-B726-6B75E5D11BAB}" type="slidenum">
              <a:rPr lang="en-US"/>
              <a:pPr/>
              <a:t>7</a:t>
            </a:fld>
            <a:endParaRPr lang="en-US"/>
          </a:p>
        </p:txBody>
      </p:sp>
      <p:sp>
        <p:nvSpPr>
          <p:cNvPr id="78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DE986-9E84-4032-B711-542BEB5A55B1}" type="slidenum">
              <a:rPr lang="en-US"/>
              <a:pPr/>
              <a:t>8</a:t>
            </a:fld>
            <a:endParaRPr lang="en-US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953C2-F3DE-49EB-AF12-14812D7BF142}" type="slidenum">
              <a:rPr lang="en-US"/>
              <a:pPr/>
              <a:t>9</a:t>
            </a:fld>
            <a:endParaRPr lang="en-US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6606A-7276-4734-91FB-854769A54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84A66-3037-420A-A5F0-696D60CBA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3D68-8428-4E07-B1F6-E34B3F311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3" y="79375"/>
            <a:ext cx="8307387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98538"/>
            <a:ext cx="4495800" cy="5580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495800" cy="5580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DBD86-B273-498A-AD08-8E89AF348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F625-6200-475B-8C92-AFCF0414E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E49F6-5E08-4856-A5AA-726AD5C9C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BC6A2-5AA3-4E35-933D-7446238AD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41A6-07BC-4B3F-B838-39ED78D94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9101-B7BF-46AF-8252-FADE5F223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64983-DDC7-4BE9-8350-8AB20FE1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E3693-FA23-49E3-AC93-268C1EDCE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CF43F007-2C7D-4C17-98D5-0E05619A6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n-US" smtClean="0"/>
              <a:t>Eksempel </a:t>
            </a:r>
            <a:endParaRPr lang="nb-NO"/>
          </a:p>
        </p:txBody>
      </p:sp>
      <p:sp>
        <p:nvSpPr>
          <p:cNvPr id="8" name="Rectangle 422"/>
          <p:cNvSpPr>
            <a:spLocks noChangeArrowheads="1"/>
          </p:cNvSpPr>
          <p:nvPr/>
        </p:nvSpPr>
        <p:spPr bwMode="auto">
          <a:xfrm>
            <a:off x="8243888" y="2353331"/>
            <a:ext cx="414337" cy="4211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Rectangle 421"/>
          <p:cNvSpPr>
            <a:spLocks noChangeArrowheads="1"/>
          </p:cNvSpPr>
          <p:nvPr/>
        </p:nvSpPr>
        <p:spPr bwMode="auto">
          <a:xfrm>
            <a:off x="6335713" y="2353331"/>
            <a:ext cx="773112" cy="4211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0" name="Rectangle 420"/>
          <p:cNvSpPr>
            <a:spLocks noChangeArrowheads="1"/>
          </p:cNvSpPr>
          <p:nvPr/>
        </p:nvSpPr>
        <p:spPr bwMode="auto">
          <a:xfrm>
            <a:off x="142875" y="3233600"/>
            <a:ext cx="1044575" cy="20526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1" name="Rectangle 419"/>
          <p:cNvSpPr>
            <a:spLocks noChangeArrowheads="1"/>
          </p:cNvSpPr>
          <p:nvPr/>
        </p:nvSpPr>
        <p:spPr bwMode="auto">
          <a:xfrm>
            <a:off x="5940425" y="4009094"/>
            <a:ext cx="3095625" cy="180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2" name="Rectangle 418"/>
          <p:cNvSpPr>
            <a:spLocks noChangeArrowheads="1"/>
          </p:cNvSpPr>
          <p:nvPr/>
        </p:nvSpPr>
        <p:spPr bwMode="auto">
          <a:xfrm>
            <a:off x="150018" y="3843062"/>
            <a:ext cx="1044575" cy="14049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3" name="Rectangle 414"/>
          <p:cNvSpPr>
            <a:spLocks noChangeArrowheads="1"/>
          </p:cNvSpPr>
          <p:nvPr/>
        </p:nvSpPr>
        <p:spPr bwMode="auto">
          <a:xfrm>
            <a:off x="142875" y="4489175"/>
            <a:ext cx="1044575" cy="7921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4" name="Rectangle 411"/>
          <p:cNvSpPr>
            <a:spLocks noChangeArrowheads="1"/>
          </p:cNvSpPr>
          <p:nvPr/>
        </p:nvSpPr>
        <p:spPr bwMode="auto">
          <a:xfrm>
            <a:off x="142875" y="4941680"/>
            <a:ext cx="1044575" cy="3238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5" name="Rectangle 13"/>
          <p:cNvSpPr txBox="1">
            <a:spLocks noChangeArrowheads="1"/>
          </p:cNvSpPr>
          <p:nvPr/>
        </p:nvSpPr>
        <p:spPr>
          <a:xfrm>
            <a:off x="0" y="967427"/>
            <a:ext cx="9144000" cy="538164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lnSpc>
                <a:spcPct val="100000"/>
              </a:lnSpc>
              <a:spcBef>
                <a:spcPct val="20000"/>
              </a:spcBef>
              <a:defRPr/>
            </a:pPr>
            <a:r>
              <a:rPr kumimoji="0" lang="en-US" sz="1900" b="1" i="0" u="none" strike="noStrike" kern="0" cap="none" spc="0" normalizeH="0" baseline="0" noProof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pitchFamily="-105" charset="-128"/>
                <a:cs typeface="ＭＳ Ｐゴシック" pitchFamily="-105" charset="-128"/>
              </a:rPr>
              <a:t>	</a:t>
            </a:r>
            <a:r>
              <a:rPr lang="en-US" sz="1900" b="1" kern="0" smtClean="0">
                <a:solidFill>
                  <a:srgbClr val="6666FF"/>
                </a:solidFill>
                <a:latin typeface="+mn-lt"/>
                <a:cs typeface="ＭＳ Ｐゴシック" pitchFamily="-105" charset="-128"/>
              </a:rPr>
              <a:t>idé </a:t>
            </a:r>
            <a:r>
              <a:rPr kumimoji="0" lang="en-US" sz="1900" b="1" i="0" u="none" strike="noStrike" kern="0" cap="none" spc="0" normalizeH="0" baseline="0" noProof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pitchFamily="-105" charset="-128"/>
                <a:cs typeface="ＭＳ Ｐゴシック" pitchFamily="-105" charset="-128"/>
              </a:rPr>
              <a:t>1</a:t>
            </a:r>
            <a:r>
              <a:rPr kumimoji="0" lang="en-US" sz="1900" b="0" i="0" u="none" strike="noStrike" kern="0" cap="none" spc="0" normalizeH="0" baseline="0" noProof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pitchFamily="-105" charset="-128"/>
                <a:cs typeface="ＭＳ Ｐゴシック" pitchFamily="-105" charset="-128"/>
              </a:rPr>
              <a:t> – ta kartesisk produkt, velg tupler, projiser attributter</a:t>
            </a:r>
          </a:p>
          <a:p>
            <a:pPr marL="742950" lvl="1" indent="-285750" eaLnBrk="0" hangingPunct="0">
              <a:lnSpc>
                <a:spcPct val="100000"/>
              </a:lnSpc>
              <a:spcBef>
                <a:spcPct val="20000"/>
              </a:spcBef>
              <a:buSzPct val="85000"/>
              <a:buFont typeface="Wingdings" pitchFamily="-96" charset="2"/>
              <a:buChar char="ð"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sym typeface="Symbol" pitchFamily="-96" charset="2"/>
              </a:rPr>
              <a:t></a:t>
            </a:r>
            <a:r>
              <a:rPr kumimoji="0" lang="en-US" sz="22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sym typeface="Symbol" pitchFamily="-96" charset="2"/>
              </a:rPr>
              <a:t>B,C,Y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sym typeface="Symbol" pitchFamily="-96" charset="2"/>
              </a:rPr>
              <a:t> (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-96" charset="2"/>
                <a:ea typeface="ＭＳ Ｐゴシック" charset="-128"/>
                <a:sym typeface="Symbol" pitchFamily="-96" charset="2"/>
              </a:rPr>
              <a:t>s</a:t>
            </a:r>
            <a:r>
              <a:rPr kumimoji="0" lang="en-US" sz="22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sym typeface="Symbol" pitchFamily="-96" charset="2"/>
              </a:rPr>
              <a:t>W=X </a:t>
            </a:r>
            <a:r>
              <a:rPr kumimoji="0" lang="en-US" sz="22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sym typeface="Symbol"/>
              </a:rPr>
              <a:t></a:t>
            </a:r>
            <a:r>
              <a:rPr kumimoji="0" lang="en-US" sz="22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sym typeface="Symbol" pitchFamily="-96" charset="2"/>
              </a:rPr>
              <a:t> A=3 </a:t>
            </a:r>
            <a:r>
              <a:rPr kumimoji="0" lang="en-US" sz="22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sym typeface="Symbol"/>
              </a:rPr>
              <a:t></a:t>
            </a:r>
            <a:r>
              <a:rPr kumimoji="0" lang="en-US" sz="2200" b="0" i="0" u="none" strike="noStrike" kern="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sym typeface="Symbol" pitchFamily="-96" charset="2"/>
              </a:rPr>
              <a:t> </a:t>
            </a:r>
            <a:r>
              <a:rPr lang="en-US" sz="2200" kern="0" baseline="-25000" smtClean="0">
                <a:latin typeface="+mn-lt"/>
                <a:ea typeface="ＭＳ Ｐゴシック" charset="-128"/>
                <a:sym typeface="Symbol" pitchFamily="-96" charset="2"/>
              </a:rPr>
              <a:t>Z</a:t>
            </a:r>
            <a:r>
              <a:rPr lang="nb-NO" sz="2200" kern="0" baseline="-25000" smtClean="0">
                <a:latin typeface="+mn-lt"/>
                <a:ea typeface="ＭＳ Ｐゴシック" charset="-128"/>
                <a:sym typeface="Symbol" pitchFamily="-96" charset="2"/>
              </a:rPr>
              <a:t>=</a:t>
            </a:r>
            <a:r>
              <a:rPr lang="en-US" sz="2200" kern="0" baseline="-25000" smtClean="0">
                <a:latin typeface="+mn-lt"/>
                <a:ea typeface="ＭＳ Ｐゴシック" charset="-128"/>
                <a:sym typeface="Symbol" pitchFamily="-96" charset="2"/>
              </a:rPr>
              <a:t>‘a’ 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(R </a:t>
            </a:r>
            <a:r>
              <a:rPr lang="en-US" sz="2200" smtClean="0">
                <a:sym typeface="Symbol"/>
              </a:rPr>
              <a:t></a:t>
            </a: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S))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</a:endParaRPr>
          </a:p>
        </p:txBody>
      </p:sp>
      <p:graphicFrame>
        <p:nvGraphicFramePr>
          <p:cNvPr id="16" name="Group 172"/>
          <p:cNvGraphicFramePr>
            <a:graphicFrameLocks noGrp="1"/>
          </p:cNvGraphicFramePr>
          <p:nvPr/>
        </p:nvGraphicFramePr>
        <p:xfrm>
          <a:off x="1817688" y="2834344"/>
          <a:ext cx="1930400" cy="2798400"/>
        </p:xfrm>
        <a:graphic>
          <a:graphicData uri="http://schemas.openxmlformats.org/drawingml/2006/table">
            <a:tbl>
              <a:tblPr/>
              <a:tblGrid>
                <a:gridCol w="385762"/>
                <a:gridCol w="387350"/>
                <a:gridCol w="384175"/>
                <a:gridCol w="387350"/>
                <a:gridCol w="38576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W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6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n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j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0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h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171"/>
          <p:cNvGraphicFramePr>
            <a:graphicFrameLocks noGrp="1"/>
          </p:cNvGraphicFramePr>
          <p:nvPr/>
        </p:nvGraphicFramePr>
        <p:xfrm>
          <a:off x="3830638" y="2835931"/>
          <a:ext cx="1101725" cy="2798400"/>
        </p:xfrm>
        <a:graphic>
          <a:graphicData uri="http://schemas.openxmlformats.org/drawingml/2006/table">
            <a:tbl>
              <a:tblPr/>
              <a:tblGrid>
                <a:gridCol w="366712"/>
                <a:gridCol w="368300"/>
                <a:gridCol w="36671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 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6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g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i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 Box 138"/>
          <p:cNvSpPr txBox="1">
            <a:spLocks noChangeArrowheads="1"/>
          </p:cNvSpPr>
          <p:nvPr/>
        </p:nvSpPr>
        <p:spPr bwMode="auto">
          <a:xfrm>
            <a:off x="1709738" y="2524781"/>
            <a:ext cx="1134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err="1" smtClean="0">
                <a:solidFill>
                  <a:srgbClr val="6666FF"/>
                </a:solidFill>
              </a:rPr>
              <a:t>Relasjon</a:t>
            </a:r>
            <a:r>
              <a:rPr lang="en-US" sz="1600" dirty="0" smtClean="0">
                <a:solidFill>
                  <a:srgbClr val="6666FF"/>
                </a:solidFill>
              </a:rPr>
              <a:t> </a:t>
            </a:r>
            <a:r>
              <a:rPr lang="en-US" sz="1600" dirty="0">
                <a:solidFill>
                  <a:srgbClr val="6666FF"/>
                </a:solidFill>
              </a:rPr>
              <a:t>R</a:t>
            </a:r>
          </a:p>
        </p:txBody>
      </p:sp>
      <p:sp>
        <p:nvSpPr>
          <p:cNvPr id="19" name="Text Box 139"/>
          <p:cNvSpPr txBox="1">
            <a:spLocks noChangeArrowheads="1"/>
          </p:cNvSpPr>
          <p:nvPr/>
        </p:nvSpPr>
        <p:spPr bwMode="auto">
          <a:xfrm>
            <a:off x="3706813" y="2524781"/>
            <a:ext cx="11219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err="1" smtClean="0">
                <a:solidFill>
                  <a:srgbClr val="6666FF"/>
                </a:solidFill>
              </a:rPr>
              <a:t>Relasjon</a:t>
            </a:r>
            <a:r>
              <a:rPr lang="en-US" sz="1600" dirty="0" smtClean="0">
                <a:solidFill>
                  <a:srgbClr val="6666FF"/>
                </a:solidFill>
              </a:rPr>
              <a:t> </a:t>
            </a:r>
            <a:r>
              <a:rPr lang="en-US" sz="1600" dirty="0">
                <a:solidFill>
                  <a:srgbClr val="6666FF"/>
                </a:solidFill>
              </a:rPr>
              <a:t>S</a:t>
            </a:r>
          </a:p>
        </p:txBody>
      </p:sp>
      <p:sp>
        <p:nvSpPr>
          <p:cNvPr id="20" name="AutoShape 140"/>
          <p:cNvSpPr>
            <a:spLocks noChangeArrowheads="1"/>
          </p:cNvSpPr>
          <p:nvPr/>
        </p:nvSpPr>
        <p:spPr bwMode="auto">
          <a:xfrm rot="10800000">
            <a:off x="4391025" y="5995056"/>
            <a:ext cx="1404938" cy="179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21" name="Group 141"/>
          <p:cNvGraphicFramePr>
            <a:graphicFrameLocks noGrp="1"/>
          </p:cNvGraphicFramePr>
          <p:nvPr/>
        </p:nvGraphicFramePr>
        <p:xfrm>
          <a:off x="3217863" y="5904569"/>
          <a:ext cx="1101725" cy="559680"/>
        </p:xfrm>
        <a:graphic>
          <a:graphicData uri="http://schemas.openxmlformats.org/drawingml/2006/table">
            <a:tbl>
              <a:tblPr/>
              <a:tblGrid>
                <a:gridCol w="366712"/>
                <a:gridCol w="368300"/>
                <a:gridCol w="36671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 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Text Box 155"/>
          <p:cNvSpPr txBox="1">
            <a:spLocks noChangeArrowheads="1"/>
          </p:cNvSpPr>
          <p:nvPr/>
        </p:nvSpPr>
        <p:spPr bwMode="auto">
          <a:xfrm>
            <a:off x="3094038" y="5656502"/>
            <a:ext cx="9123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err="1" smtClean="0">
                <a:solidFill>
                  <a:srgbClr val="6666FF"/>
                </a:solidFill>
              </a:rPr>
              <a:t>Resultat</a:t>
            </a:r>
            <a:endParaRPr lang="en-US" sz="1600" dirty="0">
              <a:solidFill>
                <a:srgbClr val="6666FF"/>
              </a:solidFill>
            </a:endParaRPr>
          </a:p>
        </p:txBody>
      </p:sp>
      <p:sp>
        <p:nvSpPr>
          <p:cNvPr id="23" name="AutoShape 157"/>
          <p:cNvSpPr>
            <a:spLocks noChangeArrowheads="1"/>
          </p:cNvSpPr>
          <p:nvPr/>
        </p:nvSpPr>
        <p:spPr bwMode="auto">
          <a:xfrm rot="2040000">
            <a:off x="1008063" y="1992969"/>
            <a:ext cx="144462" cy="1368425"/>
          </a:xfrm>
          <a:prstGeom prst="downArrow">
            <a:avLst>
              <a:gd name="adj1" fmla="val 50000"/>
              <a:gd name="adj2" fmla="val 236814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24" name="Text Box 158"/>
          <p:cNvSpPr txBox="1">
            <a:spLocks noChangeArrowheads="1"/>
          </p:cNvSpPr>
          <p:nvPr/>
        </p:nvSpPr>
        <p:spPr bwMode="auto">
          <a:xfrm>
            <a:off x="277813" y="3191531"/>
            <a:ext cx="7889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200">
                <a:sym typeface="Symbol" pitchFamily="-96" charset="2"/>
              </a:rPr>
              <a:t></a:t>
            </a:r>
            <a:r>
              <a:rPr lang="en-US" sz="2200" baseline="-25000">
                <a:sym typeface="Symbol" pitchFamily="-96" charset="2"/>
              </a:rPr>
              <a:t>B,C,Y</a:t>
            </a:r>
          </a:p>
        </p:txBody>
      </p:sp>
      <p:sp>
        <p:nvSpPr>
          <p:cNvPr id="25" name="Text Box 159"/>
          <p:cNvSpPr txBox="1">
            <a:spLocks noChangeArrowheads="1"/>
          </p:cNvSpPr>
          <p:nvPr/>
        </p:nvSpPr>
        <p:spPr bwMode="auto">
          <a:xfrm>
            <a:off x="395288" y="3832881"/>
            <a:ext cx="5254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200">
                <a:latin typeface="Symbol" pitchFamily="-96" charset="2"/>
                <a:sym typeface="Symbol" pitchFamily="-96" charset="2"/>
              </a:rPr>
              <a:t>s</a:t>
            </a:r>
            <a:r>
              <a:rPr lang="en-US" sz="2200" baseline="-25000">
                <a:sym typeface="Symbol" pitchFamily="-96" charset="2"/>
              </a:rPr>
              <a:t>...</a:t>
            </a:r>
          </a:p>
        </p:txBody>
      </p:sp>
      <p:sp>
        <p:nvSpPr>
          <p:cNvPr id="26" name="Text Box 160"/>
          <p:cNvSpPr txBox="1">
            <a:spLocks noChangeArrowheads="1"/>
          </p:cNvSpPr>
          <p:nvPr/>
        </p:nvSpPr>
        <p:spPr bwMode="auto">
          <a:xfrm>
            <a:off x="511175" y="4475819"/>
            <a:ext cx="340158" cy="29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200" smtClean="0">
                <a:sym typeface="Symbol"/>
              </a:rPr>
              <a:t></a:t>
            </a:r>
            <a:endParaRPr lang="en-US" sz="2200" baseline="-25000">
              <a:sym typeface="Symbol" pitchFamily="-96" charset="2"/>
            </a:endParaRPr>
          </a:p>
        </p:txBody>
      </p:sp>
      <p:sp>
        <p:nvSpPr>
          <p:cNvPr id="27" name="Text Box 161"/>
          <p:cNvSpPr txBox="1">
            <a:spLocks noChangeArrowheads="1"/>
          </p:cNvSpPr>
          <p:nvPr/>
        </p:nvSpPr>
        <p:spPr bwMode="auto">
          <a:xfrm>
            <a:off x="919163" y="4985406"/>
            <a:ext cx="339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200">
                <a:sym typeface="Symbol" pitchFamily="-96" charset="2"/>
              </a:rPr>
              <a:t>S</a:t>
            </a:r>
            <a:endParaRPr lang="en-US" sz="2200" baseline="-25000">
              <a:sym typeface="Symbol" pitchFamily="-96" charset="2"/>
            </a:endParaRPr>
          </a:p>
        </p:txBody>
      </p:sp>
      <p:sp>
        <p:nvSpPr>
          <p:cNvPr id="28" name="Text Box 162"/>
          <p:cNvSpPr txBox="1">
            <a:spLocks noChangeArrowheads="1"/>
          </p:cNvSpPr>
          <p:nvPr/>
        </p:nvSpPr>
        <p:spPr bwMode="auto">
          <a:xfrm>
            <a:off x="74613" y="4985406"/>
            <a:ext cx="3571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200">
                <a:sym typeface="Symbol" pitchFamily="-96" charset="2"/>
              </a:rPr>
              <a:t>R</a:t>
            </a:r>
            <a:endParaRPr lang="en-US" sz="2200" baseline="-25000">
              <a:sym typeface="Symbol" pitchFamily="-96" charset="2"/>
            </a:endParaRPr>
          </a:p>
        </p:txBody>
      </p:sp>
      <p:sp>
        <p:nvSpPr>
          <p:cNvPr id="29" name="Line 163"/>
          <p:cNvSpPr>
            <a:spLocks noChangeShapeType="1"/>
          </p:cNvSpPr>
          <p:nvPr/>
        </p:nvSpPr>
        <p:spPr bwMode="auto">
          <a:xfrm>
            <a:off x="665162" y="3571800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0" name="Line 164"/>
          <p:cNvSpPr>
            <a:spLocks noChangeShapeType="1"/>
          </p:cNvSpPr>
          <p:nvPr/>
        </p:nvSpPr>
        <p:spPr bwMode="auto">
          <a:xfrm>
            <a:off x="671513" y="4163462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1" name="AutoShape 167"/>
          <p:cNvSpPr>
            <a:spLocks/>
          </p:cNvSpPr>
          <p:nvPr/>
        </p:nvSpPr>
        <p:spPr bwMode="auto">
          <a:xfrm rot="16200000">
            <a:off x="2574132" y="-41413"/>
            <a:ext cx="323850" cy="3814763"/>
          </a:xfrm>
          <a:prstGeom prst="leftBrace">
            <a:avLst>
              <a:gd name="adj1" fmla="val 98162"/>
              <a:gd name="adj2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32" name="Group 417"/>
          <p:cNvGraphicFramePr>
            <a:graphicFrameLocks noGrp="1"/>
          </p:cNvGraphicFramePr>
          <p:nvPr/>
        </p:nvGraphicFramePr>
        <p:xfrm>
          <a:off x="5948363" y="2180294"/>
          <a:ext cx="3087687" cy="4391978"/>
        </p:xfrm>
        <a:graphic>
          <a:graphicData uri="http://schemas.openxmlformats.org/drawingml/2006/table">
            <a:tbl>
              <a:tblPr/>
              <a:tblGrid>
                <a:gridCol w="385762"/>
                <a:gridCol w="387350"/>
                <a:gridCol w="384175"/>
                <a:gridCol w="387350"/>
                <a:gridCol w="385763"/>
                <a:gridCol w="365125"/>
                <a:gridCol w="406400"/>
                <a:gridCol w="385762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W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X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6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n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v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j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0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v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AutoShape 410"/>
          <p:cNvSpPr>
            <a:spLocks noChangeArrowheads="1"/>
          </p:cNvSpPr>
          <p:nvPr/>
        </p:nvSpPr>
        <p:spPr bwMode="auto">
          <a:xfrm>
            <a:off x="5038725" y="3937656"/>
            <a:ext cx="82867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4" name="Line 412"/>
          <p:cNvSpPr>
            <a:spLocks noChangeShapeType="1"/>
          </p:cNvSpPr>
          <p:nvPr/>
        </p:nvSpPr>
        <p:spPr bwMode="auto">
          <a:xfrm flipV="1">
            <a:off x="395288" y="4693306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35" name="Line 413"/>
          <p:cNvSpPr>
            <a:spLocks noChangeShapeType="1"/>
          </p:cNvSpPr>
          <p:nvPr/>
        </p:nvSpPr>
        <p:spPr bwMode="auto">
          <a:xfrm rot="5400000" flipV="1">
            <a:off x="725488" y="4701762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pic>
        <p:nvPicPr>
          <p:cNvPr id="36" name="Picture 415" descr="AG00098_"/>
          <p:cNvPicPr>
            <a:picLocks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00225" y="2820056"/>
            <a:ext cx="3130550" cy="2800350"/>
          </a:xfrm>
          <a:prstGeom prst="rect">
            <a:avLst/>
          </a:prstGeom>
          <a:noFill/>
          <a:ln/>
        </p:spPr>
      </p:pic>
      <p:sp>
        <p:nvSpPr>
          <p:cNvPr id="37" name="Text Box 424"/>
          <p:cNvSpPr txBox="1">
            <a:spLocks noChangeArrowheads="1"/>
          </p:cNvSpPr>
          <p:nvPr/>
        </p:nvSpPr>
        <p:spPr bwMode="auto">
          <a:xfrm>
            <a:off x="4932040" y="1340768"/>
            <a:ext cx="3840795" cy="7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eaLnBrk="0" hangingPunct="0">
              <a:lnSpc>
                <a:spcPct val="100000"/>
              </a:lnSpc>
            </a:pPr>
            <a:r>
              <a:rPr lang="en-US" sz="1600" b="1" u="sng" dirty="0" err="1" smtClean="0">
                <a:solidFill>
                  <a:schemeClr val="hlink"/>
                </a:solidFill>
              </a:rPr>
              <a:t>Merk</a:t>
            </a:r>
            <a:r>
              <a:rPr lang="en-US" sz="1600" b="1" u="sng" dirty="0" smtClean="0">
                <a:solidFill>
                  <a:schemeClr val="hlink"/>
                </a:solidFill>
              </a:rPr>
              <a:t>:</a:t>
            </a:r>
            <a:r>
              <a:rPr lang="en-US" sz="1600" b="1" u="sng" dirty="0">
                <a:solidFill>
                  <a:schemeClr val="hlink"/>
                </a:solidFill>
              </a:rPr>
              <a:t/>
            </a:r>
            <a:br>
              <a:rPr lang="en-US" sz="1600" b="1" u="sng" dirty="0">
                <a:solidFill>
                  <a:schemeClr val="hlink"/>
                </a:solidFill>
              </a:rPr>
            </a:br>
            <a:r>
              <a:rPr lang="en-US" sz="1600" dirty="0">
                <a:solidFill>
                  <a:schemeClr val="hlink"/>
                </a:solidFill>
              </a:rPr>
              <a:t>#</a:t>
            </a:r>
            <a:r>
              <a:rPr lang="en-US" sz="1600" dirty="0" err="1" smtClean="0">
                <a:solidFill>
                  <a:schemeClr val="hlink"/>
                </a:solidFill>
              </a:rPr>
              <a:t>attributter</a:t>
            </a:r>
            <a:r>
              <a:rPr lang="en-US" sz="1600" dirty="0" smtClean="0">
                <a:solidFill>
                  <a:schemeClr val="hlink"/>
                </a:solidFill>
              </a:rPr>
              <a:t> </a:t>
            </a:r>
            <a:r>
              <a:rPr lang="en-US" sz="1600" dirty="0">
                <a:solidFill>
                  <a:schemeClr val="hlink"/>
                </a:solidFill>
              </a:rPr>
              <a:t>= #</a:t>
            </a:r>
            <a:r>
              <a:rPr lang="en-US" sz="1600" dirty="0" smtClean="0">
                <a:solidFill>
                  <a:schemeClr val="hlink"/>
                </a:solidFill>
              </a:rPr>
              <a:t>R-</a:t>
            </a:r>
            <a:r>
              <a:rPr lang="en-US" sz="1600" dirty="0" err="1" smtClean="0">
                <a:solidFill>
                  <a:schemeClr val="hlink"/>
                </a:solidFill>
              </a:rPr>
              <a:t>attributter</a:t>
            </a:r>
            <a:r>
              <a:rPr lang="en-US" sz="1600" dirty="0" smtClean="0">
                <a:solidFill>
                  <a:schemeClr val="hlink"/>
                </a:solidFill>
              </a:rPr>
              <a:t> </a:t>
            </a:r>
            <a:r>
              <a:rPr lang="en-US" sz="1600" dirty="0">
                <a:solidFill>
                  <a:schemeClr val="hlink"/>
                </a:solidFill>
              </a:rPr>
              <a:t>+ #</a:t>
            </a:r>
            <a:r>
              <a:rPr lang="en-US" sz="1600" dirty="0" smtClean="0">
                <a:solidFill>
                  <a:schemeClr val="hlink"/>
                </a:solidFill>
              </a:rPr>
              <a:t>S-</a:t>
            </a:r>
            <a:r>
              <a:rPr lang="en-US" sz="1600" dirty="0" err="1" smtClean="0">
                <a:solidFill>
                  <a:schemeClr val="hlink"/>
                </a:solidFill>
              </a:rPr>
              <a:t>attributter</a:t>
            </a:r>
            <a:endParaRPr lang="en-US" sz="1600" dirty="0" smtClean="0">
              <a:solidFill>
                <a:schemeClr val="hlink"/>
              </a:solidFill>
            </a:endParaRPr>
          </a:p>
          <a:p>
            <a:pPr algn="l" eaLnBrk="0" hangingPunct="0"/>
            <a:r>
              <a:rPr lang="en-US" sz="1600" dirty="0" smtClean="0">
                <a:solidFill>
                  <a:schemeClr val="hlink"/>
                </a:solidFill>
              </a:rPr>
              <a:t>#</a:t>
            </a:r>
            <a:r>
              <a:rPr lang="en-US" sz="1600" dirty="0" err="1" smtClean="0">
                <a:solidFill>
                  <a:schemeClr val="hlink"/>
                </a:solidFill>
              </a:rPr>
              <a:t>tupler</a:t>
            </a:r>
            <a:r>
              <a:rPr lang="en-US" sz="1600" dirty="0" smtClean="0">
                <a:solidFill>
                  <a:schemeClr val="hlink"/>
                </a:solidFill>
              </a:rPr>
              <a:t> </a:t>
            </a:r>
            <a:r>
              <a:rPr lang="en-US" sz="1600" dirty="0">
                <a:solidFill>
                  <a:schemeClr val="hlink"/>
                </a:solidFill>
              </a:rPr>
              <a:t>= #</a:t>
            </a:r>
            <a:r>
              <a:rPr lang="en-US" sz="1600" dirty="0" smtClean="0">
                <a:solidFill>
                  <a:schemeClr val="hlink"/>
                </a:solidFill>
              </a:rPr>
              <a:t>R-</a:t>
            </a:r>
            <a:r>
              <a:rPr lang="en-US" sz="1600" dirty="0" err="1" smtClean="0">
                <a:solidFill>
                  <a:schemeClr val="hlink"/>
                </a:solidFill>
              </a:rPr>
              <a:t>tupler</a:t>
            </a:r>
            <a:r>
              <a:rPr lang="en-US" sz="1600" dirty="0" smtClean="0">
                <a:solidFill>
                  <a:schemeClr val="hlink"/>
                </a:solidFill>
              </a:rPr>
              <a:t> </a:t>
            </a:r>
            <a:r>
              <a:rPr lang="en-US" sz="1600" dirty="0">
                <a:solidFill>
                  <a:schemeClr val="hlink"/>
                </a:solidFill>
              </a:rPr>
              <a:t>* #</a:t>
            </a:r>
            <a:r>
              <a:rPr lang="en-US" sz="1600" dirty="0" smtClean="0">
                <a:solidFill>
                  <a:schemeClr val="hlink"/>
                </a:solidFill>
              </a:rPr>
              <a:t>S-</a:t>
            </a:r>
            <a:r>
              <a:rPr lang="en-US" sz="1600" dirty="0" err="1" smtClean="0">
                <a:solidFill>
                  <a:schemeClr val="hlink"/>
                </a:solidFill>
              </a:rPr>
              <a:t>tupler</a:t>
            </a:r>
            <a:endParaRPr lang="en-US" sz="1600" dirty="0">
              <a:solidFill>
                <a:schemeClr val="hlink"/>
              </a:solidFill>
            </a:endParaRPr>
          </a:p>
        </p:txBody>
      </p:sp>
      <p:sp>
        <p:nvSpPr>
          <p:cNvPr id="38" name="Text Box 425"/>
          <p:cNvSpPr txBox="1">
            <a:spLocks noChangeArrowheads="1"/>
          </p:cNvSpPr>
          <p:nvPr/>
        </p:nvSpPr>
        <p:spPr bwMode="auto">
          <a:xfrm>
            <a:off x="4932040" y="188640"/>
            <a:ext cx="412324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SELECT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B,C,Y </a:t>
            </a:r>
            <a:br>
              <a:rPr lang="en-US" sz="1900">
                <a:solidFill>
                  <a:schemeClr val="tx2"/>
                </a:solidFill>
                <a:latin typeface="Courier New" pitchFamily="-96" charset="0"/>
              </a:rPr>
            </a:b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FROM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R,S </a:t>
            </a:r>
            <a:br>
              <a:rPr lang="en-US" sz="1900">
                <a:solidFill>
                  <a:schemeClr val="tx2"/>
                </a:solidFill>
                <a:latin typeface="Courier New" pitchFamily="-96" charset="0"/>
              </a:rPr>
            </a:b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WHERE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W=X </a:t>
            </a: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AND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A=3 </a:t>
            </a: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AND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Z</a:t>
            </a:r>
            <a:r>
              <a:rPr lang="en-US" sz="1900" smtClean="0">
                <a:solidFill>
                  <a:schemeClr val="tx2"/>
                </a:solidFill>
                <a:latin typeface="Courier New" pitchFamily="-96" charset="0"/>
              </a:rPr>
              <a:t>=</a:t>
            </a:r>
            <a:r>
              <a:rPr lang="en-US" sz="1900" smtClean="0">
                <a:latin typeface="Courier New" pitchFamily="-96" charset="0"/>
              </a:rPr>
              <a:t>‘a’</a:t>
            </a:r>
            <a:endParaRPr lang="en-US" sz="1900">
              <a:solidFill>
                <a:schemeClr val="tx2"/>
              </a:solidFill>
              <a:latin typeface="Courier New" pitchFamily="-96" charset="0"/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141A6-07BC-4B3F-B838-39ED78D942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build="p" bldLvl="2"/>
      <p:bldP spid="18" grpId="0"/>
      <p:bldP spid="19" grpId="0"/>
      <p:bldP spid="20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843" name="Rectangle 571"/>
          <p:cNvSpPr>
            <a:spLocks noChangeArrowheads="1"/>
          </p:cNvSpPr>
          <p:nvPr/>
        </p:nvSpPr>
        <p:spPr bwMode="auto">
          <a:xfrm>
            <a:off x="6499225" y="4616450"/>
            <a:ext cx="3857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842" name="Rectangle 570"/>
          <p:cNvSpPr>
            <a:spLocks noChangeArrowheads="1"/>
          </p:cNvSpPr>
          <p:nvPr/>
        </p:nvSpPr>
        <p:spPr bwMode="auto">
          <a:xfrm>
            <a:off x="4572000" y="4616450"/>
            <a:ext cx="77311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840" name="Rectangle 568"/>
          <p:cNvSpPr>
            <a:spLocks noChangeArrowheads="1"/>
          </p:cNvSpPr>
          <p:nvPr/>
        </p:nvSpPr>
        <p:spPr bwMode="auto">
          <a:xfrm>
            <a:off x="83947" y="3327746"/>
            <a:ext cx="1476375" cy="22685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790" name="Rectangle 518"/>
          <p:cNvSpPr>
            <a:spLocks noChangeArrowheads="1"/>
          </p:cNvSpPr>
          <p:nvPr/>
        </p:nvSpPr>
        <p:spPr bwMode="auto">
          <a:xfrm>
            <a:off x="83947" y="3999189"/>
            <a:ext cx="1476375" cy="16208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789" name="Rectangle 517"/>
          <p:cNvSpPr>
            <a:spLocks noChangeArrowheads="1"/>
          </p:cNvSpPr>
          <p:nvPr/>
        </p:nvSpPr>
        <p:spPr bwMode="auto">
          <a:xfrm>
            <a:off x="900113" y="4646889"/>
            <a:ext cx="647700" cy="973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664" name="Rectangle 392"/>
          <p:cNvSpPr>
            <a:spLocks noChangeArrowheads="1"/>
          </p:cNvSpPr>
          <p:nvPr/>
        </p:nvSpPr>
        <p:spPr bwMode="auto">
          <a:xfrm>
            <a:off x="71438" y="4646888"/>
            <a:ext cx="539750" cy="973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663" name="Rectangle 391"/>
          <p:cNvSpPr>
            <a:spLocks noChangeArrowheads="1"/>
          </p:cNvSpPr>
          <p:nvPr/>
        </p:nvSpPr>
        <p:spPr bwMode="auto">
          <a:xfrm>
            <a:off x="883711" y="5296315"/>
            <a:ext cx="647700" cy="3254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662" name="Rectangle 390"/>
          <p:cNvSpPr>
            <a:spLocks noChangeArrowheads="1"/>
          </p:cNvSpPr>
          <p:nvPr/>
        </p:nvSpPr>
        <p:spPr bwMode="auto">
          <a:xfrm>
            <a:off x="71438" y="5294589"/>
            <a:ext cx="539750" cy="3254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282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73125"/>
            <a:ext cx="9144000" cy="1116013"/>
          </a:xfrm>
        </p:spPr>
        <p:txBody>
          <a:bodyPr/>
          <a:lstStyle/>
          <a:p>
            <a:pPr>
              <a:buNone/>
            </a:pPr>
            <a:r>
              <a:rPr lang="en-US" smtClean="0"/>
              <a:t>	</a:t>
            </a:r>
            <a:r>
              <a:rPr lang="en-US" sz="1900" b="1" smtClean="0">
                <a:solidFill>
                  <a:srgbClr val="6666FF"/>
                </a:solidFill>
              </a:rPr>
              <a:t>idé </a:t>
            </a:r>
            <a:r>
              <a:rPr lang="en-US" sz="1900" b="1" dirty="0">
                <a:solidFill>
                  <a:srgbClr val="6666FF"/>
                </a:solidFill>
              </a:rPr>
              <a:t>2</a:t>
            </a:r>
            <a:r>
              <a:rPr lang="en-US" sz="1900" dirty="0">
                <a:solidFill>
                  <a:srgbClr val="6666FF"/>
                </a:solidFill>
              </a:rPr>
              <a:t> </a:t>
            </a:r>
            <a:r>
              <a:rPr lang="en-US" sz="1900" dirty="0" smtClean="0">
                <a:solidFill>
                  <a:srgbClr val="6666FF"/>
                </a:solidFill>
              </a:rPr>
              <a:t>– </a:t>
            </a:r>
            <a:r>
              <a:rPr lang="en-US" sz="1900" dirty="0" err="1" smtClean="0">
                <a:solidFill>
                  <a:srgbClr val="6666FF"/>
                </a:solidFill>
              </a:rPr>
              <a:t>velg</a:t>
            </a:r>
            <a:r>
              <a:rPr lang="en-US" sz="1900" dirty="0" smtClean="0">
                <a:solidFill>
                  <a:srgbClr val="6666FF"/>
                </a:solidFill>
              </a:rPr>
              <a:t> </a:t>
            </a:r>
            <a:r>
              <a:rPr lang="en-US" sz="1900" dirty="0" err="1" smtClean="0">
                <a:solidFill>
                  <a:srgbClr val="6666FF"/>
                </a:solidFill>
              </a:rPr>
              <a:t>tupler</a:t>
            </a:r>
            <a:r>
              <a:rPr lang="en-US" sz="1900" dirty="0" smtClean="0">
                <a:solidFill>
                  <a:srgbClr val="6666FF"/>
                </a:solidFill>
              </a:rPr>
              <a:t>, </a:t>
            </a:r>
            <a:r>
              <a:rPr lang="en-US" sz="1900" dirty="0" err="1" smtClean="0">
                <a:solidFill>
                  <a:srgbClr val="6666FF"/>
                </a:solidFill>
              </a:rPr>
              <a:t>gjør</a:t>
            </a:r>
            <a:r>
              <a:rPr lang="en-US" sz="1900" dirty="0" smtClean="0">
                <a:solidFill>
                  <a:srgbClr val="6666FF"/>
                </a:solidFill>
              </a:rPr>
              <a:t> equijoin, </a:t>
            </a:r>
            <a:r>
              <a:rPr lang="en-US" sz="1900" dirty="0" err="1" smtClean="0">
                <a:solidFill>
                  <a:srgbClr val="6666FF"/>
                </a:solidFill>
              </a:rPr>
              <a:t>projiser</a:t>
            </a:r>
            <a:r>
              <a:rPr lang="en-US" sz="1900" dirty="0" smtClean="0">
                <a:solidFill>
                  <a:srgbClr val="6666FF"/>
                </a:solidFill>
              </a:rPr>
              <a:t> </a:t>
            </a:r>
            <a:r>
              <a:rPr lang="en-US" sz="1900" dirty="0" err="1" smtClean="0">
                <a:solidFill>
                  <a:srgbClr val="6666FF"/>
                </a:solidFill>
              </a:rPr>
              <a:t>attributter</a:t>
            </a:r>
            <a:endParaRPr lang="en-US" sz="1900" dirty="0" smtClean="0">
              <a:solidFill>
                <a:srgbClr val="6666FF"/>
              </a:solidFill>
            </a:endParaRPr>
          </a:p>
          <a:p>
            <a:pPr lvl="1">
              <a:buSzPct val="85000"/>
              <a:buFont typeface="Wingdings" pitchFamily="-96" charset="2"/>
              <a:buChar char="ð"/>
            </a:pPr>
            <a:r>
              <a:rPr lang="en-US" sz="2200" dirty="0" smtClean="0">
                <a:sym typeface="Symbol" pitchFamily="-96" charset="2"/>
              </a:rPr>
              <a:t></a:t>
            </a:r>
            <a:r>
              <a:rPr lang="en-US" sz="2200" baseline="-25000" dirty="0" smtClean="0">
                <a:sym typeface="Symbol" pitchFamily="-96" charset="2"/>
              </a:rPr>
              <a:t>B,C,Y </a:t>
            </a:r>
            <a:r>
              <a:rPr lang="en-US" sz="2200" dirty="0" smtClean="0">
                <a:sym typeface="Symbol" pitchFamily="-96" charset="2"/>
              </a:rPr>
              <a:t>(</a:t>
            </a:r>
            <a:r>
              <a:rPr lang="en-US" sz="2200" dirty="0" smtClean="0"/>
              <a:t>(</a:t>
            </a:r>
            <a:r>
              <a:rPr lang="en-US" sz="2100" dirty="0" err="1" smtClean="0">
                <a:latin typeface="Symbol" pitchFamily="-96" charset="2"/>
                <a:sym typeface="Symbol" pitchFamily="-96" charset="2"/>
              </a:rPr>
              <a:t>s</a:t>
            </a:r>
            <a:r>
              <a:rPr lang="en-US" sz="2100" baseline="-25000" dirty="0" err="1" smtClean="0">
                <a:sym typeface="Symbol" pitchFamily="-96" charset="2"/>
              </a:rPr>
              <a:t>A</a:t>
            </a:r>
            <a:r>
              <a:rPr lang="en-US" sz="2100" baseline="-25000" dirty="0" smtClean="0">
                <a:sym typeface="Symbol" pitchFamily="-96" charset="2"/>
              </a:rPr>
              <a:t>=3 </a:t>
            </a:r>
            <a:r>
              <a:rPr lang="en-US" sz="2200" dirty="0" smtClean="0"/>
              <a:t>(R</a:t>
            </a:r>
            <a:r>
              <a:rPr lang="en-US" sz="2200" smtClean="0"/>
              <a:t>)) </a:t>
            </a:r>
            <a:r>
              <a:rPr lang="nb-NO" sz="2000" smtClean="0"/>
              <a:t>⋈</a:t>
            </a:r>
            <a:r>
              <a:rPr lang="en-US" sz="2100" baseline="-25000" smtClean="0">
                <a:sym typeface="Symbol" pitchFamily="-96" charset="2"/>
              </a:rPr>
              <a:t>W=X</a:t>
            </a:r>
            <a:r>
              <a:rPr lang="en-US" sz="2200" smtClean="0"/>
              <a:t> </a:t>
            </a:r>
            <a:r>
              <a:rPr lang="en-US" sz="2200" dirty="0" smtClean="0"/>
              <a:t>(</a:t>
            </a:r>
            <a:r>
              <a:rPr lang="en-US" sz="2200" err="1" smtClean="0">
                <a:latin typeface="Symbol" pitchFamily="-96" charset="2"/>
                <a:sym typeface="Symbol" pitchFamily="-96" charset="2"/>
              </a:rPr>
              <a:t>s</a:t>
            </a:r>
            <a:r>
              <a:rPr lang="en-US" sz="2200" baseline="-25000" err="1" smtClean="0">
                <a:sym typeface="Symbol" pitchFamily="-96" charset="2"/>
              </a:rPr>
              <a:t>Z</a:t>
            </a:r>
            <a:r>
              <a:rPr lang="en-US" sz="2200" baseline="-25000" smtClean="0">
                <a:sym typeface="Symbol" pitchFamily="-96" charset="2"/>
              </a:rPr>
              <a:t>=‘a’</a:t>
            </a:r>
            <a:r>
              <a:rPr lang="en-US" sz="2200" smtClean="0"/>
              <a:t>(</a:t>
            </a:r>
            <a:r>
              <a:rPr lang="en-US" sz="2200" dirty="0" smtClean="0"/>
              <a:t>S)))</a:t>
            </a:r>
            <a:endParaRPr lang="en-US" sz="2200" dirty="0"/>
          </a:p>
        </p:txBody>
      </p:sp>
      <p:graphicFrame>
        <p:nvGraphicFramePr>
          <p:cNvPr id="694283" name="Group 11"/>
          <p:cNvGraphicFramePr>
            <a:graphicFrameLocks noGrp="1"/>
          </p:cNvGraphicFramePr>
          <p:nvPr/>
        </p:nvGraphicFramePr>
        <p:xfrm>
          <a:off x="1670050" y="3803650"/>
          <a:ext cx="1930400" cy="2798400"/>
        </p:xfrm>
        <a:graphic>
          <a:graphicData uri="http://schemas.openxmlformats.org/drawingml/2006/table">
            <a:tbl>
              <a:tblPr/>
              <a:tblGrid>
                <a:gridCol w="385763"/>
                <a:gridCol w="387350"/>
                <a:gridCol w="384175"/>
                <a:gridCol w="387350"/>
                <a:gridCol w="385762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W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6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n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j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0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h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4351" name="Group 79"/>
          <p:cNvGraphicFramePr>
            <a:graphicFrameLocks noGrp="1"/>
          </p:cNvGraphicFramePr>
          <p:nvPr/>
        </p:nvGraphicFramePr>
        <p:xfrm>
          <a:off x="7970838" y="3803650"/>
          <a:ext cx="1101725" cy="2798400"/>
        </p:xfrm>
        <a:graphic>
          <a:graphicData uri="http://schemas.openxmlformats.org/drawingml/2006/table">
            <a:tbl>
              <a:tblPr/>
              <a:tblGrid>
                <a:gridCol w="366712"/>
                <a:gridCol w="368300"/>
                <a:gridCol w="36671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 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6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g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i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4397" name="Text Box 125"/>
          <p:cNvSpPr txBox="1">
            <a:spLocks noChangeArrowheads="1"/>
          </p:cNvSpPr>
          <p:nvPr/>
        </p:nvSpPr>
        <p:spPr bwMode="auto">
          <a:xfrm>
            <a:off x="1562100" y="3494088"/>
            <a:ext cx="1134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err="1" smtClean="0">
                <a:solidFill>
                  <a:srgbClr val="6666FF"/>
                </a:solidFill>
              </a:rPr>
              <a:t>Relasjon</a:t>
            </a:r>
            <a:r>
              <a:rPr lang="en-US" sz="1600" dirty="0" smtClean="0">
                <a:solidFill>
                  <a:srgbClr val="6666FF"/>
                </a:solidFill>
              </a:rPr>
              <a:t> </a:t>
            </a:r>
            <a:r>
              <a:rPr lang="en-US" sz="1600" dirty="0">
                <a:solidFill>
                  <a:srgbClr val="6666FF"/>
                </a:solidFill>
              </a:rPr>
              <a:t>R</a:t>
            </a:r>
          </a:p>
        </p:txBody>
      </p:sp>
      <p:sp>
        <p:nvSpPr>
          <p:cNvPr id="694398" name="Text Box 126"/>
          <p:cNvSpPr txBox="1">
            <a:spLocks noChangeArrowheads="1"/>
          </p:cNvSpPr>
          <p:nvPr/>
        </p:nvSpPr>
        <p:spPr bwMode="auto">
          <a:xfrm>
            <a:off x="7847013" y="3492500"/>
            <a:ext cx="11219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err="1" smtClean="0">
                <a:solidFill>
                  <a:srgbClr val="6666FF"/>
                </a:solidFill>
              </a:rPr>
              <a:t>Relasjon</a:t>
            </a:r>
            <a:r>
              <a:rPr lang="en-US" sz="1600" dirty="0" smtClean="0">
                <a:solidFill>
                  <a:srgbClr val="6666FF"/>
                </a:solidFill>
              </a:rPr>
              <a:t> </a:t>
            </a:r>
            <a:r>
              <a:rPr lang="en-US" sz="1600" dirty="0">
                <a:solidFill>
                  <a:srgbClr val="6666FF"/>
                </a:solidFill>
              </a:rPr>
              <a:t>S</a:t>
            </a:r>
          </a:p>
        </p:txBody>
      </p:sp>
      <p:graphicFrame>
        <p:nvGraphicFramePr>
          <p:cNvPr id="694841" name="Group 569"/>
          <p:cNvGraphicFramePr>
            <a:graphicFrameLocks noGrp="1"/>
          </p:cNvGraphicFramePr>
          <p:nvPr/>
        </p:nvGraphicFramePr>
        <p:xfrm>
          <a:off x="5199063" y="6002338"/>
          <a:ext cx="1101725" cy="559680"/>
        </p:xfrm>
        <a:graphic>
          <a:graphicData uri="http://schemas.openxmlformats.org/drawingml/2006/table">
            <a:tbl>
              <a:tblPr/>
              <a:tblGrid>
                <a:gridCol w="366712"/>
                <a:gridCol w="368300"/>
                <a:gridCol w="366713"/>
              </a:tblGrid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 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4415" name="AutoShape 143"/>
          <p:cNvSpPr>
            <a:spLocks noChangeArrowheads="1"/>
          </p:cNvSpPr>
          <p:nvPr/>
        </p:nvSpPr>
        <p:spPr bwMode="auto">
          <a:xfrm rot="2040000">
            <a:off x="1008063" y="2097088"/>
            <a:ext cx="144462" cy="1368425"/>
          </a:xfrm>
          <a:prstGeom prst="downArrow">
            <a:avLst>
              <a:gd name="adj1" fmla="val 50000"/>
              <a:gd name="adj2" fmla="val 236814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416" name="Text Box 144"/>
          <p:cNvSpPr txBox="1">
            <a:spLocks noChangeArrowheads="1"/>
          </p:cNvSpPr>
          <p:nvPr/>
        </p:nvSpPr>
        <p:spPr bwMode="auto">
          <a:xfrm>
            <a:off x="358775" y="3321050"/>
            <a:ext cx="7889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200">
                <a:sym typeface="Symbol" pitchFamily="-96" charset="2"/>
              </a:rPr>
              <a:t></a:t>
            </a:r>
            <a:r>
              <a:rPr lang="en-US" sz="2200" baseline="-25000">
                <a:sym typeface="Symbol" pitchFamily="-96" charset="2"/>
              </a:rPr>
              <a:t>B,C,Y</a:t>
            </a:r>
          </a:p>
        </p:txBody>
      </p:sp>
      <p:sp>
        <p:nvSpPr>
          <p:cNvPr id="694418" name="Text Box 146"/>
          <p:cNvSpPr txBox="1">
            <a:spLocks noChangeArrowheads="1"/>
          </p:cNvSpPr>
          <p:nvPr/>
        </p:nvSpPr>
        <p:spPr bwMode="auto">
          <a:xfrm>
            <a:off x="395288" y="3994150"/>
            <a:ext cx="853119" cy="3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nb-NO" sz="2400" smtClean="0"/>
              <a:t>⋈</a:t>
            </a:r>
            <a:r>
              <a:rPr lang="en-US" sz="2200" baseline="-25000" smtClean="0">
                <a:sym typeface="Symbol" pitchFamily="-96" charset="2"/>
              </a:rPr>
              <a:t>W=X</a:t>
            </a:r>
            <a:endParaRPr lang="en-US" sz="2200" baseline="-25000">
              <a:sym typeface="Symbol" pitchFamily="-96" charset="2"/>
            </a:endParaRPr>
          </a:p>
        </p:txBody>
      </p:sp>
      <p:sp>
        <p:nvSpPr>
          <p:cNvPr id="694419" name="Text Box 147"/>
          <p:cNvSpPr txBox="1">
            <a:spLocks noChangeArrowheads="1"/>
          </p:cNvSpPr>
          <p:nvPr/>
        </p:nvSpPr>
        <p:spPr bwMode="auto">
          <a:xfrm>
            <a:off x="992188" y="5343525"/>
            <a:ext cx="3397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200">
                <a:sym typeface="Symbol" pitchFamily="-96" charset="2"/>
              </a:rPr>
              <a:t>S</a:t>
            </a:r>
            <a:endParaRPr lang="en-US" sz="2200" baseline="-25000">
              <a:sym typeface="Symbol" pitchFamily="-96" charset="2"/>
            </a:endParaRPr>
          </a:p>
        </p:txBody>
      </p:sp>
      <p:sp>
        <p:nvSpPr>
          <p:cNvPr id="694420" name="Text Box 148"/>
          <p:cNvSpPr txBox="1">
            <a:spLocks noChangeArrowheads="1"/>
          </p:cNvSpPr>
          <p:nvPr/>
        </p:nvSpPr>
        <p:spPr bwMode="auto">
          <a:xfrm>
            <a:off x="146050" y="5343525"/>
            <a:ext cx="3571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200">
                <a:sym typeface="Symbol" pitchFamily="-96" charset="2"/>
              </a:rPr>
              <a:t>R</a:t>
            </a:r>
            <a:endParaRPr lang="en-US" sz="2200" baseline="-25000">
              <a:sym typeface="Symbol" pitchFamily="-96" charset="2"/>
            </a:endParaRPr>
          </a:p>
        </p:txBody>
      </p:sp>
      <p:sp>
        <p:nvSpPr>
          <p:cNvPr id="694421" name="Line 149"/>
          <p:cNvSpPr>
            <a:spLocks noChangeShapeType="1"/>
          </p:cNvSpPr>
          <p:nvPr/>
        </p:nvSpPr>
        <p:spPr bwMode="auto">
          <a:xfrm>
            <a:off x="752475" y="3723482"/>
            <a:ext cx="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694423" name="AutoShape 151"/>
          <p:cNvSpPr>
            <a:spLocks/>
          </p:cNvSpPr>
          <p:nvPr/>
        </p:nvSpPr>
        <p:spPr bwMode="auto">
          <a:xfrm rot="16200000">
            <a:off x="2628107" y="8731"/>
            <a:ext cx="323850" cy="3922713"/>
          </a:xfrm>
          <a:prstGeom prst="leftBrace">
            <a:avLst>
              <a:gd name="adj1" fmla="val 100940"/>
              <a:gd name="adj2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652" name="Line 380"/>
          <p:cNvSpPr>
            <a:spLocks noChangeShapeType="1"/>
          </p:cNvSpPr>
          <p:nvPr/>
        </p:nvSpPr>
        <p:spPr bwMode="auto">
          <a:xfrm flipV="1">
            <a:off x="404813" y="4354064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694653" name="Line 381"/>
          <p:cNvSpPr>
            <a:spLocks noChangeShapeType="1"/>
          </p:cNvSpPr>
          <p:nvPr/>
        </p:nvSpPr>
        <p:spPr bwMode="auto">
          <a:xfrm rot="5400000" flipV="1">
            <a:off x="832334" y="435202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694658" name="Text Box 386"/>
          <p:cNvSpPr txBox="1">
            <a:spLocks noChangeArrowheads="1"/>
          </p:cNvSpPr>
          <p:nvPr/>
        </p:nvSpPr>
        <p:spPr bwMode="auto">
          <a:xfrm>
            <a:off x="71438" y="4624388"/>
            <a:ext cx="5254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>
            <a:spAutoFit/>
          </a:bodyPr>
          <a:lstStyle/>
          <a:p>
            <a:pPr eaLnBrk="0" hangingPunct="0"/>
            <a:r>
              <a:rPr lang="en-US" sz="2200">
                <a:latin typeface="Symbol" pitchFamily="-96" charset="2"/>
                <a:sym typeface="Symbol" pitchFamily="-96" charset="2"/>
              </a:rPr>
              <a:t>s</a:t>
            </a:r>
            <a:r>
              <a:rPr lang="en-US" sz="2200" baseline="-25000">
                <a:sym typeface="Symbol" pitchFamily="-96" charset="2"/>
              </a:rPr>
              <a:t>A=3</a:t>
            </a:r>
          </a:p>
        </p:txBody>
      </p:sp>
      <p:sp>
        <p:nvSpPr>
          <p:cNvPr id="694659" name="Line 387"/>
          <p:cNvSpPr>
            <a:spLocks noChangeShapeType="1"/>
          </p:cNvSpPr>
          <p:nvPr/>
        </p:nvSpPr>
        <p:spPr bwMode="auto">
          <a:xfrm>
            <a:off x="341313" y="4995551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sp>
        <p:nvSpPr>
          <p:cNvPr id="694660" name="Text Box 388"/>
          <p:cNvSpPr txBox="1">
            <a:spLocks noChangeArrowheads="1"/>
          </p:cNvSpPr>
          <p:nvPr/>
        </p:nvSpPr>
        <p:spPr bwMode="auto">
          <a:xfrm>
            <a:off x="792163" y="4624388"/>
            <a:ext cx="768159" cy="27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200">
                <a:latin typeface="Symbol" pitchFamily="-96" charset="2"/>
                <a:sym typeface="Symbol" pitchFamily="-96" charset="2"/>
              </a:rPr>
              <a:t>s</a:t>
            </a:r>
            <a:r>
              <a:rPr lang="en-US" sz="2200" baseline="-25000">
                <a:sym typeface="Symbol" pitchFamily="-96" charset="2"/>
              </a:rPr>
              <a:t>Z</a:t>
            </a:r>
            <a:r>
              <a:rPr lang="en-US" sz="2200" baseline="-25000" smtClean="0">
                <a:sym typeface="Symbol" pitchFamily="-96" charset="2"/>
              </a:rPr>
              <a:t>=‘a’</a:t>
            </a:r>
            <a:endParaRPr lang="en-US" sz="2200" baseline="-25000">
              <a:sym typeface="Symbol" pitchFamily="-96" charset="2"/>
            </a:endParaRPr>
          </a:p>
        </p:txBody>
      </p:sp>
      <p:sp>
        <p:nvSpPr>
          <p:cNvPr id="694661" name="Line 389"/>
          <p:cNvSpPr>
            <a:spLocks noChangeShapeType="1"/>
          </p:cNvSpPr>
          <p:nvPr/>
        </p:nvSpPr>
        <p:spPr bwMode="auto">
          <a:xfrm>
            <a:off x="1141413" y="5004352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graphicFrame>
        <p:nvGraphicFramePr>
          <p:cNvPr id="694736" name="Group 464"/>
          <p:cNvGraphicFramePr>
            <a:graphicFrameLocks noGrp="1"/>
          </p:cNvGraphicFramePr>
          <p:nvPr/>
        </p:nvGraphicFramePr>
        <p:xfrm>
          <a:off x="3902075" y="2168525"/>
          <a:ext cx="1930400" cy="839520"/>
        </p:xfrm>
        <a:graphic>
          <a:graphicData uri="http://schemas.openxmlformats.org/drawingml/2006/table">
            <a:tbl>
              <a:tblPr/>
              <a:tblGrid>
                <a:gridCol w="385763"/>
                <a:gridCol w="387350"/>
                <a:gridCol w="384175"/>
                <a:gridCol w="387350"/>
                <a:gridCol w="385762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W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4786" name="Group 514"/>
          <p:cNvGraphicFramePr>
            <a:graphicFrameLocks noGrp="1"/>
          </p:cNvGraphicFramePr>
          <p:nvPr/>
        </p:nvGraphicFramePr>
        <p:xfrm>
          <a:off x="5991225" y="2166938"/>
          <a:ext cx="1101725" cy="1119360"/>
        </p:xfrm>
        <a:graphic>
          <a:graphicData uri="http://schemas.openxmlformats.org/drawingml/2006/table">
            <a:tbl>
              <a:tblPr/>
              <a:tblGrid>
                <a:gridCol w="366713"/>
                <a:gridCol w="368300"/>
                <a:gridCol w="366712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 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6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4787" name="AutoShape 515"/>
          <p:cNvSpPr>
            <a:spLocks noChangeArrowheads="1"/>
          </p:cNvSpPr>
          <p:nvPr/>
        </p:nvSpPr>
        <p:spPr bwMode="auto">
          <a:xfrm rot="-3127501">
            <a:off x="3149600" y="3230563"/>
            <a:ext cx="82867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4788" name="AutoShape 516"/>
          <p:cNvSpPr>
            <a:spLocks noChangeArrowheads="1"/>
          </p:cNvSpPr>
          <p:nvPr/>
        </p:nvSpPr>
        <p:spPr bwMode="auto">
          <a:xfrm rot="-8167212">
            <a:off x="7056438" y="3321050"/>
            <a:ext cx="82867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pic>
        <p:nvPicPr>
          <p:cNvPr id="694792" name="Picture 520" descr="AG00098_"/>
          <p:cNvPicPr>
            <a:picLocks noGrp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87788" y="2133600"/>
            <a:ext cx="3238500" cy="1187450"/>
          </a:xfrm>
          <a:noFill/>
          <a:ln/>
        </p:spPr>
      </p:pic>
      <p:sp>
        <p:nvSpPr>
          <p:cNvPr id="694793" name="AutoShape 521"/>
          <p:cNvSpPr>
            <a:spLocks noChangeArrowheads="1"/>
          </p:cNvSpPr>
          <p:nvPr/>
        </p:nvSpPr>
        <p:spPr bwMode="auto">
          <a:xfrm rot="5400000">
            <a:off x="5310187" y="3698876"/>
            <a:ext cx="82867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694839" name="Group 567"/>
          <p:cNvGraphicFramePr>
            <a:graphicFrameLocks noGrp="1"/>
          </p:cNvGraphicFramePr>
          <p:nvPr/>
        </p:nvGraphicFramePr>
        <p:xfrm>
          <a:off x="4184650" y="4346575"/>
          <a:ext cx="3087688" cy="559680"/>
        </p:xfrm>
        <a:graphic>
          <a:graphicData uri="http://schemas.openxmlformats.org/drawingml/2006/table">
            <a:tbl>
              <a:tblPr/>
              <a:tblGrid>
                <a:gridCol w="385763"/>
                <a:gridCol w="387350"/>
                <a:gridCol w="384175"/>
                <a:gridCol w="387350"/>
                <a:gridCol w="385762"/>
                <a:gridCol w="385763"/>
                <a:gridCol w="385762"/>
                <a:gridCol w="385763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W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4820" name="AutoShape 548"/>
          <p:cNvSpPr>
            <a:spLocks noChangeArrowheads="1"/>
          </p:cNvSpPr>
          <p:nvPr/>
        </p:nvSpPr>
        <p:spPr bwMode="auto">
          <a:xfrm rot="5400000">
            <a:off x="5310187" y="5319713"/>
            <a:ext cx="82867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0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n-US" smtClean="0"/>
              <a:t>Eksempel (forts)</a:t>
            </a:r>
            <a:endParaRPr lang="nb-NO"/>
          </a:p>
        </p:txBody>
      </p:sp>
      <p:sp>
        <p:nvSpPr>
          <p:cNvPr id="41" name="Text Box 425"/>
          <p:cNvSpPr txBox="1">
            <a:spLocks noChangeArrowheads="1"/>
          </p:cNvSpPr>
          <p:nvPr/>
        </p:nvSpPr>
        <p:spPr bwMode="auto">
          <a:xfrm>
            <a:off x="4932040" y="188640"/>
            <a:ext cx="412324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SELECT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B,C,Y </a:t>
            </a:r>
            <a:br>
              <a:rPr lang="en-US" sz="1900">
                <a:solidFill>
                  <a:schemeClr val="tx2"/>
                </a:solidFill>
                <a:latin typeface="Courier New" pitchFamily="-96" charset="0"/>
              </a:rPr>
            </a:b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FROM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R,S </a:t>
            </a:r>
            <a:br>
              <a:rPr lang="en-US" sz="1900">
                <a:solidFill>
                  <a:schemeClr val="tx2"/>
                </a:solidFill>
                <a:latin typeface="Courier New" pitchFamily="-96" charset="0"/>
              </a:rPr>
            </a:b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WHERE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W=X </a:t>
            </a: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AND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A=3 </a:t>
            </a: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AND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Z</a:t>
            </a:r>
            <a:r>
              <a:rPr lang="en-US" sz="1900" smtClean="0">
                <a:solidFill>
                  <a:schemeClr val="tx2"/>
                </a:solidFill>
                <a:latin typeface="Courier New" pitchFamily="-96" charset="0"/>
              </a:rPr>
              <a:t>=</a:t>
            </a:r>
            <a:r>
              <a:rPr lang="en-US" sz="1900" smtClean="0">
                <a:latin typeface="Courier New" pitchFamily="-96" charset="0"/>
              </a:rPr>
              <a:t>‘a’</a:t>
            </a:r>
            <a:endParaRPr lang="en-US" sz="1900">
              <a:solidFill>
                <a:schemeClr val="tx2"/>
              </a:solidFill>
              <a:latin typeface="Courier New" pitchFamily="-9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9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94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9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9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69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2000"/>
                                        <p:tgtEl>
                                          <p:spTgt spid="69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4843" grpId="0" animBg="1"/>
      <p:bldP spid="694843" grpId="1" animBg="1"/>
      <p:bldP spid="694842" grpId="0" animBg="1"/>
      <p:bldP spid="694842" grpId="1" animBg="1"/>
      <p:bldP spid="694840" grpId="0" animBg="1"/>
      <p:bldP spid="694840" grpId="1" animBg="1"/>
      <p:bldP spid="694790" grpId="0" animBg="1"/>
      <p:bldP spid="694790" grpId="1" animBg="1"/>
      <p:bldP spid="694789" grpId="0" animBg="1"/>
      <p:bldP spid="694789" grpId="1" animBg="1"/>
      <p:bldP spid="694664" grpId="0" animBg="1"/>
      <p:bldP spid="694664" grpId="1" animBg="1"/>
      <p:bldP spid="694663" grpId="0" animBg="1"/>
      <p:bldP spid="694663" grpId="1" animBg="1"/>
      <p:bldP spid="694662" grpId="0" animBg="1"/>
      <p:bldP spid="694662" grpId="1" animBg="1"/>
      <p:bldP spid="694282" grpId="0" build="p" bldLvl="2"/>
      <p:bldP spid="694397" grpId="0"/>
      <p:bldP spid="694398" grpId="0"/>
      <p:bldP spid="694415" grpId="0" animBg="1"/>
      <p:bldP spid="694416" grpId="0"/>
      <p:bldP spid="694418" grpId="0"/>
      <p:bldP spid="694419" grpId="0"/>
      <p:bldP spid="694420" grpId="0"/>
      <p:bldP spid="694421" grpId="0" animBg="1"/>
      <p:bldP spid="694423" grpId="0" animBg="1"/>
      <p:bldP spid="694652" grpId="0" animBg="1"/>
      <p:bldP spid="694653" grpId="0" animBg="1"/>
      <p:bldP spid="694658" grpId="0"/>
      <p:bldP spid="694659" grpId="0" animBg="1"/>
      <p:bldP spid="694660" grpId="0"/>
      <p:bldP spid="694661" grpId="0" animBg="1"/>
      <p:bldP spid="694787" grpId="0" animBg="1"/>
      <p:bldP spid="694788" grpId="0" animBg="1"/>
      <p:bldP spid="694793" grpId="0" animBg="1"/>
      <p:bldP spid="6948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68"/>
          <p:cNvSpPr>
            <a:spLocks noChangeArrowheads="1"/>
          </p:cNvSpPr>
          <p:nvPr/>
        </p:nvSpPr>
        <p:spPr bwMode="auto">
          <a:xfrm>
            <a:off x="6102678" y="4265936"/>
            <a:ext cx="107157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4" name="Rectangle 568"/>
          <p:cNvSpPr>
            <a:spLocks noChangeArrowheads="1"/>
          </p:cNvSpPr>
          <p:nvPr/>
        </p:nvSpPr>
        <p:spPr bwMode="auto">
          <a:xfrm>
            <a:off x="4235130" y="5704856"/>
            <a:ext cx="1897200" cy="25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43" name="AutoShape 247"/>
          <p:cNvSpPr>
            <a:spLocks noChangeArrowheads="1"/>
          </p:cNvSpPr>
          <p:nvPr/>
        </p:nvSpPr>
        <p:spPr bwMode="auto">
          <a:xfrm rot="2475661">
            <a:off x="1023938" y="5011738"/>
            <a:ext cx="719137" cy="82867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latin typeface="Times New Roman" pitchFamily="-96" charset="0"/>
            </a:endParaRPr>
          </a:p>
        </p:txBody>
      </p:sp>
      <p:sp>
        <p:nvSpPr>
          <p:cNvPr id="695298" name="Rectangle 2"/>
          <p:cNvSpPr>
            <a:spLocks noChangeArrowheads="1"/>
          </p:cNvSpPr>
          <p:nvPr/>
        </p:nvSpPr>
        <p:spPr bwMode="auto">
          <a:xfrm>
            <a:off x="6489700" y="3248025"/>
            <a:ext cx="3857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4562475" y="3248025"/>
            <a:ext cx="77311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307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73125"/>
            <a:ext cx="9144000" cy="5984875"/>
          </a:xfrm>
        </p:spPr>
        <p:txBody>
          <a:bodyPr/>
          <a:lstStyle/>
          <a:p>
            <a:pPr>
              <a:buNone/>
            </a:pPr>
            <a:r>
              <a:rPr lang="en-US" smtClean="0"/>
              <a:t>	</a:t>
            </a:r>
            <a:r>
              <a:rPr lang="en-US" sz="1900" b="1" smtClean="0">
                <a:solidFill>
                  <a:srgbClr val="6666FF"/>
                </a:solidFill>
              </a:rPr>
              <a:t>idé </a:t>
            </a:r>
            <a:r>
              <a:rPr lang="en-US" sz="1900" b="1" dirty="0">
                <a:solidFill>
                  <a:srgbClr val="6666FF"/>
                </a:solidFill>
              </a:rPr>
              <a:t>3</a:t>
            </a:r>
            <a:r>
              <a:rPr lang="en-US" sz="1900" dirty="0">
                <a:solidFill>
                  <a:srgbClr val="6666FF"/>
                </a:solidFill>
              </a:rPr>
              <a:t> – </a:t>
            </a:r>
            <a:r>
              <a:rPr lang="en-US" sz="1900" dirty="0" err="1" smtClean="0">
                <a:solidFill>
                  <a:srgbClr val="6666FF"/>
                </a:solidFill>
              </a:rPr>
              <a:t>bruk</a:t>
            </a:r>
            <a:r>
              <a:rPr lang="en-US" sz="1900" dirty="0" smtClean="0">
                <a:solidFill>
                  <a:srgbClr val="6666FF"/>
                </a:solidFill>
              </a:rPr>
              <a:t> </a:t>
            </a:r>
            <a:r>
              <a:rPr lang="en-US" sz="1900" dirty="0" err="1" smtClean="0">
                <a:solidFill>
                  <a:srgbClr val="6666FF"/>
                </a:solidFill>
              </a:rPr>
              <a:t>indekser</a:t>
            </a:r>
            <a:r>
              <a:rPr lang="en-US" sz="1900" dirty="0" smtClean="0">
                <a:solidFill>
                  <a:srgbClr val="6666FF"/>
                </a:solidFill>
              </a:rPr>
              <a:t> </a:t>
            </a:r>
            <a:r>
              <a:rPr lang="en-US" sz="1900" dirty="0" err="1" smtClean="0">
                <a:solidFill>
                  <a:srgbClr val="6666FF"/>
                </a:solidFill>
              </a:rPr>
              <a:t>på</a:t>
            </a:r>
            <a:r>
              <a:rPr lang="en-US" sz="1900" dirty="0" smtClean="0">
                <a:solidFill>
                  <a:srgbClr val="6666FF"/>
                </a:solidFill>
              </a:rPr>
              <a:t> </a:t>
            </a:r>
            <a:r>
              <a:rPr lang="en-US" sz="1900" dirty="0">
                <a:solidFill>
                  <a:srgbClr val="6666FF"/>
                </a:solidFill>
              </a:rPr>
              <a:t>R.A </a:t>
            </a:r>
            <a:r>
              <a:rPr lang="en-US" sz="1900" dirty="0" err="1" smtClean="0">
                <a:solidFill>
                  <a:srgbClr val="6666FF"/>
                </a:solidFill>
              </a:rPr>
              <a:t>og</a:t>
            </a:r>
            <a:r>
              <a:rPr lang="en-US" sz="1900" dirty="0" smtClean="0">
                <a:solidFill>
                  <a:srgbClr val="6666FF"/>
                </a:solidFill>
              </a:rPr>
              <a:t> S.X</a:t>
            </a:r>
            <a:endParaRPr lang="en-US" sz="1900" dirty="0">
              <a:solidFill>
                <a:srgbClr val="6666FF"/>
              </a:solidFill>
            </a:endParaRPr>
          </a:p>
          <a:p>
            <a:pPr lvl="1"/>
            <a:r>
              <a:rPr lang="en-US" sz="1800" dirty="0" err="1" smtClean="0"/>
              <a:t>bruk</a:t>
            </a:r>
            <a:r>
              <a:rPr lang="en-US" sz="1800" dirty="0" smtClean="0"/>
              <a:t> </a:t>
            </a:r>
            <a:r>
              <a:rPr lang="en-US" sz="1800" dirty="0" err="1" smtClean="0"/>
              <a:t>indeksen</a:t>
            </a:r>
            <a:r>
              <a:rPr lang="en-US" sz="1800" dirty="0" smtClean="0"/>
              <a:t> </a:t>
            </a:r>
            <a:r>
              <a:rPr lang="en-US" sz="1800" dirty="0" err="1" smtClean="0"/>
              <a:t>på</a:t>
            </a:r>
            <a:r>
              <a:rPr lang="en-US" sz="1800" dirty="0" smtClean="0"/>
              <a:t> </a:t>
            </a:r>
            <a:r>
              <a:rPr lang="en-US" sz="1800" dirty="0"/>
              <a:t>R.A </a:t>
            </a:r>
            <a:r>
              <a:rPr lang="en-US" sz="1800" dirty="0" smtClean="0"/>
              <a:t>for å </a:t>
            </a:r>
            <a:r>
              <a:rPr lang="en-US" sz="1800" dirty="0" err="1" smtClean="0"/>
              <a:t>velge</a:t>
            </a:r>
            <a:r>
              <a:rPr lang="en-US" sz="1800" dirty="0" smtClean="0"/>
              <a:t> </a:t>
            </a:r>
            <a:r>
              <a:rPr lang="en-US" sz="1800" dirty="0" err="1" smtClean="0"/>
              <a:t>tupler</a:t>
            </a:r>
            <a:r>
              <a:rPr lang="en-US" sz="1800" dirty="0" smtClean="0"/>
              <a:t> med </a:t>
            </a:r>
            <a:r>
              <a:rPr lang="en-US" sz="1800" dirty="0"/>
              <a:t>R.A </a:t>
            </a:r>
            <a:r>
              <a:rPr lang="en-US" sz="1800"/>
              <a:t>= </a:t>
            </a:r>
            <a:r>
              <a:rPr lang="en-US" sz="1800" smtClean="0"/>
              <a:t>3</a:t>
            </a:r>
            <a:endParaRPr lang="en-US" sz="1800" dirty="0"/>
          </a:p>
          <a:p>
            <a:pPr lvl="1"/>
            <a:r>
              <a:rPr lang="en-US" sz="1800" dirty="0" err="1" smtClean="0"/>
              <a:t>bruk</a:t>
            </a:r>
            <a:r>
              <a:rPr lang="en-US" sz="1800" dirty="0" smtClean="0"/>
              <a:t> </a:t>
            </a:r>
            <a:r>
              <a:rPr lang="en-US" sz="1800" dirty="0" err="1" smtClean="0"/>
              <a:t>indeksen</a:t>
            </a:r>
            <a:r>
              <a:rPr lang="en-US" sz="1800" dirty="0" smtClean="0"/>
              <a:t> </a:t>
            </a:r>
            <a:r>
              <a:rPr lang="en-US" sz="1800" dirty="0" err="1" smtClean="0"/>
              <a:t>på</a:t>
            </a:r>
            <a:r>
              <a:rPr lang="en-US" sz="1800" dirty="0" smtClean="0"/>
              <a:t> S.X for å </a:t>
            </a:r>
            <a:r>
              <a:rPr lang="en-US" sz="1800" dirty="0" err="1" smtClean="0"/>
              <a:t>finne</a:t>
            </a:r>
            <a:r>
              <a:rPr lang="en-US" sz="1800" dirty="0" smtClean="0"/>
              <a:t> </a:t>
            </a:r>
            <a:r>
              <a:rPr lang="en-US" sz="1800" dirty="0" err="1" smtClean="0"/>
              <a:t>tupler</a:t>
            </a:r>
            <a:r>
              <a:rPr lang="en-US" sz="1800" dirty="0" smtClean="0"/>
              <a:t> </a:t>
            </a:r>
            <a:r>
              <a:rPr lang="en-US" sz="1800" dirty="0" err="1" smtClean="0"/>
              <a:t>som</a:t>
            </a:r>
            <a:r>
              <a:rPr lang="en-US" sz="1800" dirty="0" smtClean="0"/>
              <a:t> matcher </a:t>
            </a:r>
            <a:r>
              <a:rPr lang="en-US" sz="1800" dirty="0"/>
              <a:t>R.W</a:t>
            </a:r>
          </a:p>
          <a:p>
            <a:pPr lvl="1"/>
            <a:r>
              <a:rPr lang="nb-NO" sz="1800" smtClean="0"/>
              <a:t>plukk ut </a:t>
            </a:r>
            <a:r>
              <a:rPr lang="nb-NO" sz="1800" dirty="0" err="1" smtClean="0"/>
              <a:t>S-tupler</a:t>
            </a:r>
            <a:r>
              <a:rPr lang="nb-NO" sz="1800" dirty="0" smtClean="0"/>
              <a:t> hvor </a:t>
            </a:r>
            <a:r>
              <a:rPr lang="nb-NO" sz="1800"/>
              <a:t>Z </a:t>
            </a:r>
            <a:r>
              <a:rPr lang="nb-NO" sz="1800" smtClean="0"/>
              <a:t>= ‘a’ </a:t>
            </a:r>
            <a:endParaRPr lang="nb-NO" sz="1800" dirty="0"/>
          </a:p>
          <a:p>
            <a:pPr lvl="1"/>
            <a:r>
              <a:rPr lang="en-US" sz="1800" dirty="0"/>
              <a:t>join</a:t>
            </a:r>
            <a:r>
              <a:rPr lang="nb-NO" sz="1800" dirty="0"/>
              <a:t> </a:t>
            </a:r>
            <a:r>
              <a:rPr lang="nb-NO" sz="1800" dirty="0" err="1" smtClean="0"/>
              <a:t>tupler</a:t>
            </a:r>
            <a:r>
              <a:rPr lang="nb-NO" sz="1800" dirty="0" smtClean="0"/>
              <a:t> fra R og </a:t>
            </a:r>
            <a:r>
              <a:rPr lang="nb-NO" sz="1800" dirty="0"/>
              <a:t>S </a:t>
            </a:r>
            <a:r>
              <a:rPr lang="nb-NO" sz="1800" dirty="0" smtClean="0"/>
              <a:t>som matcher</a:t>
            </a:r>
            <a:endParaRPr lang="nb-NO" sz="1800" dirty="0"/>
          </a:p>
          <a:p>
            <a:pPr lvl="1"/>
            <a:r>
              <a:rPr lang="nb-NO" sz="1800" dirty="0" smtClean="0"/>
              <a:t>projiser B,C,Y</a:t>
            </a:r>
            <a:endParaRPr lang="en-US" sz="1800" dirty="0"/>
          </a:p>
        </p:txBody>
      </p:sp>
      <p:graphicFrame>
        <p:nvGraphicFramePr>
          <p:cNvPr id="695308" name="Group 12"/>
          <p:cNvGraphicFramePr>
            <a:graphicFrameLocks noGrp="1"/>
          </p:cNvGraphicFramePr>
          <p:nvPr/>
        </p:nvGraphicFramePr>
        <p:xfrm>
          <a:off x="1619250" y="3803650"/>
          <a:ext cx="1930400" cy="2798400"/>
        </p:xfrm>
        <a:graphic>
          <a:graphicData uri="http://schemas.openxmlformats.org/drawingml/2006/table">
            <a:tbl>
              <a:tblPr/>
              <a:tblGrid>
                <a:gridCol w="385763"/>
                <a:gridCol w="387350"/>
                <a:gridCol w="384175"/>
                <a:gridCol w="387350"/>
                <a:gridCol w="385762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W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6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n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j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0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h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5376" name="Group 80"/>
          <p:cNvGraphicFramePr>
            <a:graphicFrameLocks noGrp="1"/>
          </p:cNvGraphicFramePr>
          <p:nvPr/>
        </p:nvGraphicFramePr>
        <p:xfrm>
          <a:off x="7970838" y="3803650"/>
          <a:ext cx="1101725" cy="2798400"/>
        </p:xfrm>
        <a:graphic>
          <a:graphicData uri="http://schemas.openxmlformats.org/drawingml/2006/table">
            <a:tbl>
              <a:tblPr/>
              <a:tblGrid>
                <a:gridCol w="366712"/>
                <a:gridCol w="368300"/>
                <a:gridCol w="36671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1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 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2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f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4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6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g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i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5422" name="Text Box 126"/>
          <p:cNvSpPr txBox="1">
            <a:spLocks noChangeArrowheads="1"/>
          </p:cNvSpPr>
          <p:nvPr/>
        </p:nvSpPr>
        <p:spPr bwMode="auto">
          <a:xfrm>
            <a:off x="1511300" y="3494088"/>
            <a:ext cx="1134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err="1" smtClean="0">
                <a:solidFill>
                  <a:srgbClr val="6666FF"/>
                </a:solidFill>
              </a:rPr>
              <a:t>Relasjon</a:t>
            </a:r>
            <a:r>
              <a:rPr lang="en-US" sz="1600" dirty="0" smtClean="0">
                <a:solidFill>
                  <a:srgbClr val="6666FF"/>
                </a:solidFill>
              </a:rPr>
              <a:t> </a:t>
            </a:r>
            <a:r>
              <a:rPr lang="en-US" sz="1600" dirty="0">
                <a:solidFill>
                  <a:srgbClr val="6666FF"/>
                </a:solidFill>
              </a:rPr>
              <a:t>R</a:t>
            </a:r>
          </a:p>
        </p:txBody>
      </p:sp>
      <p:sp>
        <p:nvSpPr>
          <p:cNvPr id="695423" name="Text Box 127"/>
          <p:cNvSpPr txBox="1">
            <a:spLocks noChangeArrowheads="1"/>
          </p:cNvSpPr>
          <p:nvPr/>
        </p:nvSpPr>
        <p:spPr bwMode="auto">
          <a:xfrm>
            <a:off x="7858148" y="3492500"/>
            <a:ext cx="11219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600" dirty="0" err="1" smtClean="0">
                <a:solidFill>
                  <a:srgbClr val="6666FF"/>
                </a:solidFill>
              </a:rPr>
              <a:t>Relasjon</a:t>
            </a:r>
            <a:r>
              <a:rPr lang="en-US" sz="1600" dirty="0" smtClean="0">
                <a:solidFill>
                  <a:srgbClr val="6666FF"/>
                </a:solidFill>
              </a:rPr>
              <a:t> </a:t>
            </a:r>
            <a:r>
              <a:rPr lang="en-US" sz="1600" dirty="0">
                <a:solidFill>
                  <a:srgbClr val="6666FF"/>
                </a:solidFill>
              </a:rPr>
              <a:t>S</a:t>
            </a:r>
          </a:p>
        </p:txBody>
      </p:sp>
      <p:graphicFrame>
        <p:nvGraphicFramePr>
          <p:cNvPr id="695424" name="Group 128"/>
          <p:cNvGraphicFramePr>
            <a:graphicFrameLocks noGrp="1"/>
          </p:cNvGraphicFramePr>
          <p:nvPr/>
        </p:nvGraphicFramePr>
        <p:xfrm>
          <a:off x="7683500" y="1322388"/>
          <a:ext cx="1101725" cy="559680"/>
        </p:xfrm>
        <a:graphic>
          <a:graphicData uri="http://schemas.openxmlformats.org/drawingml/2006/table">
            <a:tbl>
              <a:tblPr/>
              <a:tblGrid>
                <a:gridCol w="366713"/>
                <a:gridCol w="368300"/>
                <a:gridCol w="366712"/>
              </a:tblGrid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 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5452" name="Group 156"/>
          <p:cNvGraphicFramePr>
            <a:graphicFrameLocks noGrp="1"/>
          </p:cNvGraphicFramePr>
          <p:nvPr/>
        </p:nvGraphicFramePr>
        <p:xfrm>
          <a:off x="4211638" y="5407025"/>
          <a:ext cx="1930400" cy="839520"/>
        </p:xfrm>
        <a:graphic>
          <a:graphicData uri="http://schemas.openxmlformats.org/drawingml/2006/table">
            <a:tbl>
              <a:tblPr/>
              <a:tblGrid>
                <a:gridCol w="385762"/>
                <a:gridCol w="387350"/>
                <a:gridCol w="384175"/>
                <a:gridCol w="387350"/>
                <a:gridCol w="38576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W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t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5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5478" name="Group 182"/>
          <p:cNvGraphicFramePr>
            <a:graphicFrameLocks noGrp="1"/>
          </p:cNvGraphicFramePr>
          <p:nvPr/>
        </p:nvGraphicFramePr>
        <p:xfrm>
          <a:off x="6084888" y="3967163"/>
          <a:ext cx="1101725" cy="1119360"/>
        </p:xfrm>
        <a:graphic>
          <a:graphicData uri="http://schemas.openxmlformats.org/drawingml/2006/table">
            <a:tbl>
              <a:tblPr/>
              <a:tblGrid>
                <a:gridCol w="366712"/>
                <a:gridCol w="368300"/>
                <a:gridCol w="36671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 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g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9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e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5501" name="AutoShape 205"/>
          <p:cNvSpPr>
            <a:spLocks noChangeArrowheads="1"/>
          </p:cNvSpPr>
          <p:nvPr/>
        </p:nvSpPr>
        <p:spPr bwMode="auto">
          <a:xfrm rot="-8167212">
            <a:off x="7164388" y="4508500"/>
            <a:ext cx="82867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03" name="AutoShape 207"/>
          <p:cNvSpPr>
            <a:spLocks noChangeArrowheads="1"/>
          </p:cNvSpPr>
          <p:nvPr/>
        </p:nvSpPr>
        <p:spPr bwMode="auto">
          <a:xfrm rot="16200000" flipV="1">
            <a:off x="4337050" y="4383088"/>
            <a:ext cx="1549400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aphicFrame>
        <p:nvGraphicFramePr>
          <p:cNvPr id="695504" name="Group 208"/>
          <p:cNvGraphicFramePr>
            <a:graphicFrameLocks noGrp="1"/>
          </p:cNvGraphicFramePr>
          <p:nvPr/>
        </p:nvGraphicFramePr>
        <p:xfrm>
          <a:off x="4175125" y="2978150"/>
          <a:ext cx="3087688" cy="559680"/>
        </p:xfrm>
        <a:graphic>
          <a:graphicData uri="http://schemas.openxmlformats.org/drawingml/2006/table">
            <a:tbl>
              <a:tblPr/>
              <a:tblGrid>
                <a:gridCol w="385763"/>
                <a:gridCol w="387350"/>
                <a:gridCol w="384175"/>
                <a:gridCol w="387350"/>
                <a:gridCol w="385762"/>
                <a:gridCol w="385763"/>
                <a:gridCol w="385762"/>
                <a:gridCol w="385763"/>
              </a:tblGrid>
              <a:tr h="269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B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C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W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X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Y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-96" charset="0"/>
                        </a:rPr>
                        <a:t>Z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3</a:t>
                      </a:r>
                    </a:p>
                  </a:txBody>
                  <a:tcPr marL="90000" marR="90000" marT="18000" marB="180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r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8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...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7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k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-9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96" charset="0"/>
                        </a:rPr>
                        <a:t>a</a:t>
                      </a:r>
                    </a:p>
                  </a:txBody>
                  <a:tcPr marL="90000" marR="90000" marT="18000" marB="180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5536" name="Text Box 240"/>
          <p:cNvSpPr txBox="1">
            <a:spLocks noChangeArrowheads="1"/>
          </p:cNvSpPr>
          <p:nvPr/>
        </p:nvSpPr>
        <p:spPr bwMode="auto">
          <a:xfrm>
            <a:off x="900113" y="5229225"/>
            <a:ext cx="534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Times New Roman" pitchFamily="-96" charset="0"/>
              </a:rPr>
              <a:t>I</a:t>
            </a:r>
            <a:r>
              <a:rPr lang="en-US" sz="1800" baseline="-25000">
                <a:solidFill>
                  <a:schemeClr val="hlink"/>
                </a:solidFill>
                <a:latin typeface="Times New Roman" pitchFamily="-96" charset="0"/>
              </a:rPr>
              <a:t>R.A</a:t>
            </a:r>
          </a:p>
        </p:txBody>
      </p:sp>
      <p:sp>
        <p:nvSpPr>
          <p:cNvPr id="695537" name="AutoShape 241"/>
          <p:cNvSpPr>
            <a:spLocks noChangeArrowheads="1"/>
          </p:cNvSpPr>
          <p:nvPr/>
        </p:nvSpPr>
        <p:spPr bwMode="auto">
          <a:xfrm rot="2475661">
            <a:off x="7366000" y="5480050"/>
            <a:ext cx="719138" cy="82867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latin typeface="Times New Roman" pitchFamily="-96" charset="0"/>
            </a:endParaRPr>
          </a:p>
        </p:txBody>
      </p:sp>
      <p:sp>
        <p:nvSpPr>
          <p:cNvPr id="695538" name="Text Box 242"/>
          <p:cNvSpPr txBox="1">
            <a:spLocks noChangeArrowheads="1"/>
          </p:cNvSpPr>
          <p:nvPr/>
        </p:nvSpPr>
        <p:spPr bwMode="auto">
          <a:xfrm>
            <a:off x="7269163" y="5699125"/>
            <a:ext cx="519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  <a:latin typeface="Times New Roman" pitchFamily="-96" charset="0"/>
              </a:rPr>
              <a:t>I</a:t>
            </a:r>
            <a:r>
              <a:rPr lang="en-US" sz="1800" baseline="-25000">
                <a:solidFill>
                  <a:schemeClr val="hlink"/>
                </a:solidFill>
                <a:latin typeface="Times New Roman" pitchFamily="-96" charset="0"/>
              </a:rPr>
              <a:t>S.X</a:t>
            </a:r>
          </a:p>
        </p:txBody>
      </p:sp>
      <p:sp>
        <p:nvSpPr>
          <p:cNvPr id="695540" name="Text Box 244"/>
          <p:cNvSpPr txBox="1">
            <a:spLocks noChangeArrowheads="1"/>
          </p:cNvSpPr>
          <p:nvPr/>
        </p:nvSpPr>
        <p:spPr bwMode="auto">
          <a:xfrm>
            <a:off x="-27953" y="5306391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</a:t>
            </a:r>
            <a:endParaRPr lang="en-US"/>
          </a:p>
        </p:txBody>
      </p:sp>
      <p:sp>
        <p:nvSpPr>
          <p:cNvPr id="695545" name="AutoShape 249"/>
          <p:cNvSpPr>
            <a:spLocks noChangeArrowheads="1"/>
          </p:cNvSpPr>
          <p:nvPr/>
        </p:nvSpPr>
        <p:spPr bwMode="auto">
          <a:xfrm>
            <a:off x="287338" y="5383213"/>
            <a:ext cx="482600" cy="2063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46" name="Line 250"/>
          <p:cNvSpPr>
            <a:spLocks noChangeShapeType="1"/>
          </p:cNvSpPr>
          <p:nvPr/>
        </p:nvSpPr>
        <p:spPr bwMode="auto">
          <a:xfrm flipV="1">
            <a:off x="1403350" y="4833938"/>
            <a:ext cx="180975" cy="2873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47" name="Line 251"/>
          <p:cNvSpPr>
            <a:spLocks noChangeShapeType="1"/>
          </p:cNvSpPr>
          <p:nvPr/>
        </p:nvSpPr>
        <p:spPr bwMode="auto">
          <a:xfrm>
            <a:off x="1403350" y="5553075"/>
            <a:ext cx="215900" cy="3651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49" name="AutoShape 253"/>
          <p:cNvSpPr>
            <a:spLocks noChangeArrowheads="1"/>
          </p:cNvSpPr>
          <p:nvPr/>
        </p:nvSpPr>
        <p:spPr bwMode="auto">
          <a:xfrm>
            <a:off x="6205538" y="5838825"/>
            <a:ext cx="504825" cy="2524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50" name="Text Box 254"/>
          <p:cNvSpPr txBox="1">
            <a:spLocks noChangeArrowheads="1"/>
          </p:cNvSpPr>
          <p:nvPr/>
        </p:nvSpPr>
        <p:spPr bwMode="auto">
          <a:xfrm>
            <a:off x="6703323" y="57689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7,9</a:t>
            </a:r>
            <a:endParaRPr lang="en-US"/>
          </a:p>
        </p:txBody>
      </p:sp>
      <p:sp>
        <p:nvSpPr>
          <p:cNvPr id="695552" name="AutoShape 256"/>
          <p:cNvSpPr>
            <a:spLocks noChangeArrowheads="1"/>
          </p:cNvSpPr>
          <p:nvPr/>
        </p:nvSpPr>
        <p:spPr bwMode="auto">
          <a:xfrm>
            <a:off x="3635375" y="5838825"/>
            <a:ext cx="504825" cy="2524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53" name="Line 257"/>
          <p:cNvSpPr>
            <a:spLocks noChangeShapeType="1"/>
          </p:cNvSpPr>
          <p:nvPr/>
        </p:nvSpPr>
        <p:spPr bwMode="auto">
          <a:xfrm flipV="1">
            <a:off x="7740650" y="5373688"/>
            <a:ext cx="179388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54" name="Line 258"/>
          <p:cNvSpPr>
            <a:spLocks noChangeShapeType="1"/>
          </p:cNvSpPr>
          <p:nvPr/>
        </p:nvSpPr>
        <p:spPr bwMode="auto">
          <a:xfrm>
            <a:off x="7740650" y="5768975"/>
            <a:ext cx="179388" cy="1079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56" name="Line 260"/>
          <p:cNvSpPr>
            <a:spLocks noChangeShapeType="1"/>
          </p:cNvSpPr>
          <p:nvPr/>
        </p:nvSpPr>
        <p:spPr bwMode="auto">
          <a:xfrm>
            <a:off x="7740650" y="5984875"/>
            <a:ext cx="215900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57" name="Rectangle 261"/>
          <p:cNvSpPr>
            <a:spLocks noChangeArrowheads="1"/>
          </p:cNvSpPr>
          <p:nvPr/>
        </p:nvSpPr>
        <p:spPr bwMode="auto">
          <a:xfrm>
            <a:off x="5976938" y="4545013"/>
            <a:ext cx="1295400" cy="612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58" name="AutoShape 262"/>
          <p:cNvSpPr>
            <a:spLocks noChangeArrowheads="1"/>
          </p:cNvSpPr>
          <p:nvPr/>
        </p:nvSpPr>
        <p:spPr bwMode="auto">
          <a:xfrm rot="-8167212">
            <a:off x="5162550" y="3895725"/>
            <a:ext cx="93662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695559" name="AutoShape 263"/>
          <p:cNvSpPr>
            <a:spLocks noChangeArrowheads="1"/>
          </p:cNvSpPr>
          <p:nvPr/>
        </p:nvSpPr>
        <p:spPr bwMode="auto">
          <a:xfrm rot="-25103507">
            <a:off x="7073900" y="2330451"/>
            <a:ext cx="82867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7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n-US" smtClean="0"/>
              <a:t>Eksempel (forts)</a:t>
            </a:r>
            <a:endParaRPr lang="nb-NO"/>
          </a:p>
        </p:txBody>
      </p:sp>
      <p:sp>
        <p:nvSpPr>
          <p:cNvPr id="38" name="Text Box 425"/>
          <p:cNvSpPr txBox="1">
            <a:spLocks noChangeArrowheads="1"/>
          </p:cNvSpPr>
          <p:nvPr/>
        </p:nvSpPr>
        <p:spPr bwMode="auto">
          <a:xfrm>
            <a:off x="4932040" y="188640"/>
            <a:ext cx="4123245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SELECT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B,C,Y </a:t>
            </a:r>
            <a:br>
              <a:rPr lang="en-US" sz="1900">
                <a:solidFill>
                  <a:schemeClr val="tx2"/>
                </a:solidFill>
                <a:latin typeface="Courier New" pitchFamily="-96" charset="0"/>
              </a:rPr>
            </a:b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FROM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R,S </a:t>
            </a:r>
            <a:br>
              <a:rPr lang="en-US" sz="1900">
                <a:solidFill>
                  <a:schemeClr val="tx2"/>
                </a:solidFill>
                <a:latin typeface="Courier New" pitchFamily="-96" charset="0"/>
              </a:rPr>
            </a:b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WHERE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W=X </a:t>
            </a: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AND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A=3 </a:t>
            </a:r>
            <a:r>
              <a:rPr lang="en-US" sz="1900" b="1">
                <a:solidFill>
                  <a:schemeClr val="tx2"/>
                </a:solidFill>
                <a:latin typeface="Courier New" pitchFamily="-96" charset="0"/>
              </a:rPr>
              <a:t>AND</a:t>
            </a:r>
            <a:r>
              <a:rPr lang="en-US" sz="1900">
                <a:solidFill>
                  <a:schemeClr val="tx2"/>
                </a:solidFill>
                <a:latin typeface="Courier New" pitchFamily="-96" charset="0"/>
              </a:rPr>
              <a:t> Z</a:t>
            </a:r>
            <a:r>
              <a:rPr lang="en-US" sz="1900" smtClean="0">
                <a:solidFill>
                  <a:schemeClr val="tx2"/>
                </a:solidFill>
                <a:latin typeface="Courier New" pitchFamily="-96" charset="0"/>
              </a:rPr>
              <a:t>=</a:t>
            </a:r>
            <a:r>
              <a:rPr lang="en-US" sz="1900" smtClean="0">
                <a:latin typeface="Courier New" pitchFamily="-96" charset="0"/>
              </a:rPr>
              <a:t>‘a’</a:t>
            </a:r>
            <a:endParaRPr lang="en-US" sz="1900">
              <a:solidFill>
                <a:schemeClr val="tx2"/>
              </a:solidFill>
              <a:latin typeface="Courier New" pitchFamily="-9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9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9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9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9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9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9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9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69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9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4" grpId="0" animBg="1"/>
      <p:bldP spid="34" grpId="1" animBg="1"/>
      <p:bldP spid="695543" grpId="0" animBg="1"/>
      <p:bldP spid="695298" grpId="0" animBg="1"/>
      <p:bldP spid="695299" grpId="0" animBg="1"/>
      <p:bldP spid="695307" grpId="0" build="p" bldLvl="2"/>
      <p:bldP spid="695501" grpId="0" animBg="1"/>
      <p:bldP spid="695503" grpId="0" animBg="1"/>
      <p:bldP spid="695536" grpId="0"/>
      <p:bldP spid="695537" grpId="0" animBg="1"/>
      <p:bldP spid="695538" grpId="0"/>
      <p:bldP spid="695540" grpId="0"/>
      <p:bldP spid="695545" grpId="0" animBg="1"/>
      <p:bldP spid="695546" grpId="0" animBg="1"/>
      <p:bldP spid="695547" grpId="0" animBg="1"/>
      <p:bldP spid="695549" grpId="0" animBg="1"/>
      <p:bldP spid="695550" grpId="0"/>
      <p:bldP spid="695552" grpId="0" animBg="1"/>
      <p:bldP spid="695553" grpId="0" animBg="1"/>
      <p:bldP spid="695554" grpId="0" animBg="1"/>
      <p:bldP spid="695556" grpId="0" animBg="1"/>
      <p:bldP spid="695557" grpId="0" animBg="1"/>
      <p:bldP spid="695558" grpId="0" animBg="1"/>
      <p:bldP spid="6955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5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DBD86-B273-498A-AD08-8E89AF3483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2" name="Rectangle 61"/>
          <p:cNvSpPr/>
          <p:nvPr/>
        </p:nvSpPr>
        <p:spPr bwMode="auto">
          <a:xfrm>
            <a:off x="1979712" y="6165304"/>
            <a:ext cx="6912768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Enkel</a:t>
            </a:r>
            <a:r>
              <a:rPr lang="en-US" dirty="0" smtClean="0"/>
              <a:t> </a:t>
            </a:r>
            <a:r>
              <a:rPr lang="en-US" dirty="0" err="1" smtClean="0"/>
              <a:t>grammatikk</a:t>
            </a:r>
            <a:r>
              <a:rPr lang="en-US" dirty="0" smtClean="0"/>
              <a:t>: </a:t>
            </a:r>
            <a:r>
              <a:rPr lang="en-US" dirty="0" err="1" smtClean="0"/>
              <a:t>eksempel</a:t>
            </a:r>
            <a:endParaRPr lang="en-US" dirty="0"/>
          </a:p>
        </p:txBody>
      </p:sp>
      <p:sp>
        <p:nvSpPr>
          <p:cNvPr id="710659" name="Text Box 3"/>
          <p:cNvSpPr txBox="1">
            <a:spLocks noChangeArrowheads="1"/>
          </p:cNvSpPr>
          <p:nvPr/>
        </p:nvSpPr>
        <p:spPr bwMode="auto">
          <a:xfrm>
            <a:off x="-39601" y="1000108"/>
            <a:ext cx="3897221" cy="14588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 dirty="0" smtClean="0">
                <a:solidFill>
                  <a:srgbClr val="009999"/>
                </a:solidFill>
              </a:rPr>
              <a:t>Finn </a:t>
            </a:r>
            <a:r>
              <a:rPr lang="en-US" sz="1200" b="1" dirty="0" err="1" smtClean="0">
                <a:solidFill>
                  <a:srgbClr val="009999"/>
                </a:solidFill>
              </a:rPr>
              <a:t>filmer</a:t>
            </a:r>
            <a:r>
              <a:rPr lang="en-US" sz="1200" b="1" dirty="0" smtClean="0">
                <a:solidFill>
                  <a:srgbClr val="009999"/>
                </a:solidFill>
              </a:rPr>
              <a:t> med </a:t>
            </a:r>
            <a:r>
              <a:rPr lang="en-US" sz="1200" b="1" dirty="0" err="1" smtClean="0">
                <a:solidFill>
                  <a:srgbClr val="009999"/>
                </a:solidFill>
              </a:rPr>
              <a:t>skuespillere</a:t>
            </a:r>
            <a:r>
              <a:rPr lang="en-US" sz="1200" b="1" dirty="0" smtClean="0">
                <a:solidFill>
                  <a:srgbClr val="009999"/>
                </a:solidFill>
              </a:rPr>
              <a:t> </a:t>
            </a:r>
            <a:r>
              <a:rPr lang="en-US" sz="1200" b="1" dirty="0" err="1" smtClean="0">
                <a:solidFill>
                  <a:srgbClr val="009999"/>
                </a:solidFill>
              </a:rPr>
              <a:t>født</a:t>
            </a:r>
            <a:r>
              <a:rPr lang="en-US" sz="1200" b="1" dirty="0" smtClean="0">
                <a:solidFill>
                  <a:srgbClr val="009999"/>
                </a:solidFill>
              </a:rPr>
              <a:t> </a:t>
            </a:r>
            <a:r>
              <a:rPr lang="en-US" sz="1200" b="1" dirty="0" err="1" smtClean="0">
                <a:solidFill>
                  <a:srgbClr val="009999"/>
                </a:solidFill>
              </a:rPr>
              <a:t>i</a:t>
            </a:r>
            <a:r>
              <a:rPr lang="en-US" sz="1200" b="1" dirty="0" smtClean="0">
                <a:solidFill>
                  <a:srgbClr val="009999"/>
                </a:solidFill>
              </a:rPr>
              <a:t> 1960:</a:t>
            </a:r>
            <a:r>
              <a:rPr lang="en-US" sz="1200" b="1" dirty="0">
                <a:solidFill>
                  <a:srgbClr val="009999"/>
                </a:solidFill>
              </a:rPr>
              <a:t/>
            </a:r>
            <a:br>
              <a:rPr lang="en-US" sz="1200" b="1" dirty="0">
                <a:solidFill>
                  <a:srgbClr val="009999"/>
                </a:solidFill>
              </a:rPr>
            </a:br>
            <a:endParaRPr lang="en-US" sz="1200" b="1" dirty="0">
              <a:solidFill>
                <a:srgbClr val="009999"/>
              </a:solidFill>
              <a:latin typeface="Courier New" pitchFamily="-96" charset="0"/>
            </a:endParaRPr>
          </a:p>
          <a:p>
            <a:pPr algn="l"/>
            <a:r>
              <a:rPr lang="en-US" sz="1200" dirty="0">
                <a:solidFill>
                  <a:srgbClr val="009999"/>
                </a:solidFill>
                <a:latin typeface="Courier New" pitchFamily="-96" charset="0"/>
              </a:rPr>
              <a:t>SELECT title</a:t>
            </a:r>
          </a:p>
          <a:p>
            <a:pPr algn="l"/>
            <a:r>
              <a:rPr lang="en-US" sz="1200" dirty="0">
                <a:solidFill>
                  <a:srgbClr val="009999"/>
                </a:solidFill>
                <a:latin typeface="Courier New" pitchFamily="-96" charset="0"/>
              </a:rPr>
              <a:t>FROM </a:t>
            </a:r>
            <a:r>
              <a:rPr lang="en-US" sz="1200" dirty="0" err="1">
                <a:solidFill>
                  <a:srgbClr val="009999"/>
                </a:solidFill>
                <a:latin typeface="Courier New" pitchFamily="-96" charset="0"/>
              </a:rPr>
              <a:t>StarsIn</a:t>
            </a:r>
            <a:endParaRPr lang="en-US" sz="1200" dirty="0">
              <a:solidFill>
                <a:srgbClr val="009999"/>
              </a:solidFill>
              <a:latin typeface="Courier New" pitchFamily="-96" charset="0"/>
            </a:endParaRPr>
          </a:p>
          <a:p>
            <a:pPr algn="l"/>
            <a:r>
              <a:rPr lang="en-US" sz="1200" dirty="0">
                <a:solidFill>
                  <a:srgbClr val="009999"/>
                </a:solidFill>
                <a:latin typeface="Courier New" pitchFamily="-96" charset="0"/>
              </a:rPr>
              <a:t>WHERE </a:t>
            </a:r>
            <a:r>
              <a:rPr lang="en-US" sz="1200" dirty="0" err="1">
                <a:solidFill>
                  <a:srgbClr val="009999"/>
                </a:solidFill>
                <a:latin typeface="Courier New" pitchFamily="-96" charset="0"/>
              </a:rPr>
              <a:t>starName</a:t>
            </a:r>
            <a:r>
              <a:rPr lang="en-US" sz="1200" dirty="0">
                <a:solidFill>
                  <a:srgbClr val="009999"/>
                </a:solidFill>
                <a:latin typeface="Courier New" pitchFamily="-96" charset="0"/>
              </a:rPr>
              <a:t> IN (</a:t>
            </a:r>
          </a:p>
          <a:p>
            <a:pPr algn="l"/>
            <a:r>
              <a:rPr lang="en-US" sz="1200" dirty="0">
                <a:solidFill>
                  <a:srgbClr val="009999"/>
                </a:solidFill>
                <a:latin typeface="Courier New" pitchFamily="-96" charset="0"/>
              </a:rPr>
              <a:t>	SELECT name</a:t>
            </a:r>
          </a:p>
          <a:p>
            <a:pPr algn="l"/>
            <a:r>
              <a:rPr lang="en-US" sz="1200" dirty="0">
                <a:solidFill>
                  <a:srgbClr val="009999"/>
                </a:solidFill>
                <a:latin typeface="Courier New" pitchFamily="-96" charset="0"/>
              </a:rPr>
              <a:t>	FROM </a:t>
            </a:r>
            <a:r>
              <a:rPr lang="en-US" sz="1200" dirty="0" err="1">
                <a:solidFill>
                  <a:srgbClr val="009999"/>
                </a:solidFill>
                <a:latin typeface="Courier New" pitchFamily="-96" charset="0"/>
              </a:rPr>
              <a:t>MovieStar</a:t>
            </a:r>
            <a:endParaRPr lang="en-US" sz="1200" dirty="0">
              <a:solidFill>
                <a:srgbClr val="009999"/>
              </a:solidFill>
              <a:latin typeface="Courier New" pitchFamily="-96" charset="0"/>
            </a:endParaRPr>
          </a:p>
          <a:p>
            <a:pPr algn="l"/>
            <a:r>
              <a:rPr lang="en-US" sz="1200" dirty="0">
                <a:solidFill>
                  <a:srgbClr val="009999"/>
                </a:solidFill>
                <a:latin typeface="Courier New" pitchFamily="-96" charset="0"/>
              </a:rPr>
              <a:t>	WHERE </a:t>
            </a:r>
            <a:r>
              <a:rPr lang="en-US" sz="1200" dirty="0" err="1">
                <a:solidFill>
                  <a:srgbClr val="009999"/>
                </a:solidFill>
                <a:latin typeface="Courier New" pitchFamily="-96" charset="0"/>
              </a:rPr>
              <a:t>birthDate</a:t>
            </a:r>
            <a:r>
              <a:rPr lang="en-US" sz="1200" dirty="0">
                <a:solidFill>
                  <a:srgbClr val="009999"/>
                </a:solidFill>
                <a:latin typeface="Courier New" pitchFamily="-96" charset="0"/>
              </a:rPr>
              <a:t> LIKE ‘%1960’);</a:t>
            </a:r>
          </a:p>
        </p:txBody>
      </p:sp>
      <p:sp>
        <p:nvSpPr>
          <p:cNvPr id="710661" name="Text Box 5"/>
          <p:cNvSpPr txBox="1">
            <a:spLocks noChangeArrowheads="1"/>
          </p:cNvSpPr>
          <p:nvPr/>
        </p:nvSpPr>
        <p:spPr bwMode="auto">
          <a:xfrm>
            <a:off x="5645150" y="1675503"/>
            <a:ext cx="1082348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&lt;Query&gt;</a:t>
            </a:r>
          </a:p>
        </p:txBody>
      </p:sp>
      <p:sp>
        <p:nvSpPr>
          <p:cNvPr id="710662" name="Text Box 6"/>
          <p:cNvSpPr txBox="1">
            <a:spLocks noChangeArrowheads="1"/>
          </p:cNvSpPr>
          <p:nvPr/>
        </p:nvSpPr>
        <p:spPr bwMode="auto">
          <a:xfrm>
            <a:off x="5708650" y="2261290"/>
            <a:ext cx="966931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&lt;SFW&gt;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663" name="Text Box 7"/>
          <p:cNvSpPr txBox="1">
            <a:spLocks noChangeArrowheads="1"/>
          </p:cNvSpPr>
          <p:nvPr/>
        </p:nvSpPr>
        <p:spPr bwMode="auto">
          <a:xfrm>
            <a:off x="1701800" y="2839832"/>
            <a:ext cx="7336304" cy="2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SELECT</a:t>
            </a:r>
            <a:r>
              <a:rPr lang="en-US" sz="1800"/>
              <a:t>   </a:t>
            </a:r>
            <a:r>
              <a:rPr lang="en-US" sz="1800">
                <a:solidFill>
                  <a:srgbClr val="6666FF"/>
                </a:solidFill>
              </a:rPr>
              <a:t>&lt;SelList&gt;    </a:t>
            </a:r>
            <a:r>
              <a:rPr lang="en-US" sz="1800">
                <a:solidFill>
                  <a:schemeClr val="hlink"/>
                </a:solidFill>
              </a:rPr>
              <a:t>FROM</a:t>
            </a:r>
            <a:r>
              <a:rPr lang="en-US" sz="1800"/>
              <a:t>    </a:t>
            </a:r>
            <a:r>
              <a:rPr lang="en-US" sz="1800">
                <a:solidFill>
                  <a:srgbClr val="6666FF"/>
                </a:solidFill>
              </a:rPr>
              <a:t>&lt;FromList&gt;     </a:t>
            </a:r>
            <a:r>
              <a:rPr lang="en-US" sz="1800">
                <a:solidFill>
                  <a:schemeClr val="hlink"/>
                </a:solidFill>
              </a:rPr>
              <a:t>WHERE</a:t>
            </a:r>
            <a:r>
              <a:rPr lang="en-US" sz="1800"/>
              <a:t>     </a:t>
            </a:r>
            <a:r>
              <a:rPr lang="en-US" sz="1800">
                <a:solidFill>
                  <a:srgbClr val="6666FF"/>
                </a:solidFill>
              </a:rPr>
              <a:t>&lt;Condition&gt;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666" name="Text Box 10"/>
          <p:cNvSpPr txBox="1">
            <a:spLocks noChangeArrowheads="1"/>
          </p:cNvSpPr>
          <p:nvPr/>
        </p:nvSpPr>
        <p:spPr bwMode="auto">
          <a:xfrm>
            <a:off x="7705725" y="4599678"/>
            <a:ext cx="966931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800">
                <a:solidFill>
                  <a:srgbClr val="6666FF"/>
                </a:solidFill>
              </a:rPr>
              <a:t>&lt;SFW&gt;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667" name="Text Box 11"/>
          <p:cNvSpPr txBox="1">
            <a:spLocks noChangeArrowheads="1"/>
          </p:cNvSpPr>
          <p:nvPr/>
        </p:nvSpPr>
        <p:spPr bwMode="auto">
          <a:xfrm>
            <a:off x="1416050" y="5282994"/>
            <a:ext cx="7592784" cy="2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800">
                <a:solidFill>
                  <a:schemeClr val="hlink"/>
                </a:solidFill>
              </a:rPr>
              <a:t>SELECT</a:t>
            </a:r>
            <a:r>
              <a:rPr lang="en-US" sz="1800"/>
              <a:t>      </a:t>
            </a:r>
            <a:r>
              <a:rPr lang="en-US" sz="1800">
                <a:solidFill>
                  <a:srgbClr val="6666FF"/>
                </a:solidFill>
              </a:rPr>
              <a:t>&lt;SelList&gt;    </a:t>
            </a:r>
            <a:r>
              <a:rPr lang="en-US" sz="1800">
                <a:solidFill>
                  <a:schemeClr val="hlink"/>
                </a:solidFill>
              </a:rPr>
              <a:t>FROM </a:t>
            </a:r>
            <a:r>
              <a:rPr lang="en-US" sz="1800"/>
              <a:t>    </a:t>
            </a:r>
            <a:r>
              <a:rPr lang="en-US" sz="1800">
                <a:solidFill>
                  <a:srgbClr val="6666FF"/>
                </a:solidFill>
              </a:rPr>
              <a:t>&lt;FromList&gt;     </a:t>
            </a:r>
            <a:r>
              <a:rPr lang="en-US" sz="1800">
                <a:solidFill>
                  <a:schemeClr val="hlink"/>
                </a:solidFill>
              </a:rPr>
              <a:t>WHERE</a:t>
            </a:r>
            <a:r>
              <a:rPr lang="en-US" sz="1800"/>
              <a:t>     </a:t>
            </a:r>
            <a:r>
              <a:rPr lang="en-US" sz="1800">
                <a:solidFill>
                  <a:srgbClr val="6666FF"/>
                </a:solidFill>
              </a:rPr>
              <a:t>&lt;Condition&gt;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670" name="Line 14"/>
          <p:cNvSpPr>
            <a:spLocks noChangeShapeType="1"/>
          </p:cNvSpPr>
          <p:nvPr/>
        </p:nvSpPr>
        <p:spPr bwMode="auto">
          <a:xfrm>
            <a:off x="6192838" y="1971675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71" name="Line 15"/>
          <p:cNvSpPr>
            <a:spLocks noChangeShapeType="1"/>
          </p:cNvSpPr>
          <p:nvPr/>
        </p:nvSpPr>
        <p:spPr bwMode="auto">
          <a:xfrm flipH="1">
            <a:off x="2411413" y="2457450"/>
            <a:ext cx="3421062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72" name="Line 16"/>
          <p:cNvSpPr>
            <a:spLocks noChangeShapeType="1"/>
          </p:cNvSpPr>
          <p:nvPr/>
        </p:nvSpPr>
        <p:spPr bwMode="auto">
          <a:xfrm flipH="1">
            <a:off x="3708400" y="2505075"/>
            <a:ext cx="2232025" cy="347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73" name="Line 17"/>
          <p:cNvSpPr>
            <a:spLocks noChangeShapeType="1"/>
          </p:cNvSpPr>
          <p:nvPr/>
        </p:nvSpPr>
        <p:spPr bwMode="auto">
          <a:xfrm flipH="1">
            <a:off x="4716463" y="2508250"/>
            <a:ext cx="14033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74" name="Line 18"/>
          <p:cNvSpPr>
            <a:spLocks noChangeShapeType="1"/>
          </p:cNvSpPr>
          <p:nvPr/>
        </p:nvSpPr>
        <p:spPr bwMode="auto">
          <a:xfrm flipH="1">
            <a:off x="6084888" y="2520950"/>
            <a:ext cx="217487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75" name="Line 19"/>
          <p:cNvSpPr>
            <a:spLocks noChangeShapeType="1"/>
          </p:cNvSpPr>
          <p:nvPr/>
        </p:nvSpPr>
        <p:spPr bwMode="auto">
          <a:xfrm>
            <a:off x="6389688" y="2503488"/>
            <a:ext cx="414337" cy="312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76" name="Line 20"/>
          <p:cNvSpPr>
            <a:spLocks noChangeShapeType="1"/>
          </p:cNvSpPr>
          <p:nvPr/>
        </p:nvSpPr>
        <p:spPr bwMode="auto">
          <a:xfrm>
            <a:off x="6586538" y="2457450"/>
            <a:ext cx="1081087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77" name="Line 21"/>
          <p:cNvSpPr>
            <a:spLocks noChangeShapeType="1"/>
          </p:cNvSpPr>
          <p:nvPr/>
        </p:nvSpPr>
        <p:spPr bwMode="auto">
          <a:xfrm>
            <a:off x="3240088" y="3141663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79" name="Line 23"/>
          <p:cNvSpPr>
            <a:spLocks noChangeShapeType="1"/>
          </p:cNvSpPr>
          <p:nvPr/>
        </p:nvSpPr>
        <p:spPr bwMode="auto">
          <a:xfrm flipH="1">
            <a:off x="7127875" y="3103563"/>
            <a:ext cx="598488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80" name="Line 24"/>
          <p:cNvSpPr>
            <a:spLocks noChangeShapeType="1"/>
          </p:cNvSpPr>
          <p:nvPr/>
        </p:nvSpPr>
        <p:spPr bwMode="auto">
          <a:xfrm flipH="1">
            <a:off x="7740650" y="3079750"/>
            <a:ext cx="306388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81" name="Line 25"/>
          <p:cNvSpPr>
            <a:spLocks noChangeShapeType="1"/>
          </p:cNvSpPr>
          <p:nvPr/>
        </p:nvSpPr>
        <p:spPr bwMode="auto">
          <a:xfrm>
            <a:off x="8351838" y="3079750"/>
            <a:ext cx="252412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82" name="Line 26"/>
          <p:cNvSpPr>
            <a:spLocks noChangeShapeType="1"/>
          </p:cNvSpPr>
          <p:nvPr/>
        </p:nvSpPr>
        <p:spPr bwMode="auto">
          <a:xfrm>
            <a:off x="3240088" y="3752850"/>
            <a:ext cx="0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90" name="Line 34"/>
          <p:cNvSpPr>
            <a:spLocks noChangeShapeType="1"/>
          </p:cNvSpPr>
          <p:nvPr/>
        </p:nvSpPr>
        <p:spPr bwMode="auto">
          <a:xfrm flipH="1">
            <a:off x="2185988" y="4833938"/>
            <a:ext cx="571500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91" name="Line 35"/>
          <p:cNvSpPr>
            <a:spLocks noChangeShapeType="1"/>
          </p:cNvSpPr>
          <p:nvPr/>
        </p:nvSpPr>
        <p:spPr bwMode="auto">
          <a:xfrm flipH="1">
            <a:off x="3455988" y="4868863"/>
            <a:ext cx="4548187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92" name="Line 36"/>
          <p:cNvSpPr>
            <a:spLocks noChangeShapeType="1"/>
          </p:cNvSpPr>
          <p:nvPr/>
        </p:nvSpPr>
        <p:spPr bwMode="auto">
          <a:xfrm flipH="1">
            <a:off x="4576763" y="4868863"/>
            <a:ext cx="354330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93" name="Line 37"/>
          <p:cNvSpPr>
            <a:spLocks noChangeShapeType="1"/>
          </p:cNvSpPr>
          <p:nvPr/>
        </p:nvSpPr>
        <p:spPr bwMode="auto">
          <a:xfrm flipH="1">
            <a:off x="5868988" y="4879975"/>
            <a:ext cx="2308225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94" name="Line 38"/>
          <p:cNvSpPr>
            <a:spLocks noChangeShapeType="1"/>
          </p:cNvSpPr>
          <p:nvPr/>
        </p:nvSpPr>
        <p:spPr bwMode="auto">
          <a:xfrm flipH="1">
            <a:off x="6942138" y="4879975"/>
            <a:ext cx="129381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695" name="Line 39"/>
          <p:cNvSpPr>
            <a:spLocks noChangeShapeType="1"/>
          </p:cNvSpPr>
          <p:nvPr/>
        </p:nvSpPr>
        <p:spPr bwMode="auto">
          <a:xfrm>
            <a:off x="8304213" y="4879975"/>
            <a:ext cx="1270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05" name="Text Box 49"/>
          <p:cNvSpPr txBox="1">
            <a:spLocks noChangeArrowheads="1"/>
          </p:cNvSpPr>
          <p:nvPr/>
        </p:nvSpPr>
        <p:spPr bwMode="auto">
          <a:xfrm>
            <a:off x="2532063" y="3447153"/>
            <a:ext cx="1313180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&lt;Attribute&gt;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706" name="Text Box 50"/>
          <p:cNvSpPr txBox="1">
            <a:spLocks noChangeArrowheads="1"/>
          </p:cNvSpPr>
          <p:nvPr/>
        </p:nvSpPr>
        <p:spPr bwMode="auto">
          <a:xfrm>
            <a:off x="2947988" y="396240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title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10708" name="Line 52"/>
          <p:cNvSpPr>
            <a:spLocks noChangeShapeType="1"/>
          </p:cNvSpPr>
          <p:nvPr/>
        </p:nvSpPr>
        <p:spPr bwMode="auto">
          <a:xfrm flipH="1">
            <a:off x="5208588" y="3141663"/>
            <a:ext cx="192087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09" name="Line 53"/>
          <p:cNvSpPr>
            <a:spLocks noChangeShapeType="1"/>
          </p:cNvSpPr>
          <p:nvPr/>
        </p:nvSpPr>
        <p:spPr bwMode="auto">
          <a:xfrm>
            <a:off x="5208588" y="3752850"/>
            <a:ext cx="0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10" name="Text Box 54"/>
          <p:cNvSpPr txBox="1">
            <a:spLocks noChangeArrowheads="1"/>
          </p:cNvSpPr>
          <p:nvPr/>
        </p:nvSpPr>
        <p:spPr bwMode="auto">
          <a:xfrm>
            <a:off x="4532313" y="3447153"/>
            <a:ext cx="1300356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&lt;Relation&gt;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711" name="Text Box 55"/>
          <p:cNvSpPr txBox="1">
            <a:spLocks noChangeArrowheads="1"/>
          </p:cNvSpPr>
          <p:nvPr/>
        </p:nvSpPr>
        <p:spPr bwMode="auto">
          <a:xfrm>
            <a:off x="4745038" y="3962400"/>
            <a:ext cx="904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StarsIn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10712" name="Text Box 56"/>
          <p:cNvSpPr txBox="1">
            <a:spLocks noChangeArrowheads="1"/>
          </p:cNvSpPr>
          <p:nvPr/>
        </p:nvSpPr>
        <p:spPr bwMode="auto">
          <a:xfrm>
            <a:off x="6302375" y="3446257"/>
            <a:ext cx="2599814" cy="2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&lt;Tuple&gt;   </a:t>
            </a:r>
            <a:r>
              <a:rPr lang="en-US" sz="1800">
                <a:solidFill>
                  <a:schemeClr val="hlink"/>
                </a:solidFill>
              </a:rPr>
              <a:t>IN</a:t>
            </a:r>
            <a:r>
              <a:rPr lang="en-US" sz="1800"/>
              <a:t>    </a:t>
            </a:r>
            <a:r>
              <a:rPr lang="en-US" sz="1800">
                <a:solidFill>
                  <a:srgbClr val="6666FF"/>
                </a:solidFill>
              </a:rPr>
              <a:t>&lt;Query&gt;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713" name="Line 57"/>
          <p:cNvSpPr>
            <a:spLocks noChangeShapeType="1"/>
          </p:cNvSpPr>
          <p:nvPr/>
        </p:nvSpPr>
        <p:spPr bwMode="auto">
          <a:xfrm flipH="1">
            <a:off x="6540500" y="3716338"/>
            <a:ext cx="227013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14" name="Line 58"/>
          <p:cNvSpPr>
            <a:spLocks noChangeShapeType="1"/>
          </p:cNvSpPr>
          <p:nvPr/>
        </p:nvSpPr>
        <p:spPr bwMode="auto">
          <a:xfrm>
            <a:off x="6540500" y="43291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15" name="Text Box 59"/>
          <p:cNvSpPr txBox="1">
            <a:spLocks noChangeArrowheads="1"/>
          </p:cNvSpPr>
          <p:nvPr/>
        </p:nvSpPr>
        <p:spPr bwMode="auto">
          <a:xfrm>
            <a:off x="5832475" y="4023415"/>
            <a:ext cx="1313180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&lt;Attribute&gt;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716" name="Text Box 60"/>
          <p:cNvSpPr txBox="1">
            <a:spLocks noChangeArrowheads="1"/>
          </p:cNvSpPr>
          <p:nvPr/>
        </p:nvSpPr>
        <p:spPr bwMode="auto">
          <a:xfrm>
            <a:off x="5956300" y="4538663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starName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10717" name="Line 61"/>
          <p:cNvSpPr>
            <a:spLocks noChangeShapeType="1"/>
          </p:cNvSpPr>
          <p:nvPr/>
        </p:nvSpPr>
        <p:spPr bwMode="auto">
          <a:xfrm flipH="1">
            <a:off x="8243888" y="3716338"/>
            <a:ext cx="227012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18" name="Text Box 62"/>
          <p:cNvSpPr txBox="1">
            <a:spLocks noChangeArrowheads="1"/>
          </p:cNvSpPr>
          <p:nvPr/>
        </p:nvSpPr>
        <p:spPr bwMode="auto">
          <a:xfrm>
            <a:off x="7375525" y="4023415"/>
            <a:ext cx="1620957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(</a:t>
            </a:r>
            <a:r>
              <a:rPr lang="en-US" sz="1800"/>
              <a:t>   </a:t>
            </a:r>
            <a:r>
              <a:rPr lang="en-US" sz="1800">
                <a:solidFill>
                  <a:srgbClr val="6666FF"/>
                </a:solidFill>
              </a:rPr>
              <a:t>&lt;Query&gt;   </a:t>
            </a:r>
            <a:r>
              <a:rPr lang="en-US" sz="1800">
                <a:solidFill>
                  <a:schemeClr val="hlink"/>
                </a:solidFill>
              </a:rPr>
              <a:t>)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10719" name="Line 63"/>
          <p:cNvSpPr>
            <a:spLocks noChangeShapeType="1"/>
          </p:cNvSpPr>
          <p:nvPr/>
        </p:nvSpPr>
        <p:spPr bwMode="auto">
          <a:xfrm flipH="1">
            <a:off x="7559675" y="3716338"/>
            <a:ext cx="6492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20" name="Line 64"/>
          <p:cNvSpPr>
            <a:spLocks noChangeShapeType="1"/>
          </p:cNvSpPr>
          <p:nvPr/>
        </p:nvSpPr>
        <p:spPr bwMode="auto">
          <a:xfrm>
            <a:off x="8650288" y="3716338"/>
            <a:ext cx="27781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21" name="Line 65"/>
          <p:cNvSpPr>
            <a:spLocks noChangeShapeType="1"/>
          </p:cNvSpPr>
          <p:nvPr/>
        </p:nvSpPr>
        <p:spPr bwMode="auto">
          <a:xfrm>
            <a:off x="8208963" y="432911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22" name="Line 66"/>
          <p:cNvSpPr>
            <a:spLocks noChangeShapeType="1"/>
          </p:cNvSpPr>
          <p:nvPr/>
        </p:nvSpPr>
        <p:spPr bwMode="auto">
          <a:xfrm>
            <a:off x="3240088" y="558958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23" name="Line 67"/>
          <p:cNvSpPr>
            <a:spLocks noChangeShapeType="1"/>
          </p:cNvSpPr>
          <p:nvPr/>
        </p:nvSpPr>
        <p:spPr bwMode="auto">
          <a:xfrm>
            <a:off x="3240088" y="6129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24" name="Text Box 68"/>
          <p:cNvSpPr txBox="1">
            <a:spLocks noChangeArrowheads="1"/>
          </p:cNvSpPr>
          <p:nvPr/>
        </p:nvSpPr>
        <p:spPr bwMode="auto">
          <a:xfrm>
            <a:off x="2532063" y="5823640"/>
            <a:ext cx="1313180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&lt;Attribute&gt;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725" name="Text Box 69"/>
          <p:cNvSpPr txBox="1">
            <a:spLocks noChangeArrowheads="1"/>
          </p:cNvSpPr>
          <p:nvPr/>
        </p:nvSpPr>
        <p:spPr bwMode="auto">
          <a:xfrm>
            <a:off x="2857500" y="6302375"/>
            <a:ext cx="744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name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10726" name="Line 70"/>
          <p:cNvSpPr>
            <a:spLocks noChangeShapeType="1"/>
          </p:cNvSpPr>
          <p:nvPr/>
        </p:nvSpPr>
        <p:spPr bwMode="auto">
          <a:xfrm flipH="1">
            <a:off x="5064125" y="5553075"/>
            <a:ext cx="3714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27" name="Line 71"/>
          <p:cNvSpPr>
            <a:spLocks noChangeShapeType="1"/>
          </p:cNvSpPr>
          <p:nvPr/>
        </p:nvSpPr>
        <p:spPr bwMode="auto">
          <a:xfrm>
            <a:off x="5064125" y="6129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28" name="Text Box 72"/>
          <p:cNvSpPr txBox="1">
            <a:spLocks noChangeArrowheads="1"/>
          </p:cNvSpPr>
          <p:nvPr/>
        </p:nvSpPr>
        <p:spPr bwMode="auto">
          <a:xfrm>
            <a:off x="4387850" y="5823640"/>
            <a:ext cx="1300356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&lt;Relation&gt;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729" name="Text Box 73"/>
          <p:cNvSpPr txBox="1">
            <a:spLocks noChangeArrowheads="1"/>
          </p:cNvSpPr>
          <p:nvPr/>
        </p:nvSpPr>
        <p:spPr bwMode="auto">
          <a:xfrm>
            <a:off x="4467225" y="6302375"/>
            <a:ext cx="1176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MovieStar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10730" name="Line 74"/>
          <p:cNvSpPr>
            <a:spLocks noChangeShapeType="1"/>
          </p:cNvSpPr>
          <p:nvPr/>
        </p:nvSpPr>
        <p:spPr bwMode="auto">
          <a:xfrm flipH="1">
            <a:off x="6732588" y="5516563"/>
            <a:ext cx="118745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31" name="Line 75"/>
          <p:cNvSpPr>
            <a:spLocks noChangeShapeType="1"/>
          </p:cNvSpPr>
          <p:nvPr/>
        </p:nvSpPr>
        <p:spPr bwMode="auto">
          <a:xfrm>
            <a:off x="6502400" y="6129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32" name="Text Box 76"/>
          <p:cNvSpPr txBox="1">
            <a:spLocks noChangeArrowheads="1"/>
          </p:cNvSpPr>
          <p:nvPr/>
        </p:nvSpPr>
        <p:spPr bwMode="auto">
          <a:xfrm>
            <a:off x="5726113" y="5816394"/>
            <a:ext cx="3275256" cy="2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&lt;Attribute&gt;   </a:t>
            </a:r>
            <a:r>
              <a:rPr lang="en-US" sz="1800">
                <a:solidFill>
                  <a:schemeClr val="hlink"/>
                </a:solidFill>
              </a:rPr>
              <a:t>LIKE</a:t>
            </a:r>
            <a:r>
              <a:rPr lang="en-US" sz="1800"/>
              <a:t>    </a:t>
            </a:r>
            <a:r>
              <a:rPr lang="en-US" sz="1800">
                <a:solidFill>
                  <a:srgbClr val="6666FF"/>
                </a:solidFill>
              </a:rPr>
              <a:t>&lt;Pattern&gt;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0733" name="Text Box 77"/>
          <p:cNvSpPr txBox="1">
            <a:spLocks noChangeArrowheads="1"/>
          </p:cNvSpPr>
          <p:nvPr/>
        </p:nvSpPr>
        <p:spPr bwMode="auto">
          <a:xfrm>
            <a:off x="5932488" y="6302375"/>
            <a:ext cx="1120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birthDate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10734" name="Line 78"/>
          <p:cNvSpPr>
            <a:spLocks noChangeShapeType="1"/>
          </p:cNvSpPr>
          <p:nvPr/>
        </p:nvSpPr>
        <p:spPr bwMode="auto">
          <a:xfrm flipH="1">
            <a:off x="7488238" y="5516563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35" name="Line 79"/>
          <p:cNvSpPr>
            <a:spLocks noChangeShapeType="1"/>
          </p:cNvSpPr>
          <p:nvPr/>
        </p:nvSpPr>
        <p:spPr bwMode="auto">
          <a:xfrm>
            <a:off x="8459788" y="5516563"/>
            <a:ext cx="73025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36" name="Line 80"/>
          <p:cNvSpPr>
            <a:spLocks noChangeShapeType="1"/>
          </p:cNvSpPr>
          <p:nvPr/>
        </p:nvSpPr>
        <p:spPr bwMode="auto">
          <a:xfrm>
            <a:off x="8531225" y="6129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0737" name="Text Box 81"/>
          <p:cNvSpPr txBox="1">
            <a:spLocks noChangeArrowheads="1"/>
          </p:cNvSpPr>
          <p:nvPr/>
        </p:nvSpPr>
        <p:spPr bwMode="auto">
          <a:xfrm>
            <a:off x="8023225" y="6302375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‘%1960’</a:t>
            </a:r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1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1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1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1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1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1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1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1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1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71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71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1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71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71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1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71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71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71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71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1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71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71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71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7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71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71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7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71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71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0662" grpId="0"/>
      <p:bldP spid="710663" grpId="0"/>
      <p:bldP spid="710666" grpId="0"/>
      <p:bldP spid="710667" grpId="0"/>
      <p:bldP spid="710670" grpId="0" animBg="1"/>
      <p:bldP spid="710671" grpId="0" animBg="1"/>
      <p:bldP spid="710672" grpId="0" animBg="1"/>
      <p:bldP spid="710673" grpId="0" animBg="1"/>
      <p:bldP spid="710674" grpId="0" animBg="1"/>
      <p:bldP spid="710675" grpId="0" animBg="1"/>
      <p:bldP spid="710676" grpId="0" animBg="1"/>
      <p:bldP spid="710677" grpId="0" animBg="1"/>
      <p:bldP spid="710679" grpId="0" animBg="1"/>
      <p:bldP spid="710680" grpId="0" animBg="1"/>
      <p:bldP spid="710681" grpId="0" animBg="1"/>
      <p:bldP spid="710682" grpId="0" animBg="1"/>
      <p:bldP spid="710690" grpId="0" animBg="1"/>
      <p:bldP spid="710691" grpId="0" animBg="1"/>
      <p:bldP spid="710692" grpId="0" animBg="1"/>
      <p:bldP spid="710693" grpId="0" animBg="1"/>
      <p:bldP spid="710694" grpId="0" animBg="1"/>
      <p:bldP spid="710695" grpId="0" animBg="1"/>
      <p:bldP spid="710705" grpId="0"/>
      <p:bldP spid="710706" grpId="0"/>
      <p:bldP spid="710708" grpId="0" animBg="1"/>
      <p:bldP spid="710709" grpId="0" animBg="1"/>
      <p:bldP spid="710710" grpId="0"/>
      <p:bldP spid="710711" grpId="0"/>
      <p:bldP spid="710712" grpId="0"/>
      <p:bldP spid="710713" grpId="0" animBg="1"/>
      <p:bldP spid="710714" grpId="0" animBg="1"/>
      <p:bldP spid="710715" grpId="0"/>
      <p:bldP spid="710716" grpId="0"/>
      <p:bldP spid="710717" grpId="0" animBg="1"/>
      <p:bldP spid="710718" grpId="0"/>
      <p:bldP spid="710719" grpId="0" animBg="1"/>
      <p:bldP spid="710720" grpId="0" animBg="1"/>
      <p:bldP spid="710721" grpId="0" animBg="1"/>
      <p:bldP spid="710722" grpId="0" animBg="1"/>
      <p:bldP spid="710723" grpId="0" animBg="1"/>
      <p:bldP spid="710724" grpId="0"/>
      <p:bldP spid="710725" grpId="0"/>
      <p:bldP spid="710726" grpId="0" animBg="1"/>
      <p:bldP spid="710727" grpId="0" animBg="1"/>
      <p:bldP spid="710728" grpId="0"/>
      <p:bldP spid="710729" grpId="0"/>
      <p:bldP spid="710730" grpId="0" animBg="1"/>
      <p:bldP spid="710731" grpId="0" animBg="1"/>
      <p:bldP spid="710732" grpId="0"/>
      <p:bldP spid="710733" grpId="0"/>
      <p:bldP spid="710734" grpId="0" animBg="1"/>
      <p:bldP spid="710735" grpId="0" animBg="1"/>
      <p:bldP spid="710736" grpId="0" animBg="1"/>
      <p:bldP spid="7107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Konvertering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SFW – </a:t>
            </a:r>
            <a:r>
              <a:rPr lang="en-US" dirty="0" err="1" smtClean="0"/>
              <a:t>eksempel</a:t>
            </a:r>
            <a:endParaRPr lang="en-US" dirty="0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2268761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-96" charset="0"/>
              </a:rPr>
              <a:t>	SELECT </a:t>
            </a:r>
            <a:r>
              <a:rPr lang="en-US" sz="2000" dirty="0">
                <a:latin typeface="Courier New" pitchFamily="-96" charset="0"/>
              </a:rPr>
              <a:t>name FROM </a:t>
            </a:r>
            <a:r>
              <a:rPr lang="en-US" sz="2000" dirty="0" err="1">
                <a:latin typeface="Courier New" pitchFamily="-96" charset="0"/>
              </a:rPr>
              <a:t>MovieStar</a:t>
            </a:r>
            <a:r>
              <a:rPr lang="en-US" sz="2000" dirty="0">
                <a:latin typeface="Courier New" pitchFamily="-96" charset="0"/>
              </a:rPr>
              <a:t> WHERE </a:t>
            </a:r>
            <a:r>
              <a:rPr lang="en-US" sz="2000" dirty="0" err="1">
                <a:latin typeface="Courier New" pitchFamily="-96" charset="0"/>
              </a:rPr>
              <a:t>birthDate</a:t>
            </a:r>
            <a:r>
              <a:rPr lang="en-US" sz="2000" dirty="0">
                <a:latin typeface="Courier New" pitchFamily="-96" charset="0"/>
              </a:rPr>
              <a:t> LIKE ‘%1960’</a:t>
            </a:r>
          </a:p>
          <a:p>
            <a:pPr lvl="1"/>
            <a:r>
              <a:rPr lang="en-US" sz="1800" dirty="0" err="1" smtClean="0"/>
              <a:t>produktet</a:t>
            </a:r>
            <a:r>
              <a:rPr lang="en-US" sz="1800" dirty="0" smtClean="0"/>
              <a:t> </a:t>
            </a:r>
            <a:r>
              <a:rPr lang="en-US" sz="1800" dirty="0" err="1" smtClean="0"/>
              <a:t>av</a:t>
            </a:r>
            <a:r>
              <a:rPr lang="en-US" sz="1800" dirty="0" smtClean="0"/>
              <a:t> </a:t>
            </a:r>
            <a:r>
              <a:rPr lang="en-US" sz="1800" dirty="0" err="1" smtClean="0"/>
              <a:t>relasjonene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&lt;</a:t>
            </a:r>
            <a:r>
              <a:rPr lang="en-US" sz="1800" dirty="0" err="1" smtClean="0"/>
              <a:t>FromList</a:t>
            </a:r>
            <a:r>
              <a:rPr lang="en-US" sz="1800" dirty="0"/>
              <a:t>&gt;</a:t>
            </a:r>
          </a:p>
          <a:p>
            <a:pPr lvl="1"/>
            <a:r>
              <a:rPr lang="en-US" sz="1800" dirty="0" err="1" smtClean="0"/>
              <a:t>gjør</a:t>
            </a:r>
            <a:r>
              <a:rPr lang="en-US" sz="1800" dirty="0" smtClean="0"/>
              <a:t> </a:t>
            </a:r>
            <a:r>
              <a:rPr lang="en-US" sz="1800" dirty="0" err="1" smtClean="0"/>
              <a:t>seleksjon</a:t>
            </a:r>
            <a:r>
              <a:rPr lang="en-US" sz="1800" dirty="0" smtClean="0"/>
              <a:t> </a:t>
            </a:r>
            <a:r>
              <a:rPr lang="en-US" sz="1800" dirty="0" err="1" smtClean="0"/>
              <a:t>basert</a:t>
            </a:r>
            <a:r>
              <a:rPr lang="en-US" sz="1800" dirty="0" smtClean="0"/>
              <a:t> </a:t>
            </a:r>
            <a:r>
              <a:rPr lang="en-US" sz="1800" dirty="0" err="1" smtClean="0"/>
              <a:t>på</a:t>
            </a:r>
            <a:r>
              <a:rPr lang="en-US" sz="1800" dirty="0" smtClean="0"/>
              <a:t> </a:t>
            </a:r>
            <a:r>
              <a:rPr lang="en-US" sz="1800" dirty="0"/>
              <a:t>&lt;Condition&gt;</a:t>
            </a:r>
          </a:p>
          <a:p>
            <a:pPr lvl="1"/>
            <a:r>
              <a:rPr lang="en-US" sz="1800" dirty="0" err="1" smtClean="0"/>
              <a:t>projiser</a:t>
            </a:r>
            <a:r>
              <a:rPr lang="en-US" sz="1800" dirty="0" smtClean="0"/>
              <a:t> </a:t>
            </a:r>
            <a:r>
              <a:rPr lang="en-US" sz="1800" dirty="0" err="1" smtClean="0"/>
              <a:t>på</a:t>
            </a:r>
            <a:r>
              <a:rPr lang="en-US" sz="1800" dirty="0" smtClean="0"/>
              <a:t> </a:t>
            </a:r>
            <a:r>
              <a:rPr lang="en-US" sz="1800" dirty="0" err="1" smtClean="0"/>
              <a:t>attributtene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&lt;</a:t>
            </a:r>
            <a:r>
              <a:rPr lang="en-US" sz="1800" dirty="0" err="1"/>
              <a:t>SelList</a:t>
            </a:r>
            <a:r>
              <a:rPr lang="en-US" sz="1800" dirty="0"/>
              <a:t>&gt;</a:t>
            </a:r>
          </a:p>
        </p:txBody>
      </p:sp>
      <p:sp>
        <p:nvSpPr>
          <p:cNvPr id="715780" name="Text Box 4"/>
          <p:cNvSpPr txBox="1">
            <a:spLocks noChangeArrowheads="1"/>
          </p:cNvSpPr>
          <p:nvPr/>
        </p:nvSpPr>
        <p:spPr bwMode="auto">
          <a:xfrm>
            <a:off x="7518400" y="2449513"/>
            <a:ext cx="969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800"/>
              <a:t>&lt;SFW&gt;</a:t>
            </a:r>
            <a:endParaRPr lang="en-US"/>
          </a:p>
        </p:txBody>
      </p:sp>
      <p:sp>
        <p:nvSpPr>
          <p:cNvPr id="715781" name="Text Box 5"/>
          <p:cNvSpPr txBox="1">
            <a:spLocks noChangeArrowheads="1"/>
          </p:cNvSpPr>
          <p:nvPr/>
        </p:nvSpPr>
        <p:spPr bwMode="auto">
          <a:xfrm>
            <a:off x="1228725" y="3140075"/>
            <a:ext cx="7548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800"/>
              <a:t>SELECT      &lt;SelList&gt;    FROM     &lt;FromList&gt;     WHERE     &lt;Condition&gt;</a:t>
            </a:r>
            <a:endParaRPr lang="en-US"/>
          </a:p>
        </p:txBody>
      </p:sp>
      <p:sp>
        <p:nvSpPr>
          <p:cNvPr id="715782" name="Line 6"/>
          <p:cNvSpPr>
            <a:spLocks noChangeShapeType="1"/>
          </p:cNvSpPr>
          <p:nvPr/>
        </p:nvSpPr>
        <p:spPr bwMode="auto">
          <a:xfrm flipH="1">
            <a:off x="1998663" y="2744788"/>
            <a:ext cx="571500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83" name="Line 7"/>
          <p:cNvSpPr>
            <a:spLocks noChangeShapeType="1"/>
          </p:cNvSpPr>
          <p:nvPr/>
        </p:nvSpPr>
        <p:spPr bwMode="auto">
          <a:xfrm flipH="1">
            <a:off x="3268663" y="2779713"/>
            <a:ext cx="4548187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84" name="Line 8"/>
          <p:cNvSpPr>
            <a:spLocks noChangeShapeType="1"/>
          </p:cNvSpPr>
          <p:nvPr/>
        </p:nvSpPr>
        <p:spPr bwMode="auto">
          <a:xfrm flipH="1">
            <a:off x="4389438" y="2779713"/>
            <a:ext cx="3543300" cy="427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85" name="Line 9"/>
          <p:cNvSpPr>
            <a:spLocks noChangeShapeType="1"/>
          </p:cNvSpPr>
          <p:nvPr/>
        </p:nvSpPr>
        <p:spPr bwMode="auto">
          <a:xfrm flipH="1">
            <a:off x="5681663" y="2790825"/>
            <a:ext cx="2308225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86" name="Line 10"/>
          <p:cNvSpPr>
            <a:spLocks noChangeShapeType="1"/>
          </p:cNvSpPr>
          <p:nvPr/>
        </p:nvSpPr>
        <p:spPr bwMode="auto">
          <a:xfrm flipH="1">
            <a:off x="6754813" y="2790825"/>
            <a:ext cx="1293812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87" name="Line 11"/>
          <p:cNvSpPr>
            <a:spLocks noChangeShapeType="1"/>
          </p:cNvSpPr>
          <p:nvPr/>
        </p:nvSpPr>
        <p:spPr bwMode="auto">
          <a:xfrm>
            <a:off x="8116888" y="2790825"/>
            <a:ext cx="12700" cy="39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88" name="Text Box 12"/>
          <p:cNvSpPr txBox="1">
            <a:spLocks noChangeArrowheads="1"/>
          </p:cNvSpPr>
          <p:nvPr/>
        </p:nvSpPr>
        <p:spPr bwMode="auto">
          <a:xfrm>
            <a:off x="7481888" y="1989138"/>
            <a:ext cx="1122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&lt;Query&gt;</a:t>
            </a:r>
            <a:endParaRPr lang="en-US"/>
          </a:p>
        </p:txBody>
      </p:sp>
      <p:sp>
        <p:nvSpPr>
          <p:cNvPr id="715789" name="Line 13"/>
          <p:cNvSpPr>
            <a:spLocks noChangeShapeType="1"/>
          </p:cNvSpPr>
          <p:nvPr/>
        </p:nvSpPr>
        <p:spPr bwMode="auto">
          <a:xfrm>
            <a:off x="8059738" y="2312988"/>
            <a:ext cx="4762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90" name="Line 14"/>
          <p:cNvSpPr>
            <a:spLocks noChangeShapeType="1"/>
          </p:cNvSpPr>
          <p:nvPr/>
        </p:nvSpPr>
        <p:spPr bwMode="auto">
          <a:xfrm>
            <a:off x="3052763" y="3500438"/>
            <a:ext cx="0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91" name="Line 15"/>
          <p:cNvSpPr>
            <a:spLocks noChangeShapeType="1"/>
          </p:cNvSpPr>
          <p:nvPr/>
        </p:nvSpPr>
        <p:spPr bwMode="auto">
          <a:xfrm>
            <a:off x="3052763" y="4040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92" name="Text Box 16"/>
          <p:cNvSpPr txBox="1">
            <a:spLocks noChangeArrowheads="1"/>
          </p:cNvSpPr>
          <p:nvPr/>
        </p:nvSpPr>
        <p:spPr bwMode="auto">
          <a:xfrm>
            <a:off x="2344738" y="3673475"/>
            <a:ext cx="1392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&lt;Attribute&gt;</a:t>
            </a:r>
            <a:endParaRPr lang="en-US"/>
          </a:p>
        </p:txBody>
      </p:sp>
      <p:sp>
        <p:nvSpPr>
          <p:cNvPr id="715793" name="Text Box 17"/>
          <p:cNvSpPr txBox="1">
            <a:spLocks noChangeArrowheads="1"/>
          </p:cNvSpPr>
          <p:nvPr/>
        </p:nvSpPr>
        <p:spPr bwMode="auto">
          <a:xfrm>
            <a:off x="2670175" y="4213225"/>
            <a:ext cx="744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name</a:t>
            </a:r>
            <a:endParaRPr lang="en-US"/>
          </a:p>
        </p:txBody>
      </p:sp>
      <p:sp>
        <p:nvSpPr>
          <p:cNvPr id="715794" name="Line 18"/>
          <p:cNvSpPr>
            <a:spLocks noChangeShapeType="1"/>
          </p:cNvSpPr>
          <p:nvPr/>
        </p:nvSpPr>
        <p:spPr bwMode="auto">
          <a:xfrm flipH="1">
            <a:off x="4876800" y="3463925"/>
            <a:ext cx="3714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95" name="Line 19"/>
          <p:cNvSpPr>
            <a:spLocks noChangeShapeType="1"/>
          </p:cNvSpPr>
          <p:nvPr/>
        </p:nvSpPr>
        <p:spPr bwMode="auto">
          <a:xfrm>
            <a:off x="4876800" y="4040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96" name="Text Box 20"/>
          <p:cNvSpPr txBox="1">
            <a:spLocks noChangeArrowheads="1"/>
          </p:cNvSpPr>
          <p:nvPr/>
        </p:nvSpPr>
        <p:spPr bwMode="auto">
          <a:xfrm>
            <a:off x="4200525" y="3673475"/>
            <a:ext cx="1331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&lt;Relation&gt;</a:t>
            </a:r>
            <a:endParaRPr lang="en-US"/>
          </a:p>
        </p:txBody>
      </p:sp>
      <p:sp>
        <p:nvSpPr>
          <p:cNvPr id="715797" name="Text Box 21"/>
          <p:cNvSpPr txBox="1">
            <a:spLocks noChangeArrowheads="1"/>
          </p:cNvSpPr>
          <p:nvPr/>
        </p:nvSpPr>
        <p:spPr bwMode="auto">
          <a:xfrm>
            <a:off x="4279900" y="4213225"/>
            <a:ext cx="1176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MovieStar</a:t>
            </a:r>
            <a:endParaRPr lang="en-US"/>
          </a:p>
        </p:txBody>
      </p:sp>
      <p:sp>
        <p:nvSpPr>
          <p:cNvPr id="715798" name="Line 22"/>
          <p:cNvSpPr>
            <a:spLocks noChangeShapeType="1"/>
          </p:cNvSpPr>
          <p:nvPr/>
        </p:nvSpPr>
        <p:spPr bwMode="auto">
          <a:xfrm flipH="1">
            <a:off x="6545263" y="3427413"/>
            <a:ext cx="1187450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799" name="Line 23"/>
          <p:cNvSpPr>
            <a:spLocks noChangeShapeType="1"/>
          </p:cNvSpPr>
          <p:nvPr/>
        </p:nvSpPr>
        <p:spPr bwMode="auto">
          <a:xfrm>
            <a:off x="6315075" y="4040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800" name="Text Box 24"/>
          <p:cNvSpPr txBox="1">
            <a:spLocks noChangeArrowheads="1"/>
          </p:cNvSpPr>
          <p:nvPr/>
        </p:nvSpPr>
        <p:spPr bwMode="auto">
          <a:xfrm>
            <a:off x="5745163" y="4213225"/>
            <a:ext cx="1120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birthDate</a:t>
            </a:r>
            <a:endParaRPr lang="en-US"/>
          </a:p>
        </p:txBody>
      </p:sp>
      <p:sp>
        <p:nvSpPr>
          <p:cNvPr id="715801" name="Line 25"/>
          <p:cNvSpPr>
            <a:spLocks noChangeShapeType="1"/>
          </p:cNvSpPr>
          <p:nvPr/>
        </p:nvSpPr>
        <p:spPr bwMode="auto">
          <a:xfrm flipH="1">
            <a:off x="7300913" y="3427413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802" name="Line 26"/>
          <p:cNvSpPr>
            <a:spLocks noChangeShapeType="1"/>
          </p:cNvSpPr>
          <p:nvPr/>
        </p:nvSpPr>
        <p:spPr bwMode="auto">
          <a:xfrm>
            <a:off x="8272463" y="3427413"/>
            <a:ext cx="73025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803" name="Line 27"/>
          <p:cNvSpPr>
            <a:spLocks noChangeShapeType="1"/>
          </p:cNvSpPr>
          <p:nvPr/>
        </p:nvSpPr>
        <p:spPr bwMode="auto">
          <a:xfrm>
            <a:off x="8343900" y="40401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804" name="Text Box 28"/>
          <p:cNvSpPr txBox="1">
            <a:spLocks noChangeArrowheads="1"/>
          </p:cNvSpPr>
          <p:nvPr/>
        </p:nvSpPr>
        <p:spPr bwMode="auto">
          <a:xfrm>
            <a:off x="7835900" y="4213225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‘%1960’</a:t>
            </a:r>
            <a:endParaRPr lang="en-US"/>
          </a:p>
        </p:txBody>
      </p:sp>
      <p:sp>
        <p:nvSpPr>
          <p:cNvPr id="715805" name="Text Box 29"/>
          <p:cNvSpPr txBox="1">
            <a:spLocks noChangeArrowheads="1"/>
          </p:cNvSpPr>
          <p:nvPr/>
        </p:nvSpPr>
        <p:spPr bwMode="auto">
          <a:xfrm>
            <a:off x="5603875" y="3673475"/>
            <a:ext cx="3414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&lt;Attribute&gt;   LIKE    &lt;Pattern&gt;</a:t>
            </a:r>
            <a:endParaRPr lang="en-US"/>
          </a:p>
        </p:txBody>
      </p:sp>
      <p:sp>
        <p:nvSpPr>
          <p:cNvPr id="715806" name="Line 30"/>
          <p:cNvSpPr>
            <a:spLocks noChangeShapeType="1"/>
          </p:cNvSpPr>
          <p:nvPr/>
        </p:nvSpPr>
        <p:spPr bwMode="auto">
          <a:xfrm>
            <a:off x="1393825" y="5716588"/>
            <a:ext cx="0" cy="2159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807" name="Text Box 31"/>
          <p:cNvSpPr txBox="1">
            <a:spLocks noChangeArrowheads="1"/>
          </p:cNvSpPr>
          <p:nvPr/>
        </p:nvSpPr>
        <p:spPr bwMode="auto">
          <a:xfrm>
            <a:off x="796925" y="6017203"/>
            <a:ext cx="13388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6666FF"/>
                </a:solidFill>
              </a:rPr>
              <a:t>MovieStar</a:t>
            </a:r>
          </a:p>
        </p:txBody>
      </p:sp>
      <p:sp>
        <p:nvSpPr>
          <p:cNvPr id="715808" name="Line 32"/>
          <p:cNvSpPr>
            <a:spLocks noChangeShapeType="1"/>
          </p:cNvSpPr>
          <p:nvPr/>
        </p:nvSpPr>
        <p:spPr bwMode="auto">
          <a:xfrm>
            <a:off x="1393825" y="4924425"/>
            <a:ext cx="0" cy="2159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5809" name="Text Box 33"/>
          <p:cNvSpPr txBox="1">
            <a:spLocks noChangeArrowheads="1"/>
          </p:cNvSpPr>
          <p:nvPr/>
        </p:nvSpPr>
        <p:spPr bwMode="auto">
          <a:xfrm>
            <a:off x="161925" y="5143940"/>
            <a:ext cx="2872902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800" baseline="-25000">
                <a:solidFill>
                  <a:srgbClr val="6666FF"/>
                </a:solidFill>
                <a:sym typeface="Symbol" pitchFamily="-96" charset="2"/>
              </a:rPr>
              <a:t>birthDate LIKE ‘%1960’</a:t>
            </a:r>
          </a:p>
        </p:txBody>
      </p:sp>
      <p:sp>
        <p:nvSpPr>
          <p:cNvPr id="715811" name="Text Box 35"/>
          <p:cNvSpPr txBox="1">
            <a:spLocks noChangeArrowheads="1"/>
          </p:cNvSpPr>
          <p:nvPr/>
        </p:nvSpPr>
        <p:spPr bwMode="auto">
          <a:xfrm>
            <a:off x="914400" y="4292600"/>
            <a:ext cx="969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sym typeface="Symbol" pitchFamily="-96" charset="2"/>
              </a:rPr>
              <a:t></a:t>
            </a:r>
            <a:r>
              <a:rPr lang="en-US" sz="2800" baseline="-25000">
                <a:solidFill>
                  <a:srgbClr val="6666FF"/>
                </a:solidFill>
                <a:sym typeface="Symbol" pitchFamily="-96" charset="2"/>
              </a:rPr>
              <a:t>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715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715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5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715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7157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715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715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715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715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000" fill="hold"/>
                                        <p:tgtEl>
                                          <p:spTgt spid="715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715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7157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7157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5779" grpId="0" build="p" bldLvl="2"/>
      <p:bldP spid="715792" grpId="0"/>
      <p:bldP spid="715793" grpId="0"/>
      <p:bldP spid="715796" grpId="0"/>
      <p:bldP spid="715796" grpId="1"/>
      <p:bldP spid="715797" grpId="0"/>
      <p:bldP spid="715797" grpId="1"/>
      <p:bldP spid="715800" grpId="0"/>
      <p:bldP spid="715800" grpId="1"/>
      <p:bldP spid="715804" grpId="0"/>
      <p:bldP spid="715804" grpId="1"/>
      <p:bldP spid="715805" grpId="0"/>
      <p:bldP spid="715805" grpId="1"/>
      <p:bldP spid="715806" grpId="0" animBg="1"/>
      <p:bldP spid="715807" grpId="0" autoUpdateAnimBg="0"/>
      <p:bldP spid="715808" grpId="0" animBg="1"/>
      <p:bldP spid="715809" grpId="0" autoUpdateAnimBg="0"/>
      <p:bldP spid="7158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42034"/>
          </a:xfrm>
        </p:spPr>
        <p:txBody>
          <a:bodyPr/>
          <a:lstStyle/>
          <a:p>
            <a:r>
              <a:rPr lang="en-US" dirty="0" err="1" smtClean="0"/>
              <a:t>Konvertering</a:t>
            </a:r>
            <a:r>
              <a:rPr lang="en-US" dirty="0" smtClean="0"/>
              <a:t> </a:t>
            </a:r>
            <a:r>
              <a:rPr lang="en-US" err="1" smtClean="0"/>
              <a:t>av</a:t>
            </a:r>
            <a:r>
              <a:rPr lang="en-US" smtClean="0"/>
              <a:t> subspørringer</a:t>
            </a:r>
            <a:endParaRPr lang="en-US" dirty="0"/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98538"/>
            <a:ext cx="5580385" cy="5580062"/>
          </a:xfrm>
        </p:spPr>
        <p:txBody>
          <a:bodyPr/>
          <a:lstStyle/>
          <a:p>
            <a:r>
              <a:rPr lang="en-US" sz="2200" smtClean="0"/>
              <a:t>For subspørringer </a:t>
            </a:r>
            <a:r>
              <a:rPr lang="en-US" sz="2200" dirty="0" err="1" smtClean="0"/>
              <a:t>bruker</a:t>
            </a:r>
            <a:r>
              <a:rPr lang="en-US" sz="2200" dirty="0" smtClean="0"/>
              <a:t> vi en </a:t>
            </a:r>
            <a:r>
              <a:rPr lang="en-US" sz="2200" dirty="0" err="1" smtClean="0"/>
              <a:t>foreløpig</a:t>
            </a:r>
            <a:r>
              <a:rPr lang="en-US" sz="2200" dirty="0" smtClean="0"/>
              <a:t> operator </a:t>
            </a:r>
            <a:r>
              <a:rPr lang="en-US" sz="2200" smtClean="0"/>
              <a:t>– to-arguments seleksjon </a:t>
            </a:r>
            <a:r>
              <a:rPr lang="en-US" sz="2200" dirty="0" smtClean="0">
                <a:latin typeface="Symbol" pitchFamily="-96" charset="2"/>
                <a:sym typeface="Symbol" pitchFamily="-96" charset="2"/>
              </a:rPr>
              <a:t>s.</a:t>
            </a:r>
            <a:endParaRPr lang="en-US" sz="2200" dirty="0" smtClean="0"/>
          </a:p>
          <a:p>
            <a:r>
              <a:rPr lang="en-US" sz="2200" dirty="0" err="1" smtClean="0"/>
              <a:t>Videre</a:t>
            </a:r>
            <a:r>
              <a:rPr lang="en-US" sz="2200" dirty="0" smtClean="0"/>
              <a:t> </a:t>
            </a:r>
            <a:r>
              <a:rPr lang="en-US" sz="2200" dirty="0" err="1" smtClean="0"/>
              <a:t>behandling</a:t>
            </a:r>
            <a:r>
              <a:rPr lang="en-US" sz="2200" dirty="0" smtClean="0"/>
              <a:t> </a:t>
            </a:r>
            <a:r>
              <a:rPr lang="en-US" sz="2200" dirty="0" err="1" smtClean="0"/>
              <a:t>avhenger</a:t>
            </a:r>
            <a:r>
              <a:rPr lang="en-US" sz="2200" dirty="0" smtClean="0"/>
              <a:t> </a:t>
            </a:r>
            <a:r>
              <a:rPr lang="en-US" sz="2200" dirty="0" err="1" smtClean="0"/>
              <a:t>av</a:t>
            </a:r>
            <a:r>
              <a:rPr lang="en-US" sz="2200" dirty="0" smtClean="0"/>
              <a:t> </a:t>
            </a:r>
            <a:r>
              <a:rPr lang="en-US" sz="2200" dirty="0" err="1" smtClean="0"/>
              <a:t>typen</a:t>
            </a:r>
            <a:r>
              <a:rPr lang="en-US" sz="2200" dirty="0" smtClean="0"/>
              <a:t> &lt;Condition&gt;. Vi </a:t>
            </a:r>
            <a:r>
              <a:rPr lang="en-US" sz="2200" dirty="0" err="1" smtClean="0"/>
              <a:t>skal</a:t>
            </a:r>
            <a:r>
              <a:rPr lang="en-US" sz="2200" dirty="0" smtClean="0"/>
              <a:t> se </a:t>
            </a:r>
            <a:r>
              <a:rPr lang="en-US" sz="2200" dirty="0" err="1" smtClean="0"/>
              <a:t>på</a:t>
            </a:r>
            <a:r>
              <a:rPr lang="en-US" sz="2200" dirty="0" smtClean="0"/>
              <a:t>  </a:t>
            </a:r>
            <a:r>
              <a:rPr lang="en-US" sz="2200" b="1" dirty="0">
                <a:solidFill>
                  <a:schemeClr val="hlink"/>
                </a:solidFill>
                <a:latin typeface="Courier New" pitchFamily="-96" charset="0"/>
              </a:rPr>
              <a:t>t IN </a:t>
            </a:r>
            <a:r>
              <a:rPr lang="en-US" sz="2200" b="1" dirty="0" smtClean="0">
                <a:solidFill>
                  <a:schemeClr val="hlink"/>
                </a:solidFill>
                <a:latin typeface="Courier New" pitchFamily="-96" charset="0"/>
              </a:rPr>
              <a:t>S</a:t>
            </a:r>
            <a:r>
              <a:rPr lang="en-US" sz="2200" dirty="0" smtClean="0"/>
              <a:t> </a:t>
            </a:r>
            <a:r>
              <a:rPr lang="en-US" sz="2200" dirty="0" err="1" smtClean="0"/>
              <a:t>som</a:t>
            </a:r>
            <a:r>
              <a:rPr lang="en-US" sz="2200" dirty="0" smtClean="0"/>
              <a:t> et </a:t>
            </a:r>
            <a:r>
              <a:rPr lang="en-US" sz="2200" dirty="0" err="1" smtClean="0"/>
              <a:t>eksempel</a:t>
            </a:r>
            <a:r>
              <a:rPr lang="en-US" sz="2200" dirty="0" smtClean="0"/>
              <a:t>:</a:t>
            </a:r>
            <a:endParaRPr lang="en-US" sz="2200" dirty="0"/>
          </a:p>
          <a:p>
            <a:pPr lvl="1"/>
            <a:r>
              <a:rPr lang="en-US" sz="2000" dirty="0" err="1" smtClean="0"/>
              <a:t>erstatt</a:t>
            </a:r>
            <a:r>
              <a:rPr lang="en-US" sz="2000" dirty="0" smtClean="0"/>
              <a:t> &lt;Condition</a:t>
            </a:r>
            <a:r>
              <a:rPr lang="en-US" sz="2000" dirty="0"/>
              <a:t>&gt; </a:t>
            </a:r>
            <a:r>
              <a:rPr lang="en-US" sz="2000" dirty="0" smtClean="0"/>
              <a:t>med </a:t>
            </a:r>
            <a:r>
              <a:rPr lang="en-US" sz="2000" dirty="0" err="1" smtClean="0"/>
              <a:t>treet</a:t>
            </a:r>
            <a:r>
              <a:rPr lang="en-US" sz="2000" dirty="0" smtClean="0"/>
              <a:t> for S. </a:t>
            </a:r>
            <a:r>
              <a:rPr lang="en-US" sz="2000" dirty="0" err="1" smtClean="0"/>
              <a:t>Hvis</a:t>
            </a:r>
            <a:r>
              <a:rPr lang="en-US" sz="2000" dirty="0" smtClean="0"/>
              <a:t> S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err="1" smtClean="0"/>
              <a:t>inneholde</a:t>
            </a:r>
            <a:r>
              <a:rPr lang="en-US" sz="2000" smtClean="0"/>
              <a:t> duplikater, </a:t>
            </a:r>
            <a:r>
              <a:rPr lang="en-US" sz="2000" dirty="0" err="1" smtClean="0"/>
              <a:t>må</a:t>
            </a:r>
            <a:r>
              <a:rPr lang="en-US" sz="2000" dirty="0" smtClean="0"/>
              <a:t> vi </a:t>
            </a:r>
            <a:r>
              <a:rPr lang="en-US" sz="2000" dirty="0" err="1" smtClean="0"/>
              <a:t>legge</a:t>
            </a:r>
            <a:r>
              <a:rPr lang="en-US" sz="2000" dirty="0" smtClean="0"/>
              <a:t> </a:t>
            </a:r>
            <a:r>
              <a:rPr lang="en-US" sz="2000" dirty="0" err="1" smtClean="0"/>
              <a:t>til</a:t>
            </a:r>
            <a:r>
              <a:rPr lang="en-US" sz="2000" dirty="0" smtClean="0"/>
              <a:t> </a:t>
            </a:r>
            <a:r>
              <a:rPr lang="en-US" sz="2000" smtClean="0"/>
              <a:t>en </a:t>
            </a:r>
            <a:r>
              <a:rPr lang="en-US" sz="2000" smtClean="0">
                <a:sym typeface="Symbol" pitchFamily="-96" charset="2"/>
              </a:rPr>
              <a:t></a:t>
            </a:r>
            <a:r>
              <a:rPr lang="en-US" sz="2000" dirty="0"/>
              <a:t>–operator </a:t>
            </a:r>
            <a:r>
              <a:rPr lang="en-US" sz="2000" dirty="0" err="1" smtClean="0"/>
              <a:t>på</a:t>
            </a:r>
            <a:r>
              <a:rPr lang="en-US" sz="2000" dirty="0" smtClean="0"/>
              <a:t> </a:t>
            </a:r>
            <a:r>
              <a:rPr lang="en-US" sz="2000" dirty="0" err="1" smtClean="0"/>
              <a:t>toppen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err="1" smtClean="0"/>
              <a:t>ertstatt</a:t>
            </a:r>
            <a:r>
              <a:rPr lang="en-US" sz="2000" dirty="0" smtClean="0"/>
              <a:t> to-arguments </a:t>
            </a:r>
            <a:r>
              <a:rPr lang="en-US" sz="2000" dirty="0" err="1" smtClean="0"/>
              <a:t>seleksjon</a:t>
            </a:r>
            <a:r>
              <a:rPr lang="en-US" sz="2000" dirty="0" smtClean="0"/>
              <a:t> </a:t>
            </a:r>
            <a:r>
              <a:rPr lang="en-US" sz="2000" smtClean="0"/>
              <a:t>med </a:t>
            </a:r>
            <a:br>
              <a:rPr lang="en-US" sz="2000" smtClean="0"/>
            </a:br>
            <a:r>
              <a:rPr lang="en-US" sz="2000" smtClean="0"/>
              <a:t>ett-arguments </a:t>
            </a:r>
            <a:r>
              <a:rPr lang="en-US" sz="2000" dirty="0" err="1" smtClean="0"/>
              <a:t>seleksjon</a:t>
            </a:r>
            <a:r>
              <a:rPr lang="en-US" sz="2000" dirty="0" smtClean="0"/>
              <a:t> </a:t>
            </a:r>
            <a:r>
              <a:rPr lang="en-US" dirty="0" err="1" smtClean="0">
                <a:latin typeface="Symbol" pitchFamily="-96" charset="2"/>
                <a:sym typeface="Symbol" pitchFamily="-96" charset="2"/>
              </a:rPr>
              <a:t>s</a:t>
            </a:r>
            <a:r>
              <a:rPr lang="en-US" baseline="-25000" dirty="0" err="1" smtClean="0">
                <a:sym typeface="Symbol" pitchFamily="-96" charset="2"/>
              </a:rPr>
              <a:t>C</a:t>
            </a:r>
            <a:r>
              <a:rPr lang="en-US" sz="2000" dirty="0"/>
              <a:t>, </a:t>
            </a:r>
            <a:r>
              <a:rPr lang="en-US" sz="2000" err="1" smtClean="0"/>
              <a:t>hvor</a:t>
            </a:r>
            <a:r>
              <a:rPr lang="en-US" sz="2000" smtClean="0"/>
              <a:t> C</a:t>
            </a:r>
            <a:br>
              <a:rPr lang="en-US" sz="2000" smtClean="0"/>
            </a:br>
            <a:r>
              <a:rPr lang="en-US" sz="2000" smtClean="0"/>
              <a:t>sammenligner </a:t>
            </a:r>
            <a:r>
              <a:rPr lang="en-US" sz="2000" dirty="0" err="1" smtClean="0"/>
              <a:t>hver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t med </a:t>
            </a:r>
            <a:r>
              <a:rPr lang="en-US" sz="2000" dirty="0" err="1" smtClean="0"/>
              <a:t>det</a:t>
            </a:r>
            <a:r>
              <a:rPr lang="en-US" sz="2000" dirty="0" smtClean="0"/>
              <a:t> </a:t>
            </a:r>
            <a:r>
              <a:rPr lang="en-US" sz="2000" dirty="0" err="1" smtClean="0"/>
              <a:t>tilsvarende</a:t>
            </a:r>
            <a:r>
              <a:rPr lang="en-US" sz="2000" dirty="0" smtClean="0"/>
              <a:t> </a:t>
            </a:r>
            <a:r>
              <a:rPr lang="en-US" sz="2000" dirty="0" err="1" smtClean="0"/>
              <a:t>attributtet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S.</a:t>
            </a:r>
            <a:endParaRPr lang="en-US" sz="2000" dirty="0"/>
          </a:p>
          <a:p>
            <a:pPr lvl="1"/>
            <a:r>
              <a:rPr lang="en-US" sz="2000" dirty="0" smtClean="0"/>
              <a:t>la </a:t>
            </a:r>
            <a:r>
              <a:rPr lang="en-US" dirty="0" err="1">
                <a:latin typeface="Symbol" pitchFamily="-96" charset="2"/>
                <a:sym typeface="Symbol" pitchFamily="-96" charset="2"/>
              </a:rPr>
              <a:t>s</a:t>
            </a:r>
            <a:r>
              <a:rPr lang="en-US" baseline="-25000" dirty="0" err="1">
                <a:sym typeface="Symbol" pitchFamily="-96" charset="2"/>
              </a:rPr>
              <a:t>C</a:t>
            </a:r>
            <a:r>
              <a:rPr lang="en-US" sz="2000" dirty="0"/>
              <a:t> </a:t>
            </a:r>
            <a:r>
              <a:rPr lang="en-US" sz="2000" dirty="0" smtClean="0"/>
              <a:t>ha </a:t>
            </a:r>
            <a:r>
              <a:rPr lang="en-US" sz="2000" dirty="0" err="1" smtClean="0"/>
              <a:t>produktet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R </a:t>
            </a:r>
            <a:r>
              <a:rPr lang="en-US" sz="2000" dirty="0" err="1" smtClean="0"/>
              <a:t>og</a:t>
            </a:r>
            <a:r>
              <a:rPr lang="en-US" sz="2000" dirty="0" smtClean="0"/>
              <a:t> S </a:t>
            </a:r>
            <a:r>
              <a:rPr lang="en-US" sz="2000" dirty="0" err="1" smtClean="0"/>
              <a:t>som</a:t>
            </a:r>
            <a:r>
              <a:rPr lang="en-US" sz="2000" dirty="0" smtClean="0"/>
              <a:t> argument.</a:t>
            </a:r>
            <a:endParaRPr lang="en-US" sz="2000" dirty="0"/>
          </a:p>
        </p:txBody>
      </p:sp>
      <p:sp>
        <p:nvSpPr>
          <p:cNvPr id="720900" name="Text Box 4"/>
          <p:cNvSpPr txBox="1">
            <a:spLocks noChangeArrowheads="1"/>
          </p:cNvSpPr>
          <p:nvPr/>
        </p:nvSpPr>
        <p:spPr bwMode="auto">
          <a:xfrm>
            <a:off x="6116638" y="1601805"/>
            <a:ext cx="325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R</a:t>
            </a:r>
            <a:endParaRPr lang="en-US"/>
          </a:p>
        </p:txBody>
      </p:sp>
      <p:sp>
        <p:nvSpPr>
          <p:cNvPr id="720901" name="Text Box 5"/>
          <p:cNvSpPr txBox="1">
            <a:spLocks noChangeArrowheads="1"/>
          </p:cNvSpPr>
          <p:nvPr/>
        </p:nvSpPr>
        <p:spPr bwMode="auto">
          <a:xfrm>
            <a:off x="7069138" y="1608155"/>
            <a:ext cx="146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&lt;Condition&gt;</a:t>
            </a:r>
            <a:endParaRPr lang="en-US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300192" y="1340768"/>
            <a:ext cx="1352550" cy="279400"/>
            <a:chOff x="3626" y="1961"/>
            <a:chExt cx="852" cy="320"/>
          </a:xfrm>
        </p:grpSpPr>
        <p:sp>
          <p:nvSpPr>
            <p:cNvPr id="720903" name="Line 7"/>
            <p:cNvSpPr>
              <a:spLocks noChangeShapeType="1"/>
            </p:cNvSpPr>
            <p:nvPr/>
          </p:nvSpPr>
          <p:spPr bwMode="auto">
            <a:xfrm flipH="1">
              <a:off x="3626" y="1971"/>
              <a:ext cx="256" cy="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720904" name="Line 8"/>
            <p:cNvSpPr>
              <a:spLocks noChangeShapeType="1"/>
            </p:cNvSpPr>
            <p:nvPr/>
          </p:nvSpPr>
          <p:spPr bwMode="auto">
            <a:xfrm>
              <a:off x="4222" y="1961"/>
              <a:ext cx="256" cy="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720905" name="Text Box 9"/>
          <p:cNvSpPr txBox="1">
            <a:spLocks noChangeArrowheads="1"/>
          </p:cNvSpPr>
          <p:nvPr/>
        </p:nvSpPr>
        <p:spPr bwMode="auto">
          <a:xfrm>
            <a:off x="6783825" y="1116672"/>
            <a:ext cx="324128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Symbol" pitchFamily="-96" charset="2"/>
                <a:sym typeface="Symbol" pitchFamily="-96" charset="2"/>
              </a:rPr>
              <a:t>s</a:t>
            </a:r>
            <a:endParaRPr lang="en-US" sz="1800" baseline="-25000">
              <a:sym typeface="Symbol" pitchFamily="-96" charset="2"/>
            </a:endParaRPr>
          </a:p>
        </p:txBody>
      </p:sp>
      <p:sp>
        <p:nvSpPr>
          <p:cNvPr id="720906" name="Line 10"/>
          <p:cNvSpPr>
            <a:spLocks noChangeShapeType="1"/>
          </p:cNvSpPr>
          <p:nvPr/>
        </p:nvSpPr>
        <p:spPr bwMode="auto">
          <a:xfrm flipH="1">
            <a:off x="6367463" y="1947880"/>
            <a:ext cx="1230312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0907" name="Line 11"/>
          <p:cNvSpPr>
            <a:spLocks noChangeShapeType="1"/>
          </p:cNvSpPr>
          <p:nvPr/>
        </p:nvSpPr>
        <p:spPr bwMode="auto">
          <a:xfrm flipH="1">
            <a:off x="7231063" y="1947880"/>
            <a:ext cx="5286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0908" name="Line 12"/>
          <p:cNvSpPr>
            <a:spLocks noChangeShapeType="1"/>
          </p:cNvSpPr>
          <p:nvPr/>
        </p:nvSpPr>
        <p:spPr bwMode="auto">
          <a:xfrm>
            <a:off x="8064500" y="1947880"/>
            <a:ext cx="252413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0909" name="Text Box 13"/>
          <p:cNvSpPr txBox="1">
            <a:spLocks noChangeArrowheads="1"/>
          </p:cNvSpPr>
          <p:nvPr/>
        </p:nvSpPr>
        <p:spPr bwMode="auto">
          <a:xfrm>
            <a:off x="7038172" y="2392821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IN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20916" name="Text Box 20"/>
          <p:cNvSpPr txBox="1">
            <a:spLocks noChangeArrowheads="1"/>
          </p:cNvSpPr>
          <p:nvPr/>
        </p:nvSpPr>
        <p:spPr bwMode="auto">
          <a:xfrm>
            <a:off x="6170017" y="2392820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t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20922" name="Text Box 26"/>
          <p:cNvSpPr txBox="1">
            <a:spLocks noChangeArrowheads="1"/>
          </p:cNvSpPr>
          <p:nvPr/>
        </p:nvSpPr>
        <p:spPr bwMode="auto">
          <a:xfrm>
            <a:off x="8187704" y="239282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  <a:sym typeface="Symbol" pitchFamily="-96" charset="2"/>
              </a:rPr>
              <a:t>S</a:t>
            </a:r>
            <a:endParaRPr lang="en-US" sz="1800" baseline="-25000">
              <a:solidFill>
                <a:schemeClr val="hlink"/>
              </a:solidFill>
              <a:sym typeface="Symbol" pitchFamily="-96" charset="2"/>
            </a:endParaRPr>
          </a:p>
        </p:txBody>
      </p:sp>
      <p:sp>
        <p:nvSpPr>
          <p:cNvPr id="720924" name="AutoShape 28"/>
          <p:cNvSpPr>
            <a:spLocks noChangeArrowheads="1"/>
          </p:cNvSpPr>
          <p:nvPr/>
        </p:nvSpPr>
        <p:spPr bwMode="auto">
          <a:xfrm rot="5400000">
            <a:off x="6965950" y="3238518"/>
            <a:ext cx="828675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0925" name="Text Box 29"/>
          <p:cNvSpPr txBox="1">
            <a:spLocks noChangeArrowheads="1"/>
          </p:cNvSpPr>
          <p:nvPr/>
        </p:nvSpPr>
        <p:spPr bwMode="auto">
          <a:xfrm>
            <a:off x="6503392" y="5097774"/>
            <a:ext cx="325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R</a:t>
            </a:r>
            <a:endParaRPr lang="en-US"/>
          </a:p>
        </p:txBody>
      </p:sp>
      <p:sp>
        <p:nvSpPr>
          <p:cNvPr id="720928" name="Line 32"/>
          <p:cNvSpPr>
            <a:spLocks noChangeShapeType="1"/>
          </p:cNvSpPr>
          <p:nvPr/>
        </p:nvSpPr>
        <p:spPr bwMode="auto">
          <a:xfrm flipH="1">
            <a:off x="6726238" y="4835543"/>
            <a:ext cx="4064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0930" name="Text Box 34"/>
          <p:cNvSpPr txBox="1">
            <a:spLocks noChangeArrowheads="1"/>
          </p:cNvSpPr>
          <p:nvPr/>
        </p:nvSpPr>
        <p:spPr bwMode="auto">
          <a:xfrm>
            <a:off x="7143750" y="3943264"/>
            <a:ext cx="434734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Symbol" pitchFamily="-96" charset="2"/>
                <a:sym typeface="Symbol" pitchFamily="-96" charset="2"/>
              </a:rPr>
              <a:t>s</a:t>
            </a:r>
            <a:r>
              <a:rPr lang="en-US" sz="1800" baseline="-25000" dirty="0" err="1"/>
              <a:t>C</a:t>
            </a:r>
            <a:endParaRPr lang="en-US" sz="1800" baseline="-25000" dirty="0"/>
          </a:p>
        </p:txBody>
      </p:sp>
      <p:sp>
        <p:nvSpPr>
          <p:cNvPr id="720933" name="Line 37"/>
          <p:cNvSpPr>
            <a:spLocks noChangeShapeType="1"/>
          </p:cNvSpPr>
          <p:nvPr/>
        </p:nvSpPr>
        <p:spPr bwMode="auto">
          <a:xfrm>
            <a:off x="7359892" y="4215193"/>
            <a:ext cx="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0936" name="Text Box 40"/>
          <p:cNvSpPr txBox="1">
            <a:spLocks noChangeArrowheads="1"/>
          </p:cNvSpPr>
          <p:nvPr/>
        </p:nvSpPr>
        <p:spPr bwMode="auto">
          <a:xfrm>
            <a:off x="7991475" y="563405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ym typeface="Symbol" pitchFamily="-96" charset="2"/>
              </a:rPr>
              <a:t>S</a:t>
            </a:r>
            <a:endParaRPr lang="en-US" sz="1800" baseline="-25000">
              <a:sym typeface="Symbol" pitchFamily="-96" charset="2"/>
            </a:endParaRPr>
          </a:p>
        </p:txBody>
      </p:sp>
      <p:sp>
        <p:nvSpPr>
          <p:cNvPr id="720937" name="Text Box 41"/>
          <p:cNvSpPr txBox="1">
            <a:spLocks noChangeArrowheads="1"/>
          </p:cNvSpPr>
          <p:nvPr/>
        </p:nvSpPr>
        <p:spPr bwMode="auto">
          <a:xfrm>
            <a:off x="7205663" y="4539124"/>
            <a:ext cx="311304" cy="25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sym typeface="Symbol"/>
              </a:rPr>
              <a:t></a:t>
            </a:r>
            <a:endParaRPr lang="en-US" sz="1800" baseline="-25000">
              <a:sym typeface="Symbol" pitchFamily="-96" charset="2"/>
            </a:endParaRPr>
          </a:p>
        </p:txBody>
      </p:sp>
      <p:sp>
        <p:nvSpPr>
          <p:cNvPr id="720938" name="Line 42"/>
          <p:cNvSpPr>
            <a:spLocks noChangeShapeType="1"/>
          </p:cNvSpPr>
          <p:nvPr/>
        </p:nvSpPr>
        <p:spPr bwMode="auto">
          <a:xfrm>
            <a:off x="7621588" y="4835543"/>
            <a:ext cx="4064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0939" name="Text Box 43"/>
          <p:cNvSpPr txBox="1">
            <a:spLocks noChangeArrowheads="1"/>
          </p:cNvSpPr>
          <p:nvPr/>
        </p:nvSpPr>
        <p:spPr bwMode="auto">
          <a:xfrm>
            <a:off x="7988300" y="5014930"/>
            <a:ext cx="309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chemeClr val="hlink"/>
                </a:solidFill>
                <a:sym typeface="Symbol" pitchFamily="-96" charset="2"/>
              </a:rPr>
              <a:t></a:t>
            </a:r>
          </a:p>
        </p:txBody>
      </p:sp>
      <p:sp>
        <p:nvSpPr>
          <p:cNvPr id="720940" name="Line 44"/>
          <p:cNvSpPr>
            <a:spLocks noChangeShapeType="1"/>
          </p:cNvSpPr>
          <p:nvPr/>
        </p:nvSpPr>
        <p:spPr bwMode="auto">
          <a:xfrm>
            <a:off x="8134350" y="5381643"/>
            <a:ext cx="0" cy="25241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899" grpId="0" build="p"/>
      <p:bldP spid="720906" grpId="0" animBg="1"/>
      <p:bldP spid="720907" grpId="0" animBg="1"/>
      <p:bldP spid="720908" grpId="0" animBg="1"/>
      <p:bldP spid="720909" grpId="0"/>
      <p:bldP spid="720916" grpId="0"/>
      <p:bldP spid="720922" grpId="0"/>
      <p:bldP spid="720924" grpId="0" animBg="1"/>
      <p:bldP spid="720925" grpId="0"/>
      <p:bldP spid="720928" grpId="0" animBg="1"/>
      <p:bldP spid="720930" grpId="0"/>
      <p:bldP spid="720933" grpId="0" animBg="1"/>
      <p:bldP spid="720936" grpId="0"/>
      <p:bldP spid="720937" grpId="0"/>
      <p:bldP spid="720938" grpId="0" animBg="1"/>
      <p:bldP spid="720939" grpId="0"/>
      <p:bldP spid="7209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53" name="Rectangle 52"/>
          <p:cNvSpPr/>
          <p:nvPr/>
        </p:nvSpPr>
        <p:spPr bwMode="auto">
          <a:xfrm>
            <a:off x="1979712" y="6165304"/>
            <a:ext cx="6912768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Konvertering</a:t>
            </a:r>
            <a:r>
              <a:rPr lang="en-US" dirty="0" smtClean="0"/>
              <a:t> </a:t>
            </a:r>
            <a:r>
              <a:rPr lang="en-US" err="1" smtClean="0"/>
              <a:t>av</a:t>
            </a:r>
            <a:r>
              <a:rPr lang="en-US" smtClean="0"/>
              <a:t> subspørringer </a:t>
            </a:r>
            <a:r>
              <a:rPr lang="en-US" dirty="0" smtClean="0"/>
              <a:t>- </a:t>
            </a:r>
            <a:r>
              <a:rPr lang="en-US" dirty="0" err="1" smtClean="0"/>
              <a:t>eksempel</a:t>
            </a:r>
            <a:endParaRPr lang="en-US" dirty="0"/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600" dirty="0" smtClean="0">
                <a:latin typeface="Courier New" pitchFamily="-96" charset="0"/>
              </a:rPr>
              <a:t>SELECT </a:t>
            </a:r>
            <a:r>
              <a:rPr lang="en-US" sz="1600" dirty="0">
                <a:latin typeface="Courier New" pitchFamily="-96" charset="0"/>
              </a:rPr>
              <a:t>title FROM </a:t>
            </a:r>
            <a:r>
              <a:rPr lang="en-US" sz="1600" dirty="0" err="1">
                <a:latin typeface="Courier New" pitchFamily="-96" charset="0"/>
              </a:rPr>
              <a:t>StarsIn</a:t>
            </a:r>
            <a:r>
              <a:rPr lang="en-US" sz="1600" dirty="0">
                <a:latin typeface="Courier New" pitchFamily="-96" charset="0"/>
              </a:rPr>
              <a:t> WHERE </a:t>
            </a:r>
            <a:r>
              <a:rPr lang="en-US" sz="1600" dirty="0" err="1">
                <a:latin typeface="Courier New" pitchFamily="-96" charset="0"/>
              </a:rPr>
              <a:t>starName</a:t>
            </a:r>
            <a:r>
              <a:rPr lang="en-US" sz="1600" dirty="0">
                <a:latin typeface="Courier New" pitchFamily="-96" charset="0"/>
              </a:rPr>
              <a:t> </a:t>
            </a:r>
            <a:r>
              <a:rPr lang="en-US" sz="1600" dirty="0" smtClean="0">
                <a:latin typeface="Courier New" pitchFamily="-96" charset="0"/>
              </a:rPr>
              <a:t>IN</a:t>
            </a:r>
            <a:br>
              <a:rPr lang="en-US" sz="1600" dirty="0" smtClean="0">
                <a:latin typeface="Courier New" pitchFamily="-96" charset="0"/>
              </a:rPr>
            </a:br>
            <a:r>
              <a:rPr lang="en-US" sz="1600" dirty="0" smtClean="0">
                <a:latin typeface="Courier New" pitchFamily="-96" charset="0"/>
              </a:rPr>
              <a:t>(SELECT name FROM </a:t>
            </a:r>
            <a:r>
              <a:rPr lang="en-US" sz="1600" dirty="0" err="1" smtClean="0">
                <a:latin typeface="Courier New" pitchFamily="-96" charset="0"/>
              </a:rPr>
              <a:t>MovieStar</a:t>
            </a:r>
            <a:r>
              <a:rPr lang="en-US" sz="1600" dirty="0" smtClean="0">
                <a:latin typeface="Courier New" pitchFamily="-96" charset="0"/>
              </a:rPr>
              <a:t> WHERE </a:t>
            </a:r>
            <a:r>
              <a:rPr lang="en-US" sz="1600" dirty="0" err="1" smtClean="0">
                <a:latin typeface="Courier New" pitchFamily="-96" charset="0"/>
              </a:rPr>
              <a:t>birtDate</a:t>
            </a:r>
            <a:r>
              <a:rPr lang="en-US" sz="1600" dirty="0" smtClean="0">
                <a:latin typeface="Courier New" pitchFamily="-96" charset="0"/>
              </a:rPr>
              <a:t> LIKE ‘%1960’)</a:t>
            </a:r>
            <a:endParaRPr lang="en-US" sz="1600" dirty="0">
              <a:latin typeface="Courier New" pitchFamily="-96" charset="0"/>
            </a:endParaRPr>
          </a:p>
          <a:p>
            <a:pPr lvl="1"/>
            <a:r>
              <a:rPr lang="en-US" sz="1400" dirty="0" err="1" smtClean="0"/>
              <a:t>produktet</a:t>
            </a:r>
            <a:r>
              <a:rPr lang="en-US" sz="1400" dirty="0" smtClean="0"/>
              <a:t> </a:t>
            </a:r>
            <a:r>
              <a:rPr lang="en-US" sz="1400" dirty="0" err="1" smtClean="0"/>
              <a:t>av</a:t>
            </a:r>
            <a:r>
              <a:rPr lang="en-US" sz="1400" dirty="0" smtClean="0"/>
              <a:t> </a:t>
            </a:r>
            <a:r>
              <a:rPr lang="en-US" sz="1400" dirty="0" err="1" smtClean="0"/>
              <a:t>relasjonene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&lt;</a:t>
            </a:r>
            <a:r>
              <a:rPr lang="en-US" sz="1400" dirty="0" err="1" smtClean="0"/>
              <a:t>FromList</a:t>
            </a:r>
            <a:r>
              <a:rPr lang="en-US" sz="1400" dirty="0"/>
              <a:t>&gt;</a:t>
            </a:r>
          </a:p>
          <a:p>
            <a:pPr lvl="1"/>
            <a:r>
              <a:rPr lang="en-US" sz="1400" dirty="0" err="1" smtClean="0"/>
              <a:t>gjør</a:t>
            </a:r>
            <a:r>
              <a:rPr lang="en-US" sz="1400" dirty="0" smtClean="0"/>
              <a:t> </a:t>
            </a:r>
            <a:r>
              <a:rPr lang="en-US" sz="1400" dirty="0" err="1" smtClean="0"/>
              <a:t>seleksjon</a:t>
            </a:r>
            <a:r>
              <a:rPr lang="en-US" sz="1400" dirty="0" smtClean="0"/>
              <a:t> </a:t>
            </a:r>
            <a:r>
              <a:rPr lang="en-US" sz="1400" dirty="0" err="1" smtClean="0"/>
              <a:t>basert</a:t>
            </a:r>
            <a:r>
              <a:rPr lang="en-US" sz="1400" dirty="0" smtClean="0"/>
              <a:t> </a:t>
            </a:r>
            <a:r>
              <a:rPr lang="en-US" sz="1400" dirty="0" err="1" smtClean="0"/>
              <a:t>på</a:t>
            </a:r>
            <a:r>
              <a:rPr lang="en-US" sz="1400" dirty="0" smtClean="0"/>
              <a:t> &lt;Condition&gt;, </a:t>
            </a:r>
            <a:r>
              <a:rPr lang="en-US" sz="1400" dirty="0" err="1" smtClean="0"/>
              <a:t>representert</a:t>
            </a:r>
            <a:r>
              <a:rPr lang="en-US" sz="1400" dirty="0" smtClean="0"/>
              <a:t> </a:t>
            </a:r>
            <a:r>
              <a:rPr lang="en-US" sz="1400" dirty="0" err="1" smtClean="0"/>
              <a:t>ved</a:t>
            </a:r>
            <a:r>
              <a:rPr lang="en-US" sz="1400" dirty="0" smtClean="0"/>
              <a:t> to-arguments </a:t>
            </a:r>
            <a:r>
              <a:rPr lang="en-US" sz="1400" dirty="0" err="1" smtClean="0"/>
              <a:t>seleksjon</a:t>
            </a:r>
            <a:endParaRPr lang="en-US" sz="1400" dirty="0"/>
          </a:p>
          <a:p>
            <a:pPr lvl="1"/>
            <a:r>
              <a:rPr lang="en-US" sz="1400" dirty="0" err="1" smtClean="0"/>
              <a:t>projiser</a:t>
            </a:r>
            <a:r>
              <a:rPr lang="en-US" sz="1400" dirty="0" smtClean="0"/>
              <a:t> </a:t>
            </a:r>
            <a:r>
              <a:rPr lang="en-US" sz="1400" dirty="0" err="1" smtClean="0"/>
              <a:t>på</a:t>
            </a:r>
            <a:r>
              <a:rPr lang="en-US" sz="1400" dirty="0" smtClean="0"/>
              <a:t> </a:t>
            </a:r>
            <a:r>
              <a:rPr lang="en-US" sz="1400" dirty="0" err="1" smtClean="0"/>
              <a:t>attributtene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&lt;</a:t>
            </a:r>
            <a:r>
              <a:rPr lang="en-US" sz="1400" dirty="0" err="1" smtClean="0"/>
              <a:t>SelList</a:t>
            </a:r>
            <a:r>
              <a:rPr lang="en-US" sz="1400" dirty="0" smtClean="0"/>
              <a:t>&gt;</a:t>
            </a:r>
          </a:p>
          <a:p>
            <a:pPr lvl="1"/>
            <a:r>
              <a:rPr lang="en-US" sz="1400" err="1" smtClean="0"/>
              <a:t>erstatt</a:t>
            </a:r>
            <a:r>
              <a:rPr lang="en-US" sz="1400" smtClean="0"/>
              <a:t> foreløpig subspørringen med dens </a:t>
            </a:r>
            <a:r>
              <a:rPr lang="en-US" sz="1400" dirty="0" err="1" smtClean="0"/>
              <a:t>parseringstre</a:t>
            </a:r>
            <a:endParaRPr lang="en-US" sz="1400" dirty="0"/>
          </a:p>
        </p:txBody>
      </p:sp>
      <p:sp>
        <p:nvSpPr>
          <p:cNvPr id="717829" name="Text Box 5"/>
          <p:cNvSpPr txBox="1">
            <a:spLocks noChangeArrowheads="1"/>
          </p:cNvSpPr>
          <p:nvPr/>
        </p:nvSpPr>
        <p:spPr bwMode="auto">
          <a:xfrm>
            <a:off x="5789613" y="2514600"/>
            <a:ext cx="1122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&lt;Query&gt;</a:t>
            </a:r>
          </a:p>
        </p:txBody>
      </p:sp>
      <p:sp>
        <p:nvSpPr>
          <p:cNvPr id="717830" name="Text Box 6"/>
          <p:cNvSpPr txBox="1">
            <a:spLocks noChangeArrowheads="1"/>
          </p:cNvSpPr>
          <p:nvPr/>
        </p:nvSpPr>
        <p:spPr bwMode="auto">
          <a:xfrm>
            <a:off x="5853113" y="3100388"/>
            <a:ext cx="969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&lt;SFW&gt;</a:t>
            </a:r>
            <a:endParaRPr lang="en-US"/>
          </a:p>
        </p:txBody>
      </p:sp>
      <p:sp>
        <p:nvSpPr>
          <p:cNvPr id="717831" name="Text Box 7"/>
          <p:cNvSpPr txBox="1">
            <a:spLocks noChangeArrowheads="1"/>
          </p:cNvSpPr>
          <p:nvPr/>
        </p:nvSpPr>
        <p:spPr bwMode="auto">
          <a:xfrm>
            <a:off x="1900238" y="3686175"/>
            <a:ext cx="5624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SELECT   &lt;SelList&gt;    FROM    &lt;FromList&gt;     WHERE</a:t>
            </a:r>
            <a:endParaRPr lang="en-US"/>
          </a:p>
        </p:txBody>
      </p:sp>
      <p:sp>
        <p:nvSpPr>
          <p:cNvPr id="717832" name="Line 8"/>
          <p:cNvSpPr>
            <a:spLocks noChangeShapeType="1"/>
          </p:cNvSpPr>
          <p:nvPr/>
        </p:nvSpPr>
        <p:spPr bwMode="auto">
          <a:xfrm>
            <a:off x="6337300" y="2871788"/>
            <a:ext cx="0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33" name="Line 9"/>
          <p:cNvSpPr>
            <a:spLocks noChangeShapeType="1"/>
          </p:cNvSpPr>
          <p:nvPr/>
        </p:nvSpPr>
        <p:spPr bwMode="auto">
          <a:xfrm flipH="1">
            <a:off x="2555875" y="3357563"/>
            <a:ext cx="3421063" cy="35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34" name="Line 10"/>
          <p:cNvSpPr>
            <a:spLocks noChangeShapeType="1"/>
          </p:cNvSpPr>
          <p:nvPr/>
        </p:nvSpPr>
        <p:spPr bwMode="auto">
          <a:xfrm flipH="1">
            <a:off x="3852863" y="3405188"/>
            <a:ext cx="2232025" cy="34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35" name="Line 11"/>
          <p:cNvSpPr>
            <a:spLocks noChangeShapeType="1"/>
          </p:cNvSpPr>
          <p:nvPr/>
        </p:nvSpPr>
        <p:spPr bwMode="auto">
          <a:xfrm flipH="1">
            <a:off x="4860925" y="3408363"/>
            <a:ext cx="14033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36" name="Line 12"/>
          <p:cNvSpPr>
            <a:spLocks noChangeShapeType="1"/>
          </p:cNvSpPr>
          <p:nvPr/>
        </p:nvSpPr>
        <p:spPr bwMode="auto">
          <a:xfrm flipH="1">
            <a:off x="6229350" y="3421063"/>
            <a:ext cx="217488" cy="331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37" name="Line 13"/>
          <p:cNvSpPr>
            <a:spLocks noChangeShapeType="1"/>
          </p:cNvSpPr>
          <p:nvPr/>
        </p:nvSpPr>
        <p:spPr bwMode="auto">
          <a:xfrm>
            <a:off x="6534150" y="3403600"/>
            <a:ext cx="414338" cy="31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38" name="Line 14"/>
          <p:cNvSpPr>
            <a:spLocks noChangeShapeType="1"/>
          </p:cNvSpPr>
          <p:nvPr/>
        </p:nvSpPr>
        <p:spPr bwMode="auto">
          <a:xfrm>
            <a:off x="6731000" y="3357563"/>
            <a:ext cx="1081088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39" name="Line 15"/>
          <p:cNvSpPr>
            <a:spLocks noChangeShapeType="1"/>
          </p:cNvSpPr>
          <p:nvPr/>
        </p:nvSpPr>
        <p:spPr bwMode="auto">
          <a:xfrm>
            <a:off x="3384550" y="4041775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43" name="Line 19"/>
          <p:cNvSpPr>
            <a:spLocks noChangeShapeType="1"/>
          </p:cNvSpPr>
          <p:nvPr/>
        </p:nvSpPr>
        <p:spPr bwMode="auto">
          <a:xfrm>
            <a:off x="3384550" y="465296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44" name="Text Box 20"/>
          <p:cNvSpPr txBox="1">
            <a:spLocks noChangeArrowheads="1"/>
          </p:cNvSpPr>
          <p:nvPr/>
        </p:nvSpPr>
        <p:spPr bwMode="auto">
          <a:xfrm>
            <a:off x="2676525" y="4286250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&lt;Attribute&gt;</a:t>
            </a:r>
            <a:endParaRPr lang="en-US" dirty="0"/>
          </a:p>
        </p:txBody>
      </p:sp>
      <p:sp>
        <p:nvSpPr>
          <p:cNvPr id="717845" name="Text Box 21"/>
          <p:cNvSpPr txBox="1">
            <a:spLocks noChangeArrowheads="1"/>
          </p:cNvSpPr>
          <p:nvPr/>
        </p:nvSpPr>
        <p:spPr bwMode="auto">
          <a:xfrm>
            <a:off x="3092450" y="4862513"/>
            <a:ext cx="561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title</a:t>
            </a:r>
            <a:endParaRPr lang="en-US"/>
          </a:p>
        </p:txBody>
      </p:sp>
      <p:sp>
        <p:nvSpPr>
          <p:cNvPr id="717846" name="Line 22"/>
          <p:cNvSpPr>
            <a:spLocks noChangeShapeType="1"/>
          </p:cNvSpPr>
          <p:nvPr/>
        </p:nvSpPr>
        <p:spPr bwMode="auto">
          <a:xfrm flipH="1">
            <a:off x="5353050" y="4041775"/>
            <a:ext cx="192088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47" name="Line 23"/>
          <p:cNvSpPr>
            <a:spLocks noChangeShapeType="1"/>
          </p:cNvSpPr>
          <p:nvPr/>
        </p:nvSpPr>
        <p:spPr bwMode="auto">
          <a:xfrm>
            <a:off x="5353050" y="4652963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48" name="Text Box 24"/>
          <p:cNvSpPr txBox="1">
            <a:spLocks noChangeArrowheads="1"/>
          </p:cNvSpPr>
          <p:nvPr/>
        </p:nvSpPr>
        <p:spPr bwMode="auto">
          <a:xfrm>
            <a:off x="4676775" y="4286250"/>
            <a:ext cx="1331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&lt;Relation&gt;</a:t>
            </a:r>
            <a:endParaRPr lang="en-US"/>
          </a:p>
        </p:txBody>
      </p:sp>
      <p:sp>
        <p:nvSpPr>
          <p:cNvPr id="717849" name="Text Box 25"/>
          <p:cNvSpPr txBox="1">
            <a:spLocks noChangeArrowheads="1"/>
          </p:cNvSpPr>
          <p:nvPr/>
        </p:nvSpPr>
        <p:spPr bwMode="auto">
          <a:xfrm>
            <a:off x="4889500" y="4862513"/>
            <a:ext cx="904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StarsIn</a:t>
            </a:r>
            <a:endParaRPr lang="en-US"/>
          </a:p>
        </p:txBody>
      </p:sp>
      <p:sp>
        <p:nvSpPr>
          <p:cNvPr id="717860" name="Line 36"/>
          <p:cNvSpPr>
            <a:spLocks noChangeShapeType="1"/>
          </p:cNvSpPr>
          <p:nvPr/>
        </p:nvSpPr>
        <p:spPr bwMode="auto">
          <a:xfrm flipH="1">
            <a:off x="7127875" y="3970338"/>
            <a:ext cx="757238" cy="3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61" name="Line 37"/>
          <p:cNvSpPr>
            <a:spLocks noChangeShapeType="1"/>
          </p:cNvSpPr>
          <p:nvPr/>
        </p:nvSpPr>
        <p:spPr bwMode="auto">
          <a:xfrm flipH="1">
            <a:off x="7740650" y="3970338"/>
            <a:ext cx="306388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62" name="Line 38"/>
          <p:cNvSpPr>
            <a:spLocks noChangeShapeType="1"/>
          </p:cNvSpPr>
          <p:nvPr/>
        </p:nvSpPr>
        <p:spPr bwMode="auto">
          <a:xfrm>
            <a:off x="8351838" y="3970338"/>
            <a:ext cx="252412" cy="38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63" name="Text Box 39"/>
          <p:cNvSpPr txBox="1">
            <a:spLocks noChangeArrowheads="1"/>
          </p:cNvSpPr>
          <p:nvPr/>
        </p:nvSpPr>
        <p:spPr bwMode="auto">
          <a:xfrm>
            <a:off x="6302375" y="4283075"/>
            <a:ext cx="275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&lt;</a:t>
            </a:r>
            <a:r>
              <a:rPr lang="en-US" sz="1800" dirty="0" err="1"/>
              <a:t>Tuple</a:t>
            </a:r>
            <a:r>
              <a:rPr lang="en-US" sz="1800" dirty="0"/>
              <a:t>&gt;   IN    &lt;Query&gt;</a:t>
            </a:r>
            <a:endParaRPr lang="en-US" dirty="0"/>
          </a:p>
        </p:txBody>
      </p:sp>
      <p:sp>
        <p:nvSpPr>
          <p:cNvPr id="717864" name="Line 40"/>
          <p:cNvSpPr>
            <a:spLocks noChangeShapeType="1"/>
          </p:cNvSpPr>
          <p:nvPr/>
        </p:nvSpPr>
        <p:spPr bwMode="auto">
          <a:xfrm flipH="1">
            <a:off x="595302" y="4092588"/>
            <a:ext cx="406400" cy="492125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65" name="Text Box 41"/>
          <p:cNvSpPr txBox="1">
            <a:spLocks noChangeArrowheads="1"/>
          </p:cNvSpPr>
          <p:nvPr/>
        </p:nvSpPr>
        <p:spPr bwMode="auto">
          <a:xfrm>
            <a:off x="131752" y="4554551"/>
            <a:ext cx="904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solidFill>
                  <a:srgbClr val="6666FF"/>
                </a:solidFill>
              </a:rPr>
              <a:t>StarsIn</a:t>
            </a:r>
            <a:endParaRPr lang="en-US" dirty="0">
              <a:solidFill>
                <a:srgbClr val="6666FF"/>
              </a:solidFill>
            </a:endParaRPr>
          </a:p>
        </p:txBody>
      </p:sp>
      <p:sp>
        <p:nvSpPr>
          <p:cNvPr id="717866" name="Text Box 42"/>
          <p:cNvSpPr txBox="1">
            <a:spLocks noChangeArrowheads="1"/>
          </p:cNvSpPr>
          <p:nvPr/>
        </p:nvSpPr>
        <p:spPr bwMode="auto">
          <a:xfrm>
            <a:off x="1373177" y="4560901"/>
            <a:ext cx="1465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&lt;Condition&gt;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17867" name="Line 43"/>
          <p:cNvSpPr>
            <a:spLocks noChangeShapeType="1"/>
          </p:cNvSpPr>
          <p:nvPr/>
        </p:nvSpPr>
        <p:spPr bwMode="auto">
          <a:xfrm>
            <a:off x="1541452" y="4076713"/>
            <a:ext cx="406400" cy="492125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68" name="Text Box 44"/>
          <p:cNvSpPr txBox="1">
            <a:spLocks noChangeArrowheads="1"/>
          </p:cNvSpPr>
          <p:nvPr/>
        </p:nvSpPr>
        <p:spPr bwMode="auto">
          <a:xfrm>
            <a:off x="1078029" y="3752850"/>
            <a:ext cx="401072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endParaRPr lang="en-US" sz="2800" baseline="-25000" dirty="0">
              <a:solidFill>
                <a:srgbClr val="6666FF"/>
              </a:solidFill>
              <a:sym typeface="Symbol" pitchFamily="-96" charset="2"/>
            </a:endParaRPr>
          </a:p>
        </p:txBody>
      </p:sp>
      <p:sp>
        <p:nvSpPr>
          <p:cNvPr id="717869" name="Text Box 45"/>
          <p:cNvSpPr txBox="1">
            <a:spLocks noChangeArrowheads="1"/>
          </p:cNvSpPr>
          <p:nvPr/>
        </p:nvSpPr>
        <p:spPr bwMode="auto">
          <a:xfrm>
            <a:off x="7429500" y="3681413"/>
            <a:ext cx="1465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&lt;Condition&gt;</a:t>
            </a:r>
            <a:endParaRPr lang="en-US" dirty="0"/>
          </a:p>
        </p:txBody>
      </p:sp>
      <p:sp>
        <p:nvSpPr>
          <p:cNvPr id="717875" name="Line 51"/>
          <p:cNvSpPr>
            <a:spLocks noChangeShapeType="1"/>
          </p:cNvSpPr>
          <p:nvPr/>
        </p:nvSpPr>
        <p:spPr bwMode="auto">
          <a:xfrm flipH="1">
            <a:off x="1144577" y="4900626"/>
            <a:ext cx="757237" cy="385762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76" name="Line 52"/>
          <p:cNvSpPr>
            <a:spLocks noChangeShapeType="1"/>
          </p:cNvSpPr>
          <p:nvPr/>
        </p:nvSpPr>
        <p:spPr bwMode="auto">
          <a:xfrm flipH="1">
            <a:off x="1757352" y="4900626"/>
            <a:ext cx="306387" cy="34925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77" name="Line 53"/>
          <p:cNvSpPr>
            <a:spLocks noChangeShapeType="1"/>
          </p:cNvSpPr>
          <p:nvPr/>
        </p:nvSpPr>
        <p:spPr bwMode="auto">
          <a:xfrm>
            <a:off x="2368539" y="4900626"/>
            <a:ext cx="252413" cy="385762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78" name="Text Box 54"/>
          <p:cNvSpPr txBox="1">
            <a:spLocks noChangeArrowheads="1"/>
          </p:cNvSpPr>
          <p:nvPr/>
        </p:nvSpPr>
        <p:spPr bwMode="auto">
          <a:xfrm>
            <a:off x="319077" y="5205427"/>
            <a:ext cx="2752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solidFill>
                  <a:srgbClr val="6666FF"/>
                </a:solidFill>
              </a:rPr>
              <a:t>&lt;</a:t>
            </a:r>
            <a:r>
              <a:rPr lang="en-US" sz="1800" dirty="0" err="1">
                <a:solidFill>
                  <a:srgbClr val="6666FF"/>
                </a:solidFill>
              </a:rPr>
              <a:t>Tuple</a:t>
            </a:r>
            <a:r>
              <a:rPr lang="en-US" sz="1800" dirty="0">
                <a:solidFill>
                  <a:srgbClr val="6666FF"/>
                </a:solidFill>
              </a:rPr>
              <a:t>&gt;   IN    &lt;Query&gt;</a:t>
            </a:r>
            <a:endParaRPr lang="en-US" dirty="0">
              <a:solidFill>
                <a:srgbClr val="6666FF"/>
              </a:solidFill>
            </a:endParaRPr>
          </a:p>
        </p:txBody>
      </p:sp>
      <p:sp>
        <p:nvSpPr>
          <p:cNvPr id="717880" name="Line 56"/>
          <p:cNvSpPr>
            <a:spLocks noChangeShapeType="1"/>
          </p:cNvSpPr>
          <p:nvPr/>
        </p:nvSpPr>
        <p:spPr bwMode="auto">
          <a:xfrm>
            <a:off x="1266814" y="3511563"/>
            <a:ext cx="0" cy="2159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17881" name="Text Box 57"/>
          <p:cNvSpPr txBox="1">
            <a:spLocks noChangeArrowheads="1"/>
          </p:cNvSpPr>
          <p:nvPr/>
        </p:nvSpPr>
        <p:spPr bwMode="auto">
          <a:xfrm>
            <a:off x="885814" y="2879738"/>
            <a:ext cx="77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>
                <a:solidFill>
                  <a:srgbClr val="6666FF"/>
                </a:solidFill>
                <a:sym typeface="Symbol" pitchFamily="-96" charset="2"/>
              </a:rPr>
              <a:t></a:t>
            </a:r>
            <a:r>
              <a:rPr lang="en-US" sz="2800" baseline="-25000" dirty="0">
                <a:solidFill>
                  <a:srgbClr val="6666FF"/>
                </a:solidFill>
                <a:sym typeface="Symbol" pitchFamily="-96" charset="2"/>
              </a:rPr>
              <a:t>title</a:t>
            </a:r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>
            <a:off x="6873886" y="4599004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9" name="Line 39"/>
          <p:cNvSpPr>
            <a:spLocks noChangeShapeType="1"/>
          </p:cNvSpPr>
          <p:nvPr/>
        </p:nvSpPr>
        <p:spPr bwMode="auto">
          <a:xfrm>
            <a:off x="6873886" y="5210191"/>
            <a:ext cx="0" cy="239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6143636" y="4843479"/>
            <a:ext cx="1392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&lt;Attribute&gt;</a:t>
            </a:r>
            <a:endParaRPr lang="en-US" dirty="0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6283914" y="5418432"/>
            <a:ext cx="1160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/>
              <a:t>starName</a:t>
            </a:r>
            <a:endParaRPr lang="en-US" dirty="0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8501090" y="4643446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3" name="Isosceles Triangle 42"/>
          <p:cNvSpPr/>
          <p:nvPr/>
        </p:nvSpPr>
        <p:spPr bwMode="auto">
          <a:xfrm>
            <a:off x="8041982" y="4919038"/>
            <a:ext cx="928694" cy="714380"/>
          </a:xfrm>
          <a:prstGeom prst="triangle">
            <a:avLst>
              <a:gd name="adj" fmla="val 4890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-96" charset="0"/>
            </a:endParaRPr>
          </a:p>
        </p:txBody>
      </p:sp>
      <p:sp>
        <p:nvSpPr>
          <p:cNvPr id="44" name="Line 49"/>
          <p:cNvSpPr>
            <a:spLocks noChangeShapeType="1"/>
          </p:cNvSpPr>
          <p:nvPr/>
        </p:nvSpPr>
        <p:spPr bwMode="auto">
          <a:xfrm>
            <a:off x="2552695" y="6143644"/>
            <a:ext cx="0" cy="2159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1955795" y="6286520"/>
            <a:ext cx="1176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solidFill>
                  <a:srgbClr val="6666FF"/>
                </a:solidFill>
              </a:rPr>
              <a:t>MovieStar</a:t>
            </a:r>
            <a:endParaRPr lang="en-US" dirty="0">
              <a:solidFill>
                <a:srgbClr val="6666FF"/>
              </a:solidFill>
            </a:endParaRPr>
          </a:p>
        </p:txBody>
      </p:sp>
      <p:sp>
        <p:nvSpPr>
          <p:cNvPr id="46" name="Line 51"/>
          <p:cNvSpPr>
            <a:spLocks noChangeShapeType="1"/>
          </p:cNvSpPr>
          <p:nvPr/>
        </p:nvSpPr>
        <p:spPr bwMode="auto">
          <a:xfrm>
            <a:off x="2552695" y="5570554"/>
            <a:ext cx="0" cy="2159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47" name="Text Box 52"/>
          <p:cNvSpPr txBox="1">
            <a:spLocks noChangeArrowheads="1"/>
          </p:cNvSpPr>
          <p:nvPr/>
        </p:nvSpPr>
        <p:spPr bwMode="auto">
          <a:xfrm>
            <a:off x="1320795" y="5678945"/>
            <a:ext cx="2520242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 err="1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 dirty="0" err="1">
                <a:solidFill>
                  <a:srgbClr val="6666FF"/>
                </a:solidFill>
                <a:sym typeface="Symbol" pitchFamily="-96" charset="2"/>
              </a:rPr>
              <a:t>birthDate</a:t>
            </a:r>
            <a:r>
              <a:rPr lang="en-US" sz="2400" baseline="-25000" dirty="0">
                <a:solidFill>
                  <a:srgbClr val="6666FF"/>
                </a:solidFill>
                <a:sym typeface="Symbol" pitchFamily="-96" charset="2"/>
              </a:rPr>
              <a:t> LIKE ‘%1960’</a:t>
            </a:r>
          </a:p>
        </p:txBody>
      </p:sp>
      <p:sp>
        <p:nvSpPr>
          <p:cNvPr id="48" name="Text Box 53"/>
          <p:cNvSpPr txBox="1">
            <a:spLocks noChangeArrowheads="1"/>
          </p:cNvSpPr>
          <p:nvPr/>
        </p:nvSpPr>
        <p:spPr bwMode="auto">
          <a:xfrm>
            <a:off x="2133595" y="5131264"/>
            <a:ext cx="979755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dirty="0">
                <a:solidFill>
                  <a:srgbClr val="6666FF"/>
                </a:solidFill>
                <a:sym typeface="Symbol" pitchFamily="-96" charset="2"/>
              </a:rPr>
              <a:t></a:t>
            </a:r>
            <a:r>
              <a:rPr lang="en-US" sz="2800" baseline="-25000" dirty="0">
                <a:solidFill>
                  <a:srgbClr val="6666FF"/>
                </a:solidFill>
                <a:sym typeface="Symbol" pitchFamily="-96" charset="2"/>
              </a:rPr>
              <a:t>name</a:t>
            </a:r>
          </a:p>
        </p:txBody>
      </p:sp>
      <p:sp>
        <p:nvSpPr>
          <p:cNvPr id="49" name="Text Box 54"/>
          <p:cNvSpPr txBox="1">
            <a:spLocks noChangeArrowheads="1"/>
          </p:cNvSpPr>
          <p:nvPr/>
        </p:nvSpPr>
        <p:spPr bwMode="auto">
          <a:xfrm>
            <a:off x="334063" y="5203481"/>
            <a:ext cx="159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/>
              <a:t>&lt;</a:t>
            </a:r>
            <a:r>
              <a:rPr lang="en-US" sz="1800" dirty="0" err="1"/>
              <a:t>Tuple</a:t>
            </a:r>
            <a:r>
              <a:rPr lang="en-US" sz="1800" dirty="0"/>
              <a:t>&gt;   IN </a:t>
            </a:r>
            <a:endParaRPr lang="en-US" dirty="0"/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DBD86-B273-498A-AD08-8E89AF3483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7178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17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7178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17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717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717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7178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717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mph" presetSubtype="1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717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1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indefinite"/>
                                        <p:tgtEl>
                                          <p:spTgt spid="7178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7178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indefinite"/>
                                        <p:tgtEl>
                                          <p:spTgt spid="7178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7178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7178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7178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indefinite"/>
                                        <p:tgtEl>
                                          <p:spTgt spid="7178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7178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7178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7178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717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717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717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717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717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0" fill="hold"/>
                                        <p:tgtEl>
                                          <p:spTgt spid="717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717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717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7178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7178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7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7" grpId="0" build="p" bldLvl="2"/>
      <p:bldP spid="717844" grpId="0"/>
      <p:bldP spid="717845" grpId="0"/>
      <p:bldP spid="717848" grpId="0"/>
      <p:bldP spid="717848" grpId="1"/>
      <p:bldP spid="717849" grpId="0"/>
      <p:bldP spid="717849" grpId="1"/>
      <p:bldP spid="717863" grpId="0"/>
      <p:bldP spid="717863" grpId="1"/>
      <p:bldP spid="717863" grpId="2"/>
      <p:bldP spid="717864" grpId="0" animBg="1"/>
      <p:bldP spid="717865" grpId="0"/>
      <p:bldP spid="717865" grpId="1"/>
      <p:bldP spid="717866" grpId="0"/>
      <p:bldP spid="717866" grpId="1"/>
      <p:bldP spid="717867" grpId="0" animBg="1"/>
      <p:bldP spid="717868" grpId="0"/>
      <p:bldP spid="717868" grpId="1"/>
      <p:bldP spid="717869" grpId="0"/>
      <p:bldP spid="717869" grpId="1"/>
      <p:bldP spid="717869" grpId="2"/>
      <p:bldP spid="717875" grpId="0" animBg="1"/>
      <p:bldP spid="717876" grpId="0" animBg="1"/>
      <p:bldP spid="717877" grpId="0" animBg="1"/>
      <p:bldP spid="717878" grpId="0"/>
      <p:bldP spid="717878" grpId="1"/>
      <p:bldP spid="717878" grpId="2"/>
      <p:bldP spid="717880" grpId="0" animBg="1"/>
      <p:bldP spid="717881" grpId="0" autoUpdateAnimBg="0"/>
      <p:bldP spid="717881" grpId="1"/>
      <p:bldP spid="44" grpId="0" animBg="1"/>
      <p:bldP spid="45" grpId="0"/>
      <p:bldP spid="46" grpId="0" animBg="1"/>
      <p:bldP spid="47" grpId="0"/>
      <p:bldP spid="48" grpId="0"/>
      <p:bldP spid="49" grpId="0"/>
      <p:bldP spid="49" grpId="1"/>
      <p:bldP spid="4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93" name="Text Box 73"/>
          <p:cNvSpPr txBox="1">
            <a:spLocks noChangeArrowheads="1"/>
          </p:cNvSpPr>
          <p:nvPr/>
        </p:nvSpPr>
        <p:spPr bwMode="auto">
          <a:xfrm>
            <a:off x="1258888" y="3619937"/>
            <a:ext cx="2039341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>
                <a:solidFill>
                  <a:srgbClr val="6666FF"/>
                </a:solidFill>
              </a:rPr>
              <a:t>starName = name</a:t>
            </a:r>
          </a:p>
        </p:txBody>
      </p:sp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Eksempel (forts</a:t>
            </a:r>
            <a:r>
              <a:rPr lang="nb-NO" smtClean="0"/>
              <a:t>)</a:t>
            </a:r>
            <a:endParaRPr lang="en-US" dirty="0"/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9144000" cy="2141761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Courier New" pitchFamily="-96" charset="0"/>
              </a:rPr>
              <a:t>	</a:t>
            </a:r>
            <a:r>
              <a:rPr lang="en-US" sz="1600" dirty="0" smtClean="0">
                <a:latin typeface="Courier New" pitchFamily="-96" charset="0"/>
              </a:rPr>
              <a:t>SELECT </a:t>
            </a:r>
            <a:r>
              <a:rPr lang="en-US" sz="1600" dirty="0">
                <a:latin typeface="Courier New" pitchFamily="-96" charset="0"/>
              </a:rPr>
              <a:t>title FROM </a:t>
            </a:r>
            <a:r>
              <a:rPr lang="en-US" sz="1600" dirty="0" err="1">
                <a:latin typeface="Courier New" pitchFamily="-96" charset="0"/>
              </a:rPr>
              <a:t>StarsIn</a:t>
            </a:r>
            <a:r>
              <a:rPr lang="en-US" sz="1600" dirty="0">
                <a:latin typeface="Courier New" pitchFamily="-96" charset="0"/>
              </a:rPr>
              <a:t> WHERE </a:t>
            </a:r>
            <a:r>
              <a:rPr lang="en-US" sz="1600" dirty="0" err="1">
                <a:latin typeface="Courier New" pitchFamily="-96" charset="0"/>
              </a:rPr>
              <a:t>starName</a:t>
            </a:r>
            <a:r>
              <a:rPr lang="en-US" sz="1600" dirty="0">
                <a:latin typeface="Courier New" pitchFamily="-96" charset="0"/>
              </a:rPr>
              <a:t> IN (...)</a:t>
            </a:r>
          </a:p>
          <a:p>
            <a:pPr lvl="1"/>
            <a:r>
              <a:rPr lang="en-US" sz="1600" dirty="0" err="1" smtClean="0"/>
              <a:t>erstatt</a:t>
            </a:r>
            <a:r>
              <a:rPr lang="en-US" sz="1600" dirty="0" smtClean="0"/>
              <a:t> </a:t>
            </a:r>
            <a:r>
              <a:rPr lang="en-US" sz="1600" dirty="0"/>
              <a:t>&lt;Condition&gt; </a:t>
            </a:r>
            <a:r>
              <a:rPr lang="en-US" sz="1600" dirty="0" smtClean="0"/>
              <a:t>med </a:t>
            </a:r>
            <a:r>
              <a:rPr lang="en-US" sz="1600" dirty="0" err="1" smtClean="0"/>
              <a:t>treet</a:t>
            </a:r>
            <a:r>
              <a:rPr lang="en-US" sz="1600" dirty="0" smtClean="0"/>
              <a:t> </a:t>
            </a:r>
            <a:r>
              <a:rPr lang="en-US" sz="1600" smtClean="0"/>
              <a:t>for subspørringen</a:t>
            </a:r>
            <a:endParaRPr lang="en-US" sz="1600" dirty="0"/>
          </a:p>
          <a:p>
            <a:pPr lvl="1"/>
            <a:r>
              <a:rPr lang="en-US" sz="1600" dirty="0" err="1" smtClean="0"/>
              <a:t>erstatt</a:t>
            </a:r>
            <a:r>
              <a:rPr lang="en-US" sz="1600" dirty="0" smtClean="0"/>
              <a:t> to-arguments </a:t>
            </a:r>
            <a:r>
              <a:rPr lang="en-US" sz="1600" dirty="0" err="1" smtClean="0"/>
              <a:t>seleksjon</a:t>
            </a:r>
            <a:r>
              <a:rPr lang="en-US" sz="1600" dirty="0" smtClean="0"/>
              <a:t> med </a:t>
            </a:r>
            <a:r>
              <a:rPr lang="en-US" sz="1600" dirty="0" err="1" smtClean="0"/>
              <a:t>ett</a:t>
            </a:r>
            <a:r>
              <a:rPr lang="en-US" sz="1600" dirty="0" smtClean="0"/>
              <a:t>-arguments </a:t>
            </a:r>
            <a:r>
              <a:rPr lang="en-US" sz="1600" dirty="0" err="1" smtClean="0"/>
              <a:t>seleksjon</a:t>
            </a:r>
            <a:r>
              <a:rPr lang="en-US" sz="1600" dirty="0" smtClean="0"/>
              <a:t> </a:t>
            </a:r>
            <a:r>
              <a:rPr lang="en-US" sz="1600" dirty="0" err="1" smtClean="0">
                <a:latin typeface="Symbol" pitchFamily="-96" charset="2"/>
                <a:sym typeface="Symbol" pitchFamily="-96" charset="2"/>
              </a:rPr>
              <a:t>s</a:t>
            </a:r>
            <a:r>
              <a:rPr lang="en-US" sz="1600" baseline="-25000" dirty="0" err="1" smtClean="0">
                <a:sym typeface="Symbol" pitchFamily="-96" charset="2"/>
              </a:rPr>
              <a:t>C</a:t>
            </a:r>
            <a:r>
              <a:rPr lang="en-US" sz="1600"/>
              <a:t>, 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>hvor </a:t>
            </a:r>
            <a:r>
              <a:rPr lang="en-US" sz="1600" dirty="0"/>
              <a:t>C </a:t>
            </a:r>
            <a:r>
              <a:rPr lang="en-US" sz="1600" dirty="0" err="1" smtClean="0"/>
              <a:t>er</a:t>
            </a:r>
            <a:r>
              <a:rPr lang="en-US" sz="1600" dirty="0" smtClean="0"/>
              <a:t> </a:t>
            </a:r>
            <a:r>
              <a:rPr lang="en-US" sz="1600" dirty="0" err="1">
                <a:latin typeface="Courier New" pitchFamily="-96" charset="0"/>
              </a:rPr>
              <a:t>starName</a:t>
            </a:r>
            <a:r>
              <a:rPr lang="en-US" sz="1600" dirty="0">
                <a:latin typeface="Courier New" pitchFamily="-96" charset="0"/>
              </a:rPr>
              <a:t> = name</a:t>
            </a:r>
          </a:p>
          <a:p>
            <a:pPr lvl="1"/>
            <a:r>
              <a:rPr lang="en-US" sz="1600" dirty="0" smtClean="0"/>
              <a:t>la </a:t>
            </a:r>
            <a:r>
              <a:rPr lang="en-US" sz="1600" dirty="0" err="1">
                <a:latin typeface="Symbol" pitchFamily="-96" charset="2"/>
                <a:sym typeface="Symbol" pitchFamily="-96" charset="2"/>
              </a:rPr>
              <a:t>s</a:t>
            </a:r>
            <a:r>
              <a:rPr lang="en-US" sz="1600" baseline="-25000" dirty="0" err="1">
                <a:sym typeface="Symbol" pitchFamily="-96" charset="2"/>
              </a:rPr>
              <a:t>C</a:t>
            </a:r>
            <a:r>
              <a:rPr lang="en-US" sz="1600" dirty="0"/>
              <a:t> </a:t>
            </a:r>
            <a:r>
              <a:rPr lang="en-US" sz="1600" dirty="0" smtClean="0"/>
              <a:t>ha </a:t>
            </a:r>
            <a:r>
              <a:rPr lang="en-US" sz="1600" dirty="0" err="1" smtClean="0"/>
              <a:t>produktet</a:t>
            </a:r>
            <a:r>
              <a:rPr lang="en-US" sz="1600" dirty="0" smtClean="0"/>
              <a:t> </a:t>
            </a:r>
            <a:r>
              <a:rPr lang="en-US" sz="1600" dirty="0" err="1" smtClean="0"/>
              <a:t>av</a:t>
            </a:r>
            <a:r>
              <a:rPr lang="en-US" sz="1600" dirty="0" smtClean="0"/>
              <a:t> </a:t>
            </a:r>
            <a:r>
              <a:rPr lang="en-US" sz="1600" dirty="0" err="1">
                <a:latin typeface="Courier New" pitchFamily="-96" charset="0"/>
              </a:rPr>
              <a:t>StarsIn</a:t>
            </a:r>
            <a:r>
              <a:rPr lang="en-US" sz="1600" dirty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>
                <a:latin typeface="Courier New" pitchFamily="-96" charset="0"/>
              </a:rPr>
              <a:t>MovieStar</a:t>
            </a:r>
            <a:r>
              <a:rPr lang="en-US" sz="1600" dirty="0" smtClean="0">
                <a:latin typeface="Courier New" pitchFamily="-96" charset="0"/>
              </a:rPr>
              <a:t> </a:t>
            </a:r>
            <a:r>
              <a:rPr lang="en-US" sz="1600" dirty="0" err="1" smtClean="0"/>
              <a:t>som</a:t>
            </a:r>
            <a:r>
              <a:rPr lang="en-US" sz="1600" dirty="0" smtClean="0"/>
              <a:t> argument</a:t>
            </a:r>
            <a:endParaRPr lang="en-US" sz="1600" dirty="0"/>
          </a:p>
        </p:txBody>
      </p:sp>
      <p:sp>
        <p:nvSpPr>
          <p:cNvPr id="721924" name="Text Box 4"/>
          <p:cNvSpPr txBox="1">
            <a:spLocks noChangeArrowheads="1"/>
          </p:cNvSpPr>
          <p:nvPr/>
        </p:nvSpPr>
        <p:spPr bwMode="auto">
          <a:xfrm>
            <a:off x="973138" y="4210047"/>
            <a:ext cx="904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StarsIn</a:t>
            </a:r>
            <a:endParaRPr lang="en-US"/>
          </a:p>
        </p:txBody>
      </p:sp>
      <p:sp>
        <p:nvSpPr>
          <p:cNvPr id="721925" name="Text Box 5"/>
          <p:cNvSpPr txBox="1">
            <a:spLocks noChangeArrowheads="1"/>
          </p:cNvSpPr>
          <p:nvPr/>
        </p:nvSpPr>
        <p:spPr bwMode="auto">
          <a:xfrm>
            <a:off x="2214563" y="4216397"/>
            <a:ext cx="146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&lt;Condition&gt;</a:t>
            </a:r>
            <a:endParaRPr lang="en-US"/>
          </a:p>
        </p:txBody>
      </p:sp>
      <p:sp>
        <p:nvSpPr>
          <p:cNvPr id="721927" name="Line 7"/>
          <p:cNvSpPr>
            <a:spLocks noChangeShapeType="1"/>
          </p:cNvSpPr>
          <p:nvPr/>
        </p:nvSpPr>
        <p:spPr bwMode="auto">
          <a:xfrm flipH="1">
            <a:off x="1436688" y="4011610"/>
            <a:ext cx="4064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28" name="Line 8"/>
          <p:cNvSpPr>
            <a:spLocks noChangeShapeType="1"/>
          </p:cNvSpPr>
          <p:nvPr/>
        </p:nvSpPr>
        <p:spPr bwMode="auto">
          <a:xfrm>
            <a:off x="2382838" y="4002085"/>
            <a:ext cx="406400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29" name="Text Box 9"/>
          <p:cNvSpPr txBox="1">
            <a:spLocks noChangeArrowheads="1"/>
          </p:cNvSpPr>
          <p:nvPr/>
        </p:nvSpPr>
        <p:spPr bwMode="auto">
          <a:xfrm>
            <a:off x="1914525" y="3624699"/>
            <a:ext cx="401072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latin typeface="Symbol" pitchFamily="-96" charset="2"/>
                <a:sym typeface="Symbol" pitchFamily="-96" charset="2"/>
              </a:rPr>
              <a:t>s</a:t>
            </a:r>
            <a:endParaRPr lang="en-US" sz="2800" baseline="-25000">
              <a:sym typeface="Symbol" pitchFamily="-96" charset="2"/>
            </a:endParaRPr>
          </a:p>
        </p:txBody>
      </p:sp>
      <p:sp>
        <p:nvSpPr>
          <p:cNvPr id="721930" name="Line 10"/>
          <p:cNvSpPr>
            <a:spLocks noChangeShapeType="1"/>
          </p:cNvSpPr>
          <p:nvPr/>
        </p:nvSpPr>
        <p:spPr bwMode="auto">
          <a:xfrm flipH="1">
            <a:off x="1512888" y="4556122"/>
            <a:ext cx="1230312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31" name="Line 11"/>
          <p:cNvSpPr>
            <a:spLocks noChangeShapeType="1"/>
          </p:cNvSpPr>
          <p:nvPr/>
        </p:nvSpPr>
        <p:spPr bwMode="auto">
          <a:xfrm flipH="1">
            <a:off x="2376488" y="4556122"/>
            <a:ext cx="52863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32" name="Line 12"/>
          <p:cNvSpPr>
            <a:spLocks noChangeShapeType="1"/>
          </p:cNvSpPr>
          <p:nvPr/>
        </p:nvSpPr>
        <p:spPr bwMode="auto">
          <a:xfrm>
            <a:off x="3209925" y="4556122"/>
            <a:ext cx="252413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33" name="Text Box 13"/>
          <p:cNvSpPr txBox="1">
            <a:spLocks noChangeArrowheads="1"/>
          </p:cNvSpPr>
          <p:nvPr/>
        </p:nvSpPr>
        <p:spPr bwMode="auto">
          <a:xfrm>
            <a:off x="2062163" y="4868860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IN</a:t>
            </a:r>
            <a:endParaRPr lang="en-US"/>
          </a:p>
        </p:txBody>
      </p:sp>
      <p:sp>
        <p:nvSpPr>
          <p:cNvPr id="721934" name="Line 14"/>
          <p:cNvSpPr>
            <a:spLocks noChangeShapeType="1"/>
          </p:cNvSpPr>
          <p:nvPr/>
        </p:nvSpPr>
        <p:spPr bwMode="auto">
          <a:xfrm>
            <a:off x="2108200" y="348932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35" name="Text Box 15"/>
          <p:cNvSpPr txBox="1">
            <a:spLocks noChangeArrowheads="1"/>
          </p:cNvSpPr>
          <p:nvPr/>
        </p:nvSpPr>
        <p:spPr bwMode="auto">
          <a:xfrm>
            <a:off x="1771650" y="3064312"/>
            <a:ext cx="700833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ym typeface="Symbol" pitchFamily="-96" charset="2"/>
              </a:rPr>
              <a:t></a:t>
            </a:r>
            <a:r>
              <a:rPr lang="en-US" sz="2400" baseline="-25000">
                <a:sym typeface="Symbol" pitchFamily="-96" charset="2"/>
              </a:rPr>
              <a:t>title</a:t>
            </a:r>
          </a:p>
        </p:txBody>
      </p:sp>
      <p:sp>
        <p:nvSpPr>
          <p:cNvPr id="721936" name="Line 16"/>
          <p:cNvSpPr>
            <a:spLocks noChangeShapeType="1"/>
          </p:cNvSpPr>
          <p:nvPr/>
        </p:nvSpPr>
        <p:spPr bwMode="auto">
          <a:xfrm>
            <a:off x="1198563" y="5232397"/>
            <a:ext cx="0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37" name="Line 17"/>
          <p:cNvSpPr>
            <a:spLocks noChangeShapeType="1"/>
          </p:cNvSpPr>
          <p:nvPr/>
        </p:nvSpPr>
        <p:spPr bwMode="auto">
          <a:xfrm>
            <a:off x="1198563" y="5770560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38" name="Text Box 18"/>
          <p:cNvSpPr txBox="1">
            <a:spLocks noChangeArrowheads="1"/>
          </p:cNvSpPr>
          <p:nvPr/>
        </p:nvSpPr>
        <p:spPr bwMode="auto">
          <a:xfrm>
            <a:off x="468313" y="5462585"/>
            <a:ext cx="1392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&lt;Attribute&gt;</a:t>
            </a:r>
            <a:endParaRPr lang="en-US"/>
          </a:p>
        </p:txBody>
      </p:sp>
      <p:sp>
        <p:nvSpPr>
          <p:cNvPr id="721939" name="Text Box 19"/>
          <p:cNvSpPr txBox="1">
            <a:spLocks noChangeArrowheads="1"/>
          </p:cNvSpPr>
          <p:nvPr/>
        </p:nvSpPr>
        <p:spPr bwMode="auto">
          <a:xfrm>
            <a:off x="612775" y="5937247"/>
            <a:ext cx="1150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starName</a:t>
            </a:r>
            <a:endParaRPr lang="en-US"/>
          </a:p>
        </p:txBody>
      </p:sp>
      <p:sp>
        <p:nvSpPr>
          <p:cNvPr id="721940" name="Text Box 20"/>
          <p:cNvSpPr txBox="1">
            <a:spLocks noChangeArrowheads="1"/>
          </p:cNvSpPr>
          <p:nvPr/>
        </p:nvSpPr>
        <p:spPr bwMode="auto">
          <a:xfrm>
            <a:off x="658813" y="4868860"/>
            <a:ext cx="1077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&lt;Tuple&gt;</a:t>
            </a:r>
            <a:endParaRPr lang="en-US"/>
          </a:p>
        </p:txBody>
      </p:sp>
      <p:sp>
        <p:nvSpPr>
          <p:cNvPr id="721941" name="Line 21"/>
          <p:cNvSpPr>
            <a:spLocks noChangeShapeType="1"/>
          </p:cNvSpPr>
          <p:nvPr/>
        </p:nvSpPr>
        <p:spPr bwMode="auto">
          <a:xfrm>
            <a:off x="3556000" y="582929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42" name="Text Box 22"/>
          <p:cNvSpPr txBox="1">
            <a:spLocks noChangeArrowheads="1"/>
          </p:cNvSpPr>
          <p:nvPr/>
        </p:nvSpPr>
        <p:spPr bwMode="auto">
          <a:xfrm>
            <a:off x="2957513" y="5973760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/>
              <a:t>MovieStar</a:t>
            </a:r>
            <a:endParaRPr lang="en-US"/>
          </a:p>
        </p:txBody>
      </p:sp>
      <p:sp>
        <p:nvSpPr>
          <p:cNvPr id="721943" name="Line 23"/>
          <p:cNvSpPr>
            <a:spLocks noChangeShapeType="1"/>
          </p:cNvSpPr>
          <p:nvPr/>
        </p:nvSpPr>
        <p:spPr bwMode="auto">
          <a:xfrm>
            <a:off x="3556000" y="528954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44" name="Text Box 24"/>
          <p:cNvSpPr txBox="1">
            <a:spLocks noChangeArrowheads="1"/>
          </p:cNvSpPr>
          <p:nvPr/>
        </p:nvSpPr>
        <p:spPr bwMode="auto">
          <a:xfrm>
            <a:off x="2322513" y="5406927"/>
            <a:ext cx="2489784" cy="29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>
                <a:sym typeface="Symbol" pitchFamily="-96" charset="2"/>
              </a:rPr>
              <a:t>birthDate LIKE ‘%1960’</a:t>
            </a:r>
          </a:p>
        </p:txBody>
      </p:sp>
      <p:sp>
        <p:nvSpPr>
          <p:cNvPr id="721945" name="Text Box 25"/>
          <p:cNvSpPr txBox="1">
            <a:spLocks noChangeArrowheads="1"/>
          </p:cNvSpPr>
          <p:nvPr/>
        </p:nvSpPr>
        <p:spPr bwMode="auto">
          <a:xfrm>
            <a:off x="3136900" y="4878289"/>
            <a:ext cx="865943" cy="295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sym typeface="Symbol" pitchFamily="-96" charset="2"/>
              </a:rPr>
              <a:t></a:t>
            </a:r>
            <a:r>
              <a:rPr lang="en-US" sz="2400" baseline="-25000">
                <a:sym typeface="Symbol" pitchFamily="-96" charset="2"/>
              </a:rPr>
              <a:t>name</a:t>
            </a:r>
          </a:p>
        </p:txBody>
      </p:sp>
      <p:sp>
        <p:nvSpPr>
          <p:cNvPr id="721946" name="AutoShape 26"/>
          <p:cNvSpPr>
            <a:spLocks noChangeArrowheads="1"/>
          </p:cNvSpPr>
          <p:nvPr/>
        </p:nvSpPr>
        <p:spPr bwMode="auto">
          <a:xfrm>
            <a:off x="4392613" y="4949822"/>
            <a:ext cx="1404937" cy="25241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68" name="Text Box 48"/>
          <p:cNvSpPr txBox="1">
            <a:spLocks noChangeArrowheads="1"/>
          </p:cNvSpPr>
          <p:nvPr/>
        </p:nvSpPr>
        <p:spPr bwMode="auto">
          <a:xfrm>
            <a:off x="5957888" y="4803772"/>
            <a:ext cx="904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StarsIn</a:t>
            </a:r>
            <a:endParaRPr lang="en-US">
              <a:solidFill>
                <a:srgbClr val="6666FF"/>
              </a:solidFill>
            </a:endParaRP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6421438" y="4595810"/>
            <a:ext cx="1352550" cy="279400"/>
            <a:chOff x="3626" y="1961"/>
            <a:chExt cx="852" cy="320"/>
          </a:xfrm>
        </p:grpSpPr>
        <p:sp>
          <p:nvSpPr>
            <p:cNvPr id="721971" name="Line 51"/>
            <p:cNvSpPr>
              <a:spLocks noChangeShapeType="1"/>
            </p:cNvSpPr>
            <p:nvPr/>
          </p:nvSpPr>
          <p:spPr bwMode="auto">
            <a:xfrm flipH="1">
              <a:off x="3626" y="1971"/>
              <a:ext cx="256" cy="310"/>
            </a:xfrm>
            <a:prstGeom prst="line">
              <a:avLst/>
            </a:prstGeom>
            <a:noFill/>
            <a:ln w="9525">
              <a:solidFill>
                <a:srgbClr val="66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721972" name="Line 52"/>
            <p:cNvSpPr>
              <a:spLocks noChangeShapeType="1"/>
            </p:cNvSpPr>
            <p:nvPr/>
          </p:nvSpPr>
          <p:spPr bwMode="auto">
            <a:xfrm>
              <a:off x="4222" y="1961"/>
              <a:ext cx="256" cy="310"/>
            </a:xfrm>
            <a:prstGeom prst="line">
              <a:avLst/>
            </a:prstGeom>
            <a:noFill/>
            <a:ln w="9525">
              <a:solidFill>
                <a:srgbClr val="66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721973" name="Text Box 53"/>
          <p:cNvSpPr txBox="1">
            <a:spLocks noChangeArrowheads="1"/>
          </p:cNvSpPr>
          <p:nvPr/>
        </p:nvSpPr>
        <p:spPr bwMode="auto">
          <a:xfrm>
            <a:off x="6084888" y="3721536"/>
            <a:ext cx="2039341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>
                <a:solidFill>
                  <a:srgbClr val="6666FF"/>
                </a:solidFill>
              </a:rPr>
              <a:t>starName = name</a:t>
            </a:r>
          </a:p>
        </p:txBody>
      </p:sp>
      <p:sp>
        <p:nvSpPr>
          <p:cNvPr id="721978" name="Line 58"/>
          <p:cNvSpPr>
            <a:spLocks noChangeShapeType="1"/>
          </p:cNvSpPr>
          <p:nvPr/>
        </p:nvSpPr>
        <p:spPr bwMode="auto">
          <a:xfrm>
            <a:off x="7092950" y="3622672"/>
            <a:ext cx="0" cy="2159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79" name="Text Box 59"/>
          <p:cNvSpPr txBox="1">
            <a:spLocks noChangeArrowheads="1"/>
          </p:cNvSpPr>
          <p:nvPr/>
        </p:nvSpPr>
        <p:spPr bwMode="auto">
          <a:xfrm>
            <a:off x="6756400" y="3177024"/>
            <a:ext cx="700833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sym typeface="Symbol" pitchFamily="-96" charset="2"/>
              </a:rPr>
              <a:t></a:t>
            </a:r>
            <a:r>
              <a:rPr lang="en-US" sz="2400" baseline="-25000">
                <a:solidFill>
                  <a:srgbClr val="6666FF"/>
                </a:solidFill>
                <a:sym typeface="Symbol" pitchFamily="-96" charset="2"/>
              </a:rPr>
              <a:t>title</a:t>
            </a:r>
          </a:p>
        </p:txBody>
      </p:sp>
      <p:sp>
        <p:nvSpPr>
          <p:cNvPr id="721985" name="Line 65"/>
          <p:cNvSpPr>
            <a:spLocks noChangeShapeType="1"/>
          </p:cNvSpPr>
          <p:nvPr/>
        </p:nvSpPr>
        <p:spPr bwMode="auto">
          <a:xfrm>
            <a:off x="7807325" y="5734047"/>
            <a:ext cx="0" cy="2159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86" name="Text Box 66"/>
          <p:cNvSpPr txBox="1">
            <a:spLocks noChangeArrowheads="1"/>
          </p:cNvSpPr>
          <p:nvPr/>
        </p:nvSpPr>
        <p:spPr bwMode="auto">
          <a:xfrm>
            <a:off x="7208838" y="5878510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MovieStar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21987" name="Line 67"/>
          <p:cNvSpPr>
            <a:spLocks noChangeShapeType="1"/>
          </p:cNvSpPr>
          <p:nvPr/>
        </p:nvSpPr>
        <p:spPr bwMode="auto">
          <a:xfrm>
            <a:off x="7807325" y="5194297"/>
            <a:ext cx="0" cy="215900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88" name="Text Box 68"/>
          <p:cNvSpPr txBox="1">
            <a:spLocks noChangeArrowheads="1"/>
          </p:cNvSpPr>
          <p:nvPr/>
        </p:nvSpPr>
        <p:spPr bwMode="auto">
          <a:xfrm>
            <a:off x="6370874" y="5375002"/>
            <a:ext cx="2520242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>
                <a:solidFill>
                  <a:srgbClr val="6666FF"/>
                </a:solidFill>
                <a:sym typeface="Symbol" pitchFamily="-96" charset="2"/>
              </a:rPr>
              <a:t>birthDate LIKE ‘%1960’</a:t>
            </a:r>
          </a:p>
        </p:txBody>
      </p:sp>
      <p:sp>
        <p:nvSpPr>
          <p:cNvPr id="721989" name="Text Box 69"/>
          <p:cNvSpPr txBox="1">
            <a:spLocks noChangeArrowheads="1"/>
          </p:cNvSpPr>
          <p:nvPr/>
        </p:nvSpPr>
        <p:spPr bwMode="auto">
          <a:xfrm>
            <a:off x="7388225" y="4766111"/>
            <a:ext cx="894797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sym typeface="Symbol" pitchFamily="-96" charset="2"/>
              </a:rPr>
              <a:t></a:t>
            </a:r>
            <a:r>
              <a:rPr lang="en-US" sz="2400" baseline="-25000">
                <a:solidFill>
                  <a:srgbClr val="6666FF"/>
                </a:solidFill>
                <a:sym typeface="Symbol" pitchFamily="-96" charset="2"/>
              </a:rPr>
              <a:t>name</a:t>
            </a:r>
          </a:p>
        </p:txBody>
      </p:sp>
      <p:sp>
        <p:nvSpPr>
          <p:cNvPr id="721991" name="Line 71"/>
          <p:cNvSpPr>
            <a:spLocks noChangeShapeType="1"/>
          </p:cNvSpPr>
          <p:nvPr/>
        </p:nvSpPr>
        <p:spPr bwMode="auto">
          <a:xfrm>
            <a:off x="7092950" y="4137022"/>
            <a:ext cx="0" cy="252413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21992" name="Text Box 72"/>
          <p:cNvSpPr txBox="1">
            <a:spLocks noChangeArrowheads="1"/>
          </p:cNvSpPr>
          <p:nvPr/>
        </p:nvSpPr>
        <p:spPr bwMode="auto">
          <a:xfrm>
            <a:off x="6918325" y="4385214"/>
            <a:ext cx="381836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800">
                <a:solidFill>
                  <a:srgbClr val="6666FF"/>
                </a:solidFill>
                <a:sym typeface="Symbol"/>
              </a:rPr>
              <a:t></a:t>
            </a:r>
            <a:endParaRPr lang="en-US" sz="2800" baseline="-25000">
              <a:solidFill>
                <a:srgbClr val="6666FF"/>
              </a:solidFill>
              <a:sym typeface="Symbol" pitchFamily="-96" charset="2"/>
            </a:endParaRP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DBD86-B273-498A-AD08-8E89AF3483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721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21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21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21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21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721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21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21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721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21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21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7219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219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2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93" grpId="0"/>
      <p:bldP spid="721923" grpId="0" build="p" bldLvl="2"/>
      <p:bldP spid="721925" grpId="0"/>
      <p:bldP spid="721927" grpId="0" animBg="1"/>
      <p:bldP spid="721928" grpId="0" animBg="1"/>
      <p:bldP spid="721929" grpId="0"/>
      <p:bldP spid="721930" grpId="0" animBg="1"/>
      <p:bldP spid="721931" grpId="0" animBg="1"/>
      <p:bldP spid="721932" grpId="0" animBg="1"/>
      <p:bldP spid="721933" grpId="0"/>
      <p:bldP spid="721936" grpId="0" animBg="1"/>
      <p:bldP spid="721937" grpId="0" animBg="1"/>
      <p:bldP spid="721938" grpId="0"/>
      <p:bldP spid="721939" grpId="0"/>
      <p:bldP spid="721940" grpId="0"/>
      <p:bldP spid="721946" grpId="0" animBg="1"/>
      <p:bldP spid="721968" grpId="0"/>
      <p:bldP spid="721973" grpId="0"/>
      <p:bldP spid="721978" grpId="0" animBg="1"/>
      <p:bldP spid="721979" grpId="0"/>
      <p:bldP spid="721985" grpId="0" animBg="1"/>
      <p:bldP spid="721986" grpId="0"/>
      <p:bldP spid="721987" grpId="0" animBg="1"/>
      <p:bldP spid="721988" grpId="0"/>
      <p:bldP spid="721989" grpId="0"/>
      <p:bldP spid="721991" grpId="0" animBg="1"/>
      <p:bldP spid="7219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DBD86-B273-498A-AD08-8E89AF3483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smtClean="0"/>
              <a:t>INF3100 - 21.3.2014 - Ellen Munthe-Kaas</a:t>
            </a:r>
            <a:endParaRPr lang="en-US" sz="1400"/>
          </a:p>
        </p:txBody>
      </p:sp>
      <p:sp>
        <p:nvSpPr>
          <p:cNvPr id="42" name="Rectangle 41"/>
          <p:cNvSpPr/>
          <p:nvPr/>
        </p:nvSpPr>
        <p:spPr bwMode="auto">
          <a:xfrm>
            <a:off x="1979712" y="6165304"/>
            <a:ext cx="6912768" cy="5040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5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1178" name="Rectangle 42"/>
          <p:cNvSpPr>
            <a:spLocks noChangeArrowheads="1"/>
          </p:cNvSpPr>
          <p:nvPr/>
        </p:nvSpPr>
        <p:spPr bwMode="auto">
          <a:xfrm>
            <a:off x="2607836" y="2623386"/>
            <a:ext cx="684213" cy="2873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79" name="Rectangle 43"/>
          <p:cNvSpPr>
            <a:spLocks noChangeArrowheads="1"/>
          </p:cNvSpPr>
          <p:nvPr/>
        </p:nvSpPr>
        <p:spPr bwMode="auto">
          <a:xfrm>
            <a:off x="6685393" y="2636094"/>
            <a:ext cx="684213" cy="28733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74" name="Rectangle 38"/>
          <p:cNvSpPr>
            <a:spLocks noChangeArrowheads="1"/>
          </p:cNvSpPr>
          <p:nvPr/>
        </p:nvSpPr>
        <p:spPr bwMode="auto">
          <a:xfrm>
            <a:off x="2133600" y="3208342"/>
            <a:ext cx="2520950" cy="792162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Dytting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seleksjon</a:t>
            </a:r>
            <a:r>
              <a:rPr lang="en-US" dirty="0" smtClean="0"/>
              <a:t> </a:t>
            </a:r>
            <a:r>
              <a:rPr lang="en-US" dirty="0" err="1" smtClean="0"/>
              <a:t>oppover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treet</a:t>
            </a:r>
            <a:endParaRPr lang="en-US" dirty="0"/>
          </a:p>
        </p:txBody>
      </p:sp>
      <p:sp>
        <p:nvSpPr>
          <p:cNvPr id="731140" name="Text Box 4"/>
          <p:cNvSpPr txBox="1">
            <a:spLocks noChangeArrowheads="1"/>
          </p:cNvSpPr>
          <p:nvPr/>
        </p:nvSpPr>
        <p:spPr bwMode="auto">
          <a:xfrm>
            <a:off x="388938" y="5665788"/>
            <a:ext cx="1122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Movies96</a:t>
            </a:r>
            <a:endParaRPr lang="en-US">
              <a:solidFill>
                <a:srgbClr val="6666FF"/>
              </a:solidFill>
            </a:endParaRPr>
          </a:p>
        </p:txBody>
      </p:sp>
      <p:sp>
        <p:nvSpPr>
          <p:cNvPr id="731141" name="Line 5"/>
          <p:cNvSpPr>
            <a:spLocks noChangeShapeType="1"/>
          </p:cNvSpPr>
          <p:nvPr/>
        </p:nvSpPr>
        <p:spPr bwMode="auto">
          <a:xfrm flipH="1">
            <a:off x="896938" y="5399088"/>
            <a:ext cx="406400" cy="269875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42" name="Text Box 6"/>
          <p:cNvSpPr txBox="1">
            <a:spLocks noChangeArrowheads="1"/>
          </p:cNvSpPr>
          <p:nvPr/>
        </p:nvSpPr>
        <p:spPr bwMode="auto">
          <a:xfrm>
            <a:off x="522288" y="4464489"/>
            <a:ext cx="1933543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sym typeface="Symbol" pitchFamily="-96" charset="2"/>
              </a:rPr>
              <a:t></a:t>
            </a:r>
            <a:r>
              <a:rPr lang="en-US" sz="2400" baseline="-25000">
                <a:solidFill>
                  <a:srgbClr val="6666FF"/>
                </a:solidFill>
              </a:rPr>
              <a:t>starName, studio</a:t>
            </a:r>
          </a:p>
        </p:txBody>
      </p:sp>
      <p:sp>
        <p:nvSpPr>
          <p:cNvPr id="731143" name="Line 7"/>
          <p:cNvSpPr>
            <a:spLocks noChangeShapeType="1"/>
          </p:cNvSpPr>
          <p:nvPr/>
        </p:nvSpPr>
        <p:spPr bwMode="auto">
          <a:xfrm>
            <a:off x="1412875" y="4857750"/>
            <a:ext cx="0" cy="252413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45" name="Text Box 9"/>
          <p:cNvSpPr txBox="1">
            <a:spLocks noChangeArrowheads="1"/>
          </p:cNvSpPr>
          <p:nvPr/>
        </p:nvSpPr>
        <p:spPr bwMode="auto">
          <a:xfrm>
            <a:off x="1203325" y="5053545"/>
            <a:ext cx="482824" cy="35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nb-NO" sz="2800">
                <a:solidFill>
                  <a:srgbClr val="6666FF"/>
                </a:solidFill>
              </a:rPr>
              <a:t>⋈</a:t>
            </a:r>
            <a:endParaRPr lang="en-US" sz="2800" b="1">
              <a:solidFill>
                <a:srgbClr val="6666FF"/>
              </a:solidFill>
              <a:latin typeface="Arial Unicode MS" pitchFamily="-96" charset="0"/>
              <a:cs typeface="Arial Unicode MS" pitchFamily="-96" charset="0"/>
            </a:endParaRPr>
          </a:p>
        </p:txBody>
      </p:sp>
      <p:sp>
        <p:nvSpPr>
          <p:cNvPr id="731146" name="Line 10"/>
          <p:cNvSpPr>
            <a:spLocks noChangeShapeType="1"/>
          </p:cNvSpPr>
          <p:nvPr/>
        </p:nvSpPr>
        <p:spPr bwMode="auto">
          <a:xfrm>
            <a:off x="1520825" y="5399088"/>
            <a:ext cx="406400" cy="269875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47" name="Text Box 11"/>
          <p:cNvSpPr txBox="1">
            <a:spLocks noChangeArrowheads="1"/>
          </p:cNvSpPr>
          <p:nvPr/>
        </p:nvSpPr>
        <p:spPr bwMode="auto">
          <a:xfrm>
            <a:off x="1547813" y="5722040"/>
            <a:ext cx="915635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  <a:sym typeface="Symbol" pitchFamily="-96" charset="2"/>
              </a:rPr>
              <a:t>S</a:t>
            </a:r>
            <a:r>
              <a:rPr lang="en-US" sz="1800" smtClean="0">
                <a:solidFill>
                  <a:srgbClr val="6666FF"/>
                </a:solidFill>
                <a:sym typeface="Symbol" pitchFamily="-96" charset="2"/>
              </a:rPr>
              <a:t>tarsIn</a:t>
            </a:r>
            <a:endParaRPr lang="en-US" sz="1800">
              <a:solidFill>
                <a:srgbClr val="6666FF"/>
              </a:solidFill>
              <a:sym typeface="Symbol" pitchFamily="-96" charset="2"/>
            </a:endParaRPr>
          </a:p>
        </p:txBody>
      </p:sp>
      <p:sp>
        <p:nvSpPr>
          <p:cNvPr id="731151" name="Text Box 15"/>
          <p:cNvSpPr txBox="1">
            <a:spLocks noChangeArrowheads="1"/>
          </p:cNvSpPr>
          <p:nvPr/>
        </p:nvSpPr>
        <p:spPr bwMode="auto">
          <a:xfrm>
            <a:off x="3696342" y="5066945"/>
            <a:ext cx="1491114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>
                <a:solidFill>
                  <a:srgbClr val="6666FF"/>
                </a:solidFill>
              </a:rPr>
              <a:t>year = 1996</a:t>
            </a:r>
          </a:p>
        </p:txBody>
      </p:sp>
      <p:sp>
        <p:nvSpPr>
          <p:cNvPr id="731152" name="Line 16"/>
          <p:cNvSpPr>
            <a:spLocks noChangeShapeType="1"/>
          </p:cNvSpPr>
          <p:nvPr/>
        </p:nvSpPr>
        <p:spPr bwMode="auto">
          <a:xfrm flipH="1">
            <a:off x="3759200" y="6003925"/>
            <a:ext cx="406400" cy="269875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53" name="Text Box 17"/>
          <p:cNvSpPr txBox="1">
            <a:spLocks noChangeArrowheads="1"/>
          </p:cNvSpPr>
          <p:nvPr/>
        </p:nvSpPr>
        <p:spPr bwMode="auto">
          <a:xfrm>
            <a:off x="3492500" y="4469252"/>
            <a:ext cx="1933543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sym typeface="Symbol" pitchFamily="-96" charset="2"/>
              </a:rPr>
              <a:t></a:t>
            </a:r>
            <a:r>
              <a:rPr lang="en-US" sz="2400" baseline="-25000">
                <a:solidFill>
                  <a:srgbClr val="6666FF"/>
                </a:solidFill>
              </a:rPr>
              <a:t>starName, studio</a:t>
            </a:r>
          </a:p>
        </p:txBody>
      </p:sp>
      <p:sp>
        <p:nvSpPr>
          <p:cNvPr id="731154" name="Line 18"/>
          <p:cNvSpPr>
            <a:spLocks noChangeShapeType="1"/>
          </p:cNvSpPr>
          <p:nvPr/>
        </p:nvSpPr>
        <p:spPr bwMode="auto">
          <a:xfrm>
            <a:off x="4413250" y="4862513"/>
            <a:ext cx="0" cy="252412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56" name="Text Box 20"/>
          <p:cNvSpPr txBox="1">
            <a:spLocks noChangeArrowheads="1"/>
          </p:cNvSpPr>
          <p:nvPr/>
        </p:nvSpPr>
        <p:spPr bwMode="auto">
          <a:xfrm>
            <a:off x="4203700" y="5658383"/>
            <a:ext cx="482824" cy="35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nb-NO" sz="2800">
                <a:solidFill>
                  <a:srgbClr val="6666FF"/>
                </a:solidFill>
              </a:rPr>
              <a:t>⋈</a:t>
            </a:r>
            <a:endParaRPr lang="en-US" sz="2800" b="1">
              <a:solidFill>
                <a:srgbClr val="6666FF"/>
              </a:solidFill>
              <a:latin typeface="Arial Unicode MS" pitchFamily="-96" charset="0"/>
              <a:cs typeface="Arial Unicode MS" pitchFamily="-96" charset="0"/>
            </a:endParaRPr>
          </a:p>
        </p:txBody>
      </p:sp>
      <p:sp>
        <p:nvSpPr>
          <p:cNvPr id="731157" name="Line 21"/>
          <p:cNvSpPr>
            <a:spLocks noChangeShapeType="1"/>
          </p:cNvSpPr>
          <p:nvPr/>
        </p:nvSpPr>
        <p:spPr bwMode="auto">
          <a:xfrm>
            <a:off x="4654550" y="6003925"/>
            <a:ext cx="406400" cy="269875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58" name="Text Box 22"/>
          <p:cNvSpPr txBox="1">
            <a:spLocks noChangeArrowheads="1"/>
          </p:cNvSpPr>
          <p:nvPr/>
        </p:nvSpPr>
        <p:spPr bwMode="auto">
          <a:xfrm>
            <a:off x="4737100" y="6326878"/>
            <a:ext cx="915635" cy="2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  <a:sym typeface="Symbol" pitchFamily="-96" charset="2"/>
              </a:rPr>
              <a:t>S</a:t>
            </a:r>
            <a:r>
              <a:rPr lang="en-US" sz="1800" smtClean="0">
                <a:solidFill>
                  <a:srgbClr val="6666FF"/>
                </a:solidFill>
                <a:sym typeface="Symbol" pitchFamily="-96" charset="2"/>
              </a:rPr>
              <a:t>tarsIn</a:t>
            </a:r>
            <a:endParaRPr lang="en-US" sz="1800">
              <a:solidFill>
                <a:srgbClr val="6666FF"/>
              </a:solidFill>
              <a:sym typeface="Symbol" pitchFamily="-96" charset="2"/>
            </a:endParaRPr>
          </a:p>
        </p:txBody>
      </p:sp>
      <p:sp>
        <p:nvSpPr>
          <p:cNvPr id="731160" name="Text Box 24"/>
          <p:cNvSpPr txBox="1">
            <a:spLocks noChangeArrowheads="1"/>
          </p:cNvSpPr>
          <p:nvPr/>
        </p:nvSpPr>
        <p:spPr bwMode="auto">
          <a:xfrm>
            <a:off x="3314700" y="6278563"/>
            <a:ext cx="873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Movies</a:t>
            </a:r>
          </a:p>
        </p:txBody>
      </p:sp>
      <p:sp>
        <p:nvSpPr>
          <p:cNvPr id="731161" name="Line 25"/>
          <p:cNvSpPr>
            <a:spLocks noChangeShapeType="1"/>
          </p:cNvSpPr>
          <p:nvPr/>
        </p:nvSpPr>
        <p:spPr bwMode="auto">
          <a:xfrm>
            <a:off x="4410075" y="5408613"/>
            <a:ext cx="0" cy="252412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62" name="Text Box 26"/>
          <p:cNvSpPr txBox="1">
            <a:spLocks noChangeArrowheads="1"/>
          </p:cNvSpPr>
          <p:nvPr/>
        </p:nvSpPr>
        <p:spPr bwMode="auto">
          <a:xfrm>
            <a:off x="6266998" y="5611220"/>
            <a:ext cx="1491114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>
                <a:solidFill>
                  <a:srgbClr val="6666FF"/>
                </a:solidFill>
              </a:rPr>
              <a:t>year = 1996</a:t>
            </a:r>
          </a:p>
        </p:txBody>
      </p:sp>
      <p:sp>
        <p:nvSpPr>
          <p:cNvPr id="731163" name="Line 27"/>
          <p:cNvSpPr>
            <a:spLocks noChangeShapeType="1"/>
          </p:cNvSpPr>
          <p:nvPr/>
        </p:nvSpPr>
        <p:spPr bwMode="auto">
          <a:xfrm flipH="1">
            <a:off x="7329488" y="5399088"/>
            <a:ext cx="406400" cy="269875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64" name="Text Box 28"/>
          <p:cNvSpPr txBox="1">
            <a:spLocks noChangeArrowheads="1"/>
          </p:cNvSpPr>
          <p:nvPr/>
        </p:nvSpPr>
        <p:spPr bwMode="auto">
          <a:xfrm>
            <a:off x="7005638" y="4464489"/>
            <a:ext cx="1933543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sym typeface="Symbol" pitchFamily="-96" charset="2"/>
              </a:rPr>
              <a:t></a:t>
            </a:r>
            <a:r>
              <a:rPr lang="en-US" sz="2400" baseline="-25000">
                <a:solidFill>
                  <a:srgbClr val="6666FF"/>
                </a:solidFill>
              </a:rPr>
              <a:t>starName, studio</a:t>
            </a:r>
          </a:p>
        </p:txBody>
      </p:sp>
      <p:sp>
        <p:nvSpPr>
          <p:cNvPr id="731165" name="Line 29"/>
          <p:cNvSpPr>
            <a:spLocks noChangeShapeType="1"/>
          </p:cNvSpPr>
          <p:nvPr/>
        </p:nvSpPr>
        <p:spPr bwMode="auto">
          <a:xfrm>
            <a:off x="7926388" y="4857750"/>
            <a:ext cx="0" cy="252413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66" name="Text Box 30"/>
          <p:cNvSpPr txBox="1">
            <a:spLocks noChangeArrowheads="1"/>
          </p:cNvSpPr>
          <p:nvPr/>
        </p:nvSpPr>
        <p:spPr bwMode="auto">
          <a:xfrm>
            <a:off x="8205788" y="6323601"/>
            <a:ext cx="915635" cy="25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  <a:sym typeface="Symbol" pitchFamily="-96" charset="2"/>
              </a:rPr>
              <a:t>S</a:t>
            </a:r>
            <a:r>
              <a:rPr lang="en-US" sz="1800" smtClean="0">
                <a:solidFill>
                  <a:srgbClr val="6666FF"/>
                </a:solidFill>
                <a:sym typeface="Symbol" pitchFamily="-96" charset="2"/>
              </a:rPr>
              <a:t>tarsIn</a:t>
            </a:r>
            <a:endParaRPr lang="en-US" sz="1800">
              <a:solidFill>
                <a:srgbClr val="6666FF"/>
              </a:solidFill>
              <a:sym typeface="Symbol" pitchFamily="-96" charset="2"/>
            </a:endParaRPr>
          </a:p>
        </p:txBody>
      </p:sp>
      <p:sp>
        <p:nvSpPr>
          <p:cNvPr id="731167" name="Text Box 31"/>
          <p:cNvSpPr txBox="1">
            <a:spLocks noChangeArrowheads="1"/>
          </p:cNvSpPr>
          <p:nvPr/>
        </p:nvSpPr>
        <p:spPr bwMode="auto">
          <a:xfrm>
            <a:off x="7716838" y="5053545"/>
            <a:ext cx="482824" cy="35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nb-NO" sz="2800" smtClean="0">
                <a:solidFill>
                  <a:srgbClr val="6666FF"/>
                </a:solidFill>
              </a:rPr>
              <a:t>⋈</a:t>
            </a:r>
            <a:endParaRPr lang="en-US" sz="2800" b="1">
              <a:solidFill>
                <a:srgbClr val="6666FF"/>
              </a:solidFill>
              <a:latin typeface="Arial Unicode MS" pitchFamily="-96" charset="0"/>
              <a:cs typeface="Arial Unicode MS" pitchFamily="-96" charset="0"/>
            </a:endParaRPr>
          </a:p>
        </p:txBody>
      </p:sp>
      <p:sp>
        <p:nvSpPr>
          <p:cNvPr id="731168" name="Line 32"/>
          <p:cNvSpPr>
            <a:spLocks noChangeShapeType="1"/>
          </p:cNvSpPr>
          <p:nvPr/>
        </p:nvSpPr>
        <p:spPr bwMode="auto">
          <a:xfrm>
            <a:off x="8120063" y="5399088"/>
            <a:ext cx="406400" cy="269875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70" name="Line 34"/>
          <p:cNvSpPr>
            <a:spLocks noChangeShapeType="1"/>
          </p:cNvSpPr>
          <p:nvPr/>
        </p:nvSpPr>
        <p:spPr bwMode="auto">
          <a:xfrm>
            <a:off x="8632825" y="6013450"/>
            <a:ext cx="0" cy="252413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71" name="Text Box 35"/>
          <p:cNvSpPr txBox="1">
            <a:spLocks noChangeArrowheads="1"/>
          </p:cNvSpPr>
          <p:nvPr/>
        </p:nvSpPr>
        <p:spPr bwMode="auto">
          <a:xfrm>
            <a:off x="6584482" y="6269832"/>
            <a:ext cx="873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rgbClr val="6666FF"/>
                </a:solidFill>
              </a:rPr>
              <a:t>Movies</a:t>
            </a:r>
          </a:p>
        </p:txBody>
      </p:sp>
      <p:sp>
        <p:nvSpPr>
          <p:cNvPr id="731172" name="Line 36"/>
          <p:cNvSpPr>
            <a:spLocks noChangeShapeType="1"/>
          </p:cNvSpPr>
          <p:nvPr/>
        </p:nvSpPr>
        <p:spPr bwMode="auto">
          <a:xfrm>
            <a:off x="7021045" y="6021388"/>
            <a:ext cx="0" cy="252412"/>
          </a:xfrm>
          <a:prstGeom prst="line">
            <a:avLst/>
          </a:prstGeom>
          <a:noFill/>
          <a:ln w="9525">
            <a:solidFill>
              <a:srgbClr val="66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73" name="Text Box 37"/>
          <p:cNvSpPr txBox="1">
            <a:spLocks noChangeArrowheads="1"/>
          </p:cNvSpPr>
          <p:nvPr/>
        </p:nvSpPr>
        <p:spPr bwMode="auto">
          <a:xfrm>
            <a:off x="7686451" y="5611220"/>
            <a:ext cx="1638423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800">
                <a:solidFill>
                  <a:srgbClr val="6666FF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>
                <a:solidFill>
                  <a:srgbClr val="6666FF"/>
                </a:solidFill>
              </a:rPr>
              <a:t>year = 1996</a:t>
            </a:r>
          </a:p>
        </p:txBody>
      </p:sp>
      <p:sp>
        <p:nvSpPr>
          <p:cNvPr id="731175" name="Text Box 39"/>
          <p:cNvSpPr txBox="1">
            <a:spLocks noChangeArrowheads="1"/>
          </p:cNvSpPr>
          <p:nvPr/>
        </p:nvSpPr>
        <p:spPr bwMode="auto">
          <a:xfrm>
            <a:off x="120199" y="5586852"/>
            <a:ext cx="1491114" cy="32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>
                <a:solidFill>
                  <a:schemeClr val="hlink"/>
                </a:solidFill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>
                <a:solidFill>
                  <a:schemeClr val="hlink"/>
                </a:solidFill>
              </a:rPr>
              <a:t>year = 1996</a:t>
            </a:r>
          </a:p>
        </p:txBody>
      </p:sp>
      <p:sp>
        <p:nvSpPr>
          <p:cNvPr id="731176" name="Text Box 40"/>
          <p:cNvSpPr txBox="1">
            <a:spLocks noChangeArrowheads="1"/>
          </p:cNvSpPr>
          <p:nvPr/>
        </p:nvSpPr>
        <p:spPr bwMode="auto">
          <a:xfrm>
            <a:off x="508000" y="6278563"/>
            <a:ext cx="873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solidFill>
                  <a:schemeClr val="hlink"/>
                </a:solidFill>
              </a:rPr>
              <a:t>Movies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sz="2000" dirty="0" err="1" smtClean="0"/>
              <a:t>Noen</a:t>
            </a:r>
            <a:r>
              <a:rPr lang="en-US" sz="2000" dirty="0" smtClean="0"/>
              <a:t> ganger </a:t>
            </a:r>
            <a:r>
              <a:rPr lang="en-US" sz="2000" dirty="0" err="1" smtClean="0"/>
              <a:t>er</a:t>
            </a:r>
            <a:r>
              <a:rPr lang="en-US" sz="2000" dirty="0" smtClean="0"/>
              <a:t> </a:t>
            </a:r>
            <a:r>
              <a:rPr lang="en-US" sz="2000" dirty="0" err="1" smtClean="0"/>
              <a:t>det</a:t>
            </a:r>
            <a:r>
              <a:rPr lang="en-US" sz="2000" dirty="0" smtClean="0"/>
              <a:t> </a:t>
            </a:r>
            <a:r>
              <a:rPr lang="en-US" sz="2000" dirty="0" err="1" smtClean="0"/>
              <a:t>nyttig</a:t>
            </a:r>
            <a:r>
              <a:rPr lang="en-US" sz="2000" dirty="0" smtClean="0"/>
              <a:t> å </a:t>
            </a:r>
            <a:r>
              <a:rPr lang="en-US" sz="2000" dirty="0" err="1" smtClean="0"/>
              <a:t>dytte</a:t>
            </a:r>
            <a:r>
              <a:rPr lang="en-US" sz="2000" dirty="0" smtClean="0"/>
              <a:t> </a:t>
            </a:r>
            <a:r>
              <a:rPr lang="en-US" sz="2000" dirty="0" err="1" smtClean="0"/>
              <a:t>seleksjon</a:t>
            </a:r>
            <a:r>
              <a:rPr lang="en-US" sz="2000" dirty="0" smtClean="0"/>
              <a:t> den </a:t>
            </a:r>
            <a:r>
              <a:rPr lang="en-US" sz="2000" dirty="0" err="1" smtClean="0"/>
              <a:t>andre</a:t>
            </a:r>
            <a:r>
              <a:rPr lang="en-US" sz="2000" dirty="0" smtClean="0"/>
              <a:t> </a:t>
            </a:r>
            <a:r>
              <a:rPr lang="en-US" sz="2000" dirty="0" err="1" smtClean="0"/>
              <a:t>veien</a:t>
            </a:r>
            <a:r>
              <a:rPr lang="en-US" sz="2000" dirty="0" smtClean="0"/>
              <a:t>, </a:t>
            </a:r>
            <a:r>
              <a:rPr lang="en-US" sz="2000" dirty="0" err="1" smtClean="0"/>
              <a:t>dvs</a:t>
            </a:r>
            <a:r>
              <a:rPr lang="en-US" sz="2000" dirty="0" smtClean="0"/>
              <a:t> </a:t>
            </a:r>
            <a:r>
              <a:rPr lang="en-US" sz="2000" dirty="0" err="1" smtClean="0"/>
              <a:t>oppover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treet</a:t>
            </a:r>
            <a:r>
              <a:rPr lang="en-US" sz="2000" dirty="0" smtClean="0"/>
              <a:t>, </a:t>
            </a:r>
            <a:r>
              <a:rPr lang="en-US" sz="2000" dirty="0" err="1" smtClean="0"/>
              <a:t>ved</a:t>
            </a:r>
            <a:r>
              <a:rPr lang="en-US" sz="2000" dirty="0" smtClean="0"/>
              <a:t> å </a:t>
            </a:r>
            <a:r>
              <a:rPr lang="en-US" sz="2000" dirty="0" err="1" smtClean="0"/>
              <a:t>bruke</a:t>
            </a:r>
            <a:r>
              <a:rPr lang="en-US" sz="2000" dirty="0" smtClean="0"/>
              <a:t> </a:t>
            </a:r>
            <a:r>
              <a:rPr lang="en-US" sz="2000" err="1" smtClean="0"/>
              <a:t>loven</a:t>
            </a:r>
            <a:r>
              <a:rPr lang="en-US" sz="2000" smtClean="0"/>
              <a:t> </a:t>
            </a:r>
            <a:r>
              <a:rPr lang="en-US" sz="2400" smtClean="0"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 smtClean="0"/>
              <a:t>a</a:t>
            </a:r>
            <a:r>
              <a:rPr lang="en-US" sz="2000" smtClean="0"/>
              <a:t>(R</a:t>
            </a:r>
            <a:r>
              <a:rPr lang="nb-NO" sz="2000"/>
              <a:t> ⋈</a:t>
            </a:r>
            <a:r>
              <a:rPr lang="en-US" sz="2000" smtClean="0"/>
              <a:t> </a:t>
            </a:r>
            <a:r>
              <a:rPr lang="en-US" sz="2000" dirty="0"/>
              <a:t>S) </a:t>
            </a:r>
            <a:r>
              <a:rPr lang="en-US" sz="2000"/>
              <a:t>= </a:t>
            </a:r>
            <a:r>
              <a:rPr lang="en-US" sz="2000" smtClean="0"/>
              <a:t>R</a:t>
            </a:r>
            <a:r>
              <a:rPr lang="nb-NO" sz="2000"/>
              <a:t> ⋈</a:t>
            </a:r>
            <a:r>
              <a:rPr lang="en-US" sz="2000" smtClean="0"/>
              <a:t> </a:t>
            </a:r>
            <a:r>
              <a:rPr lang="en-US" sz="2400" dirty="0" err="1">
                <a:latin typeface="Symbol" pitchFamily="-96" charset="2"/>
                <a:sym typeface="Symbol" pitchFamily="-96" charset="2"/>
              </a:rPr>
              <a:t>s</a:t>
            </a:r>
            <a:r>
              <a:rPr lang="en-US" sz="2400" baseline="-25000" dirty="0" err="1"/>
              <a:t>a</a:t>
            </a:r>
            <a:r>
              <a:rPr lang="en-US" sz="2000" dirty="0"/>
              <a:t>(S) </a:t>
            </a:r>
            <a:r>
              <a:rPr lang="en-US" sz="2000" dirty="0" smtClean="0"/>
              <a:t>“</a:t>
            </a:r>
            <a:r>
              <a:rPr lang="en-US" sz="2000" dirty="0" err="1" smtClean="0"/>
              <a:t>bakvendt</a:t>
            </a:r>
            <a:r>
              <a:rPr lang="en-US" sz="2000" dirty="0" smtClean="0"/>
              <a:t>”.</a:t>
            </a:r>
            <a:endParaRPr lang="en-US" sz="2000" dirty="0"/>
          </a:p>
          <a:p>
            <a:r>
              <a:rPr lang="en-US" sz="2000" dirty="0" err="1" smtClean="0"/>
              <a:t>Eksempel</a:t>
            </a:r>
            <a:r>
              <a:rPr lang="en-US" sz="20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600" dirty="0" err="1">
                <a:latin typeface="Courier New" pitchFamily="-96" charset="0"/>
              </a:rPr>
              <a:t>StarsIn</a:t>
            </a:r>
            <a:r>
              <a:rPr lang="en-US" sz="1600" dirty="0">
                <a:latin typeface="Courier New" pitchFamily="-96" charset="0"/>
              </a:rPr>
              <a:t>(title, year, </a:t>
            </a:r>
            <a:r>
              <a:rPr lang="en-US" sz="1600" dirty="0" err="1">
                <a:latin typeface="Courier New" pitchFamily="-96" charset="0"/>
              </a:rPr>
              <a:t>starName</a:t>
            </a:r>
            <a:r>
              <a:rPr lang="en-US" sz="1600" dirty="0">
                <a:latin typeface="Courier New" pitchFamily="-96" charset="0"/>
              </a:rPr>
              <a:t>);   Movies(title, year, studio …)</a:t>
            </a:r>
          </a:p>
          <a:p>
            <a:pPr lvl="1"/>
            <a:r>
              <a:rPr lang="en-US" sz="1600" dirty="0">
                <a:latin typeface="Courier New" pitchFamily="-96" charset="0"/>
              </a:rPr>
              <a:t>CREATE VIEW Movies96 AS</a:t>
            </a:r>
            <a:br>
              <a:rPr lang="en-US" sz="1600" dirty="0">
                <a:latin typeface="Courier New" pitchFamily="-96" charset="0"/>
              </a:rPr>
            </a:br>
            <a:r>
              <a:rPr lang="en-US" sz="1600" dirty="0">
                <a:latin typeface="Courier New" pitchFamily="-96" charset="0"/>
              </a:rPr>
              <a:t>		SELECT * </a:t>
            </a:r>
            <a:br>
              <a:rPr lang="en-US" sz="1600" dirty="0">
                <a:latin typeface="Courier New" pitchFamily="-96" charset="0"/>
              </a:rPr>
            </a:br>
            <a:r>
              <a:rPr lang="en-US" sz="1600" dirty="0">
                <a:latin typeface="Courier New" pitchFamily="-96" charset="0"/>
              </a:rPr>
              <a:t>		FROM Movies</a:t>
            </a:r>
            <a:br>
              <a:rPr lang="en-US" sz="1600" dirty="0">
                <a:latin typeface="Courier New" pitchFamily="-96" charset="0"/>
              </a:rPr>
            </a:br>
            <a:r>
              <a:rPr lang="en-US" sz="1600" dirty="0">
                <a:latin typeface="Courier New" pitchFamily="-96" charset="0"/>
              </a:rPr>
              <a:t>		WHERE year = 1996;</a:t>
            </a:r>
          </a:p>
          <a:p>
            <a:pPr lvl="1"/>
            <a:r>
              <a:rPr lang="en-US" sz="1600" dirty="0">
                <a:latin typeface="Courier New" pitchFamily="-96" charset="0"/>
              </a:rPr>
              <a:t>SELECT </a:t>
            </a:r>
            <a:r>
              <a:rPr lang="en-US" sz="1600" dirty="0" err="1">
                <a:latin typeface="Courier New" pitchFamily="-96" charset="0"/>
              </a:rPr>
              <a:t>starName</a:t>
            </a:r>
            <a:r>
              <a:rPr lang="en-US" sz="1600" dirty="0">
                <a:latin typeface="Courier New" pitchFamily="-96" charset="0"/>
              </a:rPr>
              <a:t>, studio FROM Movies96 NATURAL JOIN </a:t>
            </a:r>
            <a:r>
              <a:rPr lang="en-US" sz="1600" dirty="0" err="1">
                <a:latin typeface="Courier New" pitchFamily="-96" charset="0"/>
              </a:rPr>
              <a:t>StarsIn</a:t>
            </a:r>
            <a:r>
              <a:rPr lang="en-US" sz="1600" dirty="0" smtClean="0">
                <a:latin typeface="Courier New" pitchFamily="-96" charset="0"/>
              </a:rPr>
              <a:t>;</a:t>
            </a:r>
            <a:r>
              <a:rPr lang="en-US" sz="1800" dirty="0"/>
              <a:t>	</a:t>
            </a:r>
          </a:p>
        </p:txBody>
      </p:sp>
      <p:sp>
        <p:nvSpPr>
          <p:cNvPr id="731177" name="Line 41"/>
          <p:cNvSpPr>
            <a:spLocks noChangeShapeType="1"/>
          </p:cNvSpPr>
          <p:nvPr/>
        </p:nvSpPr>
        <p:spPr bwMode="auto">
          <a:xfrm>
            <a:off x="933450" y="6026150"/>
            <a:ext cx="0" cy="25241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81" name="AutoShape 45"/>
          <p:cNvSpPr>
            <a:spLocks noChangeArrowheads="1"/>
          </p:cNvSpPr>
          <p:nvPr/>
        </p:nvSpPr>
        <p:spPr bwMode="auto">
          <a:xfrm>
            <a:off x="2411413" y="5410200"/>
            <a:ext cx="1404937" cy="1793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731182" name="AutoShape 46"/>
          <p:cNvSpPr>
            <a:spLocks noChangeArrowheads="1"/>
          </p:cNvSpPr>
          <p:nvPr/>
        </p:nvSpPr>
        <p:spPr bwMode="auto">
          <a:xfrm>
            <a:off x="5362575" y="5408613"/>
            <a:ext cx="1404938" cy="1793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31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3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3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3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731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731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311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731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3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73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178" grpId="0" animBg="1"/>
      <p:bldP spid="731178" grpId="1" animBg="1"/>
      <p:bldP spid="731179" grpId="0" animBg="1"/>
      <p:bldP spid="731179" grpId="1" animBg="1"/>
      <p:bldP spid="731174" grpId="0" animBg="1"/>
      <p:bldP spid="731174" grpId="1" animBg="1"/>
      <p:bldP spid="731140" grpId="0"/>
      <p:bldP spid="731140" grpId="1"/>
      <p:bldP spid="731140" grpId="2"/>
      <p:bldP spid="731141" grpId="0" animBg="1"/>
      <p:bldP spid="731142" grpId="0"/>
      <p:bldP spid="731143" grpId="0" animBg="1"/>
      <p:bldP spid="731145" grpId="0"/>
      <p:bldP spid="731146" grpId="0" animBg="1"/>
      <p:bldP spid="731147" grpId="0"/>
      <p:bldP spid="731151" grpId="0"/>
      <p:bldP spid="731152" grpId="0" animBg="1"/>
      <p:bldP spid="731153" grpId="0"/>
      <p:bldP spid="731154" grpId="0" animBg="1"/>
      <p:bldP spid="731156" grpId="0"/>
      <p:bldP spid="731157" grpId="0" animBg="1"/>
      <p:bldP spid="731158" grpId="0"/>
      <p:bldP spid="731160" grpId="0"/>
      <p:bldP spid="731161" grpId="0" animBg="1"/>
      <p:bldP spid="731162" grpId="0"/>
      <p:bldP spid="731163" grpId="0" animBg="1"/>
      <p:bldP spid="731164" grpId="0"/>
      <p:bldP spid="731165" grpId="0" animBg="1"/>
      <p:bldP spid="731166" grpId="0"/>
      <p:bldP spid="731167" grpId="0"/>
      <p:bldP spid="731168" grpId="0" animBg="1"/>
      <p:bldP spid="731170" grpId="0" animBg="1"/>
      <p:bldP spid="731171" grpId="0"/>
      <p:bldP spid="731172" grpId="0" animBg="1"/>
      <p:bldP spid="731173" grpId="0"/>
      <p:bldP spid="731175" grpId="0" autoUpdateAnimBg="0"/>
      <p:bldP spid="731175" grpId="1"/>
      <p:bldP spid="731176" grpId="0" autoUpdateAnimBg="0"/>
      <p:bldP spid="731176" grpId="1"/>
      <p:bldP spid="731139" grpId="0" build="p" bldLvl="2"/>
      <p:bldP spid="731177" grpId="0" animBg="1"/>
      <p:bldP spid="731181" grpId="0" animBg="1"/>
      <p:bldP spid="73118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5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37784</TotalTime>
  <Words>1022</Words>
  <Application>Microsoft Office PowerPoint</Application>
  <PresentationFormat>On-screen Show (4:3)</PresentationFormat>
  <Paragraphs>727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Eksempel </vt:lpstr>
      <vt:lpstr>Eksempel (forts)</vt:lpstr>
      <vt:lpstr>Eksempel (forts)</vt:lpstr>
      <vt:lpstr>Enkel grammatikk: eksempel</vt:lpstr>
      <vt:lpstr>Konvertering av SFW – eksempel</vt:lpstr>
      <vt:lpstr>Konvertering av subspørringer</vt:lpstr>
      <vt:lpstr>Konvertering av subspørringer - eksempel</vt:lpstr>
      <vt:lpstr>Eksempel (forts)</vt:lpstr>
      <vt:lpstr>Dytting av seleksjon oppover i treet</vt:lpstr>
    </vt:vector>
  </TitlesOfParts>
  <Company>ifi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INF212 - Databaseteori</dc:title>
  <dc:creator>ellenmk</dc:creator>
  <cp:lastModifiedBy>"ellenmk"</cp:lastModifiedBy>
  <cp:revision>217</cp:revision>
  <cp:lastPrinted>2008-02-28T07:34:11Z</cp:lastPrinted>
  <dcterms:created xsi:type="dcterms:W3CDTF">2010-03-10T10:28:32Z</dcterms:created>
  <dcterms:modified xsi:type="dcterms:W3CDTF">2014-03-21T14:16:29Z</dcterms:modified>
</cp:coreProperties>
</file>