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4" r:id="rId2"/>
    <p:sldId id="287" r:id="rId3"/>
    <p:sldId id="257" r:id="rId4"/>
    <p:sldId id="285" r:id="rId5"/>
    <p:sldId id="258" r:id="rId6"/>
    <p:sldId id="275" r:id="rId7"/>
    <p:sldId id="286" r:id="rId8"/>
    <p:sldId id="288" r:id="rId9"/>
    <p:sldId id="289" r:id="rId10"/>
    <p:sldId id="290" r:id="rId11"/>
    <p:sldId id="291" r:id="rId12"/>
    <p:sldId id="292" r:id="rId13"/>
    <p:sldId id="264" r:id="rId14"/>
    <p:sldId id="294" r:id="rId15"/>
    <p:sldId id="265" r:id="rId16"/>
    <p:sldId id="295" r:id="rId17"/>
    <p:sldId id="29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84" autoAdjust="0"/>
    <p:restoredTop sz="81714" autoAdjust="0"/>
  </p:normalViewPr>
  <p:slideViewPr>
    <p:cSldViewPr>
      <p:cViewPr varScale="1">
        <p:scale>
          <a:sx n="104" d="100"/>
          <a:sy n="104" d="100"/>
        </p:scale>
        <p:origin x="208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218D7-9DD7-4FDB-889A-F729CAF1FE97}" type="datetimeFigureOut">
              <a:rPr lang="en-US" smtClean="0"/>
              <a:pPr/>
              <a:t>8/28/17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7D04B-FF5A-4C9F-90AB-573CAA9F90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0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7D04B-FF5A-4C9F-90AB-573CAA9F90F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65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altLang="zh-CN" dirty="0" smtClean="0"/>
              <a:t>C’ </a:t>
            </a:r>
            <a:r>
              <a:rPr lang="zh-CN" altLang="en-US" dirty="0" smtClean="0"/>
              <a:t>和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C</a:t>
            </a:r>
            <a:r>
              <a:rPr lang="zh-CN" altLang="en-US" baseline="0" dirty="0" smtClean="0"/>
              <a:t>是相同的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subtype</a:t>
            </a:r>
            <a:r>
              <a:rPr lang="zh-CN" altLang="en-US" dirty="0" smtClean="0"/>
              <a:t>表示实质的概念级的继承，往往符合</a:t>
            </a:r>
            <a:r>
              <a:rPr lang="en-US" altLang="zh-CN" dirty="0" smtClean="0"/>
              <a:t>is-a</a:t>
            </a:r>
            <a:r>
              <a:rPr lang="zh-CN" altLang="en-US" dirty="0" smtClean="0"/>
              <a:t>关系</a:t>
            </a:r>
            <a:br>
              <a:rPr lang="zh-CN" altLang="en-US" dirty="0" smtClean="0"/>
            </a:br>
            <a:r>
              <a:rPr lang="en-US" altLang="zh-CN" dirty="0" smtClean="0"/>
              <a:t>subclass</a:t>
            </a:r>
            <a:r>
              <a:rPr lang="zh-CN" altLang="en-US" dirty="0" smtClean="0"/>
              <a:t>表示结构上的继承（的确是为了复用），不一定符合</a:t>
            </a:r>
            <a:r>
              <a:rPr lang="en-US" altLang="zh-CN" dirty="0" smtClean="0"/>
              <a:t>is-a</a:t>
            </a:r>
            <a:r>
              <a:rPr lang="zh-CN" altLang="en-US" dirty="0" smtClean="0"/>
              <a:t>关系</a:t>
            </a:r>
          </a:p>
          <a:p>
            <a:r>
              <a:rPr lang="zh-CN" altLang="en-US" dirty="0" smtClean="0"/>
              <a:t>从这个角度区分</a:t>
            </a:r>
            <a:r>
              <a:rPr lang="en-US" altLang="zh-CN" dirty="0" smtClean="0"/>
              <a:t>subclass</a:t>
            </a:r>
            <a:r>
              <a:rPr lang="zh-CN" altLang="en-US" dirty="0" smtClean="0"/>
              <a:t>和</a:t>
            </a:r>
            <a:r>
              <a:rPr lang="en-US" altLang="zh-CN" dirty="0" smtClean="0"/>
              <a:t>subtype</a:t>
            </a:r>
            <a:r>
              <a:rPr lang="zh-CN" altLang="en-US" dirty="0" smtClean="0"/>
              <a:t>可以得到同样的结果：</a:t>
            </a:r>
            <a:br>
              <a:rPr lang="zh-CN" altLang="en-US" dirty="0" smtClean="0"/>
            </a:br>
            <a:r>
              <a:rPr lang="zh-CN" altLang="en-US" dirty="0" smtClean="0"/>
              <a:t>父类的任何子类都可以在运行时可无缝的代替父类的工作，那么是</a:t>
            </a:r>
            <a:r>
              <a:rPr lang="en-US" altLang="zh-CN" dirty="0" smtClean="0"/>
              <a:t>subtype</a:t>
            </a:r>
            <a:r>
              <a:rPr lang="zh-CN" altLang="en-US" dirty="0" smtClean="0"/>
              <a:t>（因为符合了概念上的</a:t>
            </a:r>
            <a:r>
              <a:rPr lang="en-US" altLang="zh-CN" dirty="0" smtClean="0"/>
              <a:t>is-a</a:t>
            </a:r>
            <a:r>
              <a:rPr lang="zh-CN" altLang="en-US" dirty="0" smtClean="0"/>
              <a:t>）</a:t>
            </a:r>
            <a:endParaRPr lang="nb-NO" altLang="zh-C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7D04B-FF5A-4C9F-90AB-573CAA9F90F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21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altLang="zh-CN" dirty="0" smtClean="0"/>
              <a:t>C’ </a:t>
            </a:r>
            <a:r>
              <a:rPr lang="zh-CN" altLang="en-US" dirty="0" smtClean="0"/>
              <a:t>和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C</a:t>
            </a:r>
            <a:r>
              <a:rPr lang="zh-CN" altLang="en-US" baseline="0" dirty="0" smtClean="0"/>
              <a:t>是相同的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subtype</a:t>
            </a:r>
            <a:r>
              <a:rPr lang="zh-CN" altLang="en-US" dirty="0" smtClean="0"/>
              <a:t>表示实质的概念级的继承，往往符合</a:t>
            </a:r>
            <a:r>
              <a:rPr lang="en-US" altLang="zh-CN" dirty="0" smtClean="0"/>
              <a:t>is-a</a:t>
            </a:r>
            <a:r>
              <a:rPr lang="zh-CN" altLang="en-US" dirty="0" smtClean="0"/>
              <a:t>关系</a:t>
            </a:r>
            <a:br>
              <a:rPr lang="zh-CN" altLang="en-US" dirty="0" smtClean="0"/>
            </a:br>
            <a:r>
              <a:rPr lang="en-US" altLang="zh-CN" dirty="0" smtClean="0"/>
              <a:t>subclass</a:t>
            </a:r>
            <a:r>
              <a:rPr lang="zh-CN" altLang="en-US" dirty="0" smtClean="0"/>
              <a:t>表示结构上的继承（的确是为了复用），不一定符合</a:t>
            </a:r>
            <a:r>
              <a:rPr lang="en-US" altLang="zh-CN" dirty="0" smtClean="0"/>
              <a:t>is-a</a:t>
            </a:r>
            <a:r>
              <a:rPr lang="zh-CN" altLang="en-US" dirty="0" smtClean="0"/>
              <a:t>关系</a:t>
            </a:r>
          </a:p>
          <a:p>
            <a:r>
              <a:rPr lang="zh-CN" altLang="en-US" dirty="0" smtClean="0"/>
              <a:t>从这个角度区分</a:t>
            </a:r>
            <a:r>
              <a:rPr lang="en-US" altLang="zh-CN" dirty="0" smtClean="0"/>
              <a:t>subclass</a:t>
            </a:r>
            <a:r>
              <a:rPr lang="zh-CN" altLang="en-US" dirty="0" smtClean="0"/>
              <a:t>和</a:t>
            </a:r>
            <a:r>
              <a:rPr lang="en-US" altLang="zh-CN" dirty="0" smtClean="0"/>
              <a:t>subtype</a:t>
            </a:r>
            <a:r>
              <a:rPr lang="zh-CN" altLang="en-US" dirty="0" smtClean="0"/>
              <a:t>可以得到同样的结果：</a:t>
            </a:r>
            <a:br>
              <a:rPr lang="zh-CN" altLang="en-US" dirty="0" smtClean="0"/>
            </a:br>
            <a:r>
              <a:rPr lang="zh-CN" altLang="en-US" dirty="0" smtClean="0"/>
              <a:t>父类的任何子类都可以在运行时可无缝的代替父类的工作，那么是</a:t>
            </a:r>
            <a:r>
              <a:rPr lang="en-US" altLang="zh-CN" dirty="0" smtClean="0"/>
              <a:t>subtype</a:t>
            </a:r>
            <a:r>
              <a:rPr lang="zh-CN" altLang="en-US" dirty="0" smtClean="0"/>
              <a:t>（因为符合了概念上的</a:t>
            </a:r>
            <a:r>
              <a:rPr lang="en-US" altLang="zh-CN" dirty="0" smtClean="0"/>
              <a:t>is-a</a:t>
            </a:r>
            <a:r>
              <a:rPr lang="zh-CN" altLang="en-US" dirty="0" smtClean="0"/>
              <a:t>）</a:t>
            </a:r>
            <a:endParaRPr lang="nb-NO" altLang="zh-C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7D04B-FF5A-4C9F-90AB-573CAA9F90F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21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yvinda.at.ifi.uio.no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eyvinda@ifi.uio.no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INF3110: Exercises Part 6</a:t>
            </a:r>
            <a:br>
              <a:rPr lang="en-US" dirty="0" smtClean="0"/>
            </a:br>
            <a:r>
              <a:rPr lang="en-US" dirty="0" smtClean="0"/>
              <a:t>Object Orientation</a:t>
            </a:r>
            <a:br>
              <a:rPr lang="en-US" dirty="0" smtClean="0"/>
            </a:br>
            <a:r>
              <a:rPr lang="en-US" dirty="0" smtClean="0"/>
              <a:t>Comments and 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819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Eyvind W. Axelsen </a:t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en-US" sz="2400" dirty="0" smtClean="0">
                <a:solidFill>
                  <a:srgbClr val="7030A0"/>
                </a:solidFill>
                <a:hlinkClick r:id="rId2"/>
              </a:rPr>
              <a:t>eyvinda@ifi.uio.no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 @</a:t>
            </a:r>
            <a:r>
              <a:rPr lang="en-US" sz="2400" dirty="0" err="1" smtClean="0">
                <a:solidFill>
                  <a:srgbClr val="0000FF"/>
                </a:solidFill>
              </a:rPr>
              <a:t>eyvindwa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7030A0"/>
                </a:solidFill>
                <a:hlinkClick r:id="rId3"/>
              </a:rPr>
              <a:t>http://eyvinda.at.ifi.uio.no</a:t>
            </a:r>
            <a:endParaRPr lang="en-US" sz="2400" dirty="0" smtClean="0">
              <a:solidFill>
                <a:srgbClr val="7030A0"/>
              </a:solidFill>
            </a:endParaRPr>
          </a:p>
          <a:p>
            <a:endParaRPr lang="en-US" sz="2400" dirty="0" smtClean="0">
              <a:solidFill>
                <a:srgbClr val="7030A0"/>
              </a:solidFill>
            </a:endParaRPr>
          </a:p>
          <a:p>
            <a:r>
              <a:rPr lang="en-US" sz="1600" dirty="0" smtClean="0">
                <a:solidFill>
                  <a:srgbClr val="7030A0"/>
                </a:solidFill>
              </a:rPr>
              <a:t>Slides are based on material from previous years, made by </a:t>
            </a:r>
            <a:r>
              <a:rPr lang="en-US" sz="1600" dirty="0" err="1" smtClean="0">
                <a:solidFill>
                  <a:srgbClr val="7030A0"/>
                </a:solidFill>
              </a:rPr>
              <a:t>Weiqing</a:t>
            </a:r>
            <a:r>
              <a:rPr lang="en-US" sz="1600" dirty="0" smtClean="0">
                <a:solidFill>
                  <a:srgbClr val="7030A0"/>
                </a:solidFill>
              </a:rPr>
              <a:t> Zhang and Henning Berg.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400" y="4419600"/>
            <a:ext cx="1651000" cy="736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3962400"/>
            <a:ext cx="1625600" cy="1625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5200" y="4800600"/>
            <a:ext cx="3556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87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3 - 10.2 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add a Triangle class? What modifications would be necessary with the original version, and our new version?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Original: 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modify the shape tag </a:t>
            </a:r>
            <a:r>
              <a:rPr lang="en-US" dirty="0" err="1" smtClean="0">
                <a:solidFill>
                  <a:srgbClr val="660066"/>
                </a:solidFill>
              </a:rPr>
              <a:t>enum</a:t>
            </a:r>
            <a:r>
              <a:rPr lang="en-US" dirty="0" smtClean="0">
                <a:solidFill>
                  <a:srgbClr val="660066"/>
                </a:solidFill>
              </a:rPr>
              <a:t> to include a triangle tag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add a new triangle class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change the rotate procedure</a:t>
            </a:r>
          </a:p>
          <a:p>
            <a:pPr lvl="1"/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10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3 - 10.2 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add a Triangle class? What modifications would be necessary with the original version, and our new version?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New, OO, version: 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add a new triangle class (with required methods)</a:t>
            </a:r>
          </a:p>
          <a:p>
            <a:pPr lvl="1"/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343400"/>
            <a:ext cx="7086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FF"/>
                </a:solidFill>
              </a:rPr>
              <a:t>class</a:t>
            </a:r>
            <a:r>
              <a:rPr lang="fr-FR" dirty="0"/>
              <a:t> Rectangle </a:t>
            </a:r>
            <a:r>
              <a:rPr lang="fr-FR" dirty="0" err="1">
                <a:solidFill>
                  <a:srgbClr val="0000FF"/>
                </a:solidFill>
              </a:rPr>
              <a:t>extends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/>
              <a:t>Point {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008000"/>
                </a:solidFill>
              </a:rPr>
              <a:t/>
            </a:r>
            <a:br>
              <a:rPr lang="en-US" dirty="0">
                <a:solidFill>
                  <a:srgbClr val="008000"/>
                </a:solidFill>
              </a:rPr>
            </a:br>
            <a:r>
              <a:rPr lang="en-US" dirty="0"/>
              <a:t>	Point </a:t>
            </a:r>
            <a:r>
              <a:rPr lang="en-US" dirty="0" smtClean="0"/>
              <a:t>p1, p2, p3  </a:t>
            </a:r>
            <a:r>
              <a:rPr lang="en-US" dirty="0" smtClean="0">
                <a:solidFill>
                  <a:srgbClr val="008000"/>
                </a:solidFill>
              </a:rPr>
              <a:t>/</a:t>
            </a:r>
            <a:r>
              <a:rPr lang="en-US" dirty="0">
                <a:solidFill>
                  <a:srgbClr val="008000"/>
                </a:solidFill>
              </a:rPr>
              <a:t>/ </a:t>
            </a:r>
            <a:r>
              <a:rPr lang="en-US" dirty="0" smtClean="0">
                <a:solidFill>
                  <a:srgbClr val="008000"/>
                </a:solidFill>
              </a:rPr>
              <a:t>the three points defining the triangle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0000FF"/>
                </a:solidFill>
              </a:rPr>
              <a:t>void</a:t>
            </a:r>
            <a:r>
              <a:rPr lang="en-US" dirty="0"/>
              <a:t> rotate(){ </a:t>
            </a:r>
            <a:r>
              <a:rPr lang="en-US" dirty="0">
                <a:solidFill>
                  <a:srgbClr val="008000"/>
                </a:solidFill>
              </a:rPr>
              <a:t>/* implement rotate here */</a:t>
            </a:r>
            <a:r>
              <a:rPr lang="en-US" dirty="0"/>
              <a:t> };</a:t>
            </a:r>
            <a:r>
              <a:rPr lang="fr-FR" dirty="0"/>
              <a:t>  </a:t>
            </a:r>
            <a:endParaRPr lang="fr-FR" dirty="0" smtClean="0"/>
          </a:p>
          <a:p>
            <a:r>
              <a:rPr lang="en-US" dirty="0"/>
              <a:t>	</a:t>
            </a:r>
            <a:r>
              <a:rPr lang="en-US" dirty="0">
                <a:solidFill>
                  <a:srgbClr val="0000FF"/>
                </a:solidFill>
              </a:rPr>
              <a:t>void</a:t>
            </a:r>
            <a:r>
              <a:rPr lang="en-US" dirty="0"/>
              <a:t> </a:t>
            </a:r>
            <a:r>
              <a:rPr lang="en-US" dirty="0" smtClean="0"/>
              <a:t>move(</a:t>
            </a:r>
            <a:r>
              <a:rPr lang="en-US" dirty="0"/>
              <a:t>){ </a:t>
            </a:r>
            <a:r>
              <a:rPr lang="en-US" dirty="0">
                <a:solidFill>
                  <a:srgbClr val="008000"/>
                </a:solidFill>
              </a:rPr>
              <a:t>/* implement </a:t>
            </a:r>
            <a:r>
              <a:rPr lang="en-US" dirty="0" smtClean="0">
                <a:solidFill>
                  <a:srgbClr val="008000"/>
                </a:solidFill>
              </a:rPr>
              <a:t>move here </a:t>
            </a:r>
            <a:r>
              <a:rPr lang="en-US" dirty="0">
                <a:solidFill>
                  <a:srgbClr val="008000"/>
                </a:solidFill>
              </a:rPr>
              <a:t>*/</a:t>
            </a:r>
            <a:r>
              <a:rPr lang="en-US" dirty="0"/>
              <a:t> };</a:t>
            </a:r>
            <a:r>
              <a:rPr lang="fr-FR" dirty="0"/>
              <a:t>  </a:t>
            </a:r>
          </a:p>
          <a:p>
            <a:r>
              <a:rPr lang="en-US" dirty="0" smtClean="0"/>
              <a:t>}</a:t>
            </a:r>
            <a:r>
              <a:rPr lang="en-US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87837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 – 10.2 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the differences between changing the definition of the rotate method in the original and new (OO) version. (Remember that we have added the Triangle.)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Both versions would require invasive changes</a:t>
            </a:r>
          </a:p>
          <a:p>
            <a:pPr lvl="2"/>
            <a:r>
              <a:rPr lang="en-US" dirty="0" smtClean="0"/>
              <a:t>The Mitchell only to one procedure (the common rotate), while our new solution would require changes to all non-trivial rotate methods.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95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Problem </a:t>
            </a:r>
            <a:r>
              <a:rPr lang="en-US" dirty="0"/>
              <a:t>4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371600"/>
            <a:ext cx="4267200" cy="4536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0579"/>
            <a:ext cx="4098472" cy="122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685800"/>
            <a:ext cx="480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 Which of the methods </a:t>
            </a:r>
            <a:r>
              <a:rPr lang="en-US" dirty="0" err="1" smtClean="0"/>
              <a:t>C_equals</a:t>
            </a:r>
            <a:r>
              <a:rPr lang="en-US" dirty="0" smtClean="0"/>
              <a:t> 1 or </a:t>
            </a:r>
            <a:r>
              <a:rPr lang="en-US" dirty="0" err="1" smtClean="0"/>
              <a:t>SC_equals</a:t>
            </a:r>
            <a:r>
              <a:rPr lang="en-US" dirty="0" smtClean="0"/>
              <a:t> 1 will be called by the statements below?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660066"/>
                </a:solidFill>
              </a:rPr>
              <a:t>Remember that which overload to call is determined at compile-time, while which override to call is determined at runtime.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3810000"/>
            <a:ext cx="136993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c.equals</a:t>
            </a:r>
            <a:r>
              <a:rPr lang="en-US" dirty="0"/>
              <a:t>(c)</a:t>
            </a:r>
          </a:p>
          <a:p>
            <a:r>
              <a:rPr lang="en-US" dirty="0" err="1"/>
              <a:t>c.equals</a:t>
            </a:r>
            <a:r>
              <a:rPr lang="en-US" dirty="0"/>
              <a:t>(c’</a:t>
            </a:r>
            <a:r>
              <a:rPr lang="en-US" dirty="0" smtClean="0"/>
              <a:t>)</a:t>
            </a:r>
          </a:p>
          <a:p>
            <a:r>
              <a:rPr lang="en-US" dirty="0" err="1"/>
              <a:t>c.equals</a:t>
            </a:r>
            <a:r>
              <a:rPr lang="en-US" dirty="0"/>
              <a:t>(</a:t>
            </a:r>
            <a:r>
              <a:rPr lang="en-US" dirty="0" err="1"/>
              <a:t>sc</a:t>
            </a:r>
            <a:r>
              <a:rPr lang="en-US" dirty="0" smtClean="0"/>
              <a:t>)</a:t>
            </a:r>
          </a:p>
          <a:p>
            <a:r>
              <a:rPr lang="en-US" dirty="0" err="1"/>
              <a:t>c’.equals</a:t>
            </a:r>
            <a:r>
              <a:rPr lang="en-US" dirty="0"/>
              <a:t>(c)</a:t>
            </a:r>
          </a:p>
          <a:p>
            <a:r>
              <a:rPr lang="en-US" dirty="0" err="1"/>
              <a:t>c’.equals</a:t>
            </a:r>
            <a:r>
              <a:rPr lang="en-US" dirty="0"/>
              <a:t>(c’)</a:t>
            </a:r>
          </a:p>
          <a:p>
            <a:r>
              <a:rPr lang="en-US" dirty="0" err="1"/>
              <a:t>c’.equals</a:t>
            </a:r>
            <a:r>
              <a:rPr lang="en-US" dirty="0"/>
              <a:t>(</a:t>
            </a:r>
            <a:r>
              <a:rPr lang="en-US" dirty="0" err="1"/>
              <a:t>sc</a:t>
            </a:r>
            <a:r>
              <a:rPr lang="en-US" dirty="0"/>
              <a:t>) 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sc.equals</a:t>
            </a:r>
            <a:r>
              <a:rPr lang="en-US" dirty="0"/>
              <a:t>(c)</a:t>
            </a:r>
          </a:p>
          <a:p>
            <a:r>
              <a:rPr lang="en-US" dirty="0" err="1"/>
              <a:t>sc.equals</a:t>
            </a:r>
            <a:r>
              <a:rPr lang="en-US" dirty="0"/>
              <a:t>(c’)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sc.equals</a:t>
            </a:r>
            <a:r>
              <a:rPr lang="en-US" dirty="0" smtClean="0"/>
              <a:t>(</a:t>
            </a:r>
            <a:r>
              <a:rPr lang="en-US" dirty="0" err="1" smtClean="0"/>
              <a:t>sc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57400" y="3810000"/>
            <a:ext cx="130918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C_equals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C_equals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C_equals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SC_equals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SC_equals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SC_equals</a:t>
            </a:r>
            <a:r>
              <a:rPr lang="en-US" dirty="0"/>
              <a:t> </a:t>
            </a:r>
            <a:r>
              <a:rPr lang="en-US" dirty="0" smtClean="0"/>
              <a:t>1</a:t>
            </a:r>
          </a:p>
          <a:p>
            <a:r>
              <a:rPr lang="en-US" dirty="0" err="1" smtClean="0"/>
              <a:t>SC_equals</a:t>
            </a:r>
            <a:r>
              <a:rPr lang="en-US" dirty="0" smtClean="0"/>
              <a:t> 1</a:t>
            </a:r>
          </a:p>
          <a:p>
            <a:r>
              <a:rPr lang="en-US" dirty="0" smtClean="0"/>
              <a:t>SC_equals1</a:t>
            </a:r>
            <a:endParaRPr lang="en-US" dirty="0"/>
          </a:p>
          <a:p>
            <a:r>
              <a:rPr lang="en-US" dirty="0" smtClean="0"/>
              <a:t>equals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47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Problem </a:t>
            </a:r>
            <a:r>
              <a:rPr lang="en-US" dirty="0"/>
              <a:t>4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4098472" cy="122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6858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b) Suppose that </a:t>
            </a:r>
            <a:r>
              <a:rPr lang="en-US" dirty="0" err="1" smtClean="0"/>
              <a:t>SC_equals</a:t>
            </a:r>
            <a:r>
              <a:rPr lang="en-US" dirty="0" smtClean="0"/>
              <a:t> 1 is no longer there.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660066"/>
                </a:solidFill>
              </a:rPr>
              <a:t>Remember that which overload to call is determined at compile-time, while which override to call is determined at runtime.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3810000"/>
            <a:ext cx="136993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c.equals</a:t>
            </a:r>
            <a:r>
              <a:rPr lang="en-US" dirty="0"/>
              <a:t>(c)</a:t>
            </a:r>
          </a:p>
          <a:p>
            <a:r>
              <a:rPr lang="en-US" dirty="0" err="1"/>
              <a:t>c.equals</a:t>
            </a:r>
            <a:r>
              <a:rPr lang="en-US" dirty="0"/>
              <a:t>(c’</a:t>
            </a:r>
            <a:r>
              <a:rPr lang="en-US" dirty="0" smtClean="0"/>
              <a:t>)</a:t>
            </a:r>
          </a:p>
          <a:p>
            <a:r>
              <a:rPr lang="en-US" dirty="0" err="1"/>
              <a:t>c.equals</a:t>
            </a:r>
            <a:r>
              <a:rPr lang="en-US" dirty="0"/>
              <a:t>(</a:t>
            </a:r>
            <a:r>
              <a:rPr lang="en-US" dirty="0" err="1"/>
              <a:t>sc</a:t>
            </a:r>
            <a:r>
              <a:rPr lang="en-US" dirty="0" smtClean="0"/>
              <a:t>)</a:t>
            </a:r>
          </a:p>
          <a:p>
            <a:r>
              <a:rPr lang="en-US" dirty="0" err="1"/>
              <a:t>c’.equals</a:t>
            </a:r>
            <a:r>
              <a:rPr lang="en-US" dirty="0"/>
              <a:t>(c)</a:t>
            </a:r>
          </a:p>
          <a:p>
            <a:r>
              <a:rPr lang="en-US" dirty="0" err="1"/>
              <a:t>c’.equals</a:t>
            </a:r>
            <a:r>
              <a:rPr lang="en-US" dirty="0"/>
              <a:t>(c’)</a:t>
            </a:r>
          </a:p>
          <a:p>
            <a:r>
              <a:rPr lang="en-US" dirty="0" err="1"/>
              <a:t>c’.equals</a:t>
            </a:r>
            <a:r>
              <a:rPr lang="en-US" dirty="0"/>
              <a:t>(</a:t>
            </a:r>
            <a:r>
              <a:rPr lang="en-US" dirty="0" err="1"/>
              <a:t>sc</a:t>
            </a:r>
            <a:r>
              <a:rPr lang="en-US" dirty="0"/>
              <a:t>) 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sc.equals</a:t>
            </a:r>
            <a:r>
              <a:rPr lang="en-US" dirty="0"/>
              <a:t>(c)</a:t>
            </a:r>
          </a:p>
          <a:p>
            <a:r>
              <a:rPr lang="en-US" dirty="0" err="1"/>
              <a:t>sc.equals</a:t>
            </a:r>
            <a:r>
              <a:rPr lang="en-US" dirty="0"/>
              <a:t>(c’)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sc.equals</a:t>
            </a:r>
            <a:r>
              <a:rPr lang="en-US" dirty="0" smtClean="0"/>
              <a:t>(</a:t>
            </a:r>
            <a:r>
              <a:rPr lang="en-US" dirty="0" err="1" smtClean="0"/>
              <a:t>sc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57400" y="3810000"/>
            <a:ext cx="120312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C_equals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C_equals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C_equals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C_equals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C_equals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C_equals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C_equals</a:t>
            </a:r>
            <a:r>
              <a:rPr lang="en-US" dirty="0" smtClean="0"/>
              <a:t> 1</a:t>
            </a:r>
          </a:p>
          <a:p>
            <a:r>
              <a:rPr lang="en-US" dirty="0" smtClean="0"/>
              <a:t>C_equals1</a:t>
            </a:r>
          </a:p>
          <a:p>
            <a:r>
              <a:rPr lang="en-US" dirty="0" smtClean="0"/>
              <a:t>equals 2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566" y="1371601"/>
            <a:ext cx="3978834" cy="35053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118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/>
              <a:t>Problem </a:t>
            </a:r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 smtClean="0"/>
              <a:t>a)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0668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in Java an abstract data type and a class for a data type Date, with year, month and day, and operations </a:t>
            </a:r>
            <a:r>
              <a:rPr lang="en-US" i="1" dirty="0" smtClean="0"/>
              <a:t>before</a:t>
            </a:r>
            <a:r>
              <a:rPr lang="en-US" dirty="0" smtClean="0"/>
              <a:t>, </a:t>
            </a:r>
            <a:r>
              <a:rPr lang="en-US" i="1" dirty="0" smtClean="0"/>
              <a:t>after</a:t>
            </a:r>
            <a:r>
              <a:rPr lang="en-US" dirty="0" smtClean="0"/>
              <a:t> and </a:t>
            </a:r>
            <a:r>
              <a:rPr lang="en-US" i="1" dirty="0" err="1" smtClean="0"/>
              <a:t>daysBetween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362200"/>
            <a:ext cx="6477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class</a:t>
            </a:r>
            <a:r>
              <a:rPr lang="en-US" sz="2000" dirty="0"/>
              <a:t> Date {</a:t>
            </a:r>
            <a:endParaRPr lang="nb-NO" sz="2000" dirty="0"/>
          </a:p>
          <a:p>
            <a:r>
              <a:rPr lang="en-US" sz="2000" dirty="0"/>
              <a:t>  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year, month, day;</a:t>
            </a:r>
            <a:endParaRPr lang="nb-NO" sz="2000" dirty="0"/>
          </a:p>
          <a:p>
            <a:r>
              <a:rPr lang="en-US" sz="2000" dirty="0"/>
              <a:t>  Date date(</a:t>
            </a:r>
            <a:r>
              <a:rPr lang="en-US" sz="2000" dirty="0" err="1"/>
              <a:t>int</a:t>
            </a:r>
            <a:r>
              <a:rPr lang="en-US" sz="2000" dirty="0"/>
              <a:t> y, m, d) {.. ; </a:t>
            </a:r>
            <a:r>
              <a:rPr lang="en-US" sz="2000" dirty="0">
                <a:solidFill>
                  <a:srgbClr val="0000FF"/>
                </a:solidFill>
              </a:rPr>
              <a:t>return</a:t>
            </a:r>
            <a:r>
              <a:rPr lang="en-US" sz="2000" dirty="0"/>
              <a:t> new Date(...) ; ..}</a:t>
            </a:r>
            <a:endParaRPr lang="nb-NO" sz="2000" dirty="0"/>
          </a:p>
          <a:p>
            <a:r>
              <a:rPr lang="en-US" sz="2000" dirty="0"/>
              <a:t> </a:t>
            </a:r>
            <a:endParaRPr lang="nb-NO" sz="2000" dirty="0"/>
          </a:p>
          <a:p>
            <a:r>
              <a:rPr lang="en-US" sz="2000" dirty="0"/>
              <a:t>  </a:t>
            </a:r>
            <a:r>
              <a:rPr lang="en-US" sz="2000" dirty="0" err="1">
                <a:solidFill>
                  <a:srgbClr val="0000FF"/>
                </a:solidFill>
              </a:rPr>
              <a:t>boolean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static</a:t>
            </a:r>
            <a:r>
              <a:rPr lang="en-US" sz="2000" dirty="0"/>
              <a:t> before(Date </a:t>
            </a:r>
            <a:r>
              <a:rPr lang="en-US" sz="2000" dirty="0">
                <a:solidFill>
                  <a:srgbClr val="FF0000"/>
                </a:solidFill>
              </a:rPr>
              <a:t>d1</a:t>
            </a:r>
            <a:r>
              <a:rPr lang="en-US" sz="2000" dirty="0" smtClean="0"/>
              <a:t>,Date </a:t>
            </a:r>
            <a:r>
              <a:rPr lang="en-US" sz="2000" dirty="0" smtClean="0">
                <a:solidFill>
                  <a:srgbClr val="FF0000"/>
                </a:solidFill>
              </a:rPr>
              <a:t>d2</a:t>
            </a:r>
            <a:r>
              <a:rPr lang="en-US" sz="2000" dirty="0"/>
              <a:t>) {</a:t>
            </a:r>
            <a:endParaRPr lang="nb-NO" sz="2000" dirty="0"/>
          </a:p>
          <a:p>
            <a:r>
              <a:rPr lang="en-US" sz="2000" dirty="0"/>
              <a:t>    if (d1.year &lt; d2.year) {return true} else</a:t>
            </a:r>
            <a:endParaRPr lang="nb-NO" sz="2000" dirty="0"/>
          </a:p>
          <a:p>
            <a:r>
              <a:rPr lang="en-US" sz="2000" dirty="0"/>
              <a:t>    if (d1.year &gt; d2.year) {return false} else</a:t>
            </a:r>
            <a:endParaRPr lang="nb-NO" sz="2000" dirty="0"/>
          </a:p>
          <a:p>
            <a:r>
              <a:rPr lang="en-US" sz="2000" dirty="0"/>
              <a:t>      if (d1.month &lt; d2.month) {return true} else</a:t>
            </a:r>
            <a:endParaRPr lang="nb-NO" sz="2000" dirty="0"/>
          </a:p>
          <a:p>
            <a:r>
              <a:rPr lang="en-US" sz="2000" dirty="0"/>
              <a:t>      if (d1.month &gt; d2.month) {return false} else</a:t>
            </a:r>
            <a:endParaRPr lang="nb-NO" sz="2000" dirty="0"/>
          </a:p>
          <a:p>
            <a:r>
              <a:rPr lang="en-US" sz="2000" dirty="0"/>
              <a:t>        </a:t>
            </a:r>
            <a:r>
              <a:rPr lang="en-US" sz="2000" dirty="0" smtClean="0"/>
              <a:t>return d1</a:t>
            </a:r>
            <a:r>
              <a:rPr lang="en-US" sz="2000" dirty="0"/>
              <a:t>.day &lt; d2.</a:t>
            </a:r>
            <a:r>
              <a:rPr lang="en-US" sz="2000" dirty="0" smtClean="0"/>
              <a:t>day;</a:t>
            </a:r>
          </a:p>
          <a:p>
            <a:r>
              <a:rPr lang="en-US" sz="2000" dirty="0" smtClean="0"/>
              <a:t>  </a:t>
            </a:r>
            <a:r>
              <a:rPr lang="en-US" sz="2000" dirty="0"/>
              <a:t>};</a:t>
            </a:r>
            <a:endParaRPr lang="nb-NO" sz="2000" dirty="0"/>
          </a:p>
          <a:p>
            <a:r>
              <a:rPr lang="en-US" sz="2000" dirty="0"/>
              <a:t>  ..</a:t>
            </a:r>
            <a:endParaRPr lang="nb-NO" sz="2000" dirty="0"/>
          </a:p>
          <a:p>
            <a:r>
              <a:rPr lang="en-US" sz="2000" dirty="0"/>
              <a:t>}</a:t>
            </a:r>
            <a:endParaRPr lang="nb-NO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85314" y="1992868"/>
            <a:ext cx="1976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Abstract data type: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1752600"/>
            <a:ext cx="2895600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Abstract data type:</a:t>
            </a:r>
          </a:p>
          <a:p>
            <a:r>
              <a:rPr lang="en-US" dirty="0" smtClean="0"/>
              <a:t>meaning of an operation is always the same</a:t>
            </a:r>
          </a:p>
          <a:p>
            <a:r>
              <a:rPr lang="en-US" i="1" dirty="0" smtClean="0"/>
              <a:t>operation (operands)</a:t>
            </a:r>
          </a:p>
          <a:p>
            <a:endParaRPr lang="en-US" dirty="0"/>
          </a:p>
          <a:p>
            <a:r>
              <a:rPr lang="en-US" b="1" dirty="0" smtClean="0"/>
              <a:t>Class</a:t>
            </a:r>
            <a:r>
              <a:rPr lang="en-US" dirty="0" smtClean="0"/>
              <a:t>:</a:t>
            </a:r>
          </a:p>
          <a:p>
            <a:r>
              <a:rPr lang="en-US" dirty="0" smtClean="0"/>
              <a:t>Meaning of operation might depend on runtime type of object (polymorphism/dynamic dispatch)</a:t>
            </a:r>
          </a:p>
          <a:p>
            <a:r>
              <a:rPr lang="en-US" i="1" dirty="0" err="1" smtClean="0"/>
              <a:t>object.operation</a:t>
            </a:r>
            <a:r>
              <a:rPr lang="en-US" i="1" dirty="0" smtClean="0"/>
              <a:t>(arguments)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8262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/>
              <a:t>Problem </a:t>
            </a:r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 smtClean="0"/>
              <a:t>a)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0668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in Java an abstract data type and a class for a data type Date, with year, month and day, and operations </a:t>
            </a:r>
            <a:r>
              <a:rPr lang="en-US" i="1" dirty="0" smtClean="0"/>
              <a:t>before</a:t>
            </a:r>
            <a:r>
              <a:rPr lang="en-US" dirty="0" smtClean="0"/>
              <a:t>, </a:t>
            </a:r>
            <a:r>
              <a:rPr lang="en-US" i="1" dirty="0" smtClean="0"/>
              <a:t>after</a:t>
            </a:r>
            <a:r>
              <a:rPr lang="en-US" dirty="0" smtClean="0"/>
              <a:t> and </a:t>
            </a:r>
            <a:r>
              <a:rPr lang="en-US" i="1" dirty="0" err="1" smtClean="0"/>
              <a:t>daysBetween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362200"/>
            <a:ext cx="6477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class</a:t>
            </a:r>
            <a:r>
              <a:rPr lang="en-US" sz="2000" dirty="0"/>
              <a:t> Date {</a:t>
            </a:r>
            <a:endParaRPr lang="nb-NO" sz="2000" dirty="0"/>
          </a:p>
          <a:p>
            <a:r>
              <a:rPr lang="en-US" sz="2000" dirty="0"/>
              <a:t>  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year, month, day;</a:t>
            </a:r>
            <a:endParaRPr lang="nb-NO" sz="2000" dirty="0"/>
          </a:p>
          <a:p>
            <a:r>
              <a:rPr lang="en-US" sz="2000" dirty="0"/>
              <a:t>  Date date(</a:t>
            </a:r>
            <a:r>
              <a:rPr lang="en-US" sz="2000" dirty="0" err="1"/>
              <a:t>int</a:t>
            </a:r>
            <a:r>
              <a:rPr lang="en-US" sz="2000" dirty="0"/>
              <a:t> y, m, d) {.. ; </a:t>
            </a:r>
            <a:r>
              <a:rPr lang="en-US" sz="2000" dirty="0">
                <a:solidFill>
                  <a:srgbClr val="0000FF"/>
                </a:solidFill>
              </a:rPr>
              <a:t>return</a:t>
            </a:r>
            <a:r>
              <a:rPr lang="en-US" sz="2000" dirty="0"/>
              <a:t> new Date(...) ; ..}</a:t>
            </a:r>
            <a:endParaRPr lang="nb-NO" sz="2000" dirty="0"/>
          </a:p>
          <a:p>
            <a:r>
              <a:rPr lang="en-US" sz="2000" dirty="0"/>
              <a:t> </a:t>
            </a:r>
            <a:endParaRPr lang="nb-NO" sz="2000" dirty="0"/>
          </a:p>
          <a:p>
            <a:r>
              <a:rPr lang="en-US" sz="2000" dirty="0"/>
              <a:t>  </a:t>
            </a:r>
            <a:r>
              <a:rPr lang="en-US" sz="2000" dirty="0" err="1">
                <a:solidFill>
                  <a:srgbClr val="0000FF"/>
                </a:solidFill>
              </a:rPr>
              <a:t>boolean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before</a:t>
            </a:r>
            <a:r>
              <a:rPr lang="en-US" sz="2000" dirty="0"/>
              <a:t>(Date </a:t>
            </a:r>
            <a:r>
              <a:rPr lang="en-US" sz="2000" dirty="0" smtClean="0">
                <a:solidFill>
                  <a:srgbClr val="FF0000"/>
                </a:solidFill>
              </a:rPr>
              <a:t>d</a:t>
            </a:r>
            <a:r>
              <a:rPr lang="en-US" sz="2000" dirty="0" smtClean="0"/>
              <a:t>) </a:t>
            </a:r>
            <a:r>
              <a:rPr lang="en-US" sz="2000" dirty="0"/>
              <a:t>{</a:t>
            </a:r>
            <a:endParaRPr lang="nb-NO" sz="2000" dirty="0"/>
          </a:p>
          <a:p>
            <a:r>
              <a:rPr lang="en-US" sz="2000" dirty="0"/>
              <a:t>    if </a:t>
            </a:r>
            <a:r>
              <a:rPr lang="en-US" sz="2000" dirty="0" smtClean="0"/>
              <a:t>(year </a:t>
            </a:r>
            <a:r>
              <a:rPr lang="en-US" sz="2000" dirty="0"/>
              <a:t>&lt; </a:t>
            </a:r>
            <a:r>
              <a:rPr lang="en-US" sz="2000" dirty="0" err="1" smtClean="0"/>
              <a:t>d.year</a:t>
            </a:r>
            <a:r>
              <a:rPr lang="en-US" sz="2000" dirty="0"/>
              <a:t>) {return true} else</a:t>
            </a:r>
            <a:endParaRPr lang="nb-NO" sz="2000" dirty="0"/>
          </a:p>
          <a:p>
            <a:r>
              <a:rPr lang="en-US" sz="2000" dirty="0"/>
              <a:t>    if </a:t>
            </a:r>
            <a:r>
              <a:rPr lang="en-US" sz="2000" dirty="0" smtClean="0"/>
              <a:t>(year </a:t>
            </a:r>
            <a:r>
              <a:rPr lang="en-US" sz="2000" dirty="0"/>
              <a:t>&gt; </a:t>
            </a:r>
            <a:r>
              <a:rPr lang="en-US" sz="2000" dirty="0" err="1" smtClean="0"/>
              <a:t>d.year</a:t>
            </a:r>
            <a:r>
              <a:rPr lang="en-US" sz="2000" dirty="0"/>
              <a:t>) {return false} else</a:t>
            </a:r>
            <a:endParaRPr lang="nb-NO" sz="2000" dirty="0"/>
          </a:p>
          <a:p>
            <a:r>
              <a:rPr lang="en-US" sz="2000" dirty="0"/>
              <a:t>      if </a:t>
            </a:r>
            <a:r>
              <a:rPr lang="en-US" sz="2000" dirty="0" smtClean="0"/>
              <a:t>(month </a:t>
            </a:r>
            <a:r>
              <a:rPr lang="en-US" sz="2000" dirty="0"/>
              <a:t>&lt; </a:t>
            </a:r>
            <a:r>
              <a:rPr lang="en-US" sz="2000" dirty="0" err="1" smtClean="0"/>
              <a:t>d.month</a:t>
            </a:r>
            <a:r>
              <a:rPr lang="en-US" sz="2000" dirty="0"/>
              <a:t>) {return true} else</a:t>
            </a:r>
            <a:endParaRPr lang="nb-NO" sz="2000" dirty="0"/>
          </a:p>
          <a:p>
            <a:r>
              <a:rPr lang="en-US" sz="2000" dirty="0"/>
              <a:t>      if </a:t>
            </a:r>
            <a:r>
              <a:rPr lang="en-US" sz="2000" dirty="0" smtClean="0"/>
              <a:t>(month </a:t>
            </a:r>
            <a:r>
              <a:rPr lang="en-US" sz="2000" dirty="0"/>
              <a:t>&gt; </a:t>
            </a:r>
            <a:r>
              <a:rPr lang="en-US" sz="2000" dirty="0" err="1" smtClean="0"/>
              <a:t>d.month</a:t>
            </a:r>
            <a:r>
              <a:rPr lang="en-US" sz="2000" dirty="0"/>
              <a:t>) {return false} else</a:t>
            </a:r>
            <a:endParaRPr lang="nb-NO" sz="2000" dirty="0"/>
          </a:p>
          <a:p>
            <a:r>
              <a:rPr lang="en-US" sz="2000" dirty="0"/>
              <a:t>        </a:t>
            </a:r>
            <a:r>
              <a:rPr lang="en-US" sz="2000" dirty="0" smtClean="0"/>
              <a:t>return day </a:t>
            </a:r>
            <a:r>
              <a:rPr lang="en-US" sz="2000" dirty="0"/>
              <a:t>&lt; </a:t>
            </a:r>
            <a:r>
              <a:rPr lang="en-US" sz="2000" dirty="0" err="1" smtClean="0"/>
              <a:t>d.day</a:t>
            </a:r>
            <a:r>
              <a:rPr lang="en-US" sz="2000" dirty="0" smtClean="0"/>
              <a:t>;</a:t>
            </a:r>
            <a:endParaRPr lang="nb-NO" sz="2000" dirty="0"/>
          </a:p>
          <a:p>
            <a:r>
              <a:rPr lang="en-US" sz="2000" dirty="0"/>
              <a:t>  };</a:t>
            </a:r>
            <a:endParaRPr lang="nb-NO" sz="2000" dirty="0"/>
          </a:p>
          <a:p>
            <a:r>
              <a:rPr lang="en-US" sz="2000" dirty="0"/>
              <a:t>  ..</a:t>
            </a:r>
            <a:endParaRPr lang="nb-NO" sz="2000" dirty="0"/>
          </a:p>
          <a:p>
            <a:r>
              <a:rPr lang="en-US" sz="2000" dirty="0"/>
              <a:t>}</a:t>
            </a:r>
            <a:endParaRPr lang="nb-NO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85314" y="1992868"/>
            <a:ext cx="651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Class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1752600"/>
            <a:ext cx="2895600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Abstract data type:</a:t>
            </a:r>
          </a:p>
          <a:p>
            <a:r>
              <a:rPr lang="en-US" dirty="0" smtClean="0"/>
              <a:t>meaning of an operation is always the same</a:t>
            </a:r>
          </a:p>
          <a:p>
            <a:r>
              <a:rPr lang="en-US" i="1" dirty="0" smtClean="0"/>
              <a:t>operation (operands)</a:t>
            </a:r>
          </a:p>
          <a:p>
            <a:endParaRPr lang="en-US" dirty="0"/>
          </a:p>
          <a:p>
            <a:r>
              <a:rPr lang="en-US" b="1" dirty="0" smtClean="0"/>
              <a:t>Class</a:t>
            </a:r>
            <a:r>
              <a:rPr lang="en-US" dirty="0" smtClean="0"/>
              <a:t>:</a:t>
            </a:r>
          </a:p>
          <a:p>
            <a:r>
              <a:rPr lang="en-US" dirty="0" smtClean="0"/>
              <a:t>Meaning of operation might depend on runtime type of object (polymorphism/dynamic dispatch)</a:t>
            </a:r>
          </a:p>
          <a:p>
            <a:r>
              <a:rPr lang="en-US" i="1" dirty="0" err="1" smtClean="0"/>
              <a:t>object.operation</a:t>
            </a:r>
            <a:r>
              <a:rPr lang="en-US" i="1" dirty="0" smtClean="0"/>
              <a:t>(arguments)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6133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38400" y="-228600"/>
            <a:ext cx="8229600" cy="1143000"/>
          </a:xfrm>
        </p:spPr>
        <p:txBody>
          <a:bodyPr/>
          <a:lstStyle/>
          <a:p>
            <a:r>
              <a:rPr lang="en-US" smtClean="0"/>
              <a:t>Problem </a:t>
            </a:r>
            <a:r>
              <a:rPr lang="en-US" smtClean="0"/>
              <a:t>5 </a:t>
            </a:r>
            <a:r>
              <a:rPr lang="en-US" dirty="0" smtClean="0"/>
              <a:t>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3352800" cy="434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How would you make the Date class independent of the representation of years, months and days?</a:t>
            </a:r>
          </a:p>
          <a:p>
            <a:pPr lvl="1"/>
            <a:r>
              <a:rPr lang="en-US" sz="2000" dirty="0" smtClean="0">
                <a:solidFill>
                  <a:srgbClr val="FF6600"/>
                </a:solidFill>
              </a:rPr>
              <a:t>Abstraction is key!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0" y="89890"/>
            <a:ext cx="533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class Month</a:t>
            </a:r>
            <a:r>
              <a:rPr lang="en-US" sz="2000" dirty="0"/>
              <a:t> {</a:t>
            </a:r>
            <a:endParaRPr lang="nb-NO" sz="2000" dirty="0"/>
          </a:p>
          <a:p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mAsInt</a:t>
            </a:r>
            <a:r>
              <a:rPr lang="en-US" sz="2000" dirty="0"/>
              <a:t>;</a:t>
            </a:r>
            <a:endParaRPr lang="nb-NO" sz="2000" dirty="0"/>
          </a:p>
          <a:p>
            <a:r>
              <a:rPr lang="en-US" sz="2000" dirty="0"/>
              <a:t>  Boolean before(Month m) {</a:t>
            </a:r>
            <a:endParaRPr lang="nb-NO" sz="2000" dirty="0"/>
          </a:p>
          <a:p>
            <a:r>
              <a:rPr lang="en-US" sz="2000" dirty="0"/>
              <a:t>    </a:t>
            </a:r>
            <a:r>
              <a:rPr lang="en-US" sz="2000" dirty="0" smtClean="0"/>
              <a:t>return </a:t>
            </a:r>
            <a:r>
              <a:rPr lang="en-US" sz="2000" dirty="0" err="1" smtClean="0"/>
              <a:t>mAsInt</a:t>
            </a:r>
            <a:r>
              <a:rPr lang="en-US" sz="2000" dirty="0" smtClean="0"/>
              <a:t> </a:t>
            </a:r>
            <a:r>
              <a:rPr lang="en-US" sz="2000" dirty="0"/>
              <a:t>&lt; </a:t>
            </a:r>
            <a:r>
              <a:rPr lang="en-US" sz="2000" dirty="0" err="1" smtClean="0"/>
              <a:t>m.mAsInt</a:t>
            </a:r>
            <a:r>
              <a:rPr lang="en-US" sz="2000" dirty="0" smtClean="0"/>
              <a:t>;</a:t>
            </a:r>
            <a:endParaRPr lang="nb-NO" sz="2000" dirty="0"/>
          </a:p>
          <a:p>
            <a:r>
              <a:rPr lang="en-US" sz="2000" dirty="0"/>
              <a:t>  }</a:t>
            </a:r>
            <a:endParaRPr lang="nb-NO" sz="2000" dirty="0"/>
          </a:p>
          <a:p>
            <a:r>
              <a:rPr lang="en-US" sz="2000" dirty="0"/>
              <a:t>};</a:t>
            </a:r>
            <a:endParaRPr lang="nb-NO" sz="2000" dirty="0"/>
          </a:p>
          <a:p>
            <a:r>
              <a:rPr lang="en-US" sz="2000" dirty="0">
                <a:solidFill>
                  <a:srgbClr val="FF6600"/>
                </a:solidFill>
              </a:rPr>
              <a:t>class Year</a:t>
            </a:r>
            <a:r>
              <a:rPr lang="en-US" sz="2000" dirty="0"/>
              <a:t> {/* correspondingly */};</a:t>
            </a:r>
            <a:endParaRPr lang="nb-NO" sz="2000" dirty="0"/>
          </a:p>
          <a:p>
            <a:r>
              <a:rPr lang="en-US" sz="2000" dirty="0">
                <a:solidFill>
                  <a:srgbClr val="FF6600"/>
                </a:solidFill>
              </a:rPr>
              <a:t>class Day</a:t>
            </a:r>
            <a:r>
              <a:rPr lang="en-US" sz="2000" dirty="0"/>
              <a:t> {/* correspondingly */};</a:t>
            </a:r>
            <a:endParaRPr lang="nb-NO" sz="2000" dirty="0"/>
          </a:p>
          <a:p>
            <a:r>
              <a:rPr lang="en-US" sz="2000" dirty="0"/>
              <a:t> </a:t>
            </a:r>
            <a:endParaRPr lang="nb-NO" sz="2000" dirty="0"/>
          </a:p>
          <a:p>
            <a:r>
              <a:rPr lang="en-US" sz="2000" dirty="0"/>
              <a:t>class Date {</a:t>
            </a:r>
            <a:endParaRPr lang="nb-NO" sz="2000" dirty="0"/>
          </a:p>
          <a:p>
            <a:r>
              <a:rPr lang="en-US" sz="2000" dirty="0">
                <a:solidFill>
                  <a:srgbClr val="FF6600"/>
                </a:solidFill>
              </a:rPr>
              <a:t>  Year year; Month month, Day day;</a:t>
            </a:r>
            <a:endParaRPr lang="nb-NO" sz="2000" dirty="0">
              <a:solidFill>
                <a:srgbClr val="FF6600"/>
              </a:solidFill>
            </a:endParaRPr>
          </a:p>
          <a:p>
            <a:r>
              <a:rPr lang="en-US" sz="2000" dirty="0"/>
              <a:t>  Date date(Year y, Month m, Day d) {..}</a:t>
            </a:r>
            <a:endParaRPr lang="nb-NO" sz="2000" dirty="0"/>
          </a:p>
          <a:p>
            <a:r>
              <a:rPr lang="en-US" sz="2000" dirty="0"/>
              <a:t> </a:t>
            </a:r>
            <a:endParaRPr lang="nb-NO" sz="2000" dirty="0"/>
          </a:p>
          <a:p>
            <a:r>
              <a:rPr lang="en-US" sz="2000" dirty="0"/>
              <a:t>  </a:t>
            </a:r>
            <a:r>
              <a:rPr lang="en-US" sz="2000" dirty="0" err="1"/>
              <a:t>boolean</a:t>
            </a:r>
            <a:r>
              <a:rPr lang="en-US" sz="2000" dirty="0"/>
              <a:t> </a:t>
            </a:r>
            <a:r>
              <a:rPr lang="en-US" sz="2000" dirty="0" smtClean="0"/>
              <a:t>before</a:t>
            </a:r>
            <a:r>
              <a:rPr lang="en-US" sz="2000" dirty="0"/>
              <a:t>(Date </a:t>
            </a:r>
            <a:r>
              <a:rPr lang="en-US" sz="2000" dirty="0" smtClean="0"/>
              <a:t>d) </a:t>
            </a:r>
            <a:r>
              <a:rPr lang="en-US" sz="2000" dirty="0"/>
              <a:t>{</a:t>
            </a:r>
            <a:endParaRPr lang="nb-NO" sz="2000" dirty="0"/>
          </a:p>
          <a:p>
            <a:r>
              <a:rPr lang="en-US" sz="2000" dirty="0"/>
              <a:t>    if </a:t>
            </a:r>
            <a:r>
              <a:rPr lang="en-US" sz="2000" dirty="0" err="1">
                <a:solidFill>
                  <a:srgbClr val="FF6600"/>
                </a:solidFill>
              </a:rPr>
              <a:t>y</a:t>
            </a:r>
            <a:r>
              <a:rPr lang="en-US" sz="2000" dirty="0" err="1" smtClean="0">
                <a:solidFill>
                  <a:srgbClr val="FF6600"/>
                </a:solidFill>
              </a:rPr>
              <a:t>ear.before</a:t>
            </a:r>
            <a:r>
              <a:rPr lang="en-US" sz="2000" dirty="0" smtClean="0"/>
              <a:t>(</a:t>
            </a:r>
            <a:r>
              <a:rPr lang="en-US" sz="2000" dirty="0" err="1" smtClean="0"/>
              <a:t>d.year</a:t>
            </a:r>
            <a:r>
              <a:rPr lang="en-US" sz="2000" dirty="0"/>
              <a:t>)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{</a:t>
            </a:r>
            <a:r>
              <a:rPr lang="en-US" sz="2000" dirty="0"/>
              <a:t>return true} else</a:t>
            </a:r>
            <a:endParaRPr lang="nb-NO" sz="2000" dirty="0"/>
          </a:p>
          <a:p>
            <a:r>
              <a:rPr lang="en-US" sz="2000" dirty="0"/>
              <a:t>      if </a:t>
            </a:r>
            <a:r>
              <a:rPr lang="en-US" sz="2000" dirty="0" err="1" smtClean="0">
                <a:solidFill>
                  <a:srgbClr val="FF6600"/>
                </a:solidFill>
              </a:rPr>
              <a:t>month.before</a:t>
            </a:r>
            <a:r>
              <a:rPr lang="en-US" sz="2000" dirty="0"/>
              <a:t>(</a:t>
            </a:r>
            <a:r>
              <a:rPr lang="en-US" sz="2000" dirty="0" err="1" smtClean="0"/>
              <a:t>d.month</a:t>
            </a:r>
            <a:r>
              <a:rPr lang="en-US" sz="2000" dirty="0" smtClean="0"/>
              <a:t>) </a:t>
            </a:r>
            <a:br>
              <a:rPr lang="en-US" sz="2000" dirty="0" smtClean="0"/>
            </a:br>
            <a:r>
              <a:rPr lang="en-US" sz="2000" dirty="0" smtClean="0"/>
              <a:t>       {</a:t>
            </a:r>
            <a:r>
              <a:rPr lang="en-US" sz="2000" dirty="0"/>
              <a:t>return true} else</a:t>
            </a:r>
            <a:endParaRPr lang="nb-NO" sz="2000" dirty="0"/>
          </a:p>
          <a:p>
            <a:r>
              <a:rPr lang="en-US" sz="2000" dirty="0"/>
              <a:t>        </a:t>
            </a:r>
            <a:r>
              <a:rPr lang="en-US" sz="2000" dirty="0" smtClean="0"/>
              <a:t>return </a:t>
            </a:r>
            <a:r>
              <a:rPr lang="en-US" sz="2000" dirty="0" err="1" smtClean="0">
                <a:solidFill>
                  <a:srgbClr val="FF6600"/>
                </a:solidFill>
              </a:rPr>
              <a:t>day.before</a:t>
            </a:r>
            <a:r>
              <a:rPr lang="en-US" sz="2000" dirty="0" smtClean="0"/>
              <a:t>(</a:t>
            </a:r>
            <a:r>
              <a:rPr lang="en-US" sz="2000" dirty="0" err="1" smtClean="0"/>
              <a:t>d.day</a:t>
            </a:r>
            <a:r>
              <a:rPr lang="en-US" sz="2000" dirty="0" smtClean="0"/>
              <a:t>); </a:t>
            </a:r>
            <a:r>
              <a:rPr lang="en-US" sz="2000" dirty="0"/>
              <a:t>}</a:t>
            </a:r>
            <a:endParaRPr lang="nb-NO" sz="2000" dirty="0"/>
          </a:p>
          <a:p>
            <a:r>
              <a:rPr lang="en-US" sz="2000" dirty="0"/>
              <a:t>}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15654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Problem 1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7" r="68626" b="36420"/>
          <a:stretch/>
        </p:blipFill>
        <p:spPr bwMode="auto">
          <a:xfrm>
            <a:off x="195019" y="919237"/>
            <a:ext cx="3310181" cy="52310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32" r="71178" b="18536"/>
          <a:stretch/>
        </p:blipFill>
        <p:spPr bwMode="auto">
          <a:xfrm>
            <a:off x="3657600" y="990600"/>
            <a:ext cx="3505199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57600" y="2895600"/>
            <a:ext cx="48467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of these four statements are correct under</a:t>
            </a:r>
          </a:p>
          <a:p>
            <a:r>
              <a:rPr lang="en-US" dirty="0" smtClean="0"/>
              <a:t>a) name compatibility?</a:t>
            </a:r>
          </a:p>
          <a:p>
            <a:r>
              <a:rPr lang="en-US" dirty="0" smtClean="0"/>
              <a:t>b) structural compatibility?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Problem 1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7" r="68626" b="36420"/>
          <a:stretch/>
        </p:blipFill>
        <p:spPr bwMode="auto">
          <a:xfrm>
            <a:off x="195019" y="919237"/>
            <a:ext cx="3310181" cy="52310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32" r="71178" b="18536"/>
          <a:stretch/>
        </p:blipFill>
        <p:spPr bwMode="auto">
          <a:xfrm>
            <a:off x="3657600" y="990600"/>
            <a:ext cx="3505199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57600" y="2895600"/>
            <a:ext cx="48467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of these four statements are correct under</a:t>
            </a:r>
          </a:p>
          <a:p>
            <a:r>
              <a:rPr lang="en-US" dirty="0" smtClean="0"/>
              <a:t>a) name compatibility?</a:t>
            </a:r>
          </a:p>
          <a:p>
            <a:r>
              <a:rPr lang="en-US" dirty="0" smtClean="0"/>
              <a:t>b) structural compatibility?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304800"/>
            <a:ext cx="1317338" cy="2308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a)</a:t>
            </a:r>
          </a:p>
          <a:p>
            <a:endParaRPr lang="en-US" sz="2400" dirty="0"/>
          </a:p>
          <a:p>
            <a:r>
              <a:rPr lang="en-US" sz="2400" dirty="0" smtClean="0"/>
              <a:t>Incorrect</a:t>
            </a:r>
          </a:p>
          <a:p>
            <a:r>
              <a:rPr lang="en-US" sz="2400" dirty="0" smtClean="0"/>
              <a:t>Correct</a:t>
            </a:r>
          </a:p>
          <a:p>
            <a:r>
              <a:rPr lang="en-US" sz="2400" dirty="0" smtClean="0"/>
              <a:t>Incorrect</a:t>
            </a:r>
          </a:p>
          <a:p>
            <a:r>
              <a:rPr lang="en-US" sz="2400" dirty="0" smtClean="0"/>
              <a:t>Incorrect</a:t>
            </a:r>
          </a:p>
        </p:txBody>
      </p:sp>
    </p:spTree>
    <p:extLst>
      <p:ext uri="{BB962C8B-B14F-4D97-AF65-F5344CB8AC3E}">
        <p14:creationId xmlns:p14="http://schemas.microsoft.com/office/powerpoint/2010/main" val="343891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Problem 1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7" r="68626" b="36420"/>
          <a:stretch/>
        </p:blipFill>
        <p:spPr bwMode="auto">
          <a:xfrm>
            <a:off x="195019" y="919237"/>
            <a:ext cx="3310181" cy="52310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32" r="71178" b="18536"/>
          <a:stretch/>
        </p:blipFill>
        <p:spPr bwMode="auto">
          <a:xfrm>
            <a:off x="3657600" y="990600"/>
            <a:ext cx="3505199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57600" y="2895600"/>
            <a:ext cx="48467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of these four statements are correct under</a:t>
            </a:r>
          </a:p>
          <a:p>
            <a:r>
              <a:rPr lang="en-US" dirty="0" smtClean="0"/>
              <a:t>a) name compatibility?</a:t>
            </a:r>
          </a:p>
          <a:p>
            <a:r>
              <a:rPr lang="en-US" dirty="0" smtClean="0"/>
              <a:t>b) structural compatibility?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304800"/>
            <a:ext cx="1317338" cy="2308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Correct</a:t>
            </a:r>
          </a:p>
          <a:p>
            <a:r>
              <a:rPr lang="en-US" sz="2400" dirty="0" smtClean="0"/>
              <a:t>Correct</a:t>
            </a:r>
          </a:p>
          <a:p>
            <a:r>
              <a:rPr lang="en-US" sz="2400" dirty="0" smtClean="0"/>
              <a:t>Correct</a:t>
            </a:r>
          </a:p>
          <a:p>
            <a:r>
              <a:rPr lang="en-US" sz="2400" dirty="0" smtClean="0"/>
              <a:t>Incorrect</a:t>
            </a:r>
          </a:p>
        </p:txBody>
      </p:sp>
    </p:spTree>
    <p:extLst>
      <p:ext uri="{BB962C8B-B14F-4D97-AF65-F5344CB8AC3E}">
        <p14:creationId xmlns:p14="http://schemas.microsoft.com/office/powerpoint/2010/main" val="311166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/>
              <a:t>Problem 2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636777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495800"/>
            <a:ext cx="892628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7209" y="1106269"/>
            <a:ext cx="496299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class</a:t>
            </a:r>
            <a:r>
              <a:rPr lang="en-US" dirty="0" smtClean="0"/>
              <a:t> Food { … }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class</a:t>
            </a:r>
            <a:r>
              <a:rPr lang="en-US" dirty="0" smtClean="0"/>
              <a:t> Cheese </a:t>
            </a:r>
            <a:r>
              <a:rPr lang="en-US" dirty="0" smtClean="0">
                <a:solidFill>
                  <a:srgbClr val="3366FF"/>
                </a:solidFill>
              </a:rPr>
              <a:t>extends</a:t>
            </a:r>
            <a:r>
              <a:rPr lang="en-US" dirty="0" smtClean="0"/>
              <a:t> Food { … 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286000"/>
            <a:ext cx="68580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3366FF"/>
                </a:solidFill>
              </a:rPr>
              <a:t>int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f (Cheese c) { … }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rgbClr val="3366FF"/>
                </a:solidFill>
              </a:rPr>
              <a:t>i</a:t>
            </a:r>
            <a:r>
              <a:rPr lang="en-US" dirty="0" err="1" smtClean="0">
                <a:solidFill>
                  <a:srgbClr val="3366FF"/>
                </a:solidFill>
              </a:rPr>
              <a:t>nt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f’ (Food f) { .. } </a:t>
            </a:r>
            <a:r>
              <a:rPr lang="en-US" dirty="0" smtClean="0">
                <a:solidFill>
                  <a:srgbClr val="008000"/>
                </a:solidFill>
              </a:rPr>
              <a:t>// in this language, f’ is just an ordinary name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57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nb-NO" dirty="0" smtClean="0"/>
              <a:t>Problem 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answer is of course that f expects a more specific type than </a:t>
            </a:r>
            <a:r>
              <a:rPr lang="en-US" dirty="0" smtClean="0">
                <a:solidFill>
                  <a:srgbClr val="0000FF"/>
                </a:solidFill>
              </a:rPr>
              <a:t>Food</a:t>
            </a:r>
            <a:r>
              <a:rPr lang="en-US" dirty="0" smtClean="0"/>
              <a:t>, namely </a:t>
            </a:r>
            <a:r>
              <a:rPr lang="en-US" dirty="0" smtClean="0">
                <a:solidFill>
                  <a:srgbClr val="0000FF"/>
                </a:solidFill>
              </a:rPr>
              <a:t>Cheese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00FF"/>
                </a:solidFill>
              </a:rPr>
              <a:t>Cheese</a:t>
            </a:r>
            <a:r>
              <a:rPr lang="en-US" dirty="0" smtClean="0"/>
              <a:t> might have properties that </a:t>
            </a:r>
            <a:r>
              <a:rPr lang="en-US" dirty="0" smtClean="0">
                <a:solidFill>
                  <a:srgbClr val="0000FF"/>
                </a:solidFill>
              </a:rPr>
              <a:t>Food</a:t>
            </a:r>
            <a:r>
              <a:rPr lang="en-US" dirty="0" smtClean="0"/>
              <a:t> does not.</a:t>
            </a:r>
          </a:p>
          <a:p>
            <a:endParaRPr lang="en-US" dirty="0"/>
          </a:p>
          <a:p>
            <a:r>
              <a:rPr lang="en-US" dirty="0" smtClean="0"/>
              <a:t>For instance, imagine this definition of </a:t>
            </a:r>
            <a:r>
              <a:rPr lang="en-US" dirty="0" smtClean="0">
                <a:solidFill>
                  <a:srgbClr val="0000FF"/>
                </a:solidFill>
              </a:rPr>
              <a:t>Cheese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514600"/>
            <a:ext cx="496299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class</a:t>
            </a:r>
            <a:r>
              <a:rPr lang="en-US" dirty="0" smtClean="0"/>
              <a:t> Cheese </a:t>
            </a:r>
            <a:r>
              <a:rPr lang="en-US" dirty="0" smtClean="0">
                <a:solidFill>
                  <a:srgbClr val="3366FF"/>
                </a:solidFill>
              </a:rPr>
              <a:t>extends</a:t>
            </a:r>
            <a:r>
              <a:rPr lang="en-US" dirty="0" smtClean="0"/>
              <a:t> Food { void melt() { … } }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3124200"/>
            <a:ext cx="231276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and this definition of f: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593068"/>
            <a:ext cx="6858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3366FF"/>
                </a:solidFill>
              </a:rPr>
              <a:t>int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f (Cheese c) { … </a:t>
            </a:r>
            <a:r>
              <a:rPr lang="en-US" dirty="0" err="1" smtClean="0">
                <a:solidFill>
                  <a:schemeClr val="tx1"/>
                </a:solidFill>
              </a:rPr>
              <a:t>c.melt</a:t>
            </a:r>
            <a:r>
              <a:rPr lang="en-US" dirty="0" smtClean="0">
                <a:solidFill>
                  <a:schemeClr val="tx1"/>
                </a:solidFill>
              </a:rPr>
              <a:t>(); … }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4267200"/>
            <a:ext cx="49798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Clearly, a call to f(</a:t>
            </a:r>
            <a:r>
              <a:rPr lang="en-US" dirty="0" err="1" smtClean="0"/>
              <a:t>someFood</a:t>
            </a:r>
            <a:r>
              <a:rPr lang="en-US" dirty="0" smtClean="0"/>
              <a:t>) would not work here.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30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Problem 3 – Exercise 10.2 in Mitchell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3391" r="1827"/>
          <a:stretch/>
        </p:blipFill>
        <p:spPr>
          <a:xfrm>
            <a:off x="-1" y="457200"/>
            <a:ext cx="4343401" cy="642922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2128" t="4591" r="3257"/>
          <a:stretch/>
        </p:blipFill>
        <p:spPr>
          <a:xfrm>
            <a:off x="3810000" y="532190"/>
            <a:ext cx="3991428" cy="472561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6400800" y="14478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7467600" y="28956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0" y="4867870"/>
            <a:ext cx="3474962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a) Rewrite this so that each class has a Rotate </a:t>
            </a:r>
            <a:r>
              <a:rPr lang="en-US" i="1" dirty="0" smtClean="0"/>
              <a:t>method, </a:t>
            </a:r>
            <a:r>
              <a:rPr lang="en-US" dirty="0" smtClean="0"/>
              <a:t>and no </a:t>
            </a:r>
            <a:r>
              <a:rPr lang="en-US" i="1" dirty="0" smtClean="0"/>
              <a:t>tag</a:t>
            </a:r>
            <a:r>
              <a:rPr lang="en-US" dirty="0" smtClean="0"/>
              <a:t> field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 (in other words, make an OO solution)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48600" y="1143000"/>
            <a:ext cx="12192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Switch on type tag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05800" y="2590800"/>
            <a:ext cx="762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Type 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07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4876800" cy="868362"/>
          </a:xfrm>
        </p:spPr>
        <p:txBody>
          <a:bodyPr/>
          <a:lstStyle/>
          <a:p>
            <a:r>
              <a:rPr lang="en-US" dirty="0" smtClean="0"/>
              <a:t>Problem 3 - 10.2 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class</a:t>
            </a:r>
            <a:r>
              <a:rPr lang="en-US" dirty="0"/>
              <a:t> Point {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x, y;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/>
              <a:t>move(</a:t>
            </a:r>
            <a:r>
              <a:rPr lang="en-US" dirty="0" err="1">
                <a:solidFill>
                  <a:srgbClr val="0000FF"/>
                </a:solidFill>
              </a:rPr>
              <a:t>int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dx, </a:t>
            </a:r>
            <a:r>
              <a:rPr lang="en-US" dirty="0" err="1">
                <a:solidFill>
                  <a:srgbClr val="0000FF"/>
                </a:solidFill>
              </a:rPr>
              <a:t>int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/>
              <a:t>dy</a:t>
            </a:r>
            <a:r>
              <a:rPr lang="en-US" dirty="0"/>
              <a:t>)</a:t>
            </a: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		x </a:t>
            </a:r>
            <a:r>
              <a:rPr lang="en-US" dirty="0"/>
              <a:t>+=dx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		y </a:t>
            </a:r>
            <a:r>
              <a:rPr lang="en-US" dirty="0"/>
              <a:t>+=</a:t>
            </a:r>
            <a:r>
              <a:rPr lang="en-US" dirty="0" err="1"/>
              <a:t>dy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}</a:t>
            </a:r>
            <a:r>
              <a:rPr lang="en-US" dirty="0"/>
              <a:t>;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/>
              <a:t>rotate(){};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  <a:r>
              <a:rPr lang="en-US" dirty="0"/>
              <a:t>;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dirty="0"/>
              <a:t>Circle </a:t>
            </a:r>
            <a:r>
              <a:rPr lang="en-US" dirty="0">
                <a:solidFill>
                  <a:srgbClr val="0000FF"/>
                </a:solidFill>
              </a:rPr>
              <a:t>extends</a:t>
            </a:r>
            <a:r>
              <a:rPr lang="en-US" dirty="0"/>
              <a:t> Point {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008000"/>
                </a:solidFill>
              </a:rPr>
              <a:t>/</a:t>
            </a:r>
            <a:r>
              <a:rPr lang="en-US" dirty="0">
                <a:solidFill>
                  <a:srgbClr val="008000"/>
                </a:solidFill>
              </a:rPr>
              <a:t>/ the inherited point can be the center  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radius;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008000"/>
                </a:solidFill>
              </a:rPr>
              <a:t>/</a:t>
            </a:r>
            <a:r>
              <a:rPr lang="en-US" dirty="0">
                <a:solidFill>
                  <a:srgbClr val="008000"/>
                </a:solidFill>
              </a:rPr>
              <a:t>/ no </a:t>
            </a:r>
            <a:r>
              <a:rPr lang="en-US" dirty="0" smtClean="0">
                <a:solidFill>
                  <a:srgbClr val="008000"/>
                </a:solidFill>
              </a:rPr>
              <a:t>new move</a:t>
            </a:r>
            <a:r>
              <a:rPr lang="en-US" dirty="0">
                <a:solidFill>
                  <a:srgbClr val="008000"/>
                </a:solidFill>
              </a:rPr>
              <a:t>() or rotate() </a:t>
            </a:r>
            <a:r>
              <a:rPr lang="en-US" dirty="0" smtClean="0">
                <a:solidFill>
                  <a:srgbClr val="008000"/>
                </a:solidFill>
              </a:rPr>
              <a:t>methods are needed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/>
              <a:t>}</a:t>
            </a:r>
            <a:r>
              <a:rPr lang="en-US" dirty="0"/>
              <a:t>;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fr-FR" dirty="0" smtClean="0">
                <a:solidFill>
                  <a:srgbClr val="0000FF"/>
                </a:solidFill>
              </a:rPr>
              <a:t>class</a:t>
            </a:r>
            <a:r>
              <a:rPr lang="fr-FR" dirty="0" smtClean="0"/>
              <a:t> </a:t>
            </a:r>
            <a:r>
              <a:rPr lang="fr-FR" dirty="0"/>
              <a:t>Rectangle </a:t>
            </a:r>
            <a:r>
              <a:rPr lang="fr-FR" dirty="0" err="1">
                <a:solidFill>
                  <a:srgbClr val="0000FF"/>
                </a:solidFill>
              </a:rPr>
              <a:t>extends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/>
              <a:t>Point {</a:t>
            </a:r>
            <a:r>
              <a:rPr lang="en-US" dirty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008000"/>
                </a:solidFill>
              </a:rPr>
              <a:t>/</a:t>
            </a:r>
            <a:r>
              <a:rPr lang="en-US" dirty="0">
                <a:solidFill>
                  <a:srgbClr val="008000"/>
                </a:solidFill>
              </a:rPr>
              <a:t>/ the inherited point can be the center, although the original  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	/</a:t>
            </a:r>
            <a:r>
              <a:rPr lang="en-US" dirty="0">
                <a:solidFill>
                  <a:srgbClr val="008000"/>
                </a:solidFill>
              </a:rPr>
              <a:t>/ did not have that  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/>
              <a:t>	Point </a:t>
            </a:r>
            <a:r>
              <a:rPr lang="en-US" dirty="0" err="1" smtClean="0"/>
              <a:t>topLeft</a:t>
            </a:r>
            <a:r>
              <a:rPr lang="en-US" dirty="0" smtClean="0"/>
              <a:t>, </a:t>
            </a:r>
            <a:r>
              <a:rPr lang="en-US" dirty="0" err="1" smtClean="0"/>
              <a:t>bottomRight</a:t>
            </a:r>
            <a:r>
              <a:rPr lang="en-US" dirty="0" smtClean="0"/>
              <a:t>;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/>
              <a:t>rotate()</a:t>
            </a:r>
            <a:r>
              <a:rPr lang="en-US" dirty="0" smtClean="0"/>
              <a:t>{</a:t>
            </a:r>
            <a:r>
              <a:rPr lang="en-US" dirty="0"/>
              <a:t> </a:t>
            </a:r>
            <a:r>
              <a:rPr lang="en-US" dirty="0" smtClean="0">
                <a:solidFill>
                  <a:srgbClr val="008000"/>
                </a:solidFill>
              </a:rPr>
              <a:t>/* implement rotate here */</a:t>
            </a:r>
            <a:r>
              <a:rPr lang="en-US" dirty="0" smtClean="0"/>
              <a:t> }</a:t>
            </a:r>
            <a:r>
              <a:rPr lang="en-US" dirty="0"/>
              <a:t>;</a:t>
            </a:r>
            <a:r>
              <a:rPr lang="fr-FR" dirty="0"/>
              <a:t> 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en-US" dirty="0" smtClean="0"/>
              <a:t>}</a:t>
            </a:r>
            <a:r>
              <a:rPr lang="en-US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20187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4876800" cy="868362"/>
          </a:xfrm>
        </p:spPr>
        <p:txBody>
          <a:bodyPr/>
          <a:lstStyle/>
          <a:p>
            <a:r>
              <a:rPr lang="en-US" dirty="0" smtClean="0"/>
              <a:t>Problem 3 - 10.2 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class</a:t>
            </a:r>
            <a:r>
              <a:rPr lang="en-US" dirty="0"/>
              <a:t> Point {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x, y;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/>
              <a:t>move(</a:t>
            </a:r>
            <a:r>
              <a:rPr lang="en-US" dirty="0" err="1">
                <a:solidFill>
                  <a:srgbClr val="0000FF"/>
                </a:solidFill>
              </a:rPr>
              <a:t>int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dx, </a:t>
            </a:r>
            <a:r>
              <a:rPr lang="en-US" dirty="0" err="1">
                <a:solidFill>
                  <a:srgbClr val="0000FF"/>
                </a:solidFill>
              </a:rPr>
              <a:t>int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/>
              <a:t>dy</a:t>
            </a:r>
            <a:r>
              <a:rPr lang="en-US" dirty="0"/>
              <a:t>)</a:t>
            </a: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		x </a:t>
            </a:r>
            <a:r>
              <a:rPr lang="en-US" dirty="0"/>
              <a:t>+=dx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		y </a:t>
            </a:r>
            <a:r>
              <a:rPr lang="en-US" dirty="0"/>
              <a:t>+=</a:t>
            </a:r>
            <a:r>
              <a:rPr lang="en-US" dirty="0" err="1"/>
              <a:t>dy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}</a:t>
            </a:r>
            <a:r>
              <a:rPr lang="en-US" dirty="0"/>
              <a:t>;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/>
              <a:t>rotate(){};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  <a:r>
              <a:rPr lang="en-US" dirty="0"/>
              <a:t>;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dirty="0"/>
              <a:t>Circle </a:t>
            </a:r>
            <a:r>
              <a:rPr lang="en-US" dirty="0">
                <a:solidFill>
                  <a:srgbClr val="0000FF"/>
                </a:solidFill>
              </a:rPr>
              <a:t>extends</a:t>
            </a:r>
            <a:r>
              <a:rPr lang="en-US" dirty="0"/>
              <a:t> Point {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008000"/>
                </a:solidFill>
              </a:rPr>
              <a:t>/</a:t>
            </a:r>
            <a:r>
              <a:rPr lang="en-US" dirty="0">
                <a:solidFill>
                  <a:srgbClr val="008000"/>
                </a:solidFill>
              </a:rPr>
              <a:t>/ the inherited point can be the center  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radius;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008000"/>
                </a:solidFill>
              </a:rPr>
              <a:t>/</a:t>
            </a:r>
            <a:r>
              <a:rPr lang="en-US" dirty="0">
                <a:solidFill>
                  <a:srgbClr val="008000"/>
                </a:solidFill>
              </a:rPr>
              <a:t>/ no </a:t>
            </a:r>
            <a:r>
              <a:rPr lang="en-US" dirty="0" smtClean="0">
                <a:solidFill>
                  <a:srgbClr val="008000"/>
                </a:solidFill>
              </a:rPr>
              <a:t>new move</a:t>
            </a:r>
            <a:r>
              <a:rPr lang="en-US" dirty="0">
                <a:solidFill>
                  <a:srgbClr val="008000"/>
                </a:solidFill>
              </a:rPr>
              <a:t>() or rotate() </a:t>
            </a:r>
            <a:r>
              <a:rPr lang="en-US" dirty="0" smtClean="0">
                <a:solidFill>
                  <a:srgbClr val="008000"/>
                </a:solidFill>
              </a:rPr>
              <a:t>methods are needed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/>
              <a:t>}</a:t>
            </a:r>
            <a:r>
              <a:rPr lang="en-US" dirty="0"/>
              <a:t>;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fr-FR" dirty="0" smtClean="0">
                <a:solidFill>
                  <a:srgbClr val="0000FF"/>
                </a:solidFill>
              </a:rPr>
              <a:t>class</a:t>
            </a:r>
            <a:r>
              <a:rPr lang="fr-FR" dirty="0" smtClean="0"/>
              <a:t> </a:t>
            </a:r>
            <a:r>
              <a:rPr lang="fr-FR" dirty="0"/>
              <a:t>Rectangle </a:t>
            </a:r>
            <a:r>
              <a:rPr lang="fr-FR" dirty="0" err="1">
                <a:solidFill>
                  <a:srgbClr val="0000FF"/>
                </a:solidFill>
              </a:rPr>
              <a:t>extends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/>
              <a:t>Point {</a:t>
            </a:r>
            <a:r>
              <a:rPr lang="en-US" dirty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008000"/>
                </a:solidFill>
              </a:rPr>
              <a:t>/</a:t>
            </a:r>
            <a:r>
              <a:rPr lang="en-US" dirty="0">
                <a:solidFill>
                  <a:srgbClr val="008000"/>
                </a:solidFill>
              </a:rPr>
              <a:t>/ the inherited point can be the center, although the original  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	/</a:t>
            </a:r>
            <a:r>
              <a:rPr lang="en-US" dirty="0">
                <a:solidFill>
                  <a:srgbClr val="008000"/>
                </a:solidFill>
              </a:rPr>
              <a:t>/ did not have that  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/>
              <a:t>	Point </a:t>
            </a:r>
            <a:r>
              <a:rPr lang="en-US" dirty="0" err="1" smtClean="0"/>
              <a:t>topLeft</a:t>
            </a:r>
            <a:r>
              <a:rPr lang="en-US" dirty="0" smtClean="0"/>
              <a:t>, </a:t>
            </a:r>
            <a:r>
              <a:rPr lang="en-US" dirty="0" err="1" smtClean="0"/>
              <a:t>bottomRight</a:t>
            </a:r>
            <a:r>
              <a:rPr lang="en-US" dirty="0" smtClean="0"/>
              <a:t>;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/>
              <a:t>rotate()</a:t>
            </a:r>
            <a:r>
              <a:rPr lang="en-US" dirty="0" smtClean="0"/>
              <a:t>{</a:t>
            </a:r>
            <a:r>
              <a:rPr lang="en-US" dirty="0"/>
              <a:t> </a:t>
            </a:r>
            <a:r>
              <a:rPr lang="en-US" dirty="0" smtClean="0">
                <a:solidFill>
                  <a:srgbClr val="008000"/>
                </a:solidFill>
              </a:rPr>
              <a:t>/* implement rotate here */</a:t>
            </a:r>
            <a:r>
              <a:rPr lang="en-US" dirty="0" smtClean="0"/>
              <a:t> }</a:t>
            </a:r>
            <a:r>
              <a:rPr lang="en-US" dirty="0"/>
              <a:t>;</a:t>
            </a:r>
            <a:r>
              <a:rPr lang="fr-FR" dirty="0"/>
              <a:t> 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en-US" dirty="0" smtClean="0"/>
              <a:t>}</a:t>
            </a:r>
            <a:r>
              <a:rPr lang="en-US" dirty="0"/>
              <a:t>;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1200" y="1143000"/>
            <a:ext cx="281940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Another option would be to add a Shape class at the top of the hierarchy, and letting Point, Circle and Rectangle inherit from this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30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3208</TotalTime>
  <Words>893</Words>
  <Application>Microsoft Macintosh PowerPoint</Application>
  <PresentationFormat>Skjermfremvisning (4:3)</PresentationFormat>
  <Paragraphs>189</Paragraphs>
  <Slides>17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1" baseType="lpstr">
      <vt:lpstr>Calibri</vt:lpstr>
      <vt:lpstr>宋体</vt:lpstr>
      <vt:lpstr>Arial</vt:lpstr>
      <vt:lpstr>Office Theme</vt:lpstr>
      <vt:lpstr>INF3110: Exercises Part 6 Object Orientation Comments and solutions</vt:lpstr>
      <vt:lpstr>Problem 1</vt:lpstr>
      <vt:lpstr>Problem 1</vt:lpstr>
      <vt:lpstr>Problem 1</vt:lpstr>
      <vt:lpstr>Problem 2</vt:lpstr>
      <vt:lpstr>Problem 2</vt:lpstr>
      <vt:lpstr>Problem 3 – Exercise 10.2 in Mitchell</vt:lpstr>
      <vt:lpstr>Problem 3 - 10.2 a)</vt:lpstr>
      <vt:lpstr>Problem 3 - 10.2 a)</vt:lpstr>
      <vt:lpstr>Problem 3 - 10.2 b)</vt:lpstr>
      <vt:lpstr>Problem 3 - 10.2 b)</vt:lpstr>
      <vt:lpstr>Problem 3 – 10.2 c)</vt:lpstr>
      <vt:lpstr>Problem 4</vt:lpstr>
      <vt:lpstr>Problem 4</vt:lpstr>
      <vt:lpstr>Problem 5 a)</vt:lpstr>
      <vt:lpstr>Problem 5 a)</vt:lpstr>
      <vt:lpstr>Problem 5 b)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Run-time Organization Exercise 1</dc:title>
  <dc:creator>Weiqing</dc:creator>
  <cp:lastModifiedBy>Eyvind Axelsen</cp:lastModifiedBy>
  <cp:revision>173</cp:revision>
  <dcterms:created xsi:type="dcterms:W3CDTF">2006-08-16T00:00:00Z</dcterms:created>
  <dcterms:modified xsi:type="dcterms:W3CDTF">2017-08-28T17:00:31Z</dcterms:modified>
</cp:coreProperties>
</file>