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2" autoAdjust="0"/>
  </p:normalViewPr>
  <p:slideViewPr>
    <p:cSldViewPr>
      <p:cViewPr varScale="1">
        <p:scale>
          <a:sx n="115" d="100"/>
          <a:sy n="115" d="100"/>
        </p:scale>
        <p:origin x="-4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843A2-592A-4AAA-8EED-DCF2C1F854C2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C172A-3322-4291-A92F-850E1248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6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CB870-D48B-4BA2-BE16-71E3769CF373}" type="slidenum">
              <a:rPr lang="en-US"/>
              <a:pPr/>
              <a:t>2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Event - hendelse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C43429-1EB5-41B3-B653-AE53D33CC8AB}" type="slidenum">
              <a:rPr lang="en-US"/>
              <a:pPr/>
              <a:t>3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Gjensidig utelukkelse</a:t>
            </a:r>
          </a:p>
          <a:p>
            <a:r>
              <a:rPr lang="en-US"/>
              <a:t>Hold og vent</a:t>
            </a:r>
          </a:p>
          <a:p>
            <a:r>
              <a:rPr lang="en-US"/>
              <a:t>Ingen 	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E0480-1A6D-4EE9-B47A-D1BDF881902D}" type="slidenum">
              <a:rPr lang="en-US"/>
              <a:pPr/>
              <a:t>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Avoid – unngaa</a:t>
            </a:r>
          </a:p>
          <a:p>
            <a:r>
              <a:rPr lang="en-US"/>
              <a:t>Prevent - forhindre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08AD7-8B9D-42DB-AC83-67D53C3B11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3B4CC-B7E0-4A62-850C-33D879D22F98}" type="slidenum">
              <a:rPr lang="en-US"/>
              <a:pPr/>
              <a:t>9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4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8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05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214313"/>
            <a:ext cx="8764587" cy="766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268413"/>
            <a:ext cx="8775700" cy="2443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388" y="3863975"/>
            <a:ext cx="8775700" cy="2444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83AB7E-A72A-4567-8FEE-C936A00F85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6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4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9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8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1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1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1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7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B0387-5A22-407D-B99C-7094CE4ABB86}" type="datetimeFigureOut">
              <a:rPr lang="en-US" smtClean="0"/>
              <a:t>06.10.10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D07F0-A6D8-47F4-8035-0C16A5214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5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Deadlocks, Message Passing</a:t>
            </a:r>
            <a:br>
              <a:rPr lang="en-US" dirty="0" smtClean="0"/>
            </a:br>
            <a:r>
              <a:rPr lang="en-US" dirty="0"/>
              <a:t>Brief refresh from last </a:t>
            </a:r>
            <a:r>
              <a:rPr lang="en-US" dirty="0" smtClean="0"/>
              <a:t>week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Tore Larsen</a:t>
            </a:r>
          </a:p>
          <a:p>
            <a:r>
              <a:rPr lang="en-US" dirty="0" smtClean="0"/>
              <a:t>Oct.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No buffering</a:t>
            </a:r>
          </a:p>
          <a:p>
            <a:pPr lvl="1">
              <a:lnSpc>
                <a:spcPct val="90000"/>
              </a:lnSpc>
            </a:pPr>
            <a:r>
              <a:rPr lang="en-US"/>
              <a:t>synchronous</a:t>
            </a:r>
          </a:p>
          <a:p>
            <a:pPr lvl="1">
              <a:lnSpc>
                <a:spcPct val="90000"/>
              </a:lnSpc>
            </a:pPr>
            <a:r>
              <a:rPr lang="en-US"/>
              <a:t>Sender must wait until the receiver receives the message</a:t>
            </a:r>
          </a:p>
          <a:p>
            <a:pPr lvl="1">
              <a:lnSpc>
                <a:spcPct val="90000"/>
              </a:lnSpc>
            </a:pPr>
            <a:r>
              <a:rPr lang="en-US"/>
              <a:t>Rendezvous on each message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Buffering</a:t>
            </a:r>
          </a:p>
          <a:p>
            <a:pPr lvl="1">
              <a:lnSpc>
                <a:spcPct val="90000"/>
              </a:lnSpc>
            </a:pPr>
            <a:r>
              <a:rPr lang="en-US"/>
              <a:t>asynchronous or synchronous </a:t>
            </a:r>
            <a:br>
              <a:rPr lang="en-US"/>
            </a:b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Bounded buffer</a:t>
            </a:r>
          </a:p>
          <a:p>
            <a:pPr lvl="2">
              <a:lnSpc>
                <a:spcPct val="90000"/>
              </a:lnSpc>
            </a:pPr>
            <a:r>
              <a:rPr lang="en-US"/>
              <a:t>Finite size</a:t>
            </a:r>
          </a:p>
          <a:p>
            <a:pPr lvl="2">
              <a:lnSpc>
                <a:spcPct val="90000"/>
              </a:lnSpc>
            </a:pPr>
            <a:r>
              <a:rPr lang="en-US"/>
              <a:t>Sender blocks when the buffer is full</a:t>
            </a:r>
          </a:p>
          <a:p>
            <a:pPr lvl="2">
              <a:lnSpc>
                <a:spcPct val="90000"/>
              </a:lnSpc>
            </a:pPr>
            <a:r>
              <a:rPr lang="en-US"/>
              <a:t>Use mesa-monitor to solve the problem?</a:t>
            </a:r>
            <a:br>
              <a:rPr lang="en-US"/>
            </a:b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Unbounded buffer</a:t>
            </a:r>
          </a:p>
          <a:p>
            <a:pPr lvl="2">
              <a:lnSpc>
                <a:spcPct val="90000"/>
              </a:lnSpc>
            </a:pPr>
            <a:r>
              <a:rPr lang="en-US"/>
              <a:t>“Infinite” size</a:t>
            </a:r>
          </a:p>
          <a:p>
            <a:pPr lvl="2">
              <a:lnSpc>
                <a:spcPct val="90000"/>
              </a:lnSpc>
            </a:pPr>
            <a:r>
              <a:rPr lang="en-US"/>
              <a:t>Sender never blocks</a:t>
            </a:r>
          </a:p>
          <a:p>
            <a:pPr lvl="2"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Direct Communication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284538"/>
            <a:ext cx="8713788" cy="317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Must explicitly name the sender/receiver (“</a:t>
            </a:r>
            <a:r>
              <a:rPr lang="en-US" sz="2000">
                <a:latin typeface="Courier New" pitchFamily="49" charset="0"/>
              </a:rPr>
              <a:t>dest</a:t>
            </a:r>
            <a:r>
              <a:rPr lang="en-US" sz="2000"/>
              <a:t>” and “</a:t>
            </a:r>
            <a:r>
              <a:rPr lang="en-US" sz="2000">
                <a:latin typeface="Courier New" pitchFamily="49" charset="0"/>
              </a:rPr>
              <a:t>src</a:t>
            </a:r>
            <a:r>
              <a:rPr lang="en-US" sz="2000"/>
              <a:t>”) processes</a:t>
            </a:r>
            <a:br>
              <a:rPr lang="en-US" sz="2000"/>
            </a:b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A buffer at the receiver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More than one process may send messages to the receiver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To receive from a specific sender, it requires searching through the whole buffer</a:t>
            </a:r>
            <a:br>
              <a:rPr lang="en-US" sz="1800"/>
            </a:br>
            <a:endParaRPr lang="en-US" sz="1800"/>
          </a:p>
          <a:p>
            <a:pPr>
              <a:lnSpc>
                <a:spcPct val="90000"/>
              </a:lnSpc>
            </a:pPr>
            <a:r>
              <a:rPr lang="en-US" sz="2000"/>
              <a:t>A buffer at each sender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 sender may send messages to multiple receivers</a:t>
            </a:r>
          </a:p>
        </p:txBody>
      </p:sp>
      <p:pic>
        <p:nvPicPr>
          <p:cNvPr id="14351" name="Picture 15" descr="AG00280_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937375" y="1193800"/>
            <a:ext cx="1811338" cy="1658938"/>
          </a:xfrm>
          <a:prstGeom prst="rect">
            <a:avLst/>
          </a:prstGeom>
          <a:noFill/>
        </p:spPr>
      </p:pic>
      <p:pic>
        <p:nvPicPr>
          <p:cNvPr id="14352" name="Picture 16" descr="AG00280_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193800"/>
            <a:ext cx="1811337" cy="1658938"/>
          </a:xfrm>
          <a:prstGeom prst="rect">
            <a:avLst/>
          </a:prstGeom>
          <a:noFill/>
        </p:spPr>
      </p:pic>
      <p:pic>
        <p:nvPicPr>
          <p:cNvPr id="14357" name="Picture 21" descr="AG00275_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6425" y="1266825"/>
            <a:ext cx="463550" cy="722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71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Indirect Communication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070225"/>
            <a:ext cx="8713788" cy="3671888"/>
          </a:xfrm>
          <a:noFill/>
          <a:ln/>
        </p:spPr>
        <p:txBody>
          <a:bodyPr>
            <a:normAutofit fontScale="85000" lnSpcReduction="10000"/>
          </a:bodyPr>
          <a:lstStyle/>
          <a:p>
            <a:r>
              <a:rPr lang="en-US"/>
              <a:t>“</a:t>
            </a:r>
            <a:r>
              <a:rPr lang="en-US">
                <a:latin typeface="Courier New" pitchFamily="49" charset="0"/>
              </a:rPr>
              <a:t>dest</a:t>
            </a:r>
            <a:r>
              <a:rPr lang="en-US"/>
              <a:t>” and “</a:t>
            </a:r>
            <a:r>
              <a:rPr lang="en-US">
                <a:latin typeface="Courier New" pitchFamily="49" charset="0"/>
              </a:rPr>
              <a:t>src</a:t>
            </a:r>
            <a:r>
              <a:rPr lang="en-US"/>
              <a:t>” are a shared (unique) mailbox</a:t>
            </a:r>
            <a:br>
              <a:rPr lang="en-US"/>
            </a:br>
            <a:endParaRPr lang="en-US"/>
          </a:p>
          <a:p>
            <a:r>
              <a:rPr lang="en-US"/>
              <a:t>Use a mailbox to allow many-to-many communication</a:t>
            </a:r>
          </a:p>
          <a:p>
            <a:pPr lvl="1"/>
            <a:r>
              <a:rPr lang="en-US"/>
              <a:t>Requires open/close a mailbox before using it</a:t>
            </a:r>
            <a:br>
              <a:rPr lang="en-US"/>
            </a:br>
            <a:endParaRPr lang="en-US"/>
          </a:p>
          <a:p>
            <a:r>
              <a:rPr lang="en-US"/>
              <a:t>Where should the buffer be?</a:t>
            </a:r>
          </a:p>
          <a:p>
            <a:pPr lvl="1"/>
            <a:r>
              <a:rPr lang="en-US"/>
              <a:t>A buffer and its mutex and conditions should be at the mailbox</a:t>
            </a:r>
            <a:br>
              <a:rPr lang="en-US"/>
            </a:br>
            <a:endParaRPr lang="en-US"/>
          </a:p>
        </p:txBody>
      </p:sp>
      <p:pic>
        <p:nvPicPr>
          <p:cNvPr id="15377" name="Picture 17" descr="AG00280_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937375" y="1193800"/>
            <a:ext cx="1811338" cy="1658938"/>
          </a:xfrm>
          <a:prstGeom prst="rect">
            <a:avLst/>
          </a:prstGeom>
          <a:noFill/>
        </p:spPr>
      </p:pic>
      <p:pic>
        <p:nvPicPr>
          <p:cNvPr id="15378" name="Picture 18" descr="AG00280_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193800"/>
            <a:ext cx="1811337" cy="1658938"/>
          </a:xfrm>
          <a:prstGeom prst="rect">
            <a:avLst/>
          </a:prstGeom>
          <a:noFill/>
        </p:spPr>
      </p:pic>
      <p:pic>
        <p:nvPicPr>
          <p:cNvPr id="15379" name="Picture 19" descr="AG00275_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6425" y="1266825"/>
            <a:ext cx="463550" cy="722313"/>
          </a:xfrm>
          <a:prstGeom prst="rect">
            <a:avLst/>
          </a:prstGeom>
          <a:noFill/>
        </p:spPr>
      </p:pic>
      <p:pic>
        <p:nvPicPr>
          <p:cNvPr id="15383" name="Picture 23" descr="HH01580A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6100" y="1344613"/>
            <a:ext cx="647700" cy="571500"/>
          </a:xfrm>
          <a:prstGeom prst="rect">
            <a:avLst/>
          </a:prstGeom>
          <a:noFill/>
        </p:spPr>
      </p:pic>
      <p:pic>
        <p:nvPicPr>
          <p:cNvPr id="15385" name="Picture 25" descr="AG00275_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7950" y="1268413"/>
            <a:ext cx="463550" cy="722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135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Linux: Mailboxes vs. Pipes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/>
              <a:t>Are there any differences between a mailbox and a pipe?</a:t>
            </a:r>
            <a:br>
              <a:rPr lang="en-US" sz="2000"/>
            </a:br>
            <a:endParaRPr lang="en-US" sz="2000"/>
          </a:p>
          <a:p>
            <a:pPr lvl="1"/>
            <a:r>
              <a:rPr lang="en-US" sz="1800"/>
              <a:t>Message types</a:t>
            </a:r>
          </a:p>
          <a:p>
            <a:pPr lvl="2"/>
            <a:r>
              <a:rPr lang="en-US" sz="1800"/>
              <a:t>mailboxes may have messages of different types </a:t>
            </a:r>
          </a:p>
          <a:p>
            <a:pPr lvl="2"/>
            <a:r>
              <a:rPr lang="en-US" sz="1800"/>
              <a:t>pipes do not have different types 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/>
              <a:t>Buffer</a:t>
            </a:r>
          </a:p>
          <a:p>
            <a:pPr lvl="2"/>
            <a:r>
              <a:rPr lang="en-US" sz="1800"/>
              <a:t>pipes – one or more pages storing messages contiguously</a:t>
            </a:r>
          </a:p>
          <a:p>
            <a:pPr lvl="2"/>
            <a:r>
              <a:rPr lang="en-US" sz="1800"/>
              <a:t>mailboxes – linked list of messages of different types 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/>
              <a:t>Termination</a:t>
            </a:r>
          </a:p>
          <a:p>
            <a:pPr lvl="2"/>
            <a:r>
              <a:rPr lang="en-US" sz="1800"/>
              <a:t>pipes exists only as long as some have open the file descriptors</a:t>
            </a:r>
          </a:p>
          <a:p>
            <a:pPr lvl="2"/>
            <a:r>
              <a:rPr lang="en-US" sz="1800"/>
              <a:t>mailboxes must often be closed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/>
              <a:t>More than two processes</a:t>
            </a:r>
          </a:p>
          <a:p>
            <a:pPr lvl="2"/>
            <a:r>
              <a:rPr lang="en-US" sz="1800"/>
              <a:t>a pipe </a:t>
            </a:r>
            <a:r>
              <a:rPr lang="en-US" sz="1800" b="1"/>
              <a:t>often</a:t>
            </a:r>
            <a:r>
              <a:rPr lang="en-US" sz="1800"/>
              <a:t> (not in Linux) implies one sender and one receiver </a:t>
            </a:r>
          </a:p>
          <a:p>
            <a:pPr lvl="2"/>
            <a:r>
              <a:rPr lang="en-US" sz="1800"/>
              <a:t>many can use a mailbox</a:t>
            </a:r>
          </a:p>
        </p:txBody>
      </p:sp>
    </p:spTree>
    <p:extLst>
      <p:ext uri="{BB962C8B-B14F-4D97-AF65-F5344CB8AC3E}">
        <p14:creationId xmlns:p14="http://schemas.microsoft.com/office/powerpoint/2010/main" val="38157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Procedure Call</a:t>
            </a:r>
          </a:p>
        </p:txBody>
      </p:sp>
      <p:grpSp>
        <p:nvGrpSpPr>
          <p:cNvPr id="47110" name="Group 6"/>
          <p:cNvGrpSpPr>
            <a:grpSpLocks/>
          </p:cNvGrpSpPr>
          <p:nvPr/>
        </p:nvGrpSpPr>
        <p:grpSpPr bwMode="auto">
          <a:xfrm>
            <a:off x="619125" y="2946400"/>
            <a:ext cx="7988300" cy="3962400"/>
            <a:chOff x="390" y="728"/>
            <a:chExt cx="5032" cy="2496"/>
          </a:xfrm>
        </p:grpSpPr>
        <p:pic>
          <p:nvPicPr>
            <p:cNvPr id="47108" name="Picture 4" descr="8-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0" y="728"/>
              <a:ext cx="5032" cy="2496"/>
            </a:xfrm>
            <a:prstGeom prst="rect">
              <a:avLst/>
            </a:prstGeom>
            <a:noFill/>
          </p:spPr>
        </p:pic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3774" y="2683"/>
              <a:ext cx="857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846138"/>
            <a:ext cx="8713788" cy="5543550"/>
          </a:xfrm>
        </p:spPr>
        <p:txBody>
          <a:bodyPr/>
          <a:lstStyle/>
          <a:p>
            <a:r>
              <a:rPr lang="en-US" dirty="0"/>
              <a:t>Message passing uses I/O </a:t>
            </a:r>
          </a:p>
          <a:p>
            <a:r>
              <a:rPr lang="en-US" dirty="0"/>
              <a:t>Idea of RPC is to make function calls</a:t>
            </a:r>
          </a:p>
          <a:p>
            <a:r>
              <a:rPr lang="en-US" dirty="0"/>
              <a:t>Small libraries (stubs) and OS take care of </a:t>
            </a:r>
            <a:r>
              <a:rPr lang="en-US" dirty="0" smtClean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18790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Publish</a:t>
            </a:r>
            <a:r>
              <a:rPr lang="en-US" baseline="0" dirty="0" smtClean="0"/>
              <a:t> – Subscribe</a:t>
            </a:r>
            <a:r>
              <a:rPr lang="en-US" dirty="0"/>
              <a:t/>
            </a:r>
            <a:br>
              <a:rPr lang="en-US" dirty="0"/>
            </a:br>
            <a:r>
              <a:rPr lang="en-US" sz="3600" i="1" smtClean="0"/>
              <a:t>Subject for later </a:t>
            </a:r>
            <a:r>
              <a:rPr lang="en-US" sz="3600" i="1" dirty="0" smtClean="0"/>
              <a:t>course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Decoupled</a:t>
            </a:r>
          </a:p>
          <a:p>
            <a:r>
              <a:rPr lang="en-US" dirty="0" smtClean="0"/>
              <a:t>Asynchronous</a:t>
            </a:r>
          </a:p>
          <a:p>
            <a:r>
              <a:rPr lang="en-US" dirty="0" smtClean="0"/>
              <a:t>Anonymous</a:t>
            </a:r>
          </a:p>
          <a:p>
            <a:r>
              <a:rPr lang="en-US" dirty="0" smtClean="0"/>
              <a:t>Filtering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3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/>
              <a:t>Formal definition :</a:t>
            </a:r>
          </a:p>
          <a:p>
            <a:pPr algn="ctr">
              <a:buFont typeface="Wingdings" pitchFamily="2" charset="2"/>
              <a:buNone/>
            </a:pPr>
            <a:r>
              <a:rPr lang="en-US" sz="2400" i="1">
                <a:solidFill>
                  <a:schemeClr val="hlink"/>
                </a:solidFill>
              </a:rPr>
              <a:t>A set of processes is deadlocked</a:t>
            </a:r>
            <a:br>
              <a:rPr lang="en-US" sz="2400" i="1">
                <a:solidFill>
                  <a:schemeClr val="hlink"/>
                </a:solidFill>
              </a:rPr>
            </a:br>
            <a:r>
              <a:rPr lang="en-US" sz="2400" i="1">
                <a:solidFill>
                  <a:schemeClr val="hlink"/>
                </a:solidFill>
              </a:rPr>
              <a:t>if each process in the set is waiting for an event</a:t>
            </a:r>
            <a:br>
              <a:rPr lang="en-US" sz="2400" i="1">
                <a:solidFill>
                  <a:schemeClr val="hlink"/>
                </a:solidFill>
              </a:rPr>
            </a:br>
            <a:r>
              <a:rPr lang="en-US" sz="2400" i="1">
                <a:solidFill>
                  <a:schemeClr val="hlink"/>
                </a:solidFill>
              </a:rPr>
              <a:t>that only another process in the set can cause</a:t>
            </a:r>
          </a:p>
          <a:p>
            <a:endParaRPr lang="en-US" sz="2800"/>
          </a:p>
          <a:p>
            <a:r>
              <a:rPr lang="en-US" sz="2800"/>
              <a:t>Usually the </a:t>
            </a:r>
            <a:r>
              <a:rPr lang="en-US" sz="2800" i="1"/>
              <a:t>event</a:t>
            </a:r>
            <a:r>
              <a:rPr lang="en-US" sz="2800"/>
              <a:t> is release of a currently held resource</a:t>
            </a:r>
          </a:p>
          <a:p>
            <a:r>
              <a:rPr lang="en-US" sz="2800"/>
              <a:t>None of the processes can …</a:t>
            </a:r>
          </a:p>
          <a:p>
            <a:pPr lvl="1"/>
            <a:r>
              <a:rPr lang="en-US" sz="2400"/>
              <a:t>Run</a:t>
            </a:r>
          </a:p>
          <a:p>
            <a:pPr lvl="1"/>
            <a:r>
              <a:rPr lang="en-US" sz="2400"/>
              <a:t>Release resources</a:t>
            </a:r>
          </a:p>
          <a:p>
            <a:pPr lvl="1"/>
            <a:r>
              <a:rPr lang="en-US" sz="2400"/>
              <a:t>Be awakened</a:t>
            </a:r>
          </a:p>
          <a:p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2633-C8FC-447B-AA8E-398927FD7B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Conditions for Deadlock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071546"/>
            <a:ext cx="8775700" cy="5040312"/>
          </a:xfrm>
        </p:spPr>
        <p:txBody>
          <a:bodyPr/>
          <a:lstStyle/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en-US" sz="2800" b="1" dirty="0"/>
              <a:t>Mutual exclusion condition</a:t>
            </a:r>
          </a:p>
          <a:p>
            <a:pPr marL="914400" lvl="1" indent="-457200"/>
            <a:r>
              <a:rPr lang="en-US" sz="2400" dirty="0"/>
              <a:t>Each resource </a:t>
            </a:r>
            <a:r>
              <a:rPr lang="en-US" sz="2400" dirty="0" smtClean="0"/>
              <a:t>is either assigned </a:t>
            </a:r>
            <a:r>
              <a:rPr lang="en-US" sz="2400" dirty="0"/>
              <a:t>to </a:t>
            </a:r>
            <a:r>
              <a:rPr lang="en-US" sz="2400" dirty="0" smtClean="0"/>
              <a:t>one process </a:t>
            </a:r>
            <a:r>
              <a:rPr lang="en-US" sz="2400" dirty="0"/>
              <a:t>or </a:t>
            </a:r>
            <a:r>
              <a:rPr lang="en-US" sz="2400" dirty="0" smtClean="0"/>
              <a:t>it is </a:t>
            </a:r>
            <a:r>
              <a:rPr lang="en-US" sz="2400" dirty="0"/>
              <a:t>available</a:t>
            </a:r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en-US" sz="2800" b="1" dirty="0"/>
              <a:t>Hold and wait condition</a:t>
            </a:r>
          </a:p>
          <a:p>
            <a:pPr marL="914400" lvl="1" indent="-457200"/>
            <a:r>
              <a:rPr lang="en-US" sz="2400" dirty="0"/>
              <a:t>Process holding resources </a:t>
            </a:r>
            <a:r>
              <a:rPr lang="en-US" sz="2400" dirty="0" smtClean="0"/>
              <a:t>may request more resources</a:t>
            </a:r>
            <a:endParaRPr lang="en-US" sz="2400" dirty="0"/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en-US" sz="2800" b="1" dirty="0"/>
              <a:t>No preemption condition</a:t>
            </a:r>
          </a:p>
          <a:p>
            <a:pPr marL="914400" lvl="1" indent="-457200"/>
            <a:r>
              <a:rPr lang="en-US" sz="2400" dirty="0"/>
              <a:t>Previously granted resources cannot </a:t>
            </a:r>
            <a:r>
              <a:rPr lang="en-US" sz="2400" dirty="0" smtClean="0"/>
              <a:t>be </a:t>
            </a:r>
            <a:r>
              <a:rPr lang="en-US" sz="2400" dirty="0"/>
              <a:t>taken </a:t>
            </a:r>
            <a:r>
              <a:rPr lang="en-US" sz="2400" dirty="0" smtClean="0"/>
              <a:t>away by force</a:t>
            </a:r>
            <a:endParaRPr lang="en-US" sz="2400" dirty="0"/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en-US" sz="2800" b="1" dirty="0"/>
              <a:t>Circular wait condition</a:t>
            </a:r>
          </a:p>
          <a:p>
            <a:pPr marL="914400" lvl="1" indent="-457200"/>
            <a:r>
              <a:rPr lang="en-US" sz="2400" dirty="0"/>
              <a:t>Must be </a:t>
            </a:r>
            <a:r>
              <a:rPr lang="en-US" sz="2400" dirty="0" smtClean="0"/>
              <a:t>at least one </a:t>
            </a:r>
            <a:r>
              <a:rPr lang="en-US" sz="2400" dirty="0"/>
              <a:t>circular chain </a:t>
            </a:r>
            <a:r>
              <a:rPr lang="en-US" sz="2400" dirty="0" smtClean="0"/>
              <a:t>involving two or </a:t>
            </a:r>
            <a:r>
              <a:rPr lang="en-US" sz="2400" dirty="0"/>
              <a:t>more processes</a:t>
            </a:r>
          </a:p>
          <a:p>
            <a:pPr marL="914400" lvl="1" indent="-457200"/>
            <a:r>
              <a:rPr lang="en-US" sz="2400" dirty="0"/>
              <a:t>Each is waiting for resource held by next member of the chain</a:t>
            </a:r>
          </a:p>
          <a:p>
            <a:pPr marL="533400" indent="-533400"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2633-C8FC-447B-AA8E-398927FD7B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Deadlocks: Strategies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Ignore the problem</a:t>
            </a:r>
          </a:p>
          <a:p>
            <a:pPr lvl="1"/>
            <a:r>
              <a:rPr lang="en-US"/>
              <a:t>It is user’s fault</a:t>
            </a:r>
          </a:p>
          <a:p>
            <a:r>
              <a:rPr lang="en-US"/>
              <a:t>Detection and recovery</a:t>
            </a:r>
          </a:p>
          <a:p>
            <a:pPr lvl="1"/>
            <a:r>
              <a:rPr lang="en-US"/>
              <a:t>Fix the problem afterwards</a:t>
            </a:r>
          </a:p>
          <a:p>
            <a:r>
              <a:rPr lang="en-US"/>
              <a:t>Dynamic avoidance</a:t>
            </a:r>
          </a:p>
          <a:p>
            <a:pPr lvl="1"/>
            <a:r>
              <a:rPr lang="en-US"/>
              <a:t>Careful allocation</a:t>
            </a:r>
          </a:p>
          <a:p>
            <a:r>
              <a:rPr lang="en-US"/>
              <a:t>Prevention</a:t>
            </a:r>
          </a:p>
          <a:p>
            <a:pPr lvl="1"/>
            <a:r>
              <a:rPr lang="en-US"/>
              <a:t>Negate one of the four conditions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2633-C8FC-447B-AA8E-398927FD7B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Which is your favorite?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268412"/>
            <a:ext cx="8775700" cy="5089545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Ignore the problem</a:t>
            </a:r>
          </a:p>
          <a:p>
            <a:pPr lvl="1"/>
            <a:r>
              <a:rPr lang="en-US" sz="2400" dirty="0" smtClean="0"/>
              <a:t>It’s the user’s fault</a:t>
            </a:r>
          </a:p>
          <a:p>
            <a:r>
              <a:rPr lang="en-US" sz="2800" dirty="0" smtClean="0"/>
              <a:t>Detection and recovery</a:t>
            </a:r>
          </a:p>
          <a:p>
            <a:pPr lvl="1"/>
            <a:r>
              <a:rPr lang="en-US" sz="2400" dirty="0" smtClean="0"/>
              <a:t>Fix the problem afterwards</a:t>
            </a:r>
          </a:p>
          <a:p>
            <a:r>
              <a:rPr lang="en-US" sz="2800" dirty="0" smtClean="0"/>
              <a:t>Dynamic avoidance</a:t>
            </a:r>
          </a:p>
          <a:p>
            <a:pPr lvl="1"/>
            <a:r>
              <a:rPr lang="en-US" sz="2400" dirty="0" smtClean="0"/>
              <a:t>Careful allocation</a:t>
            </a:r>
          </a:p>
          <a:p>
            <a:r>
              <a:rPr lang="en-US" sz="2800" dirty="0" smtClean="0"/>
              <a:t>Prevention (Negate one of four conditions)</a:t>
            </a:r>
          </a:p>
          <a:p>
            <a:pPr lvl="1"/>
            <a:r>
              <a:rPr lang="en-US" sz="2400" dirty="0" smtClean="0"/>
              <a:t>Avoid mutual </a:t>
            </a:r>
            <a:r>
              <a:rPr lang="en-US" sz="2400" dirty="0" smtClean="0"/>
              <a:t>exclusion		Spool everything</a:t>
            </a:r>
            <a:endParaRPr lang="en-US" sz="2400" dirty="0" smtClean="0"/>
          </a:p>
          <a:p>
            <a:pPr lvl="1"/>
            <a:r>
              <a:rPr lang="en-US" sz="2400" dirty="0" smtClean="0"/>
              <a:t>Avoid hold and </a:t>
            </a:r>
            <a:r>
              <a:rPr lang="en-US" sz="2400" dirty="0" smtClean="0"/>
              <a:t>wait		Request all resources initially</a:t>
            </a:r>
            <a:endParaRPr lang="en-US" sz="2400" dirty="0" smtClean="0"/>
          </a:p>
          <a:p>
            <a:pPr lvl="1"/>
            <a:r>
              <a:rPr lang="en-US" sz="2400" dirty="0" smtClean="0"/>
              <a:t>No </a:t>
            </a:r>
            <a:r>
              <a:rPr lang="en-US" sz="2400" dirty="0" smtClean="0"/>
              <a:t>preemption			Forcefully reclaim resources</a:t>
            </a:r>
            <a:endParaRPr lang="en-US" sz="2400" dirty="0" smtClean="0"/>
          </a:p>
          <a:p>
            <a:pPr lvl="1"/>
            <a:r>
              <a:rPr lang="en-US" sz="2400" dirty="0" smtClean="0"/>
              <a:t>No circular </a:t>
            </a:r>
            <a:r>
              <a:rPr lang="en-US" sz="2400" dirty="0" smtClean="0"/>
              <a:t>wait			Order resources numerically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AB7E-A72A-4567-8FEE-C936A00F85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</a:t>
            </a:r>
            <a:r>
              <a:rPr lang="en-US" dirty="0"/>
              <a:t>Picture</a:t>
            </a:r>
          </a:p>
        </p:txBody>
      </p:sp>
      <p:pic>
        <p:nvPicPr>
          <p:cNvPr id="28685" name="Picture 13" descr="AG00280_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084888" y="3354388"/>
            <a:ext cx="1811337" cy="1658937"/>
          </a:xfrm>
          <a:prstGeom prst="rect">
            <a:avLst/>
          </a:prstGeom>
          <a:noFill/>
        </p:spPr>
      </p:pic>
      <p:pic>
        <p:nvPicPr>
          <p:cNvPr id="28686" name="Picture 14" descr="AG00280_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4900" y="3354388"/>
            <a:ext cx="1811338" cy="1658937"/>
          </a:xfrm>
          <a:prstGeom prst="rect">
            <a:avLst/>
          </a:prstGeom>
          <a:noFill/>
        </p:spPr>
      </p:pic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132138" y="4865688"/>
            <a:ext cx="28082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348038" y="4335463"/>
            <a:ext cx="23637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ahoma" charset="0"/>
              </a:rPr>
              <a:t>communication?</a:t>
            </a:r>
          </a:p>
        </p:txBody>
      </p:sp>
      <p:grpSp>
        <p:nvGrpSpPr>
          <p:cNvPr id="28693" name="Group 21"/>
          <p:cNvGrpSpPr>
            <a:grpSpLocks/>
          </p:cNvGrpSpPr>
          <p:nvPr/>
        </p:nvGrpSpPr>
        <p:grpSpPr bwMode="auto">
          <a:xfrm>
            <a:off x="3205163" y="2201863"/>
            <a:ext cx="3095625" cy="1943100"/>
            <a:chOff x="2019" y="618"/>
            <a:chExt cx="1950" cy="1224"/>
          </a:xfrm>
        </p:grpSpPr>
        <p:sp>
          <p:nvSpPr>
            <p:cNvPr id="28689" name="AutoShape 17"/>
            <p:cNvSpPr>
              <a:spLocks noChangeArrowheads="1"/>
            </p:cNvSpPr>
            <p:nvPr/>
          </p:nvSpPr>
          <p:spPr bwMode="auto">
            <a:xfrm>
              <a:off x="2019" y="618"/>
              <a:ext cx="1723" cy="998"/>
            </a:xfrm>
            <a:prstGeom prst="cloudCallout">
              <a:avLst>
                <a:gd name="adj1" fmla="val -76176"/>
                <a:gd name="adj2" fmla="val 6162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lIns="18000" rIns="18000"/>
            <a:lstStyle/>
            <a:p>
              <a:pPr algn="ctr"/>
              <a:r>
                <a:rPr lang="en-US" sz="2000">
                  <a:latin typeface="Tahoma" charset="0"/>
                </a:rPr>
                <a:t/>
              </a:r>
              <a:br>
                <a:rPr lang="en-US" sz="2000">
                  <a:latin typeface="Tahoma" charset="0"/>
                </a:rPr>
              </a:br>
              <a:r>
                <a:rPr lang="en-US" sz="2000">
                  <a:latin typeface="Tahoma" charset="0"/>
                </a:rPr>
                <a:t>shared memory</a:t>
              </a:r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3379" y="1480"/>
              <a:ext cx="318" cy="1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3651" y="1616"/>
              <a:ext cx="227" cy="1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3878" y="1797"/>
              <a:ext cx="91" cy="4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94" name="Text Box 22"/>
          <p:cNvSpPr txBox="1">
            <a:spLocks noChangeArrowheads="1"/>
          </p:cNvSpPr>
          <p:nvPr/>
        </p:nvSpPr>
        <p:spPr bwMode="auto">
          <a:xfrm rot="3193651">
            <a:off x="2417762" y="1412876"/>
            <a:ext cx="1636713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ahoma" charset="0"/>
              </a:rPr>
              <a:t>critical regions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 rot="-2419270">
            <a:off x="4240213" y="1196975"/>
            <a:ext cx="170021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ahoma" charset="0"/>
              </a:rPr>
              <a:t>race conditions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 rot="-2430904">
            <a:off x="5364163" y="1412875"/>
            <a:ext cx="17462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ahoma" charset="0"/>
              </a:rPr>
              <a:t>mutal exclusion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 rot="620921">
            <a:off x="1116013" y="2492375"/>
            <a:ext cx="2003425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ahoma" charset="0"/>
              </a:rPr>
              <a:t>sleep and wakeup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 rot="-1198987">
            <a:off x="5940425" y="2205038"/>
            <a:ext cx="10350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ahoma" charset="0"/>
              </a:rPr>
              <a:t>mutexes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 rot="-577878">
            <a:off x="6084888" y="2708275"/>
            <a:ext cx="140176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ahoma" charset="0"/>
              </a:rPr>
              <a:t>semaphores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 rot="1726059">
            <a:off x="2195513" y="1916113"/>
            <a:ext cx="106362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ahoma" charset="0"/>
              </a:rPr>
              <a:t>monitors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857500" y="3903663"/>
            <a:ext cx="3227388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Tahoma" charset="0"/>
              </a:rPr>
              <a:t>message passing</a:t>
            </a:r>
          </a:p>
        </p:txBody>
      </p:sp>
    </p:spTree>
    <p:extLst>
      <p:ext uri="{BB962C8B-B14F-4D97-AF65-F5344CB8AC3E}">
        <p14:creationId xmlns:p14="http://schemas.microsoft.com/office/powerpoint/2010/main" val="32606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vs. Synchronous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Synchronous (blocking):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 lvl="1"/>
            <a:r>
              <a:rPr lang="en-US"/>
              <a:t>thread is blocked until message primitive has been performed</a:t>
            </a:r>
          </a:p>
          <a:p>
            <a:pPr lvl="1"/>
            <a:r>
              <a:rPr lang="en-US"/>
              <a:t>may be blocked for a very long time</a:t>
            </a:r>
          </a:p>
        </p:txBody>
      </p:sp>
      <p:pic>
        <p:nvPicPr>
          <p:cNvPr id="32773" name="Picture 5" descr="AG00280_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1765300"/>
            <a:ext cx="1223962" cy="1120775"/>
          </a:xfrm>
          <a:prstGeom prst="rect">
            <a:avLst/>
          </a:prstGeom>
          <a:noFill/>
        </p:spPr>
      </p:pic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686050" y="2205038"/>
            <a:ext cx="2606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5292725" y="2781300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7885113" y="2205038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2782" name="Group 14"/>
          <p:cNvGrpSpPr>
            <a:grpSpLocks/>
          </p:cNvGrpSpPr>
          <p:nvPr/>
        </p:nvGrpSpPr>
        <p:grpSpPr bwMode="auto">
          <a:xfrm>
            <a:off x="5208588" y="1700213"/>
            <a:ext cx="2103437" cy="1838325"/>
            <a:chOff x="3281" y="1071"/>
            <a:chExt cx="1325" cy="1158"/>
          </a:xfrm>
        </p:grpSpPr>
        <p:sp>
          <p:nvSpPr>
            <p:cNvPr id="32775" name="Line 7"/>
            <p:cNvSpPr>
              <a:spLocks noChangeShapeType="1"/>
            </p:cNvSpPr>
            <p:nvPr/>
          </p:nvSpPr>
          <p:spPr bwMode="auto">
            <a:xfrm>
              <a:off x="3334" y="1389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3281" y="1071"/>
              <a:ext cx="583" cy="3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ahoma" charset="0"/>
                </a:rPr>
                <a:t>msg </a:t>
              </a:r>
              <a:br>
                <a:rPr lang="en-US" sz="1400">
                  <a:latin typeface="Tahoma" charset="0"/>
                </a:rPr>
              </a:br>
              <a:r>
                <a:rPr lang="en-US" sz="1400">
                  <a:latin typeface="Tahoma" charset="0"/>
                </a:rPr>
                <a:t>operation</a:t>
              </a:r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3288" y="1769"/>
              <a:ext cx="1318" cy="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Tahoma" charset="0"/>
                </a:rPr>
                <a:t>block</a:t>
              </a:r>
              <a:r>
                <a:rPr lang="en-US" sz="1400">
                  <a:latin typeface="Tahoma" charset="0"/>
                </a:rPr>
                <a:t> thread,</a:t>
              </a:r>
              <a:br>
                <a:rPr lang="en-US" sz="1400">
                  <a:latin typeface="Tahoma" charset="0"/>
                </a:rPr>
              </a:br>
              <a:r>
                <a:rPr lang="en-US" sz="1400">
                  <a:latin typeface="Tahoma" charset="0"/>
                </a:rPr>
                <a:t>execute msg operation</a:t>
              </a:r>
              <a:br>
                <a:rPr lang="en-US" sz="1400">
                  <a:latin typeface="Tahoma" charset="0"/>
                </a:rPr>
              </a:br>
              <a:r>
                <a:rPr lang="en-US" sz="1400">
                  <a:latin typeface="Tahoma" charset="0"/>
                </a:rPr>
                <a:t>in another thread/kernel</a:t>
              </a:r>
            </a:p>
          </p:txBody>
        </p:sp>
      </p:grp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7750175" y="1474788"/>
            <a:ext cx="1350963" cy="1306512"/>
            <a:chOff x="4882" y="929"/>
            <a:chExt cx="851" cy="823"/>
          </a:xfrm>
        </p:grpSpPr>
        <p:sp>
          <p:nvSpPr>
            <p:cNvPr id="32777" name="Line 9"/>
            <p:cNvSpPr>
              <a:spLocks noChangeShapeType="1"/>
            </p:cNvSpPr>
            <p:nvPr/>
          </p:nvSpPr>
          <p:spPr bwMode="auto">
            <a:xfrm flipV="1">
              <a:off x="4967" y="1389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Text Box 13"/>
            <p:cNvSpPr txBox="1">
              <a:spLocks noChangeArrowheads="1"/>
            </p:cNvSpPr>
            <p:nvPr/>
          </p:nvSpPr>
          <p:spPr bwMode="auto">
            <a:xfrm>
              <a:off x="4882" y="929"/>
              <a:ext cx="851" cy="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ahoma" charset="0"/>
                </a:rPr>
                <a:t>msg </a:t>
              </a:r>
            </a:p>
            <a:p>
              <a:r>
                <a:rPr lang="en-US" sz="1400">
                  <a:latin typeface="Tahoma" charset="0"/>
                </a:rPr>
                <a:t>operation,</a:t>
              </a:r>
            </a:p>
            <a:p>
              <a:r>
                <a:rPr lang="en-US" sz="1400">
                  <a:latin typeface="Tahoma" charset="0"/>
                </a:rPr>
                <a:t>unblock thread</a:t>
              </a:r>
            </a:p>
          </p:txBody>
        </p:sp>
      </p:grpSp>
      <p:grpSp>
        <p:nvGrpSpPr>
          <p:cNvPr id="32790" name="Group 22"/>
          <p:cNvGrpSpPr>
            <a:grpSpLocks/>
          </p:cNvGrpSpPr>
          <p:nvPr/>
        </p:nvGrpSpPr>
        <p:grpSpPr bwMode="auto">
          <a:xfrm>
            <a:off x="2686050" y="3771900"/>
            <a:ext cx="6445250" cy="304800"/>
            <a:chOff x="1692" y="2376"/>
            <a:chExt cx="4060" cy="192"/>
          </a:xfrm>
        </p:grpSpPr>
        <p:sp>
          <p:nvSpPr>
            <p:cNvPr id="32784" name="Line 16"/>
            <p:cNvSpPr>
              <a:spLocks noChangeShapeType="1"/>
            </p:cNvSpPr>
            <p:nvPr/>
          </p:nvSpPr>
          <p:spPr bwMode="auto">
            <a:xfrm>
              <a:off x="1692" y="2387"/>
              <a:ext cx="40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Text Box 21"/>
            <p:cNvSpPr txBox="1">
              <a:spLocks noChangeArrowheads="1"/>
            </p:cNvSpPr>
            <p:nvPr/>
          </p:nvSpPr>
          <p:spPr bwMode="auto">
            <a:xfrm>
              <a:off x="5420" y="2376"/>
              <a:ext cx="3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ahoma" charset="0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32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vs. Synchronous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Asynchronous (non-blocking):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thread gets control back immediately </a:t>
            </a:r>
          </a:p>
          <a:p>
            <a:pPr lvl="1">
              <a:lnSpc>
                <a:spcPct val="90000"/>
              </a:lnSpc>
            </a:pPr>
            <a:r>
              <a:rPr lang="en-US"/>
              <a:t>thread can run in parallel other activities </a:t>
            </a:r>
          </a:p>
          <a:p>
            <a:pPr lvl="1">
              <a:lnSpc>
                <a:spcPct val="90000"/>
              </a:lnSpc>
            </a:pPr>
            <a:r>
              <a:rPr lang="en-US"/>
              <a:t>thread cannot reuse buffer for message before message is received</a:t>
            </a:r>
          </a:p>
          <a:p>
            <a:pPr lvl="1">
              <a:lnSpc>
                <a:spcPct val="90000"/>
              </a:lnSpc>
            </a:pPr>
            <a:r>
              <a:rPr lang="en-US"/>
              <a:t>how to know when to start if blocked on full/empty buffer?</a:t>
            </a:r>
          </a:p>
          <a:p>
            <a:pPr lvl="2">
              <a:lnSpc>
                <a:spcPct val="90000"/>
              </a:lnSpc>
            </a:pPr>
            <a:r>
              <a:rPr lang="en-US"/>
              <a:t>poll</a:t>
            </a:r>
          </a:p>
          <a:p>
            <a:pPr lvl="2">
              <a:lnSpc>
                <a:spcPct val="90000"/>
              </a:lnSpc>
            </a:pPr>
            <a:r>
              <a:rPr lang="en-US"/>
              <a:t>interrupts/signals </a:t>
            </a:r>
          </a:p>
          <a:p>
            <a:pPr lvl="2">
              <a:lnSpc>
                <a:spcPct val="90000"/>
              </a:lnSpc>
            </a:pPr>
            <a:r>
              <a:rPr lang="en-US"/>
              <a:t>…</a:t>
            </a:r>
          </a:p>
        </p:txBody>
      </p:sp>
      <p:pic>
        <p:nvPicPr>
          <p:cNvPr id="34821" name="Picture 5" descr="AG00280_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538" y="2205038"/>
            <a:ext cx="1223962" cy="1120775"/>
          </a:xfrm>
          <a:prstGeom prst="rect">
            <a:avLst/>
          </a:prstGeom>
          <a:noFill/>
        </p:spPr>
      </p:pic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2686050" y="2205038"/>
            <a:ext cx="2606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5292725" y="2781300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4825" name="Group 9"/>
          <p:cNvGrpSpPr>
            <a:grpSpLocks/>
          </p:cNvGrpSpPr>
          <p:nvPr/>
        </p:nvGrpSpPr>
        <p:grpSpPr bwMode="auto">
          <a:xfrm>
            <a:off x="5208588" y="1700213"/>
            <a:ext cx="2103437" cy="1625600"/>
            <a:chOff x="3281" y="1071"/>
            <a:chExt cx="1325" cy="1024"/>
          </a:xfrm>
        </p:grpSpPr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>
              <a:off x="3334" y="1389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3281" y="1071"/>
              <a:ext cx="1113" cy="3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ahoma" charset="0"/>
                </a:rPr>
                <a:t>msg operation,</a:t>
              </a:r>
            </a:p>
            <a:p>
              <a:r>
                <a:rPr lang="en-US" sz="1400">
                  <a:latin typeface="Tahoma" charset="0"/>
                </a:rPr>
                <a:t>resume immediately</a:t>
              </a: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3288" y="1769"/>
              <a:ext cx="1318" cy="3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ahoma" charset="0"/>
                </a:rPr>
                <a:t>execute msg operation</a:t>
              </a:r>
              <a:br>
                <a:rPr lang="en-US" sz="1400">
                  <a:latin typeface="Tahoma" charset="0"/>
                </a:rPr>
              </a:br>
              <a:r>
                <a:rPr lang="en-US" sz="1400">
                  <a:latin typeface="Tahoma" charset="0"/>
                </a:rPr>
                <a:t>in another thread/kernel</a:t>
              </a:r>
            </a:p>
          </p:txBody>
        </p:sp>
      </p:grpSp>
      <p:grpSp>
        <p:nvGrpSpPr>
          <p:cNvPr id="34832" name="Group 16"/>
          <p:cNvGrpSpPr>
            <a:grpSpLocks/>
          </p:cNvGrpSpPr>
          <p:nvPr/>
        </p:nvGrpSpPr>
        <p:grpSpPr bwMode="auto">
          <a:xfrm>
            <a:off x="2686050" y="3771900"/>
            <a:ext cx="6445250" cy="304800"/>
            <a:chOff x="1692" y="2376"/>
            <a:chExt cx="4060" cy="192"/>
          </a:xfrm>
        </p:grpSpPr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>
              <a:off x="1692" y="2387"/>
              <a:ext cx="40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Text Box 18"/>
            <p:cNvSpPr txBox="1">
              <a:spLocks noChangeArrowheads="1"/>
            </p:cNvSpPr>
            <p:nvPr/>
          </p:nvSpPr>
          <p:spPr bwMode="auto">
            <a:xfrm>
              <a:off x="5420" y="2376"/>
              <a:ext cx="3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ahoma" charset="0"/>
                </a:rPr>
                <a:t>time</a:t>
              </a:r>
            </a:p>
          </p:txBody>
        </p:sp>
      </p:grp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5292725" y="2205038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Asynchronous vs. Synchronous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2400">
                <a:solidFill>
                  <a:schemeClr val="accent2"/>
                </a:solidFill>
              </a:rPr>
              <a:t>Send</a:t>
            </a:r>
            <a:r>
              <a:rPr lang="en-US" sz="2400"/>
              <a:t> semantic:</a:t>
            </a:r>
            <a:br>
              <a:rPr lang="en-US" sz="2400"/>
            </a:br>
            <a:endParaRPr lang="en-US" sz="2400"/>
          </a:p>
          <a:p>
            <a:pPr lvl="1"/>
            <a:r>
              <a:rPr lang="en-US" sz="1800">
                <a:solidFill>
                  <a:srgbClr val="FF0000"/>
                </a:solidFill>
              </a:rPr>
              <a:t>Synchronous</a:t>
            </a:r>
          </a:p>
          <a:p>
            <a:pPr lvl="2"/>
            <a:r>
              <a:rPr lang="en-US" sz="1800"/>
              <a:t>Will not return until data is out of its source memory</a:t>
            </a:r>
          </a:p>
          <a:p>
            <a:pPr lvl="2"/>
            <a:r>
              <a:rPr lang="en-US" sz="1800"/>
              <a:t>Block on full buffer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>
                <a:solidFill>
                  <a:srgbClr val="FF0000"/>
                </a:solidFill>
              </a:rPr>
              <a:t>Asynchronous</a:t>
            </a:r>
          </a:p>
          <a:p>
            <a:pPr lvl="2"/>
            <a:r>
              <a:rPr lang="en-US" sz="1800"/>
              <a:t>Return as soon as initiating its hardware</a:t>
            </a:r>
          </a:p>
          <a:p>
            <a:pPr lvl="2"/>
            <a:r>
              <a:rPr lang="en-US" sz="1800"/>
              <a:t>Completion</a:t>
            </a:r>
          </a:p>
          <a:p>
            <a:pPr lvl="3"/>
            <a:r>
              <a:rPr lang="en-US"/>
              <a:t>Require application to check status</a:t>
            </a:r>
          </a:p>
          <a:p>
            <a:pPr lvl="3"/>
            <a:r>
              <a:rPr lang="en-US"/>
              <a:t>Notify or signal the application</a:t>
            </a:r>
          </a:p>
          <a:p>
            <a:pPr lvl="2"/>
            <a:r>
              <a:rPr lang="en-US" sz="1800"/>
              <a:t>Block on full buffer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2"/>
                </a:solidFill>
              </a:rPr>
              <a:t>Receive</a:t>
            </a:r>
            <a:r>
              <a:rPr lang="en-US" sz="2400" dirty="0"/>
              <a:t> semantic: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Synchronous</a:t>
            </a:r>
          </a:p>
          <a:p>
            <a:pPr lvl="2"/>
            <a:r>
              <a:rPr lang="en-US" sz="1800" dirty="0"/>
              <a:t>Return data </a:t>
            </a:r>
            <a:r>
              <a:rPr lang="en-US" sz="1800" dirty="0" smtClean="0"/>
              <a:t>if there </a:t>
            </a:r>
            <a:r>
              <a:rPr lang="en-US" sz="1800" dirty="0"/>
              <a:t>is a message</a:t>
            </a:r>
          </a:p>
          <a:p>
            <a:pPr lvl="2"/>
            <a:r>
              <a:rPr lang="en-US" sz="1800" dirty="0"/>
              <a:t>Block on empty buffer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Asynchronous</a:t>
            </a:r>
          </a:p>
          <a:p>
            <a:pPr lvl="2"/>
            <a:r>
              <a:rPr lang="en-US" sz="1800" dirty="0"/>
              <a:t>Return data if there is a message</a:t>
            </a:r>
          </a:p>
          <a:p>
            <a:pPr lvl="2"/>
            <a:r>
              <a:rPr lang="en-US" sz="1800" dirty="0"/>
              <a:t>Return null if there is no message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38721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335</Words>
  <Application>Microsoft Office PowerPoint</Application>
  <PresentationFormat>On-screen Show (4:3)</PresentationFormat>
  <Paragraphs>160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Deadlocks, Message Passing Brief refresh from last week</vt:lpstr>
      <vt:lpstr>Deadlocks</vt:lpstr>
      <vt:lpstr>Four Conditions for Deadlock</vt:lpstr>
      <vt:lpstr>Deadlocks: Strategies</vt:lpstr>
      <vt:lpstr>Which is your favorite?</vt:lpstr>
      <vt:lpstr>Big Picture</vt:lpstr>
      <vt:lpstr>Asynchronous vs. Synchronous</vt:lpstr>
      <vt:lpstr>Asynchronous vs. Synchronous</vt:lpstr>
      <vt:lpstr>Asynchronous vs. Synchronous</vt:lpstr>
      <vt:lpstr>Buffering</vt:lpstr>
      <vt:lpstr>Direct Communication</vt:lpstr>
      <vt:lpstr>Indirect Communication</vt:lpstr>
      <vt:lpstr>Linux: Mailboxes vs. Pipes</vt:lpstr>
      <vt:lpstr>Remote Procedure Call</vt:lpstr>
      <vt:lpstr>Publish – Subscribe Subject for later course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Deadlocks, Message Passing Brief refresh from last week</dc:title>
  <dc:creator>Tore Larsen</dc:creator>
  <cp:lastModifiedBy>Tore Larsen</cp:lastModifiedBy>
  <cp:revision>6</cp:revision>
  <dcterms:created xsi:type="dcterms:W3CDTF">2010-10-06T11:19:13Z</dcterms:created>
  <dcterms:modified xsi:type="dcterms:W3CDTF">2010-10-06T12:02:32Z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1000975257</vt:i4>
  </property>
  <property fmtid="{D5CDD505-2E9C-101B-9397-08002B2CF9AE}" pid="3" name="_NewReviewCycle">
    <vt:lpwstr/>
  </property>
  <property fmtid="{D5CDD505-2E9C-101B-9397-08002B2CF9AE}" pid="4" name="_EmailSubject">
    <vt:lpwstr>Slides for INF3151 forelesning</vt:lpwstr>
  </property>
  <property fmtid="{D5CDD505-2E9C-101B-9397-08002B2CF9AE}" pid="5" name="_AuthorEmail">
    <vt:lpwstr>tore@cs.uit.no</vt:lpwstr>
  </property>
  <property fmtid="{D5CDD505-2E9C-101B-9397-08002B2CF9AE}" pid="6" name="_AuthorEmailDisplayName">
    <vt:lpwstr>Tore Larsen</vt:lpwstr>
  </property>
</Properties>
</file>