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05" r:id="rId3"/>
    <p:sldId id="292" r:id="rId4"/>
    <p:sldId id="293" r:id="rId5"/>
    <p:sldId id="306" r:id="rId6"/>
    <p:sldId id="307" r:id="rId7"/>
    <p:sldId id="300" r:id="rId8"/>
    <p:sldId id="304" r:id="rId9"/>
    <p:sldId id="294" r:id="rId10"/>
    <p:sldId id="295" r:id="rId11"/>
    <p:sldId id="298" r:id="rId12"/>
    <p:sldId id="299" r:id="rId13"/>
    <p:sldId id="296" r:id="rId14"/>
    <p:sldId id="284" r:id="rId15"/>
    <p:sldId id="297" r:id="rId16"/>
    <p:sldId id="285" r:id="rId17"/>
    <p:sldId id="286" r:id="rId18"/>
    <p:sldId id="288" r:id="rId19"/>
    <p:sldId id="263" r:id="rId20"/>
    <p:sldId id="267" r:id="rId21"/>
    <p:sldId id="287" r:id="rId22"/>
    <p:sldId id="268" r:id="rId23"/>
    <p:sldId id="269" r:id="rId24"/>
    <p:sldId id="270" r:id="rId25"/>
    <p:sldId id="273" r:id="rId26"/>
    <p:sldId id="271" r:id="rId27"/>
    <p:sldId id="301" r:id="rId28"/>
    <p:sldId id="302" r:id="rId29"/>
    <p:sldId id="303" r:id="rId30"/>
    <p:sldId id="272" r:id="rId31"/>
    <p:sldId id="275" r:id="rId32"/>
    <p:sldId id="276" r:id="rId33"/>
    <p:sldId id="290" r:id="rId34"/>
    <p:sldId id="289" r:id="rId35"/>
    <p:sldId id="291" r:id="rId36"/>
    <p:sldId id="308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1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788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71" tIns="0" rIns="19571" bIns="0" numCol="1" anchor="t" anchorCtr="0" compatLnSpc="1">
            <a:prstTxWarp prst="textNoShape">
              <a:avLst/>
            </a:prstTxWarp>
          </a:bodyPr>
          <a:lstStyle>
            <a:lvl1pPr defTabSz="962025">
              <a:defRPr sz="1000" i="1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-1588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71" tIns="0" rIns="19571" bIns="0" numCol="1" anchor="t" anchorCtr="0" compatLnSpc="1">
            <a:prstTxWarp prst="textNoShape">
              <a:avLst/>
            </a:prstTxWarp>
          </a:bodyPr>
          <a:lstStyle>
            <a:lvl1pPr algn="r" defTabSz="962025">
              <a:defRPr sz="1000" i="1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5488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22" tIns="48927" rIns="96222" bIns="489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71" tIns="0" rIns="19571" bIns="0" numCol="1" anchor="b" anchorCtr="0" compatLnSpc="1">
            <a:prstTxWarp prst="textNoShape">
              <a:avLst/>
            </a:prstTxWarp>
          </a:bodyPr>
          <a:lstStyle>
            <a:lvl1pPr defTabSz="962025">
              <a:defRPr sz="1000" i="1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71" tIns="0" rIns="19571" bIns="0" numCol="1" anchor="b" anchorCtr="0" compatLnSpc="1">
            <a:prstTxWarp prst="textNoShape">
              <a:avLst/>
            </a:prstTxWarp>
          </a:bodyPr>
          <a:lstStyle>
            <a:lvl1pPr algn="r" defTabSz="962025">
              <a:defRPr sz="1000" i="1"/>
            </a:lvl1pPr>
          </a:lstStyle>
          <a:p>
            <a:fld id="{5C8DD7DE-CD6D-494E-936D-9D6F6197FE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44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66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3550" algn="l" defTabSz="9366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25513" algn="l" defTabSz="9366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89063" algn="l" defTabSz="9366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49438" algn="l" defTabSz="9366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6088C-B7C3-4B12-9CA1-7C282D1686EA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CAA29-FDEF-4295-9F11-8C3E5CC4E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ED887-DFA1-498F-87A0-8EA289530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9393B-13AD-4AF2-AAB5-8335941508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3AC10-40D3-48D0-B5B8-5A4131FFCF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4EA0B-4742-4743-A611-90655BD72E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5BE71-8A25-4117-8B97-7066C37400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01476-E08A-420E-86F9-F5BDE6C41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5DA06-1FAE-42B4-BC68-E6813788A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1584B-29BE-40C6-808D-970C907760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C3DCB-3D9C-4547-9FD0-4B8DF51084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272F6-D62E-4D55-9B08-2EAABC6C5D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2EDB65-8A44-45C2-821A-A7F39F5CF9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Preemptive Scheduling and</a:t>
            </a:r>
            <a:br>
              <a:rPr lang="en-US"/>
            </a:br>
            <a:r>
              <a:rPr lang="en-US"/>
              <a:t>Mutual Exclusion with Hardware Support</a:t>
            </a:r>
            <a:br>
              <a:rPr lang="en-US"/>
            </a:b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pPr marL="342900" indent="-342900"/>
            <a:r>
              <a:rPr lang="en-US" sz="2000"/>
              <a:t>Thomas Plagemann</a:t>
            </a:r>
          </a:p>
          <a:p>
            <a:pPr marL="342900" indent="-342900"/>
            <a:endParaRPr lang="en-US" sz="2000"/>
          </a:p>
          <a:p>
            <a:pPr marL="342900" indent="-342900"/>
            <a:r>
              <a:rPr lang="en-US" sz="2000"/>
              <a:t>With slides from</a:t>
            </a:r>
            <a:br>
              <a:rPr lang="en-US" sz="2000"/>
            </a:br>
            <a:r>
              <a:rPr lang="en-US" sz="2000"/>
              <a:t>Otto J. Anshus &amp; Tore Larsen</a:t>
            </a:r>
            <a:r>
              <a:rPr lang="nb-NO" sz="2000"/>
              <a:t> (University of Tromsø)</a:t>
            </a:r>
            <a:r>
              <a:rPr lang="en-US" sz="2000"/>
              <a:t> and Kai Li</a:t>
            </a:r>
            <a:r>
              <a:rPr lang="nb-NO" sz="2000"/>
              <a:t> (</a:t>
            </a:r>
            <a:r>
              <a:rPr lang="en-US" sz="2000"/>
              <a:t>Princeton University</a:t>
            </a:r>
            <a:r>
              <a:rPr lang="nb-NO" sz="2000"/>
              <a:t>)</a:t>
            </a:r>
            <a:endParaRPr lang="en-US" sz="20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Hardware Interrupts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/>
              <a:t>Set by hardware components (for example </a:t>
            </a:r>
            <a:r>
              <a:rPr lang="nb-NO" i="1"/>
              <a:t>timer</a:t>
            </a:r>
            <a:r>
              <a:rPr lang="nb-NO"/>
              <a:t>), and peripheral devices (for example disk)</a:t>
            </a:r>
          </a:p>
          <a:p>
            <a:pPr lvl="1">
              <a:lnSpc>
                <a:spcPct val="90000"/>
              </a:lnSpc>
            </a:pPr>
            <a:r>
              <a:rPr lang="nb-NO" i="1"/>
              <a:t>Timer component, set to generate timer-interrupt at any specified frequency! Separate unit or integral part of interrupt controller</a:t>
            </a:r>
          </a:p>
          <a:p>
            <a:pPr>
              <a:lnSpc>
                <a:spcPct val="90000"/>
              </a:lnSpc>
            </a:pPr>
            <a:r>
              <a:rPr lang="nb-NO"/>
              <a:t>Asynchronous to program execution</a:t>
            </a:r>
          </a:p>
          <a:p>
            <a:pPr>
              <a:lnSpc>
                <a:spcPct val="90000"/>
              </a:lnSpc>
            </a:pPr>
            <a:r>
              <a:rPr lang="nb-NO"/>
              <a:t>Non-maskable (NMI), and maskable interrupts.</a:t>
            </a:r>
          </a:p>
          <a:p>
            <a:pPr lvl="1">
              <a:lnSpc>
                <a:spcPct val="90000"/>
              </a:lnSpc>
            </a:pPr>
            <a:r>
              <a:rPr lang="nb-NO"/>
              <a:t>NMI are processed immediately once current instruction is finished.</a:t>
            </a:r>
          </a:p>
          <a:p>
            <a:pPr lvl="1">
              <a:lnSpc>
                <a:spcPct val="90000"/>
              </a:lnSpc>
            </a:pPr>
            <a:r>
              <a:rPr lang="nb-NO"/>
              <a:t>Maskable interrupts may be permanently or temporarily masked</a:t>
            </a:r>
          </a:p>
          <a:p>
            <a:pPr>
              <a:lnSpc>
                <a:spcPct val="90000"/>
              </a:lnSpc>
            </a:pPr>
            <a:endParaRPr lang="nb-NO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Maskable Interrupt Request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Some IO devices generate an interrupt request to signal that:</a:t>
            </a:r>
          </a:p>
          <a:p>
            <a:pPr lvl="1"/>
            <a:r>
              <a:rPr lang="nb-NO" sz="1800"/>
              <a:t>An action is required on the part of the program in order to continue operation</a:t>
            </a:r>
          </a:p>
          <a:p>
            <a:pPr lvl="1"/>
            <a:r>
              <a:rPr lang="nb-NO" sz="1800"/>
              <a:t>A previously-initiated operation has been completed with no errors encountered</a:t>
            </a:r>
          </a:p>
          <a:p>
            <a:pPr lvl="1"/>
            <a:r>
              <a:rPr lang="nb-NO" sz="1800"/>
              <a:t>A previously-initiated operation has encountered an error condition and cannot continue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Non-maskable Interrupt Requests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In the PC-compatible world, the processor’s non-maskable interrupt request input (NMI) is used to report catastrophic HW failures to the OS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Exceptions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sz="2000"/>
              <a:t>Initiated by processor</a:t>
            </a:r>
          </a:p>
          <a:p>
            <a:pPr>
              <a:lnSpc>
                <a:spcPct val="90000"/>
              </a:lnSpc>
            </a:pPr>
            <a:r>
              <a:rPr lang="nb-NO" sz="2000"/>
              <a:t>Three types:</a:t>
            </a:r>
          </a:p>
          <a:p>
            <a:pPr lvl="1">
              <a:lnSpc>
                <a:spcPct val="90000"/>
              </a:lnSpc>
            </a:pPr>
            <a:r>
              <a:rPr lang="nb-NO" sz="2000"/>
              <a:t>Fault: Faulting instruction causes exception without completing. When thread resumes (after IRET), the faulting instruction is re-issued. For example page-fault</a:t>
            </a:r>
          </a:p>
          <a:p>
            <a:pPr lvl="1">
              <a:lnSpc>
                <a:spcPct val="90000"/>
              </a:lnSpc>
            </a:pPr>
            <a:r>
              <a:rPr lang="nb-NO" sz="2000"/>
              <a:t>Trap: Exception is issued </a:t>
            </a:r>
            <a:r>
              <a:rPr lang="nb-NO" sz="2000" i="1"/>
              <a:t>after </a:t>
            </a:r>
            <a:r>
              <a:rPr lang="nb-NO" sz="2000"/>
              <a:t>instruction completes. When thread resumes (after IRET), the immediately following instruction is issued. May be used for debugging</a:t>
            </a:r>
          </a:p>
          <a:p>
            <a:pPr lvl="1">
              <a:lnSpc>
                <a:spcPct val="90000"/>
              </a:lnSpc>
            </a:pPr>
            <a:r>
              <a:rPr lang="nb-NO" sz="2000"/>
              <a:t>Abort: Serious failure. May not indicate address of offending instruction</a:t>
            </a:r>
          </a:p>
          <a:p>
            <a:pPr>
              <a:lnSpc>
                <a:spcPct val="90000"/>
              </a:lnSpc>
            </a:pPr>
            <a:r>
              <a:rPr lang="nb-NO" sz="2000" b="1" i="1"/>
              <a:t>Have used Intel terminology in this presentation. Classification, terminology, and functionality varies among manufacturers and authors</a:t>
            </a:r>
            <a:endParaRPr lang="nb-NO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8229600" y="4114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7086600" y="41148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and Timer Interrupts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4824412" cy="4543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Overlapping computation and I/O: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Within single thread: Non-blocking I/O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Among multiple threads: Also blocking I/O with scheduling</a:t>
            </a:r>
          </a:p>
          <a:p>
            <a:pPr>
              <a:lnSpc>
                <a:spcPct val="90000"/>
              </a:lnSpc>
            </a:pPr>
            <a:r>
              <a:rPr lang="en-US" sz="2000"/>
              <a:t>Sharing CPU among multiple threads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Set timer interrupt to enforce maximum time-slice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Ensures even and fair progression of concurrent threads</a:t>
            </a:r>
          </a:p>
          <a:p>
            <a:pPr>
              <a:lnSpc>
                <a:spcPct val="90000"/>
              </a:lnSpc>
            </a:pPr>
            <a:r>
              <a:rPr lang="en-US" sz="2000"/>
              <a:t>Maintaining consistent kernel structures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Disable/enable interrupts cautiously in kernel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400800" y="2057400"/>
            <a:ext cx="1066800" cy="609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CPU</a:t>
            </a: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6629400" y="3048000"/>
            <a:ext cx="609600" cy="609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cxnSp>
        <p:nvCxnSpPr>
          <p:cNvPr id="20487" name="AutoShape 7"/>
          <p:cNvCxnSpPr>
            <a:cxnSpLocks noChangeShapeType="1"/>
            <a:stCxn id="20486" idx="0"/>
            <a:endCxn id="20484" idx="2"/>
          </p:cNvCxnSpPr>
          <p:nvPr/>
        </p:nvCxnSpPr>
        <p:spPr bwMode="auto">
          <a:xfrm flipV="1">
            <a:off x="6934200" y="2667000"/>
            <a:ext cx="0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105400" y="3048000"/>
            <a:ext cx="1143000" cy="609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Memory</a:t>
            </a:r>
          </a:p>
        </p:txBody>
      </p:sp>
      <p:cxnSp>
        <p:nvCxnSpPr>
          <p:cNvPr id="20490" name="AutoShape 10"/>
          <p:cNvCxnSpPr>
            <a:cxnSpLocks noChangeShapeType="1"/>
            <a:stCxn id="20486" idx="2"/>
            <a:endCxn id="20489" idx="3"/>
          </p:cNvCxnSpPr>
          <p:nvPr/>
        </p:nvCxnSpPr>
        <p:spPr bwMode="auto">
          <a:xfrm flipH="1">
            <a:off x="6248400" y="3352800"/>
            <a:ext cx="3810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</p:cxn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334000" y="4038600"/>
            <a:ext cx="3200400" cy="76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graphicFrame>
        <p:nvGraphicFramePr>
          <p:cNvPr id="45056" name="Object 0"/>
          <p:cNvGraphicFramePr>
            <a:graphicFrameLocks noChangeAspect="1"/>
          </p:cNvGraphicFramePr>
          <p:nvPr/>
        </p:nvGraphicFramePr>
        <p:xfrm>
          <a:off x="6781800" y="4648200"/>
          <a:ext cx="10699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" name="Clip" r:id="rId3" imgW="1299600" imgH="936000" progId="MS_ClipArt_Gallery.2">
                  <p:embed/>
                </p:oleObj>
              </mc:Choice>
              <mc:Fallback>
                <p:oleObj name="Clip" r:id="rId3" imgW="1299600" imgH="936000" progId="MS_ClipArt_Gallery.2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648200"/>
                        <a:ext cx="1069975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4953000" y="4800600"/>
          <a:ext cx="914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5" name="Clip" r:id="rId5" imgW="3175920" imgH="1699920" progId="MS_ClipArt_Gallery.2">
                  <p:embed/>
                </p:oleObj>
              </mc:Choice>
              <mc:Fallback>
                <p:oleObj name="Clip" r:id="rId5" imgW="3175920" imgH="1699920" progId="MS_ClipArt_Gallery.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800600"/>
                        <a:ext cx="9144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5943600" y="4724400"/>
          <a:ext cx="7810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6" name="Clip" r:id="rId7" imgW="4152600" imgH="3450960" progId="MS_ClipArt_Gallery.2">
                  <p:embed/>
                </p:oleObj>
              </mc:Choice>
              <mc:Fallback>
                <p:oleObj name="Clip" r:id="rId7" imgW="4152600" imgH="3450960" progId="MS_ClipArt_Gallery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724400"/>
                        <a:ext cx="781050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5410200" y="41148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6324600" y="41148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6934200" y="3657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 flipH="1" flipV="1">
            <a:off x="7391400" y="2743200"/>
            <a:ext cx="228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7527925" y="3162300"/>
            <a:ext cx="9842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Interrupt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8077200" y="4648200"/>
          <a:ext cx="6445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7" name="Clip" r:id="rId9" imgW="644400" imgH="736920" progId="MS_ClipArt_Gallery.2">
                  <p:embed/>
                </p:oleObj>
              </mc:Choice>
              <mc:Fallback>
                <p:oleObj name="Clip" r:id="rId9" imgW="644400" imgH="736920" progId="MS_ClipArt_Gallery.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648200"/>
                        <a:ext cx="64452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When to Schedule?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Process created</a:t>
            </a:r>
          </a:p>
          <a:p>
            <a:r>
              <a:rPr lang="nb-NO"/>
              <a:t>Process exits</a:t>
            </a:r>
          </a:p>
          <a:p>
            <a:r>
              <a:rPr lang="nb-NO"/>
              <a:t>Process blocks</a:t>
            </a:r>
          </a:p>
          <a:p>
            <a:r>
              <a:rPr lang="nb-NO"/>
              <a:t>I/O interrupt</a:t>
            </a:r>
          </a:p>
          <a:p>
            <a:r>
              <a:rPr lang="nb-NO"/>
              <a:t>Timer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State Transitions</a:t>
            </a:r>
          </a:p>
        </p:txBody>
      </p: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685800" y="1876425"/>
            <a:ext cx="7339013" cy="4135438"/>
            <a:chOff x="432" y="1182"/>
            <a:chExt cx="4623" cy="2605"/>
          </a:xfrm>
        </p:grpSpPr>
        <p:sp>
          <p:nvSpPr>
            <p:cNvPr id="22531" name="Oval 3"/>
            <p:cNvSpPr>
              <a:spLocks noChangeArrowheads="1"/>
            </p:cNvSpPr>
            <p:nvPr/>
          </p:nvSpPr>
          <p:spPr bwMode="auto">
            <a:xfrm>
              <a:off x="2448" y="1536"/>
              <a:ext cx="1008" cy="5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Running</a:t>
              </a:r>
            </a:p>
          </p:txBody>
        </p:sp>
        <p:sp>
          <p:nvSpPr>
            <p:cNvPr id="22532" name="Oval 4"/>
            <p:cNvSpPr>
              <a:spLocks noChangeArrowheads="1"/>
            </p:cNvSpPr>
            <p:nvPr/>
          </p:nvSpPr>
          <p:spPr bwMode="auto">
            <a:xfrm>
              <a:off x="3456" y="2640"/>
              <a:ext cx="1104" cy="5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Blocked</a:t>
              </a:r>
            </a:p>
          </p:txBody>
        </p:sp>
        <p:sp>
          <p:nvSpPr>
            <p:cNvPr id="22533" name="Oval 5"/>
            <p:cNvSpPr>
              <a:spLocks noChangeArrowheads="1"/>
            </p:cNvSpPr>
            <p:nvPr/>
          </p:nvSpPr>
          <p:spPr bwMode="auto">
            <a:xfrm>
              <a:off x="1104" y="2544"/>
              <a:ext cx="1008" cy="5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Ready</a:t>
              </a:r>
            </a:p>
          </p:txBody>
        </p:sp>
        <p:cxnSp>
          <p:nvCxnSpPr>
            <p:cNvPr id="22534" name="AutoShape 6"/>
            <p:cNvCxnSpPr>
              <a:cxnSpLocks noChangeShapeType="1"/>
              <a:stCxn id="22533" idx="0"/>
              <a:endCxn id="22531" idx="2"/>
            </p:cNvCxnSpPr>
            <p:nvPr/>
          </p:nvCxnSpPr>
          <p:spPr bwMode="auto">
            <a:xfrm rot="16200000">
              <a:off x="1668" y="1764"/>
              <a:ext cx="720" cy="840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2535" name="AutoShape 7"/>
            <p:cNvCxnSpPr>
              <a:cxnSpLocks noChangeShapeType="1"/>
              <a:stCxn id="22531" idx="6"/>
              <a:endCxn id="22532" idx="0"/>
            </p:cNvCxnSpPr>
            <p:nvPr/>
          </p:nvCxnSpPr>
          <p:spPr bwMode="auto">
            <a:xfrm>
              <a:off x="3456" y="1824"/>
              <a:ext cx="552" cy="816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</p:cxnSp>
        <p:cxnSp>
          <p:nvCxnSpPr>
            <p:cNvPr id="22536" name="AutoShape 8"/>
            <p:cNvCxnSpPr>
              <a:cxnSpLocks noChangeShapeType="1"/>
              <a:stCxn id="22532" idx="3"/>
              <a:endCxn id="22533" idx="5"/>
            </p:cNvCxnSpPr>
            <p:nvPr/>
          </p:nvCxnSpPr>
          <p:spPr bwMode="auto">
            <a:xfrm rot="16200000" flipV="1">
              <a:off x="2743" y="2257"/>
              <a:ext cx="96" cy="1654"/>
            </a:xfrm>
            <a:prstGeom prst="curvedConnector3">
              <a:avLst>
                <a:gd name="adj1" fmla="val -2375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</p:cxn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2249" y="3421"/>
              <a:ext cx="1372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I/O completion interrupt</a:t>
              </a:r>
            </a:p>
            <a:p>
              <a:pPr algn="ctr"/>
              <a:r>
                <a:rPr lang="en-US"/>
                <a:t>(move to ready queue)</a:t>
              </a:r>
            </a:p>
          </p:txBody>
        </p:sp>
        <p:cxnSp>
          <p:nvCxnSpPr>
            <p:cNvPr id="22538" name="AutoShape 10"/>
            <p:cNvCxnSpPr>
              <a:cxnSpLocks noChangeShapeType="1"/>
              <a:endCxn id="22533" idx="2"/>
            </p:cNvCxnSpPr>
            <p:nvPr/>
          </p:nvCxnSpPr>
          <p:spPr bwMode="auto">
            <a:xfrm>
              <a:off x="432" y="2832"/>
              <a:ext cx="672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473" y="2526"/>
              <a:ext cx="451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Create</a:t>
              </a:r>
            </a:p>
          </p:txBody>
        </p:sp>
        <p:cxnSp>
          <p:nvCxnSpPr>
            <p:cNvPr id="22540" name="AutoShape 12"/>
            <p:cNvCxnSpPr>
              <a:cxnSpLocks noChangeShapeType="1"/>
              <a:stCxn id="22531" idx="7"/>
            </p:cNvCxnSpPr>
            <p:nvPr/>
          </p:nvCxnSpPr>
          <p:spPr bwMode="auto">
            <a:xfrm flipV="1">
              <a:off x="3308" y="1584"/>
              <a:ext cx="1060" cy="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22541" name="Text Box 13"/>
            <p:cNvSpPr txBox="1">
              <a:spLocks noChangeArrowheads="1"/>
            </p:cNvSpPr>
            <p:nvPr/>
          </p:nvSpPr>
          <p:spPr bwMode="auto">
            <a:xfrm>
              <a:off x="3312" y="1182"/>
              <a:ext cx="912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Terminate</a:t>
              </a:r>
            </a:p>
            <a:p>
              <a:r>
                <a:rPr lang="en-US"/>
                <a:t>(call scheduler)</a:t>
              </a:r>
            </a:p>
          </p:txBody>
        </p:sp>
        <p:cxnSp>
          <p:nvCxnSpPr>
            <p:cNvPr id="22542" name="AutoShape 14"/>
            <p:cNvCxnSpPr>
              <a:cxnSpLocks noChangeShapeType="1"/>
              <a:stCxn id="22531" idx="4"/>
              <a:endCxn id="22533" idx="6"/>
            </p:cNvCxnSpPr>
            <p:nvPr/>
          </p:nvCxnSpPr>
          <p:spPr bwMode="auto">
            <a:xfrm rot="5400000">
              <a:off x="2172" y="2052"/>
              <a:ext cx="720" cy="840"/>
            </a:xfrm>
            <a:prstGeom prst="curvedConnector2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2543" name="Text Box 15"/>
            <p:cNvSpPr txBox="1">
              <a:spLocks noChangeArrowheads="1"/>
            </p:cNvSpPr>
            <p:nvPr/>
          </p:nvSpPr>
          <p:spPr bwMode="auto">
            <a:xfrm>
              <a:off x="2155" y="2238"/>
              <a:ext cx="126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Yield, Timer Interrupt</a:t>
              </a:r>
            </a:p>
            <a:p>
              <a:pPr algn="ctr"/>
              <a:r>
                <a:rPr lang="en-US"/>
                <a:t>(call scheduler)</a:t>
              </a:r>
            </a:p>
          </p:txBody>
        </p:sp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3984" y="1933"/>
              <a:ext cx="107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Block for resource</a:t>
              </a:r>
            </a:p>
            <a:p>
              <a:r>
                <a:rPr lang="en-US"/>
                <a:t>(call scheduler)</a:t>
              </a:r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1344" y="1614"/>
              <a:ext cx="62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Scheduler</a:t>
              </a:r>
            </a:p>
            <a:p>
              <a:r>
                <a:rPr lang="en-US"/>
                <a:t>dispatch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79450" y="3048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 Unicode MS" pitchFamily="34" charset="-128"/>
              </a:rPr>
              <a:t>Process State Transitions (cont.)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1517650" y="1066800"/>
            <a:ext cx="2743200" cy="457200"/>
            <a:chOff x="576" y="1968"/>
            <a:chExt cx="1728" cy="288"/>
          </a:xfrm>
        </p:grpSpPr>
        <p:sp>
          <p:nvSpPr>
            <p:cNvPr id="23556" name="Oval 4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557" name="Oval 5"/>
            <p:cNvSpPr>
              <a:spLocks noChangeArrowheads="1"/>
            </p:cNvSpPr>
            <p:nvPr/>
          </p:nvSpPr>
          <p:spPr bwMode="auto">
            <a:xfrm>
              <a:off x="1056" y="1968"/>
              <a:ext cx="288" cy="2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558" name="Oval 6"/>
            <p:cNvSpPr>
              <a:spLocks noChangeArrowheads="1"/>
            </p:cNvSpPr>
            <p:nvPr/>
          </p:nvSpPr>
          <p:spPr bwMode="auto">
            <a:xfrm>
              <a:off x="1536" y="1968"/>
              <a:ext cx="288" cy="2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2016" y="1968"/>
              <a:ext cx="288" cy="2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2016" y="2016"/>
              <a:ext cx="288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1536" y="2016"/>
              <a:ext cx="288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1056" y="2016"/>
              <a:ext cx="288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23563" name="Text Box 11"/>
            <p:cNvSpPr txBox="1">
              <a:spLocks noChangeArrowheads="1"/>
            </p:cNvSpPr>
            <p:nvPr/>
          </p:nvSpPr>
          <p:spPr bwMode="auto">
            <a:xfrm>
              <a:off x="576" y="2016"/>
              <a:ext cx="288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</p:grp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679450" y="1752600"/>
            <a:ext cx="3810000" cy="28956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3689350" y="2590800"/>
            <a:ext cx="314325" cy="633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736850" y="3962400"/>
            <a:ext cx="315913" cy="633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622675" y="2590800"/>
            <a:ext cx="37941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P2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736850" y="3962400"/>
            <a:ext cx="37941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P1</a:t>
            </a: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2959100" y="2824163"/>
            <a:ext cx="714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4032250" y="3581400"/>
            <a:ext cx="258763" cy="153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3571" name="Group 19"/>
          <p:cNvGrpSpPr>
            <a:grpSpLocks/>
          </p:cNvGrpSpPr>
          <p:nvPr/>
        </p:nvGrpSpPr>
        <p:grpSpPr bwMode="auto">
          <a:xfrm>
            <a:off x="1898650" y="3429000"/>
            <a:ext cx="995363" cy="292100"/>
            <a:chOff x="432" y="3072"/>
            <a:chExt cx="720" cy="240"/>
          </a:xfrm>
        </p:grpSpPr>
        <p:sp>
          <p:nvSpPr>
            <p:cNvPr id="23572" name="Rectangle 20"/>
            <p:cNvSpPr>
              <a:spLocks noChangeArrowheads="1"/>
            </p:cNvSpPr>
            <p:nvPr/>
          </p:nvSpPr>
          <p:spPr bwMode="auto">
            <a:xfrm>
              <a:off x="480" y="3072"/>
              <a:ext cx="624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573" name="Text Box 21"/>
            <p:cNvSpPr txBox="1">
              <a:spLocks noChangeArrowheads="1"/>
            </p:cNvSpPr>
            <p:nvPr/>
          </p:nvSpPr>
          <p:spPr bwMode="auto">
            <a:xfrm>
              <a:off x="432" y="3072"/>
              <a:ext cx="720" cy="2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ReadyQueue</a:t>
              </a:r>
            </a:p>
          </p:txBody>
        </p:sp>
      </p:grp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2508250" y="4114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3117850" y="3352800"/>
            <a:ext cx="1193800" cy="633413"/>
            <a:chOff x="2272" y="3201"/>
            <a:chExt cx="752" cy="399"/>
          </a:xfrm>
        </p:grpSpPr>
        <p:sp>
          <p:nvSpPr>
            <p:cNvPr id="23576" name="Rectangle 24"/>
            <p:cNvSpPr>
              <a:spLocks noChangeArrowheads="1"/>
            </p:cNvSpPr>
            <p:nvPr/>
          </p:nvSpPr>
          <p:spPr bwMode="auto">
            <a:xfrm>
              <a:off x="2669" y="3201"/>
              <a:ext cx="198" cy="3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577" name="Rectangle 25"/>
            <p:cNvSpPr>
              <a:spLocks noChangeArrowheads="1"/>
            </p:cNvSpPr>
            <p:nvPr/>
          </p:nvSpPr>
          <p:spPr bwMode="auto">
            <a:xfrm>
              <a:off x="2272" y="3201"/>
              <a:ext cx="198" cy="3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578" name="Text Box 26"/>
            <p:cNvSpPr txBox="1">
              <a:spLocks noChangeArrowheads="1"/>
            </p:cNvSpPr>
            <p:nvPr/>
          </p:nvSpPr>
          <p:spPr bwMode="auto">
            <a:xfrm>
              <a:off x="2669" y="3201"/>
              <a:ext cx="238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P4</a:t>
              </a:r>
            </a:p>
          </p:txBody>
        </p:sp>
        <p:sp>
          <p:nvSpPr>
            <p:cNvPr id="23579" name="Text Box 27"/>
            <p:cNvSpPr txBox="1">
              <a:spLocks noChangeArrowheads="1"/>
            </p:cNvSpPr>
            <p:nvPr/>
          </p:nvSpPr>
          <p:spPr bwMode="auto">
            <a:xfrm>
              <a:off x="2272" y="3201"/>
              <a:ext cx="238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P3</a:t>
              </a:r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auto">
            <a:xfrm>
              <a:off x="2481" y="3348"/>
              <a:ext cx="1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581" name="AutoShape 29"/>
            <p:cNvSpPr>
              <a:spLocks noChangeArrowheads="1"/>
            </p:cNvSpPr>
            <p:nvPr/>
          </p:nvSpPr>
          <p:spPr bwMode="auto">
            <a:xfrm>
              <a:off x="2940" y="3458"/>
              <a:ext cx="84" cy="73"/>
            </a:xfrm>
            <a:prstGeom prst="flowChartMerg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23582" name="Group 30"/>
          <p:cNvGrpSpPr>
            <a:grpSpLocks/>
          </p:cNvGrpSpPr>
          <p:nvPr/>
        </p:nvGrpSpPr>
        <p:grpSpPr bwMode="auto">
          <a:xfrm>
            <a:off x="1898650" y="2706688"/>
            <a:ext cx="1127125" cy="292100"/>
            <a:chOff x="432" y="3072"/>
            <a:chExt cx="720" cy="240"/>
          </a:xfrm>
        </p:grpSpPr>
        <p:sp>
          <p:nvSpPr>
            <p:cNvPr id="23583" name="Rectangle 31"/>
            <p:cNvSpPr>
              <a:spLocks noChangeArrowheads="1"/>
            </p:cNvSpPr>
            <p:nvPr/>
          </p:nvSpPr>
          <p:spPr bwMode="auto">
            <a:xfrm>
              <a:off x="480" y="3072"/>
              <a:ext cx="624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584" name="Text Box 32"/>
            <p:cNvSpPr txBox="1">
              <a:spLocks noChangeArrowheads="1"/>
            </p:cNvSpPr>
            <p:nvPr/>
          </p:nvSpPr>
          <p:spPr bwMode="auto">
            <a:xfrm>
              <a:off x="432" y="3072"/>
              <a:ext cx="720" cy="2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BlockedQueue</a:t>
              </a:r>
            </a:p>
          </p:txBody>
        </p:sp>
      </p:grp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4021138" y="2824163"/>
            <a:ext cx="182562" cy="153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3586" name="AutoShape 34"/>
          <p:cNvSpPr>
            <a:spLocks noChangeArrowheads="1"/>
          </p:cNvSpPr>
          <p:nvPr/>
        </p:nvSpPr>
        <p:spPr bwMode="auto">
          <a:xfrm>
            <a:off x="4152900" y="2998788"/>
            <a:ext cx="133350" cy="115887"/>
          </a:xfrm>
          <a:prstGeom prst="flowChartMerge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3587" name="Group 35"/>
          <p:cNvGrpSpPr>
            <a:grpSpLocks/>
          </p:cNvGrpSpPr>
          <p:nvPr/>
        </p:nvGrpSpPr>
        <p:grpSpPr bwMode="auto">
          <a:xfrm>
            <a:off x="755650" y="3340100"/>
            <a:ext cx="1101725" cy="1079500"/>
            <a:chOff x="864" y="2400"/>
            <a:chExt cx="911" cy="816"/>
          </a:xfrm>
        </p:grpSpPr>
        <p:grpSp>
          <p:nvGrpSpPr>
            <p:cNvPr id="23588" name="Group 36"/>
            <p:cNvGrpSpPr>
              <a:grpSpLocks/>
            </p:cNvGrpSpPr>
            <p:nvPr/>
          </p:nvGrpSpPr>
          <p:grpSpPr bwMode="auto">
            <a:xfrm>
              <a:off x="864" y="2400"/>
              <a:ext cx="911" cy="336"/>
              <a:chOff x="864" y="2400"/>
              <a:chExt cx="911" cy="336"/>
            </a:xfrm>
          </p:grpSpPr>
          <p:sp>
            <p:nvSpPr>
              <p:cNvPr id="23589" name="Rectangle 37"/>
              <p:cNvSpPr>
                <a:spLocks noChangeArrowheads="1"/>
              </p:cNvSpPr>
              <p:nvPr/>
            </p:nvSpPr>
            <p:spPr bwMode="auto">
              <a:xfrm>
                <a:off x="864" y="2400"/>
                <a:ext cx="720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3590" name="Text Box 38"/>
              <p:cNvSpPr txBox="1">
                <a:spLocks noChangeArrowheads="1"/>
              </p:cNvSpPr>
              <p:nvPr/>
            </p:nvSpPr>
            <p:spPr bwMode="auto">
              <a:xfrm>
                <a:off x="864" y="2447"/>
                <a:ext cx="911" cy="2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Scheduler</a:t>
                </a:r>
              </a:p>
            </p:txBody>
          </p:sp>
        </p:grpSp>
        <p:grpSp>
          <p:nvGrpSpPr>
            <p:cNvPr id="23591" name="Group 39"/>
            <p:cNvGrpSpPr>
              <a:grpSpLocks/>
            </p:cNvGrpSpPr>
            <p:nvPr/>
          </p:nvGrpSpPr>
          <p:grpSpPr bwMode="auto">
            <a:xfrm>
              <a:off x="864" y="2880"/>
              <a:ext cx="911" cy="336"/>
              <a:chOff x="864" y="2400"/>
              <a:chExt cx="911" cy="336"/>
            </a:xfrm>
          </p:grpSpPr>
          <p:sp>
            <p:nvSpPr>
              <p:cNvPr id="23592" name="Rectangle 40"/>
              <p:cNvSpPr>
                <a:spLocks noChangeArrowheads="1"/>
              </p:cNvSpPr>
              <p:nvPr/>
            </p:nvSpPr>
            <p:spPr bwMode="auto">
              <a:xfrm>
                <a:off x="864" y="2400"/>
                <a:ext cx="720" cy="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3593" name="Text Box 41"/>
              <p:cNvSpPr txBox="1">
                <a:spLocks noChangeArrowheads="1"/>
              </p:cNvSpPr>
              <p:nvPr/>
            </p:nvSpPr>
            <p:spPr bwMode="auto">
              <a:xfrm>
                <a:off x="864" y="2448"/>
                <a:ext cx="911" cy="2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Dispatcher</a:t>
                </a:r>
              </a:p>
            </p:txBody>
          </p:sp>
        </p:grpSp>
        <p:sp>
          <p:nvSpPr>
            <p:cNvPr id="23594" name="Line 42"/>
            <p:cNvSpPr>
              <a:spLocks noChangeShapeType="1"/>
            </p:cNvSpPr>
            <p:nvPr/>
          </p:nvSpPr>
          <p:spPr bwMode="auto">
            <a:xfrm>
              <a:off x="1200" y="273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23595" name="Group 43"/>
          <p:cNvGrpSpPr>
            <a:grpSpLocks/>
          </p:cNvGrpSpPr>
          <p:nvPr/>
        </p:nvGrpSpPr>
        <p:grpSpPr bwMode="auto">
          <a:xfrm>
            <a:off x="755650" y="1981200"/>
            <a:ext cx="987425" cy="579438"/>
            <a:chOff x="2304" y="1968"/>
            <a:chExt cx="816" cy="438"/>
          </a:xfrm>
        </p:grpSpPr>
        <p:sp>
          <p:nvSpPr>
            <p:cNvPr id="23596" name="Rectangle 44"/>
            <p:cNvSpPr>
              <a:spLocks noChangeArrowheads="1"/>
            </p:cNvSpPr>
            <p:nvPr/>
          </p:nvSpPr>
          <p:spPr bwMode="auto">
            <a:xfrm>
              <a:off x="2304" y="1968"/>
              <a:ext cx="816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597" name="Text Box 45"/>
            <p:cNvSpPr txBox="1">
              <a:spLocks noChangeArrowheads="1"/>
            </p:cNvSpPr>
            <p:nvPr/>
          </p:nvSpPr>
          <p:spPr bwMode="auto">
            <a:xfrm>
              <a:off x="2304" y="2015"/>
              <a:ext cx="816" cy="3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Trap Handler</a:t>
              </a:r>
            </a:p>
          </p:txBody>
        </p:sp>
      </p:grpSp>
      <p:grpSp>
        <p:nvGrpSpPr>
          <p:cNvPr id="23598" name="Group 46"/>
          <p:cNvGrpSpPr>
            <a:grpSpLocks/>
          </p:cNvGrpSpPr>
          <p:nvPr/>
        </p:nvGrpSpPr>
        <p:grpSpPr bwMode="auto">
          <a:xfrm>
            <a:off x="2203450" y="1981200"/>
            <a:ext cx="987425" cy="508000"/>
            <a:chOff x="2304" y="1968"/>
            <a:chExt cx="816" cy="384"/>
          </a:xfrm>
        </p:grpSpPr>
        <p:sp>
          <p:nvSpPr>
            <p:cNvPr id="23599" name="Rectangle 47"/>
            <p:cNvSpPr>
              <a:spLocks noChangeArrowheads="1"/>
            </p:cNvSpPr>
            <p:nvPr/>
          </p:nvSpPr>
          <p:spPr bwMode="auto">
            <a:xfrm>
              <a:off x="2304" y="1968"/>
              <a:ext cx="816" cy="3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600" name="Text Box 48"/>
            <p:cNvSpPr txBox="1">
              <a:spLocks noChangeArrowheads="1"/>
            </p:cNvSpPr>
            <p:nvPr/>
          </p:nvSpPr>
          <p:spPr bwMode="auto">
            <a:xfrm>
              <a:off x="2304" y="2015"/>
              <a:ext cx="816" cy="2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Service</a:t>
              </a:r>
            </a:p>
          </p:txBody>
        </p:sp>
      </p:grpSp>
      <p:sp>
        <p:nvSpPr>
          <p:cNvPr id="23601" name="Line 49"/>
          <p:cNvSpPr>
            <a:spLocks noChangeShapeType="1"/>
          </p:cNvSpPr>
          <p:nvPr/>
        </p:nvSpPr>
        <p:spPr bwMode="auto">
          <a:xfrm>
            <a:off x="1746250" y="2209800"/>
            <a:ext cx="463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3602" name="Line 50"/>
          <p:cNvSpPr>
            <a:spLocks noChangeShapeType="1"/>
          </p:cNvSpPr>
          <p:nvPr/>
        </p:nvSpPr>
        <p:spPr bwMode="auto">
          <a:xfrm flipH="1">
            <a:off x="1746250" y="2362200"/>
            <a:ext cx="434975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3603" name="Line 51"/>
          <p:cNvSpPr>
            <a:spLocks noChangeShapeType="1"/>
          </p:cNvSpPr>
          <p:nvPr/>
        </p:nvSpPr>
        <p:spPr bwMode="auto">
          <a:xfrm>
            <a:off x="222250" y="2057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3604" name="WordArt 52"/>
          <p:cNvSpPr>
            <a:spLocks noChangeArrowheads="1" noChangeShapeType="1" noTextEdit="1"/>
          </p:cNvSpPr>
          <p:nvPr/>
        </p:nvSpPr>
        <p:spPr bwMode="auto">
          <a:xfrm rot="5400000">
            <a:off x="-6350" y="1600200"/>
            <a:ext cx="609600" cy="152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nb-NO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!</a:t>
            </a:r>
          </a:p>
        </p:txBody>
      </p:sp>
      <p:sp>
        <p:nvSpPr>
          <p:cNvPr id="23605" name="Line 53"/>
          <p:cNvSpPr>
            <a:spLocks noChangeShapeType="1"/>
          </p:cNvSpPr>
          <p:nvPr/>
        </p:nvSpPr>
        <p:spPr bwMode="auto">
          <a:xfrm>
            <a:off x="2813050" y="3581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3606" name="Group 54"/>
          <p:cNvGrpSpPr>
            <a:grpSpLocks/>
          </p:cNvGrpSpPr>
          <p:nvPr/>
        </p:nvGrpSpPr>
        <p:grpSpPr bwMode="auto">
          <a:xfrm>
            <a:off x="1898650" y="3962400"/>
            <a:ext cx="685800" cy="292100"/>
            <a:chOff x="432" y="3072"/>
            <a:chExt cx="720" cy="240"/>
          </a:xfrm>
        </p:grpSpPr>
        <p:sp>
          <p:nvSpPr>
            <p:cNvPr id="23607" name="Rectangle 55"/>
            <p:cNvSpPr>
              <a:spLocks noChangeArrowheads="1"/>
            </p:cNvSpPr>
            <p:nvPr/>
          </p:nvSpPr>
          <p:spPr bwMode="auto">
            <a:xfrm>
              <a:off x="480" y="3072"/>
              <a:ext cx="624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608" name="Text Box 56"/>
            <p:cNvSpPr txBox="1">
              <a:spLocks noChangeArrowheads="1"/>
            </p:cNvSpPr>
            <p:nvPr/>
          </p:nvSpPr>
          <p:spPr bwMode="auto">
            <a:xfrm>
              <a:off x="432" y="3072"/>
              <a:ext cx="720" cy="2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Current</a:t>
              </a:r>
            </a:p>
          </p:txBody>
        </p:sp>
      </p:grpSp>
      <p:grpSp>
        <p:nvGrpSpPr>
          <p:cNvPr id="23609" name="Group 57"/>
          <p:cNvGrpSpPr>
            <a:grpSpLocks/>
          </p:cNvGrpSpPr>
          <p:nvPr/>
        </p:nvGrpSpPr>
        <p:grpSpPr bwMode="auto">
          <a:xfrm>
            <a:off x="755650" y="2590800"/>
            <a:ext cx="1066800" cy="517525"/>
            <a:chOff x="336" y="1776"/>
            <a:chExt cx="672" cy="326"/>
          </a:xfrm>
        </p:grpSpPr>
        <p:sp>
          <p:nvSpPr>
            <p:cNvPr id="23610" name="Rectangle 58"/>
            <p:cNvSpPr>
              <a:spLocks noChangeArrowheads="1"/>
            </p:cNvSpPr>
            <p:nvPr/>
          </p:nvSpPr>
          <p:spPr bwMode="auto">
            <a:xfrm>
              <a:off x="336" y="1776"/>
              <a:ext cx="622" cy="3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611" name="Text Box 59"/>
            <p:cNvSpPr txBox="1">
              <a:spLocks noChangeArrowheads="1"/>
            </p:cNvSpPr>
            <p:nvPr/>
          </p:nvSpPr>
          <p:spPr bwMode="auto">
            <a:xfrm>
              <a:off x="336" y="1776"/>
              <a:ext cx="672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Trap Return Handler</a:t>
              </a:r>
            </a:p>
          </p:txBody>
        </p:sp>
      </p:grpSp>
      <p:sp>
        <p:nvSpPr>
          <p:cNvPr id="23612" name="Line 60"/>
          <p:cNvSpPr>
            <a:spLocks noChangeShapeType="1"/>
          </p:cNvSpPr>
          <p:nvPr/>
        </p:nvSpPr>
        <p:spPr bwMode="auto">
          <a:xfrm>
            <a:off x="1212850" y="3124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1593850" y="762000"/>
            <a:ext cx="28194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U s e r  L e v e l  P r o c e s s e s</a:t>
            </a: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3575050" y="1752600"/>
            <a:ext cx="9906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KERNEL</a:t>
            </a:r>
          </a:p>
        </p:txBody>
      </p:sp>
      <p:sp>
        <p:nvSpPr>
          <p:cNvPr id="23615" name="Text Box 63"/>
          <p:cNvSpPr txBox="1">
            <a:spLocks noChangeArrowheads="1"/>
          </p:cNvSpPr>
          <p:nvPr/>
        </p:nvSpPr>
        <p:spPr bwMode="auto">
          <a:xfrm>
            <a:off x="5556250" y="1066800"/>
            <a:ext cx="2971800" cy="1558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MULTIPROGRAMMING</a:t>
            </a:r>
            <a:endParaRPr 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Uniprocessor: </a:t>
            </a:r>
            <a:r>
              <a:rPr lang="en-US" i="1"/>
              <a:t>Interleaving</a:t>
            </a:r>
            <a:r>
              <a:rPr lang="en-US"/>
              <a:t> (“pseudoparallelism”)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Multiprocessor: </a:t>
            </a:r>
            <a:r>
              <a:rPr lang="en-US" i="1"/>
              <a:t>Overlapping</a:t>
            </a:r>
            <a:r>
              <a:rPr lang="en-US"/>
              <a:t> (“true paralellism”)</a:t>
            </a:r>
          </a:p>
        </p:txBody>
      </p:sp>
      <p:sp>
        <p:nvSpPr>
          <p:cNvPr id="23616" name="Line 64"/>
          <p:cNvSpPr>
            <a:spLocks noChangeShapeType="1"/>
          </p:cNvSpPr>
          <p:nvPr/>
        </p:nvSpPr>
        <p:spPr bwMode="auto">
          <a:xfrm>
            <a:off x="1822450" y="1143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3617" name="Line 65"/>
          <p:cNvSpPr>
            <a:spLocks noChangeShapeType="1"/>
          </p:cNvSpPr>
          <p:nvPr/>
        </p:nvSpPr>
        <p:spPr bwMode="auto">
          <a:xfrm>
            <a:off x="2584450" y="1143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3618" name="Line 66"/>
          <p:cNvSpPr>
            <a:spLocks noChangeShapeType="1"/>
          </p:cNvSpPr>
          <p:nvPr/>
        </p:nvSpPr>
        <p:spPr bwMode="auto">
          <a:xfrm>
            <a:off x="3346450" y="1143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3619" name="Line 67"/>
          <p:cNvSpPr>
            <a:spLocks noChangeShapeType="1"/>
          </p:cNvSpPr>
          <p:nvPr/>
        </p:nvSpPr>
        <p:spPr bwMode="auto">
          <a:xfrm>
            <a:off x="4184650" y="1143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3620" name="Group 68"/>
          <p:cNvGrpSpPr>
            <a:grpSpLocks/>
          </p:cNvGrpSpPr>
          <p:nvPr/>
        </p:nvGrpSpPr>
        <p:grpSpPr bwMode="auto">
          <a:xfrm>
            <a:off x="298450" y="838200"/>
            <a:ext cx="762000" cy="336550"/>
            <a:chOff x="624" y="3696"/>
            <a:chExt cx="480" cy="212"/>
          </a:xfrm>
        </p:grpSpPr>
        <p:sp>
          <p:nvSpPr>
            <p:cNvPr id="23621" name="Rectangle 69"/>
            <p:cNvSpPr>
              <a:spLocks noChangeArrowheads="1"/>
            </p:cNvSpPr>
            <p:nvPr/>
          </p:nvSpPr>
          <p:spPr bwMode="auto">
            <a:xfrm>
              <a:off x="624" y="3696"/>
              <a:ext cx="480" cy="192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622" name="Text Box 70"/>
            <p:cNvSpPr txBox="1">
              <a:spLocks noChangeArrowheads="1"/>
            </p:cNvSpPr>
            <p:nvPr/>
          </p:nvSpPr>
          <p:spPr bwMode="auto">
            <a:xfrm>
              <a:off x="720" y="3696"/>
              <a:ext cx="336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PC</a:t>
              </a:r>
              <a:endParaRPr lang="en-US"/>
            </a:p>
          </p:txBody>
        </p:sp>
      </p:grpSp>
      <p:sp>
        <p:nvSpPr>
          <p:cNvPr id="23623" name="Line 71"/>
          <p:cNvSpPr>
            <a:spLocks noChangeShapeType="1"/>
          </p:cNvSpPr>
          <p:nvPr/>
        </p:nvSpPr>
        <p:spPr bwMode="auto">
          <a:xfrm>
            <a:off x="1060450" y="990600"/>
            <a:ext cx="762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3624" name="Text Box 72"/>
          <p:cNvSpPr txBox="1">
            <a:spLocks noChangeArrowheads="1"/>
          </p:cNvSpPr>
          <p:nvPr/>
        </p:nvSpPr>
        <p:spPr bwMode="auto">
          <a:xfrm>
            <a:off x="3498850" y="4114800"/>
            <a:ext cx="762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PCB’s</a:t>
            </a:r>
            <a:endParaRPr lang="en-US"/>
          </a:p>
        </p:txBody>
      </p:sp>
      <p:sp>
        <p:nvSpPr>
          <p:cNvPr id="23625" name="Line 73"/>
          <p:cNvSpPr>
            <a:spLocks noChangeShapeType="1"/>
          </p:cNvSpPr>
          <p:nvPr/>
        </p:nvSpPr>
        <p:spPr bwMode="auto">
          <a:xfrm flipH="1" flipV="1">
            <a:off x="3498850" y="4038600"/>
            <a:ext cx="76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3626" name="Line 74"/>
          <p:cNvSpPr>
            <a:spLocks noChangeShapeType="1"/>
          </p:cNvSpPr>
          <p:nvPr/>
        </p:nvSpPr>
        <p:spPr bwMode="auto">
          <a:xfrm flipH="1">
            <a:off x="3270250" y="4267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3627" name="Line 75"/>
          <p:cNvSpPr>
            <a:spLocks noChangeShapeType="1"/>
          </p:cNvSpPr>
          <p:nvPr/>
        </p:nvSpPr>
        <p:spPr bwMode="auto">
          <a:xfrm flipV="1">
            <a:off x="3879850" y="40386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3628" name="Text Box 76"/>
          <p:cNvSpPr txBox="1">
            <a:spLocks noChangeArrowheads="1"/>
          </p:cNvSpPr>
          <p:nvPr/>
        </p:nvSpPr>
        <p:spPr bwMode="auto">
          <a:xfrm>
            <a:off x="1212850" y="5181600"/>
            <a:ext cx="2133600" cy="62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Memory resident part</a:t>
            </a:r>
          </a:p>
          <a:p>
            <a:pPr>
              <a:spcBef>
                <a:spcPct val="50000"/>
              </a:spcBef>
            </a:pPr>
            <a:r>
              <a:rPr lang="en-US" sz="1400"/>
              <a:t>(Process Table)</a:t>
            </a:r>
            <a:endParaRPr lang="en-US"/>
          </a:p>
        </p:txBody>
      </p:sp>
      <p:sp>
        <p:nvSpPr>
          <p:cNvPr id="23629" name="Line 77"/>
          <p:cNvSpPr>
            <a:spLocks noChangeShapeType="1"/>
          </p:cNvSpPr>
          <p:nvPr/>
        </p:nvSpPr>
        <p:spPr bwMode="auto">
          <a:xfrm flipV="1">
            <a:off x="2432050" y="4419600"/>
            <a:ext cx="1143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3647" name="Oval 95"/>
          <p:cNvSpPr>
            <a:spLocks noChangeArrowheads="1"/>
          </p:cNvSpPr>
          <p:nvPr/>
        </p:nvSpPr>
        <p:spPr bwMode="auto">
          <a:xfrm>
            <a:off x="5741988" y="3959225"/>
            <a:ext cx="1116012" cy="61595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Running</a:t>
            </a:r>
          </a:p>
        </p:txBody>
      </p:sp>
      <p:sp>
        <p:nvSpPr>
          <p:cNvPr id="23648" name="Oval 96"/>
          <p:cNvSpPr>
            <a:spLocks noChangeArrowheads="1"/>
          </p:cNvSpPr>
          <p:nvPr/>
        </p:nvSpPr>
        <p:spPr bwMode="auto">
          <a:xfrm>
            <a:off x="6858000" y="5138738"/>
            <a:ext cx="1223963" cy="61595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Blocked</a:t>
            </a:r>
          </a:p>
        </p:txBody>
      </p:sp>
      <p:sp>
        <p:nvSpPr>
          <p:cNvPr id="23649" name="Oval 97"/>
          <p:cNvSpPr>
            <a:spLocks noChangeArrowheads="1"/>
          </p:cNvSpPr>
          <p:nvPr/>
        </p:nvSpPr>
        <p:spPr bwMode="auto">
          <a:xfrm>
            <a:off x="4251325" y="5035550"/>
            <a:ext cx="1117600" cy="61595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Ready</a:t>
            </a:r>
          </a:p>
        </p:txBody>
      </p:sp>
      <p:cxnSp>
        <p:nvCxnSpPr>
          <p:cNvPr id="23650" name="AutoShape 98"/>
          <p:cNvCxnSpPr>
            <a:cxnSpLocks noChangeShapeType="1"/>
            <a:stCxn id="23649" idx="0"/>
            <a:endCxn id="23647" idx="2"/>
          </p:cNvCxnSpPr>
          <p:nvPr/>
        </p:nvCxnSpPr>
        <p:spPr bwMode="auto">
          <a:xfrm rot="16200000">
            <a:off x="4891882" y="4185443"/>
            <a:ext cx="768350" cy="931863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23651" name="AutoShape 99"/>
          <p:cNvCxnSpPr>
            <a:cxnSpLocks noChangeShapeType="1"/>
            <a:stCxn id="23647" idx="6"/>
            <a:endCxn id="23648" idx="0"/>
          </p:cNvCxnSpPr>
          <p:nvPr/>
        </p:nvCxnSpPr>
        <p:spPr bwMode="auto">
          <a:xfrm>
            <a:off x="6858000" y="4267200"/>
            <a:ext cx="612775" cy="871538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cxnSp>
        <p:nvCxnSpPr>
          <p:cNvPr id="23652" name="AutoShape 100"/>
          <p:cNvCxnSpPr>
            <a:cxnSpLocks noChangeShapeType="1"/>
            <a:stCxn id="23648" idx="3"/>
            <a:endCxn id="23649" idx="5"/>
          </p:cNvCxnSpPr>
          <p:nvPr/>
        </p:nvCxnSpPr>
        <p:spPr bwMode="auto">
          <a:xfrm rot="16200000" flipV="1">
            <a:off x="6070601" y="4697412"/>
            <a:ext cx="101600" cy="1831975"/>
          </a:xfrm>
          <a:prstGeom prst="curvedConnector3">
            <a:avLst>
              <a:gd name="adj1" fmla="val -2375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</p:cxnSp>
      <p:sp>
        <p:nvSpPr>
          <p:cNvPr id="23653" name="Text Box 101"/>
          <p:cNvSpPr txBox="1">
            <a:spLocks noChangeArrowheads="1"/>
          </p:cNvSpPr>
          <p:nvPr/>
        </p:nvSpPr>
        <p:spPr bwMode="auto">
          <a:xfrm>
            <a:off x="5192713" y="5972175"/>
            <a:ext cx="217805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I/O completion interrupt</a:t>
            </a:r>
          </a:p>
          <a:p>
            <a:pPr algn="ctr"/>
            <a:r>
              <a:rPr lang="en-US"/>
              <a:t>(move to ready queue)</a:t>
            </a:r>
          </a:p>
        </p:txBody>
      </p:sp>
      <p:cxnSp>
        <p:nvCxnSpPr>
          <p:cNvPr id="23654" name="AutoShape 102"/>
          <p:cNvCxnSpPr>
            <a:cxnSpLocks noChangeShapeType="1"/>
            <a:endCxn id="23649" idx="2"/>
          </p:cNvCxnSpPr>
          <p:nvPr/>
        </p:nvCxnSpPr>
        <p:spPr bwMode="auto">
          <a:xfrm>
            <a:off x="3506788" y="5343525"/>
            <a:ext cx="7445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23655" name="Text Box 103"/>
          <p:cNvSpPr txBox="1">
            <a:spLocks noChangeArrowheads="1"/>
          </p:cNvSpPr>
          <p:nvPr/>
        </p:nvSpPr>
        <p:spPr bwMode="auto">
          <a:xfrm>
            <a:off x="3444875" y="5016500"/>
            <a:ext cx="7159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Create</a:t>
            </a:r>
          </a:p>
        </p:txBody>
      </p:sp>
      <p:cxnSp>
        <p:nvCxnSpPr>
          <p:cNvPr id="23656" name="AutoShape 104"/>
          <p:cNvCxnSpPr>
            <a:cxnSpLocks noChangeShapeType="1"/>
            <a:stCxn id="23647" idx="7"/>
          </p:cNvCxnSpPr>
          <p:nvPr/>
        </p:nvCxnSpPr>
        <p:spPr bwMode="auto">
          <a:xfrm flipV="1">
            <a:off x="6694488" y="4011613"/>
            <a:ext cx="1174750" cy="381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23657" name="Text Box 105"/>
          <p:cNvSpPr txBox="1">
            <a:spLocks noChangeArrowheads="1"/>
          </p:cNvSpPr>
          <p:nvPr/>
        </p:nvSpPr>
        <p:spPr bwMode="auto">
          <a:xfrm>
            <a:off x="6705600" y="3352800"/>
            <a:ext cx="14478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Terminate</a:t>
            </a:r>
          </a:p>
          <a:p>
            <a:r>
              <a:rPr lang="en-US"/>
              <a:t>(call scheduler)</a:t>
            </a:r>
          </a:p>
        </p:txBody>
      </p:sp>
      <p:cxnSp>
        <p:nvCxnSpPr>
          <p:cNvPr id="23658" name="AutoShape 106"/>
          <p:cNvCxnSpPr>
            <a:cxnSpLocks noChangeShapeType="1"/>
            <a:stCxn id="23647" idx="4"/>
            <a:endCxn id="23649" idx="6"/>
          </p:cNvCxnSpPr>
          <p:nvPr/>
        </p:nvCxnSpPr>
        <p:spPr bwMode="auto">
          <a:xfrm rot="5400000">
            <a:off x="5449888" y="4494212"/>
            <a:ext cx="768350" cy="93027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3659" name="Text Box 107"/>
          <p:cNvSpPr txBox="1">
            <a:spLocks noChangeArrowheads="1"/>
          </p:cNvSpPr>
          <p:nvPr/>
        </p:nvSpPr>
        <p:spPr bwMode="auto">
          <a:xfrm>
            <a:off x="5035550" y="4710113"/>
            <a:ext cx="2157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Yield, </a:t>
            </a:r>
            <a:r>
              <a:rPr lang="en-US" b="1"/>
              <a:t>Timer Interrupt</a:t>
            </a:r>
            <a:endParaRPr lang="en-US"/>
          </a:p>
          <a:p>
            <a:pPr algn="ctr"/>
            <a:r>
              <a:rPr lang="en-US"/>
              <a:t>(call scheduler)</a:t>
            </a:r>
          </a:p>
        </p:txBody>
      </p:sp>
      <p:sp>
        <p:nvSpPr>
          <p:cNvPr id="23660" name="Text Box 108"/>
          <p:cNvSpPr txBox="1">
            <a:spLocks noChangeArrowheads="1"/>
          </p:cNvSpPr>
          <p:nvPr/>
        </p:nvSpPr>
        <p:spPr bwMode="auto">
          <a:xfrm>
            <a:off x="7443788" y="4383088"/>
            <a:ext cx="17002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Block for resource</a:t>
            </a:r>
          </a:p>
          <a:p>
            <a:r>
              <a:rPr lang="en-US"/>
              <a:t>(call scheduler)</a:t>
            </a:r>
          </a:p>
        </p:txBody>
      </p:sp>
      <p:sp>
        <p:nvSpPr>
          <p:cNvPr id="23661" name="Text Box 109"/>
          <p:cNvSpPr txBox="1">
            <a:spLocks noChangeArrowheads="1"/>
          </p:cNvSpPr>
          <p:nvPr/>
        </p:nvSpPr>
        <p:spPr bwMode="auto">
          <a:xfrm>
            <a:off x="4518025" y="4043363"/>
            <a:ext cx="9985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Scheduler</a:t>
            </a:r>
          </a:p>
          <a:p>
            <a:r>
              <a:rPr lang="en-US"/>
              <a:t>dispatch</a:t>
            </a:r>
          </a:p>
        </p:txBody>
      </p:sp>
      <p:sp>
        <p:nvSpPr>
          <p:cNvPr id="23662" name="Line 110"/>
          <p:cNvSpPr>
            <a:spLocks noChangeShapeType="1"/>
          </p:cNvSpPr>
          <p:nvPr/>
        </p:nvSpPr>
        <p:spPr bwMode="auto">
          <a:xfrm flipH="1">
            <a:off x="381000" y="1371600"/>
            <a:ext cx="1066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3666" name="Group 114"/>
          <p:cNvGrpSpPr>
            <a:grpSpLocks/>
          </p:cNvGrpSpPr>
          <p:nvPr/>
        </p:nvGrpSpPr>
        <p:grpSpPr bwMode="auto">
          <a:xfrm>
            <a:off x="0" y="2819400"/>
            <a:ext cx="457200" cy="457200"/>
            <a:chOff x="384" y="3648"/>
            <a:chExt cx="432" cy="384"/>
          </a:xfrm>
        </p:grpSpPr>
        <p:sp>
          <p:nvSpPr>
            <p:cNvPr id="23663" name="Oval 111"/>
            <p:cNvSpPr>
              <a:spLocks noChangeArrowheads="1"/>
            </p:cNvSpPr>
            <p:nvPr/>
          </p:nvSpPr>
          <p:spPr bwMode="auto">
            <a:xfrm>
              <a:off x="384" y="3648"/>
              <a:ext cx="432" cy="38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664" name="Line 112"/>
            <p:cNvSpPr>
              <a:spLocks noChangeShapeType="1"/>
            </p:cNvSpPr>
            <p:nvPr/>
          </p:nvSpPr>
          <p:spPr bwMode="auto">
            <a:xfrm flipV="1">
              <a:off x="576" y="3744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3665" name="Line 113"/>
            <p:cNvSpPr>
              <a:spLocks noChangeShapeType="1"/>
            </p:cNvSpPr>
            <p:nvPr/>
          </p:nvSpPr>
          <p:spPr bwMode="auto">
            <a:xfrm flipH="1" flipV="1">
              <a:off x="432" y="3840"/>
              <a:ext cx="14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23667" name="Line 115"/>
          <p:cNvSpPr>
            <a:spLocks noChangeShapeType="1"/>
          </p:cNvSpPr>
          <p:nvPr/>
        </p:nvSpPr>
        <p:spPr bwMode="auto">
          <a:xfrm flipV="1">
            <a:off x="228600" y="2133600"/>
            <a:ext cx="76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3668" name="Text Box 116"/>
          <p:cNvSpPr txBox="1">
            <a:spLocks noChangeArrowheads="1"/>
          </p:cNvSpPr>
          <p:nvPr/>
        </p:nvSpPr>
        <p:spPr bwMode="auto">
          <a:xfrm>
            <a:off x="990600" y="1371600"/>
            <a:ext cx="1447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Syscall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Transparent vs. Non-transparent Interleaving and Overlapping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Non-preemptive scheduling (“Yield”)</a:t>
            </a:r>
          </a:p>
          <a:p>
            <a:pPr lvl="1"/>
            <a:r>
              <a:rPr lang="en-US"/>
              <a:t>Current process or thread has control, no other process or thread will execute before current says Yield</a:t>
            </a:r>
          </a:p>
          <a:p>
            <a:pPr lvl="2"/>
            <a:r>
              <a:rPr lang="en-US"/>
              <a:t>Access to shared resources simplified </a:t>
            </a:r>
          </a:p>
          <a:p>
            <a:r>
              <a:rPr lang="en-US"/>
              <a:t>Preemptive scheduling (timer and I/O interrupts)</a:t>
            </a:r>
          </a:p>
          <a:p>
            <a:pPr lvl="1"/>
            <a:r>
              <a:rPr lang="en-US"/>
              <a:t>Current process or thread will loose control at any time without even discovering this, and another will start executing</a:t>
            </a:r>
          </a:p>
          <a:p>
            <a:pPr lvl="2"/>
            <a:r>
              <a:rPr lang="en-US"/>
              <a:t>Access to shared resources must be synchronized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6477000" y="2895600"/>
            <a:ext cx="20574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2209800" y="2895600"/>
            <a:ext cx="41910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noFill/>
          <a:ln/>
        </p:spPr>
        <p:txBody>
          <a:bodyPr/>
          <a:lstStyle/>
          <a:p>
            <a:r>
              <a:rPr lang="en-US"/>
              <a:t>Implementation of Synchronization Mechanisms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3400" y="1752600"/>
            <a:ext cx="198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2400" b="1"/>
              <a:t>Concurrent Applications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0" y="2971800"/>
            <a:ext cx="4114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2400"/>
              <a:t>Locks	  Semaphores   Monitors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590800" y="4038600"/>
            <a:ext cx="522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400"/>
              <a:t>Load/Store    Interrupt disable   Test&amp;Set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855663" y="2606675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855663" y="3673475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63550" y="2743200"/>
            <a:ext cx="1733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400" b="1"/>
              <a:t>High-Level</a:t>
            </a:r>
          </a:p>
          <a:p>
            <a:pPr algn="ctr"/>
            <a:r>
              <a:rPr lang="en-US" sz="2400" b="1"/>
              <a:t>Atomic API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34988" y="3733800"/>
            <a:ext cx="1733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/>
              <a:t>Low-Level</a:t>
            </a:r>
          </a:p>
          <a:p>
            <a:r>
              <a:rPr lang="en-US" sz="2400" b="1"/>
              <a:t>Atomic Ops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855663" y="4816475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09600" y="5181600"/>
            <a:ext cx="79470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Interrupt (timer or I/O completion), Scheduling, Multiprocessor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6553200" y="2971800"/>
            <a:ext cx="1905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2400"/>
              <a:t>Send/Receive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200400" y="2590800"/>
            <a:ext cx="1828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Shared Variables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6629400" y="2590800"/>
            <a:ext cx="1828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Message Passing</a:t>
            </a:r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6248400" y="22098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2514600" y="22098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3733800" y="22098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5105400" y="22098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7391400" y="2209800"/>
            <a:ext cx="304800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Interrupts:</a:t>
            </a:r>
          </a:p>
          <a:p>
            <a:pPr lvl="1"/>
            <a:r>
              <a:rPr lang="en-US" dirty="0" smtClean="0"/>
              <a:t>Handling</a:t>
            </a:r>
          </a:p>
          <a:p>
            <a:pPr lvl="1"/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Hardware </a:t>
            </a:r>
            <a:r>
              <a:rPr lang="en-US" dirty="0" err="1" smtClean="0"/>
              <a:t>maskable</a:t>
            </a:r>
            <a:r>
              <a:rPr lang="en-US" dirty="0" smtClean="0"/>
              <a:t> &amp; non-</a:t>
            </a:r>
            <a:r>
              <a:rPr lang="en-US" dirty="0" err="1" smtClean="0"/>
              <a:t>maskable</a:t>
            </a:r>
            <a:endParaRPr lang="en-US" dirty="0" smtClean="0"/>
          </a:p>
          <a:p>
            <a:pPr lvl="1"/>
            <a:r>
              <a:rPr lang="en-US" dirty="0" smtClean="0"/>
              <a:t>Exceptions</a:t>
            </a:r>
          </a:p>
          <a:p>
            <a:r>
              <a:rPr lang="en-US" dirty="0" smtClean="0"/>
              <a:t>A bit on scheduling</a:t>
            </a:r>
          </a:p>
          <a:p>
            <a:r>
              <a:rPr lang="en-US" dirty="0" smtClean="0"/>
              <a:t>Hardware support for </a:t>
            </a:r>
            <a:r>
              <a:rPr lang="en-US" dirty="0" err="1" smtClean="0"/>
              <a:t>mutex</a:t>
            </a:r>
            <a:endParaRPr lang="en-US" dirty="0" smtClean="0"/>
          </a:p>
          <a:p>
            <a:pPr lvl="1"/>
            <a:r>
              <a:rPr lang="en-US" dirty="0" smtClean="0"/>
              <a:t>Fischer algorithm</a:t>
            </a:r>
          </a:p>
          <a:p>
            <a:pPr lvl="1"/>
            <a:r>
              <a:rPr lang="en-US" dirty="0" smtClean="0"/>
              <a:t>Disable interrupts</a:t>
            </a:r>
          </a:p>
          <a:p>
            <a:pPr lvl="1"/>
            <a:r>
              <a:rPr lang="en-US" dirty="0" smtClean="0"/>
              <a:t>Test and Set 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12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Hardware Support for Mutex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Atomic memory load and store</a:t>
            </a:r>
          </a:p>
          <a:p>
            <a:pPr lvl="1"/>
            <a:r>
              <a:rPr lang="nb-NO"/>
              <a:t>Assumed by Dijkstra (CACM 1965): Shared memory w/atomic R and W operations</a:t>
            </a:r>
          </a:p>
          <a:p>
            <a:pPr lvl="1"/>
            <a:r>
              <a:rPr lang="en-US"/>
              <a:t>L. Lamport, “A Fast Mutual Exclusion Algorithm,” ACM Trans. on Computer Systems, 5(1):1-11, Feb 1987.</a:t>
            </a:r>
          </a:p>
          <a:p>
            <a:r>
              <a:rPr lang="en-US"/>
              <a:t>Disable Interrupts</a:t>
            </a:r>
          </a:p>
          <a:p>
            <a:r>
              <a:rPr lang="en-US"/>
              <a:t>Atomic read-modify-write</a:t>
            </a:r>
          </a:p>
          <a:p>
            <a:pPr lvl="1"/>
            <a:r>
              <a:rPr lang="en-US"/>
              <a:t>IBM/360: Test And Set proposed by Dirac (1963)</a:t>
            </a:r>
          </a:p>
          <a:p>
            <a:pPr lvl="1"/>
            <a:r>
              <a:rPr lang="en-US"/>
              <a:t>IBM/370: Generalized Compare And Swap (1970)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Fast Mutual Exclusion Algorithm</a:t>
            </a:r>
            <a:r>
              <a:rPr lang="nb-NO"/>
              <a:t> (Fischer)</a:t>
            </a:r>
            <a:endParaRPr lang="en-US"/>
          </a:p>
        </p:txBody>
      </p: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2362200" y="1752600"/>
            <a:ext cx="6553200" cy="4191000"/>
            <a:chOff x="1488" y="1104"/>
            <a:chExt cx="4128" cy="2640"/>
          </a:xfrm>
        </p:grpSpPr>
        <p:grpSp>
          <p:nvGrpSpPr>
            <p:cNvPr id="24596" name="Group 20"/>
            <p:cNvGrpSpPr>
              <a:grpSpLocks/>
            </p:cNvGrpSpPr>
            <p:nvPr/>
          </p:nvGrpSpPr>
          <p:grpSpPr bwMode="auto">
            <a:xfrm>
              <a:off x="1488" y="1728"/>
              <a:ext cx="3360" cy="2016"/>
              <a:chOff x="480" y="1296"/>
              <a:chExt cx="3360" cy="2016"/>
            </a:xfrm>
          </p:grpSpPr>
          <p:sp>
            <p:nvSpPr>
              <p:cNvPr id="24586" name="Rectangle 10"/>
              <p:cNvSpPr>
                <a:spLocks noChangeArrowheads="1"/>
              </p:cNvSpPr>
              <p:nvPr/>
            </p:nvSpPr>
            <p:spPr bwMode="auto">
              <a:xfrm>
                <a:off x="1824" y="2592"/>
                <a:ext cx="2016" cy="24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581" name="Rectangle 5"/>
              <p:cNvSpPr>
                <a:spLocks noChangeArrowheads="1"/>
              </p:cNvSpPr>
              <p:nvPr/>
            </p:nvSpPr>
            <p:spPr bwMode="auto">
              <a:xfrm>
                <a:off x="1824" y="2880"/>
                <a:ext cx="2016" cy="4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580" name="Rectangle 4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2016" cy="12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579" name="Text Box 3"/>
              <p:cNvSpPr txBox="1">
                <a:spLocks noChangeArrowheads="1"/>
              </p:cNvSpPr>
              <p:nvPr/>
            </p:nvSpPr>
            <p:spPr bwMode="auto">
              <a:xfrm>
                <a:off x="1872" y="1296"/>
                <a:ext cx="1920" cy="18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/>
                  <a:t>Repeat </a:t>
                </a:r>
                <a:r>
                  <a:rPr lang="nb-NO" sz="2400" b="1"/>
                  <a:t/>
                </a:r>
                <a:br>
                  <a:rPr lang="nb-NO" sz="2400" b="1"/>
                </a:br>
                <a:r>
                  <a:rPr lang="nb-NO" sz="2400" b="1"/>
                  <a:t>    a</a:t>
                </a:r>
                <a:r>
                  <a:rPr lang="en-US" sz="2400" b="1"/>
                  <a:t>wait &lt;x=0&gt;;</a:t>
                </a:r>
                <a:r>
                  <a:rPr lang="nb-NO" sz="2400" b="1"/>
                  <a:t/>
                </a:r>
                <a:br>
                  <a:rPr lang="nb-NO" sz="2400" b="1"/>
                </a:br>
                <a:r>
                  <a:rPr lang="nb-NO" sz="2400" b="1"/>
                  <a:t>    </a:t>
                </a:r>
                <a:r>
                  <a:rPr lang="en-US" sz="2400" b="1"/>
                  <a:t>&lt;x := i&gt;;</a:t>
                </a:r>
                <a:r>
                  <a:rPr lang="nb-NO" sz="2400" b="1"/>
                  <a:t/>
                </a:r>
                <a:br>
                  <a:rPr lang="nb-NO" sz="2400" b="1"/>
                </a:br>
                <a:r>
                  <a:rPr lang="nb-NO" sz="2400" b="1"/>
                  <a:t>    </a:t>
                </a:r>
                <a:r>
                  <a:rPr lang="en-US" sz="2400" b="1"/>
                  <a:t>&lt;delay&gt;;</a:t>
                </a:r>
                <a:r>
                  <a:rPr lang="nb-NO" sz="2400" b="1"/>
                  <a:t/>
                </a:r>
                <a:br>
                  <a:rPr lang="nb-NO" sz="2400" b="1"/>
                </a:br>
                <a:r>
                  <a:rPr lang="en-US" sz="2400" b="1"/>
                  <a:t>until &lt;x = i&gt;;</a:t>
                </a:r>
              </a:p>
              <a:p>
                <a:pPr lvl="1">
                  <a:spcBef>
                    <a:spcPct val="50000"/>
                  </a:spcBef>
                </a:pPr>
                <a:r>
                  <a:rPr lang="en-US" sz="1800" b="1"/>
                  <a:t>use shared resource</a:t>
                </a:r>
                <a:endParaRPr lang="en-US" sz="2400" b="1"/>
              </a:p>
              <a:p>
                <a:pPr>
                  <a:spcBef>
                    <a:spcPct val="50000"/>
                  </a:spcBef>
                </a:pPr>
                <a:r>
                  <a:rPr lang="en-US" sz="2400" b="1"/>
                  <a:t>&lt;x := 0&gt;;</a:t>
                </a:r>
              </a:p>
            </p:txBody>
          </p:sp>
          <p:sp>
            <p:nvSpPr>
              <p:cNvPr id="24582" name="Text Box 6"/>
              <p:cNvSpPr txBox="1">
                <a:spLocks noChangeArrowheads="1"/>
              </p:cNvSpPr>
              <p:nvPr/>
            </p:nvSpPr>
            <p:spPr bwMode="auto">
              <a:xfrm>
                <a:off x="480" y="1680"/>
                <a:ext cx="57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Entry:</a:t>
                </a:r>
              </a:p>
            </p:txBody>
          </p:sp>
          <p:sp>
            <p:nvSpPr>
              <p:cNvPr id="24583" name="Text Box 7"/>
              <p:cNvSpPr txBox="1">
                <a:spLocks noChangeArrowheads="1"/>
              </p:cNvSpPr>
              <p:nvPr/>
            </p:nvSpPr>
            <p:spPr bwMode="auto">
              <a:xfrm>
                <a:off x="528" y="3024"/>
                <a:ext cx="57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Exit</a:t>
                </a:r>
              </a:p>
            </p:txBody>
          </p:sp>
          <p:sp>
            <p:nvSpPr>
              <p:cNvPr id="24584" name="Line 8"/>
              <p:cNvSpPr>
                <a:spLocks noChangeShapeType="1"/>
              </p:cNvSpPr>
              <p:nvPr/>
            </p:nvSpPr>
            <p:spPr bwMode="auto">
              <a:xfrm>
                <a:off x="960" y="1776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585" name="Line 9"/>
              <p:cNvSpPr>
                <a:spLocks noChangeShapeType="1"/>
              </p:cNvSpPr>
              <p:nvPr/>
            </p:nvSpPr>
            <p:spPr bwMode="auto">
              <a:xfrm>
                <a:off x="960" y="3072"/>
                <a:ext cx="8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587" name="Text Box 11"/>
              <p:cNvSpPr txBox="1">
                <a:spLocks noChangeArrowheads="1"/>
              </p:cNvSpPr>
              <p:nvPr/>
            </p:nvSpPr>
            <p:spPr bwMode="auto">
              <a:xfrm>
                <a:off x="528" y="2544"/>
                <a:ext cx="576" cy="36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Critical Region</a:t>
                </a:r>
              </a:p>
            </p:txBody>
          </p:sp>
          <p:sp>
            <p:nvSpPr>
              <p:cNvPr id="24588" name="Line 12"/>
              <p:cNvSpPr>
                <a:spLocks noChangeShapeType="1"/>
              </p:cNvSpPr>
              <p:nvPr/>
            </p:nvSpPr>
            <p:spPr bwMode="auto">
              <a:xfrm>
                <a:off x="1053" y="2689"/>
                <a:ext cx="7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4032" y="1104"/>
              <a:ext cx="1584" cy="44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b="1"/>
                <a:t>”While x </a:t>
              </a:r>
              <a:r>
                <a:rPr lang="nb-NO" b="1">
                  <a:cs typeface="Times New Roman" pitchFamily="18" charset="0"/>
                </a:rPr>
                <a:t>≠</a:t>
              </a:r>
              <a:r>
                <a:rPr lang="nb-NO" b="1"/>
                <a:t> 0 do skip;”</a:t>
              </a:r>
            </a:p>
            <a:p>
              <a:pPr>
                <a:spcBef>
                  <a:spcPct val="50000"/>
                </a:spcBef>
              </a:pPr>
              <a:r>
                <a:rPr lang="nb-NO" b="1"/>
                <a:t>Or could block? How?</a:t>
              </a:r>
              <a:endParaRPr lang="en-US"/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 flipH="1">
              <a:off x="3552" y="1200"/>
              <a:ext cx="480" cy="8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762000" y="1752600"/>
            <a:ext cx="3352800" cy="1069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b="1"/>
              <a:t>Executed by process no. i.</a:t>
            </a:r>
          </a:p>
          <a:p>
            <a:pPr>
              <a:spcBef>
                <a:spcPct val="50000"/>
              </a:spcBef>
            </a:pPr>
            <a:r>
              <a:rPr lang="nb-NO" b="1"/>
              <a:t>X is shared memory.</a:t>
            </a:r>
          </a:p>
          <a:p>
            <a:pPr>
              <a:spcBef>
                <a:spcPct val="50000"/>
              </a:spcBef>
            </a:pPr>
            <a:r>
              <a:rPr lang="nb-NO" b="1"/>
              <a:t>&lt;op&gt; is an Atomic Operation.</a:t>
            </a:r>
            <a:endParaRPr lang="en-US" b="1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152400" y="6248400"/>
            <a:ext cx="89916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b="1"/>
              <a:t>We are assuming that COMMON CASE will be fast and that all processes will get through eventually</a:t>
            </a:r>
            <a:endParaRPr lang="en-US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Disable Interrupts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CPU scheduling</a:t>
            </a:r>
          </a:p>
          <a:p>
            <a:pPr lvl="1"/>
            <a:r>
              <a:rPr lang="en-US"/>
              <a:t>Internal events</a:t>
            </a:r>
          </a:p>
          <a:p>
            <a:pPr lvl="2"/>
            <a:r>
              <a:rPr lang="en-US"/>
              <a:t>Threads do something to relinquish the CPU</a:t>
            </a:r>
          </a:p>
          <a:p>
            <a:pPr lvl="1"/>
            <a:r>
              <a:rPr lang="en-US"/>
              <a:t>External events</a:t>
            </a:r>
          </a:p>
          <a:p>
            <a:pPr lvl="2"/>
            <a:r>
              <a:rPr lang="en-US"/>
              <a:t>Interrupts cause rescheduling of the CPU</a:t>
            </a:r>
          </a:p>
          <a:p>
            <a:r>
              <a:rPr lang="en-US"/>
              <a:t>Disabling interrupts</a:t>
            </a:r>
          </a:p>
          <a:p>
            <a:pPr lvl="1"/>
            <a:r>
              <a:rPr lang="en-US" sz="2400" b="1"/>
              <a:t>Delay</a:t>
            </a:r>
            <a:r>
              <a:rPr lang="en-US" sz="2400"/>
              <a:t> handling of external events</a:t>
            </a:r>
          </a:p>
          <a:p>
            <a:pPr lvl="2"/>
            <a:r>
              <a:rPr lang="en-US" sz="2200"/>
              <a:t>and make sure we have a safe ENTRY or EXIT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1524000" y="914400"/>
            <a:ext cx="5105400" cy="2667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Does This Work?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05200"/>
            <a:ext cx="7772400" cy="2667000"/>
          </a:xfrm>
          <a:noFill/>
          <a:ln/>
        </p:spPr>
        <p:txBody>
          <a:bodyPr/>
          <a:lstStyle/>
          <a:p>
            <a:r>
              <a:rPr lang="en-US"/>
              <a:t>Kernel cannot let </a:t>
            </a:r>
            <a:r>
              <a:rPr lang="en-US" b="1"/>
              <a:t>users</a:t>
            </a:r>
            <a:r>
              <a:rPr lang="en-US"/>
              <a:t> disable interrupts</a:t>
            </a:r>
          </a:p>
          <a:p>
            <a:r>
              <a:rPr lang="en-US"/>
              <a:t>Kernel can provide two system calls, Acquire and Release, but need ID of critical region</a:t>
            </a:r>
          </a:p>
          <a:p>
            <a:r>
              <a:rPr lang="en-US"/>
              <a:t>Remember: Critical sections can be arbitrary long (no preemption!)</a:t>
            </a:r>
          </a:p>
          <a:p>
            <a:r>
              <a:rPr lang="en-US"/>
              <a:t>Used on uni-processors, but won’t work on multiprocessors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14600" y="1066800"/>
            <a:ext cx="3689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Acquire() {</a:t>
            </a:r>
          </a:p>
          <a:p>
            <a:r>
              <a:rPr lang="en-US" sz="2000" b="1">
                <a:latin typeface="Courier New" pitchFamily="49" charset="0"/>
              </a:rPr>
              <a:t>    disable interrupts;</a:t>
            </a:r>
          </a:p>
          <a:p>
            <a:r>
              <a:rPr lang="en-US" sz="2000" b="1">
                <a:latin typeface="Courier New" pitchFamily="49" charset="0"/>
              </a:rPr>
              <a:t>}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514600" y="2362200"/>
            <a:ext cx="3536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Release() {</a:t>
            </a:r>
          </a:p>
          <a:p>
            <a:r>
              <a:rPr lang="en-US" sz="2000" b="1">
                <a:latin typeface="Courier New" pitchFamily="49" charset="0"/>
              </a:rPr>
              <a:t>    enable interrupts;</a:t>
            </a:r>
          </a:p>
          <a:p>
            <a:r>
              <a:rPr lang="en-US" sz="2000" b="1">
                <a:latin typeface="Courier New" pitchFamily="49" charset="0"/>
              </a:rPr>
              <a:t>}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781800" y="1752600"/>
            <a:ext cx="15240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User Level</a:t>
            </a:r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6248400" y="1270000"/>
            <a:ext cx="1003300" cy="406400"/>
          </a:xfrm>
          <a:custGeom>
            <a:avLst/>
            <a:gdLst/>
            <a:ahLst/>
            <a:cxnLst>
              <a:cxn ang="0">
                <a:pos x="624" y="256"/>
              </a:cxn>
              <a:cxn ang="0">
                <a:pos x="528" y="16"/>
              </a:cxn>
              <a:cxn ang="0">
                <a:pos x="0" y="160"/>
              </a:cxn>
            </a:cxnLst>
            <a:rect l="0" t="0" r="r" b="b"/>
            <a:pathLst>
              <a:path w="632" h="256">
                <a:moveTo>
                  <a:pt x="624" y="256"/>
                </a:moveTo>
                <a:cubicBezTo>
                  <a:pt x="628" y="144"/>
                  <a:pt x="632" y="32"/>
                  <a:pt x="528" y="16"/>
                </a:cubicBezTo>
                <a:cubicBezTo>
                  <a:pt x="424" y="0"/>
                  <a:pt x="212" y="80"/>
                  <a:pt x="0" y="16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  <a:noFill/>
          <a:ln/>
        </p:spPr>
        <p:txBody>
          <a:bodyPr/>
          <a:lstStyle/>
          <a:p>
            <a:r>
              <a:rPr lang="en-US"/>
              <a:t>Disabling Interrupts with Busy Wait</a:t>
            </a:r>
            <a:br>
              <a:rPr lang="en-US"/>
            </a:b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114800"/>
            <a:ext cx="7772400" cy="2590800"/>
          </a:xfrm>
          <a:noFill/>
          <a:ln/>
        </p:spPr>
        <p:txBody>
          <a:bodyPr/>
          <a:lstStyle/>
          <a:p>
            <a:r>
              <a:rPr lang="en-US"/>
              <a:t>We are at Kernel Level!: So why do we need to </a:t>
            </a:r>
            <a:r>
              <a:rPr lang="en-US" i="1"/>
              <a:t>disable</a:t>
            </a:r>
            <a:r>
              <a:rPr lang="en-US"/>
              <a:t> interrupts at all?</a:t>
            </a:r>
          </a:p>
          <a:p>
            <a:r>
              <a:rPr lang="en-US"/>
              <a:t>Why do we need to enable interrupts inside the loop in </a:t>
            </a:r>
            <a:r>
              <a:rPr lang="en-US" sz="2000" b="1">
                <a:latin typeface="Courier New" pitchFamily="49" charset="0"/>
              </a:rPr>
              <a:t>Acquire</a:t>
            </a:r>
            <a:r>
              <a:rPr lang="en-US"/>
              <a:t>?</a:t>
            </a:r>
          </a:p>
          <a:p>
            <a:r>
              <a:rPr lang="en-US"/>
              <a:t>Would this work for multiprocessors?</a:t>
            </a:r>
          </a:p>
          <a:p>
            <a:r>
              <a:rPr lang="en-US"/>
              <a:t>Why not have a “disabled” Kernel?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5800" y="1219200"/>
            <a:ext cx="368935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Acquire(lock) {</a:t>
            </a:r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  disable interrupts;</a:t>
            </a:r>
          </a:p>
          <a:p>
            <a:r>
              <a:rPr lang="en-US" sz="2000" b="1">
                <a:latin typeface="Courier New" pitchFamily="49" charset="0"/>
              </a:rPr>
              <a:t>  while (lock != FREE){</a:t>
            </a:r>
          </a:p>
          <a:p>
            <a:r>
              <a:rPr lang="en-US" sz="2000" b="1">
                <a:latin typeface="Courier New" pitchFamily="49" charset="0"/>
              </a:rPr>
              <a:t>    enable interrupts;</a:t>
            </a:r>
          </a:p>
          <a:p>
            <a:r>
              <a:rPr lang="en-US" sz="2000" b="1">
                <a:latin typeface="Courier New" pitchFamily="49" charset="0"/>
              </a:rPr>
              <a:t>    disable interrupts;</a:t>
            </a:r>
          </a:p>
          <a:p>
            <a:r>
              <a:rPr lang="en-US" sz="2000" b="1">
                <a:latin typeface="Courier New" pitchFamily="49" charset="0"/>
              </a:rPr>
              <a:t>    }</a:t>
            </a:r>
          </a:p>
          <a:p>
            <a:r>
              <a:rPr lang="en-US" sz="2000" b="1">
                <a:latin typeface="Courier New" pitchFamily="49" charset="0"/>
              </a:rPr>
              <a:t>  lock = BUSY;</a:t>
            </a:r>
          </a:p>
          <a:p>
            <a:r>
              <a:rPr lang="en-US" sz="2000" b="1">
                <a:latin typeface="Courier New" pitchFamily="49" charset="0"/>
              </a:rPr>
              <a:t>  enable interrupts;</a:t>
            </a:r>
          </a:p>
          <a:p>
            <a:r>
              <a:rPr lang="en-US" sz="2400" b="1">
                <a:latin typeface="Courier New" pitchFamily="49" charset="0"/>
              </a:rPr>
              <a:t>}</a:t>
            </a:r>
            <a:endParaRPr lang="en-US" sz="2000" b="1">
              <a:latin typeface="Courier New" pitchFamily="49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486400" y="1600200"/>
            <a:ext cx="33845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Release(lock) {</a:t>
            </a:r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  disable interrupts;</a:t>
            </a:r>
          </a:p>
          <a:p>
            <a:r>
              <a:rPr lang="en-US" sz="2000" b="1">
                <a:latin typeface="Courier New" pitchFamily="49" charset="0"/>
              </a:rPr>
              <a:t>  lock = FREE;</a:t>
            </a:r>
          </a:p>
          <a:p>
            <a:r>
              <a:rPr lang="en-US" sz="2000" b="1">
                <a:latin typeface="Courier New" pitchFamily="49" charset="0"/>
              </a:rPr>
              <a:t>  enable interrupts;</a:t>
            </a:r>
          </a:p>
          <a:p>
            <a:r>
              <a:rPr lang="en-US" sz="2400" b="1">
                <a:latin typeface="Courier New" pitchFamily="49" charset="0"/>
              </a:rPr>
              <a:t>}</a:t>
            </a:r>
            <a:endParaRPr lang="en-US" sz="2000" b="1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381000"/>
          </a:xfrm>
          <a:noFill/>
          <a:ln/>
        </p:spPr>
        <p:txBody>
          <a:bodyPr/>
          <a:lstStyle/>
          <a:p>
            <a:r>
              <a:rPr lang="en-US"/>
              <a:t>Using Disabling Interrupts with Blocking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962400"/>
            <a:ext cx="7772400" cy="2057400"/>
          </a:xfrm>
          <a:noFill/>
          <a:ln/>
        </p:spPr>
        <p:txBody>
          <a:bodyPr/>
          <a:lstStyle/>
          <a:p>
            <a:r>
              <a:rPr lang="en-US"/>
              <a:t>When must Acquire </a:t>
            </a:r>
            <a:r>
              <a:rPr lang="en-US" i="1"/>
              <a:t>re-enable</a:t>
            </a:r>
            <a:r>
              <a:rPr lang="en-US"/>
              <a:t> interrupts in going to sleep?</a:t>
            </a:r>
          </a:p>
          <a:p>
            <a:pPr lvl="1"/>
            <a:r>
              <a:rPr lang="en-US"/>
              <a:t>Before </a:t>
            </a:r>
            <a:r>
              <a:rPr lang="nb-NO"/>
              <a:t>insert()</a:t>
            </a:r>
            <a:r>
              <a:rPr lang="en-US"/>
              <a:t>?</a:t>
            </a:r>
          </a:p>
          <a:p>
            <a:pPr lvl="1"/>
            <a:r>
              <a:rPr lang="en-US"/>
              <a:t>After </a:t>
            </a:r>
            <a:r>
              <a:rPr lang="nb-NO"/>
              <a:t>insert(),</a:t>
            </a:r>
            <a:r>
              <a:rPr lang="en-US"/>
              <a:t> but before block? </a:t>
            </a:r>
          </a:p>
          <a:p>
            <a:r>
              <a:rPr lang="en-US"/>
              <a:t>Would this work on multiprocessors?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914400"/>
            <a:ext cx="49085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Acquire(lock) {</a:t>
            </a:r>
          </a:p>
          <a:p>
            <a:r>
              <a:rPr lang="en-US" sz="2000" b="1">
                <a:latin typeface="Courier New" pitchFamily="49" charset="0"/>
              </a:rPr>
              <a:t>  disable interrupts;</a:t>
            </a:r>
          </a:p>
          <a:p>
            <a:r>
              <a:rPr lang="en-US" sz="2000" b="1">
                <a:latin typeface="Courier New" pitchFamily="49" charset="0"/>
              </a:rPr>
              <a:t>  while (lock == BUSY) {</a:t>
            </a:r>
          </a:p>
          <a:p>
            <a:r>
              <a:rPr lang="en-US" sz="2000" b="1">
                <a:latin typeface="Courier New" pitchFamily="49" charset="0"/>
              </a:rPr>
              <a:t>    insert(caller, lock_queue);</a:t>
            </a:r>
          </a:p>
          <a:p>
            <a:r>
              <a:rPr lang="en-US" sz="2000" b="1">
                <a:latin typeface="Courier New" pitchFamily="49" charset="0"/>
              </a:rPr>
              <a:t>    BLOCK;</a:t>
            </a:r>
          </a:p>
          <a:p>
            <a:r>
              <a:rPr lang="en-US" sz="2000" b="1">
                <a:latin typeface="Courier New" pitchFamily="49" charset="0"/>
              </a:rPr>
              <a:t>  } else </a:t>
            </a:r>
          </a:p>
          <a:p>
            <a:r>
              <a:rPr lang="en-US" sz="2000" b="1">
                <a:latin typeface="Courier New" pitchFamily="49" charset="0"/>
              </a:rPr>
              <a:t>    lock = BUSY;</a:t>
            </a:r>
          </a:p>
          <a:p>
            <a:r>
              <a:rPr lang="en-US" sz="2000" b="1">
                <a:latin typeface="Courier New" pitchFamily="49" charset="0"/>
              </a:rPr>
              <a:t>  enable interrupts;</a:t>
            </a:r>
          </a:p>
          <a:p>
            <a:r>
              <a:rPr lang="en-US" sz="2000" b="1">
                <a:latin typeface="Courier New" pitchFamily="49" charset="0"/>
              </a:rPr>
              <a:t>}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40250" y="990600"/>
            <a:ext cx="46037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Release(lock) {</a:t>
            </a:r>
          </a:p>
          <a:p>
            <a:r>
              <a:rPr lang="en-US" sz="2000" b="1">
                <a:latin typeface="Courier New" pitchFamily="49" charset="0"/>
              </a:rPr>
              <a:t>  disable interrupts;</a:t>
            </a:r>
          </a:p>
          <a:p>
            <a:r>
              <a:rPr lang="en-US" sz="2000" b="1">
                <a:latin typeface="Courier New" pitchFamily="49" charset="0"/>
              </a:rPr>
              <a:t>  if (nonempty(lock_queue)) {</a:t>
            </a:r>
          </a:p>
          <a:p>
            <a:r>
              <a:rPr lang="en-US" sz="2000" b="1">
                <a:latin typeface="Courier New" pitchFamily="49" charset="0"/>
              </a:rPr>
              <a:t>    out(tid, lock_queue);</a:t>
            </a:r>
          </a:p>
          <a:p>
            <a:r>
              <a:rPr lang="en-US" sz="2000" b="1">
                <a:latin typeface="Courier New" pitchFamily="49" charset="0"/>
              </a:rPr>
              <a:t>    READY(tid);</a:t>
            </a:r>
          </a:p>
          <a:p>
            <a:r>
              <a:rPr lang="en-US" sz="2000" b="1">
                <a:latin typeface="Courier New" pitchFamily="49" charset="0"/>
              </a:rPr>
              <a:t>  } </a:t>
            </a:r>
          </a:p>
          <a:p>
            <a:r>
              <a:rPr lang="en-US" sz="2000" b="1">
                <a:latin typeface="Courier New" pitchFamily="49" charset="0"/>
              </a:rPr>
              <a:t>  lock = FREE;</a:t>
            </a:r>
          </a:p>
          <a:p>
            <a:r>
              <a:rPr lang="en-US" sz="2000" b="1">
                <a:latin typeface="Courier New" pitchFamily="49" charset="0"/>
              </a:rPr>
              <a:t>  enable interrupts;</a:t>
            </a:r>
          </a:p>
          <a:p>
            <a:r>
              <a:rPr lang="en-US" sz="2000" b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noFill/>
          <a:ln/>
        </p:spPr>
        <p:txBody>
          <a:bodyPr/>
          <a:lstStyle/>
          <a:p>
            <a:r>
              <a:rPr lang="en-US"/>
              <a:t>Atomic Read-Modify-Write Instructions</a:t>
            </a:r>
            <a:br>
              <a:rPr lang="en-US"/>
            </a:b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6172200"/>
          </a:xfrm>
          <a:noFill/>
          <a:ln/>
        </p:spPr>
        <p:txBody>
          <a:bodyPr/>
          <a:lstStyle/>
          <a:p>
            <a:r>
              <a:rPr lang="en-US" sz="2000" dirty="0"/>
              <a:t>What we want: </a:t>
            </a:r>
            <a:r>
              <a:rPr lang="en-US" sz="2000" b="1" dirty="0" err="1"/>
              <a:t>Test&amp;Set</a:t>
            </a:r>
            <a:r>
              <a:rPr lang="en-US" sz="2000" dirty="0"/>
              <a:t>(lock):</a:t>
            </a:r>
            <a:r>
              <a:rPr lang="en-US" dirty="0"/>
              <a:t> </a:t>
            </a:r>
          </a:p>
          <a:p>
            <a:pPr lvl="1"/>
            <a:r>
              <a:rPr lang="en-US" sz="1800" dirty="0"/>
              <a:t>Returns TRUE if lock is TRUE (closed), else returns FALSE and closes lock.</a:t>
            </a:r>
          </a:p>
          <a:p>
            <a:r>
              <a:rPr lang="en-US" sz="2000" dirty="0"/>
              <a:t>Exchange (</a:t>
            </a:r>
            <a:r>
              <a:rPr lang="en-US" sz="2000" b="1" dirty="0" err="1">
                <a:latin typeface="Courier New" pitchFamily="49" charset="0"/>
              </a:rPr>
              <a:t>xchg</a:t>
            </a:r>
            <a:r>
              <a:rPr lang="en-US" sz="2000" dirty="0"/>
              <a:t>, x86 architecture)</a:t>
            </a:r>
          </a:p>
          <a:p>
            <a:pPr lvl="1"/>
            <a:r>
              <a:rPr lang="en-US" sz="1800" dirty="0"/>
              <a:t>Swap register and memory</a:t>
            </a:r>
          </a:p>
          <a:p>
            <a:r>
              <a:rPr lang="en-US" sz="2000" dirty="0"/>
              <a:t>Compare and Exchange (</a:t>
            </a:r>
            <a:r>
              <a:rPr lang="en-US" sz="2000" b="1" dirty="0" err="1">
                <a:latin typeface="Courier New" pitchFamily="49" charset="0"/>
              </a:rPr>
              <a:t>cmpxchg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dirty="0"/>
              <a:t>486 or Pentium)</a:t>
            </a:r>
          </a:p>
          <a:p>
            <a:pPr lvl="1"/>
            <a:r>
              <a:rPr lang="en-US" sz="1800" dirty="0" err="1">
                <a:latin typeface="Courier New" pitchFamily="49" charset="0"/>
              </a:rPr>
              <a:t>cmpxchg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d,s</a:t>
            </a:r>
            <a:r>
              <a:rPr lang="en-US" sz="1800" dirty="0">
                <a:latin typeface="Courier New" pitchFamily="49" charset="0"/>
              </a:rPr>
              <a:t>: If 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al,ax,eax</a:t>
            </a:r>
            <a:r>
              <a:rPr lang="en-US" sz="1800" dirty="0">
                <a:latin typeface="Courier New" pitchFamily="49" charset="0"/>
              </a:rPr>
              <a:t>), 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SRC;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>
                <a:latin typeface="Courier New" pitchFamily="49" charset="0"/>
              </a:rPr>
              <a:t>                      else  (</a:t>
            </a:r>
            <a:r>
              <a:rPr lang="en-US" sz="1800" b="1" dirty="0" err="1">
                <a:latin typeface="Courier New" pitchFamily="49" charset="0"/>
              </a:rPr>
              <a:t>al,ax,eax</a:t>
            </a:r>
            <a:r>
              <a:rPr lang="en-US" sz="1800" dirty="0">
                <a:latin typeface="Courier New" pitchFamily="49" charset="0"/>
              </a:rPr>
              <a:t>) = </a:t>
            </a:r>
            <a:r>
              <a:rPr lang="en-US" sz="1800" dirty="0" err="1">
                <a:latin typeface="Courier New" pitchFamily="49" charset="0"/>
              </a:rPr>
              <a:t>Dest</a:t>
            </a:r>
            <a:endParaRPr lang="en-US" sz="1800" dirty="0">
              <a:latin typeface="Courier New" pitchFamily="49" charset="0"/>
            </a:endParaRPr>
          </a:p>
          <a:p>
            <a:r>
              <a:rPr lang="en-US" sz="2000" dirty="0"/>
              <a:t>LOCK prefix in x86</a:t>
            </a:r>
          </a:p>
          <a:p>
            <a:r>
              <a:rPr lang="en-US" sz="2000" dirty="0"/>
              <a:t>Load link and conditional store (MIPS, Alpha)</a:t>
            </a:r>
          </a:p>
          <a:p>
            <a:pPr lvl="1"/>
            <a:r>
              <a:rPr lang="en-US" sz="1800" dirty="0"/>
              <a:t>Read value in one instruction, do some operations</a:t>
            </a:r>
          </a:p>
          <a:p>
            <a:pPr lvl="1"/>
            <a:r>
              <a:rPr lang="en-US" sz="1800" dirty="0"/>
              <a:t>When store, check if value has been modified.  If not, ok; otherwise, jump back to start</a:t>
            </a:r>
            <a:r>
              <a:rPr lang="en-US" dirty="0"/>
              <a:t> </a:t>
            </a:r>
          </a:p>
          <a:p>
            <a:r>
              <a:rPr lang="en-US" sz="2000" dirty="0"/>
              <a:t>The Butterfly multiprocessor</a:t>
            </a:r>
          </a:p>
          <a:p>
            <a:pPr lvl="1"/>
            <a:r>
              <a:rPr lang="en-US" sz="1800" b="1" dirty="0" err="1"/>
              <a:t>atomicadd</a:t>
            </a:r>
            <a:r>
              <a:rPr lang="en-US" sz="1800" dirty="0"/>
              <a:t>: one processor can read and increment a memory location while preventing other processors from accessing the location simultaneously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Arial" charset="0"/>
              </a:rPr>
              <a:t>Figure 2-25. Entering and leaving a critical region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using the TSL instruction.</a:t>
            </a:r>
          </a:p>
        </p:txBody>
      </p:sp>
      <p:sp>
        <p:nvSpPr>
          <p:cNvPr id="440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TSL Instruction (1)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Tanenbaum, Modern Operating Systems 3 e, (c) 2008 Prentice-Hall, Inc. All rights reserved. 0-13-</a:t>
            </a:r>
            <a:r>
              <a:rPr lang="en-US" b="1" smtClean="0"/>
              <a:t>6006639</a:t>
            </a:r>
            <a:endParaRPr lang="en-US"/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951038"/>
            <a:ext cx="888682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46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latin typeface="Arial" charset="0"/>
              </a:rPr>
              <a:t>Figure 2-26. Entering and leaving a critical region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using the XCHG instruction.</a:t>
            </a:r>
          </a:p>
        </p:txBody>
      </p:sp>
      <p:sp>
        <p:nvSpPr>
          <p:cNvPr id="45059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XCHG Instruction</a:t>
            </a:r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Tanenbaum, Modern Operating Systems 3 e, (c) 2008 Prentice-Hall, Inc. All rights reserved. 0-13-</a:t>
            </a:r>
            <a:r>
              <a:rPr lang="en-US" b="1" smtClean="0"/>
              <a:t>6006639</a:t>
            </a:r>
            <a:endParaRPr lang="en-US"/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48"/>
          <a:stretch>
            <a:fillRect/>
          </a:stretch>
        </p:blipFill>
        <p:spPr bwMode="auto">
          <a:xfrm>
            <a:off x="304800" y="1347788"/>
            <a:ext cx="37084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7"/>
          <a:stretch>
            <a:fillRect/>
          </a:stretch>
        </p:blipFill>
        <p:spPr bwMode="auto">
          <a:xfrm>
            <a:off x="3840162" y="1340768"/>
            <a:ext cx="530383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37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LOCK# Signal and Prefix in x86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auses </a:t>
            </a:r>
            <a:r>
              <a:rPr lang="en-US" dirty="0"/>
              <a:t>the CPUs to assert the LOCK# </a:t>
            </a:r>
            <a:r>
              <a:rPr lang="en-US" dirty="0" smtClean="0"/>
              <a:t>signal</a:t>
            </a:r>
          </a:p>
          <a:p>
            <a:r>
              <a:rPr lang="en-US" dirty="0"/>
              <a:t>P</a:t>
            </a:r>
            <a:r>
              <a:rPr lang="en-US" dirty="0" smtClean="0"/>
              <a:t>ractically </a:t>
            </a:r>
            <a:r>
              <a:rPr lang="en-US" dirty="0"/>
              <a:t>ensures exclusive use of the memory address in multiprocessors / multi-thread </a:t>
            </a:r>
            <a:r>
              <a:rPr lang="en-US" dirty="0" smtClean="0"/>
              <a:t>environments</a:t>
            </a:r>
          </a:p>
          <a:p>
            <a:r>
              <a:rPr lang="en-US" dirty="0" smtClean="0"/>
              <a:t>Works with the following instructions: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Works only if all follow the rule: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4077072"/>
            <a:ext cx="43711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BT, BTS, BTR, BTC   (</a:t>
            </a:r>
            <a:r>
              <a:rPr lang="en-US" dirty="0" err="1">
                <a:latin typeface="Courier"/>
                <a:cs typeface="Courier"/>
              </a:rPr>
              <a:t>mem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reg</a:t>
            </a:r>
            <a:r>
              <a:rPr lang="en-US" dirty="0">
                <a:latin typeface="Courier"/>
                <a:cs typeface="Courier"/>
              </a:rPr>
              <a:t>/</a:t>
            </a:r>
            <a:r>
              <a:rPr lang="en-US" dirty="0" err="1">
                <a:latin typeface="Courier"/>
                <a:cs typeface="Courier"/>
              </a:rPr>
              <a:t>imm</a:t>
            </a:r>
            <a:r>
              <a:rPr lang="en-US" dirty="0">
                <a:latin typeface="Courier"/>
                <a:cs typeface="Courier"/>
              </a:rPr>
              <a:t>)</a:t>
            </a:r>
          </a:p>
          <a:p>
            <a:r>
              <a:rPr lang="en-US" dirty="0">
                <a:latin typeface="Courier"/>
                <a:cs typeface="Courier"/>
              </a:rPr>
              <a:t>XCHG, XADD  (</a:t>
            </a:r>
            <a:r>
              <a:rPr lang="en-US" dirty="0" err="1">
                <a:latin typeface="Courier"/>
                <a:cs typeface="Courier"/>
              </a:rPr>
              <a:t>reg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mem</a:t>
            </a:r>
            <a:r>
              <a:rPr lang="en-US" dirty="0">
                <a:latin typeface="Courier"/>
                <a:cs typeface="Courier"/>
              </a:rPr>
              <a:t> / </a:t>
            </a:r>
            <a:r>
              <a:rPr lang="en-US" dirty="0" err="1">
                <a:latin typeface="Courier"/>
                <a:cs typeface="Courier"/>
              </a:rPr>
              <a:t>mem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reg</a:t>
            </a:r>
            <a:r>
              <a:rPr lang="en-US" dirty="0">
                <a:latin typeface="Courier"/>
                <a:cs typeface="Courier"/>
              </a:rPr>
              <a:t>)</a:t>
            </a:r>
          </a:p>
          <a:p>
            <a:r>
              <a:rPr lang="en-US" dirty="0">
                <a:latin typeface="Courier"/>
                <a:cs typeface="Courier"/>
              </a:rPr>
              <a:t>ADD, OR, ADC, SBB   (</a:t>
            </a:r>
            <a:r>
              <a:rPr lang="en-US" dirty="0" err="1">
                <a:latin typeface="Courier"/>
                <a:cs typeface="Courier"/>
              </a:rPr>
              <a:t>mem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reg</a:t>
            </a:r>
            <a:r>
              <a:rPr lang="en-US" dirty="0">
                <a:latin typeface="Courier"/>
                <a:cs typeface="Courier"/>
              </a:rPr>
              <a:t>/</a:t>
            </a:r>
            <a:r>
              <a:rPr lang="en-US" dirty="0" err="1">
                <a:latin typeface="Courier"/>
                <a:cs typeface="Courier"/>
              </a:rPr>
              <a:t>imm</a:t>
            </a:r>
            <a:r>
              <a:rPr lang="en-US" dirty="0">
                <a:latin typeface="Courier"/>
                <a:cs typeface="Courier"/>
              </a:rPr>
              <a:t>)</a:t>
            </a:r>
          </a:p>
          <a:p>
            <a:r>
              <a:rPr lang="en-US" dirty="0">
                <a:latin typeface="Courier"/>
                <a:cs typeface="Courier"/>
              </a:rPr>
              <a:t>AND, SUB, XOR   (</a:t>
            </a:r>
            <a:r>
              <a:rPr lang="en-US" dirty="0" err="1">
                <a:latin typeface="Courier"/>
                <a:cs typeface="Courier"/>
              </a:rPr>
              <a:t>mem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reg</a:t>
            </a:r>
            <a:r>
              <a:rPr lang="en-US" dirty="0">
                <a:latin typeface="Courier"/>
                <a:cs typeface="Courier"/>
              </a:rPr>
              <a:t>/</a:t>
            </a:r>
            <a:r>
              <a:rPr lang="en-US" dirty="0" err="1">
                <a:latin typeface="Courier"/>
                <a:cs typeface="Courier"/>
              </a:rPr>
              <a:t>imm</a:t>
            </a:r>
            <a:r>
              <a:rPr lang="en-US" dirty="0">
                <a:latin typeface="Courier"/>
                <a:cs typeface="Courier"/>
              </a:rPr>
              <a:t>)</a:t>
            </a:r>
          </a:p>
          <a:p>
            <a:r>
              <a:rPr lang="en-US" dirty="0">
                <a:latin typeface="Courier"/>
                <a:cs typeface="Courier"/>
              </a:rPr>
              <a:t>NOT, NEG, INC, DEC  (</a:t>
            </a:r>
            <a:r>
              <a:rPr lang="en-US" dirty="0" err="1">
                <a:latin typeface="Courier"/>
                <a:cs typeface="Courier"/>
              </a:rPr>
              <a:t>mem</a:t>
            </a:r>
            <a:r>
              <a:rPr lang="en-US" dirty="0">
                <a:latin typeface="Courier"/>
                <a:cs typeface="Courier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5949280"/>
            <a:ext cx="36323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Thread 1: lock </a:t>
            </a:r>
            <a:r>
              <a:rPr lang="en-US" dirty="0" err="1">
                <a:latin typeface="Courier"/>
                <a:cs typeface="Courier"/>
              </a:rPr>
              <a:t>inc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ptr</a:t>
            </a:r>
            <a:r>
              <a:rPr lang="en-US" dirty="0">
                <a:latin typeface="Courier"/>
                <a:cs typeface="Courier"/>
              </a:rPr>
              <a:t> [</a:t>
            </a:r>
            <a:r>
              <a:rPr lang="en-US" dirty="0" err="1">
                <a:latin typeface="Courier"/>
                <a:cs typeface="Courier"/>
              </a:rPr>
              <a:t>edx</a:t>
            </a:r>
            <a:r>
              <a:rPr lang="en-US" dirty="0">
                <a:latin typeface="Courier"/>
                <a:cs typeface="Courier"/>
              </a:rPr>
              <a:t>] Thread 2: </a:t>
            </a:r>
            <a:r>
              <a:rPr lang="en-US" dirty="0" err="1">
                <a:latin typeface="Courier"/>
                <a:cs typeface="Courier"/>
              </a:rPr>
              <a:t>inc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ptr</a:t>
            </a:r>
            <a:r>
              <a:rPr lang="en-US" dirty="0">
                <a:latin typeface="Courier"/>
                <a:cs typeface="Courier"/>
              </a:rPr>
              <a:t> [</a:t>
            </a:r>
            <a:r>
              <a:rPr lang="en-US" dirty="0" err="1">
                <a:latin typeface="Courier"/>
                <a:cs typeface="Courier"/>
              </a:rPr>
              <a:t>edx</a:t>
            </a:r>
            <a:r>
              <a:rPr lang="en-US" dirty="0">
                <a:latin typeface="Courier"/>
                <a:cs typeface="Courier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4260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Preemptive Scheduling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/>
              <a:t>Scheduler select a READY process and sets it up to run for a maximum of some fixed time </a:t>
            </a:r>
            <a:r>
              <a:rPr lang="nb-NO" sz="2000" i="1"/>
              <a:t>(time-slice)</a:t>
            </a:r>
          </a:p>
          <a:p>
            <a:r>
              <a:rPr lang="nb-NO" sz="2000"/>
              <a:t>Scheduled process computes happily, oblivious to the fact that a maximum time-slice was set by the scheduler</a:t>
            </a:r>
          </a:p>
          <a:p>
            <a:r>
              <a:rPr lang="nb-NO" sz="2000"/>
              <a:t>Whenever a running process exhausts its time-slice, the scheduler needs to suspend the process and select another process to run (assuming one exists)</a:t>
            </a:r>
          </a:p>
          <a:p>
            <a:r>
              <a:rPr lang="nb-NO" sz="2000"/>
              <a:t>To do this, the scheduler needs to be running! To make sure that no process computes beyond its time-slice, the scheduler needs a mechanism that guarantees that the scheduler itself is not suspended beyond the duration of one time-slice. </a:t>
            </a:r>
            <a:r>
              <a:rPr lang="nb-NO" sz="2000" i="1"/>
              <a:t>A “wake-up” call is needed</a:t>
            </a:r>
            <a:endParaRPr lang="nb-NO" sz="2000"/>
          </a:p>
          <a:p>
            <a:endParaRPr lang="nb-NO"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2057400" y="1600200"/>
            <a:ext cx="3352800" cy="1371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057400" y="3200400"/>
            <a:ext cx="26670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  <a:noFill/>
          <a:ln/>
        </p:spPr>
        <p:txBody>
          <a:bodyPr/>
          <a:lstStyle/>
          <a:p>
            <a:r>
              <a:rPr lang="en-US"/>
              <a:t>A Simple Solution with Test&amp;Set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2209800"/>
          </a:xfrm>
          <a:noFill/>
          <a:ln/>
        </p:spPr>
        <p:txBody>
          <a:bodyPr/>
          <a:lstStyle/>
          <a:p>
            <a:r>
              <a:rPr lang="en-US"/>
              <a:t>Waste CPU time (busy waiting by all threads)</a:t>
            </a:r>
          </a:p>
          <a:p>
            <a:r>
              <a:rPr lang="en-US"/>
              <a:t>Low priority threads may never get a chance to run (starvation possible because other threads always grabs the lock, but can be lucky…): No Bounded Waiting ( a MUTEX  criteria)</a:t>
            </a:r>
          </a:p>
          <a:p>
            <a:r>
              <a:rPr lang="en-US"/>
              <a:t>No fairness, no order, random who gets access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209800" y="1600200"/>
            <a:ext cx="30797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Acquire(lock) {</a:t>
            </a:r>
          </a:p>
          <a:p>
            <a:r>
              <a:rPr lang="en-US" sz="2000" b="1">
                <a:latin typeface="Courier New" pitchFamily="49" charset="0"/>
              </a:rPr>
              <a:t>  while (TAS(lock))</a:t>
            </a:r>
          </a:p>
          <a:p>
            <a:r>
              <a:rPr lang="en-US" sz="2000" b="1">
                <a:latin typeface="Courier New" pitchFamily="49" charset="0"/>
              </a:rPr>
              <a:t>    ;</a:t>
            </a:r>
          </a:p>
          <a:p>
            <a:r>
              <a:rPr lang="en-US" sz="2000" b="1">
                <a:latin typeface="Courier New" pitchFamily="49" charset="0"/>
              </a:rPr>
              <a:t>}</a:t>
            </a:r>
          </a:p>
          <a:p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latin typeface="Courier New" pitchFamily="49" charset="0"/>
              </a:rPr>
              <a:t>Release(lock) {</a:t>
            </a:r>
          </a:p>
          <a:p>
            <a:r>
              <a:rPr lang="en-US" sz="2000" b="1">
                <a:latin typeface="Courier New" pitchFamily="49" charset="0"/>
              </a:rPr>
              <a:t>  lock = FALSE;</a:t>
            </a:r>
          </a:p>
          <a:p>
            <a:r>
              <a:rPr lang="en-US" sz="2000" b="1">
                <a:latin typeface="Courier New" pitchFamily="49" charset="0"/>
              </a:rPr>
              <a:t>}</a:t>
            </a:r>
          </a:p>
        </p:txBody>
      </p: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6400800" y="1600200"/>
            <a:ext cx="2438400" cy="685800"/>
            <a:chOff x="4032" y="1104"/>
            <a:chExt cx="1536" cy="720"/>
          </a:xfrm>
        </p:grpSpPr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4032" y="1104"/>
              <a:ext cx="1248" cy="7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4128" y="1152"/>
              <a:ext cx="1440" cy="6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{TAS := lock; </a:t>
              </a:r>
              <a:br>
                <a:rPr lang="en-US"/>
              </a:br>
              <a:r>
                <a:rPr lang="en-US"/>
                <a:t>  lock := TRUE;}</a:t>
              </a:r>
            </a:p>
          </p:txBody>
        </p:sp>
      </p:grp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1066800"/>
            <a:ext cx="41148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INITIALLY</a:t>
            </a:r>
            <a:r>
              <a:rPr lang="en-US"/>
              <a:t>: Lock := FALSE;  /* OPEN */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0" y="1981200"/>
            <a:ext cx="17526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Spin until </a:t>
            </a:r>
            <a:br>
              <a:rPr lang="en-US"/>
            </a:br>
            <a:r>
              <a:rPr lang="en-US"/>
              <a:t>lock = open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990600" y="21336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096000" y="1295400"/>
            <a:ext cx="1676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TAS (lock):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  <a:noFill/>
          <a:ln/>
        </p:spPr>
        <p:txBody>
          <a:bodyPr/>
          <a:lstStyle/>
          <a:p>
            <a:r>
              <a:rPr lang="en-US"/>
              <a:t>Test&amp;Set with Minimal Busy Waiting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419600"/>
            <a:ext cx="7772400" cy="2209800"/>
          </a:xfrm>
          <a:noFill/>
          <a:ln/>
        </p:spPr>
        <p:txBody>
          <a:bodyPr/>
          <a:lstStyle/>
          <a:p>
            <a:r>
              <a:rPr lang="en-US"/>
              <a:t>Two levels: Get inside a mutex, then check resource availability (and block</a:t>
            </a:r>
            <a:r>
              <a:rPr lang="nb-NO"/>
              <a:t> (remember to open mutex!)</a:t>
            </a:r>
            <a:r>
              <a:rPr lang="en-US"/>
              <a:t> or not).</a:t>
            </a:r>
          </a:p>
          <a:p>
            <a:r>
              <a:rPr lang="en-US"/>
              <a:t>Still busy wait, but only for a short time</a:t>
            </a:r>
          </a:p>
          <a:p>
            <a:r>
              <a:rPr lang="en-US"/>
              <a:t>Works with multiprocessors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04800" y="1295400"/>
            <a:ext cx="47371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Acquire(lock) {</a:t>
            </a:r>
          </a:p>
          <a:p>
            <a:r>
              <a:rPr lang="en-US" sz="1800" b="1">
                <a:latin typeface="Courier New" pitchFamily="49" charset="0"/>
              </a:rPr>
              <a:t>  while (TAS(lock.guard))</a:t>
            </a:r>
          </a:p>
          <a:p>
            <a:r>
              <a:rPr lang="en-US" sz="1800" b="1">
                <a:latin typeface="Courier New" pitchFamily="49" charset="0"/>
              </a:rPr>
              <a:t>    ;</a:t>
            </a:r>
          </a:p>
          <a:p>
            <a:r>
              <a:rPr lang="en-US" sz="1800" b="1">
                <a:latin typeface="Courier New" pitchFamily="49" charset="0"/>
              </a:rPr>
              <a:t>  if (lock.value) {</a:t>
            </a:r>
          </a:p>
          <a:p>
            <a:r>
              <a:rPr lang="en-US" sz="1800" b="1">
                <a:latin typeface="Courier New" pitchFamily="49" charset="0"/>
              </a:rPr>
              <a:t>   enqueue the thread;</a:t>
            </a:r>
          </a:p>
          <a:p>
            <a:pPr lvl="1"/>
            <a:r>
              <a:rPr lang="en-US" sz="1800" b="1">
                <a:latin typeface="Courier New" pitchFamily="49" charset="0"/>
              </a:rPr>
              <a:t>block and lock.guard:=OPEN;</a:t>
            </a:r>
            <a:r>
              <a:rPr lang="nb-NO" sz="1800" b="1">
                <a:latin typeface="Courier New" pitchFamily="49" charset="0"/>
              </a:rPr>
              <a:t/>
            </a:r>
            <a:br>
              <a:rPr lang="nb-NO" sz="1800" b="1">
                <a:latin typeface="Courier New" pitchFamily="49" charset="0"/>
              </a:rPr>
            </a:br>
            <a:r>
              <a:rPr lang="nb-NO" sz="1800" b="1">
                <a:latin typeface="Courier New" pitchFamily="49" charset="0"/>
              </a:rPr>
              <a:t>%Starts here after a Release()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}</a:t>
            </a:r>
          </a:p>
          <a:p>
            <a:r>
              <a:rPr lang="en-US" sz="1800" b="1">
                <a:latin typeface="Courier New" pitchFamily="49" charset="0"/>
              </a:rPr>
              <a:t>  lock.value:=CLOSED;</a:t>
            </a:r>
          </a:p>
          <a:p>
            <a:r>
              <a:rPr lang="en-US" sz="1800" b="1">
                <a:latin typeface="Courier New" pitchFamily="49" charset="0"/>
              </a:rPr>
              <a:t>  lock.guard:=OPEN;</a:t>
            </a:r>
          </a:p>
          <a:p>
            <a:r>
              <a:rPr lang="en-US" sz="1800" b="1">
                <a:latin typeface="Courier New" pitchFamily="49" charset="0"/>
              </a:rPr>
              <a:t>}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181600" y="1371600"/>
            <a:ext cx="37338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Release(lock) {</a:t>
            </a:r>
          </a:p>
          <a:p>
            <a:r>
              <a:rPr lang="en-US" sz="1800" b="1">
                <a:latin typeface="Courier New" pitchFamily="49" charset="0"/>
              </a:rPr>
              <a:t>  while (TAS(lock.guard))</a:t>
            </a:r>
          </a:p>
          <a:p>
            <a:r>
              <a:rPr lang="en-US" sz="1800" b="1">
                <a:latin typeface="Courier New" pitchFamily="49" charset="0"/>
              </a:rPr>
              <a:t>    ;</a:t>
            </a:r>
          </a:p>
          <a:p>
            <a:r>
              <a:rPr lang="en-US" sz="1800" b="1">
                <a:latin typeface="Courier New" pitchFamily="49" charset="0"/>
              </a:rPr>
              <a:t>  if (anyone in queue) {</a:t>
            </a:r>
          </a:p>
          <a:p>
            <a:r>
              <a:rPr lang="en-US" sz="1800" b="1">
                <a:latin typeface="Courier New" pitchFamily="49" charset="0"/>
              </a:rPr>
              <a:t>    dequeue a thread;</a:t>
            </a:r>
          </a:p>
          <a:p>
            <a:r>
              <a:rPr lang="en-US" sz="1800" b="1">
                <a:latin typeface="Courier New" pitchFamily="49" charset="0"/>
              </a:rPr>
              <a:t>    make it ready;</a:t>
            </a:r>
          </a:p>
          <a:p>
            <a:r>
              <a:rPr lang="en-US" sz="1800" b="1">
                <a:latin typeface="Courier New" pitchFamily="49" charset="0"/>
              </a:rPr>
              <a:t>  } else lock.value:=OPEN;</a:t>
            </a:r>
          </a:p>
          <a:p>
            <a:r>
              <a:rPr lang="en-US" sz="1800" b="1">
                <a:latin typeface="Courier New" pitchFamily="49" charset="0"/>
              </a:rPr>
              <a:t>  lock.guard:=OPEN;</a:t>
            </a:r>
          </a:p>
          <a:p>
            <a:r>
              <a:rPr lang="en-US" sz="1800" b="1">
                <a:latin typeface="Courier New" pitchFamily="49" charset="0"/>
              </a:rPr>
              <a:t>}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276600" y="533400"/>
            <a:ext cx="20574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CLOSED = TRUE</a:t>
            </a:r>
            <a:br>
              <a:rPr lang="en-US"/>
            </a:br>
            <a:r>
              <a:rPr lang="en-US"/>
              <a:t>OPEN = FALSE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 Solution without Busy Waiting?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038600"/>
            <a:ext cx="7772400" cy="2590800"/>
          </a:xfrm>
          <a:noFill/>
          <a:ln/>
        </p:spPr>
        <p:txBody>
          <a:bodyPr/>
          <a:lstStyle/>
          <a:p>
            <a:r>
              <a:rPr lang="en-US"/>
              <a:t>BUT: No mutual exclusion on the thread queue for each lock: queue is shared resource</a:t>
            </a:r>
          </a:p>
          <a:p>
            <a:pPr lvl="2"/>
            <a:r>
              <a:rPr lang="en-US"/>
              <a:t>Need to solve another mutual exclusion problem</a:t>
            </a:r>
          </a:p>
          <a:p>
            <a:r>
              <a:rPr lang="en-US"/>
              <a:t>Is there anything wrong with using this at the user level?</a:t>
            </a:r>
          </a:p>
          <a:p>
            <a:pPr lvl="2"/>
            <a:r>
              <a:rPr lang="en-US"/>
              <a:t>Performance</a:t>
            </a:r>
          </a:p>
          <a:p>
            <a:pPr lvl="2"/>
            <a:r>
              <a:rPr lang="en-US"/>
              <a:t>“Block”??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74725" y="1804988"/>
            <a:ext cx="33242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Acquire(lock) {</a:t>
            </a:r>
          </a:p>
          <a:p>
            <a:r>
              <a:rPr lang="en-US" sz="1800" b="1">
                <a:latin typeface="Courier New" pitchFamily="49" charset="0"/>
              </a:rPr>
              <a:t>  while (TAS(lock)) {</a:t>
            </a:r>
          </a:p>
          <a:p>
            <a:r>
              <a:rPr lang="en-US" sz="1800" b="1">
                <a:latin typeface="Courier New" pitchFamily="49" charset="0"/>
              </a:rPr>
              <a:t>    enqueue the thread;</a:t>
            </a:r>
          </a:p>
          <a:p>
            <a:r>
              <a:rPr lang="en-US" sz="1800" b="1">
                <a:latin typeface="Courier New" pitchFamily="49" charset="0"/>
              </a:rPr>
              <a:t>    block;</a:t>
            </a:r>
          </a:p>
          <a:p>
            <a:r>
              <a:rPr lang="en-US" sz="1800" b="1">
                <a:latin typeface="Courier New" pitchFamily="49" charset="0"/>
              </a:rPr>
              <a:t>  }</a:t>
            </a:r>
          </a:p>
          <a:p>
            <a:r>
              <a:rPr lang="en-US" sz="1800" b="1">
                <a:latin typeface="Courier New" pitchFamily="49" charset="0"/>
              </a:rPr>
              <a:t>}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630738" y="1730375"/>
            <a:ext cx="34607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Release(lock) {</a:t>
            </a:r>
          </a:p>
          <a:p>
            <a:r>
              <a:rPr lang="en-US" sz="1800" b="1">
                <a:latin typeface="Courier New" pitchFamily="49" charset="0"/>
              </a:rPr>
              <a:t>  if (anyone in queue) {</a:t>
            </a:r>
          </a:p>
          <a:p>
            <a:r>
              <a:rPr lang="en-US" sz="1800" b="1">
                <a:latin typeface="Courier New" pitchFamily="49" charset="0"/>
              </a:rPr>
              <a:t>    dequeue a thread;</a:t>
            </a:r>
          </a:p>
          <a:p>
            <a:r>
              <a:rPr lang="en-US" sz="1800" b="1">
                <a:latin typeface="Courier New" pitchFamily="49" charset="0"/>
              </a:rPr>
              <a:t>    make it ready;</a:t>
            </a:r>
          </a:p>
          <a:p>
            <a:r>
              <a:rPr lang="en-US" sz="1800" b="1">
                <a:latin typeface="Courier New" pitchFamily="49" charset="0"/>
              </a:rPr>
              <a:t>  } else </a:t>
            </a:r>
          </a:p>
          <a:p>
            <a:r>
              <a:rPr lang="en-US" sz="1800" b="1">
                <a:latin typeface="Courier New" pitchFamily="49" charset="0"/>
              </a:rPr>
              <a:t>  lock:=OPEN;</a:t>
            </a:r>
          </a:p>
          <a:p>
            <a:r>
              <a:rPr lang="en-US" sz="1800" b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 Unicode MS" pitchFamily="34" charset="-128"/>
              </a:rPr>
              <a:t>Different Ways of Spinning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648200" y="4191000"/>
            <a:ext cx="388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Perform </a:t>
            </a:r>
            <a:r>
              <a:rPr lang="en-US" sz="2400" b="1">
                <a:latin typeface="Courier New" pitchFamily="49" charset="0"/>
              </a:rPr>
              <a:t>TAS</a:t>
            </a:r>
            <a:r>
              <a:rPr lang="en-US" sz="2400">
                <a:latin typeface="Arial Unicode MS" pitchFamily="34" charset="-128"/>
              </a:rPr>
              <a:t> only when </a:t>
            </a:r>
            <a:r>
              <a:rPr lang="en-US" sz="2400" b="1">
                <a:latin typeface="Courier New" pitchFamily="49" charset="0"/>
              </a:rPr>
              <a:t>lock.guard</a:t>
            </a:r>
            <a:r>
              <a:rPr lang="en-US" sz="2400">
                <a:latin typeface="Arial Unicode MS" pitchFamily="34" charset="-128"/>
              </a:rPr>
              <a:t> is likely to be cleared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>
                <a:latin typeface="Arial Unicode MS" pitchFamily="34" charset="-128"/>
              </a:rPr>
              <a:t>TAS is expensive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22325" y="2490788"/>
            <a:ext cx="3324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while (TAS(lock.guard))</a:t>
            </a:r>
          </a:p>
          <a:p>
            <a:r>
              <a:rPr lang="en-US" sz="1800" b="1">
                <a:latin typeface="Courier New" pitchFamily="49" charset="0"/>
              </a:rPr>
              <a:t>  ;</a:t>
            </a:r>
          </a:p>
          <a:p>
            <a:endParaRPr lang="en-US" sz="1800" b="1">
              <a:latin typeface="Courier New" pitchFamily="49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708525" y="2490788"/>
            <a:ext cx="3597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while (TAS(lock.guard)) {</a:t>
            </a:r>
          </a:p>
          <a:p>
            <a:r>
              <a:rPr lang="en-US" sz="1800" b="1">
                <a:latin typeface="Courier New" pitchFamily="49" charset="0"/>
              </a:rPr>
              <a:t>  while (lock.guard)</a:t>
            </a:r>
          </a:p>
          <a:p>
            <a:r>
              <a:rPr lang="en-US" sz="1800" b="1">
                <a:latin typeface="Courier New" pitchFamily="49" charset="0"/>
              </a:rPr>
              <a:t>    ;</a:t>
            </a:r>
          </a:p>
          <a:p>
            <a:r>
              <a:rPr lang="en-US" sz="1800" b="1">
                <a:latin typeface="Courier New" pitchFamily="49" charset="0"/>
              </a:rPr>
              <a:t>  }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09600" y="4267200"/>
            <a:ext cx="3886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Always execute </a:t>
            </a:r>
            <a:r>
              <a:rPr lang="en-US" sz="2400" b="1">
                <a:latin typeface="Courier New" pitchFamily="49" charset="0"/>
              </a:rPr>
              <a:t>TAS</a:t>
            </a:r>
            <a:r>
              <a:rPr lang="en-US" sz="2400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 Unicode MS" pitchFamily="34" charset="-128"/>
              </a:rPr>
              <a:t>Using System Call </a:t>
            </a:r>
            <a:r>
              <a:rPr lang="en-US" sz="3200" b="1">
                <a:solidFill>
                  <a:schemeClr val="tx2"/>
                </a:solidFill>
                <a:latin typeface="Courier New" pitchFamily="49" charset="0"/>
              </a:rPr>
              <a:t>Block/Unblock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09600" y="42672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Block/Unblock are implemented as system calls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How would you implement them?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>
                <a:latin typeface="Arial Unicode MS" pitchFamily="34" charset="-128"/>
              </a:rPr>
              <a:t>Minimal waiting solution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050925" y="2316163"/>
            <a:ext cx="30797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Acquire(lock) {</a:t>
            </a:r>
          </a:p>
          <a:p>
            <a:r>
              <a:rPr lang="en-US" sz="2000" b="1">
                <a:latin typeface="Courier New" pitchFamily="49" charset="0"/>
              </a:rPr>
              <a:t>  while (TAS(lock))</a:t>
            </a:r>
          </a:p>
          <a:p>
            <a:r>
              <a:rPr lang="en-US" sz="2000" b="1">
                <a:latin typeface="Courier New" pitchFamily="49" charset="0"/>
              </a:rPr>
              <a:t>    Block( lock );</a:t>
            </a:r>
          </a:p>
          <a:p>
            <a:r>
              <a:rPr lang="en-US" sz="2000" b="1">
                <a:latin typeface="Courier New" pitchFamily="49" charset="0"/>
              </a:rPr>
              <a:t>}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859338" y="2241550"/>
            <a:ext cx="2927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Release(lock) {</a:t>
            </a:r>
          </a:p>
          <a:p>
            <a:r>
              <a:rPr lang="en-US" sz="2000" b="1">
                <a:latin typeface="Courier New" pitchFamily="49" charset="0"/>
              </a:rPr>
              <a:t>  lock = 0;</a:t>
            </a:r>
          </a:p>
          <a:p>
            <a:r>
              <a:rPr lang="en-US" sz="2000" b="1">
                <a:latin typeface="Courier New" pitchFamily="49" charset="0"/>
              </a:rPr>
              <a:t>  Unblock( lock );</a:t>
            </a:r>
          </a:p>
          <a:p>
            <a:r>
              <a:rPr lang="en-US" sz="2000" b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/>
              <a:t>Block and Unblock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57200" y="2057400"/>
            <a:ext cx="3962400" cy="1069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Block</a:t>
            </a:r>
            <a:r>
              <a:rPr lang="en-US"/>
              <a:t> (lock) {</a:t>
            </a:r>
            <a:br>
              <a:rPr lang="en-US"/>
            </a:br>
            <a:r>
              <a:rPr lang="en-US"/>
              <a:t>    insert (current, lock_queue, last);</a:t>
            </a:r>
            <a:br>
              <a:rPr lang="en-US"/>
            </a:br>
            <a:r>
              <a:rPr lang="en-US"/>
              <a:t>    goto scheduler (;</a:t>
            </a:r>
            <a:br>
              <a:rPr lang="en-US"/>
            </a:br>
            <a:r>
              <a:rPr lang="en-US"/>
              <a:t>}	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419600" y="2133600"/>
            <a:ext cx="4724400" cy="1436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Unblock</a:t>
            </a:r>
            <a:r>
              <a:rPr lang="en-US"/>
              <a:t> (lock) {</a:t>
            </a:r>
            <a:br>
              <a:rPr lang="en-US"/>
            </a:br>
            <a:r>
              <a:rPr lang="en-US"/>
              <a:t>    insert (out (lock_queue, first), Ready_Queue, last);</a:t>
            </a:r>
            <a:br>
              <a:rPr lang="en-US"/>
            </a:br>
            <a:r>
              <a:rPr lang="en-US"/>
              <a:t>    goto scheduler;</a:t>
            </a:r>
            <a:br>
              <a:rPr lang="en-US"/>
            </a:br>
            <a:r>
              <a:rPr lang="en-US"/>
              <a:t>}</a:t>
            </a:r>
          </a:p>
          <a:p>
            <a:pPr>
              <a:spcBef>
                <a:spcPct val="50000"/>
              </a:spcBef>
            </a:pPr>
            <a:r>
              <a:rPr lang="en-US"/>
              <a:t>	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838200" y="5029200"/>
            <a:ext cx="1676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Ready_Queue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838200" y="3810000"/>
            <a:ext cx="1676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lock_queue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429000" y="5105400"/>
            <a:ext cx="457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629400" y="5105400"/>
            <a:ext cx="457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267200" y="5105400"/>
            <a:ext cx="457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029200" y="5105400"/>
            <a:ext cx="457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791200" y="5105400"/>
            <a:ext cx="4572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5486400" y="5257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6248400" y="52578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0745" name="Freeform 25"/>
          <p:cNvSpPr>
            <a:spLocks/>
          </p:cNvSpPr>
          <p:nvPr/>
        </p:nvSpPr>
        <p:spPr bwMode="auto">
          <a:xfrm>
            <a:off x="7086600" y="5257800"/>
            <a:ext cx="381000" cy="1778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92" y="16"/>
              </a:cxn>
              <a:cxn ang="0">
                <a:pos x="240" y="112"/>
              </a:cxn>
            </a:cxnLst>
            <a:rect l="0" t="0" r="r" b="b"/>
            <a:pathLst>
              <a:path w="240" h="112">
                <a:moveTo>
                  <a:pt x="0" y="16"/>
                </a:moveTo>
                <a:cubicBezTo>
                  <a:pt x="76" y="8"/>
                  <a:pt x="152" y="0"/>
                  <a:pt x="192" y="16"/>
                </a:cubicBezTo>
                <a:cubicBezTo>
                  <a:pt x="232" y="32"/>
                  <a:pt x="236" y="72"/>
                  <a:pt x="240" y="11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oval" w="med" len="med"/>
            <a:tailEnd type="oval" w="lg" len="lg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914400" y="4495800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Current</a:t>
            </a:r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>
            <a:off x="2362200" y="5257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>
            <a:off x="3886200" y="52578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0765" name="Line 45"/>
          <p:cNvSpPr>
            <a:spLocks noChangeShapeType="1"/>
          </p:cNvSpPr>
          <p:nvPr/>
        </p:nvSpPr>
        <p:spPr bwMode="auto">
          <a:xfrm>
            <a:off x="4724400" y="5257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>
            <a:off x="1828800" y="4648200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0767" name="Freeform 47"/>
          <p:cNvSpPr>
            <a:spLocks/>
          </p:cNvSpPr>
          <p:nvPr/>
        </p:nvSpPr>
        <p:spPr bwMode="auto">
          <a:xfrm>
            <a:off x="2133600" y="3606800"/>
            <a:ext cx="1409700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432" y="32"/>
              </a:cxn>
              <a:cxn ang="0">
                <a:pos x="816" y="32"/>
              </a:cxn>
              <a:cxn ang="0">
                <a:pos x="864" y="176"/>
              </a:cxn>
            </a:cxnLst>
            <a:rect l="0" t="0" r="r" b="b"/>
            <a:pathLst>
              <a:path w="888" h="224">
                <a:moveTo>
                  <a:pt x="0" y="224"/>
                </a:moveTo>
                <a:cubicBezTo>
                  <a:pt x="148" y="144"/>
                  <a:pt x="296" y="64"/>
                  <a:pt x="432" y="32"/>
                </a:cubicBezTo>
                <a:cubicBezTo>
                  <a:pt x="568" y="0"/>
                  <a:pt x="744" y="8"/>
                  <a:pt x="816" y="32"/>
                </a:cubicBezTo>
                <a:cubicBezTo>
                  <a:pt x="888" y="56"/>
                  <a:pt x="876" y="116"/>
                  <a:pt x="864" y="17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oval" w="med" len="med"/>
            <a:tailEnd type="oval" w="lg" len="lg"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Interrupts</a:t>
            </a:r>
          </a:p>
          <a:p>
            <a:r>
              <a:rPr lang="en-US" dirty="0" smtClean="0"/>
              <a:t>Scheduling</a:t>
            </a:r>
          </a:p>
          <a:p>
            <a:r>
              <a:rPr lang="en-US" dirty="0" smtClean="0"/>
              <a:t>Hardware support for </a:t>
            </a:r>
            <a:r>
              <a:rPr lang="en-US" dirty="0" err="1" smtClean="0"/>
              <a:t>mutex</a:t>
            </a:r>
            <a:endParaRPr lang="en-US" dirty="0" smtClean="0"/>
          </a:p>
          <a:p>
            <a:pPr lvl="1"/>
            <a:r>
              <a:rPr lang="en-US" dirty="0" smtClean="0"/>
              <a:t>Fischer algorithm</a:t>
            </a:r>
          </a:p>
          <a:p>
            <a:pPr lvl="1"/>
            <a:r>
              <a:rPr lang="en-US" dirty="0" smtClean="0"/>
              <a:t>Disable interrupts</a:t>
            </a:r>
          </a:p>
          <a:p>
            <a:pPr lvl="1"/>
            <a:r>
              <a:rPr lang="en-US" dirty="0" smtClean="0"/>
              <a:t>TSL instruction</a:t>
            </a:r>
          </a:p>
          <a:p>
            <a:r>
              <a:rPr lang="en-US" dirty="0" smtClean="0"/>
              <a:t>Next week:</a:t>
            </a:r>
          </a:p>
          <a:p>
            <a:pPr lvl="1"/>
            <a:r>
              <a:rPr lang="en-US" dirty="0" smtClean="0"/>
              <a:t>Semaphores</a:t>
            </a:r>
          </a:p>
          <a:p>
            <a:pPr lvl="1"/>
            <a:r>
              <a:rPr lang="en-US" dirty="0" smtClean="0"/>
              <a:t>Event counters</a:t>
            </a:r>
          </a:p>
          <a:p>
            <a:pPr lvl="1"/>
            <a:r>
              <a:rPr lang="en-US" dirty="0" smtClean="0"/>
              <a:t>Monitors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4077072"/>
            <a:ext cx="181608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5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Interrupts and Exceptions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Interrupts and exceptions suspend the execution of the running thread of control, and activates some kernel routine</a:t>
            </a:r>
          </a:p>
          <a:p>
            <a:r>
              <a:rPr lang="nb-NO"/>
              <a:t>Three categories of interrupts:</a:t>
            </a:r>
          </a:p>
          <a:p>
            <a:pPr lvl="1"/>
            <a:r>
              <a:rPr lang="nb-NO"/>
              <a:t>Software interrupts</a:t>
            </a:r>
          </a:p>
          <a:p>
            <a:pPr lvl="1"/>
            <a:r>
              <a:rPr lang="nb-NO"/>
              <a:t>Hardware interrupts</a:t>
            </a:r>
          </a:p>
          <a:p>
            <a:pPr lvl="1"/>
            <a:r>
              <a:rPr lang="nb-NO"/>
              <a:t>Exceptions</a:t>
            </a:r>
          </a:p>
          <a:p>
            <a:endParaRPr lang="nb-N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EFlags</a:t>
            </a:r>
            <a:r>
              <a:rPr lang="en-US" dirty="0" smtClean="0"/>
              <a:t> Register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7513" r="-275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775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Description Table Register (IDTR)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8088/8086 processor does not have an IDT register</a:t>
            </a:r>
          </a:p>
          <a:p>
            <a:r>
              <a:rPr lang="en-US" dirty="0" smtClean="0"/>
              <a:t>IDT consists of 256 4 bye entries</a:t>
            </a:r>
          </a:p>
          <a:p>
            <a:r>
              <a:rPr lang="en-US" dirty="0" smtClean="0"/>
              <a:t>Each entry specifies the start address of the interrupt service routine associated with the interrupt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4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Real Mode Interrupt/Exception Handling</a:t>
            </a: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sz="2000"/>
              <a:t>High level description</a:t>
            </a:r>
            <a:endParaRPr lang="en-US" sz="200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sz="2000"/>
              <a:t>Processor actions</a:t>
            </a:r>
            <a:endParaRPr lang="en-US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640960" cy="1143000"/>
          </a:xfrm>
        </p:spPr>
        <p:txBody>
          <a:bodyPr/>
          <a:lstStyle/>
          <a:p>
            <a:r>
              <a:rPr lang="en-US" dirty="0" smtClean="0"/>
              <a:t>Interrupt Handling in Real vs. Protected Mode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Real mode</a:t>
            </a:r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ach entry in interrupt table is 4 bytes long</a:t>
            </a:r>
          </a:p>
          <a:p>
            <a:pPr lvl="1"/>
            <a:r>
              <a:rPr lang="en-US" sz="1800" dirty="0" smtClean="0"/>
              <a:t>Start address of interrupt handler in </a:t>
            </a:r>
            <a:r>
              <a:rPr lang="en-US" sz="1800" dirty="0" err="1" smtClean="0"/>
              <a:t>segment:offset</a:t>
            </a:r>
            <a:r>
              <a:rPr lang="en-US" sz="1800" dirty="0" smtClean="0"/>
              <a:t> format</a:t>
            </a:r>
          </a:p>
          <a:p>
            <a:pPr lvl="1"/>
            <a:r>
              <a:rPr lang="en-US" sz="1800" dirty="0" smtClean="0"/>
              <a:t>Any program can use INT </a:t>
            </a:r>
            <a:r>
              <a:rPr lang="en-US" sz="1800" dirty="0" err="1" smtClean="0"/>
              <a:t>nn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Protected mode</a:t>
            </a:r>
          </a:p>
          <a:p>
            <a:pPr lvl="1"/>
            <a:r>
              <a:rPr lang="en-US" sz="1800" dirty="0" smtClean="0"/>
              <a:t>OS must restrict access to some routines that may be called through INT </a:t>
            </a:r>
            <a:r>
              <a:rPr lang="en-US" sz="1800" dirty="0" err="1" smtClean="0"/>
              <a:t>nn</a:t>
            </a:r>
            <a:endParaRPr lang="en-US" sz="1800" dirty="0" smtClean="0"/>
          </a:p>
          <a:p>
            <a:pPr lvl="1"/>
            <a:r>
              <a:rPr lang="en-US" sz="1800" dirty="0" smtClean="0"/>
              <a:t>Handle some interrupts or exceptions by suspending current task and switching to another task</a:t>
            </a:r>
          </a:p>
          <a:p>
            <a:pPr lvl="1"/>
            <a:r>
              <a:rPr lang="en-US" sz="1800" dirty="0" smtClean="0"/>
              <a:t>Each entry in interrupt table is 8 bytes</a:t>
            </a:r>
          </a:p>
          <a:p>
            <a:pPr lvl="1"/>
            <a:r>
              <a:rPr lang="en-US" sz="1800" dirty="0" smtClean="0"/>
              <a:t>Calling program must have sufficient privilege to trigger a routine and must meet privilege level specified in </a:t>
            </a:r>
            <a:r>
              <a:rPr lang="en-US" sz="1800" dirty="0" err="1" smtClean="0"/>
              <a:t>Eflags</a:t>
            </a:r>
            <a:r>
              <a:rPr lang="en-US" sz="1800" dirty="0" smtClean="0"/>
              <a:t>[IOPL] to execute CLI and STI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2165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Software Interrupts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INT instruction</a:t>
            </a:r>
          </a:p>
          <a:p>
            <a:r>
              <a:rPr lang="nb-NO"/>
              <a:t>Explicitly issued by program</a:t>
            </a:r>
          </a:p>
          <a:p>
            <a:r>
              <a:rPr lang="nb-NO"/>
              <a:t>Synchronous to program execution</a:t>
            </a:r>
          </a:p>
          <a:p>
            <a:r>
              <a:rPr lang="nb-NO"/>
              <a:t>Example: INT 10h</a:t>
            </a:r>
          </a:p>
          <a:p>
            <a:endParaRPr lang="nb-NO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oval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oval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10912</TotalTime>
  <Words>2257</Words>
  <Application>Microsoft Macintosh PowerPoint</Application>
  <PresentationFormat>On-screen Show (4:3)</PresentationFormat>
  <Paragraphs>381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Design</vt:lpstr>
      <vt:lpstr>Clip</vt:lpstr>
      <vt:lpstr>Preemptive Scheduling and Mutual Exclusion with Hardware Support </vt:lpstr>
      <vt:lpstr>Overview</vt:lpstr>
      <vt:lpstr>Preemptive Scheduling</vt:lpstr>
      <vt:lpstr>Interrupts and Exceptions</vt:lpstr>
      <vt:lpstr>EFlags Register</vt:lpstr>
      <vt:lpstr>Interrupt Description Table Register (IDTR)</vt:lpstr>
      <vt:lpstr>Real Mode Interrupt/Exception Handling</vt:lpstr>
      <vt:lpstr>Interrupt Handling in Real vs. Protected Mode</vt:lpstr>
      <vt:lpstr>Software Interrupts</vt:lpstr>
      <vt:lpstr>Hardware Interrupts</vt:lpstr>
      <vt:lpstr>Maskable Interrupt Request</vt:lpstr>
      <vt:lpstr>Non-maskable Interrupt Requests</vt:lpstr>
      <vt:lpstr>Exceptions</vt:lpstr>
      <vt:lpstr>I/O and Timer Interrupts</vt:lpstr>
      <vt:lpstr>When to Schedule?</vt:lpstr>
      <vt:lpstr>Process State Transitions</vt:lpstr>
      <vt:lpstr>PowerPoint Presentation</vt:lpstr>
      <vt:lpstr>Transparent vs. Non-transparent Interleaving and Overlapping</vt:lpstr>
      <vt:lpstr>Implementation of Synchronization Mechanisms</vt:lpstr>
      <vt:lpstr>Hardware Support for Mutex</vt:lpstr>
      <vt:lpstr>A Fast Mutual Exclusion Algorithm (Fischer)</vt:lpstr>
      <vt:lpstr>Disable Interrupts</vt:lpstr>
      <vt:lpstr>Does This Work?</vt:lpstr>
      <vt:lpstr>Disabling Interrupts with Busy Wait </vt:lpstr>
      <vt:lpstr>Using Disabling Interrupts with Blocking</vt:lpstr>
      <vt:lpstr>Atomic Read-Modify-Write Instructions </vt:lpstr>
      <vt:lpstr>The TSL Instruction (1)</vt:lpstr>
      <vt:lpstr>The XCHG Instruction</vt:lpstr>
      <vt:lpstr>The LOCK# Signal and Prefix in x86</vt:lpstr>
      <vt:lpstr>A Simple Solution with Test&amp;Set</vt:lpstr>
      <vt:lpstr>Test&amp;Set with Minimal Busy Waiting</vt:lpstr>
      <vt:lpstr>A Solution without Busy Waiting?</vt:lpstr>
      <vt:lpstr>PowerPoint Presentation</vt:lpstr>
      <vt:lpstr>PowerPoint Presentation</vt:lpstr>
      <vt:lpstr>Block and Unblock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Mutual Exclusion</dc:title>
  <dc:creator>Kai Li, Otto J. Anshus</dc:creator>
  <cp:lastModifiedBy>Bruker ved UiO</cp:lastModifiedBy>
  <cp:revision>294</cp:revision>
  <cp:lastPrinted>1998-10-13T19:33:43Z</cp:lastPrinted>
  <dcterms:created xsi:type="dcterms:W3CDTF">1997-02-11T23:50:05Z</dcterms:created>
  <dcterms:modified xsi:type="dcterms:W3CDTF">2014-01-29T15:24:02Z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otto@cs.princeton.edu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D:\Otto\TeachOS Princeton 9899\Otto\Fall98\Notes\html</vt:lpwstr>
  </property>
</Properties>
</file>