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7" r:id="rId3"/>
    <p:sldId id="259" r:id="rId4"/>
    <p:sldId id="265" r:id="rId5"/>
    <p:sldId id="276" r:id="rId6"/>
    <p:sldId id="294" r:id="rId7"/>
    <p:sldId id="295" r:id="rId8"/>
    <p:sldId id="296" r:id="rId9"/>
    <p:sldId id="261" r:id="rId10"/>
    <p:sldId id="278" r:id="rId11"/>
    <p:sldId id="279" r:id="rId12"/>
    <p:sldId id="262" r:id="rId13"/>
    <p:sldId id="272" r:id="rId14"/>
    <p:sldId id="293" r:id="rId15"/>
    <p:sldId id="260" r:id="rId16"/>
    <p:sldId id="286" r:id="rId17"/>
    <p:sldId id="288" r:id="rId18"/>
    <p:sldId id="297" r:id="rId19"/>
    <p:sldId id="289" r:id="rId20"/>
    <p:sldId id="274" r:id="rId21"/>
    <p:sldId id="275" r:id="rId22"/>
    <p:sldId id="290" r:id="rId23"/>
    <p:sldId id="291" r:id="rId24"/>
    <p:sldId id="292" r:id="rId25"/>
    <p:sldId id="266" r:id="rId26"/>
    <p:sldId id="267" r:id="rId27"/>
    <p:sldId id="280" r:id="rId28"/>
    <p:sldId id="268" r:id="rId29"/>
    <p:sldId id="281" r:id="rId30"/>
    <p:sldId id="269" r:id="rId31"/>
    <p:sldId id="282" r:id="rId32"/>
    <p:sldId id="270" r:id="rId33"/>
    <p:sldId id="283" r:id="rId34"/>
    <p:sldId id="277" r:id="rId35"/>
    <p:sldId id="271" r:id="rId36"/>
    <p:sldId id="284" r:id="rId37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200" d="100"/>
          <a:sy n="200" d="100"/>
        </p:scale>
        <p:origin x="-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46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9490A1-8F1E-4512-9236-C93739E748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33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1" tIns="45734" rIns="91471" bIns="4573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1" tIns="45734" rIns="91471" bIns="4573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1" tIns="45734" rIns="91471" bIns="45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1" tIns="45734" rIns="91471" bIns="4573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1" tIns="45734" rIns="91471" bIns="4573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2CECD-9AC5-4B10-9853-93D120472F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74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00F3E-B618-47A7-B033-2E6DE6B85273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105" tIns="46053" rIns="92105" bIns="46053"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968A6-8EC3-8B41-8A83-90AD4A7BC5AA}" type="slidenum">
              <a:rPr lang="en-US"/>
              <a:pPr/>
              <a:t>17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9975" y="700088"/>
            <a:ext cx="4662488" cy="3497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861" y="4430243"/>
            <a:ext cx="5007210" cy="427620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A1037-7B75-43BE-BB1D-201115EF9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4D03B-682F-49FA-B96A-27BF8F9A5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41E7E-75A3-4EA2-AFBA-F0DB39D243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A9FFA-3F33-42DE-AE52-5942E817B1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0C31-5FD0-45A8-A8DA-5D992EC56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A82F4-454F-4D74-8C8C-9471DABE68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B49AD-1FF9-47AB-B0B3-1F18F0E2AF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14DC6-27ED-48BA-814B-25504FAE4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DAE25-9B02-456D-B450-4F13128AB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470E3-A168-4D0E-B518-0D412BB98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1F004-10D1-4476-BD61-0FA56DCDB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EAF1DA-8218-4EAC-8796-920603A248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Threads and Critical Sections</a:t>
            </a:r>
            <a:br>
              <a:rPr lang="en-US"/>
            </a:b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Thomas Plagemann</a:t>
            </a:r>
          </a:p>
          <a:p>
            <a:r>
              <a:rPr lang="en-US"/>
              <a:t>Slides from Otto J. Anshus, Tore Larsen</a:t>
            </a:r>
            <a:r>
              <a:rPr lang="nb-NO"/>
              <a:t> (University of Tromsø)</a:t>
            </a:r>
            <a:r>
              <a:rPr lang="en-US"/>
              <a:t>, </a:t>
            </a:r>
            <a:br>
              <a:rPr lang="en-US"/>
            </a:br>
            <a:r>
              <a:rPr lang="en-US"/>
              <a:t>Kai Li</a:t>
            </a:r>
            <a:r>
              <a:rPr lang="nb-NO"/>
              <a:t> (</a:t>
            </a:r>
            <a:r>
              <a:rPr lang="en-US"/>
              <a:t>Princeton University</a:t>
            </a:r>
            <a:r>
              <a:rPr lang="nb-NO"/>
              <a:t>)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vs. Kernel Threads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295400" y="4800600"/>
            <a:ext cx="6248400" cy="17526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1371600" y="1752600"/>
            <a:ext cx="25908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343400" y="1752600"/>
            <a:ext cx="25908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6096000" y="2819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1981200" y="2590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2514600" y="2590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4800600" y="2819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5486400" y="2819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3048000" y="2590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22098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26670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32004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4953000" y="3200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5638800" y="3200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6248400" y="3200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26670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3505200" y="5715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KERNEL</a:t>
            </a:r>
          </a:p>
        </p:txBody>
      </p:sp>
      <p:grpSp>
        <p:nvGrpSpPr>
          <p:cNvPr id="44057" name="Group 25"/>
          <p:cNvGrpSpPr>
            <a:grpSpLocks/>
          </p:cNvGrpSpPr>
          <p:nvPr/>
        </p:nvGrpSpPr>
        <p:grpSpPr bwMode="auto">
          <a:xfrm>
            <a:off x="1981200" y="3352800"/>
            <a:ext cx="1676400" cy="381000"/>
            <a:chOff x="1248" y="2112"/>
            <a:chExt cx="1056" cy="240"/>
          </a:xfrm>
        </p:grpSpPr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248" y="2112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4054" name="Text Box 22"/>
            <p:cNvSpPr txBox="1">
              <a:spLocks noChangeArrowheads="1"/>
            </p:cNvSpPr>
            <p:nvPr/>
          </p:nvSpPr>
          <p:spPr bwMode="auto">
            <a:xfrm>
              <a:off x="1248" y="2112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Thread Package</a:t>
              </a:r>
            </a:p>
          </p:txBody>
        </p:sp>
      </p:grp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2209800" y="22860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Threads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5181600" y="25146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Threads</a:t>
            </a:r>
          </a:p>
        </p:txBody>
      </p: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4876800" y="4800600"/>
            <a:ext cx="1676400" cy="381000"/>
            <a:chOff x="1248" y="2112"/>
            <a:chExt cx="1056" cy="240"/>
          </a:xfrm>
        </p:grpSpPr>
        <p:sp>
          <p:nvSpPr>
            <p:cNvPr id="44059" name="Rectangle 27"/>
            <p:cNvSpPr>
              <a:spLocks noChangeArrowheads="1"/>
            </p:cNvSpPr>
            <p:nvPr/>
          </p:nvSpPr>
          <p:spPr bwMode="auto">
            <a:xfrm>
              <a:off x="1248" y="2112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4060" name="Text Box 28"/>
            <p:cNvSpPr txBox="1">
              <a:spLocks noChangeArrowheads="1"/>
            </p:cNvSpPr>
            <p:nvPr/>
          </p:nvSpPr>
          <p:spPr bwMode="auto">
            <a:xfrm>
              <a:off x="1248" y="2112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Thread</a:t>
              </a:r>
              <a:r>
                <a:rPr lang="en-US"/>
                <a:t> Package</a:t>
              </a:r>
            </a:p>
          </p:txBody>
        </p:sp>
      </p:grpSp>
      <p:grpSp>
        <p:nvGrpSpPr>
          <p:cNvPr id="44061" name="Group 29"/>
          <p:cNvGrpSpPr>
            <a:grpSpLocks/>
          </p:cNvGrpSpPr>
          <p:nvPr/>
        </p:nvGrpSpPr>
        <p:grpSpPr bwMode="auto">
          <a:xfrm>
            <a:off x="1905000" y="4800600"/>
            <a:ext cx="1981200" cy="381000"/>
            <a:chOff x="1248" y="2112"/>
            <a:chExt cx="1056" cy="240"/>
          </a:xfrm>
        </p:grpSpPr>
        <p:sp>
          <p:nvSpPr>
            <p:cNvPr id="44062" name="Rectangle 30"/>
            <p:cNvSpPr>
              <a:spLocks noChangeArrowheads="1"/>
            </p:cNvSpPr>
            <p:nvPr/>
          </p:nvSpPr>
          <p:spPr bwMode="auto">
            <a:xfrm>
              <a:off x="1248" y="2112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4063" name="Text Box 31"/>
            <p:cNvSpPr txBox="1">
              <a:spLocks noChangeArrowheads="1"/>
            </p:cNvSpPr>
            <p:nvPr/>
          </p:nvSpPr>
          <p:spPr bwMode="auto">
            <a:xfrm>
              <a:off x="1248" y="2112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Process</a:t>
              </a:r>
              <a:r>
                <a:rPr lang="en-US"/>
                <a:t> “Package”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Recall last week: PCB resp. PT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Which information has to be stored/saved for a process?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Thread Control Block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Shared information</a:t>
            </a:r>
            <a:endParaRPr lang="en-US" sz="2400"/>
          </a:p>
          <a:p>
            <a:pPr lvl="1"/>
            <a:r>
              <a:rPr lang="en-US"/>
              <a:t>Processor info: parent process, time, etc</a:t>
            </a:r>
          </a:p>
          <a:p>
            <a:pPr lvl="1"/>
            <a:r>
              <a:rPr lang="en-US"/>
              <a:t>Memory: segments, page table, and stats, etc</a:t>
            </a:r>
          </a:p>
          <a:p>
            <a:pPr lvl="1"/>
            <a:r>
              <a:rPr lang="en-US"/>
              <a:t>I/O and file: comm ports, directories and file descriptors, etc</a:t>
            </a:r>
          </a:p>
          <a:p>
            <a:r>
              <a:rPr lang="en-US"/>
              <a:t>Private state</a:t>
            </a:r>
            <a:endParaRPr lang="en-US" sz="2400"/>
          </a:p>
          <a:p>
            <a:pPr lvl="1"/>
            <a:r>
              <a:rPr lang="en-US"/>
              <a:t>State (ready, running and blocked)</a:t>
            </a:r>
          </a:p>
          <a:p>
            <a:pPr lvl="1"/>
            <a:r>
              <a:rPr lang="en-US"/>
              <a:t>Registers</a:t>
            </a:r>
          </a:p>
          <a:p>
            <a:pPr lvl="1"/>
            <a:r>
              <a:rPr lang="en-US"/>
              <a:t>Program counter</a:t>
            </a:r>
          </a:p>
          <a:p>
            <a:pPr lvl="1"/>
            <a:r>
              <a:rPr lang="en-US"/>
              <a:t>Execution stack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Stack for Kernel Threads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Each kernel thread has</a:t>
            </a:r>
          </a:p>
          <a:p>
            <a:pPr lvl="1"/>
            <a:r>
              <a:rPr lang="en-US" sz="2000"/>
              <a:t>a user stack</a:t>
            </a:r>
          </a:p>
          <a:p>
            <a:pPr lvl="1"/>
            <a:r>
              <a:rPr lang="en-US" sz="2000"/>
              <a:t>a private kernel stack</a:t>
            </a:r>
          </a:p>
          <a:p>
            <a:r>
              <a:rPr lang="en-US" sz="2400"/>
              <a:t>Pros</a:t>
            </a:r>
          </a:p>
          <a:p>
            <a:pPr lvl="1"/>
            <a:r>
              <a:rPr lang="en-US" sz="2000"/>
              <a:t>concurrent accesses to system services</a:t>
            </a:r>
          </a:p>
          <a:p>
            <a:pPr lvl="1"/>
            <a:r>
              <a:rPr lang="en-US" sz="2000"/>
              <a:t>works on a multiprocessor</a:t>
            </a:r>
          </a:p>
          <a:p>
            <a:r>
              <a:rPr lang="en-US" sz="2400"/>
              <a:t>Cons</a:t>
            </a:r>
          </a:p>
          <a:p>
            <a:pPr lvl="1"/>
            <a:r>
              <a:rPr lang="en-US" sz="2000"/>
              <a:t>More memory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Each kernel thread has</a:t>
            </a:r>
          </a:p>
          <a:p>
            <a:pPr lvl="1"/>
            <a:r>
              <a:rPr lang="en-US" sz="2000"/>
              <a:t>a user stack</a:t>
            </a:r>
          </a:p>
          <a:p>
            <a:pPr lvl="1"/>
            <a:r>
              <a:rPr lang="en-US" sz="2000"/>
              <a:t>a shared kernel stack with other threads in the same address space</a:t>
            </a:r>
          </a:p>
          <a:p>
            <a:r>
              <a:rPr lang="en-US" sz="2400"/>
              <a:t>Pros</a:t>
            </a:r>
          </a:p>
          <a:p>
            <a:pPr lvl="1"/>
            <a:r>
              <a:rPr lang="en-US" sz="2000"/>
              <a:t>less memory</a:t>
            </a:r>
          </a:p>
          <a:p>
            <a:r>
              <a:rPr lang="en-US" sz="2400"/>
              <a:t>Cons</a:t>
            </a:r>
          </a:p>
          <a:p>
            <a:pPr lvl="1"/>
            <a:r>
              <a:rPr lang="en-US" sz="2000"/>
              <a:t>serial access to system services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429000" y="6172200"/>
            <a:ext cx="2895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Typical for all shared resources</a:t>
            </a:r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>
            <a:off x="4305300" y="5334000"/>
            <a:ext cx="2743200" cy="1066800"/>
          </a:xfrm>
          <a:custGeom>
            <a:avLst/>
            <a:gdLst/>
            <a:ahLst/>
            <a:cxnLst>
              <a:cxn ang="0">
                <a:pos x="1176" y="672"/>
              </a:cxn>
              <a:cxn ang="0">
                <a:pos x="1560" y="576"/>
              </a:cxn>
              <a:cxn ang="0">
                <a:pos x="168" y="288"/>
              </a:cxn>
              <a:cxn ang="0">
                <a:pos x="552" y="0"/>
              </a:cxn>
            </a:cxnLst>
            <a:rect l="0" t="0" r="r" b="b"/>
            <a:pathLst>
              <a:path w="1728" h="672">
                <a:moveTo>
                  <a:pt x="1176" y="672"/>
                </a:moveTo>
                <a:cubicBezTo>
                  <a:pt x="1452" y="656"/>
                  <a:pt x="1728" y="640"/>
                  <a:pt x="1560" y="576"/>
                </a:cubicBezTo>
                <a:cubicBezTo>
                  <a:pt x="1392" y="512"/>
                  <a:pt x="336" y="384"/>
                  <a:pt x="168" y="288"/>
                </a:cubicBezTo>
                <a:cubicBezTo>
                  <a:pt x="0" y="192"/>
                  <a:pt x="276" y="96"/>
                  <a:pt x="55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Stack for Kernel </a:t>
            </a:r>
            <a:r>
              <a:rPr lang="en-US" dirty="0" smtClean="0"/>
              <a:t>Threads in Linux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512" y="6453336"/>
            <a:ext cx="77768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jon.oberheide.org</a:t>
            </a:r>
            <a:r>
              <a:rPr lang="en-US" sz="1200" dirty="0"/>
              <a:t>/blog/2010/11/29/exploiting-stack-overflows-in-the-</a:t>
            </a:r>
            <a:r>
              <a:rPr lang="en-US" sz="1200" dirty="0" err="1"/>
              <a:t>linux</a:t>
            </a:r>
            <a:r>
              <a:rPr lang="en-US" sz="1200" dirty="0"/>
              <a:t>-kernel/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276872"/>
            <a:ext cx="4276452" cy="28665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2276872"/>
            <a:ext cx="4276452" cy="286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72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Concurrency and Threads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sz="2400" dirty="0"/>
              <a:t>I/O devices</a:t>
            </a:r>
          </a:p>
          <a:p>
            <a:pPr lvl="1"/>
            <a:r>
              <a:rPr lang="en-US" sz="2000" dirty="0"/>
              <a:t>Overlap I/</a:t>
            </a:r>
            <a:r>
              <a:rPr lang="en-US" sz="2000" dirty="0" err="1"/>
              <a:t>Os</a:t>
            </a:r>
            <a:r>
              <a:rPr lang="en-US" sz="2000" dirty="0"/>
              <a:t> with I/</a:t>
            </a:r>
            <a:r>
              <a:rPr lang="en-US" sz="2000" dirty="0" err="1"/>
              <a:t>Os</a:t>
            </a:r>
            <a:r>
              <a:rPr lang="en-US" sz="2000" dirty="0"/>
              <a:t> and computation (modern OS approach)</a:t>
            </a:r>
          </a:p>
          <a:p>
            <a:r>
              <a:rPr lang="en-US" sz="2400" dirty="0"/>
              <a:t>Human users</a:t>
            </a:r>
          </a:p>
          <a:p>
            <a:pPr lvl="1"/>
            <a:r>
              <a:rPr lang="en-US" sz="2000" dirty="0"/>
              <a:t>Doing multiple things to the machine: Web browser</a:t>
            </a:r>
          </a:p>
          <a:p>
            <a:r>
              <a:rPr lang="en-US" sz="2400" dirty="0"/>
              <a:t>Distributed systems</a:t>
            </a:r>
          </a:p>
          <a:p>
            <a:pPr lvl="1"/>
            <a:r>
              <a:rPr lang="en-US" sz="2000" dirty="0"/>
              <a:t>Client/server computing: NFS file server</a:t>
            </a:r>
          </a:p>
          <a:p>
            <a:r>
              <a:rPr lang="en-US" sz="2400" dirty="0" smtClean="0"/>
              <a:t>Multiprocessors and multi cores</a:t>
            </a:r>
            <a:endParaRPr lang="en-US" sz="2400" dirty="0"/>
          </a:p>
          <a:p>
            <a:pPr lvl="1"/>
            <a:r>
              <a:rPr lang="en-US" sz="2000" dirty="0"/>
              <a:t>Multiple CPUs sharing the same memory: parallel program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Why is concurrency tricky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/>
              <a:t>We use threads or processes as powerful concept to keep threads of control apart, looking at sequential processes instead of arbitrarily interleaved thread of execution</a:t>
            </a:r>
          </a:p>
          <a:p>
            <a:pPr>
              <a:lnSpc>
                <a:spcPct val="90000"/>
              </a:lnSpc>
            </a:pPr>
            <a:r>
              <a:rPr lang="nb-NO"/>
              <a:t>Yet, in reality interleaved, any process may be interrupted at any time</a:t>
            </a:r>
          </a:p>
          <a:p>
            <a:pPr>
              <a:lnSpc>
                <a:spcPct val="90000"/>
              </a:lnSpc>
            </a:pPr>
            <a:r>
              <a:rPr lang="nb-NO"/>
              <a:t>Subtle, hard-to-identify, programming errors including race-conditions are introduced</a:t>
            </a:r>
          </a:p>
        </p:txBody>
      </p:sp>
    </p:spTree>
    <p:extLst>
      <p:ext uri="{BB962C8B-B14F-4D97-AF65-F5344CB8AC3E}">
        <p14:creationId xmlns:p14="http://schemas.microsoft.com/office/powerpoint/2010/main" val="180352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5270-4E23-EA4F-BFA9-B4102EEC6B29}" type="slidenum">
              <a:rPr lang="en-US"/>
              <a:pPr/>
              <a:t>17</a:t>
            </a:fld>
            <a:endParaRPr lang="en-US" sz="1400"/>
          </a:p>
        </p:txBody>
      </p:sp>
      <p:pic>
        <p:nvPicPr>
          <p:cNvPr id="195588" name="Picture 4" descr="sojourn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0" y="1333500"/>
            <a:ext cx="2433638" cy="30321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58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US" dirty="0"/>
              <a:t>Example: NASA Pathfinder spacecraft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4975" y="1371600"/>
            <a:ext cx="7848600" cy="4800600"/>
          </a:xfrm>
        </p:spPr>
        <p:txBody>
          <a:bodyPr/>
          <a:lstStyle/>
          <a:p>
            <a:r>
              <a:rPr lang="en-US" sz="2000" dirty="0" smtClean="0"/>
              <a:t>Total </a:t>
            </a:r>
            <a:r>
              <a:rPr lang="en-US" sz="2000" dirty="0"/>
              <a:t>system resets in Mars Pathfinder</a:t>
            </a:r>
          </a:p>
          <a:p>
            <a:r>
              <a:rPr lang="en-US" sz="2000" dirty="0"/>
              <a:t>An overrun of a data collection task </a:t>
            </a:r>
            <a:r>
              <a:rPr lang="en-US" sz="2000" dirty="0">
                <a:sym typeface="Symbol" charset="0"/>
              </a:rPr>
              <a:t></a:t>
            </a:r>
            <a:endParaRPr lang="en-US" sz="2000" dirty="0"/>
          </a:p>
          <a:p>
            <a:pPr>
              <a:buFont typeface="Wingdings" charset="0"/>
              <a:buNone/>
            </a:pPr>
            <a:r>
              <a:rPr lang="en-US" sz="2000" dirty="0"/>
              <a:t>		a priority inversion in </a:t>
            </a:r>
            <a:r>
              <a:rPr lang="en-US" sz="2000" dirty="0" err="1"/>
              <a:t>mutex</a:t>
            </a:r>
            <a:r>
              <a:rPr lang="en-US" sz="2000" dirty="0"/>
              <a:t> semaphore </a:t>
            </a:r>
            <a:r>
              <a:rPr lang="en-US" sz="2000" dirty="0">
                <a:sym typeface="Symbol" charset="0"/>
              </a:rPr>
              <a:t></a:t>
            </a:r>
            <a:endParaRPr lang="en-US" sz="2000" dirty="0"/>
          </a:p>
          <a:p>
            <a:pPr>
              <a:buFont typeface="Wingdings" charset="0"/>
              <a:buNone/>
            </a:pPr>
            <a:r>
              <a:rPr lang="en-US" sz="2000" dirty="0"/>
              <a:t>		a failure of a communication task </a:t>
            </a:r>
            <a:r>
              <a:rPr lang="en-US" sz="2000" dirty="0">
                <a:sym typeface="Symbol" charset="0"/>
              </a:rPr>
              <a:t></a:t>
            </a:r>
            <a:endParaRPr lang="en-US" sz="2000" dirty="0"/>
          </a:p>
          <a:p>
            <a:pPr>
              <a:buFont typeface="Wingdings" charset="0"/>
              <a:buNone/>
            </a:pPr>
            <a:r>
              <a:rPr lang="en-US" sz="2000" dirty="0"/>
              <a:t>		a system reset. </a:t>
            </a:r>
          </a:p>
          <a:p>
            <a:r>
              <a:rPr lang="en-US" sz="2000" dirty="0"/>
              <a:t>Took 18 hours to reproduce the failure </a:t>
            </a:r>
          </a:p>
          <a:p>
            <a:pPr>
              <a:buFont typeface="Wingdings" charset="0"/>
              <a:buNone/>
            </a:pPr>
            <a:r>
              <a:rPr lang="en-US" sz="2000" dirty="0"/>
              <a:t>		in a lab replica </a:t>
            </a:r>
            <a:r>
              <a:rPr lang="en-US" sz="2000" dirty="0">
                <a:sym typeface="Symbol" charset="0"/>
              </a:rPr>
              <a:t> </a:t>
            </a:r>
            <a:r>
              <a:rPr lang="en-US" sz="2000" dirty="0"/>
              <a:t>the problem became </a:t>
            </a:r>
          </a:p>
          <a:p>
            <a:pPr>
              <a:buFont typeface="Wingdings" charset="0"/>
              <a:buNone/>
            </a:pPr>
            <a:r>
              <a:rPr lang="en-US" sz="2000" dirty="0"/>
              <a:t>		obvious and a fix was installed</a:t>
            </a:r>
            <a:endParaRPr lang="en-US" sz="2200" dirty="0"/>
          </a:p>
          <a:p>
            <a:r>
              <a:rPr lang="en-US" sz="2000" dirty="0"/>
              <a:t>Errors rooted in the interaction of multiple concurrent operations/threads and are based on timing dependencies.</a:t>
            </a:r>
          </a:p>
          <a:p>
            <a:r>
              <a:rPr lang="en-US" sz="2000" dirty="0"/>
              <a:t>Easy to identify the errors and fix them once the failing sequences are reproduced (or observed). 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6093296"/>
            <a:ext cx="6109365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10000"/>
              </a:spcBef>
              <a:buClr>
                <a:schemeClr val="folHlink"/>
              </a:buClr>
              <a:buSzPct val="90000"/>
            </a:pPr>
            <a:r>
              <a:rPr lang="en-US" sz="1200" dirty="0" smtClean="0">
                <a:latin typeface="+mn-lt"/>
              </a:rPr>
              <a:t>Source: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Yann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–Hang Lee, Gerald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Gannod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, and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Karam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Chatha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, Arizona State University</a:t>
            </a:r>
          </a:p>
          <a:p>
            <a:pPr lvl="0" algn="ctr">
              <a:spcBef>
                <a:spcPct val="10000"/>
              </a:spcBef>
            </a:pP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W. Eric Wong, University of Texas </a:t>
            </a:r>
          </a:p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8708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Inversion on Mars Pathfinder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484784"/>
            <a:ext cx="7956376" cy="50322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23928" y="6559495"/>
            <a:ext cx="5090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j-lt"/>
              </a:rPr>
              <a:t>Source: http://</a:t>
            </a:r>
            <a:r>
              <a:rPr lang="en-US" sz="1200" dirty="0" err="1">
                <a:latin typeface="+mj-lt"/>
              </a:rPr>
              <a:t>www.cse.nd.edu</a:t>
            </a:r>
            <a:r>
              <a:rPr lang="en-US" sz="1200" dirty="0">
                <a:latin typeface="+mj-lt"/>
              </a:rPr>
              <a:t>/~</a:t>
            </a:r>
            <a:r>
              <a:rPr lang="en-US" sz="1200" dirty="0" err="1">
                <a:latin typeface="+mj-lt"/>
              </a:rPr>
              <a:t>cpoellab</a:t>
            </a:r>
            <a:r>
              <a:rPr lang="en-US" sz="1200" dirty="0">
                <a:latin typeface="+mj-lt"/>
              </a:rPr>
              <a:t>/teaching/cse40463/slides6.pdf</a:t>
            </a:r>
          </a:p>
        </p:txBody>
      </p:sp>
    </p:spTree>
    <p:extLst>
      <p:ext uri="{BB962C8B-B14F-4D97-AF65-F5344CB8AC3E}">
        <p14:creationId xmlns:p14="http://schemas.microsoft.com/office/powerpoint/2010/main" val="714577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1F60-E281-CC43-AD53-83E0090E0D46}" type="slidenum">
              <a:rPr lang="en-US"/>
              <a:pPr/>
              <a:t>19</a:t>
            </a:fld>
            <a:endParaRPr lang="en-US" sz="140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dirty="0"/>
              <a:t>Temporal Dependence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1371600"/>
            <a:ext cx="8135937" cy="4800600"/>
          </a:xfrm>
        </p:spPr>
        <p:txBody>
          <a:bodyPr/>
          <a:lstStyle/>
          <a:p>
            <a:r>
              <a:rPr lang="en-US" sz="2400" dirty="0"/>
              <a:t>Predicting and controlling timing and responses are based on event occurrences</a:t>
            </a:r>
          </a:p>
          <a:p>
            <a:r>
              <a:rPr lang="en-US" sz="2400" dirty="0"/>
              <a:t>Timing relationship: (can you guarantee it?)</a:t>
            </a:r>
          </a:p>
          <a:p>
            <a:pPr lvl="1"/>
            <a:r>
              <a:rPr lang="en-US" sz="2000" dirty="0"/>
              <a:t>Predictable actions in response to external stimuli</a:t>
            </a:r>
          </a:p>
          <a:p>
            <a:pPr lvl="2"/>
            <a:r>
              <a:rPr lang="en-US" sz="1800" i="1" dirty="0"/>
              <a:t>if event E</a:t>
            </a:r>
            <a:r>
              <a:rPr lang="en-US" sz="1800" i="1" baseline="-25000" dirty="0"/>
              <a:t>1</a:t>
            </a:r>
            <a:r>
              <a:rPr lang="en-US" sz="1800" i="1" dirty="0"/>
              <a:t> occurs at time t</a:t>
            </a:r>
            <a:r>
              <a:rPr lang="en-US" sz="1800" i="1" baseline="-25000" dirty="0"/>
              <a:t>1</a:t>
            </a:r>
            <a:r>
              <a:rPr lang="en-US" sz="1800" i="1" dirty="0"/>
              <a:t>, will an action A</a:t>
            </a:r>
            <a:r>
              <a:rPr lang="en-US" sz="1800" i="1" baseline="-25000" dirty="0"/>
              <a:t>1</a:t>
            </a:r>
            <a:r>
              <a:rPr lang="en-US" sz="1800" i="1" dirty="0"/>
              <a:t> be triggered at time t</a:t>
            </a:r>
            <a:r>
              <a:rPr lang="en-US" sz="1800" i="1" baseline="-25000" dirty="0"/>
              <a:t>2</a:t>
            </a:r>
            <a:r>
              <a:rPr lang="en-US" sz="1800" dirty="0"/>
              <a:t> </a:t>
            </a:r>
          </a:p>
          <a:p>
            <a:pPr lvl="1"/>
            <a:r>
              <a:rPr lang="en-US" sz="2000" dirty="0"/>
              <a:t>Deadline (absolute or relative), and jitter</a:t>
            </a:r>
          </a:p>
          <a:p>
            <a:r>
              <a:rPr lang="en-US" sz="2400" dirty="0"/>
              <a:t>Program execution</a:t>
            </a:r>
          </a:p>
          <a:p>
            <a:pPr lvl="2"/>
            <a:r>
              <a:rPr lang="en-US" sz="1800" i="1" dirty="0"/>
              <a:t>If event E</a:t>
            </a:r>
            <a:r>
              <a:rPr lang="en-US" sz="1800" i="1" baseline="-25000" dirty="0"/>
              <a:t>1</a:t>
            </a:r>
            <a:r>
              <a:rPr lang="en-US" sz="1800" i="1" dirty="0"/>
              <a:t> occurs at time t</a:t>
            </a:r>
            <a:r>
              <a:rPr lang="en-US" sz="1800" i="1" baseline="-25000" dirty="0"/>
              <a:t>1</a:t>
            </a:r>
            <a:r>
              <a:rPr lang="en-US" sz="1800" i="1" dirty="0"/>
              <a:t>+</a:t>
            </a:r>
            <a:r>
              <a:rPr lang="en-US" sz="1800" i="1" dirty="0">
                <a:sym typeface="Symbol" charset="0"/>
              </a:rPr>
              <a:t></a:t>
            </a:r>
            <a:r>
              <a:rPr lang="en-US" sz="1800" i="1" dirty="0"/>
              <a:t>, will the same action A</a:t>
            </a:r>
            <a:r>
              <a:rPr lang="en-US" sz="1800" i="1" baseline="-25000" dirty="0"/>
              <a:t>1</a:t>
            </a:r>
            <a:r>
              <a:rPr lang="en-US" sz="1800" i="1" dirty="0"/>
              <a:t> be triggered at time t</a:t>
            </a:r>
            <a:r>
              <a:rPr lang="en-US" sz="1800" i="1" baseline="-25000" dirty="0"/>
              <a:t>2 </a:t>
            </a:r>
            <a:r>
              <a:rPr lang="en-US" sz="1800" i="1" dirty="0"/>
              <a:t>+</a:t>
            </a:r>
            <a:r>
              <a:rPr lang="en-US" sz="1800" i="1" dirty="0">
                <a:sym typeface="Symbol" charset="0"/>
              </a:rPr>
              <a:t> ?</a:t>
            </a:r>
          </a:p>
          <a:p>
            <a:pPr lvl="2"/>
            <a:r>
              <a:rPr lang="en-US" sz="1800" i="1" dirty="0">
                <a:sym typeface="Symbol" charset="0"/>
              </a:rPr>
              <a:t>Will the program execution be identical ?</a:t>
            </a:r>
          </a:p>
          <a:p>
            <a:pPr lvl="2"/>
            <a:r>
              <a:rPr lang="en-US" sz="1800" i="1" dirty="0">
                <a:sym typeface="Symbol" charset="0"/>
              </a:rPr>
              <a:t>Should this case be tested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093296"/>
            <a:ext cx="6109365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10000"/>
              </a:spcBef>
              <a:buClr>
                <a:schemeClr val="folHlink"/>
              </a:buClr>
              <a:buSzPct val="90000"/>
            </a:pPr>
            <a:r>
              <a:rPr lang="en-US" sz="1200" dirty="0" smtClean="0">
                <a:latin typeface="+mn-lt"/>
              </a:rPr>
              <a:t>Source: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Yann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–Hang Lee, Gerald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Gannod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, and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Karam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Chatha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, Arizona State University</a:t>
            </a:r>
          </a:p>
          <a:p>
            <a:pPr lvl="0" algn="ctr">
              <a:spcBef>
                <a:spcPct val="10000"/>
              </a:spcBef>
            </a:pP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W. Eric Wong, University of Texas </a:t>
            </a:r>
          </a:p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781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threads</a:t>
            </a:r>
          </a:p>
          <a:p>
            <a:r>
              <a:rPr lang="en-US" dirty="0" smtClean="0"/>
              <a:t>Concurrency</a:t>
            </a:r>
          </a:p>
          <a:p>
            <a:r>
              <a:rPr lang="en-US" dirty="0" smtClean="0"/>
              <a:t>Race conditions &amp; critical regions</a:t>
            </a:r>
          </a:p>
          <a:p>
            <a:r>
              <a:rPr lang="en-US" dirty="0" smtClean="0"/>
              <a:t>Too much milk problem</a:t>
            </a:r>
          </a:p>
          <a:p>
            <a:r>
              <a:rPr lang="en-US" dirty="0" smtClean="0"/>
              <a:t>-&gt; mutual exclusion 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45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Concurrency: Double buffering</a:t>
            </a:r>
          </a:p>
        </p:txBody>
      </p:sp>
      <p:sp>
        <p:nvSpPr>
          <p:cNvPr id="37908" name="Text Box 2068"/>
          <p:cNvSpPr txBox="1">
            <a:spLocks noChangeArrowheads="1"/>
          </p:cNvSpPr>
          <p:nvPr/>
        </p:nvSpPr>
        <p:spPr bwMode="auto">
          <a:xfrm>
            <a:off x="2514600" y="38100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Put (t,g)</a:t>
            </a:r>
          </a:p>
        </p:txBody>
      </p:sp>
      <p:sp>
        <p:nvSpPr>
          <p:cNvPr id="37909" name="Text Box 2069"/>
          <p:cNvSpPr txBox="1">
            <a:spLocks noChangeArrowheads="1"/>
          </p:cNvSpPr>
          <p:nvPr/>
        </p:nvSpPr>
        <p:spPr bwMode="auto">
          <a:xfrm>
            <a:off x="4495800" y="25908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/* Copy */ t := s;</a:t>
            </a:r>
          </a:p>
        </p:txBody>
      </p:sp>
      <p:grpSp>
        <p:nvGrpSpPr>
          <p:cNvPr id="37916" name="Group 2076"/>
          <p:cNvGrpSpPr>
            <a:grpSpLocks/>
          </p:cNvGrpSpPr>
          <p:nvPr/>
        </p:nvGrpSpPr>
        <p:grpSpPr bwMode="auto">
          <a:xfrm>
            <a:off x="762000" y="1600200"/>
            <a:ext cx="3649663" cy="2289175"/>
            <a:chOff x="240" y="816"/>
            <a:chExt cx="2299" cy="1442"/>
          </a:xfrm>
        </p:grpSpPr>
        <p:sp>
          <p:nvSpPr>
            <p:cNvPr id="37891" name="Line 2051"/>
            <p:cNvSpPr>
              <a:spLocks noChangeShapeType="1"/>
            </p:cNvSpPr>
            <p:nvPr/>
          </p:nvSpPr>
          <p:spPr bwMode="auto">
            <a:xfrm>
              <a:off x="240" y="134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892" name="Line 2052"/>
            <p:cNvSpPr>
              <a:spLocks noChangeShapeType="1"/>
            </p:cNvSpPr>
            <p:nvPr/>
          </p:nvSpPr>
          <p:spPr bwMode="auto">
            <a:xfrm flipH="1">
              <a:off x="288" y="196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37904" name="Group 2064"/>
            <p:cNvGrpSpPr>
              <a:grpSpLocks/>
            </p:cNvGrpSpPr>
            <p:nvPr/>
          </p:nvGrpSpPr>
          <p:grpSpPr bwMode="auto">
            <a:xfrm>
              <a:off x="1824" y="1008"/>
              <a:ext cx="715" cy="1250"/>
              <a:chOff x="1968" y="1056"/>
              <a:chExt cx="715" cy="1250"/>
            </a:xfrm>
          </p:grpSpPr>
          <p:grpSp>
            <p:nvGrpSpPr>
              <p:cNvPr id="37896" name="Group 2056"/>
              <p:cNvGrpSpPr>
                <a:grpSpLocks/>
              </p:cNvGrpSpPr>
              <p:nvPr/>
            </p:nvGrpSpPr>
            <p:grpSpPr bwMode="auto">
              <a:xfrm>
                <a:off x="1968" y="1056"/>
                <a:ext cx="195" cy="530"/>
                <a:chOff x="2637" y="1007"/>
                <a:chExt cx="195" cy="530"/>
              </a:xfrm>
            </p:grpSpPr>
            <p:sp>
              <p:nvSpPr>
                <p:cNvPr id="37893" name="Rectangle 2053"/>
                <p:cNvSpPr>
                  <a:spLocks noChangeArrowheads="1"/>
                </p:cNvSpPr>
                <p:nvPr/>
              </p:nvSpPr>
              <p:spPr bwMode="auto">
                <a:xfrm>
                  <a:off x="2637" y="1007"/>
                  <a:ext cx="190" cy="5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37894" name="Line 2054"/>
                <p:cNvSpPr>
                  <a:spLocks noChangeShapeType="1"/>
                </p:cNvSpPr>
                <p:nvPr/>
              </p:nvSpPr>
              <p:spPr bwMode="auto">
                <a:xfrm>
                  <a:off x="2640" y="105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37895" name="Line 2055"/>
                <p:cNvSpPr>
                  <a:spLocks noChangeShapeType="1"/>
                </p:cNvSpPr>
                <p:nvPr/>
              </p:nvSpPr>
              <p:spPr bwMode="auto">
                <a:xfrm>
                  <a:off x="2640" y="1488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grpSp>
            <p:nvGrpSpPr>
              <p:cNvPr id="37897" name="Group 2057"/>
              <p:cNvGrpSpPr>
                <a:grpSpLocks/>
              </p:cNvGrpSpPr>
              <p:nvPr/>
            </p:nvGrpSpPr>
            <p:grpSpPr bwMode="auto">
              <a:xfrm>
                <a:off x="1968" y="1776"/>
                <a:ext cx="195" cy="530"/>
                <a:chOff x="2637" y="1007"/>
                <a:chExt cx="195" cy="530"/>
              </a:xfrm>
            </p:grpSpPr>
            <p:sp>
              <p:nvSpPr>
                <p:cNvPr id="37898" name="Rectangle 2058"/>
                <p:cNvSpPr>
                  <a:spLocks noChangeArrowheads="1"/>
                </p:cNvSpPr>
                <p:nvPr/>
              </p:nvSpPr>
              <p:spPr bwMode="auto">
                <a:xfrm>
                  <a:off x="2637" y="1007"/>
                  <a:ext cx="190" cy="5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37899" name="Line 2059"/>
                <p:cNvSpPr>
                  <a:spLocks noChangeShapeType="1"/>
                </p:cNvSpPr>
                <p:nvPr/>
              </p:nvSpPr>
              <p:spPr bwMode="auto">
                <a:xfrm>
                  <a:off x="2640" y="105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37900" name="Line 2060"/>
                <p:cNvSpPr>
                  <a:spLocks noChangeShapeType="1"/>
                </p:cNvSpPr>
                <p:nvPr/>
              </p:nvSpPr>
              <p:spPr bwMode="auto">
                <a:xfrm>
                  <a:off x="2640" y="1488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sp>
            <p:nvSpPr>
              <p:cNvPr id="37901" name="Freeform 2061"/>
              <p:cNvSpPr>
                <a:spLocks/>
              </p:cNvSpPr>
              <p:nvPr/>
            </p:nvSpPr>
            <p:spPr bwMode="auto">
              <a:xfrm>
                <a:off x="2205" y="1295"/>
                <a:ext cx="478" cy="7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0" y="336"/>
                  </a:cxn>
                  <a:cxn ang="0">
                    <a:pos x="0" y="720"/>
                  </a:cxn>
                </a:cxnLst>
                <a:rect l="0" t="0" r="r" b="b"/>
                <a:pathLst>
                  <a:path w="480" h="720">
                    <a:moveTo>
                      <a:pt x="0" y="0"/>
                    </a:moveTo>
                    <a:cubicBezTo>
                      <a:pt x="240" y="108"/>
                      <a:pt x="480" y="216"/>
                      <a:pt x="480" y="336"/>
                    </a:cubicBezTo>
                    <a:cubicBezTo>
                      <a:pt x="480" y="456"/>
                      <a:pt x="80" y="656"/>
                      <a:pt x="0" y="72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oval" w="med" len="med"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37902" name="Text Box 2062"/>
            <p:cNvSpPr txBox="1">
              <a:spLocks noChangeArrowheads="1"/>
            </p:cNvSpPr>
            <p:nvPr/>
          </p:nvSpPr>
          <p:spPr bwMode="auto">
            <a:xfrm>
              <a:off x="240" y="1008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Input sequence f</a:t>
              </a:r>
            </a:p>
          </p:txBody>
        </p:sp>
        <p:sp>
          <p:nvSpPr>
            <p:cNvPr id="37903" name="Text Box 2063"/>
            <p:cNvSpPr txBox="1">
              <a:spLocks noChangeArrowheads="1"/>
            </p:cNvSpPr>
            <p:nvPr/>
          </p:nvSpPr>
          <p:spPr bwMode="auto">
            <a:xfrm>
              <a:off x="288" y="1680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Output sequence g</a:t>
              </a:r>
            </a:p>
          </p:txBody>
        </p:sp>
        <p:sp>
          <p:nvSpPr>
            <p:cNvPr id="37905" name="Freeform 2065"/>
            <p:cNvSpPr>
              <a:spLocks/>
            </p:cNvSpPr>
            <p:nvPr/>
          </p:nvSpPr>
          <p:spPr bwMode="auto">
            <a:xfrm rot="396290">
              <a:off x="1248" y="2112"/>
              <a:ext cx="480" cy="96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192" y="96"/>
                </a:cxn>
                <a:cxn ang="0">
                  <a:pos x="0" y="0"/>
                </a:cxn>
              </a:cxnLst>
              <a:rect l="0" t="0" r="r" b="b"/>
              <a:pathLst>
                <a:path w="480" h="96">
                  <a:moveTo>
                    <a:pt x="480" y="0"/>
                  </a:moveTo>
                  <a:cubicBezTo>
                    <a:pt x="376" y="48"/>
                    <a:pt x="272" y="96"/>
                    <a:pt x="192" y="96"/>
                  </a:cubicBezTo>
                  <a:cubicBezTo>
                    <a:pt x="112" y="96"/>
                    <a:pt x="32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906" name="Freeform 2066"/>
            <p:cNvSpPr>
              <a:spLocks/>
            </p:cNvSpPr>
            <p:nvPr/>
          </p:nvSpPr>
          <p:spPr bwMode="auto">
            <a:xfrm rot="-97740" flipH="1" flipV="1">
              <a:off x="1296" y="1104"/>
              <a:ext cx="480" cy="96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192" y="96"/>
                </a:cxn>
                <a:cxn ang="0">
                  <a:pos x="0" y="0"/>
                </a:cxn>
              </a:cxnLst>
              <a:rect l="0" t="0" r="r" b="b"/>
              <a:pathLst>
                <a:path w="480" h="96">
                  <a:moveTo>
                    <a:pt x="480" y="0"/>
                  </a:moveTo>
                  <a:cubicBezTo>
                    <a:pt x="376" y="48"/>
                    <a:pt x="272" y="96"/>
                    <a:pt x="192" y="96"/>
                  </a:cubicBezTo>
                  <a:cubicBezTo>
                    <a:pt x="112" y="96"/>
                    <a:pt x="32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7907" name="Text Box 2067"/>
            <p:cNvSpPr txBox="1">
              <a:spLocks noChangeArrowheads="1"/>
            </p:cNvSpPr>
            <p:nvPr/>
          </p:nvSpPr>
          <p:spPr bwMode="auto">
            <a:xfrm>
              <a:off x="1296" y="864"/>
              <a:ext cx="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Get (s,f)</a:t>
              </a:r>
            </a:p>
          </p:txBody>
        </p:sp>
        <p:sp>
          <p:nvSpPr>
            <p:cNvPr id="37910" name="Text Box 2070"/>
            <p:cNvSpPr txBox="1">
              <a:spLocks noChangeArrowheads="1"/>
            </p:cNvSpPr>
            <p:nvPr/>
          </p:nvSpPr>
          <p:spPr bwMode="auto">
            <a:xfrm>
              <a:off x="1824" y="81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</a:t>
              </a:r>
            </a:p>
          </p:txBody>
        </p:sp>
        <p:sp>
          <p:nvSpPr>
            <p:cNvPr id="37911" name="Text Box 2071"/>
            <p:cNvSpPr txBox="1">
              <a:spLocks noChangeArrowheads="1"/>
            </p:cNvSpPr>
            <p:nvPr/>
          </p:nvSpPr>
          <p:spPr bwMode="auto">
            <a:xfrm>
              <a:off x="1824" y="153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</a:t>
              </a:r>
            </a:p>
          </p:txBody>
        </p:sp>
      </p:grpSp>
      <p:sp>
        <p:nvSpPr>
          <p:cNvPr id="37912" name="Text Box 2072"/>
          <p:cNvSpPr txBox="1">
            <a:spLocks noChangeArrowheads="1"/>
          </p:cNvSpPr>
          <p:nvPr/>
        </p:nvSpPr>
        <p:spPr bwMode="auto">
          <a:xfrm>
            <a:off x="5562600" y="1524000"/>
            <a:ext cx="2667000" cy="29035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Get(s,f);</a:t>
            </a:r>
          </a:p>
          <a:p>
            <a:pPr>
              <a:spcBef>
                <a:spcPct val="50000"/>
              </a:spcBef>
            </a:pPr>
            <a:r>
              <a:rPr lang="en-US"/>
              <a:t>Repeat</a:t>
            </a:r>
          </a:p>
          <a:p>
            <a:pPr lvl="1">
              <a:spcBef>
                <a:spcPct val="50000"/>
              </a:spcBef>
            </a:pPr>
            <a:r>
              <a:rPr lang="en-US" b="1"/>
              <a:t>Copy</a:t>
            </a:r>
            <a:r>
              <a:rPr lang="en-US"/>
              <a:t>;</a:t>
            </a:r>
          </a:p>
          <a:p>
            <a:pPr lvl="1">
              <a:spcBef>
                <a:spcPct val="50000"/>
              </a:spcBef>
            </a:pPr>
            <a:r>
              <a:rPr lang="en-US"/>
              <a:t>cobegin</a:t>
            </a:r>
            <a:endParaRPr lang="en-US" b="1"/>
          </a:p>
          <a:p>
            <a:pPr lvl="2">
              <a:spcBef>
                <a:spcPct val="50000"/>
              </a:spcBef>
            </a:pPr>
            <a:r>
              <a:rPr lang="en-US" b="1"/>
              <a:t>Put</a:t>
            </a:r>
            <a:r>
              <a:rPr lang="en-US"/>
              <a:t>(t,g);</a:t>
            </a:r>
          </a:p>
          <a:p>
            <a:pPr lvl="2">
              <a:spcBef>
                <a:spcPct val="50000"/>
              </a:spcBef>
            </a:pPr>
            <a:r>
              <a:rPr lang="en-US" b="1"/>
              <a:t>Get</a:t>
            </a:r>
            <a:r>
              <a:rPr lang="en-US"/>
              <a:t>(s,f);</a:t>
            </a:r>
          </a:p>
          <a:p>
            <a:pPr lvl="1">
              <a:spcBef>
                <a:spcPct val="50000"/>
              </a:spcBef>
            </a:pPr>
            <a:r>
              <a:rPr lang="en-US"/>
              <a:t>coend;</a:t>
            </a:r>
          </a:p>
          <a:p>
            <a:pPr>
              <a:spcBef>
                <a:spcPct val="50000"/>
              </a:spcBef>
            </a:pPr>
            <a:r>
              <a:rPr lang="en-US"/>
              <a:t>until completed;</a:t>
            </a:r>
          </a:p>
        </p:txBody>
      </p:sp>
      <p:sp>
        <p:nvSpPr>
          <p:cNvPr id="37918" name="Text Box 2078"/>
          <p:cNvSpPr txBox="1">
            <a:spLocks noChangeArrowheads="1"/>
          </p:cNvSpPr>
          <p:nvPr/>
        </p:nvSpPr>
        <p:spPr bwMode="auto">
          <a:xfrm>
            <a:off x="2819400" y="1143000"/>
            <a:ext cx="3352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/* Fill s and empty t concurrently */</a:t>
            </a:r>
          </a:p>
        </p:txBody>
      </p:sp>
      <p:sp>
        <p:nvSpPr>
          <p:cNvPr id="37919" name="Text Box 2079"/>
          <p:cNvSpPr txBox="1">
            <a:spLocks noChangeArrowheads="1"/>
          </p:cNvSpPr>
          <p:nvPr/>
        </p:nvSpPr>
        <p:spPr bwMode="auto">
          <a:xfrm>
            <a:off x="533400" y="4572000"/>
            <a:ext cx="5029200" cy="11604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/>
              <a:t>Put and Get</a:t>
            </a:r>
            <a:r>
              <a:rPr lang="en-US" sz="2800"/>
              <a:t> are disjunct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… but not with regards to </a:t>
            </a:r>
            <a:r>
              <a:rPr lang="en-US" sz="2800" b="1"/>
              <a:t>Copy</a:t>
            </a:r>
            <a:r>
              <a:rPr lang="en-US" sz="2800"/>
              <a:t>!</a:t>
            </a:r>
          </a:p>
        </p:txBody>
      </p:sp>
      <p:sp>
        <p:nvSpPr>
          <p:cNvPr id="37934" name="Text Box 2094"/>
          <p:cNvSpPr txBox="1">
            <a:spLocks noChangeArrowheads="1"/>
          </p:cNvSpPr>
          <p:nvPr/>
        </p:nvSpPr>
        <p:spPr bwMode="auto">
          <a:xfrm>
            <a:off x="7696200" y="3124200"/>
            <a:ext cx="3124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(Threads)</a:t>
            </a:r>
          </a:p>
        </p:txBody>
      </p:sp>
      <p:grpSp>
        <p:nvGrpSpPr>
          <p:cNvPr id="37938" name="Group 2098"/>
          <p:cNvGrpSpPr>
            <a:grpSpLocks/>
          </p:cNvGrpSpPr>
          <p:nvPr/>
        </p:nvGrpSpPr>
        <p:grpSpPr bwMode="auto">
          <a:xfrm>
            <a:off x="6705600" y="4318000"/>
            <a:ext cx="2133600" cy="2540000"/>
            <a:chOff x="3552" y="2776"/>
            <a:chExt cx="1344" cy="1600"/>
          </a:xfrm>
        </p:grpSpPr>
        <p:grpSp>
          <p:nvGrpSpPr>
            <p:cNvPr id="37932" name="Group 2092"/>
            <p:cNvGrpSpPr>
              <a:grpSpLocks/>
            </p:cNvGrpSpPr>
            <p:nvPr/>
          </p:nvGrpSpPr>
          <p:grpSpPr bwMode="auto">
            <a:xfrm>
              <a:off x="3840" y="2928"/>
              <a:ext cx="1056" cy="1248"/>
              <a:chOff x="3600" y="2784"/>
              <a:chExt cx="1200" cy="1536"/>
            </a:xfrm>
          </p:grpSpPr>
          <p:sp>
            <p:nvSpPr>
              <p:cNvPr id="37920" name="Oval 2080"/>
              <p:cNvSpPr>
                <a:spLocks noChangeArrowheads="1"/>
              </p:cNvSpPr>
              <p:nvPr/>
            </p:nvSpPr>
            <p:spPr bwMode="auto">
              <a:xfrm>
                <a:off x="3600" y="3408"/>
                <a:ext cx="384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7921" name="Oval 2081"/>
              <p:cNvSpPr>
                <a:spLocks noChangeArrowheads="1"/>
              </p:cNvSpPr>
              <p:nvPr/>
            </p:nvSpPr>
            <p:spPr bwMode="auto">
              <a:xfrm>
                <a:off x="4416" y="3408"/>
                <a:ext cx="384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7922" name="Oval 2082"/>
              <p:cNvSpPr>
                <a:spLocks noChangeArrowheads="1"/>
              </p:cNvSpPr>
              <p:nvPr/>
            </p:nvSpPr>
            <p:spPr bwMode="auto">
              <a:xfrm>
                <a:off x="4032" y="2784"/>
                <a:ext cx="384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7923" name="Oval 2083"/>
              <p:cNvSpPr>
                <a:spLocks noChangeArrowheads="1"/>
              </p:cNvSpPr>
              <p:nvPr/>
            </p:nvSpPr>
            <p:spPr bwMode="auto">
              <a:xfrm>
                <a:off x="4032" y="3936"/>
                <a:ext cx="384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7924" name="Line 2084"/>
              <p:cNvSpPr>
                <a:spLocks noChangeShapeType="1"/>
              </p:cNvSpPr>
              <p:nvPr/>
            </p:nvSpPr>
            <p:spPr bwMode="auto">
              <a:xfrm flipH="1">
                <a:off x="3792" y="3168"/>
                <a:ext cx="43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7925" name="Line 2085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7926" name="Line 2086"/>
              <p:cNvSpPr>
                <a:spLocks noChangeShapeType="1"/>
              </p:cNvSpPr>
              <p:nvPr/>
            </p:nvSpPr>
            <p:spPr bwMode="auto">
              <a:xfrm>
                <a:off x="4224" y="3168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7927" name="Line 2087"/>
              <p:cNvSpPr>
                <a:spLocks noChangeShapeType="1"/>
              </p:cNvSpPr>
              <p:nvPr/>
            </p:nvSpPr>
            <p:spPr bwMode="auto">
              <a:xfrm>
                <a:off x="3792" y="3792"/>
                <a:ext cx="43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7928" name="Line 2088"/>
              <p:cNvSpPr>
                <a:spLocks noChangeShapeType="1"/>
              </p:cNvSpPr>
              <p:nvPr/>
            </p:nvSpPr>
            <p:spPr bwMode="auto">
              <a:xfrm flipH="1">
                <a:off x="4224" y="3792"/>
                <a:ext cx="3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7929" name="Line 2089"/>
              <p:cNvSpPr>
                <a:spLocks noChangeShapeType="1"/>
              </p:cNvSpPr>
              <p:nvPr/>
            </p:nvSpPr>
            <p:spPr bwMode="auto">
              <a:xfrm>
                <a:off x="3792" y="340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7930" name="Line 2090"/>
              <p:cNvSpPr>
                <a:spLocks noChangeShapeType="1"/>
              </p:cNvSpPr>
              <p:nvPr/>
            </p:nvSpPr>
            <p:spPr bwMode="auto">
              <a:xfrm>
                <a:off x="4608" y="340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7931" name="Line 2091"/>
              <p:cNvSpPr>
                <a:spLocks noChangeShapeType="1"/>
              </p:cNvSpPr>
              <p:nvPr/>
            </p:nvSpPr>
            <p:spPr bwMode="auto">
              <a:xfrm>
                <a:off x="4224" y="393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37935" name="Freeform 2095"/>
            <p:cNvSpPr>
              <a:spLocks/>
            </p:cNvSpPr>
            <p:nvPr/>
          </p:nvSpPr>
          <p:spPr bwMode="auto">
            <a:xfrm>
              <a:off x="3552" y="2776"/>
              <a:ext cx="816" cy="1600"/>
            </a:xfrm>
            <a:custGeom>
              <a:avLst/>
              <a:gdLst/>
              <a:ahLst/>
              <a:cxnLst>
                <a:cxn ang="0">
                  <a:pos x="816" y="1400"/>
                </a:cxn>
                <a:cxn ang="0">
                  <a:pos x="528" y="1496"/>
                </a:cxn>
                <a:cxn ang="0">
                  <a:pos x="0" y="776"/>
                </a:cxn>
                <a:cxn ang="0">
                  <a:pos x="528" y="104"/>
                </a:cxn>
                <a:cxn ang="0">
                  <a:pos x="816" y="152"/>
                </a:cxn>
              </a:cxnLst>
              <a:rect l="0" t="0" r="r" b="b"/>
              <a:pathLst>
                <a:path w="816" h="1600">
                  <a:moveTo>
                    <a:pt x="816" y="1400"/>
                  </a:moveTo>
                  <a:cubicBezTo>
                    <a:pt x="740" y="1500"/>
                    <a:pt x="664" y="1600"/>
                    <a:pt x="528" y="1496"/>
                  </a:cubicBezTo>
                  <a:cubicBezTo>
                    <a:pt x="392" y="1392"/>
                    <a:pt x="0" y="1008"/>
                    <a:pt x="0" y="776"/>
                  </a:cubicBezTo>
                  <a:cubicBezTo>
                    <a:pt x="0" y="544"/>
                    <a:pt x="392" y="208"/>
                    <a:pt x="528" y="104"/>
                  </a:cubicBezTo>
                  <a:cubicBezTo>
                    <a:pt x="664" y="0"/>
                    <a:pt x="740" y="76"/>
                    <a:pt x="816" y="15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37936" name="Line 2096"/>
          <p:cNvSpPr>
            <a:spLocks noChangeShapeType="1"/>
          </p:cNvSpPr>
          <p:nvPr/>
        </p:nvSpPr>
        <p:spPr bwMode="auto">
          <a:xfrm flipH="1" flipV="1">
            <a:off x="7391400" y="3200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7937" name="Line 2097"/>
          <p:cNvSpPr>
            <a:spLocks noChangeShapeType="1"/>
          </p:cNvSpPr>
          <p:nvPr/>
        </p:nvSpPr>
        <p:spPr bwMode="auto">
          <a:xfrm flipH="1">
            <a:off x="7315200" y="3352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grpSp>
        <p:nvGrpSpPr>
          <p:cNvPr id="37941" name="Group 2101"/>
          <p:cNvGrpSpPr>
            <a:grpSpLocks/>
          </p:cNvGrpSpPr>
          <p:nvPr/>
        </p:nvGrpSpPr>
        <p:grpSpPr bwMode="auto">
          <a:xfrm>
            <a:off x="7467600" y="914400"/>
            <a:ext cx="1676400" cy="990600"/>
            <a:chOff x="4704" y="576"/>
            <a:chExt cx="1056" cy="624"/>
          </a:xfrm>
        </p:grpSpPr>
        <p:sp>
          <p:nvSpPr>
            <p:cNvPr id="37939" name="Text Box 2099"/>
            <p:cNvSpPr txBox="1">
              <a:spLocks noChangeArrowheads="1"/>
            </p:cNvSpPr>
            <p:nvPr/>
          </p:nvSpPr>
          <p:spPr bwMode="auto">
            <a:xfrm>
              <a:off x="4704" y="624"/>
              <a:ext cx="105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Specifies concurrent execution</a:t>
              </a:r>
            </a:p>
          </p:txBody>
        </p:sp>
        <p:sp>
          <p:nvSpPr>
            <p:cNvPr id="37940" name="Rectangle 2100"/>
            <p:cNvSpPr>
              <a:spLocks noChangeArrowheads="1"/>
            </p:cNvSpPr>
            <p:nvPr/>
          </p:nvSpPr>
          <p:spPr bwMode="auto">
            <a:xfrm>
              <a:off x="4704" y="576"/>
              <a:ext cx="768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37942" name="Line 2102"/>
          <p:cNvSpPr>
            <a:spLocks noChangeShapeType="1"/>
          </p:cNvSpPr>
          <p:nvPr/>
        </p:nvSpPr>
        <p:spPr bwMode="auto">
          <a:xfrm flipH="1">
            <a:off x="6781800" y="19050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Concurrency: Time Dependent Errors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3733800" y="1752600"/>
            <a:ext cx="2667000" cy="25368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Repeat</a:t>
            </a:r>
          </a:p>
          <a:p>
            <a:pPr lvl="1">
              <a:spcBef>
                <a:spcPct val="50000"/>
              </a:spcBef>
            </a:pPr>
            <a:r>
              <a:rPr lang="en-US"/>
              <a:t>cobegin</a:t>
            </a:r>
            <a:endParaRPr lang="en-US" b="1"/>
          </a:p>
          <a:p>
            <a:pPr lvl="2">
              <a:spcBef>
                <a:spcPct val="50000"/>
              </a:spcBef>
            </a:pPr>
            <a:r>
              <a:rPr lang="en-US" b="1"/>
              <a:t>Copy;</a:t>
            </a:r>
          </a:p>
          <a:p>
            <a:pPr lvl="2">
              <a:spcBef>
                <a:spcPct val="50000"/>
              </a:spcBef>
            </a:pPr>
            <a:r>
              <a:rPr lang="en-US" b="1"/>
              <a:t>Put</a:t>
            </a:r>
            <a:r>
              <a:rPr lang="en-US"/>
              <a:t>(t,g);</a:t>
            </a:r>
          </a:p>
          <a:p>
            <a:pPr lvl="2">
              <a:spcBef>
                <a:spcPct val="50000"/>
              </a:spcBef>
            </a:pPr>
            <a:r>
              <a:rPr lang="en-US" b="1"/>
              <a:t>Get</a:t>
            </a:r>
            <a:r>
              <a:rPr lang="en-US"/>
              <a:t>(s,f);</a:t>
            </a:r>
          </a:p>
          <a:p>
            <a:pPr lvl="1">
              <a:spcBef>
                <a:spcPct val="50000"/>
              </a:spcBef>
            </a:pPr>
            <a:r>
              <a:rPr lang="en-US"/>
              <a:t>coend;</a:t>
            </a:r>
          </a:p>
          <a:p>
            <a:pPr>
              <a:spcBef>
                <a:spcPct val="50000"/>
              </a:spcBef>
            </a:pPr>
            <a:r>
              <a:rPr lang="en-US"/>
              <a:t>until completed;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09600" y="1752600"/>
            <a:ext cx="2667000" cy="25368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Repeat</a:t>
            </a:r>
          </a:p>
          <a:p>
            <a:pPr lvl="1">
              <a:spcBef>
                <a:spcPct val="50000"/>
              </a:spcBef>
            </a:pPr>
            <a:r>
              <a:rPr lang="en-US" b="1"/>
              <a:t>Copy</a:t>
            </a:r>
            <a:r>
              <a:rPr lang="en-US"/>
              <a:t>;</a:t>
            </a:r>
          </a:p>
          <a:p>
            <a:pPr lvl="1">
              <a:spcBef>
                <a:spcPct val="50000"/>
              </a:spcBef>
            </a:pPr>
            <a:r>
              <a:rPr lang="en-US"/>
              <a:t>cobegin</a:t>
            </a:r>
            <a:endParaRPr lang="en-US" b="1"/>
          </a:p>
          <a:p>
            <a:pPr lvl="2">
              <a:spcBef>
                <a:spcPct val="50000"/>
              </a:spcBef>
            </a:pPr>
            <a:r>
              <a:rPr lang="en-US" b="1"/>
              <a:t>Put</a:t>
            </a:r>
            <a:r>
              <a:rPr lang="en-US"/>
              <a:t>(t,g);</a:t>
            </a:r>
          </a:p>
          <a:p>
            <a:pPr lvl="2">
              <a:spcBef>
                <a:spcPct val="50000"/>
              </a:spcBef>
            </a:pPr>
            <a:r>
              <a:rPr lang="en-US" b="1"/>
              <a:t>Get</a:t>
            </a:r>
            <a:r>
              <a:rPr lang="en-US"/>
              <a:t>(s,f);</a:t>
            </a:r>
          </a:p>
          <a:p>
            <a:pPr lvl="1">
              <a:spcBef>
                <a:spcPct val="50000"/>
              </a:spcBef>
            </a:pPr>
            <a:r>
              <a:rPr lang="en-US"/>
              <a:t>coend;</a:t>
            </a:r>
          </a:p>
          <a:p>
            <a:pPr>
              <a:spcBef>
                <a:spcPct val="50000"/>
              </a:spcBef>
            </a:pPr>
            <a:r>
              <a:rPr lang="en-US"/>
              <a:t>until completed;</a:t>
            </a:r>
          </a:p>
        </p:txBody>
      </p:sp>
      <p:grpSp>
        <p:nvGrpSpPr>
          <p:cNvPr id="38935" name="Group 23"/>
          <p:cNvGrpSpPr>
            <a:grpSpLocks/>
          </p:cNvGrpSpPr>
          <p:nvPr/>
        </p:nvGrpSpPr>
        <p:grpSpPr bwMode="auto">
          <a:xfrm>
            <a:off x="1295400" y="1752600"/>
            <a:ext cx="7010400" cy="4438650"/>
            <a:chOff x="816" y="1104"/>
            <a:chExt cx="4416" cy="2796"/>
          </a:xfrm>
        </p:grpSpPr>
        <p:grpSp>
          <p:nvGrpSpPr>
            <p:cNvPr id="38934" name="Group 22"/>
            <p:cNvGrpSpPr>
              <a:grpSpLocks/>
            </p:cNvGrpSpPr>
            <p:nvPr/>
          </p:nvGrpSpPr>
          <p:grpSpPr bwMode="auto">
            <a:xfrm>
              <a:off x="3984" y="1104"/>
              <a:ext cx="1248" cy="2468"/>
              <a:chOff x="3984" y="1104"/>
              <a:chExt cx="1248" cy="2468"/>
            </a:xfrm>
          </p:grpSpPr>
          <p:sp>
            <p:nvSpPr>
              <p:cNvPr id="38929" name="Text Box 17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960" cy="1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/>
                  <a:t>C-P-G</a:t>
                </a: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/>
                  <a:t>C-G-P</a:t>
                </a: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/>
                  <a:t>P-C-G</a:t>
                </a: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/>
                  <a:t>P-G-C</a:t>
                </a: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/>
                  <a:t>G-C-P</a:t>
                </a: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/>
                  <a:t>G-P-C</a:t>
                </a:r>
              </a:p>
            </p:txBody>
          </p:sp>
          <p:sp>
            <p:nvSpPr>
              <p:cNvPr id="38930" name="Text Box 18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1008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The rightmost (incorrect) solution can be executed in 6 ways:</a:t>
                </a:r>
              </a:p>
            </p:txBody>
          </p:sp>
          <p:sp>
            <p:nvSpPr>
              <p:cNvPr id="38931" name="Text Box 19"/>
              <p:cNvSpPr txBox="1">
                <a:spLocks noChangeArrowheads="1"/>
              </p:cNvSpPr>
              <p:nvPr/>
            </p:nvSpPr>
            <p:spPr bwMode="auto">
              <a:xfrm>
                <a:off x="4080" y="3360"/>
                <a:ext cx="115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Interleaving!</a:t>
                </a:r>
              </a:p>
            </p:txBody>
          </p:sp>
        </p:grpSp>
        <p:sp>
          <p:nvSpPr>
            <p:cNvPr id="38933" name="Text Box 21"/>
            <p:cNvSpPr txBox="1">
              <a:spLocks noChangeArrowheads="1"/>
            </p:cNvSpPr>
            <p:nvPr/>
          </p:nvSpPr>
          <p:spPr bwMode="auto">
            <a:xfrm>
              <a:off x="816" y="3072"/>
              <a:ext cx="2112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In the correct solution we solved the problem of sharing of the buffers between Copy and Put/Get by  designing an algorithm avoiding problems</a:t>
              </a:r>
            </a:p>
          </p:txBody>
        </p:sp>
      </p:grpSp>
      <p:grpSp>
        <p:nvGrpSpPr>
          <p:cNvPr id="38938" name="Group 26"/>
          <p:cNvGrpSpPr>
            <a:grpSpLocks/>
          </p:cNvGrpSpPr>
          <p:nvPr/>
        </p:nvGrpSpPr>
        <p:grpSpPr bwMode="auto">
          <a:xfrm>
            <a:off x="1042988" y="1484313"/>
            <a:ext cx="7561262" cy="4824412"/>
            <a:chOff x="657" y="935"/>
            <a:chExt cx="4763" cy="3039"/>
          </a:xfrm>
        </p:grpSpPr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657" y="2976"/>
              <a:ext cx="2223" cy="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3742" y="935"/>
              <a:ext cx="1678" cy="285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323850" y="1268413"/>
            <a:ext cx="5368925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nb-NO">
                <a:solidFill>
                  <a:srgbClr val="FF0000"/>
                </a:solidFill>
              </a:rPr>
              <a:t>Mini assignment: are both solutions correct? What can happen?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9468-8E92-AB4E-869C-55DB64168A29}" type="slidenum">
              <a:rPr lang="en-US"/>
              <a:pPr/>
              <a:t>22</a:t>
            </a:fld>
            <a:endParaRPr lang="en-US" sz="1400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936104"/>
          </a:xfrm>
        </p:spPr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252538"/>
            <a:ext cx="8486775" cy="4440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Necessary conditions: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Concurrent operations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At least one is </a:t>
            </a:r>
            <a:r>
              <a:rPr lang="ja-JP" altLang="en-US" sz="1800" dirty="0">
                <a:latin typeface="Arial"/>
              </a:rPr>
              <a:t>“</a:t>
            </a:r>
            <a:r>
              <a:rPr lang="en-US" sz="1800" dirty="0"/>
              <a:t>update</a:t>
            </a:r>
            <a:r>
              <a:rPr lang="ja-JP" altLang="en-US" sz="1800" dirty="0">
                <a:latin typeface="Arial"/>
              </a:rPr>
              <a:t>”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No mechanism to guarantee any specific order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800" dirty="0"/>
              <a:t>		   </a:t>
            </a:r>
            <a:r>
              <a:rPr lang="en-US" sz="1800" i="1" dirty="0"/>
              <a:t>3 operations – A, B, &amp; C</a:t>
            </a:r>
            <a:endParaRPr lang="en-US" sz="1800" dirty="0"/>
          </a:p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 race condition occurs when two threads manipulate a </a:t>
            </a:r>
            <a:r>
              <a:rPr lang="en-US" sz="2000" i="1" dirty="0">
                <a:cs typeface="Arial" charset="0"/>
              </a:rPr>
              <a:t>shared data structure simultaneously without </a:t>
            </a:r>
            <a:r>
              <a:rPr lang="en-US" sz="2000" i="1" dirty="0" smtClean="0">
                <a:cs typeface="Arial" charset="0"/>
              </a:rPr>
              <a:t>synchronization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/>
              <a:t>and the result depends </a:t>
            </a:r>
            <a:r>
              <a:rPr lang="en-US" sz="2000" dirty="0" smtClean="0"/>
              <a:t>on </a:t>
            </a:r>
            <a:r>
              <a:rPr lang="en-US" sz="2000" i="1" dirty="0" smtClean="0"/>
              <a:t>who </a:t>
            </a:r>
            <a:r>
              <a:rPr lang="en-US" sz="2000" i="1" dirty="0"/>
              <a:t>runs precisely </a:t>
            </a:r>
            <a:r>
              <a:rPr lang="en-US" sz="2000" i="1" dirty="0" smtClean="0"/>
              <a:t>when</a:t>
            </a:r>
            <a:r>
              <a:rPr lang="en-US" sz="2000" dirty="0" smtClean="0"/>
              <a:t>.</a:t>
            </a:r>
          </a:p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Race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conditions are common errors in multi-threaded programs; Since they are </a:t>
            </a:r>
            <a:r>
              <a:rPr lang="en-US" sz="2000" i="1" dirty="0">
                <a:cs typeface="Arial" charset="0"/>
              </a:rPr>
              <a:t>timing-dependent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they are notoriously </a:t>
            </a:r>
            <a:r>
              <a:rPr lang="en-US" sz="2000" i="1" dirty="0">
                <a:cs typeface="Arial" charset="0"/>
              </a:rPr>
              <a:t>hard to catch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during testing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sz="2000" dirty="0"/>
              <a:t>Possible consequences: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inconsistent data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unexpected (non-deterministic) execution sequence (order of actions)</a:t>
            </a:r>
          </a:p>
        </p:txBody>
      </p:sp>
      <p:grpSp>
        <p:nvGrpSpPr>
          <p:cNvPr id="200751" name="Group 47"/>
          <p:cNvGrpSpPr>
            <a:grpSpLocks/>
          </p:cNvGrpSpPr>
          <p:nvPr/>
        </p:nvGrpSpPr>
        <p:grpSpPr bwMode="auto">
          <a:xfrm>
            <a:off x="6444208" y="1052736"/>
            <a:ext cx="2446337" cy="1655762"/>
            <a:chOff x="4049" y="760"/>
            <a:chExt cx="1541" cy="1043"/>
          </a:xfrm>
        </p:grpSpPr>
        <p:sp>
          <p:nvSpPr>
            <p:cNvPr id="200732" name="Oval 28"/>
            <p:cNvSpPr>
              <a:spLocks noChangeArrowheads="1"/>
            </p:cNvSpPr>
            <p:nvPr/>
          </p:nvSpPr>
          <p:spPr bwMode="auto">
            <a:xfrm>
              <a:off x="4315" y="760"/>
              <a:ext cx="243" cy="28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i="1"/>
                <a:t>A</a:t>
              </a:r>
            </a:p>
          </p:txBody>
        </p:sp>
        <p:sp>
          <p:nvSpPr>
            <p:cNvPr id="200733" name="Oval 29"/>
            <p:cNvSpPr>
              <a:spLocks noChangeArrowheads="1"/>
            </p:cNvSpPr>
            <p:nvPr/>
          </p:nvSpPr>
          <p:spPr bwMode="auto">
            <a:xfrm>
              <a:off x="5110" y="760"/>
              <a:ext cx="254" cy="28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i="1"/>
                <a:t>C</a:t>
              </a:r>
            </a:p>
          </p:txBody>
        </p:sp>
        <p:sp>
          <p:nvSpPr>
            <p:cNvPr id="200734" name="Oval 30"/>
            <p:cNvSpPr>
              <a:spLocks noChangeArrowheads="1"/>
            </p:cNvSpPr>
            <p:nvPr/>
          </p:nvSpPr>
          <p:spPr bwMode="auto">
            <a:xfrm>
              <a:off x="4721" y="760"/>
              <a:ext cx="243" cy="28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i="1"/>
                <a:t>B</a:t>
              </a:r>
            </a:p>
          </p:txBody>
        </p:sp>
        <p:cxnSp>
          <p:nvCxnSpPr>
            <p:cNvPr id="200735" name="AutoShape 31"/>
            <p:cNvCxnSpPr>
              <a:cxnSpLocks noChangeShapeType="1"/>
              <a:stCxn id="200732" idx="6"/>
              <a:endCxn id="200734" idx="2"/>
            </p:cNvCxnSpPr>
            <p:nvPr/>
          </p:nvCxnSpPr>
          <p:spPr bwMode="auto">
            <a:xfrm>
              <a:off x="4523" y="901"/>
              <a:ext cx="232" cy="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0736" name="AutoShape 32"/>
            <p:cNvCxnSpPr>
              <a:cxnSpLocks noChangeShapeType="1"/>
              <a:stCxn id="200734" idx="6"/>
              <a:endCxn id="200733" idx="2"/>
            </p:cNvCxnSpPr>
            <p:nvPr/>
          </p:nvCxnSpPr>
          <p:spPr bwMode="auto">
            <a:xfrm>
              <a:off x="4930" y="901"/>
              <a:ext cx="216" cy="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0737" name="Oval 33"/>
            <p:cNvSpPr>
              <a:spLocks noChangeArrowheads="1"/>
            </p:cNvSpPr>
            <p:nvPr/>
          </p:nvSpPr>
          <p:spPr bwMode="auto">
            <a:xfrm>
              <a:off x="4285" y="1521"/>
              <a:ext cx="254" cy="28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i="1"/>
                <a:t>C</a:t>
              </a:r>
            </a:p>
          </p:txBody>
        </p:sp>
        <p:sp>
          <p:nvSpPr>
            <p:cNvPr id="200738" name="Oval 34"/>
            <p:cNvSpPr>
              <a:spLocks noChangeArrowheads="1"/>
            </p:cNvSpPr>
            <p:nvPr/>
          </p:nvSpPr>
          <p:spPr bwMode="auto">
            <a:xfrm>
              <a:off x="5094" y="1521"/>
              <a:ext cx="243" cy="28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i="1"/>
                <a:t>A</a:t>
              </a:r>
            </a:p>
          </p:txBody>
        </p:sp>
        <p:sp>
          <p:nvSpPr>
            <p:cNvPr id="200739" name="Oval 35"/>
            <p:cNvSpPr>
              <a:spLocks noChangeArrowheads="1"/>
            </p:cNvSpPr>
            <p:nvPr/>
          </p:nvSpPr>
          <p:spPr bwMode="auto">
            <a:xfrm>
              <a:off x="4699" y="1521"/>
              <a:ext cx="243" cy="28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i="1"/>
                <a:t>B</a:t>
              </a:r>
            </a:p>
          </p:txBody>
        </p:sp>
        <p:cxnSp>
          <p:nvCxnSpPr>
            <p:cNvPr id="200740" name="AutoShape 36"/>
            <p:cNvCxnSpPr>
              <a:cxnSpLocks noChangeShapeType="1"/>
              <a:stCxn id="200737" idx="6"/>
              <a:endCxn id="200739" idx="2"/>
            </p:cNvCxnSpPr>
            <p:nvPr/>
          </p:nvCxnSpPr>
          <p:spPr bwMode="auto">
            <a:xfrm>
              <a:off x="4539" y="1662"/>
              <a:ext cx="160" cy="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0741" name="AutoShape 37"/>
            <p:cNvCxnSpPr>
              <a:cxnSpLocks noChangeShapeType="1"/>
              <a:stCxn id="200739" idx="6"/>
              <a:endCxn id="200738" idx="2"/>
            </p:cNvCxnSpPr>
            <p:nvPr/>
          </p:nvCxnSpPr>
          <p:spPr bwMode="auto">
            <a:xfrm>
              <a:off x="4906" y="1661"/>
              <a:ext cx="217" cy="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0742" name="Oval 38"/>
            <p:cNvSpPr>
              <a:spLocks noChangeArrowheads="1"/>
            </p:cNvSpPr>
            <p:nvPr/>
          </p:nvSpPr>
          <p:spPr bwMode="auto">
            <a:xfrm>
              <a:off x="4304" y="1146"/>
              <a:ext cx="243" cy="28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i="1" dirty="0"/>
                <a:t>B</a:t>
              </a:r>
            </a:p>
          </p:txBody>
        </p:sp>
        <p:sp>
          <p:nvSpPr>
            <p:cNvPr id="200743" name="Oval 39"/>
            <p:cNvSpPr>
              <a:spLocks noChangeArrowheads="1"/>
            </p:cNvSpPr>
            <p:nvPr/>
          </p:nvSpPr>
          <p:spPr bwMode="auto">
            <a:xfrm>
              <a:off x="5102" y="1146"/>
              <a:ext cx="254" cy="28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i="1"/>
                <a:t>C</a:t>
              </a:r>
            </a:p>
          </p:txBody>
        </p:sp>
        <p:sp>
          <p:nvSpPr>
            <p:cNvPr id="200744" name="Oval 40"/>
            <p:cNvSpPr>
              <a:spLocks noChangeArrowheads="1"/>
            </p:cNvSpPr>
            <p:nvPr/>
          </p:nvSpPr>
          <p:spPr bwMode="auto">
            <a:xfrm>
              <a:off x="4710" y="1146"/>
              <a:ext cx="243" cy="28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i="1"/>
                <a:t>A</a:t>
              </a:r>
            </a:p>
          </p:txBody>
        </p:sp>
        <p:cxnSp>
          <p:nvCxnSpPr>
            <p:cNvPr id="200745" name="AutoShape 41"/>
            <p:cNvCxnSpPr>
              <a:cxnSpLocks noChangeShapeType="1"/>
              <a:stCxn id="200742" idx="6"/>
              <a:endCxn id="200744" idx="2"/>
            </p:cNvCxnSpPr>
            <p:nvPr/>
          </p:nvCxnSpPr>
          <p:spPr bwMode="auto">
            <a:xfrm>
              <a:off x="4547" y="1287"/>
              <a:ext cx="163" cy="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0746" name="AutoShape 42"/>
            <p:cNvCxnSpPr>
              <a:cxnSpLocks noChangeShapeType="1"/>
              <a:stCxn id="200744" idx="6"/>
              <a:endCxn id="200743" idx="2"/>
            </p:cNvCxnSpPr>
            <p:nvPr/>
          </p:nvCxnSpPr>
          <p:spPr bwMode="auto">
            <a:xfrm>
              <a:off x="4953" y="1287"/>
              <a:ext cx="149" cy="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0747" name="Line 43"/>
            <p:cNvSpPr>
              <a:spLocks noChangeShapeType="1"/>
            </p:cNvSpPr>
            <p:nvPr/>
          </p:nvSpPr>
          <p:spPr bwMode="auto">
            <a:xfrm flipH="1">
              <a:off x="4049" y="905"/>
              <a:ext cx="269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00748" name="Line 44"/>
            <p:cNvSpPr>
              <a:spLocks noChangeShapeType="1"/>
            </p:cNvSpPr>
            <p:nvPr/>
          </p:nvSpPr>
          <p:spPr bwMode="auto">
            <a:xfrm flipH="1">
              <a:off x="5321" y="1659"/>
              <a:ext cx="26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cxnSp>
          <p:nvCxnSpPr>
            <p:cNvPr id="200749" name="AutoShape 45"/>
            <p:cNvCxnSpPr>
              <a:cxnSpLocks noChangeShapeType="1"/>
              <a:stCxn id="200733" idx="6"/>
              <a:endCxn id="200742" idx="2"/>
            </p:cNvCxnSpPr>
            <p:nvPr/>
          </p:nvCxnSpPr>
          <p:spPr bwMode="auto">
            <a:xfrm flipH="1">
              <a:off x="4304" y="901"/>
              <a:ext cx="1060" cy="386"/>
            </a:xfrm>
            <a:prstGeom prst="bentConnector5">
              <a:avLst>
                <a:gd name="adj1" fmla="val -13583"/>
                <a:gd name="adj2" fmla="val 50000"/>
                <a:gd name="adj3" fmla="val 113583"/>
              </a:avLst>
            </a:prstGeom>
            <a:noFill/>
            <a:ln w="9525">
              <a:solidFill>
                <a:schemeClr val="tx2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0750" name="AutoShape 46"/>
            <p:cNvCxnSpPr>
              <a:cxnSpLocks noChangeShapeType="1"/>
              <a:stCxn id="200743" idx="6"/>
              <a:endCxn id="200737" idx="2"/>
            </p:cNvCxnSpPr>
            <p:nvPr/>
          </p:nvCxnSpPr>
          <p:spPr bwMode="auto">
            <a:xfrm flipH="1">
              <a:off x="4285" y="1287"/>
              <a:ext cx="1071" cy="375"/>
            </a:xfrm>
            <a:prstGeom prst="bentConnector5">
              <a:avLst>
                <a:gd name="adj1" fmla="val -13444"/>
                <a:gd name="adj2" fmla="val 49866"/>
                <a:gd name="adj3" fmla="val 113444"/>
              </a:avLst>
            </a:prstGeom>
            <a:noFill/>
            <a:ln w="9525">
              <a:solidFill>
                <a:schemeClr val="tx2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5" name="TextBox 24"/>
          <p:cNvSpPr txBox="1"/>
          <p:nvPr/>
        </p:nvSpPr>
        <p:spPr>
          <a:xfrm>
            <a:off x="323528" y="6193203"/>
            <a:ext cx="6109365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10000"/>
              </a:spcBef>
              <a:buClr>
                <a:schemeClr val="folHlink"/>
              </a:buClr>
              <a:buSzPct val="90000"/>
            </a:pPr>
            <a:r>
              <a:rPr lang="en-US" sz="1200" dirty="0" smtClean="0">
                <a:latin typeface="+mn-lt"/>
              </a:rPr>
              <a:t>Source: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Yann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–Hang Lee, Gerald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Gannod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, and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Karam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Chatha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, Arizona State University</a:t>
            </a:r>
          </a:p>
          <a:p>
            <a:pPr lvl="0" algn="ctr">
              <a:spcBef>
                <a:spcPct val="10000"/>
              </a:spcBef>
            </a:pP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charset="0"/>
                <a:cs typeface="Times New Roman" charset="0"/>
              </a:rPr>
              <a:t>W. Eric Wong, University of Texas </a:t>
            </a:r>
          </a:p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8218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Mutual exclusion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part of the program where </a:t>
            </a:r>
            <a:r>
              <a:rPr lang="en-US" sz="2000" dirty="0" smtClean="0"/>
              <a:t>the shared </a:t>
            </a:r>
            <a:r>
              <a:rPr lang="en-US" sz="2000" dirty="0"/>
              <a:t>memory (or something else) </a:t>
            </a:r>
            <a:r>
              <a:rPr lang="en-US" sz="2000" dirty="0" smtClean="0"/>
              <a:t>is accessed </a:t>
            </a:r>
            <a:r>
              <a:rPr lang="en-US" sz="2000" dirty="0"/>
              <a:t>is called a critical section</a:t>
            </a:r>
          </a:p>
          <a:p>
            <a:r>
              <a:rPr lang="en-US" sz="2000" dirty="0" smtClean="0"/>
              <a:t>Four conditions for a good solution for mutual exclusion:</a:t>
            </a:r>
            <a:endParaRPr lang="en-US" sz="2000" dirty="0"/>
          </a:p>
          <a:p>
            <a:pPr lvl="1"/>
            <a:r>
              <a:rPr lang="en-US" sz="1600" dirty="0" smtClean="0"/>
              <a:t>Not </a:t>
            </a:r>
            <a:r>
              <a:rPr lang="en-US" sz="1600" dirty="0"/>
              <a:t>two processes simultaneously in their critical regions</a:t>
            </a:r>
          </a:p>
          <a:p>
            <a:pPr lvl="1"/>
            <a:r>
              <a:rPr lang="en-US" sz="1600" dirty="0" smtClean="0"/>
              <a:t>No </a:t>
            </a:r>
            <a:r>
              <a:rPr lang="en-US" sz="1600" dirty="0"/>
              <a:t>assumptions may be made about speed and number </a:t>
            </a:r>
            <a:r>
              <a:rPr lang="en-US" sz="1600" dirty="0" smtClean="0"/>
              <a:t>of CPUs</a:t>
            </a:r>
            <a:endParaRPr lang="en-US" sz="1600" dirty="0"/>
          </a:p>
          <a:p>
            <a:pPr lvl="1"/>
            <a:r>
              <a:rPr lang="en-US" sz="1600" dirty="0" smtClean="0"/>
              <a:t>No </a:t>
            </a:r>
            <a:r>
              <a:rPr lang="en-US" sz="1600" dirty="0"/>
              <a:t>process running outside its critical region may </a:t>
            </a:r>
            <a:r>
              <a:rPr lang="en-US" sz="1600" dirty="0" smtClean="0"/>
              <a:t>block another </a:t>
            </a:r>
            <a:r>
              <a:rPr lang="en-US" sz="1600" dirty="0"/>
              <a:t>process</a:t>
            </a:r>
          </a:p>
          <a:p>
            <a:pPr lvl="1"/>
            <a:r>
              <a:rPr lang="en-US" sz="1600" dirty="0" smtClean="0"/>
              <a:t>No </a:t>
            </a:r>
            <a:r>
              <a:rPr lang="en-US" sz="1600" dirty="0"/>
              <a:t>process should have to wait forever to enter its </a:t>
            </a:r>
            <a:r>
              <a:rPr lang="en-US" sz="1600" dirty="0" smtClean="0"/>
              <a:t>critical region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5631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Figure 2-22. Mutual exclusion using critical regions.</a:t>
            </a:r>
          </a:p>
        </p:txBody>
      </p:sp>
      <p:sp>
        <p:nvSpPr>
          <p:cNvPr id="39939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518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Critical Regions (2)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67544" y="6165304"/>
            <a:ext cx="7953672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Tanenbaum</a:t>
            </a:r>
            <a:r>
              <a:rPr lang="en-US" dirty="0" smtClean="0"/>
              <a:t>, Modern Operating Systems 3 e, (c) 2008 Prentice-Hall, Inc. All rights reserved. 0-13-</a:t>
            </a:r>
            <a:r>
              <a:rPr lang="en-US" b="1" dirty="0" smtClean="0"/>
              <a:t>6006639</a:t>
            </a:r>
            <a:endParaRPr lang="en-US" dirty="0"/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443038"/>
            <a:ext cx="86106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0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“Too Much Milk” Problem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257800"/>
            <a:ext cx="7772400" cy="9906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Don’t buy too much milk</a:t>
            </a:r>
          </a:p>
          <a:p>
            <a:r>
              <a:rPr lang="en-US"/>
              <a:t>Any person can be distracted at any point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963738" y="1662113"/>
            <a:ext cx="1309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Person A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773738" y="1662113"/>
            <a:ext cx="1293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Person B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50925" y="2193925"/>
            <a:ext cx="34559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Look in fridge: out of milk</a:t>
            </a:r>
          </a:p>
          <a:p>
            <a:r>
              <a:rPr lang="en-US" sz="2400"/>
              <a:t>Leave for Rema1000</a:t>
            </a:r>
          </a:p>
          <a:p>
            <a:r>
              <a:rPr lang="en-US" sz="2400"/>
              <a:t>Arrive at Rema1000</a:t>
            </a:r>
          </a:p>
          <a:p>
            <a:r>
              <a:rPr lang="en-US" sz="2400"/>
              <a:t>Buy milk</a:t>
            </a:r>
          </a:p>
          <a:p>
            <a:r>
              <a:rPr lang="en-US" sz="2400"/>
              <a:t>Arrive home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784725" y="2803525"/>
            <a:ext cx="34559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Look in fridge: out of milk</a:t>
            </a:r>
          </a:p>
          <a:p>
            <a:r>
              <a:rPr lang="en-US" sz="2400"/>
              <a:t>Leave for Rema1000</a:t>
            </a:r>
          </a:p>
          <a:p>
            <a:r>
              <a:rPr lang="en-US" sz="2400"/>
              <a:t>Arrive at Rema1000</a:t>
            </a:r>
          </a:p>
          <a:p>
            <a:r>
              <a:rPr lang="en-US" sz="2400"/>
              <a:t>Buy milk</a:t>
            </a:r>
          </a:p>
          <a:p>
            <a:r>
              <a:rPr lang="en-US" sz="2400"/>
              <a:t>Arrive home</a:t>
            </a:r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716338"/>
            <a:ext cx="1428750" cy="15827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076700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</p:pic>
    </p:spTree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 Possible Solution?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24000" y="1828800"/>
            <a:ext cx="26225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if ( noMilk ) {</a:t>
            </a:r>
          </a:p>
          <a:p>
            <a:r>
              <a:rPr lang="en-US" sz="2000" b="1">
                <a:latin typeface="Courier New" pitchFamily="49" charset="0"/>
              </a:rPr>
              <a:t>  if (noNote) {</a:t>
            </a:r>
          </a:p>
          <a:p>
            <a:r>
              <a:rPr lang="en-US" sz="2000" b="1">
                <a:latin typeface="Courier New" pitchFamily="49" charset="0"/>
              </a:rPr>
              <a:t>    leave note;</a:t>
            </a:r>
          </a:p>
          <a:p>
            <a:r>
              <a:rPr lang="en-US" sz="2000" b="1">
                <a:latin typeface="Courier New" pitchFamily="49" charset="0"/>
              </a:rPr>
              <a:t>    buy milk;</a:t>
            </a:r>
          </a:p>
          <a:p>
            <a:r>
              <a:rPr lang="en-US" sz="2000" b="1">
                <a:latin typeface="Courier New" pitchFamily="49" charset="0"/>
              </a:rPr>
              <a:t>    remove note;</a:t>
            </a:r>
          </a:p>
          <a:p>
            <a:r>
              <a:rPr lang="en-US" sz="2000" b="1">
                <a:latin typeface="Courier New" pitchFamily="49" charset="0"/>
              </a:rPr>
              <a:t>  }</a:t>
            </a:r>
          </a:p>
          <a:p>
            <a:r>
              <a:rPr lang="en-US" sz="2000" b="1">
                <a:latin typeface="Courier New" pitchFamily="49" charset="0"/>
              </a:rPr>
              <a:t>}</a:t>
            </a:r>
          </a:p>
          <a:p>
            <a:endParaRPr lang="en-US" sz="2000" b="1">
              <a:latin typeface="Courier New" pitchFamily="49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248400" y="1676400"/>
            <a:ext cx="26225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if ( noMilk ) {</a:t>
            </a:r>
          </a:p>
          <a:p>
            <a:r>
              <a:rPr lang="en-US" sz="2000" b="1">
                <a:latin typeface="Courier New" pitchFamily="49" charset="0"/>
              </a:rPr>
              <a:t>  if (noNote) {</a:t>
            </a:r>
          </a:p>
          <a:p>
            <a:r>
              <a:rPr lang="en-US" sz="2000" b="1">
                <a:latin typeface="Courier New" pitchFamily="49" charset="0"/>
              </a:rPr>
              <a:t>    leave note;</a:t>
            </a:r>
          </a:p>
          <a:p>
            <a:r>
              <a:rPr lang="en-US" sz="2000" b="1">
                <a:latin typeface="Courier New" pitchFamily="49" charset="0"/>
              </a:rPr>
              <a:t>    buy milk;</a:t>
            </a:r>
          </a:p>
          <a:p>
            <a:r>
              <a:rPr lang="en-US" sz="2000" b="1">
                <a:latin typeface="Courier New" pitchFamily="49" charset="0"/>
              </a:rPr>
              <a:t>    remove note;</a:t>
            </a:r>
          </a:p>
          <a:p>
            <a:r>
              <a:rPr lang="en-US" sz="2000" b="1">
                <a:latin typeface="Courier New" pitchFamily="49" charset="0"/>
              </a:rPr>
              <a:t>  }</a:t>
            </a:r>
          </a:p>
          <a:p>
            <a:r>
              <a:rPr lang="en-US" sz="2000" b="1">
                <a:latin typeface="Courier New" pitchFamily="49" charset="0"/>
              </a:rPr>
              <a:t>}</a:t>
            </a:r>
          </a:p>
          <a:p>
            <a:endParaRPr lang="en-US" sz="2000" b="1">
              <a:latin typeface="Courier New" pitchFamily="49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143000" y="1371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A:</a:t>
            </a:r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943600" y="1295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B: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 Possible Solution?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524000" y="1828800"/>
            <a:ext cx="26225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if ( noMilk ) {</a:t>
            </a:r>
          </a:p>
          <a:p>
            <a:r>
              <a:rPr lang="en-US" sz="2000" b="1">
                <a:latin typeface="Courier New" pitchFamily="49" charset="0"/>
              </a:rPr>
              <a:t>  if (noNote) {</a:t>
            </a:r>
          </a:p>
          <a:p>
            <a:r>
              <a:rPr lang="en-US" sz="2000" b="1">
                <a:latin typeface="Courier New" pitchFamily="49" charset="0"/>
              </a:rPr>
              <a:t>    leave note;</a:t>
            </a:r>
          </a:p>
          <a:p>
            <a:r>
              <a:rPr lang="en-US" sz="2000" b="1">
                <a:latin typeface="Courier New" pitchFamily="49" charset="0"/>
              </a:rPr>
              <a:t>    buy milk;</a:t>
            </a:r>
          </a:p>
          <a:p>
            <a:r>
              <a:rPr lang="en-US" sz="2000" b="1">
                <a:latin typeface="Courier New" pitchFamily="49" charset="0"/>
              </a:rPr>
              <a:t>    remove note;</a:t>
            </a:r>
          </a:p>
          <a:p>
            <a:r>
              <a:rPr lang="en-US" sz="2000" b="1">
                <a:latin typeface="Courier New" pitchFamily="49" charset="0"/>
              </a:rPr>
              <a:t>  }</a:t>
            </a:r>
          </a:p>
          <a:p>
            <a:r>
              <a:rPr lang="en-US" sz="2000" b="1">
                <a:latin typeface="Courier New" pitchFamily="49" charset="0"/>
              </a:rPr>
              <a:t>}</a:t>
            </a:r>
          </a:p>
          <a:p>
            <a:endParaRPr lang="en-US" sz="2000" b="1">
              <a:latin typeface="Courier New" pitchFamily="49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343400" y="3886200"/>
            <a:ext cx="1371600" cy="15589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Ping!!!: and B starts executing until finished, and then A starts again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248400" y="1676400"/>
            <a:ext cx="26225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if ( noMilk ) {</a:t>
            </a:r>
          </a:p>
          <a:p>
            <a:r>
              <a:rPr lang="en-US" sz="2000" b="1">
                <a:latin typeface="Courier New" pitchFamily="49" charset="0"/>
              </a:rPr>
              <a:t>  if (noNote) {</a:t>
            </a:r>
          </a:p>
          <a:p>
            <a:r>
              <a:rPr lang="en-US" sz="2000" b="1">
                <a:latin typeface="Courier New" pitchFamily="49" charset="0"/>
              </a:rPr>
              <a:t>    leave note;</a:t>
            </a:r>
          </a:p>
          <a:p>
            <a:r>
              <a:rPr lang="en-US" sz="2000" b="1">
                <a:latin typeface="Courier New" pitchFamily="49" charset="0"/>
              </a:rPr>
              <a:t>    buy milk;</a:t>
            </a:r>
          </a:p>
          <a:p>
            <a:r>
              <a:rPr lang="en-US" sz="2000" b="1">
                <a:latin typeface="Courier New" pitchFamily="49" charset="0"/>
              </a:rPr>
              <a:t>    remove note;</a:t>
            </a:r>
          </a:p>
          <a:p>
            <a:r>
              <a:rPr lang="en-US" sz="2000" b="1">
                <a:latin typeface="Courier New" pitchFamily="49" charset="0"/>
              </a:rPr>
              <a:t>  }</a:t>
            </a:r>
          </a:p>
          <a:p>
            <a:r>
              <a:rPr lang="en-US" sz="2000" b="1">
                <a:latin typeface="Courier New" pitchFamily="49" charset="0"/>
              </a:rPr>
              <a:t>}</a:t>
            </a:r>
          </a:p>
          <a:p>
            <a:endParaRPr lang="en-US" sz="2000" b="1">
              <a:latin typeface="Courier New" pitchFamily="49" charset="0"/>
            </a:endParaRPr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3657600" y="2514600"/>
            <a:ext cx="1168400" cy="1371600"/>
          </a:xfrm>
          <a:custGeom>
            <a:avLst/>
            <a:gdLst/>
            <a:ahLst/>
            <a:cxnLst>
              <a:cxn ang="0">
                <a:pos x="672" y="864"/>
              </a:cxn>
              <a:cxn ang="0">
                <a:pos x="624" y="336"/>
              </a:cxn>
              <a:cxn ang="0">
                <a:pos x="0" y="0"/>
              </a:cxn>
            </a:cxnLst>
            <a:rect l="0" t="0" r="r" b="b"/>
            <a:pathLst>
              <a:path w="736" h="864">
                <a:moveTo>
                  <a:pt x="672" y="864"/>
                </a:moveTo>
                <a:cubicBezTo>
                  <a:pt x="704" y="672"/>
                  <a:pt x="736" y="480"/>
                  <a:pt x="624" y="336"/>
                </a:cubicBezTo>
                <a:cubicBezTo>
                  <a:pt x="512" y="192"/>
                  <a:pt x="104" y="5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2231" name="Freeform 7"/>
          <p:cNvSpPr>
            <a:spLocks/>
          </p:cNvSpPr>
          <p:nvPr/>
        </p:nvSpPr>
        <p:spPr bwMode="auto">
          <a:xfrm>
            <a:off x="5143500" y="1905000"/>
            <a:ext cx="1104900" cy="2438400"/>
          </a:xfrm>
          <a:custGeom>
            <a:avLst/>
            <a:gdLst/>
            <a:ahLst/>
            <a:cxnLst>
              <a:cxn ang="0">
                <a:pos x="168" y="1536"/>
              </a:cxn>
              <a:cxn ang="0">
                <a:pos x="552" y="1200"/>
              </a:cxn>
              <a:cxn ang="0">
                <a:pos x="24" y="528"/>
              </a:cxn>
              <a:cxn ang="0">
                <a:pos x="696" y="0"/>
              </a:cxn>
            </a:cxnLst>
            <a:rect l="0" t="0" r="r" b="b"/>
            <a:pathLst>
              <a:path w="696" h="1536">
                <a:moveTo>
                  <a:pt x="168" y="1536"/>
                </a:moveTo>
                <a:cubicBezTo>
                  <a:pt x="372" y="1452"/>
                  <a:pt x="576" y="1368"/>
                  <a:pt x="552" y="1200"/>
                </a:cubicBezTo>
                <a:cubicBezTo>
                  <a:pt x="528" y="1032"/>
                  <a:pt x="0" y="728"/>
                  <a:pt x="24" y="528"/>
                </a:cubicBezTo>
                <a:cubicBezTo>
                  <a:pt x="48" y="328"/>
                  <a:pt x="372" y="164"/>
                  <a:pt x="69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143000" y="1371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A:</a:t>
            </a:r>
            <a:endParaRPr lang="en-US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943600" y="1295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B:</a:t>
            </a:r>
            <a:endParaRPr 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133600" y="6096000"/>
            <a:ext cx="6248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(But B will “see” A by the fridge?: That is what we are trying to achieve.)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505200" y="563880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And both A and B buys milk.</a:t>
            </a:r>
          </a:p>
        </p:txBody>
      </p:sp>
      <p:sp>
        <p:nvSpPr>
          <p:cNvPr id="52236" name="Freeform 12"/>
          <p:cNvSpPr>
            <a:spLocks/>
          </p:cNvSpPr>
          <p:nvPr/>
        </p:nvSpPr>
        <p:spPr bwMode="auto">
          <a:xfrm>
            <a:off x="-139700" y="2667000"/>
            <a:ext cx="6502400" cy="2984500"/>
          </a:xfrm>
          <a:custGeom>
            <a:avLst/>
            <a:gdLst/>
            <a:ahLst/>
            <a:cxnLst>
              <a:cxn ang="0">
                <a:pos x="3544" y="1632"/>
              </a:cxn>
              <a:cxn ang="0">
                <a:pos x="3592" y="1824"/>
              </a:cxn>
              <a:cxn ang="0">
                <a:pos x="520" y="1296"/>
              </a:cxn>
              <a:cxn ang="0">
                <a:pos x="472" y="336"/>
              </a:cxn>
              <a:cxn ang="0">
                <a:pos x="1432" y="0"/>
              </a:cxn>
            </a:cxnLst>
            <a:rect l="0" t="0" r="r" b="b"/>
            <a:pathLst>
              <a:path w="4096" h="1880">
                <a:moveTo>
                  <a:pt x="3544" y="1632"/>
                </a:moveTo>
                <a:cubicBezTo>
                  <a:pt x="3820" y="1756"/>
                  <a:pt x="4096" y="1880"/>
                  <a:pt x="3592" y="1824"/>
                </a:cubicBezTo>
                <a:cubicBezTo>
                  <a:pt x="3088" y="1768"/>
                  <a:pt x="1040" y="1544"/>
                  <a:pt x="520" y="1296"/>
                </a:cubicBezTo>
                <a:cubicBezTo>
                  <a:pt x="0" y="1048"/>
                  <a:pt x="320" y="552"/>
                  <a:pt x="472" y="336"/>
                </a:cubicBezTo>
                <a:cubicBezTo>
                  <a:pt x="624" y="120"/>
                  <a:pt x="1028" y="60"/>
                  <a:pt x="143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620000" y="44196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ENTRY is flawed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7467600" y="4343400"/>
            <a:ext cx="1371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xmlns:p14="http://schemas.microsoft.com/office/powerpoint/2010/main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Another Possible Solution?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92338" y="1812925"/>
            <a:ext cx="134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Thread A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82738" y="2470150"/>
            <a:ext cx="2470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leave noteA</a:t>
            </a:r>
          </a:p>
          <a:p>
            <a:r>
              <a:rPr lang="en-US" sz="2000" b="1">
                <a:latin typeface="Courier New" pitchFamily="49" charset="0"/>
              </a:rPr>
              <a:t>if (noNoteB) {</a:t>
            </a:r>
          </a:p>
          <a:p>
            <a:r>
              <a:rPr lang="en-US" sz="2000" b="1">
                <a:latin typeface="Courier New" pitchFamily="49" charset="0"/>
              </a:rPr>
              <a:t>  if (noMilk) {</a:t>
            </a:r>
          </a:p>
          <a:p>
            <a:r>
              <a:rPr lang="en-US" sz="2000" b="1">
                <a:latin typeface="Courier New" pitchFamily="49" charset="0"/>
              </a:rPr>
              <a:t>    buy milk</a:t>
            </a:r>
          </a:p>
          <a:p>
            <a:r>
              <a:rPr lang="en-US" sz="2000" b="1">
                <a:latin typeface="Courier New" pitchFamily="49" charset="0"/>
              </a:rPr>
              <a:t>  }</a:t>
            </a:r>
          </a:p>
          <a:p>
            <a:r>
              <a:rPr lang="en-US" sz="2000" b="1">
                <a:latin typeface="Courier New" pitchFamily="49" charset="0"/>
              </a:rPr>
              <a:t>}</a:t>
            </a:r>
          </a:p>
          <a:p>
            <a:r>
              <a:rPr lang="en-US" sz="2000" b="1">
                <a:latin typeface="Courier New" pitchFamily="49" charset="0"/>
              </a:rPr>
              <a:t>remove noteA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849938" y="1812925"/>
            <a:ext cx="132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Thread B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240338" y="2470150"/>
            <a:ext cx="2470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leave noteB</a:t>
            </a:r>
          </a:p>
          <a:p>
            <a:r>
              <a:rPr lang="en-US" sz="2000" b="1">
                <a:latin typeface="Courier New" pitchFamily="49" charset="0"/>
              </a:rPr>
              <a:t>if (noNoteA) {</a:t>
            </a:r>
          </a:p>
          <a:p>
            <a:r>
              <a:rPr lang="en-US" sz="2000" b="1">
                <a:latin typeface="Courier New" pitchFamily="49" charset="0"/>
              </a:rPr>
              <a:t>  if (noMilk) {</a:t>
            </a:r>
          </a:p>
          <a:p>
            <a:r>
              <a:rPr lang="en-US" sz="2000" b="1">
                <a:latin typeface="Courier New" pitchFamily="49" charset="0"/>
              </a:rPr>
              <a:t>    buy milk</a:t>
            </a:r>
          </a:p>
          <a:p>
            <a:r>
              <a:rPr lang="en-US" sz="2000" b="1">
                <a:latin typeface="Courier New" pitchFamily="49" charset="0"/>
              </a:rPr>
              <a:t>  }</a:t>
            </a:r>
          </a:p>
          <a:p>
            <a:r>
              <a:rPr lang="en-US" sz="2000" b="1">
                <a:latin typeface="Courier New" pitchFamily="49" charset="0"/>
              </a:rPr>
              <a:t>}</a:t>
            </a:r>
          </a:p>
          <a:p>
            <a:r>
              <a:rPr lang="en-US" sz="2000" b="1">
                <a:latin typeface="Courier New" pitchFamily="49" charset="0"/>
              </a:rPr>
              <a:t>remove noteB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Another Possible Solution?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192338" y="1812925"/>
            <a:ext cx="134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Thread A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582738" y="2470150"/>
            <a:ext cx="2470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leave noteA</a:t>
            </a:r>
          </a:p>
          <a:p>
            <a:r>
              <a:rPr lang="en-US" sz="2000" b="1">
                <a:latin typeface="Courier New" pitchFamily="49" charset="0"/>
              </a:rPr>
              <a:t>if (noNoteB) {</a:t>
            </a:r>
          </a:p>
          <a:p>
            <a:r>
              <a:rPr lang="en-US" sz="2000" b="1">
                <a:latin typeface="Courier New" pitchFamily="49" charset="0"/>
              </a:rPr>
              <a:t>  if (noMilk) {</a:t>
            </a:r>
          </a:p>
          <a:p>
            <a:r>
              <a:rPr lang="en-US" sz="2000" b="1">
                <a:latin typeface="Courier New" pitchFamily="49" charset="0"/>
              </a:rPr>
              <a:t>    buy milk</a:t>
            </a:r>
          </a:p>
          <a:p>
            <a:r>
              <a:rPr lang="en-US" sz="2000" b="1">
                <a:latin typeface="Courier New" pitchFamily="49" charset="0"/>
              </a:rPr>
              <a:t>  }</a:t>
            </a:r>
          </a:p>
          <a:p>
            <a:r>
              <a:rPr lang="en-US" sz="2000" b="1">
                <a:latin typeface="Courier New" pitchFamily="49" charset="0"/>
              </a:rPr>
              <a:t>}</a:t>
            </a:r>
          </a:p>
          <a:p>
            <a:r>
              <a:rPr lang="en-US" sz="2000" b="1">
                <a:latin typeface="Courier New" pitchFamily="49" charset="0"/>
              </a:rPr>
              <a:t>remove noteA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849938" y="1812925"/>
            <a:ext cx="132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Thread B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5240338" y="2470150"/>
            <a:ext cx="2470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leave noteB</a:t>
            </a:r>
          </a:p>
          <a:p>
            <a:r>
              <a:rPr lang="en-US" sz="2000" b="1">
                <a:latin typeface="Courier New" pitchFamily="49" charset="0"/>
              </a:rPr>
              <a:t>if (noNoteA) {</a:t>
            </a:r>
          </a:p>
          <a:p>
            <a:r>
              <a:rPr lang="en-US" sz="2000" b="1">
                <a:latin typeface="Courier New" pitchFamily="49" charset="0"/>
              </a:rPr>
              <a:t>  if (noMilk) {</a:t>
            </a:r>
          </a:p>
          <a:p>
            <a:r>
              <a:rPr lang="en-US" sz="2000" b="1">
                <a:latin typeface="Courier New" pitchFamily="49" charset="0"/>
              </a:rPr>
              <a:t>    buy milk</a:t>
            </a:r>
          </a:p>
          <a:p>
            <a:r>
              <a:rPr lang="en-US" sz="2000" b="1">
                <a:latin typeface="Courier New" pitchFamily="49" charset="0"/>
              </a:rPr>
              <a:t>  }</a:t>
            </a:r>
          </a:p>
          <a:p>
            <a:r>
              <a:rPr lang="en-US" sz="2000" b="1">
                <a:latin typeface="Courier New" pitchFamily="49" charset="0"/>
              </a:rPr>
              <a:t>}</a:t>
            </a:r>
          </a:p>
          <a:p>
            <a:r>
              <a:rPr lang="en-US" sz="2000" b="1">
                <a:latin typeface="Courier New" pitchFamily="49" charset="0"/>
              </a:rPr>
              <a:t>remove noteB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962400" y="51054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Ping!! And B starts</a:t>
            </a:r>
          </a:p>
        </p:txBody>
      </p:sp>
      <p:sp>
        <p:nvSpPr>
          <p:cNvPr id="53256" name="Freeform 8"/>
          <p:cNvSpPr>
            <a:spLocks/>
          </p:cNvSpPr>
          <p:nvPr/>
        </p:nvSpPr>
        <p:spPr bwMode="auto">
          <a:xfrm>
            <a:off x="3276600" y="2616200"/>
            <a:ext cx="1282700" cy="2489200"/>
          </a:xfrm>
          <a:custGeom>
            <a:avLst/>
            <a:gdLst/>
            <a:ahLst/>
            <a:cxnLst>
              <a:cxn ang="0">
                <a:pos x="624" y="1568"/>
              </a:cxn>
              <a:cxn ang="0">
                <a:pos x="768" y="320"/>
              </a:cxn>
              <a:cxn ang="0">
                <a:pos x="384" y="32"/>
              </a:cxn>
              <a:cxn ang="0">
                <a:pos x="0" y="128"/>
              </a:cxn>
            </a:cxnLst>
            <a:rect l="0" t="0" r="r" b="b"/>
            <a:pathLst>
              <a:path w="808" h="1568">
                <a:moveTo>
                  <a:pt x="624" y="1568"/>
                </a:moveTo>
                <a:cubicBezTo>
                  <a:pt x="716" y="1072"/>
                  <a:pt x="808" y="576"/>
                  <a:pt x="768" y="320"/>
                </a:cubicBezTo>
                <a:cubicBezTo>
                  <a:pt x="728" y="64"/>
                  <a:pt x="512" y="64"/>
                  <a:pt x="384" y="32"/>
                </a:cubicBezTo>
                <a:cubicBezTo>
                  <a:pt x="256" y="0"/>
                  <a:pt x="128" y="64"/>
                  <a:pt x="0" y="12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3257" name="Freeform 9"/>
          <p:cNvSpPr>
            <a:spLocks/>
          </p:cNvSpPr>
          <p:nvPr/>
        </p:nvSpPr>
        <p:spPr bwMode="auto">
          <a:xfrm>
            <a:off x="4749800" y="2641600"/>
            <a:ext cx="685800" cy="2921000"/>
          </a:xfrm>
          <a:custGeom>
            <a:avLst/>
            <a:gdLst/>
            <a:ahLst/>
            <a:cxnLst>
              <a:cxn ang="0">
                <a:pos x="32" y="1840"/>
              </a:cxn>
              <a:cxn ang="0">
                <a:pos x="416" y="1648"/>
              </a:cxn>
              <a:cxn ang="0">
                <a:pos x="128" y="1264"/>
              </a:cxn>
              <a:cxn ang="0">
                <a:pos x="32" y="208"/>
              </a:cxn>
              <a:cxn ang="0">
                <a:pos x="320" y="16"/>
              </a:cxn>
            </a:cxnLst>
            <a:rect l="0" t="0" r="r" b="b"/>
            <a:pathLst>
              <a:path w="432" h="1840">
                <a:moveTo>
                  <a:pt x="32" y="1840"/>
                </a:moveTo>
                <a:cubicBezTo>
                  <a:pt x="216" y="1792"/>
                  <a:pt x="400" y="1744"/>
                  <a:pt x="416" y="1648"/>
                </a:cubicBezTo>
                <a:cubicBezTo>
                  <a:pt x="432" y="1552"/>
                  <a:pt x="192" y="1504"/>
                  <a:pt x="128" y="1264"/>
                </a:cubicBezTo>
                <a:cubicBezTo>
                  <a:pt x="64" y="1024"/>
                  <a:pt x="0" y="416"/>
                  <a:pt x="32" y="208"/>
                </a:cubicBezTo>
                <a:cubicBezTo>
                  <a:pt x="64" y="0"/>
                  <a:pt x="192" y="8"/>
                  <a:pt x="320" y="1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962400" y="59436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Ping!! And A starts</a:t>
            </a:r>
          </a:p>
        </p:txBody>
      </p:sp>
      <p:sp>
        <p:nvSpPr>
          <p:cNvPr id="53259" name="Freeform 11"/>
          <p:cNvSpPr>
            <a:spLocks/>
          </p:cNvSpPr>
          <p:nvPr/>
        </p:nvSpPr>
        <p:spPr bwMode="auto">
          <a:xfrm>
            <a:off x="4216400" y="4165600"/>
            <a:ext cx="3721100" cy="1854200"/>
          </a:xfrm>
          <a:custGeom>
            <a:avLst/>
            <a:gdLst/>
            <a:ahLst/>
            <a:cxnLst>
              <a:cxn ang="0">
                <a:pos x="32" y="1168"/>
              </a:cxn>
              <a:cxn ang="0">
                <a:pos x="320" y="1072"/>
              </a:cxn>
              <a:cxn ang="0">
                <a:pos x="1952" y="784"/>
              </a:cxn>
              <a:cxn ang="0">
                <a:pos x="2144" y="112"/>
              </a:cxn>
              <a:cxn ang="0">
                <a:pos x="752" y="112"/>
              </a:cxn>
            </a:cxnLst>
            <a:rect l="0" t="0" r="r" b="b"/>
            <a:pathLst>
              <a:path w="2344" h="1168">
                <a:moveTo>
                  <a:pt x="32" y="1168"/>
                </a:moveTo>
                <a:cubicBezTo>
                  <a:pt x="16" y="1152"/>
                  <a:pt x="0" y="1136"/>
                  <a:pt x="320" y="1072"/>
                </a:cubicBezTo>
                <a:cubicBezTo>
                  <a:pt x="640" y="1008"/>
                  <a:pt x="1648" y="944"/>
                  <a:pt x="1952" y="784"/>
                </a:cubicBezTo>
                <a:cubicBezTo>
                  <a:pt x="2256" y="624"/>
                  <a:pt x="2344" y="224"/>
                  <a:pt x="2144" y="112"/>
                </a:cubicBezTo>
                <a:cubicBezTo>
                  <a:pt x="1944" y="0"/>
                  <a:pt x="1348" y="56"/>
                  <a:pt x="752" y="11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3260" name="Freeform 12"/>
          <p:cNvSpPr>
            <a:spLocks/>
          </p:cNvSpPr>
          <p:nvPr/>
        </p:nvSpPr>
        <p:spPr bwMode="auto">
          <a:xfrm>
            <a:off x="381000" y="2971800"/>
            <a:ext cx="4191000" cy="3962400"/>
          </a:xfrm>
          <a:custGeom>
            <a:avLst/>
            <a:gdLst/>
            <a:ahLst/>
            <a:cxnLst>
              <a:cxn ang="0">
                <a:pos x="2544" y="2208"/>
              </a:cxn>
              <a:cxn ang="0">
                <a:pos x="2256" y="2352"/>
              </a:cxn>
              <a:cxn ang="0">
                <a:pos x="240" y="1344"/>
              </a:cxn>
              <a:cxn ang="0">
                <a:pos x="816" y="0"/>
              </a:cxn>
            </a:cxnLst>
            <a:rect l="0" t="0" r="r" b="b"/>
            <a:pathLst>
              <a:path w="2640" h="2496">
                <a:moveTo>
                  <a:pt x="2544" y="2208"/>
                </a:moveTo>
                <a:cubicBezTo>
                  <a:pt x="2592" y="2352"/>
                  <a:pt x="2640" y="2496"/>
                  <a:pt x="2256" y="2352"/>
                </a:cubicBezTo>
                <a:cubicBezTo>
                  <a:pt x="1872" y="2208"/>
                  <a:pt x="480" y="1736"/>
                  <a:pt x="240" y="1344"/>
                </a:cubicBezTo>
                <a:cubicBezTo>
                  <a:pt x="0" y="952"/>
                  <a:pt x="408" y="476"/>
                  <a:pt x="81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6324600" y="5715000"/>
            <a:ext cx="2590800" cy="8255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“Milk starvation” possible, but perhaps not a problem in </a:t>
            </a:r>
            <a:r>
              <a:rPr lang="en-US" i="1"/>
              <a:t>practice</a:t>
            </a:r>
            <a:r>
              <a:rPr lang="en-US"/>
              <a:t>!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7620000" y="65532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WHY?</a:t>
            </a: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 flipV="1">
            <a:off x="6934200" y="6477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Thread and Address Space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Thread</a:t>
            </a:r>
          </a:p>
          <a:p>
            <a:pPr lvl="1"/>
            <a:r>
              <a:rPr lang="en-US"/>
              <a:t>A sequential execution stream within a process (also called lightweight process)</a:t>
            </a:r>
          </a:p>
          <a:p>
            <a:r>
              <a:rPr lang="en-US"/>
              <a:t>Address space</a:t>
            </a:r>
          </a:p>
          <a:p>
            <a:pPr lvl="1"/>
            <a:r>
              <a:rPr lang="en-US"/>
              <a:t>All the state needed to run a program </a:t>
            </a:r>
          </a:p>
          <a:p>
            <a:pPr lvl="1"/>
            <a:r>
              <a:rPr lang="en-US"/>
              <a:t>Provide illusion that program is running on its own machine (protection)</a:t>
            </a:r>
          </a:p>
          <a:p>
            <a:pPr lvl="1"/>
            <a:r>
              <a:rPr lang="en-US"/>
              <a:t>There can be more than one thread per address space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Yet Another Possible Solution?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192338" y="1812925"/>
            <a:ext cx="134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Thread A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581150" y="2471738"/>
            <a:ext cx="21653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leave noteA</a:t>
            </a:r>
          </a:p>
          <a:p>
            <a:r>
              <a:rPr lang="en-US" sz="2000" b="1">
                <a:latin typeface="Courier New" pitchFamily="49" charset="0"/>
              </a:rPr>
              <a:t>while (noteB)</a:t>
            </a:r>
          </a:p>
          <a:p>
            <a:r>
              <a:rPr lang="en-US" sz="2000" b="1">
                <a:latin typeface="Courier New" pitchFamily="49" charset="0"/>
              </a:rPr>
              <a:t>  do nothing;</a:t>
            </a:r>
          </a:p>
          <a:p>
            <a:r>
              <a:rPr lang="en-US" sz="2000" b="1">
                <a:latin typeface="Courier New" pitchFamily="49" charset="0"/>
              </a:rPr>
              <a:t>if (noMilk) </a:t>
            </a:r>
          </a:p>
          <a:p>
            <a:r>
              <a:rPr lang="en-US" sz="2000" b="1">
                <a:latin typeface="Courier New" pitchFamily="49" charset="0"/>
              </a:rPr>
              <a:t>  buy milk;</a:t>
            </a:r>
          </a:p>
          <a:p>
            <a:r>
              <a:rPr lang="en-US" sz="2000" b="1">
                <a:latin typeface="Courier New" pitchFamily="49" charset="0"/>
              </a:rPr>
              <a:t>remove noteA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849938" y="1812925"/>
            <a:ext cx="132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Thread B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240338" y="2470150"/>
            <a:ext cx="2470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leave noteB</a:t>
            </a:r>
          </a:p>
          <a:p>
            <a:r>
              <a:rPr lang="en-US" sz="2000" b="1">
                <a:latin typeface="Courier New" pitchFamily="49" charset="0"/>
              </a:rPr>
              <a:t>if (noNoteA) {</a:t>
            </a:r>
          </a:p>
          <a:p>
            <a:r>
              <a:rPr lang="en-US" sz="2000" b="1">
                <a:latin typeface="Courier New" pitchFamily="49" charset="0"/>
              </a:rPr>
              <a:t>  if (noMilk) {</a:t>
            </a:r>
          </a:p>
          <a:p>
            <a:r>
              <a:rPr lang="en-US" sz="2000" b="1">
                <a:latin typeface="Courier New" pitchFamily="49" charset="0"/>
              </a:rPr>
              <a:t>    buy milk</a:t>
            </a:r>
          </a:p>
          <a:p>
            <a:r>
              <a:rPr lang="en-US" sz="2000" b="1">
                <a:latin typeface="Courier New" pitchFamily="49" charset="0"/>
              </a:rPr>
              <a:t>  }</a:t>
            </a:r>
          </a:p>
          <a:p>
            <a:r>
              <a:rPr lang="en-US" sz="2000" b="1">
                <a:latin typeface="Courier New" pitchFamily="49" charset="0"/>
              </a:rPr>
              <a:t>}</a:t>
            </a:r>
          </a:p>
          <a:p>
            <a:r>
              <a:rPr lang="en-US" sz="2000" b="1">
                <a:latin typeface="Courier New" pitchFamily="49" charset="0"/>
              </a:rPr>
              <a:t>remove noteB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Yet Another Possible Solution?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Safe to buy</a:t>
            </a:r>
          </a:p>
          <a:p>
            <a:r>
              <a:rPr lang="en-US"/>
              <a:t>If the other buys, quit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192338" y="1812925"/>
            <a:ext cx="134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Thread A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581150" y="2471738"/>
            <a:ext cx="21653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leave noteA</a:t>
            </a:r>
          </a:p>
          <a:p>
            <a:r>
              <a:rPr lang="en-US" sz="2000" b="1">
                <a:latin typeface="Courier New" pitchFamily="49" charset="0"/>
              </a:rPr>
              <a:t>while (noteB)</a:t>
            </a:r>
          </a:p>
          <a:p>
            <a:r>
              <a:rPr lang="en-US" sz="2000" b="1">
                <a:latin typeface="Courier New" pitchFamily="49" charset="0"/>
              </a:rPr>
              <a:t>  do nothing;</a:t>
            </a:r>
          </a:p>
          <a:p>
            <a:r>
              <a:rPr lang="en-US" sz="2000" b="1">
                <a:latin typeface="Courier New" pitchFamily="49" charset="0"/>
              </a:rPr>
              <a:t>if (noMilk) </a:t>
            </a:r>
          </a:p>
          <a:p>
            <a:r>
              <a:rPr lang="en-US" sz="2000" b="1">
                <a:latin typeface="Courier New" pitchFamily="49" charset="0"/>
              </a:rPr>
              <a:t>  buy milk;</a:t>
            </a:r>
          </a:p>
          <a:p>
            <a:r>
              <a:rPr lang="en-US" sz="2000" b="1">
                <a:latin typeface="Courier New" pitchFamily="49" charset="0"/>
              </a:rPr>
              <a:t>remove noteA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849938" y="1812925"/>
            <a:ext cx="132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Thread B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5240338" y="2470150"/>
            <a:ext cx="2470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leave noteB</a:t>
            </a:r>
          </a:p>
          <a:p>
            <a:r>
              <a:rPr lang="en-US" sz="2000" b="1">
                <a:latin typeface="Courier New" pitchFamily="49" charset="0"/>
              </a:rPr>
              <a:t>if (noNoteA) {</a:t>
            </a:r>
          </a:p>
          <a:p>
            <a:r>
              <a:rPr lang="en-US" sz="2000" b="1">
                <a:latin typeface="Courier New" pitchFamily="49" charset="0"/>
              </a:rPr>
              <a:t>  if (noMilk) {</a:t>
            </a:r>
          </a:p>
          <a:p>
            <a:r>
              <a:rPr lang="en-US" sz="2000" b="1">
                <a:latin typeface="Courier New" pitchFamily="49" charset="0"/>
              </a:rPr>
              <a:t>    buy milk</a:t>
            </a:r>
          </a:p>
          <a:p>
            <a:r>
              <a:rPr lang="en-US" sz="2000" b="1">
                <a:latin typeface="Courier New" pitchFamily="49" charset="0"/>
              </a:rPr>
              <a:t>  }</a:t>
            </a:r>
          </a:p>
          <a:p>
            <a:r>
              <a:rPr lang="en-US" sz="2000" b="1">
                <a:latin typeface="Courier New" pitchFamily="49" charset="0"/>
              </a:rPr>
              <a:t>}</a:t>
            </a:r>
          </a:p>
          <a:p>
            <a:r>
              <a:rPr lang="en-US" sz="2000" b="1">
                <a:latin typeface="Courier New" pitchFamily="49" charset="0"/>
              </a:rPr>
              <a:t>remove noteB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6553200" y="5562600"/>
            <a:ext cx="1828800" cy="9477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Not symmetric solution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Busy wait!</a:t>
            </a:r>
          </a:p>
        </p:txBody>
      </p:sp>
      <p:sp>
        <p:nvSpPr>
          <p:cNvPr id="54281" name="Freeform 9"/>
          <p:cNvSpPr>
            <a:spLocks/>
          </p:cNvSpPr>
          <p:nvPr/>
        </p:nvSpPr>
        <p:spPr bwMode="auto">
          <a:xfrm>
            <a:off x="3657600" y="3213100"/>
            <a:ext cx="2895600" cy="3175000"/>
          </a:xfrm>
          <a:custGeom>
            <a:avLst/>
            <a:gdLst/>
            <a:ahLst/>
            <a:cxnLst>
              <a:cxn ang="0">
                <a:pos x="1824" y="1960"/>
              </a:cxn>
              <a:cxn ang="0">
                <a:pos x="1056" y="1720"/>
              </a:cxn>
              <a:cxn ang="0">
                <a:pos x="624" y="280"/>
              </a:cxn>
              <a:cxn ang="0">
                <a:pos x="0" y="40"/>
              </a:cxn>
            </a:cxnLst>
            <a:rect l="0" t="0" r="r" b="b"/>
            <a:pathLst>
              <a:path w="1824" h="2000">
                <a:moveTo>
                  <a:pt x="1824" y="1960"/>
                </a:moveTo>
                <a:cubicBezTo>
                  <a:pt x="1540" y="1980"/>
                  <a:pt x="1256" y="2000"/>
                  <a:pt x="1056" y="1720"/>
                </a:cubicBezTo>
                <a:cubicBezTo>
                  <a:pt x="856" y="1440"/>
                  <a:pt x="800" y="560"/>
                  <a:pt x="624" y="280"/>
                </a:cubicBezTo>
                <a:cubicBezTo>
                  <a:pt x="448" y="0"/>
                  <a:pt x="224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Remarks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1828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The last solution works, but</a:t>
            </a:r>
          </a:p>
          <a:p>
            <a:pPr lvl="1"/>
            <a:r>
              <a:rPr lang="en-US"/>
              <a:t>Life is too complicated</a:t>
            </a:r>
          </a:p>
          <a:p>
            <a:pPr lvl="1"/>
            <a:r>
              <a:rPr lang="en-US"/>
              <a:t>A’s code is different from B’s</a:t>
            </a:r>
          </a:p>
          <a:p>
            <a:pPr lvl="1"/>
            <a:r>
              <a:rPr lang="en-US"/>
              <a:t>Busy waiting is a waste</a:t>
            </a:r>
          </a:p>
          <a:p>
            <a:r>
              <a:rPr lang="en-US"/>
              <a:t>Peterson’s solution is also complex</a:t>
            </a:r>
          </a:p>
          <a:p>
            <a:r>
              <a:rPr lang="en-US"/>
              <a:t>What we want is: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35138" y="4449763"/>
            <a:ext cx="2317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Acquire(lock);</a:t>
            </a:r>
          </a:p>
          <a:p>
            <a:r>
              <a:rPr lang="en-US" sz="2000" b="1">
                <a:latin typeface="Courier New" pitchFamily="49" charset="0"/>
              </a:rPr>
              <a:t>if (noMilk)</a:t>
            </a:r>
          </a:p>
          <a:p>
            <a:r>
              <a:rPr lang="en-US" sz="2000" b="1">
                <a:latin typeface="Courier New" pitchFamily="49" charset="0"/>
              </a:rPr>
              <a:t>  buy milk;</a:t>
            </a:r>
          </a:p>
          <a:p>
            <a:r>
              <a:rPr lang="en-US" sz="2000" b="1">
                <a:latin typeface="Courier New" pitchFamily="49" charset="0"/>
              </a:rPr>
              <a:t>Release(lock);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715000" y="4572000"/>
            <a:ext cx="2743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400"/>
              <a:t>Critical section a.k.a. Critical region a.k.a. Mutual Exclusion (Mutex)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676400" y="4800600"/>
            <a:ext cx="2286000" cy="609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>
            <a:off x="4038600" y="5105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xmlns:p14="http://schemas.microsoft.com/office/powerpoint/2010/main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Entry and Exit Protocols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0" y="2819400"/>
            <a:ext cx="4114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ENTRY;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667000" y="3429000"/>
            <a:ext cx="4114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&lt;Critical region&gt;;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362200" y="4191000"/>
            <a:ext cx="4114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EXIT;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590800" y="3200400"/>
            <a:ext cx="2133600" cy="914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Entry and Exit Protocols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0" y="2819400"/>
            <a:ext cx="4114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ENTRY;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667000" y="3429000"/>
            <a:ext cx="4114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&lt;Critical region&gt;;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362200" y="4191000"/>
            <a:ext cx="4114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EXIT;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590800" y="3200400"/>
            <a:ext cx="2133600" cy="914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4290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39624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50292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2806700" y="2514600"/>
            <a:ext cx="546100" cy="304800"/>
          </a:xfrm>
          <a:custGeom>
            <a:avLst/>
            <a:gdLst/>
            <a:ahLst/>
            <a:cxnLst>
              <a:cxn ang="0">
                <a:pos x="8" y="192"/>
              </a:cxn>
              <a:cxn ang="0">
                <a:pos x="56" y="96"/>
              </a:cxn>
              <a:cxn ang="0">
                <a:pos x="344" y="0"/>
              </a:cxn>
            </a:cxnLst>
            <a:rect l="0" t="0" r="r" b="b"/>
            <a:pathLst>
              <a:path w="344" h="192">
                <a:moveTo>
                  <a:pt x="8" y="192"/>
                </a:moveTo>
                <a:cubicBezTo>
                  <a:pt x="4" y="160"/>
                  <a:pt x="0" y="128"/>
                  <a:pt x="56" y="96"/>
                </a:cubicBezTo>
                <a:cubicBezTo>
                  <a:pt x="112" y="64"/>
                  <a:pt x="228" y="32"/>
                  <a:pt x="34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3733800" y="243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4267200" y="243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4648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2001" name="Freeform 17"/>
          <p:cNvSpPr>
            <a:spLocks/>
          </p:cNvSpPr>
          <p:nvPr/>
        </p:nvSpPr>
        <p:spPr bwMode="auto">
          <a:xfrm>
            <a:off x="5334000" y="2425700"/>
            <a:ext cx="228600" cy="889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144" y="56"/>
              </a:cxn>
            </a:cxnLst>
            <a:rect l="0" t="0" r="r" b="b"/>
            <a:pathLst>
              <a:path w="144" h="56">
                <a:moveTo>
                  <a:pt x="0" y="8"/>
                </a:moveTo>
                <a:cubicBezTo>
                  <a:pt x="36" y="4"/>
                  <a:pt x="72" y="0"/>
                  <a:pt x="96" y="8"/>
                </a:cubicBezTo>
                <a:cubicBezTo>
                  <a:pt x="120" y="16"/>
                  <a:pt x="132" y="36"/>
                  <a:pt x="144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2002" name="AutoShape 18"/>
          <p:cNvSpPr>
            <a:spLocks noChangeArrowheads="1"/>
          </p:cNvSpPr>
          <p:nvPr/>
        </p:nvSpPr>
        <p:spPr bwMode="auto">
          <a:xfrm>
            <a:off x="5486400" y="2514600"/>
            <a:ext cx="152400" cy="152400"/>
          </a:xfrm>
          <a:prstGeom prst="flowChartMerg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2743200" y="1905000"/>
            <a:ext cx="3352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Threads blocked waiting to get access</a:t>
            </a:r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>
            <a:off x="1028700" y="2362200"/>
            <a:ext cx="2540000" cy="2679700"/>
          </a:xfrm>
          <a:custGeom>
            <a:avLst/>
            <a:gdLst/>
            <a:ahLst/>
            <a:cxnLst>
              <a:cxn ang="0">
                <a:pos x="1272" y="1248"/>
              </a:cxn>
              <a:cxn ang="0">
                <a:pos x="1464" y="1392"/>
              </a:cxn>
              <a:cxn ang="0">
                <a:pos x="456" y="1584"/>
              </a:cxn>
              <a:cxn ang="0">
                <a:pos x="24" y="768"/>
              </a:cxn>
              <a:cxn ang="0">
                <a:pos x="312" y="240"/>
              </a:cxn>
              <a:cxn ang="0">
                <a:pos x="1512" y="0"/>
              </a:cxn>
            </a:cxnLst>
            <a:rect l="0" t="0" r="r" b="b"/>
            <a:pathLst>
              <a:path w="1600" h="1688">
                <a:moveTo>
                  <a:pt x="1272" y="1248"/>
                </a:moveTo>
                <a:cubicBezTo>
                  <a:pt x="1436" y="1292"/>
                  <a:pt x="1600" y="1336"/>
                  <a:pt x="1464" y="1392"/>
                </a:cubicBezTo>
                <a:cubicBezTo>
                  <a:pt x="1328" y="1448"/>
                  <a:pt x="696" y="1688"/>
                  <a:pt x="456" y="1584"/>
                </a:cubicBezTo>
                <a:cubicBezTo>
                  <a:pt x="216" y="1480"/>
                  <a:pt x="48" y="992"/>
                  <a:pt x="24" y="768"/>
                </a:cubicBezTo>
                <a:cubicBezTo>
                  <a:pt x="0" y="544"/>
                  <a:pt x="64" y="368"/>
                  <a:pt x="312" y="240"/>
                </a:cubicBezTo>
                <a:cubicBezTo>
                  <a:pt x="560" y="112"/>
                  <a:pt x="1036" y="56"/>
                  <a:pt x="151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990600" y="4953000"/>
            <a:ext cx="2362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Will </a:t>
            </a:r>
            <a:r>
              <a:rPr lang="en-US" b="1"/>
              <a:t>release</a:t>
            </a:r>
            <a:r>
              <a:rPr lang="en-US"/>
              <a:t> no. 1 in queue so it can enter CR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5638800" y="3886200"/>
            <a:ext cx="2514600" cy="22923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All threads must conform to the structure: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 lvl="1">
              <a:spcBef>
                <a:spcPct val="50000"/>
              </a:spcBef>
            </a:pPr>
            <a:r>
              <a:rPr lang="en-US"/>
              <a:t>ENTRY;</a:t>
            </a:r>
          </a:p>
          <a:p>
            <a:pPr lvl="2">
              <a:spcBef>
                <a:spcPct val="50000"/>
              </a:spcBef>
            </a:pPr>
            <a:r>
              <a:rPr lang="en-US"/>
              <a:t>&lt;use resources reserved&gt;</a:t>
            </a:r>
          </a:p>
          <a:p>
            <a:pPr lvl="1">
              <a:spcBef>
                <a:spcPct val="50000"/>
              </a:spcBef>
            </a:pPr>
            <a:r>
              <a:rPr lang="en-US"/>
              <a:t>EXIT;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7162800" y="20574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will happen if they don’t?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7162800" y="1981200"/>
            <a:ext cx="1143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flipH="1">
            <a:off x="7162800" y="3124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2010" name="Oval 26"/>
          <p:cNvSpPr>
            <a:spLocks noChangeArrowheads="1"/>
          </p:cNvSpPr>
          <p:nvPr/>
        </p:nvSpPr>
        <p:spPr bwMode="auto">
          <a:xfrm>
            <a:off x="5791200" y="4572000"/>
            <a:ext cx="2133600" cy="1981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Characteristics of a realistic solution for Mutual Exclusion</a:t>
            </a:r>
          </a:p>
        </p:txBody>
      </p:sp>
      <p:sp>
        <p:nvSpPr>
          <p:cNvPr id="3379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r>
              <a:rPr lang="en-US" sz="2400" b="1"/>
              <a:t>Mutex: Only one process can be inside a critical region</a:t>
            </a:r>
          </a:p>
          <a:p>
            <a:r>
              <a:rPr lang="en-US" sz="2400" b="1"/>
              <a:t>Non-preemptive scheduling of the resource: A thread having the resource must release it after a finite time</a:t>
            </a:r>
          </a:p>
          <a:p>
            <a:r>
              <a:rPr lang="en-US" sz="2400" b="1"/>
              <a:t>No one waits forever: When the resource is requested by several threads concurrently, it must be given to one of them after a finite time</a:t>
            </a:r>
          </a:p>
          <a:p>
            <a:r>
              <a:rPr lang="en-US" sz="2400" b="1"/>
              <a:t>No busy wait </a:t>
            </a:r>
            <a:r>
              <a:rPr lang="en-US" sz="2400"/>
              <a:t>(?)</a:t>
            </a:r>
            <a:endParaRPr lang="en-US" sz="2400" b="1"/>
          </a:p>
          <a:p>
            <a:r>
              <a:rPr lang="en-US" sz="2400"/>
              <a:t>Processes outside of critical section should not block other processes</a:t>
            </a:r>
          </a:p>
          <a:p>
            <a:r>
              <a:rPr lang="en-US" sz="2400"/>
              <a:t>No assumption about relative speeds of each thread (time independence)</a:t>
            </a:r>
          </a:p>
          <a:p>
            <a:r>
              <a:rPr lang="en-US" sz="2400"/>
              <a:t>Works for multiprocessors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Summary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Concurrency</a:t>
            </a:r>
          </a:p>
          <a:p>
            <a:r>
              <a:rPr lang="nb-NO"/>
              <a:t>Threads first intro</a:t>
            </a:r>
          </a:p>
          <a:p>
            <a:r>
              <a:rPr lang="nb-NO"/>
              <a:t>Too much milk problem</a:t>
            </a:r>
            <a:br>
              <a:rPr lang="nb-NO"/>
            </a:br>
            <a:r>
              <a:rPr lang="nb-NO">
                <a:ea typeface="Arial Unicode MS" pitchFamily="34" charset="-128"/>
                <a:cs typeface="Arial Unicode MS" pitchFamily="34" charset="-128"/>
              </a:rPr>
              <a:t>→ mutual execution!</a:t>
            </a:r>
          </a:p>
          <a:p>
            <a:r>
              <a:rPr lang="nb-NO">
                <a:ea typeface="Arial Unicode MS" pitchFamily="34" charset="-128"/>
                <a:cs typeface="Arial Unicode MS" pitchFamily="34" charset="-128"/>
              </a:rPr>
              <a:t>Entry &amp; exit</a:t>
            </a:r>
          </a:p>
          <a:p>
            <a:endParaRPr lang="nb-NO">
              <a:ea typeface="Arial Unicode MS" pitchFamily="34" charset="-128"/>
              <a:cs typeface="Arial Unicode MS" pitchFamily="34" charset="-128"/>
            </a:endParaRPr>
          </a:p>
          <a:p>
            <a:r>
              <a:rPr lang="nb-NO">
                <a:ea typeface="Arial Unicode MS" pitchFamily="34" charset="-128"/>
                <a:cs typeface="Arial Unicode MS" pitchFamily="34" charset="-128"/>
              </a:rPr>
              <a:t>Tomorrow: mutual exclusion with HW support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Thread API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Creation</a:t>
            </a:r>
          </a:p>
          <a:p>
            <a:pPr lvl="1"/>
            <a:r>
              <a:rPr lang="en-US"/>
              <a:t>Fork, Join</a:t>
            </a:r>
          </a:p>
          <a:p>
            <a:r>
              <a:rPr lang="en-US"/>
              <a:t>Mutual exclusion</a:t>
            </a:r>
          </a:p>
          <a:p>
            <a:pPr lvl="1"/>
            <a:r>
              <a:rPr lang="en-US"/>
              <a:t>Acquire (lock), Release (unlock)</a:t>
            </a:r>
          </a:p>
          <a:p>
            <a:r>
              <a:rPr lang="en-US"/>
              <a:t>Condition variables</a:t>
            </a:r>
          </a:p>
          <a:p>
            <a:pPr lvl="1"/>
            <a:r>
              <a:rPr lang="en-US"/>
              <a:t>Wait, Signal, Broadcast</a:t>
            </a:r>
          </a:p>
          <a:p>
            <a:r>
              <a:rPr lang="en-US"/>
              <a:t>Alert</a:t>
            </a:r>
          </a:p>
          <a:p>
            <a:pPr lvl="1"/>
            <a:r>
              <a:rPr lang="en-US"/>
              <a:t>Alert, AlertWait, TestAlert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0" y="1752600"/>
            <a:ext cx="2057400" cy="16811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Difficult to use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Not good: Combines </a:t>
            </a:r>
            <a:r>
              <a:rPr lang="en-US" b="1"/>
              <a:t>specification</a:t>
            </a:r>
            <a:r>
              <a:rPr lang="en-US"/>
              <a:t> of concurrency (Fork) with </a:t>
            </a:r>
            <a:r>
              <a:rPr lang="en-US" b="1"/>
              <a:t>synchronization</a:t>
            </a:r>
            <a:r>
              <a:rPr lang="en-US"/>
              <a:t> (Join)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Fork/Join</a:t>
            </a:r>
          </a:p>
        </p:txBody>
      </p:sp>
      <p:grpSp>
        <p:nvGrpSpPr>
          <p:cNvPr id="40974" name="Group 14"/>
          <p:cNvGrpSpPr>
            <a:grpSpLocks/>
          </p:cNvGrpSpPr>
          <p:nvPr/>
        </p:nvGrpSpPr>
        <p:grpSpPr bwMode="auto">
          <a:xfrm>
            <a:off x="1447800" y="1447800"/>
            <a:ext cx="4191000" cy="2971800"/>
            <a:chOff x="912" y="912"/>
            <a:chExt cx="2640" cy="1872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912" y="912"/>
              <a:ext cx="1200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P1: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….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FORK T1;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….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JOIN T1;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….</a:t>
              </a:r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912" y="1104"/>
              <a:ext cx="720" cy="1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40971" name="Group 11"/>
            <p:cNvGrpSpPr>
              <a:grpSpLocks/>
            </p:cNvGrpSpPr>
            <p:nvPr/>
          </p:nvGrpSpPr>
          <p:grpSpPr bwMode="auto">
            <a:xfrm>
              <a:off x="2688" y="960"/>
              <a:ext cx="864" cy="905"/>
              <a:chOff x="2688" y="960"/>
              <a:chExt cx="864" cy="905"/>
            </a:xfrm>
          </p:grpSpPr>
          <p:sp>
            <p:nvSpPr>
              <p:cNvPr id="40964" name="Text Box 4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9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T1: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/>
                  <a:t>….</a:t>
                </a:r>
              </a:p>
              <a:p>
                <a:pPr>
                  <a:spcBef>
                    <a:spcPct val="50000"/>
                  </a:spcBef>
                </a:pPr>
                <a:endParaRPr lang="en-US"/>
              </a:p>
              <a:p>
                <a:pPr>
                  <a:spcBef>
                    <a:spcPct val="50000"/>
                  </a:spcBef>
                </a:pPr>
                <a:r>
                  <a:rPr lang="en-US"/>
                  <a:t>END;</a:t>
                </a:r>
              </a:p>
            </p:txBody>
          </p:sp>
          <p:sp>
            <p:nvSpPr>
              <p:cNvPr id="40967" name="Rectangle 7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 flipV="1">
              <a:off x="1536" y="1200"/>
              <a:ext cx="115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H="1">
              <a:off x="1488" y="1776"/>
              <a:ext cx="120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28600" y="3124200"/>
            <a:ext cx="990600" cy="10699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P1 must WAIT until T1 finishes</a:t>
            </a: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V="1">
            <a:off x="914400" y="31242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1524000" y="2438400"/>
            <a:ext cx="838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4343400" y="1981200"/>
            <a:ext cx="838200" cy="685800"/>
          </a:xfrm>
          <a:prstGeom prst="rect">
            <a:avLst/>
          </a:prstGeom>
          <a:solidFill>
            <a:schemeClr val="tx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6400800" y="12192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Executes concurrently</a:t>
            </a:r>
          </a:p>
        </p:txBody>
      </p:sp>
      <p:grpSp>
        <p:nvGrpSpPr>
          <p:cNvPr id="41013" name="Group 53"/>
          <p:cNvGrpSpPr>
            <a:grpSpLocks/>
          </p:cNvGrpSpPr>
          <p:nvPr/>
        </p:nvGrpSpPr>
        <p:grpSpPr bwMode="auto">
          <a:xfrm>
            <a:off x="1524000" y="2514600"/>
            <a:ext cx="7391400" cy="4114800"/>
            <a:chOff x="960" y="1584"/>
            <a:chExt cx="4656" cy="2592"/>
          </a:xfrm>
        </p:grpSpPr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2256" y="2304"/>
              <a:ext cx="1200" cy="1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P1: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….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FORK T1;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FORK T2;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FORK T3;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….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JOIN;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….</a:t>
              </a:r>
            </a:p>
          </p:txBody>
        </p:sp>
        <p:sp>
          <p:nvSpPr>
            <p:cNvPr id="40977" name="Rectangle 17"/>
            <p:cNvSpPr>
              <a:spLocks noChangeArrowheads="1"/>
            </p:cNvSpPr>
            <p:nvPr/>
          </p:nvSpPr>
          <p:spPr bwMode="auto">
            <a:xfrm>
              <a:off x="2256" y="2496"/>
              <a:ext cx="720" cy="1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40978" name="Group 18"/>
            <p:cNvGrpSpPr>
              <a:grpSpLocks/>
            </p:cNvGrpSpPr>
            <p:nvPr/>
          </p:nvGrpSpPr>
          <p:grpSpPr bwMode="auto">
            <a:xfrm>
              <a:off x="3984" y="1584"/>
              <a:ext cx="864" cy="905"/>
              <a:chOff x="2688" y="960"/>
              <a:chExt cx="864" cy="905"/>
            </a:xfrm>
          </p:grpSpPr>
          <p:sp>
            <p:nvSpPr>
              <p:cNvPr id="40979" name="Text Box 19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9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T1: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/>
                  <a:t>….</a:t>
                </a:r>
              </a:p>
              <a:p>
                <a:pPr>
                  <a:spcBef>
                    <a:spcPct val="50000"/>
                  </a:spcBef>
                </a:pPr>
                <a:endParaRPr lang="en-US"/>
              </a:p>
              <a:p>
                <a:pPr>
                  <a:spcBef>
                    <a:spcPct val="50000"/>
                  </a:spcBef>
                </a:pPr>
                <a:r>
                  <a:rPr lang="en-US"/>
                  <a:t>END;</a:t>
                </a:r>
              </a:p>
            </p:txBody>
          </p:sp>
          <p:sp>
            <p:nvSpPr>
              <p:cNvPr id="40980" name="Rectangle 20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 flipV="1">
              <a:off x="2880" y="1776"/>
              <a:ext cx="110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40983" name="Group 23"/>
            <p:cNvGrpSpPr>
              <a:grpSpLocks/>
            </p:cNvGrpSpPr>
            <p:nvPr/>
          </p:nvGrpSpPr>
          <p:grpSpPr bwMode="auto">
            <a:xfrm>
              <a:off x="4752" y="2448"/>
              <a:ext cx="864" cy="905"/>
              <a:chOff x="2688" y="960"/>
              <a:chExt cx="864" cy="905"/>
            </a:xfrm>
          </p:grpSpPr>
          <p:sp>
            <p:nvSpPr>
              <p:cNvPr id="40984" name="Text Box 24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9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T2: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/>
                  <a:t>….</a:t>
                </a:r>
              </a:p>
              <a:p>
                <a:pPr>
                  <a:spcBef>
                    <a:spcPct val="50000"/>
                  </a:spcBef>
                </a:pPr>
                <a:endParaRPr lang="en-US"/>
              </a:p>
              <a:p>
                <a:pPr>
                  <a:spcBef>
                    <a:spcPct val="50000"/>
                  </a:spcBef>
                </a:pPr>
                <a:r>
                  <a:rPr lang="en-US"/>
                  <a:t>END;</a:t>
                </a:r>
              </a:p>
            </p:txBody>
          </p:sp>
          <p:sp>
            <p:nvSpPr>
              <p:cNvPr id="40985" name="Rectangle 2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grpSp>
          <p:nvGrpSpPr>
            <p:cNvPr id="40986" name="Group 26"/>
            <p:cNvGrpSpPr>
              <a:grpSpLocks/>
            </p:cNvGrpSpPr>
            <p:nvPr/>
          </p:nvGrpSpPr>
          <p:grpSpPr bwMode="auto">
            <a:xfrm>
              <a:off x="4080" y="3264"/>
              <a:ext cx="864" cy="905"/>
              <a:chOff x="2688" y="960"/>
              <a:chExt cx="864" cy="905"/>
            </a:xfrm>
          </p:grpSpPr>
          <p:sp>
            <p:nvSpPr>
              <p:cNvPr id="40987" name="Text Box 27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9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T3: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/>
                  <a:t>….</a:t>
                </a:r>
              </a:p>
              <a:p>
                <a:pPr>
                  <a:spcBef>
                    <a:spcPct val="50000"/>
                  </a:spcBef>
                </a:pPr>
                <a:endParaRPr lang="en-US"/>
              </a:p>
              <a:p>
                <a:pPr>
                  <a:spcBef>
                    <a:spcPct val="50000"/>
                  </a:spcBef>
                </a:pPr>
                <a:r>
                  <a:rPr lang="en-US"/>
                  <a:t>END;</a:t>
                </a:r>
              </a:p>
            </p:txBody>
          </p:sp>
          <p:sp>
            <p:nvSpPr>
              <p:cNvPr id="40988" name="Rectangle 28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40989" name="Line 29"/>
            <p:cNvSpPr>
              <a:spLocks noChangeShapeType="1"/>
            </p:cNvSpPr>
            <p:nvPr/>
          </p:nvSpPr>
          <p:spPr bwMode="auto">
            <a:xfrm flipV="1">
              <a:off x="2832" y="2688"/>
              <a:ext cx="19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auto">
            <a:xfrm>
              <a:off x="2880" y="3312"/>
              <a:ext cx="120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0994" name="Freeform 34"/>
            <p:cNvSpPr>
              <a:spLocks/>
            </p:cNvSpPr>
            <p:nvPr/>
          </p:nvSpPr>
          <p:spPr bwMode="auto">
            <a:xfrm>
              <a:off x="2688" y="2200"/>
              <a:ext cx="1344" cy="1632"/>
            </a:xfrm>
            <a:custGeom>
              <a:avLst/>
              <a:gdLst/>
              <a:ahLst/>
              <a:cxnLst>
                <a:cxn ang="0">
                  <a:pos x="1344" y="200"/>
                </a:cxn>
                <a:cxn ang="0">
                  <a:pos x="1056" y="200"/>
                </a:cxn>
                <a:cxn ang="0">
                  <a:pos x="816" y="1400"/>
                </a:cxn>
                <a:cxn ang="0">
                  <a:pos x="0" y="1592"/>
                </a:cxn>
              </a:cxnLst>
              <a:rect l="0" t="0" r="r" b="b"/>
              <a:pathLst>
                <a:path w="1344" h="1632">
                  <a:moveTo>
                    <a:pt x="1344" y="200"/>
                  </a:moveTo>
                  <a:cubicBezTo>
                    <a:pt x="1244" y="100"/>
                    <a:pt x="1144" y="0"/>
                    <a:pt x="1056" y="200"/>
                  </a:cubicBezTo>
                  <a:cubicBezTo>
                    <a:pt x="968" y="400"/>
                    <a:pt x="992" y="1168"/>
                    <a:pt x="816" y="1400"/>
                  </a:cubicBezTo>
                  <a:cubicBezTo>
                    <a:pt x="640" y="1632"/>
                    <a:pt x="320" y="1612"/>
                    <a:pt x="0" y="15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0996" name="Freeform 36"/>
            <p:cNvSpPr>
              <a:spLocks/>
            </p:cNvSpPr>
            <p:nvPr/>
          </p:nvSpPr>
          <p:spPr bwMode="auto">
            <a:xfrm>
              <a:off x="2736" y="3048"/>
              <a:ext cx="2064" cy="864"/>
            </a:xfrm>
            <a:custGeom>
              <a:avLst/>
              <a:gdLst/>
              <a:ahLst/>
              <a:cxnLst>
                <a:cxn ang="0">
                  <a:pos x="2064" y="168"/>
                </a:cxn>
                <a:cxn ang="0">
                  <a:pos x="1584" y="24"/>
                </a:cxn>
                <a:cxn ang="0">
                  <a:pos x="1152" y="120"/>
                </a:cxn>
                <a:cxn ang="0">
                  <a:pos x="912" y="744"/>
                </a:cxn>
                <a:cxn ang="0">
                  <a:pos x="0" y="840"/>
                </a:cxn>
              </a:cxnLst>
              <a:rect l="0" t="0" r="r" b="b"/>
              <a:pathLst>
                <a:path w="2064" h="864">
                  <a:moveTo>
                    <a:pt x="2064" y="168"/>
                  </a:moveTo>
                  <a:cubicBezTo>
                    <a:pt x="1900" y="100"/>
                    <a:pt x="1736" y="32"/>
                    <a:pt x="1584" y="24"/>
                  </a:cubicBezTo>
                  <a:cubicBezTo>
                    <a:pt x="1432" y="16"/>
                    <a:pt x="1264" y="0"/>
                    <a:pt x="1152" y="120"/>
                  </a:cubicBezTo>
                  <a:cubicBezTo>
                    <a:pt x="1040" y="240"/>
                    <a:pt x="1104" y="624"/>
                    <a:pt x="912" y="744"/>
                  </a:cubicBezTo>
                  <a:cubicBezTo>
                    <a:pt x="720" y="864"/>
                    <a:pt x="360" y="852"/>
                    <a:pt x="0" y="84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0997" name="Freeform 37"/>
            <p:cNvSpPr>
              <a:spLocks/>
            </p:cNvSpPr>
            <p:nvPr/>
          </p:nvSpPr>
          <p:spPr bwMode="auto">
            <a:xfrm>
              <a:off x="2640" y="3888"/>
              <a:ext cx="1488" cy="216"/>
            </a:xfrm>
            <a:custGeom>
              <a:avLst/>
              <a:gdLst/>
              <a:ahLst/>
              <a:cxnLst>
                <a:cxn ang="0">
                  <a:pos x="1488" y="144"/>
                </a:cxn>
                <a:cxn ang="0">
                  <a:pos x="672" y="192"/>
                </a:cxn>
                <a:cxn ang="0">
                  <a:pos x="0" y="0"/>
                </a:cxn>
              </a:cxnLst>
              <a:rect l="0" t="0" r="r" b="b"/>
              <a:pathLst>
                <a:path w="1488" h="216">
                  <a:moveTo>
                    <a:pt x="1488" y="144"/>
                  </a:moveTo>
                  <a:cubicBezTo>
                    <a:pt x="1204" y="180"/>
                    <a:pt x="920" y="216"/>
                    <a:pt x="672" y="192"/>
                  </a:cubicBezTo>
                  <a:cubicBezTo>
                    <a:pt x="424" y="168"/>
                    <a:pt x="212" y="8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0998" name="Text Box 38"/>
            <p:cNvSpPr txBox="1">
              <a:spLocks noChangeArrowheads="1"/>
            </p:cNvSpPr>
            <p:nvPr/>
          </p:nvSpPr>
          <p:spPr bwMode="auto">
            <a:xfrm>
              <a:off x="960" y="3792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JOIN whom??</a:t>
              </a: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auto">
            <a:xfrm flipV="1">
              <a:off x="1776" y="3792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007" name="Rectangle 47"/>
            <p:cNvSpPr>
              <a:spLocks noChangeArrowheads="1"/>
            </p:cNvSpPr>
            <p:nvPr/>
          </p:nvSpPr>
          <p:spPr bwMode="auto">
            <a:xfrm>
              <a:off x="2304" y="3408"/>
              <a:ext cx="52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008" name="Rectangle 48"/>
            <p:cNvSpPr>
              <a:spLocks noChangeArrowheads="1"/>
            </p:cNvSpPr>
            <p:nvPr/>
          </p:nvSpPr>
          <p:spPr bwMode="auto">
            <a:xfrm>
              <a:off x="4032" y="1872"/>
              <a:ext cx="528" cy="432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009" name="Rectangle 49"/>
            <p:cNvSpPr>
              <a:spLocks noChangeArrowheads="1"/>
            </p:cNvSpPr>
            <p:nvPr/>
          </p:nvSpPr>
          <p:spPr bwMode="auto">
            <a:xfrm>
              <a:off x="4800" y="2688"/>
              <a:ext cx="528" cy="432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010" name="Rectangle 50"/>
            <p:cNvSpPr>
              <a:spLocks noChangeArrowheads="1"/>
            </p:cNvSpPr>
            <p:nvPr/>
          </p:nvSpPr>
          <p:spPr bwMode="auto">
            <a:xfrm>
              <a:off x="4128" y="3504"/>
              <a:ext cx="528" cy="432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41011" name="Rectangle 51"/>
          <p:cNvSpPr>
            <a:spLocks noChangeArrowheads="1"/>
          </p:cNvSpPr>
          <p:nvPr/>
        </p:nvSpPr>
        <p:spPr bwMode="auto">
          <a:xfrm>
            <a:off x="7772400" y="381000"/>
            <a:ext cx="838200" cy="685800"/>
          </a:xfrm>
          <a:prstGeom prst="rect">
            <a:avLst/>
          </a:prstGeom>
          <a:solidFill>
            <a:schemeClr val="tx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012" name="Rectangle 52"/>
          <p:cNvSpPr>
            <a:spLocks noChangeArrowheads="1"/>
          </p:cNvSpPr>
          <p:nvPr/>
        </p:nvSpPr>
        <p:spPr bwMode="auto">
          <a:xfrm>
            <a:off x="6629400" y="381000"/>
            <a:ext cx="838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Figure 2-14. Some of the Pthreads function calls.</a:t>
            </a:r>
          </a:p>
        </p:txBody>
      </p:sp>
      <p:sp>
        <p:nvSpPr>
          <p:cNvPr id="296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POSIX Threads (1)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547664" y="6248400"/>
            <a:ext cx="6910536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Tanenbaum</a:t>
            </a:r>
            <a:r>
              <a:rPr lang="en-US" dirty="0" smtClean="0"/>
              <a:t>, Modern Operating Systems 3 e, (c) 2008 Prentice-Hall, Inc. All rights reserved. 0-13-</a:t>
            </a:r>
            <a:r>
              <a:rPr lang="en-US" b="1" dirty="0" smtClean="0"/>
              <a:t>6006639</a:t>
            </a:r>
            <a:endParaRPr lang="en-US" dirty="0"/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1911350"/>
            <a:ext cx="8621713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37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Figure 2-15. An example program using threads.</a:t>
            </a:r>
          </a:p>
        </p:txBody>
      </p:sp>
      <p:sp>
        <p:nvSpPr>
          <p:cNvPr id="307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POSIX Threads (2)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051720" y="6248400"/>
            <a:ext cx="640648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Tanenbaum</a:t>
            </a:r>
            <a:r>
              <a:rPr lang="en-US" dirty="0" smtClean="0"/>
              <a:t>, Modern Operating Systems 3 e, (c) 2008 Prentice-Hall, Inc. All rights reserved. 0-13-</a:t>
            </a:r>
            <a:r>
              <a:rPr lang="en-US" b="1" dirty="0" smtClean="0"/>
              <a:t>6006639</a:t>
            </a:r>
            <a:endParaRPr lang="en-US" dirty="0"/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555750"/>
            <a:ext cx="75104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1350963" y="5008563"/>
            <a:ext cx="11318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55031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Figure 2-15. An example program using threads.</a:t>
            </a:r>
          </a:p>
        </p:txBody>
      </p:sp>
      <p:sp>
        <p:nvSpPr>
          <p:cNvPr id="31747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192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POSIX Threads (3)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699792" y="6248400"/>
            <a:ext cx="5758408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Tanenbaum</a:t>
            </a:r>
            <a:r>
              <a:rPr lang="en-US" dirty="0" smtClean="0"/>
              <a:t>, Modern Operating Systems 3 e, (c) 2008 Prentice-Hall, Inc. All rights reserved. 0-13-</a:t>
            </a:r>
            <a:r>
              <a:rPr lang="en-US" b="1" dirty="0" smtClean="0"/>
              <a:t>6006639</a:t>
            </a:r>
            <a:endParaRPr lang="en-US" dirty="0"/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1366838"/>
            <a:ext cx="8024812" cy="433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341313" y="777875"/>
            <a:ext cx="11318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47918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User vs. Kernel-Level Threads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Question</a:t>
            </a:r>
          </a:p>
          <a:p>
            <a:pPr lvl="1"/>
            <a:r>
              <a:rPr lang="en-US"/>
              <a:t>What is the difference between user-level and kernel-level threads?</a:t>
            </a:r>
          </a:p>
          <a:p>
            <a:r>
              <a:rPr lang="en-US"/>
              <a:t>Discussions</a:t>
            </a:r>
          </a:p>
          <a:p>
            <a:pPr lvl="1"/>
            <a:r>
              <a:rPr lang="en-US"/>
              <a:t>When a user-level thread is blocked on an I/O event, the whole process is blocked</a:t>
            </a:r>
          </a:p>
          <a:p>
            <a:pPr lvl="1"/>
            <a:r>
              <a:rPr lang="en-US"/>
              <a:t>A context switch of kernel-threads is expensive</a:t>
            </a:r>
          </a:p>
          <a:p>
            <a:pPr lvl="1"/>
            <a:r>
              <a:rPr lang="en-US"/>
              <a:t>A smart scheduler (two-level) can avoid both drawbacks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oval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oval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7225</TotalTime>
  <Words>2019</Words>
  <Application>Microsoft Macintosh PowerPoint</Application>
  <PresentationFormat>On-screen Show (4:3)</PresentationFormat>
  <Paragraphs>411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Blank Presentation</vt:lpstr>
      <vt:lpstr>Threads and Critical Sections </vt:lpstr>
      <vt:lpstr>Overview</vt:lpstr>
      <vt:lpstr>Thread and Address Space</vt:lpstr>
      <vt:lpstr>Typical Thread API</vt:lpstr>
      <vt:lpstr>Fork/Join</vt:lpstr>
      <vt:lpstr>POSIX Threads (1)</vt:lpstr>
      <vt:lpstr>POSIX Threads (2)</vt:lpstr>
      <vt:lpstr>POSIX Threads (3)</vt:lpstr>
      <vt:lpstr>User vs. Kernel-Level Threads</vt:lpstr>
      <vt:lpstr>User vs. Kernel Threads</vt:lpstr>
      <vt:lpstr>Recall last week: PCB resp. PT</vt:lpstr>
      <vt:lpstr>Thread Control Block</vt:lpstr>
      <vt:lpstr>System Stack for Kernel Threads</vt:lpstr>
      <vt:lpstr>System Stack for Kernel Threads in Linux</vt:lpstr>
      <vt:lpstr>Concurrency and Threads</vt:lpstr>
      <vt:lpstr>Why is concurrency tricky</vt:lpstr>
      <vt:lpstr>Example: NASA Pathfinder spacecraft</vt:lpstr>
      <vt:lpstr>Priority Inversion on Mars Pathfinder</vt:lpstr>
      <vt:lpstr>Temporal Dependence</vt:lpstr>
      <vt:lpstr>Concurrency: Double buffering</vt:lpstr>
      <vt:lpstr>Concurrency: Time Dependent Errors</vt:lpstr>
      <vt:lpstr>Race Conditions</vt:lpstr>
      <vt:lpstr>Critical Region</vt:lpstr>
      <vt:lpstr>Critical Regions (2)</vt:lpstr>
      <vt:lpstr>“Too Much Milk” Problem</vt:lpstr>
      <vt:lpstr>A Possible Solution?</vt:lpstr>
      <vt:lpstr>A Possible Solution?</vt:lpstr>
      <vt:lpstr>Another Possible Solution?</vt:lpstr>
      <vt:lpstr>Another Possible Solution?</vt:lpstr>
      <vt:lpstr>Yet Another Possible Solution?</vt:lpstr>
      <vt:lpstr>Yet Another Possible Solution?</vt:lpstr>
      <vt:lpstr>Remarks</vt:lpstr>
      <vt:lpstr>Entry and Exit Protocols</vt:lpstr>
      <vt:lpstr>Entry and Exit Protocols</vt:lpstr>
      <vt:lpstr>Characteristics of a realistic solution for Mutual Exclusion</vt:lpstr>
      <vt:lpstr>Summary</vt:lpstr>
    </vt:vector>
  </TitlesOfParts>
  <Company>Princeton University/University of Tromsø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Threads and Mutex</dc:title>
  <dc:creator>kl, oja</dc:creator>
  <cp:lastModifiedBy>Bruker ved UiO</cp:lastModifiedBy>
  <cp:revision>173</cp:revision>
  <cp:lastPrinted>2012-09-04T12:45:33Z</cp:lastPrinted>
  <dcterms:created xsi:type="dcterms:W3CDTF">1998-02-12T19:35:34Z</dcterms:created>
  <dcterms:modified xsi:type="dcterms:W3CDTF">2014-01-28T12:50:42Z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4</vt:i4>
  </property>
  <property fmtid="{D5CDD505-2E9C-101B-9397-08002B2CF9AE}" pid="6" name="ScreenUsage">
    <vt:i4>3</vt:i4>
  </property>
  <property fmtid="{D5CDD505-2E9C-101B-9397-08002B2CF9AE}" pid="7" name="MailAddress">
    <vt:lpwstr>otto@cs.princeton.edu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D:\Otto\TeachOS Princeton 9899\Otto\Fall98\Notes\html</vt:lpwstr>
  </property>
</Properties>
</file>