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3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44"/>
  </p:notesMasterIdLst>
  <p:handoutMasterIdLst>
    <p:handoutMasterId r:id="rId45"/>
  </p:handoutMasterIdLst>
  <p:sldIdLst>
    <p:sldId id="590" r:id="rId2"/>
    <p:sldId id="591" r:id="rId3"/>
    <p:sldId id="592" r:id="rId4"/>
    <p:sldId id="593" r:id="rId5"/>
    <p:sldId id="594" r:id="rId6"/>
    <p:sldId id="627" r:id="rId7"/>
    <p:sldId id="596" r:id="rId8"/>
    <p:sldId id="597" r:id="rId9"/>
    <p:sldId id="598" r:id="rId10"/>
    <p:sldId id="599" r:id="rId11"/>
    <p:sldId id="628" r:id="rId12"/>
    <p:sldId id="600" r:id="rId13"/>
    <p:sldId id="601" r:id="rId14"/>
    <p:sldId id="603" r:id="rId15"/>
    <p:sldId id="604" r:id="rId16"/>
    <p:sldId id="691" r:id="rId17"/>
    <p:sldId id="605" r:id="rId18"/>
    <p:sldId id="606" r:id="rId19"/>
    <p:sldId id="607" r:id="rId20"/>
    <p:sldId id="608" r:id="rId21"/>
    <p:sldId id="609" r:id="rId22"/>
    <p:sldId id="610" r:id="rId23"/>
    <p:sldId id="611" r:id="rId24"/>
    <p:sldId id="612" r:id="rId25"/>
    <p:sldId id="613" r:id="rId26"/>
    <p:sldId id="602" r:id="rId27"/>
    <p:sldId id="620" r:id="rId28"/>
    <p:sldId id="621" r:id="rId29"/>
    <p:sldId id="622" r:id="rId30"/>
    <p:sldId id="470" r:id="rId31"/>
    <p:sldId id="471" r:id="rId32"/>
    <p:sldId id="472" r:id="rId33"/>
    <p:sldId id="473" r:id="rId34"/>
    <p:sldId id="474" r:id="rId35"/>
    <p:sldId id="475" r:id="rId36"/>
    <p:sldId id="476" r:id="rId37"/>
    <p:sldId id="477" r:id="rId38"/>
    <p:sldId id="588" r:id="rId39"/>
    <p:sldId id="633" r:id="rId40"/>
    <p:sldId id="479" r:id="rId41"/>
    <p:sldId id="480" r:id="rId42"/>
    <p:sldId id="692" r:id="rId4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Non-QoS Multimedia Networking ALF &amp; ILP" id="{CE36E558-DCB8-594D-935B-DE2459D4C997}">
          <p14:sldIdLst>
            <p14:sldId id="590"/>
          </p14:sldIdLst>
        </p14:section>
        <p14:section name="Multimedia Intro" id="{0AD635CC-FD90-D649-B3EC-5C75094A4D5E}">
          <p14:sldIdLst>
            <p14:sldId id="591"/>
            <p14:sldId id="592"/>
            <p14:sldId id="593"/>
            <p14:sldId id="594"/>
            <p14:sldId id="627"/>
            <p14:sldId id="596"/>
            <p14:sldId id="597"/>
            <p14:sldId id="598"/>
            <p14:sldId id="599"/>
            <p14:sldId id="628"/>
            <p14:sldId id="600"/>
          </p14:sldIdLst>
        </p14:section>
        <p14:section name="Non-QoS multimedia" id="{06D71D86-5E8A-2147-89C6-FA9C2AC63671}">
          <p14:sldIdLst>
            <p14:sldId id="601"/>
            <p14:sldId id="603"/>
            <p14:sldId id="604"/>
            <p14:sldId id="691"/>
            <p14:sldId id="605"/>
            <p14:sldId id="606"/>
            <p14:sldId id="607"/>
            <p14:sldId id="608"/>
            <p14:sldId id="609"/>
            <p14:sldId id="610"/>
            <p14:sldId id="611"/>
            <p14:sldId id="612"/>
            <p14:sldId id="613"/>
            <p14:sldId id="602"/>
          </p14:sldIdLst>
        </p14:section>
        <p14:section name="Server styles" id="{50C811B1-DEEC-5643-B1D3-33DF596D0ECB}">
          <p14:sldIdLst>
            <p14:sldId id="620"/>
            <p14:sldId id="621"/>
            <p14:sldId id="622"/>
          </p14:sldIdLst>
        </p14:section>
        <p14:section name="Alf &amp; ILP" id="{52A2E3C0-03F3-5C4B-8F94-215E2BDC6FAB}">
          <p14:sldIdLst>
            <p14:sldId id="470"/>
            <p14:sldId id="471"/>
            <p14:sldId id="472"/>
            <p14:sldId id="473"/>
            <p14:sldId id="474"/>
            <p14:sldId id="475"/>
          </p14:sldIdLst>
        </p14:section>
        <p14:section name="Non-QoS Multimedia Networking RTP" id="{FB7179D1-C8A5-7D4E-A2DE-1A31BF9E891A}">
          <p14:sldIdLst>
            <p14:sldId id="476"/>
            <p14:sldId id="477"/>
            <p14:sldId id="588"/>
            <p14:sldId id="633"/>
            <p14:sldId id="479"/>
            <p14:sldId id="480"/>
            <p14:sldId id="69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C19D06"/>
    <a:srgbClr val="A33D8B"/>
    <a:srgbClr val="FF3300"/>
    <a:srgbClr val="DDDDDD"/>
    <a:srgbClr val="EAEAEA"/>
    <a:srgbClr val="C0C0C0"/>
    <a:srgbClr val="FFFF00"/>
    <a:srgbClr val="0000FF"/>
    <a:srgbClr val="FF000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60" autoAdjust="0"/>
    <p:restoredTop sz="89552" autoAdjust="0"/>
  </p:normalViewPr>
  <p:slideViewPr>
    <p:cSldViewPr>
      <p:cViewPr varScale="1">
        <p:scale>
          <a:sx n="101" d="100"/>
          <a:sy n="101" d="100"/>
        </p:scale>
        <p:origin x="-127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" y="42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Relationship Id="rId2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4" Type="http://schemas.openxmlformats.org/officeDocument/2006/relationships/image" Target="../media/image13.emf"/><Relationship Id="rId1" Type="http://schemas.openxmlformats.org/officeDocument/2006/relationships/image" Target="../media/image10.wmf"/><Relationship Id="rId2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45D9A20B-537F-284C-B866-9242820ABC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522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DD29E037-B1DD-4743-9384-70CA6E41B7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1469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29E037-B1DD-4743-9384-70CA6E41B7C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950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 with Jitter: when measuring</a:t>
            </a:r>
            <a:r>
              <a:rPr lang="en-US" baseline="0" dirty="0" smtClean="0"/>
              <a:t> it, </a:t>
            </a:r>
            <a:r>
              <a:rPr lang="en-US" dirty="0" smtClean="0"/>
              <a:t>you</a:t>
            </a:r>
            <a:r>
              <a:rPr lang="en-US" baseline="0" dirty="0" smtClean="0"/>
              <a:t> have to choose over which time window 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29E037-B1DD-4743-9384-70CA6E41B7C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004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abs(network</a:t>
            </a:r>
            <a:r>
              <a:rPr lang="en-US" baseline="0" dirty="0" smtClean="0"/>
              <a:t> delay </a:t>
            </a:r>
            <a:r>
              <a:rPr lang="mr-IN" baseline="0" dirty="0" smtClean="0"/>
              <a:t>–</a:t>
            </a:r>
            <a:r>
              <a:rPr lang="en-US" baseline="0" dirty="0" smtClean="0"/>
              <a:t> average delay) </a:t>
            </a:r>
            <a:r>
              <a:rPr lang="mr-IN" baseline="0" dirty="0" smtClean="0"/>
              <a:t>–</a:t>
            </a:r>
            <a:r>
              <a:rPr lang="en-US" baseline="0" dirty="0" smtClean="0"/>
              <a:t> average difference between actual network delays and last packets network delay; with aging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29E037-B1DD-4743-9384-70CA6E41B7CB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341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29E037-B1DD-4743-9384-70CA6E41B7CB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277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ancient technique,</a:t>
            </a:r>
            <a:r>
              <a:rPr lang="en-US" baseline="0" dirty="0" smtClean="0"/>
              <a:t> from RAT </a:t>
            </a:r>
            <a:r>
              <a:rPr lang="mr-IN" baseline="0" dirty="0" smtClean="0"/>
              <a:t>–</a:t>
            </a:r>
            <a:r>
              <a:rPr lang="en-US" baseline="0" dirty="0" smtClean="0"/>
              <a:t> Robust Audio Tool, 1995</a:t>
            </a:r>
          </a:p>
          <a:p>
            <a:r>
              <a:rPr lang="en-US" baseline="0" dirty="0" smtClean="0"/>
              <a:t>quality analysis by Angela </a:t>
            </a:r>
            <a:r>
              <a:rPr lang="en-US" baseline="0" dirty="0" err="1" smtClean="0"/>
              <a:t>Sasse</a:t>
            </a:r>
            <a:r>
              <a:rPr lang="en-US" baseline="0" dirty="0" smtClean="0"/>
              <a:t> in 1996 !!!</a:t>
            </a:r>
          </a:p>
          <a:p>
            <a:r>
              <a:rPr lang="en-US" baseline="0" dirty="0" smtClean="0"/>
              <a:t>in a 20ms packet, these are 160 bytes + 32.5 bytes, </a:t>
            </a:r>
            <a:r>
              <a:rPr lang="en-US" baseline="0" dirty="0" err="1" smtClean="0"/>
              <a:t>resp</a:t>
            </a:r>
            <a:r>
              <a:rPr lang="en-US" baseline="0" dirty="0" smtClean="0"/>
              <a:t> 320 &amp; 65 for 40ms, 40+8.125 for 5 </a:t>
            </a:r>
            <a:r>
              <a:rPr lang="en-US" baseline="0" dirty="0" err="1" smtClean="0"/>
              <a:t>ms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29E037-B1DD-4743-9384-70CA6E41B7CB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35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SRTP </a:t>
            </a:r>
            <a:r>
              <a:rPr lang="mr-IN" dirty="0" smtClean="0"/>
              <a:t>–</a:t>
            </a:r>
            <a:r>
              <a:rPr lang="en-US" dirty="0" smtClean="0"/>
              <a:t> secure RTP</a:t>
            </a:r>
            <a:r>
              <a:rPr lang="en-US" baseline="0" dirty="0" smtClean="0"/>
              <a:t> / </a:t>
            </a:r>
            <a:r>
              <a:rPr lang="en-US" dirty="0" smtClean="0"/>
              <a:t>DTLS </a:t>
            </a:r>
            <a:r>
              <a:rPr lang="mr-IN" dirty="0" smtClean="0"/>
              <a:t>–</a:t>
            </a:r>
            <a:r>
              <a:rPr lang="en-US" dirty="0" smtClean="0"/>
              <a:t> datagram transport</a:t>
            </a:r>
            <a:r>
              <a:rPr lang="en-US" baseline="0" dirty="0" smtClean="0"/>
              <a:t> layer security</a:t>
            </a:r>
          </a:p>
          <a:p>
            <a:r>
              <a:rPr lang="en-US" dirty="0" smtClean="0"/>
              <a:t>JSEP/SDP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Javascript</a:t>
            </a:r>
            <a:r>
              <a:rPr lang="en-US" dirty="0" smtClean="0"/>
              <a:t> session establishment protocol / session description protocol</a:t>
            </a:r>
          </a:p>
          <a:p>
            <a:r>
              <a:rPr lang="en-US" dirty="0" smtClean="0"/>
              <a:t>ICE / STUN / TURN </a:t>
            </a:r>
            <a:r>
              <a:rPr lang="mr-IN" dirty="0" smtClean="0"/>
              <a:t>–</a:t>
            </a:r>
            <a:r>
              <a:rPr lang="en-US" dirty="0" smtClean="0"/>
              <a:t> interactive connectivity establishment / Session Traversal Utilities for NAT / Traversal</a:t>
            </a:r>
            <a:r>
              <a:rPr lang="en-US" baseline="0" dirty="0" smtClean="0"/>
              <a:t> Using Relay NAT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29E037-B1DD-4743-9384-70CA6E41B7CB}" type="slidenum">
              <a:rPr lang="en-GB" smtClean="0"/>
              <a:pPr>
                <a:defRPr/>
              </a:pPr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983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38175" y="1708150"/>
            <a:ext cx="7772400" cy="1462088"/>
          </a:xfrm>
        </p:spPr>
        <p:txBody>
          <a:bodyPr rIns="91440"/>
          <a:lstStyle>
            <a:lvl1pPr algn="ctr">
              <a:defRPr/>
            </a:lvl1pPr>
          </a:lstStyle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5150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Ins="91440"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nb-NO" smtClean="0"/>
              <a:t>Click to edit Master subtitle style</a:t>
            </a:r>
            <a:endParaRPr lang="en-US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1725613" y="6654800"/>
            <a:ext cx="5113337" cy="21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25200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900" dirty="0" smtClean="0">
                <a:solidFill>
                  <a:srgbClr val="000000"/>
                </a:solidFill>
                <a:latin typeface="Arial" charset="0"/>
              </a:rPr>
              <a:t>INF3190</a:t>
            </a:r>
            <a:r>
              <a:rPr lang="en-US" sz="900" baseline="0" dirty="0" smtClean="0">
                <a:solidFill>
                  <a:srgbClr val="000000"/>
                </a:solidFill>
                <a:latin typeface="Arial" charset="0"/>
              </a:rPr>
              <a:t> – Data Communication</a:t>
            </a:r>
            <a:endParaRPr lang="en-US" sz="9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" name="Picture 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2163" y="6665913"/>
            <a:ext cx="1966912" cy="168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1" name="Picture 38" descr="Picture2"/>
          <p:cNvPicPr>
            <a:picLocks noChangeAspect="1" noChangeArrowheads="1"/>
          </p:cNvPicPr>
          <p:nvPr/>
        </p:nvPicPr>
        <p:blipFill>
          <a:blip r:embed="rId3"/>
          <a:srcRect r="67514"/>
          <a:stretch>
            <a:fillRect/>
          </a:stretch>
        </p:blipFill>
        <p:spPr bwMode="auto">
          <a:xfrm>
            <a:off x="15875" y="6572250"/>
            <a:ext cx="29473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21"/>
          <p:cNvSpPr>
            <a:spLocks noChangeArrowheads="1"/>
          </p:cNvSpPr>
          <p:nvPr/>
        </p:nvSpPr>
        <p:spPr bwMode="gray">
          <a:xfrm flipV="1">
            <a:off x="311150" y="6588125"/>
            <a:ext cx="8821738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13" name="Text Box 39"/>
          <p:cNvSpPr txBox="1">
            <a:spLocks noChangeArrowheads="1"/>
          </p:cNvSpPr>
          <p:nvPr/>
        </p:nvSpPr>
        <p:spPr bwMode="auto">
          <a:xfrm>
            <a:off x="246063" y="6630988"/>
            <a:ext cx="1492250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25200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University of Oslo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Eurostile"/>
                <a:cs typeface="Eurostile"/>
              </a:defRPr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576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Eurostile"/>
                <a:cs typeface="Eurostile"/>
              </a:defRPr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980728"/>
            <a:ext cx="4176464" cy="5400600"/>
          </a:xfrm>
        </p:spPr>
        <p:txBody>
          <a:bodyPr/>
          <a:lstStyle>
            <a:lvl1pPr>
              <a:defRPr sz="2800">
                <a:latin typeface="Eurostile"/>
                <a:cs typeface="Eurostile"/>
              </a:defRPr>
            </a:lvl1pPr>
            <a:lvl2pPr>
              <a:defRPr sz="2400">
                <a:latin typeface="Eurostile"/>
                <a:cs typeface="Eurostile"/>
              </a:defRPr>
            </a:lvl2pPr>
            <a:lvl3pPr>
              <a:defRPr sz="2000">
                <a:latin typeface="Eurostile"/>
                <a:cs typeface="Eurostile"/>
              </a:defRPr>
            </a:lvl3pPr>
            <a:lvl4pPr>
              <a:defRPr sz="1800">
                <a:latin typeface="Eurostile"/>
                <a:cs typeface="Eurostile"/>
              </a:defRPr>
            </a:lvl4pPr>
            <a:lvl5pPr>
              <a:defRPr sz="1800">
                <a:latin typeface="Eurostile"/>
                <a:cs typeface="Eurostile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8024" y="980728"/>
            <a:ext cx="4131940" cy="5400600"/>
          </a:xfrm>
        </p:spPr>
        <p:txBody>
          <a:bodyPr/>
          <a:lstStyle>
            <a:lvl1pPr>
              <a:defRPr sz="2800">
                <a:latin typeface="Eurostile"/>
                <a:cs typeface="Eurostile"/>
              </a:defRPr>
            </a:lvl1pPr>
            <a:lvl2pPr>
              <a:defRPr sz="2400">
                <a:latin typeface="Eurostile"/>
                <a:cs typeface="Eurostile"/>
              </a:defRPr>
            </a:lvl2pPr>
            <a:lvl3pPr>
              <a:defRPr sz="2000">
                <a:latin typeface="Eurostile"/>
                <a:cs typeface="Eurostile"/>
              </a:defRPr>
            </a:lvl3pPr>
            <a:lvl4pPr>
              <a:defRPr sz="1800">
                <a:latin typeface="Eurostile"/>
                <a:cs typeface="Eurostile"/>
              </a:defRPr>
            </a:lvl4pPr>
            <a:lvl5pPr>
              <a:defRPr sz="1800">
                <a:latin typeface="Eurostile"/>
                <a:cs typeface="Eurostile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DA37B57-12BB-EE40-B12F-0758C29EA9A3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64724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Eurostile"/>
                <a:cs typeface="Eurostile"/>
              </a:defRPr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Eurostile"/>
                <a:cs typeface="Eurostile"/>
              </a:defRPr>
            </a:lvl1pPr>
            <a:lvl2pPr>
              <a:defRPr>
                <a:latin typeface="Eurostile"/>
                <a:cs typeface="Eurostile"/>
              </a:defRPr>
            </a:lvl2pPr>
            <a:lvl3pPr>
              <a:defRPr>
                <a:latin typeface="Eurostile"/>
                <a:cs typeface="Eurostile"/>
              </a:defRPr>
            </a:lvl3pPr>
            <a:lvl4pPr>
              <a:defRPr>
                <a:latin typeface="Eurostile"/>
                <a:cs typeface="Eurostile"/>
              </a:defRPr>
            </a:lvl4pPr>
            <a:lvl5pPr>
              <a:defRPr>
                <a:latin typeface="Eurostile"/>
                <a:cs typeface="Eurostile"/>
              </a:defRPr>
            </a:lvl5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41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738" y="127000"/>
            <a:ext cx="8797925" cy="561975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85825"/>
            <a:ext cx="8839200" cy="2698750"/>
          </a:xfrm>
        </p:spPr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736975"/>
            <a:ext cx="8839200" cy="2700338"/>
          </a:xfrm>
        </p:spPr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5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738" y="127000"/>
            <a:ext cx="8797925" cy="561975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885825"/>
            <a:ext cx="8839200" cy="2698750"/>
          </a:xfrm>
        </p:spPr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3736975"/>
            <a:ext cx="8839200" cy="2700338"/>
          </a:xfrm>
        </p:spPr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03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738" y="127000"/>
            <a:ext cx="8797925" cy="561975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885825"/>
            <a:ext cx="4343400" cy="5551488"/>
          </a:xfrm>
        </p:spPr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885825"/>
            <a:ext cx="4343400" cy="2698750"/>
          </a:xfrm>
        </p:spPr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6975"/>
            <a:ext cx="4343400" cy="2700338"/>
          </a:xfrm>
        </p:spPr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60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871538"/>
          </a:xfrm>
        </p:spPr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339850"/>
            <a:ext cx="3810000" cy="4908550"/>
          </a:xfrm>
        </p:spPr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339850"/>
            <a:ext cx="3810000" cy="4908550"/>
          </a:xfrm>
        </p:spPr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55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1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12738" y="127000"/>
            <a:ext cx="87979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3600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en-US" dirty="0"/>
          </a:p>
        </p:txBody>
      </p:sp>
      <p:sp>
        <p:nvSpPr>
          <p:cNvPr id="51405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504" y="866775"/>
            <a:ext cx="8928992" cy="564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54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en-US" dirty="0"/>
          </a:p>
        </p:txBody>
      </p:sp>
      <p:sp>
        <p:nvSpPr>
          <p:cNvPr id="514059" name="Text Box 11"/>
          <p:cNvSpPr txBox="1">
            <a:spLocks noChangeArrowheads="1"/>
          </p:cNvSpPr>
          <p:nvPr/>
        </p:nvSpPr>
        <p:spPr bwMode="auto">
          <a:xfrm>
            <a:off x="1725613" y="6654800"/>
            <a:ext cx="5113337" cy="21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25200">
            <a:prstTxWarp prst="textNoShape">
              <a:avLst/>
            </a:prstTxWarp>
            <a:spAutoFit/>
          </a:bodyPr>
          <a:lstStyle/>
          <a:p>
            <a:pPr algn="ctr"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900" dirty="0" smtClean="0">
                <a:solidFill>
                  <a:srgbClr val="000000"/>
                </a:solidFill>
                <a:latin typeface="Arial" charset="0"/>
              </a:rPr>
              <a:t>INF3190</a:t>
            </a:r>
            <a:r>
              <a:rPr lang="en-US" sz="900" baseline="0" dirty="0" smtClean="0">
                <a:solidFill>
                  <a:srgbClr val="000000"/>
                </a:solidFill>
                <a:latin typeface="Arial" charset="0"/>
              </a:rPr>
              <a:t> – Data Communication</a:t>
            </a:r>
            <a:endParaRPr lang="en-US" sz="9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514079" name="Picture 3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142163" y="6665913"/>
            <a:ext cx="1966912" cy="168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14086" name="Picture 38" descr="Picture2"/>
          <p:cNvPicPr>
            <a:picLocks noChangeAspect="1" noChangeArrowheads="1"/>
          </p:cNvPicPr>
          <p:nvPr/>
        </p:nvPicPr>
        <p:blipFill>
          <a:blip r:embed="rId11"/>
          <a:srcRect r="67514"/>
          <a:stretch>
            <a:fillRect/>
          </a:stretch>
        </p:blipFill>
        <p:spPr bwMode="auto">
          <a:xfrm>
            <a:off x="15875" y="6572250"/>
            <a:ext cx="29473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069" name="Rectangle 21"/>
          <p:cNvSpPr>
            <a:spLocks noChangeArrowheads="1"/>
          </p:cNvSpPr>
          <p:nvPr/>
        </p:nvSpPr>
        <p:spPr bwMode="gray">
          <a:xfrm flipV="1">
            <a:off x="311150" y="6588125"/>
            <a:ext cx="8821738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514087" name="Text Box 39"/>
          <p:cNvSpPr txBox="1">
            <a:spLocks noChangeArrowheads="1"/>
          </p:cNvSpPr>
          <p:nvPr/>
        </p:nvSpPr>
        <p:spPr bwMode="auto">
          <a:xfrm>
            <a:off x="246063" y="6630988"/>
            <a:ext cx="1492250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25200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000" b="1">
                <a:solidFill>
                  <a:srgbClr val="000000"/>
                </a:solidFill>
              </a:rPr>
              <a:t>University of Oslo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0" r:id="rId2"/>
    <p:sldLayoutId id="2147483682" r:id="rId3"/>
    <p:sldLayoutId id="2147483684" r:id="rId4"/>
    <p:sldLayoutId id="2147483685" r:id="rId5"/>
    <p:sldLayoutId id="2147483686" r:id="rId6"/>
    <p:sldLayoutId id="2147483687" r:id="rId7"/>
    <p:sldLayoutId id="2147483689" r:id="rId8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Eurostile"/>
          <a:ea typeface="+mj-ea"/>
          <a:cs typeface="Eurostile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120000"/>
        <a:buFont typeface="Wingdings" charset="2"/>
        <a:buChar char="§"/>
        <a:defRPr sz="2800">
          <a:solidFill>
            <a:schemeClr val="tx1"/>
          </a:solidFill>
          <a:latin typeface="Eurostile"/>
          <a:ea typeface="+mn-ea"/>
          <a:cs typeface="Eurostile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Font typeface="Tahoma" charset="0"/>
        <a:buChar char="−"/>
        <a:defRPr sz="2400">
          <a:solidFill>
            <a:schemeClr val="tx1"/>
          </a:solidFill>
          <a:latin typeface="Eurostile"/>
          <a:ea typeface="ＭＳ Ｐゴシック" charset="-128"/>
          <a:cs typeface="Eurostile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tx1"/>
          </a:solidFill>
          <a:latin typeface="Eurostile"/>
          <a:ea typeface="ＭＳ Ｐゴシック" charset="-128"/>
          <a:cs typeface="Eurostile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6600"/>
        </a:buClr>
        <a:buFont typeface="Wingdings" charset="2"/>
        <a:buChar char="§"/>
        <a:defRPr sz="1900">
          <a:solidFill>
            <a:schemeClr val="tx1"/>
          </a:solidFill>
          <a:latin typeface="Eurostile"/>
          <a:ea typeface="ＭＳ Ｐゴシック" charset="-128"/>
          <a:cs typeface="Eurostile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charset="2"/>
        <a:buChar char="q"/>
        <a:defRPr>
          <a:solidFill>
            <a:schemeClr val="tx1"/>
          </a:solidFill>
          <a:latin typeface="Eurostile"/>
          <a:ea typeface="ＭＳ Ｐゴシック" charset="-128"/>
          <a:cs typeface="Eurostile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charset="2"/>
        <a:buChar char="q"/>
        <a:defRPr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charset="2"/>
        <a:buChar char="q"/>
        <a:defRPr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charset="2"/>
        <a:buChar char="q"/>
        <a:defRPr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charset="2"/>
        <a:buChar char="q"/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griff@ifi.uio.no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10.wmf"/><Relationship Id="rId6" Type="http://schemas.openxmlformats.org/officeDocument/2006/relationships/oleObject" Target="../embeddings/oleObject5.bin"/><Relationship Id="rId7" Type="http://schemas.openxmlformats.org/officeDocument/2006/relationships/image" Target="../media/image11.wmf"/><Relationship Id="rId8" Type="http://schemas.openxmlformats.org/officeDocument/2006/relationships/oleObject" Target="../embeddings/oleObject6.bin"/><Relationship Id="rId9" Type="http://schemas.openxmlformats.org/officeDocument/2006/relationships/image" Target="../media/image12.wmf"/><Relationship Id="rId10" Type="http://schemas.openxmlformats.org/officeDocument/2006/relationships/oleObject" Target="../embeddings/oleObject7.bin"/><Relationship Id="rId11" Type="http://schemas.openxmlformats.org/officeDocument/2006/relationships/image" Target="../media/image1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6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7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gif"/><Relationship Id="rId3" Type="http://schemas.openxmlformats.org/officeDocument/2006/relationships/image" Target="../media/image20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dirty="0" smtClean="0">
                <a:cs typeface="+mj-cs"/>
              </a:rPr>
              <a:t>INF3190 – Data Communication</a:t>
            </a:r>
            <a:br>
              <a:rPr lang="en-US" dirty="0" smtClean="0">
                <a:cs typeface="+mj-cs"/>
              </a:rPr>
            </a:br>
            <a:r>
              <a:rPr lang="en-US" dirty="0" smtClean="0">
                <a:cs typeface="+mj-cs"/>
              </a:rPr>
              <a:t>Multimedia Protocols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cs typeface="+mn-cs"/>
              </a:rPr>
              <a:t>Carsten Griwodz</a:t>
            </a:r>
          </a:p>
          <a:p>
            <a:pPr eaLnBrk="1" hangingPunct="1">
              <a:defRPr/>
            </a:pPr>
            <a:r>
              <a:rPr lang="en-US" sz="2000" dirty="0" smtClean="0">
                <a:cs typeface="+mn-cs"/>
              </a:rPr>
              <a:t>Email: </a:t>
            </a:r>
            <a:r>
              <a:rPr lang="en-US" sz="2000" dirty="0" smtClean="0">
                <a:cs typeface="+mn-cs"/>
                <a:hlinkClick r:id="rId3"/>
              </a:rPr>
              <a:t>griff@ifi.uio.no</a:t>
            </a:r>
            <a:endParaRPr lang="en-US" sz="2000" dirty="0" smtClean="0">
              <a:cs typeface="+mn-cs"/>
            </a:endParaRP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9662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latin typeface="Tahoma" charset="0"/>
                <a:ea typeface="ＭＳ Ｐゴシック" charset="0"/>
                <a:cs typeface="ＭＳ Ｐゴシック" charset="0"/>
              </a:rPr>
              <a:t>MPEG (Moving Pictures Expert Group)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1341438"/>
            <a:ext cx="8199438" cy="1544637"/>
          </a:xfrm>
        </p:spPr>
        <p:txBody>
          <a:bodyPr/>
          <a:lstStyle/>
          <a:p>
            <a:pPr eaLnBrk="1" hangingPunct="1"/>
            <a:r>
              <a:rPr lang="en-US" sz="2400">
                <a:latin typeface="Tahoma" charset="0"/>
                <a:ea typeface="ＭＳ Ｐゴシック" charset="0"/>
                <a:cs typeface="ＭＳ Ｐゴシック" charset="0"/>
              </a:rPr>
              <a:t>Frames can be dropped</a:t>
            </a:r>
          </a:p>
          <a:p>
            <a:pPr lvl="1" eaLnBrk="1" hangingPunct="1"/>
            <a:r>
              <a:rPr lang="en-US" sz="2000">
                <a:latin typeface="Tahoma" charset="0"/>
                <a:ea typeface="ＭＳ Ｐゴシック" charset="0"/>
              </a:rPr>
              <a:t>In a controlled manner</a:t>
            </a:r>
          </a:p>
          <a:p>
            <a:pPr lvl="1" eaLnBrk="1" hangingPunct="1"/>
            <a:r>
              <a:rPr lang="en-US" sz="2000">
                <a:latin typeface="Tahoma" charset="0"/>
                <a:ea typeface="ＭＳ Ｐゴシック" charset="0"/>
              </a:rPr>
              <a:t>Frame dropping does not violate dependancies</a:t>
            </a:r>
          </a:p>
          <a:p>
            <a:pPr lvl="1" eaLnBrk="1" hangingPunct="1"/>
            <a:r>
              <a:rPr lang="en-US" sz="2000">
                <a:latin typeface="Tahoma" charset="0"/>
                <a:ea typeface="ＭＳ Ｐゴシック" charset="0"/>
              </a:rPr>
              <a:t>Example: B-frame dropping in MPEG-1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1116013" y="3900488"/>
            <a:ext cx="509587" cy="808037"/>
          </a:xfrm>
          <a:prstGeom prst="rect">
            <a:avLst/>
          </a:prstGeom>
          <a:solidFill>
            <a:srgbClr val="FF66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rIns="54000" anchor="ctr">
            <a:flatTx/>
          </a:bodyPr>
          <a:lstStyle/>
          <a:p>
            <a:endParaRPr lang="en-US"/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7429500" y="4154488"/>
            <a:ext cx="509588" cy="56197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rIns="54000" anchor="ctr">
            <a:flatTx/>
          </a:bodyPr>
          <a:lstStyle/>
          <a:p>
            <a:endParaRPr lang="en-US"/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4284663" y="4149725"/>
            <a:ext cx="509587" cy="56197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rIns="54000" anchor="ctr">
            <a:flatTx/>
          </a:bodyPr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379538" y="4351338"/>
            <a:ext cx="3128962" cy="788987"/>
            <a:chOff x="942" y="2041"/>
            <a:chExt cx="1971" cy="497"/>
          </a:xfrm>
        </p:grpSpPr>
        <p:sp>
          <p:nvSpPr>
            <p:cNvPr id="11293" name="Rectangle 8"/>
            <p:cNvSpPr>
              <a:spLocks noChangeArrowheads="1"/>
            </p:cNvSpPr>
            <p:nvPr/>
          </p:nvSpPr>
          <p:spPr bwMode="auto">
            <a:xfrm>
              <a:off x="1287" y="2041"/>
              <a:ext cx="321" cy="221"/>
            </a:xfrm>
            <a:prstGeom prst="rect">
              <a:avLst/>
            </a:prstGeom>
            <a:solidFill>
              <a:srgbClr val="99CC00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</p:spPr>
          <p:txBody>
            <a:bodyPr wrap="none" rIns="54000" anchor="ctr">
              <a:flatTx/>
            </a:bodyPr>
            <a:lstStyle/>
            <a:p>
              <a:endParaRPr lang="en-US"/>
            </a:p>
          </p:txBody>
        </p:sp>
        <p:sp>
          <p:nvSpPr>
            <p:cNvPr id="11294" name="Freeform 9"/>
            <p:cNvSpPr>
              <a:spLocks/>
            </p:cNvSpPr>
            <p:nvPr/>
          </p:nvSpPr>
          <p:spPr bwMode="auto">
            <a:xfrm>
              <a:off x="942" y="2199"/>
              <a:ext cx="520" cy="222"/>
            </a:xfrm>
            <a:custGeom>
              <a:avLst/>
              <a:gdLst>
                <a:gd name="T0" fmla="*/ 520 w 520"/>
                <a:gd name="T1" fmla="*/ 0 h 222"/>
                <a:gd name="T2" fmla="*/ 199 w 520"/>
                <a:gd name="T3" fmla="*/ 216 h 222"/>
                <a:gd name="T4" fmla="*/ 0 w 520"/>
                <a:gd name="T5" fmla="*/ 39 h 222"/>
                <a:gd name="T6" fmla="*/ 0 60000 65536"/>
                <a:gd name="T7" fmla="*/ 0 60000 65536"/>
                <a:gd name="T8" fmla="*/ 0 60000 65536"/>
                <a:gd name="T9" fmla="*/ 0 w 520"/>
                <a:gd name="T10" fmla="*/ 0 h 222"/>
                <a:gd name="T11" fmla="*/ 520 w 520"/>
                <a:gd name="T12" fmla="*/ 222 h 2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0" h="222">
                  <a:moveTo>
                    <a:pt x="520" y="0"/>
                  </a:moveTo>
                  <a:cubicBezTo>
                    <a:pt x="403" y="105"/>
                    <a:pt x="286" y="210"/>
                    <a:pt x="199" y="216"/>
                  </a:cubicBezTo>
                  <a:cubicBezTo>
                    <a:pt x="112" y="222"/>
                    <a:pt x="56" y="130"/>
                    <a:pt x="0" y="39"/>
                  </a:cubicBezTo>
                </a:path>
              </a:pathLst>
            </a:custGeom>
            <a:noFill/>
            <a:ln w="25400">
              <a:solidFill>
                <a:srgbClr val="33CC33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Ins="54000"/>
            <a:lstStyle/>
            <a:p>
              <a:endParaRPr lang="en-US"/>
            </a:p>
          </p:txBody>
        </p:sp>
        <p:sp>
          <p:nvSpPr>
            <p:cNvPr id="11295" name="Freeform 10"/>
            <p:cNvSpPr>
              <a:spLocks/>
            </p:cNvSpPr>
            <p:nvPr/>
          </p:nvSpPr>
          <p:spPr bwMode="auto">
            <a:xfrm>
              <a:off x="1473" y="2204"/>
              <a:ext cx="1440" cy="334"/>
            </a:xfrm>
            <a:custGeom>
              <a:avLst/>
              <a:gdLst>
                <a:gd name="T0" fmla="*/ 0 w 1440"/>
                <a:gd name="T1" fmla="*/ 0 h 334"/>
                <a:gd name="T2" fmla="*/ 1108 w 1440"/>
                <a:gd name="T3" fmla="*/ 327 h 334"/>
                <a:gd name="T4" fmla="*/ 1440 w 1440"/>
                <a:gd name="T5" fmla="*/ 45 h 334"/>
                <a:gd name="T6" fmla="*/ 0 60000 65536"/>
                <a:gd name="T7" fmla="*/ 0 60000 65536"/>
                <a:gd name="T8" fmla="*/ 0 60000 65536"/>
                <a:gd name="T9" fmla="*/ 0 w 1440"/>
                <a:gd name="T10" fmla="*/ 0 h 334"/>
                <a:gd name="T11" fmla="*/ 1440 w 1440"/>
                <a:gd name="T12" fmla="*/ 334 h 3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0" h="334">
                  <a:moveTo>
                    <a:pt x="0" y="0"/>
                  </a:moveTo>
                  <a:cubicBezTo>
                    <a:pt x="185" y="54"/>
                    <a:pt x="868" y="320"/>
                    <a:pt x="1108" y="327"/>
                  </a:cubicBezTo>
                  <a:cubicBezTo>
                    <a:pt x="1348" y="334"/>
                    <a:pt x="1371" y="104"/>
                    <a:pt x="1440" y="45"/>
                  </a:cubicBezTo>
                </a:path>
              </a:pathLst>
            </a:custGeom>
            <a:noFill/>
            <a:ln w="25400">
              <a:solidFill>
                <a:srgbClr val="33CC33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Ins="54000"/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400175" y="4364038"/>
            <a:ext cx="3103563" cy="696912"/>
            <a:chOff x="955" y="2049"/>
            <a:chExt cx="1955" cy="439"/>
          </a:xfrm>
        </p:grpSpPr>
        <p:sp>
          <p:nvSpPr>
            <p:cNvPr id="11290" name="Rectangle 12"/>
            <p:cNvSpPr>
              <a:spLocks noChangeArrowheads="1"/>
            </p:cNvSpPr>
            <p:nvPr/>
          </p:nvSpPr>
          <p:spPr bwMode="auto">
            <a:xfrm>
              <a:off x="1788" y="2049"/>
              <a:ext cx="321" cy="221"/>
            </a:xfrm>
            <a:prstGeom prst="rect">
              <a:avLst/>
            </a:prstGeom>
            <a:solidFill>
              <a:srgbClr val="99CC00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</p:spPr>
          <p:txBody>
            <a:bodyPr wrap="none" rIns="54000" anchor="ctr">
              <a:flatTx/>
            </a:bodyPr>
            <a:lstStyle/>
            <a:p>
              <a:endParaRPr lang="en-US"/>
            </a:p>
          </p:txBody>
        </p:sp>
        <p:sp>
          <p:nvSpPr>
            <p:cNvPr id="11291" name="Freeform 13"/>
            <p:cNvSpPr>
              <a:spLocks/>
            </p:cNvSpPr>
            <p:nvPr/>
          </p:nvSpPr>
          <p:spPr bwMode="auto">
            <a:xfrm>
              <a:off x="1941" y="2224"/>
              <a:ext cx="969" cy="259"/>
            </a:xfrm>
            <a:custGeom>
              <a:avLst/>
              <a:gdLst>
                <a:gd name="T0" fmla="*/ 0 w 969"/>
                <a:gd name="T1" fmla="*/ 0 h 259"/>
                <a:gd name="T2" fmla="*/ 640 w 969"/>
                <a:gd name="T3" fmla="*/ 252 h 259"/>
                <a:gd name="T4" fmla="*/ 969 w 969"/>
                <a:gd name="T5" fmla="*/ 44 h 259"/>
                <a:gd name="T6" fmla="*/ 0 60000 65536"/>
                <a:gd name="T7" fmla="*/ 0 60000 65536"/>
                <a:gd name="T8" fmla="*/ 0 60000 65536"/>
                <a:gd name="T9" fmla="*/ 0 w 969"/>
                <a:gd name="T10" fmla="*/ 0 h 259"/>
                <a:gd name="T11" fmla="*/ 969 w 969"/>
                <a:gd name="T12" fmla="*/ 259 h 2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9" h="259">
                  <a:moveTo>
                    <a:pt x="0" y="0"/>
                  </a:moveTo>
                  <a:cubicBezTo>
                    <a:pt x="107" y="42"/>
                    <a:pt x="479" y="245"/>
                    <a:pt x="640" y="252"/>
                  </a:cubicBezTo>
                  <a:cubicBezTo>
                    <a:pt x="801" y="259"/>
                    <a:pt x="901" y="87"/>
                    <a:pt x="969" y="44"/>
                  </a:cubicBezTo>
                </a:path>
              </a:pathLst>
            </a:custGeom>
            <a:noFill/>
            <a:ln w="25400">
              <a:solidFill>
                <a:srgbClr val="33CC33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Ins="54000"/>
            <a:lstStyle/>
            <a:p>
              <a:endParaRPr lang="en-US"/>
            </a:p>
          </p:txBody>
        </p:sp>
        <p:sp>
          <p:nvSpPr>
            <p:cNvPr id="11292" name="Freeform 14"/>
            <p:cNvSpPr>
              <a:spLocks/>
            </p:cNvSpPr>
            <p:nvPr/>
          </p:nvSpPr>
          <p:spPr bwMode="auto">
            <a:xfrm>
              <a:off x="955" y="2213"/>
              <a:ext cx="963" cy="275"/>
            </a:xfrm>
            <a:custGeom>
              <a:avLst/>
              <a:gdLst>
                <a:gd name="T0" fmla="*/ 963 w 963"/>
                <a:gd name="T1" fmla="*/ 0 h 275"/>
                <a:gd name="T2" fmla="*/ 186 w 963"/>
                <a:gd name="T3" fmla="*/ 268 h 275"/>
                <a:gd name="T4" fmla="*/ 0 w 963"/>
                <a:gd name="T5" fmla="*/ 39 h 275"/>
                <a:gd name="T6" fmla="*/ 0 60000 65536"/>
                <a:gd name="T7" fmla="*/ 0 60000 65536"/>
                <a:gd name="T8" fmla="*/ 0 60000 65536"/>
                <a:gd name="T9" fmla="*/ 0 w 963"/>
                <a:gd name="T10" fmla="*/ 0 h 275"/>
                <a:gd name="T11" fmla="*/ 963 w 963"/>
                <a:gd name="T12" fmla="*/ 275 h 2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3" h="275">
                  <a:moveTo>
                    <a:pt x="963" y="0"/>
                  </a:moveTo>
                  <a:cubicBezTo>
                    <a:pt x="834" y="45"/>
                    <a:pt x="347" y="261"/>
                    <a:pt x="186" y="268"/>
                  </a:cubicBezTo>
                  <a:cubicBezTo>
                    <a:pt x="25" y="275"/>
                    <a:pt x="39" y="87"/>
                    <a:pt x="0" y="39"/>
                  </a:cubicBezTo>
                </a:path>
              </a:pathLst>
            </a:custGeom>
            <a:noFill/>
            <a:ln w="25400">
              <a:solidFill>
                <a:srgbClr val="33CC33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Ins="54000"/>
            <a:lstStyle/>
            <a:p>
              <a:endParaRPr lang="en-US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355725" y="4357688"/>
            <a:ext cx="3116263" cy="736600"/>
            <a:chOff x="927" y="2045"/>
            <a:chExt cx="1963" cy="464"/>
          </a:xfrm>
        </p:grpSpPr>
        <p:sp>
          <p:nvSpPr>
            <p:cNvPr id="11287" name="Rectangle 16"/>
            <p:cNvSpPr>
              <a:spLocks noChangeArrowheads="1"/>
            </p:cNvSpPr>
            <p:nvPr/>
          </p:nvSpPr>
          <p:spPr bwMode="auto">
            <a:xfrm>
              <a:off x="2271" y="2045"/>
              <a:ext cx="321" cy="221"/>
            </a:xfrm>
            <a:prstGeom prst="rect">
              <a:avLst/>
            </a:prstGeom>
            <a:solidFill>
              <a:srgbClr val="99CC00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</p:spPr>
          <p:txBody>
            <a:bodyPr wrap="none" rIns="54000" anchor="ctr">
              <a:flatTx/>
            </a:bodyPr>
            <a:lstStyle/>
            <a:p>
              <a:endParaRPr lang="en-US"/>
            </a:p>
          </p:txBody>
        </p:sp>
        <p:sp>
          <p:nvSpPr>
            <p:cNvPr id="11288" name="Freeform 17"/>
            <p:cNvSpPr>
              <a:spLocks/>
            </p:cNvSpPr>
            <p:nvPr/>
          </p:nvSpPr>
          <p:spPr bwMode="auto">
            <a:xfrm>
              <a:off x="2414" y="2204"/>
              <a:ext cx="476" cy="191"/>
            </a:xfrm>
            <a:custGeom>
              <a:avLst/>
              <a:gdLst>
                <a:gd name="T0" fmla="*/ 0 w 1440"/>
                <a:gd name="T1" fmla="*/ 0 h 346"/>
                <a:gd name="T2" fmla="*/ 15 w 1440"/>
                <a:gd name="T3" fmla="*/ 57 h 346"/>
                <a:gd name="T4" fmla="*/ 52 w 1440"/>
                <a:gd name="T5" fmla="*/ 8 h 346"/>
                <a:gd name="T6" fmla="*/ 0 60000 65536"/>
                <a:gd name="T7" fmla="*/ 0 60000 65536"/>
                <a:gd name="T8" fmla="*/ 0 60000 65536"/>
                <a:gd name="T9" fmla="*/ 0 w 1440"/>
                <a:gd name="T10" fmla="*/ 0 h 346"/>
                <a:gd name="T11" fmla="*/ 1440 w 1440"/>
                <a:gd name="T12" fmla="*/ 346 h 3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0" h="346">
                  <a:moveTo>
                    <a:pt x="0" y="0"/>
                  </a:moveTo>
                  <a:cubicBezTo>
                    <a:pt x="79" y="165"/>
                    <a:pt x="159" y="330"/>
                    <a:pt x="399" y="338"/>
                  </a:cubicBezTo>
                  <a:cubicBezTo>
                    <a:pt x="639" y="346"/>
                    <a:pt x="1039" y="195"/>
                    <a:pt x="1440" y="45"/>
                  </a:cubicBezTo>
                </a:path>
              </a:pathLst>
            </a:custGeom>
            <a:noFill/>
            <a:ln w="25400">
              <a:solidFill>
                <a:srgbClr val="33CC33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Ins="54000"/>
            <a:lstStyle/>
            <a:p>
              <a:endParaRPr lang="en-US"/>
            </a:p>
          </p:txBody>
        </p:sp>
        <p:sp>
          <p:nvSpPr>
            <p:cNvPr id="11289" name="Freeform 18"/>
            <p:cNvSpPr>
              <a:spLocks/>
            </p:cNvSpPr>
            <p:nvPr/>
          </p:nvSpPr>
          <p:spPr bwMode="auto">
            <a:xfrm>
              <a:off x="927" y="2220"/>
              <a:ext cx="1448" cy="289"/>
            </a:xfrm>
            <a:custGeom>
              <a:avLst/>
              <a:gdLst>
                <a:gd name="T0" fmla="*/ 1448 w 1448"/>
                <a:gd name="T1" fmla="*/ 0 h 289"/>
                <a:gd name="T2" fmla="*/ 236 w 1448"/>
                <a:gd name="T3" fmla="*/ 283 h 289"/>
                <a:gd name="T4" fmla="*/ 31 w 1448"/>
                <a:gd name="T5" fmla="*/ 39 h 289"/>
                <a:gd name="T6" fmla="*/ 0 60000 65536"/>
                <a:gd name="T7" fmla="*/ 0 60000 65536"/>
                <a:gd name="T8" fmla="*/ 0 60000 65536"/>
                <a:gd name="T9" fmla="*/ 0 w 1448"/>
                <a:gd name="T10" fmla="*/ 0 h 289"/>
                <a:gd name="T11" fmla="*/ 1448 w 1448"/>
                <a:gd name="T12" fmla="*/ 289 h 2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8" h="289">
                  <a:moveTo>
                    <a:pt x="1448" y="0"/>
                  </a:moveTo>
                  <a:cubicBezTo>
                    <a:pt x="1246" y="47"/>
                    <a:pt x="472" y="277"/>
                    <a:pt x="236" y="283"/>
                  </a:cubicBezTo>
                  <a:cubicBezTo>
                    <a:pt x="0" y="289"/>
                    <a:pt x="74" y="90"/>
                    <a:pt x="31" y="39"/>
                  </a:cubicBezTo>
                </a:path>
              </a:pathLst>
            </a:custGeom>
            <a:noFill/>
            <a:ln w="25400">
              <a:solidFill>
                <a:srgbClr val="33CC33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Ins="54000"/>
            <a:lstStyle/>
            <a:p>
              <a:endParaRPr lang="en-US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4575175" y="4354513"/>
            <a:ext cx="3128963" cy="798512"/>
            <a:chOff x="2955" y="2043"/>
            <a:chExt cx="1971" cy="503"/>
          </a:xfrm>
        </p:grpSpPr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3266" y="2043"/>
              <a:ext cx="321" cy="221"/>
            </a:xfrm>
            <a:prstGeom prst="rect">
              <a:avLst/>
            </a:prstGeom>
            <a:solidFill>
              <a:srgbClr val="99CC00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</p:spPr>
          <p:txBody>
            <a:bodyPr wrap="none" rIns="54000" anchor="ctr">
              <a:flatTx/>
            </a:bodyPr>
            <a:lstStyle/>
            <a:p>
              <a:endParaRPr lang="en-US"/>
            </a:p>
          </p:txBody>
        </p:sp>
        <p:sp>
          <p:nvSpPr>
            <p:cNvPr id="11285" name="Freeform 21"/>
            <p:cNvSpPr>
              <a:spLocks/>
            </p:cNvSpPr>
            <p:nvPr/>
          </p:nvSpPr>
          <p:spPr bwMode="auto">
            <a:xfrm>
              <a:off x="2955" y="2207"/>
              <a:ext cx="520" cy="222"/>
            </a:xfrm>
            <a:custGeom>
              <a:avLst/>
              <a:gdLst>
                <a:gd name="T0" fmla="*/ 520 w 520"/>
                <a:gd name="T1" fmla="*/ 0 h 222"/>
                <a:gd name="T2" fmla="*/ 199 w 520"/>
                <a:gd name="T3" fmla="*/ 216 h 222"/>
                <a:gd name="T4" fmla="*/ 0 w 520"/>
                <a:gd name="T5" fmla="*/ 39 h 222"/>
                <a:gd name="T6" fmla="*/ 0 60000 65536"/>
                <a:gd name="T7" fmla="*/ 0 60000 65536"/>
                <a:gd name="T8" fmla="*/ 0 60000 65536"/>
                <a:gd name="T9" fmla="*/ 0 w 520"/>
                <a:gd name="T10" fmla="*/ 0 h 222"/>
                <a:gd name="T11" fmla="*/ 520 w 520"/>
                <a:gd name="T12" fmla="*/ 222 h 2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0" h="222">
                  <a:moveTo>
                    <a:pt x="520" y="0"/>
                  </a:moveTo>
                  <a:cubicBezTo>
                    <a:pt x="403" y="105"/>
                    <a:pt x="286" y="210"/>
                    <a:pt x="199" y="216"/>
                  </a:cubicBezTo>
                  <a:cubicBezTo>
                    <a:pt x="112" y="222"/>
                    <a:pt x="56" y="130"/>
                    <a:pt x="0" y="39"/>
                  </a:cubicBezTo>
                </a:path>
              </a:pathLst>
            </a:custGeom>
            <a:noFill/>
            <a:ln w="25400">
              <a:solidFill>
                <a:srgbClr val="33CC33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Ins="54000"/>
            <a:lstStyle/>
            <a:p>
              <a:endParaRPr lang="en-US"/>
            </a:p>
          </p:txBody>
        </p:sp>
        <p:sp>
          <p:nvSpPr>
            <p:cNvPr id="11286" name="Freeform 22"/>
            <p:cNvSpPr>
              <a:spLocks/>
            </p:cNvSpPr>
            <p:nvPr/>
          </p:nvSpPr>
          <p:spPr bwMode="auto">
            <a:xfrm>
              <a:off x="3486" y="2212"/>
              <a:ext cx="1440" cy="334"/>
            </a:xfrm>
            <a:custGeom>
              <a:avLst/>
              <a:gdLst>
                <a:gd name="T0" fmla="*/ 0 w 1440"/>
                <a:gd name="T1" fmla="*/ 0 h 334"/>
                <a:gd name="T2" fmla="*/ 1108 w 1440"/>
                <a:gd name="T3" fmla="*/ 327 h 334"/>
                <a:gd name="T4" fmla="*/ 1440 w 1440"/>
                <a:gd name="T5" fmla="*/ 45 h 334"/>
                <a:gd name="T6" fmla="*/ 0 60000 65536"/>
                <a:gd name="T7" fmla="*/ 0 60000 65536"/>
                <a:gd name="T8" fmla="*/ 0 60000 65536"/>
                <a:gd name="T9" fmla="*/ 0 w 1440"/>
                <a:gd name="T10" fmla="*/ 0 h 334"/>
                <a:gd name="T11" fmla="*/ 1440 w 1440"/>
                <a:gd name="T12" fmla="*/ 334 h 3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0" h="334">
                  <a:moveTo>
                    <a:pt x="0" y="0"/>
                  </a:moveTo>
                  <a:cubicBezTo>
                    <a:pt x="185" y="54"/>
                    <a:pt x="868" y="320"/>
                    <a:pt x="1108" y="327"/>
                  </a:cubicBezTo>
                  <a:cubicBezTo>
                    <a:pt x="1348" y="334"/>
                    <a:pt x="1371" y="104"/>
                    <a:pt x="1440" y="45"/>
                  </a:cubicBezTo>
                </a:path>
              </a:pathLst>
            </a:custGeom>
            <a:noFill/>
            <a:ln w="25400">
              <a:solidFill>
                <a:srgbClr val="33CC33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Ins="54000"/>
            <a:lstStyle/>
            <a:p>
              <a:endParaRPr lang="en-US"/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4595813" y="4367213"/>
            <a:ext cx="3103562" cy="706437"/>
            <a:chOff x="2968" y="2051"/>
            <a:chExt cx="1955" cy="445"/>
          </a:xfrm>
        </p:grpSpPr>
        <p:sp>
          <p:nvSpPr>
            <p:cNvPr id="11281" name="Rectangle 24"/>
            <p:cNvSpPr>
              <a:spLocks noChangeArrowheads="1"/>
            </p:cNvSpPr>
            <p:nvPr/>
          </p:nvSpPr>
          <p:spPr bwMode="auto">
            <a:xfrm>
              <a:off x="3767" y="2051"/>
              <a:ext cx="321" cy="221"/>
            </a:xfrm>
            <a:prstGeom prst="rect">
              <a:avLst/>
            </a:prstGeom>
            <a:solidFill>
              <a:srgbClr val="99CC00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</p:spPr>
          <p:txBody>
            <a:bodyPr wrap="none" rIns="54000" anchor="ctr">
              <a:flatTx/>
            </a:bodyPr>
            <a:lstStyle/>
            <a:p>
              <a:endParaRPr lang="en-US"/>
            </a:p>
          </p:txBody>
        </p:sp>
        <p:sp>
          <p:nvSpPr>
            <p:cNvPr id="11282" name="Freeform 25"/>
            <p:cNvSpPr>
              <a:spLocks/>
            </p:cNvSpPr>
            <p:nvPr/>
          </p:nvSpPr>
          <p:spPr bwMode="auto">
            <a:xfrm>
              <a:off x="3954" y="2232"/>
              <a:ext cx="969" cy="259"/>
            </a:xfrm>
            <a:custGeom>
              <a:avLst/>
              <a:gdLst>
                <a:gd name="T0" fmla="*/ 0 w 969"/>
                <a:gd name="T1" fmla="*/ 0 h 259"/>
                <a:gd name="T2" fmla="*/ 640 w 969"/>
                <a:gd name="T3" fmla="*/ 252 h 259"/>
                <a:gd name="T4" fmla="*/ 969 w 969"/>
                <a:gd name="T5" fmla="*/ 44 h 259"/>
                <a:gd name="T6" fmla="*/ 0 60000 65536"/>
                <a:gd name="T7" fmla="*/ 0 60000 65536"/>
                <a:gd name="T8" fmla="*/ 0 60000 65536"/>
                <a:gd name="T9" fmla="*/ 0 w 969"/>
                <a:gd name="T10" fmla="*/ 0 h 259"/>
                <a:gd name="T11" fmla="*/ 969 w 969"/>
                <a:gd name="T12" fmla="*/ 259 h 2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9" h="259">
                  <a:moveTo>
                    <a:pt x="0" y="0"/>
                  </a:moveTo>
                  <a:cubicBezTo>
                    <a:pt x="107" y="42"/>
                    <a:pt x="479" y="245"/>
                    <a:pt x="640" y="252"/>
                  </a:cubicBezTo>
                  <a:cubicBezTo>
                    <a:pt x="801" y="259"/>
                    <a:pt x="901" y="87"/>
                    <a:pt x="969" y="44"/>
                  </a:cubicBezTo>
                </a:path>
              </a:pathLst>
            </a:custGeom>
            <a:noFill/>
            <a:ln w="25400">
              <a:solidFill>
                <a:srgbClr val="33CC33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Ins="54000"/>
            <a:lstStyle/>
            <a:p>
              <a:endParaRPr lang="en-US"/>
            </a:p>
          </p:txBody>
        </p:sp>
        <p:sp>
          <p:nvSpPr>
            <p:cNvPr id="11283" name="Freeform 26"/>
            <p:cNvSpPr>
              <a:spLocks/>
            </p:cNvSpPr>
            <p:nvPr/>
          </p:nvSpPr>
          <p:spPr bwMode="auto">
            <a:xfrm>
              <a:off x="2968" y="2221"/>
              <a:ext cx="963" cy="275"/>
            </a:xfrm>
            <a:custGeom>
              <a:avLst/>
              <a:gdLst>
                <a:gd name="T0" fmla="*/ 963 w 963"/>
                <a:gd name="T1" fmla="*/ 0 h 275"/>
                <a:gd name="T2" fmla="*/ 186 w 963"/>
                <a:gd name="T3" fmla="*/ 268 h 275"/>
                <a:gd name="T4" fmla="*/ 0 w 963"/>
                <a:gd name="T5" fmla="*/ 39 h 275"/>
                <a:gd name="T6" fmla="*/ 0 60000 65536"/>
                <a:gd name="T7" fmla="*/ 0 60000 65536"/>
                <a:gd name="T8" fmla="*/ 0 60000 65536"/>
                <a:gd name="T9" fmla="*/ 0 w 963"/>
                <a:gd name="T10" fmla="*/ 0 h 275"/>
                <a:gd name="T11" fmla="*/ 963 w 963"/>
                <a:gd name="T12" fmla="*/ 275 h 2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3" h="275">
                  <a:moveTo>
                    <a:pt x="963" y="0"/>
                  </a:moveTo>
                  <a:cubicBezTo>
                    <a:pt x="834" y="45"/>
                    <a:pt x="347" y="261"/>
                    <a:pt x="186" y="268"/>
                  </a:cubicBezTo>
                  <a:cubicBezTo>
                    <a:pt x="25" y="275"/>
                    <a:pt x="39" y="87"/>
                    <a:pt x="0" y="39"/>
                  </a:cubicBezTo>
                </a:path>
              </a:pathLst>
            </a:custGeom>
            <a:noFill/>
            <a:ln w="25400">
              <a:solidFill>
                <a:srgbClr val="33CC33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Ins="54000"/>
            <a:lstStyle/>
            <a:p>
              <a:endParaRPr lang="en-US"/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4551363" y="4360863"/>
            <a:ext cx="3116262" cy="746125"/>
            <a:chOff x="2940" y="2047"/>
            <a:chExt cx="1963" cy="470"/>
          </a:xfrm>
        </p:grpSpPr>
        <p:sp>
          <p:nvSpPr>
            <p:cNvPr id="11278" name="Rectangle 28"/>
            <p:cNvSpPr>
              <a:spLocks noChangeArrowheads="1"/>
            </p:cNvSpPr>
            <p:nvPr/>
          </p:nvSpPr>
          <p:spPr bwMode="auto">
            <a:xfrm>
              <a:off x="4250" y="2047"/>
              <a:ext cx="321" cy="221"/>
            </a:xfrm>
            <a:prstGeom prst="rect">
              <a:avLst/>
            </a:prstGeom>
            <a:solidFill>
              <a:srgbClr val="99CC00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254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</p:spPr>
          <p:txBody>
            <a:bodyPr wrap="none" rIns="54000" anchor="ctr">
              <a:flatTx/>
            </a:bodyPr>
            <a:lstStyle/>
            <a:p>
              <a:endParaRPr lang="en-US"/>
            </a:p>
          </p:txBody>
        </p:sp>
        <p:sp>
          <p:nvSpPr>
            <p:cNvPr id="11279" name="Freeform 29"/>
            <p:cNvSpPr>
              <a:spLocks/>
            </p:cNvSpPr>
            <p:nvPr/>
          </p:nvSpPr>
          <p:spPr bwMode="auto">
            <a:xfrm>
              <a:off x="4427" y="2212"/>
              <a:ext cx="476" cy="191"/>
            </a:xfrm>
            <a:custGeom>
              <a:avLst/>
              <a:gdLst>
                <a:gd name="T0" fmla="*/ 0 w 1440"/>
                <a:gd name="T1" fmla="*/ 0 h 346"/>
                <a:gd name="T2" fmla="*/ 15 w 1440"/>
                <a:gd name="T3" fmla="*/ 57 h 346"/>
                <a:gd name="T4" fmla="*/ 52 w 1440"/>
                <a:gd name="T5" fmla="*/ 8 h 346"/>
                <a:gd name="T6" fmla="*/ 0 60000 65536"/>
                <a:gd name="T7" fmla="*/ 0 60000 65536"/>
                <a:gd name="T8" fmla="*/ 0 60000 65536"/>
                <a:gd name="T9" fmla="*/ 0 w 1440"/>
                <a:gd name="T10" fmla="*/ 0 h 346"/>
                <a:gd name="T11" fmla="*/ 1440 w 1440"/>
                <a:gd name="T12" fmla="*/ 346 h 3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0" h="346">
                  <a:moveTo>
                    <a:pt x="0" y="0"/>
                  </a:moveTo>
                  <a:cubicBezTo>
                    <a:pt x="79" y="165"/>
                    <a:pt x="159" y="330"/>
                    <a:pt x="399" y="338"/>
                  </a:cubicBezTo>
                  <a:cubicBezTo>
                    <a:pt x="639" y="346"/>
                    <a:pt x="1039" y="195"/>
                    <a:pt x="1440" y="45"/>
                  </a:cubicBezTo>
                </a:path>
              </a:pathLst>
            </a:custGeom>
            <a:noFill/>
            <a:ln w="25400">
              <a:solidFill>
                <a:srgbClr val="33CC33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Ins="54000"/>
            <a:lstStyle/>
            <a:p>
              <a:endParaRPr lang="en-US"/>
            </a:p>
          </p:txBody>
        </p:sp>
        <p:sp>
          <p:nvSpPr>
            <p:cNvPr id="11280" name="Freeform 30"/>
            <p:cNvSpPr>
              <a:spLocks/>
            </p:cNvSpPr>
            <p:nvPr/>
          </p:nvSpPr>
          <p:spPr bwMode="auto">
            <a:xfrm>
              <a:off x="2940" y="2228"/>
              <a:ext cx="1448" cy="289"/>
            </a:xfrm>
            <a:custGeom>
              <a:avLst/>
              <a:gdLst>
                <a:gd name="T0" fmla="*/ 1448 w 1448"/>
                <a:gd name="T1" fmla="*/ 0 h 289"/>
                <a:gd name="T2" fmla="*/ 236 w 1448"/>
                <a:gd name="T3" fmla="*/ 283 h 289"/>
                <a:gd name="T4" fmla="*/ 31 w 1448"/>
                <a:gd name="T5" fmla="*/ 39 h 289"/>
                <a:gd name="T6" fmla="*/ 0 60000 65536"/>
                <a:gd name="T7" fmla="*/ 0 60000 65536"/>
                <a:gd name="T8" fmla="*/ 0 60000 65536"/>
                <a:gd name="T9" fmla="*/ 0 w 1448"/>
                <a:gd name="T10" fmla="*/ 0 h 289"/>
                <a:gd name="T11" fmla="*/ 1448 w 1448"/>
                <a:gd name="T12" fmla="*/ 289 h 2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8" h="289">
                  <a:moveTo>
                    <a:pt x="1448" y="0"/>
                  </a:moveTo>
                  <a:cubicBezTo>
                    <a:pt x="1246" y="47"/>
                    <a:pt x="472" y="277"/>
                    <a:pt x="236" y="283"/>
                  </a:cubicBezTo>
                  <a:cubicBezTo>
                    <a:pt x="0" y="289"/>
                    <a:pt x="74" y="90"/>
                    <a:pt x="31" y="39"/>
                  </a:cubicBezTo>
                </a:path>
              </a:pathLst>
            </a:custGeom>
            <a:noFill/>
            <a:ln w="25400">
              <a:solidFill>
                <a:srgbClr val="33CC33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Ins="54000"/>
            <a:lstStyle/>
            <a:p>
              <a:endParaRPr lang="en-US"/>
            </a:p>
          </p:txBody>
        </p:sp>
      </p:grpSp>
      <p:sp>
        <p:nvSpPr>
          <p:cNvPr id="11276" name="Freeform 31"/>
          <p:cNvSpPr>
            <a:spLocks/>
          </p:cNvSpPr>
          <p:nvPr/>
        </p:nvSpPr>
        <p:spPr bwMode="auto">
          <a:xfrm>
            <a:off x="1404938" y="4478338"/>
            <a:ext cx="3146425" cy="696912"/>
          </a:xfrm>
          <a:custGeom>
            <a:avLst/>
            <a:gdLst>
              <a:gd name="T0" fmla="*/ 2147483647 w 1982"/>
              <a:gd name="T1" fmla="*/ 0 h 439"/>
              <a:gd name="T2" fmla="*/ 2147483647 w 1982"/>
              <a:gd name="T3" fmla="*/ 2147483647 h 439"/>
              <a:gd name="T4" fmla="*/ 0 w 1982"/>
              <a:gd name="T5" fmla="*/ 2147483647 h 439"/>
              <a:gd name="T6" fmla="*/ 0 60000 65536"/>
              <a:gd name="T7" fmla="*/ 0 60000 65536"/>
              <a:gd name="T8" fmla="*/ 0 60000 65536"/>
              <a:gd name="T9" fmla="*/ 0 w 1982"/>
              <a:gd name="T10" fmla="*/ 0 h 439"/>
              <a:gd name="T11" fmla="*/ 1982 w 1982"/>
              <a:gd name="T12" fmla="*/ 439 h 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82" h="439">
                <a:moveTo>
                  <a:pt x="1982" y="0"/>
                </a:moveTo>
                <a:cubicBezTo>
                  <a:pt x="1626" y="218"/>
                  <a:pt x="1271" y="437"/>
                  <a:pt x="941" y="438"/>
                </a:cubicBezTo>
                <a:cubicBezTo>
                  <a:pt x="611" y="439"/>
                  <a:pt x="157" y="78"/>
                  <a:pt x="0" y="6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Ins="54000"/>
          <a:lstStyle/>
          <a:p>
            <a:endParaRPr lang="en-US"/>
          </a:p>
        </p:txBody>
      </p:sp>
      <p:sp>
        <p:nvSpPr>
          <p:cNvPr id="11277" name="Freeform 32"/>
          <p:cNvSpPr>
            <a:spLocks/>
          </p:cNvSpPr>
          <p:nvPr/>
        </p:nvSpPr>
        <p:spPr bwMode="auto">
          <a:xfrm>
            <a:off x="4565650" y="4481513"/>
            <a:ext cx="3146425" cy="696912"/>
          </a:xfrm>
          <a:custGeom>
            <a:avLst/>
            <a:gdLst>
              <a:gd name="T0" fmla="*/ 2147483647 w 1982"/>
              <a:gd name="T1" fmla="*/ 0 h 439"/>
              <a:gd name="T2" fmla="*/ 2147483647 w 1982"/>
              <a:gd name="T3" fmla="*/ 2147483647 h 439"/>
              <a:gd name="T4" fmla="*/ 0 w 1982"/>
              <a:gd name="T5" fmla="*/ 2147483647 h 439"/>
              <a:gd name="T6" fmla="*/ 0 60000 65536"/>
              <a:gd name="T7" fmla="*/ 0 60000 65536"/>
              <a:gd name="T8" fmla="*/ 0 60000 65536"/>
              <a:gd name="T9" fmla="*/ 0 w 1982"/>
              <a:gd name="T10" fmla="*/ 0 h 439"/>
              <a:gd name="T11" fmla="*/ 1982 w 1982"/>
              <a:gd name="T12" fmla="*/ 439 h 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82" h="439">
                <a:moveTo>
                  <a:pt x="1982" y="0"/>
                </a:moveTo>
                <a:cubicBezTo>
                  <a:pt x="1626" y="218"/>
                  <a:pt x="1271" y="437"/>
                  <a:pt x="941" y="438"/>
                </a:cubicBezTo>
                <a:cubicBezTo>
                  <a:pt x="611" y="439"/>
                  <a:pt x="157" y="78"/>
                  <a:pt x="0" y="6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Ins="5400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200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of service - </a:t>
            </a:r>
            <a:r>
              <a:rPr lang="en-US" dirty="0" err="1" smtClean="0"/>
              <a:t>QoS</a:t>
            </a:r>
            <a:endParaRPr lang="en-US" dirty="0"/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764704"/>
            <a:ext cx="8568952" cy="5400600"/>
          </a:xfrm>
        </p:spPr>
        <p:txBody>
          <a:bodyPr numCol="2" spcCol="180000"/>
          <a:lstStyle/>
          <a:p>
            <a:pPr>
              <a:buFont typeface="ZapfDingbats" charset="0"/>
              <a:buNone/>
            </a:pPr>
            <a:r>
              <a:rPr lang="en-US" sz="1800" dirty="0" smtClean="0"/>
              <a:t>A term that is used in all kinds of contexts.</a:t>
            </a:r>
          </a:p>
          <a:p>
            <a:pPr>
              <a:buFont typeface="ZapfDingbats" charset="0"/>
              <a:buNone/>
            </a:pPr>
            <a:r>
              <a:rPr lang="en-US" sz="1800" dirty="0" smtClean="0"/>
              <a:t>Be careful what it means when you hear it.</a:t>
            </a:r>
          </a:p>
          <a:p>
            <a:pPr>
              <a:buFont typeface="ZapfDingbats" charset="0"/>
              <a:buNone/>
            </a:pPr>
            <a:endParaRPr lang="en-US" sz="1800" dirty="0" smtClean="0"/>
          </a:p>
          <a:p>
            <a:pPr>
              <a:buFont typeface="ZapfDingbats" charset="0"/>
              <a:buNone/>
            </a:pPr>
            <a:r>
              <a:rPr lang="en-US" sz="1800" dirty="0" smtClean="0"/>
              <a:t>In this lecture: 3 </a:t>
            </a:r>
            <a:r>
              <a:rPr lang="en-US" sz="1800" b="1" i="1" dirty="0" smtClean="0"/>
              <a:t>classical</a:t>
            </a: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dirty="0" smtClean="0"/>
              <a:t>parameters of</a:t>
            </a:r>
            <a:r>
              <a:rPr lang="en-US" sz="1800" dirty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network </a:t>
            </a:r>
            <a:r>
              <a:rPr lang="en-US" sz="1800" b="1" dirty="0" err="1" smtClean="0">
                <a:solidFill>
                  <a:srgbClr val="FF0000"/>
                </a:solidFill>
              </a:rPr>
              <a:t>QoS</a:t>
            </a:r>
            <a:r>
              <a:rPr lang="en-US" sz="1800" dirty="0" smtClean="0"/>
              <a:t>:</a:t>
            </a:r>
            <a:endParaRPr lang="en-US" sz="1800" dirty="0"/>
          </a:p>
          <a:p>
            <a:r>
              <a:rPr lang="en-US" sz="1800" u="sng" dirty="0">
                <a:solidFill>
                  <a:srgbClr val="FF0000"/>
                </a:solidFill>
              </a:rPr>
              <a:t>end-to-end delay</a:t>
            </a:r>
            <a:endParaRPr lang="en-US" sz="1800" dirty="0"/>
          </a:p>
          <a:p>
            <a:r>
              <a:rPr lang="en-US" sz="1800" u="sng" dirty="0">
                <a:solidFill>
                  <a:srgbClr val="FF0000"/>
                </a:solidFill>
              </a:rPr>
              <a:t>packet loss</a:t>
            </a:r>
          </a:p>
          <a:p>
            <a:r>
              <a:rPr lang="en-US" sz="1800" u="sng" dirty="0">
                <a:solidFill>
                  <a:srgbClr val="FF0000"/>
                </a:solidFill>
              </a:rPr>
              <a:t>jitter</a:t>
            </a:r>
            <a:endParaRPr lang="en-US" sz="1800" dirty="0"/>
          </a:p>
          <a:p>
            <a:pPr>
              <a:buFont typeface="ZapfDingbats" charset="0"/>
              <a:buNone/>
            </a:pPr>
            <a:endParaRPr lang="en-US" sz="1800" u="sng" dirty="0" smtClean="0">
              <a:solidFill>
                <a:srgbClr val="FF0000"/>
              </a:solidFill>
            </a:endParaRPr>
          </a:p>
          <a:p>
            <a:pPr>
              <a:buFont typeface="ZapfDingbats" charset="0"/>
              <a:buNone/>
            </a:pPr>
            <a:r>
              <a:rPr lang="en-US" sz="1800" dirty="0" smtClean="0"/>
              <a:t>end</a:t>
            </a:r>
            <a:r>
              <a:rPr lang="en-US" sz="1800" dirty="0"/>
              <a:t>-to-end </a:t>
            </a:r>
            <a:r>
              <a:rPr lang="en-US" sz="1800" dirty="0" smtClean="0"/>
              <a:t>delay</a:t>
            </a:r>
          </a:p>
          <a:p>
            <a:r>
              <a:rPr lang="en-US" sz="1800" dirty="0" smtClean="0"/>
              <a:t>transmission time</a:t>
            </a:r>
          </a:p>
          <a:p>
            <a:r>
              <a:rPr lang="en-US" sz="1800" i="1" dirty="0" err="1">
                <a:latin typeface="Times"/>
                <a:ea typeface="Lucida Grande"/>
                <a:cs typeface="Times"/>
              </a:rPr>
              <a:t>Σ</a:t>
            </a:r>
            <a:r>
              <a:rPr lang="en-US" sz="1800" dirty="0"/>
              <a:t> </a:t>
            </a:r>
            <a:r>
              <a:rPr lang="en-US" sz="1800" dirty="0" smtClean="0"/>
              <a:t>propagation time on link </a:t>
            </a:r>
            <a:r>
              <a:rPr lang="en-US" sz="1800" i="1" dirty="0" smtClean="0">
                <a:latin typeface="Times"/>
                <a:cs typeface="Times"/>
              </a:rPr>
              <a:t>l</a:t>
            </a:r>
            <a:br>
              <a:rPr lang="en-US" sz="1800" i="1" dirty="0" smtClean="0">
                <a:latin typeface="Times"/>
                <a:cs typeface="Times"/>
              </a:rPr>
            </a:br>
            <a:r>
              <a:rPr lang="en-US" sz="1800" dirty="0" smtClean="0"/>
              <a:t>sum of propagation times over all links </a:t>
            </a:r>
            <a:r>
              <a:rPr lang="en-US" sz="1800" i="1" dirty="0" smtClean="0">
                <a:latin typeface="Times"/>
                <a:cs typeface="Times"/>
              </a:rPr>
              <a:t>l</a:t>
            </a:r>
          </a:p>
          <a:p>
            <a:r>
              <a:rPr lang="en-US" sz="1800" i="1" dirty="0" err="1" smtClean="0">
                <a:latin typeface="Times"/>
                <a:ea typeface="Lucida Grande"/>
                <a:cs typeface="Times"/>
              </a:rPr>
              <a:t>Σ</a:t>
            </a:r>
            <a:r>
              <a:rPr lang="en-US" sz="1800" dirty="0"/>
              <a:t> </a:t>
            </a:r>
            <a:r>
              <a:rPr lang="en-US" sz="1800" dirty="0" err="1" smtClean="0"/>
              <a:t>queueing</a:t>
            </a:r>
            <a:r>
              <a:rPr lang="en-US" sz="1800" dirty="0" smtClean="0"/>
              <a:t> time on router </a:t>
            </a:r>
            <a:r>
              <a:rPr lang="en-US" sz="1800" i="1" dirty="0" smtClean="0">
                <a:latin typeface="Times"/>
                <a:cs typeface="Times"/>
              </a:rPr>
              <a:t>r</a:t>
            </a:r>
            <a:br>
              <a:rPr lang="en-US" sz="1800" i="1" dirty="0" smtClean="0">
                <a:latin typeface="Times"/>
                <a:cs typeface="Times"/>
              </a:rPr>
            </a:br>
            <a:r>
              <a:rPr lang="en-US" sz="1800" dirty="0" smtClean="0"/>
              <a:t>sum of </a:t>
            </a:r>
            <a:r>
              <a:rPr lang="en-US" sz="1800" dirty="0" err="1" smtClean="0"/>
              <a:t>queueing</a:t>
            </a:r>
            <a:r>
              <a:rPr lang="en-US" sz="1800" dirty="0" smtClean="0"/>
              <a:t> times at all routers’ queues </a:t>
            </a:r>
            <a:r>
              <a:rPr lang="en-US" sz="1800" i="1" dirty="0" smtClean="0">
                <a:latin typeface="Times"/>
                <a:cs typeface="Times"/>
              </a:rPr>
              <a:t>r</a:t>
            </a:r>
          </a:p>
          <a:p>
            <a:endParaRPr lang="en-US" sz="1800" dirty="0" smtClean="0"/>
          </a:p>
          <a:p>
            <a:pPr>
              <a:buFont typeface="ZapfDingbats" charset="0"/>
              <a:buNone/>
            </a:pPr>
            <a:endParaRPr lang="en-US" sz="1800" dirty="0" smtClean="0"/>
          </a:p>
          <a:p>
            <a:pPr>
              <a:buFont typeface="ZapfDingbats" charset="0"/>
              <a:buNone/>
            </a:pPr>
            <a:endParaRPr lang="en-US" sz="1800" dirty="0"/>
          </a:p>
          <a:p>
            <a:pPr>
              <a:buFont typeface="ZapfDingbats" charset="0"/>
              <a:buNone/>
            </a:pPr>
            <a:endParaRPr lang="en-US" sz="1800" dirty="0" smtClean="0"/>
          </a:p>
          <a:p>
            <a:pPr>
              <a:buFont typeface="ZapfDingbats" charset="0"/>
              <a:buNone/>
            </a:pPr>
            <a:endParaRPr lang="en-US" sz="1800" dirty="0"/>
          </a:p>
          <a:p>
            <a:pPr>
              <a:buFont typeface="ZapfDingbats" charset="0"/>
              <a:buNone/>
            </a:pPr>
            <a:r>
              <a:rPr lang="en-US" sz="1800" dirty="0" smtClean="0"/>
              <a:t>packet loss</a:t>
            </a:r>
          </a:p>
          <a:p>
            <a:r>
              <a:rPr lang="en-US" sz="1800" dirty="0" smtClean="0"/>
              <a:t>probability of a packet to get lost</a:t>
            </a:r>
          </a:p>
          <a:p>
            <a:r>
              <a:rPr lang="en-US" sz="1800" i="1" dirty="0" smtClean="0">
                <a:latin typeface="Times"/>
                <a:cs typeface="Times"/>
              </a:rPr>
              <a:t>1 – (</a:t>
            </a:r>
            <a:r>
              <a:rPr lang="en-US" sz="1800" i="1" spc="-300" dirty="0" smtClean="0">
                <a:latin typeface="Times"/>
                <a:cs typeface="Times"/>
              </a:rPr>
              <a:t> </a:t>
            </a:r>
            <a:r>
              <a:rPr lang="en-US" sz="1800" i="1" spc="-250" dirty="0" smtClean="0"/>
              <a:t>TT</a:t>
            </a:r>
            <a:r>
              <a:rPr lang="en-US" sz="1800" i="1" dirty="0" smtClean="0">
                <a:latin typeface="Times"/>
                <a:cs typeface="Times"/>
              </a:rPr>
              <a:t> ( P(</a:t>
            </a:r>
            <a:r>
              <a:rPr lang="en-US" sz="1800" dirty="0" smtClean="0"/>
              <a:t>queue at </a:t>
            </a:r>
            <a:r>
              <a:rPr lang="en-US" sz="1800" i="1" dirty="0" smtClean="0">
                <a:latin typeface="Times"/>
                <a:cs typeface="Times"/>
              </a:rPr>
              <a:t>r</a:t>
            </a:r>
            <a:r>
              <a:rPr lang="en-US" sz="1800" dirty="0" smtClean="0"/>
              <a:t> not full</a:t>
            </a:r>
            <a:r>
              <a:rPr lang="en-US" sz="1800" i="1" dirty="0" smtClean="0">
                <a:latin typeface="Times"/>
                <a:cs typeface="Times"/>
              </a:rPr>
              <a:t>) ) )</a:t>
            </a:r>
            <a:br>
              <a:rPr lang="en-US" sz="1800" i="1" dirty="0" smtClean="0">
                <a:latin typeface="Times"/>
                <a:cs typeface="Times"/>
              </a:rPr>
            </a:br>
            <a:r>
              <a:rPr lang="en-US" sz="1800" dirty="0" smtClean="0"/>
              <a:t>1 – product of probabilities for all </a:t>
            </a:r>
            <a:r>
              <a:rPr lang="en-US" sz="1800" i="1" dirty="0" smtClean="0">
                <a:latin typeface="Times"/>
                <a:cs typeface="Times"/>
              </a:rPr>
              <a:t>r</a:t>
            </a:r>
            <a:r>
              <a:rPr lang="en-US" sz="1800" dirty="0" smtClean="0"/>
              <a:t> that queue at </a:t>
            </a:r>
            <a:r>
              <a:rPr lang="en-US" sz="1800" i="1" dirty="0" smtClean="0">
                <a:latin typeface="Times"/>
                <a:cs typeface="Times"/>
              </a:rPr>
              <a:t>r</a:t>
            </a:r>
            <a:r>
              <a:rPr lang="en-US" sz="1800" dirty="0" smtClean="0"/>
              <a:t> is not full</a:t>
            </a:r>
          </a:p>
          <a:p>
            <a:pPr>
              <a:buFont typeface="ZapfDingbats" charset="0"/>
              <a:buNone/>
            </a:pPr>
            <a:endParaRPr lang="en-US" sz="1800" dirty="0" smtClean="0"/>
          </a:p>
          <a:p>
            <a:pPr>
              <a:buFont typeface="ZapfDingbats" charset="0"/>
              <a:buNone/>
            </a:pPr>
            <a:r>
              <a:rPr lang="en-US" sz="1800" dirty="0" smtClean="0"/>
              <a:t>jitter</a:t>
            </a:r>
          </a:p>
          <a:p>
            <a:r>
              <a:rPr lang="en-US" sz="1800" dirty="0" smtClean="0"/>
              <a:t>variance of en</a:t>
            </a:r>
            <a:r>
              <a:rPr lang="en-US" sz="1800" dirty="0" smtClean="0">
                <a:solidFill>
                  <a:srgbClr val="000000"/>
                </a:solidFill>
              </a:rPr>
              <a:t>d-to-end delay</a:t>
            </a:r>
            <a:endParaRPr lang="en-US" sz="1800" dirty="0">
              <a:solidFill>
                <a:srgbClr val="000000"/>
              </a:solidFill>
            </a:endParaRPr>
          </a:p>
          <a:p>
            <a:r>
              <a:rPr lang="en-US" sz="1800" dirty="0" smtClean="0">
                <a:solidFill>
                  <a:srgbClr val="000000"/>
                </a:solidFill>
              </a:rPr>
              <a:t>estimated for several packets</a:t>
            </a:r>
          </a:p>
          <a:p>
            <a:r>
              <a:rPr lang="en-US" sz="1800" dirty="0" smtClean="0">
                <a:solidFill>
                  <a:srgbClr val="000000"/>
                </a:solidFill>
              </a:rPr>
              <a:t>reasons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</a:rPr>
              <a:t>link layer retransmissions</a:t>
            </a:r>
          </a:p>
          <a:p>
            <a:pPr lvl="1"/>
            <a:r>
              <a:rPr lang="en-US" sz="1800" dirty="0" smtClean="0">
                <a:solidFill>
                  <a:srgbClr val="000000"/>
                </a:solidFill>
              </a:rPr>
              <a:t>queue length variation</a:t>
            </a:r>
          </a:p>
        </p:txBody>
      </p:sp>
    </p:spTree>
    <p:extLst>
      <p:ext uri="{BB962C8B-B14F-4D97-AF65-F5344CB8AC3E}">
        <p14:creationId xmlns:p14="http://schemas.microsoft.com/office/powerpoint/2010/main" val="960472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</a:rPr>
              <a:t>Multimedia Networking</a:t>
            </a:r>
            <a:endParaRPr lang="en-US" sz="3200" dirty="0">
              <a:ea typeface="ＭＳ Ｐゴシック" charset="0"/>
            </a:endParaRPr>
          </a:p>
        </p:txBody>
      </p:sp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866775"/>
            <a:ext cx="8928992" cy="56483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u="sng" dirty="0">
                <a:solidFill>
                  <a:srgbClr val="FF0000"/>
                </a:solidFill>
                <a:ea typeface="ＭＳ Ｐゴシック" charset="0"/>
              </a:rPr>
              <a:t>Internet without network </a:t>
            </a:r>
            <a:r>
              <a:rPr lang="en-US" sz="2400" u="sng" dirty="0" err="1">
                <a:solidFill>
                  <a:srgbClr val="FF0000"/>
                </a:solidFill>
                <a:ea typeface="ＭＳ Ｐゴシック" charset="0"/>
              </a:rPr>
              <a:t>QoS</a:t>
            </a:r>
            <a:r>
              <a:rPr lang="en-US" sz="2400" u="sng" dirty="0">
                <a:solidFill>
                  <a:srgbClr val="FF0000"/>
                </a:solidFill>
                <a:ea typeface="ＭＳ Ｐゴシック" charset="0"/>
              </a:rPr>
              <a:t> support</a:t>
            </a:r>
          </a:p>
          <a:p>
            <a:r>
              <a:rPr lang="en-US" sz="2000" dirty="0">
                <a:ea typeface="ＭＳ Ｐゴシック" charset="0"/>
              </a:rPr>
              <a:t>Internet applications must cope with networking problems</a:t>
            </a:r>
          </a:p>
          <a:p>
            <a:pPr lvl="1"/>
            <a:r>
              <a:rPr lang="en-US" sz="2000" dirty="0">
                <a:ea typeface="ＭＳ Ｐゴシック" charset="0"/>
              </a:rPr>
              <a:t>Application itself or middleware</a:t>
            </a:r>
          </a:p>
          <a:p>
            <a:pPr lvl="1"/>
            <a:r>
              <a:rPr lang="en-US" sz="2000" dirty="0">
                <a:ea typeface="ＭＳ Ｐゴシック" charset="0"/>
              </a:rPr>
              <a:t>"Cope with" means either "</a:t>
            </a:r>
            <a:r>
              <a:rPr lang="en-US" sz="2000" i="1" dirty="0">
                <a:ea typeface="ＭＳ Ｐゴシック" charset="0"/>
              </a:rPr>
              <a:t>adapt to</a:t>
            </a:r>
            <a:r>
              <a:rPr lang="en-US" sz="2000" dirty="0">
                <a:ea typeface="ＭＳ Ｐゴシック" charset="0"/>
              </a:rPr>
              <a:t>" or "</a:t>
            </a:r>
            <a:r>
              <a:rPr lang="en-US" sz="2000" i="1" dirty="0">
                <a:ea typeface="ＭＳ Ｐゴシック" charset="0"/>
              </a:rPr>
              <a:t>don’t care about</a:t>
            </a:r>
            <a:r>
              <a:rPr lang="en-US" sz="2000" dirty="0">
                <a:ea typeface="ＭＳ Ｐゴシック" charset="0"/>
              </a:rPr>
              <a:t>“</a:t>
            </a:r>
          </a:p>
          <a:p>
            <a:pPr lvl="1"/>
            <a:r>
              <a:rPr lang="en-US" sz="2000" dirty="0">
                <a:ea typeface="ＭＳ Ｐゴシック" charset="0"/>
              </a:rPr>
              <a:t>"Adapt to" must deal with TCP-like service variations</a:t>
            </a:r>
          </a:p>
          <a:p>
            <a:pPr lvl="1"/>
            <a:r>
              <a:rPr lang="en-US" sz="2000" dirty="0">
                <a:ea typeface="ＭＳ Ｐゴシック" charset="0"/>
              </a:rPr>
              <a:t>"Don’t care about" approach is considered "unfair“</a:t>
            </a:r>
          </a:p>
          <a:p>
            <a:pPr lvl="1"/>
            <a:r>
              <a:rPr lang="en-US" sz="2000" dirty="0">
                <a:ea typeface="ＭＳ Ｐゴシック" charset="0"/>
              </a:rPr>
              <a:t>"Don’t care about" approach cannot work with TCP</a:t>
            </a:r>
            <a:br>
              <a:rPr lang="en-US" sz="2000" dirty="0">
                <a:ea typeface="ＭＳ Ｐゴシック" charset="0"/>
              </a:rPr>
            </a:br>
            <a:endParaRPr lang="en-US" dirty="0">
              <a:ea typeface="ＭＳ Ｐゴシック" charset="0"/>
            </a:endParaRPr>
          </a:p>
          <a:p>
            <a:pPr marL="0" indent="0" eaLnBrk="1" hangingPunct="1">
              <a:buNone/>
            </a:pPr>
            <a:r>
              <a:rPr lang="en-US" sz="2400" u="sng" dirty="0">
                <a:solidFill>
                  <a:srgbClr val="FF0000"/>
                </a:solidFill>
                <a:ea typeface="ＭＳ Ｐゴシック" charset="0"/>
              </a:rPr>
              <a:t>Internet with network </a:t>
            </a:r>
            <a:r>
              <a:rPr lang="en-US" sz="2400" u="sng" dirty="0" err="1">
                <a:solidFill>
                  <a:srgbClr val="FF0000"/>
                </a:solidFill>
                <a:ea typeface="ＭＳ Ｐゴシック" charset="0"/>
              </a:rPr>
              <a:t>QoS</a:t>
            </a:r>
            <a:r>
              <a:rPr lang="en-US" sz="2400" u="sng" dirty="0">
                <a:solidFill>
                  <a:srgbClr val="FF0000"/>
                </a:solidFill>
                <a:ea typeface="ＭＳ Ｐゴシック" charset="0"/>
              </a:rPr>
              <a:t> support</a:t>
            </a:r>
          </a:p>
          <a:p>
            <a:r>
              <a:rPr lang="en-US" sz="2000" dirty="0">
                <a:ea typeface="ＭＳ Ｐゴシック" charset="0"/>
              </a:rPr>
              <a:t>Application must specify their needs</a:t>
            </a:r>
          </a:p>
          <a:p>
            <a:r>
              <a:rPr lang="en-US" sz="2000" dirty="0">
                <a:ea typeface="ＭＳ Ｐゴシック" charset="0"/>
              </a:rPr>
              <a:t>Internet infrastructure must change – negotiation of </a:t>
            </a:r>
            <a:r>
              <a:rPr lang="en-US" sz="2000" dirty="0" err="1">
                <a:ea typeface="ＭＳ Ｐゴシック" charset="0"/>
              </a:rPr>
              <a:t>QoS</a:t>
            </a:r>
            <a:r>
              <a:rPr lang="en-US" sz="2000" dirty="0">
                <a:ea typeface="ＭＳ Ｐゴシック" charset="0"/>
              </a:rPr>
              <a:t> parameters</a:t>
            </a:r>
          </a:p>
          <a:p>
            <a:r>
              <a:rPr lang="en-US" sz="2000" dirty="0">
                <a:ea typeface="ＭＳ Ｐゴシック" charset="0"/>
              </a:rPr>
              <a:t>Routers need more features</a:t>
            </a:r>
          </a:p>
          <a:p>
            <a:pPr lvl="1"/>
            <a:r>
              <a:rPr lang="en-US" sz="2000" dirty="0">
                <a:ea typeface="ＭＳ Ｐゴシック" charset="0"/>
              </a:rPr>
              <a:t>Keep </a:t>
            </a:r>
            <a:r>
              <a:rPr lang="en-US" sz="2000" dirty="0" err="1">
                <a:ea typeface="ＭＳ Ｐゴシック" charset="0"/>
              </a:rPr>
              <a:t>QoS</a:t>
            </a:r>
            <a:r>
              <a:rPr lang="en-US" sz="2000" dirty="0">
                <a:ea typeface="ＭＳ Ｐゴシック" charset="0"/>
              </a:rPr>
              <a:t>-related information</a:t>
            </a:r>
          </a:p>
          <a:p>
            <a:pPr lvl="1"/>
            <a:r>
              <a:rPr lang="en-US" sz="2000" dirty="0">
                <a:ea typeface="ＭＳ Ｐゴシック" charset="0"/>
              </a:rPr>
              <a:t>Identify packets as </a:t>
            </a:r>
            <a:r>
              <a:rPr lang="en-US" sz="2000" dirty="0" err="1">
                <a:ea typeface="ＭＳ Ｐゴシック" charset="0"/>
              </a:rPr>
              <a:t>QoS</a:t>
            </a:r>
            <a:r>
              <a:rPr lang="en-US" sz="2000" dirty="0">
                <a:ea typeface="ＭＳ Ｐゴシック" charset="0"/>
              </a:rPr>
              <a:t>-worthy or not</a:t>
            </a:r>
          </a:p>
          <a:p>
            <a:pPr lvl="1"/>
            <a:r>
              <a:rPr lang="en-US" sz="2000" dirty="0">
                <a:ea typeface="ＭＳ Ｐゴシック" charset="0"/>
              </a:rPr>
              <a:t>Treat packets differently keep routing consistent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7504" y="836712"/>
            <a:ext cx="7992888" cy="2664296"/>
          </a:xfrm>
          <a:prstGeom prst="roundRect">
            <a:avLst/>
          </a:prstGeom>
          <a:ln w="57150" cmpd="sng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64088" y="5118282"/>
            <a:ext cx="3672408" cy="1047022"/>
          </a:xfrm>
          <a:prstGeom prst="rect">
            <a:avLst/>
          </a:prstGeom>
          <a:solidFill>
            <a:srgbClr val="FFF4C8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normAutofit fontScale="92500" lnSpcReduction="20000"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>
                <a:latin typeface="Eurostile"/>
                <a:cs typeface="Eurostile"/>
              </a:rPr>
              <a:t>a</a:t>
            </a:r>
            <a:r>
              <a:rPr lang="en-US" sz="1600" dirty="0" smtClean="0">
                <a:latin typeface="Eurostile"/>
                <a:cs typeface="Eurostile"/>
              </a:rPr>
              <a:t>pproach seemed “dead” for many years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>
                <a:latin typeface="Eurostile"/>
                <a:cs typeface="Eurostile"/>
              </a:rPr>
              <a:t>r</a:t>
            </a:r>
            <a:r>
              <a:rPr lang="en-US" sz="1600" dirty="0" smtClean="0">
                <a:latin typeface="Eurostile"/>
                <a:cs typeface="Eurostile"/>
              </a:rPr>
              <a:t>evival with recent Software Defined Networking (SDN) idea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>
                <a:latin typeface="Eurostile"/>
                <a:cs typeface="Eurostile"/>
              </a:rPr>
              <a:t>not yet mainstream again</a:t>
            </a:r>
          </a:p>
        </p:txBody>
      </p:sp>
    </p:spTree>
    <p:extLst>
      <p:ext uri="{BB962C8B-B14F-4D97-AF65-F5344CB8AC3E}">
        <p14:creationId xmlns:p14="http://schemas.microsoft.com/office/powerpoint/2010/main" val="1386527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400" dirty="0">
                <a:latin typeface="Tahoma" charset="0"/>
                <a:ea typeface="ＭＳ Ｐゴシック" charset="0"/>
                <a:cs typeface="ＭＳ Ｐゴシック" charset="0"/>
              </a:rPr>
              <a:t>Non-</a:t>
            </a:r>
            <a:r>
              <a:rPr lang="en-US" sz="4400" dirty="0" err="1">
                <a:latin typeface="Tahoma" charset="0"/>
                <a:ea typeface="ＭＳ Ｐゴシック" charset="0"/>
                <a:cs typeface="ＭＳ Ｐゴシック" charset="0"/>
              </a:rPr>
              <a:t>QoS</a:t>
            </a:r>
            <a:r>
              <a:rPr lang="en-US" sz="4400" dirty="0">
                <a:latin typeface="Tahoma" charset="0"/>
                <a:ea typeface="ＭＳ Ｐゴシック" charset="0"/>
                <a:cs typeface="ＭＳ Ｐゴシック" charset="0"/>
              </a:rPr>
              <a:t/>
            </a:r>
            <a:br>
              <a:rPr lang="en-US" sz="4400" dirty="0">
                <a:latin typeface="Tahoma" charset="0"/>
                <a:ea typeface="ＭＳ Ｐゴシック" charset="0"/>
                <a:cs typeface="ＭＳ Ｐゴシック" charset="0"/>
              </a:rPr>
            </a:br>
            <a:r>
              <a:rPr lang="en-US" sz="4400" dirty="0">
                <a:latin typeface="Tahoma" charset="0"/>
                <a:ea typeface="ＭＳ Ｐゴシック" charset="0"/>
                <a:cs typeface="ＭＳ Ｐゴシック" charset="0"/>
              </a:rPr>
              <a:t>Multimedia Networking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Basics</a:t>
            </a:r>
            <a:endParaRPr lang="en-US" dirty="0"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693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Streaming over </a:t>
            </a:r>
            <a:r>
              <a:rPr lang="en-US" sz="2800" dirty="0"/>
              <a:t>best-</a:t>
            </a:r>
            <a:r>
              <a:rPr lang="en-US" sz="2800" dirty="0" smtClean="0"/>
              <a:t>effort networks: audio conferencing</a:t>
            </a:r>
            <a:endParaRPr lang="en-US" sz="2800" dirty="0"/>
          </a:p>
        </p:txBody>
      </p:sp>
      <p:pic>
        <p:nvPicPr>
          <p:cNvPr id="2" name="Picture 1" descr="communicati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853" y="2247255"/>
            <a:ext cx="4704080" cy="29667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70045" y="5991671"/>
            <a:ext cx="1641796" cy="461665"/>
          </a:xfrm>
          <a:prstGeom prst="rect">
            <a:avLst/>
          </a:prstGeom>
          <a:solidFill>
            <a:srgbClr val="EAEAEA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Eurostile"/>
                <a:cs typeface="Eurostile"/>
              </a:rPr>
              <a:t>Packet loss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93781" y="5991671"/>
            <a:ext cx="1787669" cy="461665"/>
          </a:xfrm>
          <a:prstGeom prst="rect">
            <a:avLst/>
          </a:prstGeom>
          <a:solidFill>
            <a:srgbClr val="EAEAEA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Eurostile"/>
                <a:cs typeface="Eurostile"/>
              </a:rPr>
              <a:t>Packet delay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06349" y="5991671"/>
            <a:ext cx="889987" cy="461665"/>
          </a:xfrm>
          <a:prstGeom prst="rect">
            <a:avLst/>
          </a:prstGeom>
          <a:solidFill>
            <a:srgbClr val="EAEAEA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Eurostile"/>
                <a:cs typeface="Eurostile"/>
              </a:rPr>
              <a:t>Jitter</a:t>
            </a:r>
          </a:p>
        </p:txBody>
      </p:sp>
      <p:cxnSp>
        <p:nvCxnSpPr>
          <p:cNvPr id="6" name="Straight Arrow Connector 5"/>
          <p:cNvCxnSpPr>
            <a:stCxn id="7" idx="0"/>
          </p:cNvCxnSpPr>
          <p:nvPr/>
        </p:nvCxnSpPr>
        <p:spPr bwMode="auto">
          <a:xfrm flipV="1">
            <a:off x="2487616" y="5055567"/>
            <a:ext cx="1698453" cy="936104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3" idx="0"/>
          </p:cNvCxnSpPr>
          <p:nvPr/>
        </p:nvCxnSpPr>
        <p:spPr bwMode="auto">
          <a:xfrm flipV="1">
            <a:off x="4790943" y="4839543"/>
            <a:ext cx="43198" cy="115212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8" idx="0"/>
          </p:cNvCxnSpPr>
          <p:nvPr/>
        </p:nvCxnSpPr>
        <p:spPr bwMode="auto">
          <a:xfrm flipH="1" flipV="1">
            <a:off x="5266189" y="5127575"/>
            <a:ext cx="1885154" cy="86409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grpSp>
        <p:nvGrpSpPr>
          <p:cNvPr id="44" name="Group 43"/>
          <p:cNvGrpSpPr/>
          <p:nvPr/>
        </p:nvGrpSpPr>
        <p:grpSpPr>
          <a:xfrm>
            <a:off x="827584" y="836712"/>
            <a:ext cx="7344816" cy="1080120"/>
            <a:chOff x="827584" y="836712"/>
            <a:chExt cx="7344816" cy="1080120"/>
          </a:xfrm>
        </p:grpSpPr>
        <p:sp>
          <p:nvSpPr>
            <p:cNvPr id="18" name="Rectangle 17"/>
            <p:cNvSpPr/>
            <p:nvPr/>
          </p:nvSpPr>
          <p:spPr>
            <a:xfrm>
              <a:off x="1216427" y="836712"/>
              <a:ext cx="648072" cy="216024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454964" y="836712"/>
              <a:ext cx="216024" cy="216024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333461" y="836712"/>
              <a:ext cx="576064" cy="216024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220070" y="836712"/>
              <a:ext cx="432048" cy="216024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752929" y="836712"/>
              <a:ext cx="216024" cy="216024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458607" y="836712"/>
              <a:ext cx="288032" cy="216024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524328" y="836712"/>
              <a:ext cx="648072" cy="216024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847450" y="1556792"/>
              <a:ext cx="576064" cy="216024"/>
            </a:xfrm>
            <a:prstGeom prst="rect">
              <a:avLst/>
            </a:prstGeom>
            <a:solidFill>
              <a:srgbClr val="FF330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69764" y="1556792"/>
              <a:ext cx="288032" cy="216024"/>
            </a:xfrm>
            <a:prstGeom prst="rect">
              <a:avLst/>
            </a:prstGeom>
            <a:solidFill>
              <a:srgbClr val="FF330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543195" y="1556792"/>
              <a:ext cx="576064" cy="216024"/>
            </a:xfrm>
            <a:prstGeom prst="rect">
              <a:avLst/>
            </a:prstGeom>
            <a:solidFill>
              <a:srgbClr val="FF330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010336" y="1556792"/>
              <a:ext cx="432048" cy="216024"/>
            </a:xfrm>
            <a:prstGeom prst="rect">
              <a:avLst/>
            </a:prstGeom>
            <a:solidFill>
              <a:srgbClr val="FF330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016626" y="1556792"/>
              <a:ext cx="216024" cy="216024"/>
            </a:xfrm>
            <a:prstGeom prst="rect">
              <a:avLst/>
            </a:prstGeom>
            <a:solidFill>
              <a:srgbClr val="FF330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771799" y="1556792"/>
              <a:ext cx="144016" cy="216024"/>
            </a:xfrm>
            <a:prstGeom prst="rect">
              <a:avLst/>
            </a:prstGeom>
            <a:solidFill>
              <a:srgbClr val="FF330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210137" y="1556792"/>
              <a:ext cx="144016" cy="216024"/>
            </a:xfrm>
            <a:prstGeom prst="rect">
              <a:avLst/>
            </a:prstGeom>
            <a:solidFill>
              <a:srgbClr val="FF330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965310" y="1556792"/>
              <a:ext cx="144016" cy="216024"/>
            </a:xfrm>
            <a:prstGeom prst="rect">
              <a:avLst/>
            </a:prstGeom>
            <a:solidFill>
              <a:srgbClr val="FF330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27584" y="1556792"/>
              <a:ext cx="288032" cy="216024"/>
            </a:xfrm>
            <a:prstGeom prst="rect">
              <a:avLst/>
            </a:prstGeom>
            <a:solidFill>
              <a:srgbClr val="FF3300"/>
            </a:solidFill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>
              <a:off x="2915816" y="1196752"/>
              <a:ext cx="3240360" cy="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 flipH="1">
              <a:off x="2915816" y="1916832"/>
              <a:ext cx="3240360" cy="0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FF33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5" name="Group 44"/>
          <p:cNvGrpSpPr/>
          <p:nvPr/>
        </p:nvGrpSpPr>
        <p:grpSpPr>
          <a:xfrm>
            <a:off x="7135482" y="1772816"/>
            <a:ext cx="1849888" cy="1253753"/>
            <a:chOff x="7135482" y="1772816"/>
            <a:chExt cx="1849888" cy="1253753"/>
          </a:xfrm>
        </p:grpSpPr>
        <p:sp>
          <p:nvSpPr>
            <p:cNvPr id="42" name="TextBox 41"/>
            <p:cNvSpPr txBox="1"/>
            <p:nvPr/>
          </p:nvSpPr>
          <p:spPr>
            <a:xfrm>
              <a:off x="7164288" y="2564904"/>
              <a:ext cx="1821082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Eurostile"/>
                  <a:cs typeface="Eurostile"/>
                </a:rPr>
                <a:t>a “talk spurt”</a:t>
              </a:r>
            </a:p>
          </p:txBody>
        </p:sp>
        <p:cxnSp>
          <p:nvCxnSpPr>
            <p:cNvPr id="40" name="Straight Arrow Connector 39"/>
            <p:cNvCxnSpPr>
              <a:stCxn id="42" idx="0"/>
              <a:endCxn id="28" idx="2"/>
            </p:cNvCxnSpPr>
            <p:nvPr/>
          </p:nvCxnSpPr>
          <p:spPr bwMode="auto">
            <a:xfrm flipH="1" flipV="1">
              <a:off x="7135482" y="1772816"/>
              <a:ext cx="939347" cy="7920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878917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charset="0"/>
              <a:buNone/>
            </a:pPr>
            <a:r>
              <a:rPr lang="en-US" sz="2000" u="sng" dirty="0">
                <a:solidFill>
                  <a:srgbClr val="FF0000"/>
                </a:solidFill>
              </a:rPr>
              <a:t>end-to-end delay</a:t>
            </a:r>
            <a:endParaRPr lang="en-US" sz="2000" dirty="0"/>
          </a:p>
          <a:p>
            <a:r>
              <a:rPr lang="en-US" sz="2000" dirty="0" smtClean="0"/>
              <a:t>end</a:t>
            </a:r>
            <a:r>
              <a:rPr lang="en-US" sz="2000" dirty="0"/>
              <a:t>-to-end delay can seriously hinder </a:t>
            </a:r>
            <a:r>
              <a:rPr lang="en-US" sz="2000" dirty="0" smtClean="0"/>
              <a:t>interactivity</a:t>
            </a:r>
          </a:p>
          <a:p>
            <a:r>
              <a:rPr lang="en-US" sz="2000" dirty="0" smtClean="0"/>
              <a:t>smaller is always better? not true for cooperative music making!</a:t>
            </a:r>
          </a:p>
          <a:p>
            <a:endParaRPr lang="en-US" sz="2000" dirty="0"/>
          </a:p>
          <a:p>
            <a:pPr>
              <a:buFont typeface="ZapfDingbats" charset="0"/>
              <a:buNone/>
            </a:pPr>
            <a:r>
              <a:rPr lang="en-US" sz="2000" u="sng" dirty="0" smtClean="0">
                <a:solidFill>
                  <a:srgbClr val="FF0000"/>
                </a:solidFill>
              </a:rPr>
              <a:t>packet </a:t>
            </a:r>
            <a:r>
              <a:rPr lang="en-US" sz="2000" u="sng" dirty="0">
                <a:solidFill>
                  <a:srgbClr val="FF0000"/>
                </a:solidFill>
              </a:rPr>
              <a:t>loss</a:t>
            </a:r>
            <a:endParaRPr lang="en-US" sz="2000" dirty="0"/>
          </a:p>
          <a:p>
            <a:r>
              <a:rPr lang="en-US" sz="2000" dirty="0"/>
              <a:t>UDP segment is encapsulated in IP datagram</a:t>
            </a:r>
          </a:p>
          <a:p>
            <a:r>
              <a:rPr lang="en-US" sz="2000" dirty="0"/>
              <a:t>datagram may overflow a router queue</a:t>
            </a:r>
          </a:p>
          <a:p>
            <a:r>
              <a:rPr lang="en-US" sz="2000" dirty="0"/>
              <a:t>TCP can eliminate loss, but</a:t>
            </a:r>
          </a:p>
          <a:p>
            <a:pPr lvl="1"/>
            <a:r>
              <a:rPr lang="en-US" sz="1800" dirty="0"/>
              <a:t>retransmissions add delay</a:t>
            </a:r>
          </a:p>
          <a:p>
            <a:pPr lvl="1"/>
            <a:r>
              <a:rPr lang="en-US" sz="1800" dirty="0"/>
              <a:t>TCP congestion control limits transmission rate</a:t>
            </a:r>
          </a:p>
          <a:p>
            <a:r>
              <a:rPr lang="en-US" sz="2000" dirty="0" smtClean="0"/>
              <a:t>redundant </a:t>
            </a:r>
            <a:r>
              <a:rPr lang="en-US" sz="2000" dirty="0"/>
              <a:t>packets can </a:t>
            </a:r>
            <a:r>
              <a:rPr lang="en-US" sz="2000" dirty="0" smtClean="0"/>
              <a:t>help</a:t>
            </a:r>
            <a:endParaRPr lang="en-US" sz="2000" dirty="0"/>
          </a:p>
        </p:txBody>
      </p:sp>
      <p:sp>
        <p:nvSpPr>
          <p:cNvPr id="3420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ZapfDingbats" charset="0"/>
              <a:buNone/>
            </a:pPr>
            <a:r>
              <a:rPr lang="en-US" sz="2000" u="sng" dirty="0" smtClean="0">
                <a:solidFill>
                  <a:srgbClr val="FF0000"/>
                </a:solidFill>
              </a:rPr>
              <a:t>delay </a:t>
            </a:r>
            <a:r>
              <a:rPr lang="en-US" sz="2000" u="sng" dirty="0">
                <a:solidFill>
                  <a:srgbClr val="FF0000"/>
                </a:solidFill>
              </a:rPr>
              <a:t>jitter</a:t>
            </a:r>
            <a:endParaRPr lang="en-US" sz="2000" dirty="0"/>
          </a:p>
          <a:p>
            <a:r>
              <a:rPr lang="en-US" sz="2000" dirty="0"/>
              <a:t>consider two consecutive packets in talk spurt</a:t>
            </a:r>
          </a:p>
          <a:p>
            <a:r>
              <a:rPr lang="en-US" sz="2000" dirty="0"/>
              <a:t>initial spacing is 20 </a:t>
            </a:r>
            <a:r>
              <a:rPr lang="en-US" sz="2000" dirty="0" err="1"/>
              <a:t>msec</a:t>
            </a:r>
            <a:r>
              <a:rPr lang="en-US" sz="2000" dirty="0"/>
              <a:t>, but spacing at receiver can be more or less than 20 </a:t>
            </a:r>
            <a:r>
              <a:rPr lang="en-US" sz="2000" dirty="0" err="1"/>
              <a:t>msec</a:t>
            </a:r>
            <a:endParaRPr lang="en-US" sz="2000" dirty="0"/>
          </a:p>
          <a:p>
            <a:pPr>
              <a:buFont typeface="ZapfDingbats" charset="0"/>
              <a:buNone/>
            </a:pPr>
            <a:endParaRPr lang="en-US" sz="2000" u="sng" dirty="0" smtClean="0">
              <a:solidFill>
                <a:srgbClr val="FF0000"/>
              </a:solidFill>
            </a:endParaRPr>
          </a:p>
          <a:p>
            <a:pPr>
              <a:buFont typeface="ZapfDingbats" charset="0"/>
              <a:buNone/>
            </a:pPr>
            <a:r>
              <a:rPr lang="en-US" sz="2000" u="sng" dirty="0" smtClean="0">
                <a:solidFill>
                  <a:srgbClr val="FF0000"/>
                </a:solidFill>
              </a:rPr>
              <a:t>removing </a:t>
            </a:r>
            <a:r>
              <a:rPr lang="en-US" sz="2000" u="sng" dirty="0">
                <a:solidFill>
                  <a:srgbClr val="FF0000"/>
                </a:solidFill>
              </a:rPr>
              <a:t>jitter</a:t>
            </a:r>
            <a:endParaRPr lang="en-US" sz="2000" dirty="0"/>
          </a:p>
          <a:p>
            <a:r>
              <a:rPr lang="en-US" sz="2000" dirty="0"/>
              <a:t>sequence numbers</a:t>
            </a:r>
          </a:p>
          <a:p>
            <a:r>
              <a:rPr lang="en-US" sz="2000" dirty="0"/>
              <a:t>timestamps</a:t>
            </a:r>
          </a:p>
          <a:p>
            <a:r>
              <a:rPr lang="en-US" sz="2000" dirty="0"/>
              <a:t>delaying </a:t>
            </a:r>
            <a:r>
              <a:rPr lang="en-US" sz="2000" dirty="0" err="1"/>
              <a:t>playout</a:t>
            </a:r>
            <a:endParaRPr lang="en-US" sz="20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12738" y="127000"/>
            <a:ext cx="8797925" cy="561975"/>
          </a:xfrm>
        </p:spPr>
        <p:txBody>
          <a:bodyPr/>
          <a:lstStyle/>
          <a:p>
            <a:r>
              <a:rPr lang="en-US" sz="2800" dirty="0" smtClean="0"/>
              <a:t>Streaming over </a:t>
            </a:r>
            <a:r>
              <a:rPr lang="en-US" sz="2800" dirty="0"/>
              <a:t>best-</a:t>
            </a:r>
            <a:r>
              <a:rPr lang="en-US" sz="2800" dirty="0" smtClean="0"/>
              <a:t>effort networks: audio conferencing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1924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608112"/>
          </a:xfrm>
        </p:spPr>
        <p:txBody>
          <a:bodyPr/>
          <a:lstStyle/>
          <a:p>
            <a:r>
              <a:rPr lang="en-US" dirty="0" smtClean="0"/>
              <a:t>Delay compensation</a:t>
            </a:r>
            <a:endParaRPr lang="en-US" dirty="0"/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052736"/>
            <a:ext cx="7855024" cy="5195664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All techniques rely on </a:t>
            </a:r>
            <a:r>
              <a:rPr lang="en-US" sz="2000" b="1" i="1" dirty="0" smtClean="0"/>
              <a:t>Prediction</a:t>
            </a:r>
            <a:endParaRPr lang="en-US" sz="2000" b="1" i="1" dirty="0"/>
          </a:p>
          <a:p>
            <a:pPr>
              <a:buFont typeface="ZapfDingbats" charset="0"/>
              <a:buNone/>
            </a:pPr>
            <a:endParaRPr lang="en-US" sz="2000" u="sng" dirty="0" smtClean="0">
              <a:solidFill>
                <a:srgbClr val="FF0000"/>
              </a:solidFill>
            </a:endParaRPr>
          </a:p>
          <a:p>
            <a:pPr>
              <a:buFont typeface="ZapfDingbats" charset="0"/>
              <a:buNone/>
            </a:pPr>
            <a:r>
              <a:rPr lang="en-US" sz="2000" u="sng" dirty="0" smtClean="0">
                <a:solidFill>
                  <a:srgbClr val="FF0000"/>
                </a:solidFill>
              </a:rPr>
              <a:t>Teleconferencing</a:t>
            </a:r>
          </a:p>
          <a:p>
            <a:r>
              <a:rPr lang="en-US" sz="2000" dirty="0" smtClean="0"/>
              <a:t>no known technique: cannot predict what people will say</a:t>
            </a:r>
            <a:endParaRPr lang="en-US" sz="2000" u="sng" dirty="0" smtClean="0">
              <a:solidFill>
                <a:srgbClr val="FF0000"/>
              </a:solidFill>
            </a:endParaRPr>
          </a:p>
          <a:p>
            <a:pPr>
              <a:buFont typeface="ZapfDingbats" charset="0"/>
              <a:buNone/>
            </a:pPr>
            <a:r>
              <a:rPr lang="en-US" sz="2000" u="sng" dirty="0" smtClean="0">
                <a:solidFill>
                  <a:srgbClr val="FF0000"/>
                </a:solidFill>
              </a:rPr>
              <a:t>For on-demand </a:t>
            </a:r>
          </a:p>
          <a:p>
            <a:r>
              <a:rPr lang="en-US" sz="2000" dirty="0" smtClean="0"/>
              <a:t>usually content is consumed linearly, prefetching is easy, limited only by resources and legal constraints</a:t>
            </a:r>
          </a:p>
          <a:p>
            <a:endParaRPr lang="en-US" sz="2000" u="sng" dirty="0" smtClean="0">
              <a:solidFill>
                <a:srgbClr val="FF0000"/>
              </a:solidFill>
            </a:endParaRPr>
          </a:p>
          <a:p>
            <a:pPr>
              <a:buFont typeface="ZapfDingbats" charset="0"/>
              <a:buNone/>
            </a:pPr>
            <a:r>
              <a:rPr lang="en-US" sz="2000" u="sng" dirty="0" smtClean="0">
                <a:solidFill>
                  <a:srgbClr val="FF0000"/>
                </a:solidFill>
              </a:rPr>
              <a:t>For event-based multimedia</a:t>
            </a:r>
            <a:endParaRPr lang="en-US" sz="2000" u="sng" dirty="0">
              <a:solidFill>
                <a:srgbClr val="FF0000"/>
              </a:solidFill>
            </a:endParaRPr>
          </a:p>
          <a:p>
            <a:r>
              <a:rPr lang="en-US" sz="2000" dirty="0" smtClean="0"/>
              <a:t>predict future movement</a:t>
            </a:r>
            <a:endParaRPr lang="en-US" sz="2000" dirty="0"/>
          </a:p>
          <a:p>
            <a:r>
              <a:rPr lang="en-US" sz="2000" dirty="0" smtClean="0"/>
              <a:t>perform audiovisual rendering based on prediction</a:t>
            </a:r>
          </a:p>
          <a:p>
            <a:r>
              <a:rPr lang="en-US" sz="2000" dirty="0" smtClean="0"/>
              <a:t>compensate for errors in next prediction</a:t>
            </a:r>
          </a:p>
          <a:p>
            <a:r>
              <a:rPr lang="en-US" sz="2000" dirty="0" smtClean="0"/>
              <a:t>used in computer games and other distributed simulations,</a:t>
            </a:r>
            <a:br>
              <a:rPr lang="en-US" sz="2000" dirty="0" smtClean="0"/>
            </a:br>
            <a:r>
              <a:rPr lang="en-US" sz="2000" dirty="0" smtClean="0"/>
              <a:t>head- and gesture tracking, mouse of joystick inputs</a:t>
            </a:r>
          </a:p>
        </p:txBody>
      </p:sp>
      <p:sp>
        <p:nvSpPr>
          <p:cNvPr id="352261" name="Rectangle 5"/>
          <p:cNvSpPr>
            <a:spLocks noChangeArrowheads="1"/>
          </p:cNvSpPr>
          <p:nvPr/>
        </p:nvSpPr>
        <p:spPr bwMode="auto">
          <a:xfrm>
            <a:off x="1684338" y="20415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400">
              <a:latin typeface="Times New Roma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00192" y="1268760"/>
            <a:ext cx="2431675" cy="64633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Eurostile"/>
                <a:cs typeface="Eurostile"/>
              </a:rPr>
              <a:t>no delay compensation</a:t>
            </a:r>
          </a:p>
          <a:p>
            <a:r>
              <a:rPr lang="en-US" dirty="0" smtClean="0">
                <a:latin typeface="Eurostile"/>
                <a:cs typeface="Eurostile"/>
              </a:rPr>
              <a:t>in this example</a:t>
            </a:r>
            <a:endParaRPr lang="en-US" baseline="-25000" dirty="0" smtClean="0">
              <a:latin typeface="Times New Roman"/>
              <a:cs typeface="Times New Roman"/>
            </a:endParaRPr>
          </a:p>
        </p:txBody>
      </p:sp>
      <p:sp>
        <p:nvSpPr>
          <p:cNvPr id="2" name="Bent Arrow 1"/>
          <p:cNvSpPr/>
          <p:nvPr/>
        </p:nvSpPr>
        <p:spPr>
          <a:xfrm>
            <a:off x="5148064" y="1412776"/>
            <a:ext cx="936104" cy="792088"/>
          </a:xfrm>
          <a:prstGeom prst="bentArrow">
            <a:avLst/>
          </a:prstGeom>
          <a:solidFill>
            <a:srgbClr val="FF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804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4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124744"/>
            <a:ext cx="4176464" cy="424847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Receiver </a:t>
            </a:r>
            <a:r>
              <a:rPr lang="en-US" sz="2400" dirty="0"/>
              <a:t>attempts to </a:t>
            </a:r>
            <a:r>
              <a:rPr lang="en-US" sz="2400" dirty="0" err="1"/>
              <a:t>playout</a:t>
            </a:r>
            <a:r>
              <a:rPr lang="en-US" sz="2400" dirty="0"/>
              <a:t> each chunk at exactly </a:t>
            </a:r>
            <a:r>
              <a:rPr lang="en-US" sz="2400" dirty="0">
                <a:latin typeface="Times New Roman"/>
                <a:cs typeface="Times New Roman"/>
              </a:rPr>
              <a:t>q</a:t>
            </a:r>
            <a:r>
              <a:rPr lang="en-US" sz="2400" dirty="0"/>
              <a:t> </a:t>
            </a:r>
            <a:r>
              <a:rPr lang="en-US" sz="2400" dirty="0" err="1"/>
              <a:t>msecs</a:t>
            </a:r>
            <a:r>
              <a:rPr lang="en-US" sz="2400" dirty="0"/>
              <a:t> after the chunk is </a:t>
            </a:r>
            <a:r>
              <a:rPr lang="en-US" sz="2400" dirty="0" smtClean="0"/>
              <a:t>generated</a:t>
            </a:r>
            <a:endParaRPr lang="en-US" sz="2400" dirty="0"/>
          </a:p>
          <a:p>
            <a:r>
              <a:rPr lang="en-US" sz="2000" dirty="0"/>
              <a:t>If chunk is time stamped </a:t>
            </a:r>
            <a:r>
              <a:rPr lang="en-US" sz="2000" dirty="0">
                <a:latin typeface="Times New Roman"/>
                <a:cs typeface="Times New Roman"/>
              </a:rPr>
              <a:t>t</a:t>
            </a:r>
            <a:r>
              <a:rPr lang="en-US" sz="2000" dirty="0"/>
              <a:t>, receiver plays out chunk at </a:t>
            </a:r>
            <a:r>
              <a:rPr lang="en-US" sz="2000" dirty="0" err="1">
                <a:latin typeface="Times New Roman"/>
                <a:cs typeface="Times New Roman"/>
              </a:rPr>
              <a:t>t+</a:t>
            </a:r>
            <a:r>
              <a:rPr lang="en-US" sz="2000" dirty="0" err="1" smtClean="0">
                <a:latin typeface="Times New Roman"/>
                <a:cs typeface="Times New Roman"/>
              </a:rPr>
              <a:t>q</a:t>
            </a:r>
            <a:endParaRPr lang="en-US" sz="2000" dirty="0">
              <a:latin typeface="Times New Roman"/>
              <a:cs typeface="Times New Roman"/>
            </a:endParaRPr>
          </a:p>
          <a:p>
            <a:r>
              <a:rPr lang="en-US" sz="2000" dirty="0"/>
              <a:t>If chunk arrives after time </a:t>
            </a:r>
            <a:r>
              <a:rPr lang="en-US" sz="2000" dirty="0" err="1">
                <a:latin typeface="Times New Roman"/>
                <a:cs typeface="Times New Roman"/>
              </a:rPr>
              <a:t>t+q</a:t>
            </a:r>
            <a:r>
              <a:rPr lang="en-US" sz="2000" dirty="0"/>
              <a:t>, receiver discards </a:t>
            </a:r>
            <a:r>
              <a:rPr lang="en-US" sz="2000" dirty="0" smtClean="0"/>
              <a:t>it</a:t>
            </a:r>
            <a:endParaRPr lang="en-US" sz="2000" dirty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339975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788024" y="1124744"/>
            <a:ext cx="4131940" cy="4176464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Sequence numbers not necessary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Strategy allows for lost packets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Tradeoff </a:t>
            </a:r>
            <a:r>
              <a:rPr lang="en-US" sz="2400" dirty="0"/>
              <a:t>for </a:t>
            </a:r>
            <a:r>
              <a:rPr lang="en-US" sz="2400" dirty="0">
                <a:latin typeface="Times New Roman"/>
                <a:cs typeface="Times New Roman"/>
              </a:rPr>
              <a:t>q</a:t>
            </a:r>
            <a:r>
              <a:rPr lang="en-US" sz="2400" dirty="0"/>
              <a:t>:</a:t>
            </a:r>
          </a:p>
          <a:p>
            <a:r>
              <a:rPr lang="en-US" sz="2000" dirty="0"/>
              <a:t>large </a:t>
            </a:r>
            <a:r>
              <a:rPr lang="en-US" sz="2000" dirty="0">
                <a:latin typeface="Times New Roman"/>
                <a:cs typeface="Times New Roman"/>
              </a:rPr>
              <a:t>q</a:t>
            </a:r>
            <a:r>
              <a:rPr lang="en-US" sz="2000" dirty="0"/>
              <a:t>: less packet </a:t>
            </a:r>
            <a:r>
              <a:rPr lang="en-US" sz="2000" dirty="0" smtClean="0"/>
              <a:t>drop/loss (better audio quality)</a:t>
            </a:r>
            <a:endParaRPr lang="en-US" sz="2000" dirty="0"/>
          </a:p>
          <a:p>
            <a:r>
              <a:rPr lang="en-US" sz="2000" dirty="0"/>
              <a:t>small </a:t>
            </a:r>
            <a:r>
              <a:rPr lang="en-US" sz="2000" dirty="0">
                <a:latin typeface="Times New Roman"/>
                <a:cs typeface="Times New Roman"/>
              </a:rPr>
              <a:t>q</a:t>
            </a:r>
            <a:r>
              <a:rPr lang="en-US" sz="2000" dirty="0"/>
              <a:t>: better interactive experience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312738" y="127000"/>
            <a:ext cx="8797925" cy="561975"/>
          </a:xfrm>
        </p:spPr>
        <p:txBody>
          <a:bodyPr/>
          <a:lstStyle/>
          <a:p>
            <a:r>
              <a:rPr lang="en-US" dirty="0" smtClean="0"/>
              <a:t>Jitter compensation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17257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Jitter compensation</a:t>
            </a:r>
            <a:endParaRPr lang="en-US" sz="2000" dirty="0"/>
          </a:p>
        </p:txBody>
      </p:sp>
      <p:graphicFrame>
        <p:nvGraphicFramePr>
          <p:cNvPr id="338950" name="Object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5826064"/>
              </p:ext>
            </p:extLst>
          </p:nvPr>
        </p:nvGraphicFramePr>
        <p:xfrm>
          <a:off x="736600" y="1662832"/>
          <a:ext cx="7669213" cy="486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9" name="VISIO" r:id="rId3" imgW="7669440" imgH="4862880" progId="Visio.Drawing.5">
                  <p:embed/>
                </p:oleObj>
              </mc:Choice>
              <mc:Fallback>
                <p:oleObj name="VISIO" r:id="rId3" imgW="7669440" imgH="4862880" progId="Visio.Drawing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1662832"/>
                        <a:ext cx="7669213" cy="4862512"/>
                      </a:xfrm>
                      <a:prstGeom prst="rect">
                        <a:avLst/>
                      </a:prstGeom>
                      <a:extLst>
                        <a:ext uri="{FAA26D3D-D897-4be2-8F04-BA451C77F1D7}">
                          <ma14:placeholderFlag xmlns:ma14="http://schemas.microsoft.com/office/mac/drawingml/2011/main" val="1"/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949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411760" y="836712"/>
            <a:ext cx="6480720" cy="157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Sender generates packets every 20 </a:t>
            </a:r>
            <a:r>
              <a:rPr lang="en-US" sz="2000" dirty="0" err="1"/>
              <a:t>msec</a:t>
            </a:r>
            <a:r>
              <a:rPr lang="en-US" sz="2000" dirty="0"/>
              <a:t> during talk </a:t>
            </a:r>
            <a:r>
              <a:rPr lang="en-US" sz="2000" dirty="0" smtClean="0"/>
              <a:t>spurt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First </a:t>
            </a:r>
            <a:r>
              <a:rPr lang="en-US" sz="2000" dirty="0"/>
              <a:t>packet received at time </a:t>
            </a:r>
            <a:r>
              <a:rPr lang="en-US" sz="2000" dirty="0">
                <a:latin typeface="Times New Roman"/>
                <a:cs typeface="Times New Roman"/>
              </a:rPr>
              <a:t>r</a:t>
            </a:r>
          </a:p>
          <a:p>
            <a:pPr marL="0" indent="0">
              <a:buNone/>
            </a:pPr>
            <a:r>
              <a:rPr lang="en-US" sz="2000" dirty="0" smtClean="0"/>
              <a:t>First </a:t>
            </a:r>
            <a:r>
              <a:rPr lang="en-US" sz="2000" dirty="0" err="1"/>
              <a:t>playout</a:t>
            </a:r>
            <a:r>
              <a:rPr lang="en-US" sz="2000" dirty="0"/>
              <a:t> schedule: begins at </a:t>
            </a:r>
            <a:r>
              <a:rPr lang="en-US" sz="2000" dirty="0" smtClean="0">
                <a:latin typeface="Times New Roman"/>
                <a:cs typeface="Times New Roman"/>
              </a:rPr>
              <a:t>p</a:t>
            </a:r>
            <a:endParaRPr lang="en-US" sz="20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000" dirty="0" smtClean="0"/>
              <a:t>Second </a:t>
            </a:r>
            <a:r>
              <a:rPr lang="en-US" sz="2000" dirty="0" err="1"/>
              <a:t>playout</a:t>
            </a:r>
            <a:r>
              <a:rPr lang="en-US" sz="2000" dirty="0"/>
              <a:t> schedule: begins at </a:t>
            </a:r>
            <a:r>
              <a:rPr lang="en-US" sz="2000" dirty="0">
                <a:latin typeface="Times New Roman"/>
                <a:cs typeface="Times New Roman"/>
              </a:rPr>
              <a:t>p</a:t>
            </a:r>
            <a:r>
              <a:rPr lang="ja-JP" altLang="en-US" sz="2000" dirty="0">
                <a:latin typeface="Times New Roman"/>
                <a:cs typeface="Times New Roman"/>
              </a:rPr>
              <a:t>’</a:t>
            </a: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2432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Jitter compensation: Adaptive </a:t>
            </a:r>
            <a:r>
              <a:rPr lang="en-US" dirty="0" err="1" smtClean="0"/>
              <a:t>playout</a:t>
            </a:r>
            <a:r>
              <a:rPr lang="en-US" dirty="0" smtClean="0"/>
              <a:t> delay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Estimate network delay and adjust </a:t>
            </a:r>
            <a:r>
              <a:rPr lang="en-US" sz="2000" dirty="0" err="1"/>
              <a:t>playout</a:t>
            </a:r>
            <a:r>
              <a:rPr lang="en-US" sz="2000" dirty="0"/>
              <a:t> delay at the beginning of each talk </a:t>
            </a:r>
            <a:r>
              <a:rPr lang="en-US" sz="2000" dirty="0" smtClean="0"/>
              <a:t>spurt</a:t>
            </a:r>
          </a:p>
          <a:p>
            <a:pPr marL="0" indent="0">
              <a:buNone/>
            </a:pPr>
            <a:r>
              <a:rPr lang="en-US" sz="2000" dirty="0" smtClean="0"/>
              <a:t>Silent </a:t>
            </a:r>
            <a:r>
              <a:rPr lang="en-US" sz="2000" dirty="0"/>
              <a:t>periods are compressed and </a:t>
            </a:r>
            <a:r>
              <a:rPr lang="en-US" sz="2000" dirty="0" smtClean="0"/>
              <a:t>elongated as needed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Chunks </a:t>
            </a:r>
            <a:r>
              <a:rPr lang="en-US" sz="2000" i="1" dirty="0"/>
              <a:t>still</a:t>
            </a:r>
            <a:r>
              <a:rPr lang="en-US" sz="2000" dirty="0"/>
              <a:t> played out every 20 </a:t>
            </a:r>
            <a:r>
              <a:rPr lang="en-US" sz="2000" dirty="0" err="1"/>
              <a:t>msec</a:t>
            </a:r>
            <a:r>
              <a:rPr lang="en-US" sz="2000" dirty="0"/>
              <a:t> during talk </a:t>
            </a:r>
            <a:r>
              <a:rPr lang="en-US" sz="2000" dirty="0" smtClean="0"/>
              <a:t>spurt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Dynamic </a:t>
            </a:r>
            <a:r>
              <a:rPr lang="en-US" sz="2000" dirty="0"/>
              <a:t>estimate of average delay at receiver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where </a:t>
            </a:r>
            <a:r>
              <a:rPr lang="en-US" sz="2000" i="1" dirty="0">
                <a:latin typeface="Times New Roman"/>
                <a:cs typeface="Times New Roman"/>
              </a:rPr>
              <a:t>u</a:t>
            </a:r>
            <a:r>
              <a:rPr lang="en-US" sz="2000" dirty="0"/>
              <a:t> is a fixed constant (e.g., </a:t>
            </a:r>
            <a:r>
              <a:rPr lang="en-US" sz="2000" i="1" dirty="0">
                <a:latin typeface="Times New Roman"/>
                <a:cs typeface="Times New Roman"/>
              </a:rPr>
              <a:t>u = .01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graphicFrame>
        <p:nvGraphicFramePr>
          <p:cNvPr id="34509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2121057"/>
              </p:ext>
            </p:extLst>
          </p:nvPr>
        </p:nvGraphicFramePr>
        <p:xfrm>
          <a:off x="899592" y="2430388"/>
          <a:ext cx="6172200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7" name="Equation" r:id="rId3" imgW="3936960" imgH="1143000" progId="Equation.3">
                  <p:embed/>
                </p:oleObj>
              </mc:Choice>
              <mc:Fallback>
                <p:oleObj name="Equation" r:id="rId3" imgW="393696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430388"/>
                        <a:ext cx="6172200" cy="179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09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4042565"/>
              </p:ext>
            </p:extLst>
          </p:nvPr>
        </p:nvGraphicFramePr>
        <p:xfrm>
          <a:off x="899592" y="4941168"/>
          <a:ext cx="24384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8" name="Equation" r:id="rId5" imgW="1549080" imgH="228600" progId="Equation.3">
                  <p:embed/>
                </p:oleObj>
              </mc:Choice>
              <mc:Fallback>
                <p:oleObj name="Equation" r:id="rId5" imgW="1549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941168"/>
                        <a:ext cx="2438400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0435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</a:rPr>
              <a:t>Media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866775"/>
            <a:ext cx="8784976" cy="1266081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>
                <a:ea typeface="ＭＳ Ｐゴシック" charset="0"/>
              </a:rPr>
              <a:t>Medium: "Thing in the middle“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ea typeface="ＭＳ Ｐゴシック" charset="0"/>
              </a:rPr>
              <a:t>here: means to distribute and present information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>
                <a:ea typeface="ＭＳ Ｐゴシック" charset="0"/>
              </a:rPr>
              <a:t>Media affect human computer interaction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sz="half" idx="4294967295"/>
          </p:nvPr>
        </p:nvSpPr>
        <p:spPr>
          <a:xfrm>
            <a:off x="179512" y="4941888"/>
            <a:ext cx="8199437" cy="143944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dirty="0">
                <a:latin typeface="Eurostile"/>
                <a:ea typeface="ＭＳ Ｐゴシック" charset="0"/>
                <a:cs typeface="Eurostile"/>
              </a:rPr>
              <a:t>The mantra of multimedia users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Eurostile"/>
                <a:ea typeface="ＭＳ Ｐゴシック" charset="0"/>
                <a:cs typeface="Eurostile"/>
              </a:rPr>
              <a:t>Speaking is faster than writing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Eurostile"/>
                <a:ea typeface="ＭＳ Ｐゴシック" charset="0"/>
                <a:cs typeface="Eurostile"/>
              </a:rPr>
              <a:t>Listening is easier than reading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Eurostile"/>
                <a:ea typeface="ＭＳ Ｐゴシック" charset="0"/>
                <a:cs typeface="Eurostile"/>
              </a:rPr>
              <a:t>Showing is easier than describing</a:t>
            </a:r>
          </a:p>
        </p:txBody>
      </p:sp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163" y="2204864"/>
            <a:ext cx="6029325" cy="263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4474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Jitter compensation: Adaptive </a:t>
            </a:r>
            <a:r>
              <a:rPr lang="en-US" dirty="0" err="1"/>
              <a:t>playout</a:t>
            </a:r>
            <a:r>
              <a:rPr lang="en-US" dirty="0"/>
              <a:t> delay</a:t>
            </a:r>
          </a:p>
        </p:txBody>
      </p:sp>
      <p:sp>
        <p:nvSpPr>
          <p:cNvPr id="337923" name="Text Box 3"/>
          <p:cNvSpPr txBox="1">
            <a:spLocks noChangeArrowheads="1"/>
          </p:cNvSpPr>
          <p:nvPr/>
        </p:nvSpPr>
        <p:spPr bwMode="auto">
          <a:xfrm>
            <a:off x="228600" y="1162050"/>
            <a:ext cx="655359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latin typeface="Eurostile"/>
                <a:cs typeface="Eurostile"/>
              </a:rPr>
              <a:t>Also useful to estimate the average deviation of the delay, </a:t>
            </a:r>
            <a:r>
              <a:rPr lang="en-US" sz="2000" i="1" dirty="0">
                <a:latin typeface="Eurostile"/>
                <a:cs typeface="Eurostile"/>
              </a:rPr>
              <a:t>v</a:t>
            </a:r>
            <a:r>
              <a:rPr lang="en-US" sz="2000" i="1" baseline="-25000" dirty="0">
                <a:latin typeface="Eurostile"/>
                <a:cs typeface="Eurostile"/>
              </a:rPr>
              <a:t>i </a:t>
            </a:r>
            <a:r>
              <a:rPr lang="en-US" sz="2000" dirty="0">
                <a:latin typeface="Eurostile"/>
                <a:cs typeface="Eurostile"/>
              </a:rPr>
              <a:t>:</a:t>
            </a:r>
            <a:endParaRPr lang="en-US" sz="2800" dirty="0">
              <a:latin typeface="Eurostile"/>
              <a:cs typeface="Eurostile"/>
            </a:endParaRPr>
          </a:p>
        </p:txBody>
      </p:sp>
      <p:graphicFrame>
        <p:nvGraphicFramePr>
          <p:cNvPr id="3379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593759"/>
              </p:ext>
            </p:extLst>
          </p:nvPr>
        </p:nvGraphicFramePr>
        <p:xfrm>
          <a:off x="4514850" y="33210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9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2713" cy="21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5144403"/>
              </p:ext>
            </p:extLst>
          </p:nvPr>
        </p:nvGraphicFramePr>
        <p:xfrm>
          <a:off x="2166938" y="1676400"/>
          <a:ext cx="3516312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0" name="Equation" r:id="rId6" imgW="1803240" imgH="228600" progId="Equation.3">
                  <p:embed/>
                </p:oleObj>
              </mc:Choice>
              <mc:Fallback>
                <p:oleObj name="Equation" r:id="rId6" imgW="1803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6938" y="1676400"/>
                        <a:ext cx="3516312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26" name="Text Box 6"/>
          <p:cNvSpPr txBox="1">
            <a:spLocks noChangeArrowheads="1"/>
          </p:cNvSpPr>
          <p:nvPr/>
        </p:nvSpPr>
        <p:spPr bwMode="auto">
          <a:xfrm>
            <a:off x="228600" y="2209800"/>
            <a:ext cx="8763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>
                <a:latin typeface="Eurostile"/>
                <a:cs typeface="Eurostile"/>
              </a:rPr>
              <a:t>The estimates </a:t>
            </a:r>
            <a:r>
              <a:rPr lang="en-US" sz="2000" i="1" dirty="0">
                <a:latin typeface="Times New Roman"/>
                <a:cs typeface="Times New Roman"/>
              </a:rPr>
              <a:t>d</a:t>
            </a:r>
            <a:r>
              <a:rPr lang="en-US" sz="2000" i="1" baseline="-25000" dirty="0">
                <a:latin typeface="Times New Roman"/>
                <a:cs typeface="Times New Roman"/>
              </a:rPr>
              <a:t>i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>
                <a:latin typeface="Eurostile"/>
                <a:cs typeface="Eurostile"/>
              </a:rPr>
              <a:t>and </a:t>
            </a:r>
            <a:r>
              <a:rPr lang="en-US" sz="2000" i="1" dirty="0">
                <a:latin typeface="Times New Roman"/>
                <a:cs typeface="Times New Roman"/>
              </a:rPr>
              <a:t>v</a:t>
            </a:r>
            <a:r>
              <a:rPr lang="en-US" sz="2000" i="1" baseline="-25000" dirty="0">
                <a:latin typeface="Times New Roman"/>
                <a:cs typeface="Times New Roman"/>
              </a:rPr>
              <a:t>i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>
                <a:latin typeface="Eurostile"/>
                <a:cs typeface="Eurostile"/>
              </a:rPr>
              <a:t>are calculated for every received packet, although they are only used at the beginning of a talk </a:t>
            </a:r>
            <a:r>
              <a:rPr lang="en-US" sz="2000" dirty="0" smtClean="0">
                <a:latin typeface="Eurostile"/>
                <a:cs typeface="Eurostile"/>
              </a:rPr>
              <a:t>spurt</a:t>
            </a:r>
            <a:endParaRPr lang="en-US" sz="2000" dirty="0">
              <a:solidFill>
                <a:schemeClr val="accent2"/>
              </a:solidFill>
              <a:latin typeface="Eurostile"/>
              <a:cs typeface="Eurostile"/>
            </a:endParaRPr>
          </a:p>
          <a:p>
            <a:endParaRPr lang="en-US" sz="2000" dirty="0">
              <a:solidFill>
                <a:schemeClr val="accent2"/>
              </a:solidFill>
              <a:latin typeface="Eurostile"/>
              <a:cs typeface="Eurostile"/>
            </a:endParaRPr>
          </a:p>
          <a:p>
            <a:r>
              <a:rPr lang="en-US" sz="2000" dirty="0">
                <a:latin typeface="Eurostile"/>
                <a:cs typeface="Eurostile"/>
              </a:rPr>
              <a:t>For first packet in talk spurt, </a:t>
            </a:r>
            <a:r>
              <a:rPr lang="en-US" sz="2000" dirty="0" err="1">
                <a:latin typeface="Eurostile"/>
                <a:cs typeface="Eurostile"/>
              </a:rPr>
              <a:t>playout</a:t>
            </a:r>
            <a:r>
              <a:rPr lang="en-US" sz="2000" dirty="0">
                <a:latin typeface="Eurostile"/>
                <a:cs typeface="Eurostile"/>
              </a:rPr>
              <a:t> time is:</a:t>
            </a:r>
          </a:p>
        </p:txBody>
      </p:sp>
      <p:graphicFrame>
        <p:nvGraphicFramePr>
          <p:cNvPr id="3379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8578456"/>
              </p:ext>
            </p:extLst>
          </p:nvPr>
        </p:nvGraphicFramePr>
        <p:xfrm>
          <a:off x="2895600" y="3581400"/>
          <a:ext cx="19812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1" name="Equation" r:id="rId8" imgW="1028520" imgH="228600" progId="Equation.3">
                  <p:embed/>
                </p:oleObj>
              </mc:Choice>
              <mc:Fallback>
                <p:oleObj name="Equation" r:id="rId8" imgW="10285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581400"/>
                        <a:ext cx="198120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28" name="Text Box 8"/>
          <p:cNvSpPr txBox="1">
            <a:spLocks noChangeArrowheads="1"/>
          </p:cNvSpPr>
          <p:nvPr/>
        </p:nvSpPr>
        <p:spPr bwMode="auto">
          <a:xfrm>
            <a:off x="228600" y="4141788"/>
            <a:ext cx="336502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latin typeface="Eurostile"/>
                <a:cs typeface="Eurostile"/>
              </a:rPr>
              <a:t>where </a:t>
            </a:r>
            <a:r>
              <a:rPr lang="en-US" sz="2000" dirty="0">
                <a:latin typeface="Times New Roman"/>
                <a:cs typeface="Times New Roman"/>
              </a:rPr>
              <a:t>K</a:t>
            </a:r>
            <a:r>
              <a:rPr lang="en-US" sz="2000" dirty="0">
                <a:latin typeface="Eurostile"/>
                <a:cs typeface="Eurostile"/>
              </a:rPr>
              <a:t> is a positive </a:t>
            </a:r>
            <a:r>
              <a:rPr lang="en-US" sz="2000" dirty="0" smtClean="0">
                <a:latin typeface="Eurostile"/>
                <a:cs typeface="Eurostile"/>
              </a:rPr>
              <a:t>constant</a:t>
            </a:r>
            <a:endParaRPr lang="en-US" sz="2000" dirty="0">
              <a:latin typeface="Eurostile"/>
              <a:cs typeface="Eurostile"/>
            </a:endParaRPr>
          </a:p>
        </p:txBody>
      </p:sp>
      <p:graphicFrame>
        <p:nvGraphicFramePr>
          <p:cNvPr id="33792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127963"/>
              </p:ext>
            </p:extLst>
          </p:nvPr>
        </p:nvGraphicFramePr>
        <p:xfrm>
          <a:off x="2026097" y="5182592"/>
          <a:ext cx="2414587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2" name="Equation" r:id="rId10" imgW="1231900" imgH="215900" progId="Equation.3">
                  <p:embed/>
                </p:oleObj>
              </mc:Choice>
              <mc:Fallback>
                <p:oleObj name="Equation" r:id="rId10" imgW="12319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6097" y="5182592"/>
                        <a:ext cx="2414587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508104" y="3501008"/>
            <a:ext cx="2432802" cy="64633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Eurostile"/>
                <a:cs typeface="Eurostile"/>
              </a:rPr>
              <a:t>application chooses the</a:t>
            </a:r>
          </a:p>
          <a:p>
            <a:r>
              <a:rPr lang="en-US" dirty="0" smtClean="0">
                <a:latin typeface="Eurostile"/>
                <a:cs typeface="Eurostile"/>
              </a:rPr>
              <a:t>safety margin </a:t>
            </a:r>
            <a:r>
              <a:rPr lang="en-US" i="1" dirty="0" err="1" smtClean="0">
                <a:latin typeface="Times New Roman"/>
                <a:cs typeface="Times New Roman"/>
              </a:rPr>
              <a:t>Kv</a:t>
            </a:r>
            <a:r>
              <a:rPr lang="en-US" i="1" baseline="-25000" dirty="0" err="1" smtClean="0">
                <a:latin typeface="Times New Roman"/>
                <a:cs typeface="Times New Roman"/>
              </a:rPr>
              <a:t>i</a:t>
            </a:r>
            <a:endParaRPr lang="en-US" i="1" baseline="-25000" dirty="0" smtClean="0">
              <a:latin typeface="Times New Roman"/>
              <a:cs typeface="Times New Roman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228600" y="5181768"/>
            <a:ext cx="179455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err="1" smtClean="0">
                <a:latin typeface="Eurostile"/>
                <a:cs typeface="Eurostile"/>
              </a:rPr>
              <a:t>Playout</a:t>
            </a:r>
            <a:r>
              <a:rPr lang="en-US" sz="2000" dirty="0" smtClean="0">
                <a:latin typeface="Eurostile"/>
                <a:cs typeface="Eurostile"/>
              </a:rPr>
              <a:t> </a:t>
            </a:r>
            <a:r>
              <a:rPr lang="en-US" sz="2000" dirty="0">
                <a:latin typeface="Eurostile"/>
                <a:cs typeface="Eurostile"/>
              </a:rPr>
              <a:t>delay </a:t>
            </a:r>
            <a:r>
              <a:rPr lang="en-US" sz="2000" dirty="0" smtClean="0">
                <a:latin typeface="Eurostile"/>
                <a:cs typeface="Eurostile"/>
              </a:rPr>
              <a:t>is</a:t>
            </a:r>
            <a:endParaRPr lang="en-US" sz="2000" dirty="0">
              <a:latin typeface="Eurostile"/>
              <a:cs typeface="Eurostile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221833" y="5551140"/>
            <a:ext cx="503214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Eurostile"/>
                <a:cs typeface="Eurostile"/>
              </a:rPr>
              <a:t>for this and </a:t>
            </a:r>
            <a:r>
              <a:rPr lang="en-US" sz="2000" b="1" i="1" dirty="0" smtClean="0">
                <a:latin typeface="Eurostile"/>
                <a:cs typeface="Eurostile"/>
              </a:rPr>
              <a:t>all other </a:t>
            </a:r>
            <a:r>
              <a:rPr lang="en-US" sz="2000" dirty="0" smtClean="0">
                <a:latin typeface="Eurostile"/>
                <a:cs typeface="Eurostile"/>
              </a:rPr>
              <a:t>packets in </a:t>
            </a:r>
            <a:r>
              <a:rPr lang="en-US" sz="2000" b="1" i="1" dirty="0" smtClean="0">
                <a:latin typeface="Eurostile"/>
                <a:cs typeface="Eurostile"/>
              </a:rPr>
              <a:t>this</a:t>
            </a:r>
            <a:r>
              <a:rPr lang="en-US" sz="2000" dirty="0" smtClean="0">
                <a:latin typeface="Eurostile"/>
                <a:cs typeface="Eurostile"/>
              </a:rPr>
              <a:t> talk spurt</a:t>
            </a:r>
            <a:endParaRPr lang="en-US" sz="2000" dirty="0">
              <a:latin typeface="Eurostile"/>
              <a:cs typeface="Eurostil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89142" y="1628800"/>
            <a:ext cx="2847354" cy="58477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Eurostile"/>
                <a:cs typeface="Eurostile"/>
              </a:rPr>
              <a:t>Deviation: How strongly</a:t>
            </a:r>
            <a:br>
              <a:rPr lang="en-US" sz="1600" dirty="0" smtClean="0">
                <a:latin typeface="Eurostile"/>
                <a:cs typeface="Eurostile"/>
              </a:rPr>
            </a:br>
            <a:r>
              <a:rPr lang="en-US" sz="1600" dirty="0" smtClean="0">
                <a:latin typeface="Eurostile"/>
                <a:cs typeface="Eurostile"/>
              </a:rPr>
              <a:t>does the queue length change?</a:t>
            </a:r>
          </a:p>
        </p:txBody>
      </p:sp>
    </p:spTree>
    <p:extLst>
      <p:ext uri="{BB962C8B-B14F-4D97-AF65-F5344CB8AC3E}">
        <p14:creationId xmlns:p14="http://schemas.microsoft.com/office/powerpoint/2010/main" val="506561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Jitter compensation: Adaptive </a:t>
            </a:r>
            <a:r>
              <a:rPr lang="en-US" dirty="0" err="1"/>
              <a:t>playout</a:t>
            </a:r>
            <a:r>
              <a:rPr lang="en-US" dirty="0"/>
              <a:t> delay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ZapfDingbats" charset="0"/>
              <a:buNone/>
            </a:pPr>
            <a:r>
              <a:rPr lang="en-US" u="sng" dirty="0">
                <a:solidFill>
                  <a:srgbClr val="FF0000"/>
                </a:solidFill>
              </a:rPr>
              <a:t>How to determine whether a packet is the first in a </a:t>
            </a:r>
            <a:r>
              <a:rPr lang="en-US" u="sng" dirty="0" err="1" smtClean="0">
                <a:solidFill>
                  <a:srgbClr val="FF0000"/>
                </a:solidFill>
              </a:rPr>
              <a:t>talkspurt</a:t>
            </a:r>
            <a:r>
              <a:rPr lang="en-US" u="sng" dirty="0" smtClean="0">
                <a:solidFill>
                  <a:srgbClr val="FF0000"/>
                </a:solidFill>
              </a:rPr>
              <a:t>?</a:t>
            </a:r>
          </a:p>
          <a:p>
            <a:pPr>
              <a:buFont typeface="ZapfDingbats" charset="0"/>
              <a:buNone/>
            </a:pPr>
            <a:endParaRPr lang="en-US" dirty="0"/>
          </a:p>
          <a:p>
            <a:r>
              <a:rPr lang="en-US" dirty="0"/>
              <a:t>If there were never loss, receiver could simply look at the successive time </a:t>
            </a:r>
            <a:r>
              <a:rPr lang="en-US" dirty="0" smtClean="0"/>
              <a:t>stamps</a:t>
            </a:r>
          </a:p>
          <a:p>
            <a:pPr lvl="1"/>
            <a:r>
              <a:rPr lang="en-US" dirty="0" smtClean="0"/>
              <a:t>Difference </a:t>
            </a:r>
            <a:r>
              <a:rPr lang="en-US" dirty="0"/>
              <a:t>of successive stamps &gt; 20 </a:t>
            </a:r>
            <a:r>
              <a:rPr lang="en-US" dirty="0" err="1"/>
              <a:t>msec</a:t>
            </a:r>
            <a:r>
              <a:rPr lang="en-US" dirty="0"/>
              <a:t>, talk spurt </a:t>
            </a:r>
            <a:r>
              <a:rPr lang="en-US" dirty="0" smtClean="0"/>
              <a:t>begins</a:t>
            </a:r>
          </a:p>
          <a:p>
            <a:pPr lvl="1"/>
            <a:endParaRPr lang="en-US" dirty="0"/>
          </a:p>
          <a:p>
            <a:r>
              <a:rPr lang="en-US" dirty="0"/>
              <a:t>But because loss is possible, receiver must look at both time stamps and sequence </a:t>
            </a:r>
            <a:r>
              <a:rPr lang="en-US" dirty="0" smtClean="0"/>
              <a:t>numbers</a:t>
            </a:r>
          </a:p>
          <a:p>
            <a:pPr lvl="1"/>
            <a:r>
              <a:rPr lang="en-US" dirty="0" smtClean="0"/>
              <a:t>Difference </a:t>
            </a:r>
            <a:r>
              <a:rPr lang="en-US" dirty="0"/>
              <a:t>of successive stamps &gt; 20 </a:t>
            </a:r>
            <a:r>
              <a:rPr lang="en-US" dirty="0" err="1"/>
              <a:t>msec</a:t>
            </a:r>
            <a:r>
              <a:rPr lang="en-US" dirty="0"/>
              <a:t> and sequence numbers without gaps, talk spurt </a:t>
            </a:r>
            <a:r>
              <a:rPr lang="en-US" dirty="0" smtClean="0"/>
              <a:t>begins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148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compensation</a:t>
            </a:r>
            <a:endParaRPr lang="en-US" dirty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23528" y="2649117"/>
            <a:ext cx="4176464" cy="3384376"/>
          </a:xfrm>
        </p:spPr>
        <p:txBody>
          <a:bodyPr/>
          <a:lstStyle/>
          <a:p>
            <a:pPr>
              <a:buFont typeface="ZapfDingbats" charset="0"/>
              <a:buNone/>
            </a:pPr>
            <a:r>
              <a:rPr lang="en-US" sz="2000" u="sng" dirty="0" smtClean="0">
                <a:solidFill>
                  <a:srgbClr val="FF0000"/>
                </a:solidFill>
              </a:rPr>
              <a:t>forward </a:t>
            </a:r>
            <a:r>
              <a:rPr lang="en-US" sz="2000" u="sng" dirty="0">
                <a:solidFill>
                  <a:srgbClr val="FF0000"/>
                </a:solidFill>
              </a:rPr>
              <a:t>error correction (FEC): simple scheme</a:t>
            </a:r>
            <a:endParaRPr lang="en-US" sz="2000" dirty="0"/>
          </a:p>
          <a:p>
            <a:r>
              <a:rPr lang="en-US" sz="2000" dirty="0"/>
              <a:t>for every group of n chunks create a redundant chunk by exclusive OR-</a:t>
            </a:r>
            <a:r>
              <a:rPr lang="en-US" sz="2000" dirty="0" err="1"/>
              <a:t>ing</a:t>
            </a:r>
            <a:r>
              <a:rPr lang="en-US" sz="2000" dirty="0"/>
              <a:t> the n original chunks</a:t>
            </a:r>
          </a:p>
          <a:p>
            <a:r>
              <a:rPr lang="en-US" sz="2000" dirty="0"/>
              <a:t>send out n+1 chunks, increasing the bandwidth by factor 1/n.</a:t>
            </a:r>
          </a:p>
          <a:p>
            <a:r>
              <a:rPr lang="en-US" sz="2000" dirty="0"/>
              <a:t>can reconstruct the original n chunks if there is at most one lost chunk from the n+1 chunks</a:t>
            </a:r>
          </a:p>
          <a:p>
            <a:endParaRPr lang="en-US" sz="2000" dirty="0"/>
          </a:p>
          <a:p>
            <a:pPr lvl="1"/>
            <a:endParaRPr lang="en-US" sz="1800" dirty="0"/>
          </a:p>
          <a:p>
            <a:endParaRPr lang="en-US" sz="2000" dirty="0"/>
          </a:p>
        </p:txBody>
      </p:sp>
      <p:sp>
        <p:nvSpPr>
          <p:cNvPr id="19354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88024" y="3297190"/>
            <a:ext cx="4131940" cy="2868114"/>
          </a:xfrm>
        </p:spPr>
        <p:txBody>
          <a:bodyPr/>
          <a:lstStyle/>
          <a:p>
            <a:r>
              <a:rPr lang="en-US" sz="2000" dirty="0" err="1" smtClean="0"/>
              <a:t>Playout</a:t>
            </a:r>
            <a:r>
              <a:rPr lang="en-US" sz="2000" dirty="0" smtClean="0"/>
              <a:t> of first packet has to wait for arrival of (n+1)</a:t>
            </a:r>
            <a:r>
              <a:rPr lang="en-US" sz="2000" baseline="30000" dirty="0" err="1" smtClean="0"/>
              <a:t>st</a:t>
            </a:r>
            <a:r>
              <a:rPr lang="en-US" sz="2000" dirty="0" smtClean="0"/>
              <a:t> packet</a:t>
            </a:r>
          </a:p>
          <a:p>
            <a:r>
              <a:rPr lang="en-US" sz="2000" dirty="0" err="1" smtClean="0"/>
              <a:t>Playout</a:t>
            </a:r>
            <a:r>
              <a:rPr lang="en-US" sz="2000" dirty="0" smtClean="0"/>
              <a:t> </a:t>
            </a:r>
            <a:r>
              <a:rPr lang="en-US" sz="2000" dirty="0"/>
              <a:t>delay needs to </a:t>
            </a:r>
            <a:r>
              <a:rPr lang="en-US" sz="2000" dirty="0" smtClean="0"/>
              <a:t>be fixed </a:t>
            </a:r>
            <a:r>
              <a:rPr lang="en-US" sz="2000" dirty="0"/>
              <a:t>to the time to receive all n+1 packets</a:t>
            </a:r>
          </a:p>
          <a:p>
            <a:r>
              <a:rPr lang="en-US" sz="2000" dirty="0"/>
              <a:t>Tradeoff: </a:t>
            </a:r>
          </a:p>
          <a:p>
            <a:pPr lvl="1"/>
            <a:r>
              <a:rPr lang="en-US" sz="1800" dirty="0"/>
              <a:t>increase n, less bandwidth waste</a:t>
            </a:r>
          </a:p>
          <a:p>
            <a:pPr lvl="1"/>
            <a:r>
              <a:rPr lang="en-US" sz="1800" dirty="0"/>
              <a:t>increase </a:t>
            </a:r>
            <a:r>
              <a:rPr lang="en-US" sz="1800" dirty="0" smtClean="0"/>
              <a:t>n</a:t>
            </a:r>
            <a:r>
              <a:rPr lang="en-US" sz="1800" dirty="0"/>
              <a:t>, longer </a:t>
            </a:r>
            <a:r>
              <a:rPr lang="en-US" sz="1800" dirty="0" err="1"/>
              <a:t>playout</a:t>
            </a:r>
            <a:r>
              <a:rPr lang="en-US" sz="1800" dirty="0"/>
              <a:t> delay</a:t>
            </a:r>
          </a:p>
          <a:p>
            <a:pPr lvl="1"/>
            <a:r>
              <a:rPr lang="en-US" sz="1800" dirty="0"/>
              <a:t>increase n, higher probability that 2 or more chunks will be lost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395536" y="764704"/>
            <a:ext cx="8424936" cy="151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5400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120000"/>
              <a:buFont typeface="Wingdings" charset="2"/>
              <a:buChar char="§"/>
              <a:defRPr sz="2800">
                <a:solidFill>
                  <a:schemeClr val="tx1"/>
                </a:solidFill>
                <a:latin typeface="Eurostile"/>
                <a:ea typeface="+mn-ea"/>
                <a:cs typeface="Eurostile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Tahoma" charset="0"/>
              <a:buChar char="−"/>
              <a:defRPr sz="2400">
                <a:solidFill>
                  <a:schemeClr val="tx1"/>
                </a:solidFill>
                <a:latin typeface="Eurostile"/>
                <a:ea typeface="ＭＳ Ｐゴシック" charset="-128"/>
                <a:cs typeface="Eurostile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•"/>
              <a:defRPr sz="2000">
                <a:solidFill>
                  <a:schemeClr val="tx1"/>
                </a:solidFill>
                <a:latin typeface="Eurostile"/>
                <a:ea typeface="ＭＳ Ｐゴシック" charset="-128"/>
                <a:cs typeface="Eurostile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charset="2"/>
              <a:buChar char="§"/>
              <a:defRPr sz="1800">
                <a:solidFill>
                  <a:schemeClr val="tx1"/>
                </a:solidFill>
                <a:latin typeface="Eurostile"/>
                <a:ea typeface="ＭＳ Ｐゴシック" charset="-128"/>
                <a:cs typeface="Eurostile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charset="2"/>
              <a:buChar char="q"/>
              <a:defRPr sz="1800">
                <a:solidFill>
                  <a:schemeClr val="tx1"/>
                </a:solidFill>
                <a:latin typeface="Eurostile"/>
                <a:ea typeface="ＭＳ Ｐゴシック" charset="-128"/>
                <a:cs typeface="Eurostile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charset="2"/>
              <a:buChar char="q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charset="2"/>
              <a:buChar char="q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charset="2"/>
              <a:buChar char="q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" charset="2"/>
              <a:buChar char="q"/>
              <a:defRPr sz="18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2000" u="sng" dirty="0" smtClean="0">
                <a:solidFill>
                  <a:srgbClr val="FF0000"/>
                </a:solidFill>
              </a:rPr>
              <a:t>Basic assumption</a:t>
            </a:r>
          </a:p>
          <a:p>
            <a:pPr marL="400050"/>
            <a:r>
              <a:rPr lang="en-US" sz="2000" dirty="0"/>
              <a:t>w</a:t>
            </a:r>
            <a:r>
              <a:rPr lang="en-US" sz="2000" dirty="0" smtClean="0"/>
              <a:t>e have very little time to loose in audio conferencing</a:t>
            </a:r>
          </a:p>
          <a:p>
            <a:pPr marL="400050"/>
            <a:r>
              <a:rPr lang="en-US" sz="2000" dirty="0"/>
              <a:t>e</a:t>
            </a:r>
            <a:r>
              <a:rPr lang="en-US" sz="2000" dirty="0" smtClean="0"/>
              <a:t>very packet carries dozens of samples</a:t>
            </a:r>
          </a:p>
          <a:p>
            <a:pPr marL="400050"/>
            <a:r>
              <a:rPr lang="en-US" sz="2000" dirty="0" smtClean="0"/>
              <a:t>adding several packets delay for complex schemes is not viable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53836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Loss compensation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23528" y="980728"/>
            <a:ext cx="3456384" cy="5400600"/>
          </a:xfrm>
        </p:spPr>
        <p:txBody>
          <a:bodyPr/>
          <a:lstStyle/>
          <a:p>
            <a:pPr marL="0" indent="0">
              <a:buNone/>
            </a:pPr>
            <a:r>
              <a:rPr lang="en-US" sz="1800" u="sng" dirty="0">
                <a:solidFill>
                  <a:srgbClr val="FF0000"/>
                </a:solidFill>
              </a:rPr>
              <a:t>2nd FEC scheme</a:t>
            </a:r>
          </a:p>
          <a:p>
            <a:pPr>
              <a:buFontTx/>
              <a:buChar char="•"/>
            </a:pPr>
            <a:r>
              <a:rPr lang="ja-JP" altLang="en-US" sz="1800" dirty="0" smtClean="0">
                <a:latin typeface="Arial"/>
              </a:rPr>
              <a:t>“</a:t>
            </a:r>
            <a:r>
              <a:rPr lang="en-US" sz="1800" dirty="0"/>
              <a:t>piggyback lower </a:t>
            </a:r>
            <a:br>
              <a:rPr lang="en-US" sz="1800" dirty="0"/>
            </a:br>
            <a:r>
              <a:rPr lang="en-US" sz="1800" dirty="0"/>
              <a:t>quality stream</a:t>
            </a:r>
            <a:r>
              <a:rPr lang="ja-JP" altLang="en-US" sz="1800" dirty="0">
                <a:latin typeface="Arial"/>
              </a:rPr>
              <a:t>”</a:t>
            </a:r>
            <a:r>
              <a:rPr lang="en-US" sz="1800" dirty="0"/>
              <a:t> </a:t>
            </a:r>
          </a:p>
          <a:p>
            <a:pPr>
              <a:buFontTx/>
              <a:buChar char="•"/>
            </a:pPr>
            <a:r>
              <a:rPr lang="en-US" sz="1800" dirty="0" smtClean="0"/>
              <a:t>send </a:t>
            </a:r>
            <a:r>
              <a:rPr lang="en-US" sz="1800" dirty="0"/>
              <a:t>lower resolution</a:t>
            </a:r>
            <a:br>
              <a:rPr lang="en-US" sz="1800" dirty="0"/>
            </a:br>
            <a:r>
              <a:rPr lang="en-US" sz="1800" dirty="0"/>
              <a:t>audio stream as the</a:t>
            </a:r>
            <a:br>
              <a:rPr lang="en-US" sz="1800" dirty="0"/>
            </a:br>
            <a:r>
              <a:rPr lang="en-US" sz="1800" dirty="0"/>
              <a:t>redundant information</a:t>
            </a:r>
          </a:p>
          <a:p>
            <a:pPr>
              <a:buFontTx/>
              <a:buChar char="•"/>
            </a:pPr>
            <a:r>
              <a:rPr lang="en-US" sz="1800" dirty="0" smtClean="0"/>
              <a:t>for </a:t>
            </a:r>
            <a:r>
              <a:rPr lang="en-US" sz="1800" dirty="0"/>
              <a:t>example, nominal </a:t>
            </a:r>
            <a:br>
              <a:rPr lang="en-US" sz="1800" dirty="0"/>
            </a:br>
            <a:r>
              <a:rPr lang="en-US" sz="1800" dirty="0"/>
              <a:t>stream PCM at 64 kbps</a:t>
            </a:r>
            <a:br>
              <a:rPr lang="en-US" sz="1800" dirty="0"/>
            </a:br>
            <a:r>
              <a:rPr lang="en-US" sz="1800" dirty="0"/>
              <a:t>and redundant stream</a:t>
            </a:r>
            <a:br>
              <a:rPr lang="en-US" sz="1800" dirty="0"/>
            </a:br>
            <a:r>
              <a:rPr lang="en-US" sz="1800" dirty="0"/>
              <a:t>GSM at 13 kbps.</a:t>
            </a:r>
          </a:p>
          <a:p>
            <a:pPr marL="0" indent="0">
              <a:buNone/>
            </a:pPr>
            <a:endParaRPr lang="en-US" sz="1800" dirty="0"/>
          </a:p>
          <a:p>
            <a:pPr>
              <a:buFontTx/>
              <a:buChar char="•"/>
            </a:pPr>
            <a:r>
              <a:rPr lang="en-US" sz="1800" dirty="0" smtClean="0"/>
              <a:t>Sender </a:t>
            </a:r>
            <a:r>
              <a:rPr lang="en-US" sz="1800" dirty="0"/>
              <a:t>creates </a:t>
            </a:r>
            <a:r>
              <a:rPr lang="en-US" sz="1800" dirty="0" smtClean="0"/>
              <a:t>packet by </a:t>
            </a:r>
            <a:r>
              <a:rPr lang="en-US" sz="1800" dirty="0"/>
              <a:t>taking the nth </a:t>
            </a:r>
            <a:r>
              <a:rPr lang="en-US" sz="1800" dirty="0" smtClean="0"/>
              <a:t>chunk from </a:t>
            </a:r>
            <a:r>
              <a:rPr lang="en-US" sz="1800" dirty="0"/>
              <a:t>nominal stream </a:t>
            </a:r>
            <a:r>
              <a:rPr lang="en-US" sz="1800" dirty="0" smtClean="0"/>
              <a:t>and appending </a:t>
            </a:r>
            <a:r>
              <a:rPr lang="en-US" sz="1800" dirty="0"/>
              <a:t>to it the </a:t>
            </a:r>
            <a:r>
              <a:rPr lang="en-US" sz="1800" dirty="0" smtClean="0"/>
              <a:t>(</a:t>
            </a:r>
            <a:r>
              <a:rPr lang="en-US" sz="1800" dirty="0"/>
              <a:t>n-1)</a:t>
            </a:r>
            <a:r>
              <a:rPr lang="en-US" sz="1800" dirty="0" err="1"/>
              <a:t>st</a:t>
            </a:r>
            <a:r>
              <a:rPr lang="en-US" sz="1800" dirty="0"/>
              <a:t> chunk from </a:t>
            </a:r>
            <a:r>
              <a:rPr lang="en-US" sz="1800" dirty="0" smtClean="0"/>
              <a:t>redundant </a:t>
            </a:r>
            <a:r>
              <a:rPr lang="en-US" sz="1800" dirty="0"/>
              <a:t>stream.</a:t>
            </a:r>
          </a:p>
          <a:p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851920" y="4581128"/>
            <a:ext cx="5068044" cy="1800200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sz="1800" dirty="0" smtClean="0"/>
              <a:t>Whenever </a:t>
            </a:r>
            <a:r>
              <a:rPr lang="en-US" sz="1800" dirty="0"/>
              <a:t>there is non-consecutive loss, the</a:t>
            </a:r>
            <a:br>
              <a:rPr lang="en-US" sz="1800" dirty="0"/>
            </a:br>
            <a:r>
              <a:rPr lang="en-US" sz="1800" dirty="0"/>
              <a:t>receiver can conceal the loss. </a:t>
            </a:r>
          </a:p>
          <a:p>
            <a:pPr>
              <a:buFontTx/>
              <a:buChar char="•"/>
            </a:pPr>
            <a:r>
              <a:rPr lang="en-US" sz="1800" dirty="0" smtClean="0"/>
              <a:t>Only </a:t>
            </a:r>
            <a:r>
              <a:rPr lang="en-US" sz="1800" dirty="0"/>
              <a:t>two packets need to be received before </a:t>
            </a:r>
            <a:br>
              <a:rPr lang="en-US" sz="1800" dirty="0"/>
            </a:br>
            <a:r>
              <a:rPr lang="en-US" sz="1800" dirty="0"/>
              <a:t>playback</a:t>
            </a:r>
          </a:p>
          <a:p>
            <a:pPr>
              <a:buFontTx/>
              <a:buChar char="•"/>
            </a:pPr>
            <a:r>
              <a:rPr lang="en-US" sz="1800" dirty="0" smtClean="0"/>
              <a:t>Can </a:t>
            </a:r>
            <a:r>
              <a:rPr lang="en-US" sz="1800" dirty="0"/>
              <a:t>also append (n-1)</a:t>
            </a:r>
            <a:r>
              <a:rPr lang="en-US" sz="1800" dirty="0" err="1"/>
              <a:t>st</a:t>
            </a:r>
            <a:r>
              <a:rPr lang="en-US" sz="1800" dirty="0"/>
              <a:t> and (n-2)</a:t>
            </a:r>
            <a:r>
              <a:rPr lang="en-US" sz="1800" dirty="0" err="1"/>
              <a:t>nd</a:t>
            </a:r>
            <a:r>
              <a:rPr lang="en-US" sz="1800" dirty="0"/>
              <a:t> low-bit rate</a:t>
            </a:r>
            <a:br>
              <a:rPr lang="en-US" sz="1800" dirty="0"/>
            </a:br>
            <a:r>
              <a:rPr lang="en-US" sz="1800" dirty="0"/>
              <a:t>chunk</a:t>
            </a:r>
          </a:p>
          <a:p>
            <a:endParaRPr lang="en-US" sz="1800" dirty="0"/>
          </a:p>
        </p:txBody>
      </p:sp>
      <p:pic>
        <p:nvPicPr>
          <p:cNvPr id="194563" name="Picture 3" descr="C:\Medy\cs118\Notes\TopDown Fall 99\Pictures\632 Mixed Quality Redundancy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263" y="1052736"/>
            <a:ext cx="6027737" cy="313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5018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Loss compensation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3838" y="1223963"/>
            <a:ext cx="3810000" cy="4908550"/>
          </a:xfrm>
        </p:spPr>
        <p:txBody>
          <a:bodyPr/>
          <a:lstStyle/>
          <a:p>
            <a:pPr>
              <a:buFont typeface="ZapfDingbats" charset="0"/>
              <a:buNone/>
            </a:pPr>
            <a:r>
              <a:rPr lang="en-US" sz="2000" u="sng" dirty="0">
                <a:solidFill>
                  <a:srgbClr val="FF0000"/>
                </a:solidFill>
              </a:rPr>
              <a:t>Interleaving</a:t>
            </a:r>
            <a:endParaRPr lang="en-US" sz="2000" dirty="0"/>
          </a:p>
          <a:p>
            <a:r>
              <a:rPr lang="en-US" sz="2000" dirty="0"/>
              <a:t>chunks are broken</a:t>
            </a:r>
            <a:br>
              <a:rPr lang="en-US" sz="2000" dirty="0"/>
            </a:br>
            <a:r>
              <a:rPr lang="en-US" sz="2000" dirty="0"/>
              <a:t>up into smaller units</a:t>
            </a:r>
          </a:p>
          <a:p>
            <a:r>
              <a:rPr lang="en-US" sz="2000" dirty="0"/>
              <a:t>for example, 4 </a:t>
            </a:r>
            <a:br>
              <a:rPr lang="en-US" sz="2000" dirty="0"/>
            </a:br>
            <a:r>
              <a:rPr lang="en-US" sz="2000" dirty="0"/>
              <a:t>5 </a:t>
            </a:r>
            <a:r>
              <a:rPr lang="en-US" sz="2000" dirty="0" err="1"/>
              <a:t>msec</a:t>
            </a:r>
            <a:r>
              <a:rPr lang="en-US" sz="2000" dirty="0"/>
              <a:t> units per </a:t>
            </a:r>
            <a:br>
              <a:rPr lang="en-US" sz="2000" dirty="0"/>
            </a:br>
            <a:r>
              <a:rPr lang="en-US" sz="2000" dirty="0"/>
              <a:t>chunk</a:t>
            </a:r>
          </a:p>
          <a:p>
            <a:r>
              <a:rPr lang="en-US" sz="2000" dirty="0"/>
              <a:t>interleave the chunks as shown in diagram</a:t>
            </a:r>
          </a:p>
          <a:p>
            <a:r>
              <a:rPr lang="en-US" sz="2000" dirty="0"/>
              <a:t>packet now contains small units from different chunks</a:t>
            </a:r>
          </a:p>
        </p:txBody>
      </p:sp>
      <p:pic>
        <p:nvPicPr>
          <p:cNvPr id="195588" name="Picture 4" descr="C:\Medy\cs118\Notes\TopDown Fall 99\Pictures\633 interleavin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538" y="1223963"/>
            <a:ext cx="5097462" cy="2481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558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65613" y="4183063"/>
            <a:ext cx="3810000" cy="2128837"/>
          </a:xfrm>
        </p:spPr>
        <p:txBody>
          <a:bodyPr/>
          <a:lstStyle/>
          <a:p>
            <a:r>
              <a:rPr lang="en-US" sz="2000" dirty="0"/>
              <a:t>Reassemble chunks at receiver</a:t>
            </a:r>
          </a:p>
          <a:p>
            <a:r>
              <a:rPr lang="en-US" sz="2000" dirty="0"/>
              <a:t>if </a:t>
            </a:r>
            <a:r>
              <a:rPr lang="en-US" sz="2000" dirty="0" smtClean="0"/>
              <a:t>one packet </a:t>
            </a:r>
            <a:r>
              <a:rPr lang="en-US" sz="2000" dirty="0"/>
              <a:t>is lost, still have most of every chunk</a:t>
            </a:r>
          </a:p>
        </p:txBody>
      </p:sp>
    </p:spTree>
    <p:extLst>
      <p:ext uri="{BB962C8B-B14F-4D97-AF65-F5344CB8AC3E}">
        <p14:creationId xmlns:p14="http://schemas.microsoft.com/office/powerpoint/2010/main" val="2151964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Loss compensation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charset="0"/>
              <a:buNone/>
            </a:pPr>
            <a:r>
              <a:rPr lang="en-US" sz="2000" u="sng" dirty="0">
                <a:solidFill>
                  <a:srgbClr val="FF0000"/>
                </a:solidFill>
              </a:rPr>
              <a:t>Receiver-based repair of damaged audio streams</a:t>
            </a:r>
          </a:p>
          <a:p>
            <a:r>
              <a:rPr lang="en-US" sz="2000" dirty="0"/>
              <a:t>produce a replacement for a lost packet that is similar to the original</a:t>
            </a:r>
          </a:p>
          <a:p>
            <a:r>
              <a:rPr lang="en-US" sz="2000" dirty="0"/>
              <a:t>can give good performance for low loss rates and small packets (4-40 </a:t>
            </a:r>
            <a:r>
              <a:rPr lang="en-US" sz="2000" dirty="0" err="1"/>
              <a:t>msec</a:t>
            </a:r>
            <a:r>
              <a:rPr lang="en-US" sz="2000" dirty="0"/>
              <a:t>)</a:t>
            </a:r>
          </a:p>
          <a:p>
            <a:r>
              <a:rPr lang="en-US" sz="2000" dirty="0"/>
              <a:t>simplest: repetition</a:t>
            </a:r>
          </a:p>
          <a:p>
            <a:r>
              <a:rPr lang="en-US" sz="2000" dirty="0"/>
              <a:t>more complicated: interpolation</a:t>
            </a:r>
          </a:p>
        </p:txBody>
      </p:sp>
      <p:sp>
        <p:nvSpPr>
          <p:cNvPr id="352261" name="Rectangle 5"/>
          <p:cNvSpPr>
            <a:spLocks noChangeArrowheads="1"/>
          </p:cNvSpPr>
          <p:nvPr/>
        </p:nvSpPr>
        <p:spPr bwMode="auto">
          <a:xfrm>
            <a:off x="1684338" y="20415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sz="2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994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Making </a:t>
            </a:r>
            <a:r>
              <a:rPr lang="en-US" sz="2800" dirty="0"/>
              <a:t>the best of best effort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866775"/>
            <a:ext cx="8928992" cy="618009"/>
          </a:xfrm>
        </p:spPr>
        <p:txBody>
          <a:bodyPr/>
          <a:lstStyle/>
          <a:p>
            <a:pPr>
              <a:buFont typeface="ZapfDingbats" charset="0"/>
              <a:buNone/>
            </a:pPr>
            <a:r>
              <a:rPr lang="en-US" sz="2000" u="sng" dirty="0" smtClean="0">
                <a:solidFill>
                  <a:srgbClr val="FF0000"/>
                </a:solidFill>
              </a:rPr>
              <a:t>Mitigating the </a:t>
            </a:r>
            <a:r>
              <a:rPr lang="en-US" sz="2000" u="sng" dirty="0">
                <a:solidFill>
                  <a:srgbClr val="FF0000"/>
                </a:solidFill>
              </a:rPr>
              <a:t>impact of </a:t>
            </a:r>
            <a:r>
              <a:rPr lang="ja-JP" altLang="en-US" sz="2000" u="sng" dirty="0" smtClean="0">
                <a:solidFill>
                  <a:srgbClr val="FF0000"/>
                </a:solidFill>
                <a:latin typeface="Arial"/>
              </a:rPr>
              <a:t>“</a:t>
            </a:r>
            <a:r>
              <a:rPr lang="en-US" sz="2000" u="sng" dirty="0">
                <a:solidFill>
                  <a:srgbClr val="FF0000"/>
                </a:solidFill>
              </a:rPr>
              <a:t>best-effort</a:t>
            </a:r>
            <a:r>
              <a:rPr lang="ja-JP" altLang="en-US" sz="2000" u="sng" dirty="0">
                <a:solidFill>
                  <a:srgbClr val="FF0000"/>
                </a:solidFill>
                <a:latin typeface="Arial"/>
              </a:rPr>
              <a:t>”</a:t>
            </a:r>
            <a:r>
              <a:rPr lang="en-US" sz="2000" u="sng" dirty="0">
                <a:solidFill>
                  <a:srgbClr val="FF0000"/>
                </a:solidFill>
              </a:rPr>
              <a:t> </a:t>
            </a:r>
            <a:r>
              <a:rPr lang="en-US" sz="2000" u="sng" dirty="0" smtClean="0">
                <a:solidFill>
                  <a:srgbClr val="FF0000"/>
                </a:solidFill>
              </a:rPr>
              <a:t>in the Internet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251520" y="1412776"/>
            <a:ext cx="3600400" cy="707886"/>
          </a:xfrm>
          <a:prstGeom prst="rect">
            <a:avLst/>
          </a:prstGeom>
          <a:solidFill>
            <a:srgbClr val="FFF4C8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Eurostile"/>
                <a:cs typeface="Eurostile"/>
              </a:rPr>
              <a:t>Use UDP to avoid TCP and its slow-start </a:t>
            </a:r>
            <a:r>
              <a:rPr lang="en-US" sz="2000" dirty="0" smtClean="0">
                <a:latin typeface="Eurostile"/>
                <a:cs typeface="Eurostile"/>
              </a:rPr>
              <a:t>phase</a:t>
            </a:r>
            <a:endParaRPr lang="en-US" sz="2000" dirty="0">
              <a:latin typeface="Eurostile"/>
              <a:cs typeface="Eurostil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1" y="2325942"/>
            <a:ext cx="3600399" cy="707886"/>
          </a:xfrm>
          <a:prstGeom prst="rect">
            <a:avLst/>
          </a:prstGeom>
          <a:solidFill>
            <a:srgbClr val="FFF4C8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Eurostile"/>
                <a:cs typeface="Eurostile"/>
              </a:rPr>
              <a:t>Buffer content at client and control playback to remedy jitter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521" y="3239108"/>
            <a:ext cx="3600400" cy="1015663"/>
          </a:xfrm>
          <a:prstGeom prst="rect">
            <a:avLst/>
          </a:prstGeom>
          <a:solidFill>
            <a:srgbClr val="FFF4C8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Eurostile"/>
                <a:cs typeface="Eurostile"/>
              </a:rPr>
              <a:t>We can timestamp packets, so that receiver knows when the packets should be played back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521" y="4460051"/>
            <a:ext cx="3600400" cy="707886"/>
          </a:xfrm>
          <a:prstGeom prst="rect">
            <a:avLst/>
          </a:prstGeom>
          <a:solidFill>
            <a:srgbClr val="FFF4C8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Eurostile"/>
                <a:cs typeface="Eurostile"/>
              </a:rPr>
              <a:t>Adapt compression level to available bandwidth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5373216"/>
            <a:ext cx="3600400" cy="1015663"/>
          </a:xfrm>
          <a:prstGeom prst="rect">
            <a:avLst/>
          </a:prstGeom>
          <a:solidFill>
            <a:srgbClr val="FFF4C8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Eurostile"/>
                <a:cs typeface="Eurostile"/>
              </a:rPr>
              <a:t>We can send redundant packets to mitigate the effects of packet loss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32040" y="1412776"/>
            <a:ext cx="3600400" cy="1015663"/>
          </a:xfrm>
          <a:prstGeom prst="rect">
            <a:avLst/>
          </a:prstGeom>
          <a:solidFill>
            <a:srgbClr val="FFF4C8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Eurostile"/>
                <a:cs typeface="Eurostile"/>
              </a:rPr>
              <a:t>... but TCP is changing (removing slow start, larger initial windows)</a:t>
            </a:r>
            <a:endParaRPr lang="en-US" sz="2000" dirty="0">
              <a:latin typeface="Eurostile"/>
              <a:cs typeface="Eurostile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32041" y="2628783"/>
            <a:ext cx="3600399" cy="707886"/>
          </a:xfrm>
          <a:prstGeom prst="rect">
            <a:avLst/>
          </a:prstGeom>
          <a:solidFill>
            <a:srgbClr val="FFF4C8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Eurostile"/>
                <a:cs typeface="Eurostile"/>
              </a:rPr>
              <a:t>... but not for event-based multimedia (games)</a:t>
            </a:r>
            <a:endParaRPr lang="en-US" sz="2000" dirty="0">
              <a:latin typeface="Eurostile"/>
              <a:cs typeface="Eurostile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32041" y="3537013"/>
            <a:ext cx="3600400" cy="1015663"/>
          </a:xfrm>
          <a:prstGeom prst="rect">
            <a:avLst/>
          </a:prstGeom>
          <a:solidFill>
            <a:srgbClr val="FFF4C8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Eurostile"/>
                <a:cs typeface="Eurostile"/>
              </a:rPr>
              <a:t>... but applications may ignore this and look for timestamps in content (typical in MPEG video)</a:t>
            </a:r>
            <a:endParaRPr lang="en-US" sz="2000" dirty="0">
              <a:latin typeface="Eurostile"/>
              <a:cs typeface="Eurostil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32041" y="4753020"/>
            <a:ext cx="3600400" cy="707886"/>
          </a:xfrm>
          <a:prstGeom prst="rect">
            <a:avLst/>
          </a:prstGeom>
          <a:solidFill>
            <a:srgbClr val="FFF4C8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Eurostile"/>
                <a:cs typeface="Eurostile"/>
              </a:rPr>
              <a:t>... but not for event-based multimedia</a:t>
            </a:r>
            <a:endParaRPr lang="en-US" sz="2000" dirty="0">
              <a:latin typeface="Eurostile"/>
              <a:cs typeface="Eurostile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32040" y="5661248"/>
            <a:ext cx="3600400" cy="707886"/>
          </a:xfrm>
          <a:prstGeom prst="rect">
            <a:avLst/>
          </a:prstGeom>
          <a:solidFill>
            <a:srgbClr val="FFF4C8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Eurostile"/>
                <a:cs typeface="Eurostile"/>
              </a:rPr>
              <a:t>... but retransmission and TCP may be more efficient</a:t>
            </a:r>
            <a:endParaRPr lang="en-US" sz="2000" dirty="0">
              <a:latin typeface="Eurostile"/>
              <a:cs typeface="Eurostile"/>
            </a:endParaRPr>
          </a:p>
        </p:txBody>
      </p:sp>
      <p:cxnSp>
        <p:nvCxnSpPr>
          <p:cNvPr id="4" name="Straight Arrow Connector 3"/>
          <p:cNvCxnSpPr>
            <a:stCxn id="2" idx="3"/>
            <a:endCxn id="10" idx="1"/>
          </p:cNvCxnSpPr>
          <p:nvPr/>
        </p:nvCxnSpPr>
        <p:spPr bwMode="auto">
          <a:xfrm>
            <a:off x="3851920" y="1766719"/>
            <a:ext cx="1080120" cy="153889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6" idx="3"/>
            <a:endCxn id="11" idx="1"/>
          </p:cNvCxnSpPr>
          <p:nvPr/>
        </p:nvCxnSpPr>
        <p:spPr bwMode="auto">
          <a:xfrm>
            <a:off x="3851920" y="2679885"/>
            <a:ext cx="1080121" cy="30284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3"/>
            <a:endCxn id="12" idx="1"/>
          </p:cNvCxnSpPr>
          <p:nvPr/>
        </p:nvCxnSpPr>
        <p:spPr bwMode="auto">
          <a:xfrm>
            <a:off x="3851921" y="3746940"/>
            <a:ext cx="1080120" cy="297905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8" idx="3"/>
            <a:endCxn id="13" idx="1"/>
          </p:cNvCxnSpPr>
          <p:nvPr/>
        </p:nvCxnSpPr>
        <p:spPr bwMode="auto">
          <a:xfrm>
            <a:off x="3851921" y="4813994"/>
            <a:ext cx="1080120" cy="292969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9" idx="3"/>
            <a:endCxn id="14" idx="1"/>
          </p:cNvCxnSpPr>
          <p:nvPr/>
        </p:nvCxnSpPr>
        <p:spPr bwMode="auto">
          <a:xfrm>
            <a:off x="3851920" y="5881048"/>
            <a:ext cx="1080120" cy="134143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387959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Streaming from Web server (1)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/>
              <a:t>Audio and video files stored in Web servers</a:t>
            </a:r>
          </a:p>
          <a:p>
            <a:pPr>
              <a:buFont typeface="ZapfDingbats" charset="0"/>
              <a:buNone/>
            </a:pPr>
            <a:r>
              <a:rPr lang="en-US" sz="2000" u="sng">
                <a:solidFill>
                  <a:srgbClr val="FF0000"/>
                </a:solidFill>
              </a:rPr>
              <a:t>naïve approach</a:t>
            </a:r>
          </a:p>
          <a:p>
            <a:r>
              <a:rPr lang="en-US" sz="2000"/>
              <a:t>browser requests file with HTTP request message</a:t>
            </a:r>
          </a:p>
          <a:p>
            <a:r>
              <a:rPr lang="en-US" sz="2000"/>
              <a:t>Web server sends file in HTTP response message</a:t>
            </a:r>
          </a:p>
          <a:p>
            <a:r>
              <a:rPr lang="en-US" sz="2000"/>
              <a:t>content-type header line indicates an audio/video encoding</a:t>
            </a:r>
          </a:p>
          <a:p>
            <a:r>
              <a:rPr lang="en-US" sz="2000"/>
              <a:t>browser launches media player, and passes file to media player</a:t>
            </a:r>
          </a:p>
          <a:p>
            <a:r>
              <a:rPr lang="en-US" sz="2000"/>
              <a:t>media player renders file</a:t>
            </a:r>
          </a:p>
        </p:txBody>
      </p:sp>
      <p:pic>
        <p:nvPicPr>
          <p:cNvPr id="182278" name="Picture 6" descr="C:\Medy\cs118\Notes\TopDown Fall 99\Pictures\621 throughBrowse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52950" y="1455738"/>
            <a:ext cx="3810000" cy="1873250"/>
          </a:xfrm>
        </p:spPr>
      </p:pic>
      <p:sp>
        <p:nvSpPr>
          <p:cNvPr id="182279" name="Text Box 7"/>
          <p:cNvSpPr txBox="1">
            <a:spLocks noChangeArrowheads="1"/>
          </p:cNvSpPr>
          <p:nvPr/>
        </p:nvSpPr>
        <p:spPr bwMode="auto">
          <a:xfrm>
            <a:off x="4940300" y="3768725"/>
            <a:ext cx="35512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Major drawback: media player</a:t>
            </a:r>
            <a:br>
              <a:rPr lang="en-US"/>
            </a:br>
            <a:r>
              <a:rPr lang="en-US"/>
              <a:t>interacts with server through</a:t>
            </a:r>
            <a:br>
              <a:rPr lang="en-US"/>
            </a:br>
            <a:r>
              <a:rPr lang="en-US"/>
              <a:t>intermediary of a Web browser</a:t>
            </a:r>
          </a:p>
        </p:txBody>
      </p:sp>
    </p:spTree>
    <p:extLst>
      <p:ext uri="{BB962C8B-B14F-4D97-AF65-F5344CB8AC3E}">
        <p14:creationId xmlns:p14="http://schemas.microsoft.com/office/powerpoint/2010/main" val="707781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Streaming from Web server (2)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39850"/>
            <a:ext cx="3810000" cy="5145088"/>
          </a:xfrm>
        </p:spPr>
        <p:txBody>
          <a:bodyPr/>
          <a:lstStyle/>
          <a:p>
            <a:pPr>
              <a:buFont typeface="ZapfDingbats" charset="0"/>
              <a:buNone/>
            </a:pPr>
            <a:r>
              <a:rPr lang="en-US" sz="2000" u="sng">
                <a:solidFill>
                  <a:srgbClr val="FF0000"/>
                </a:solidFill>
              </a:rPr>
              <a:t>Alternative: set up connection between server and player</a:t>
            </a:r>
          </a:p>
          <a:p>
            <a:r>
              <a:rPr lang="en-US" sz="2000"/>
              <a:t>Web browser requests and receives a </a:t>
            </a:r>
            <a:r>
              <a:rPr lang="en-US" sz="2000" b="1">
                <a:solidFill>
                  <a:schemeClr val="accent2"/>
                </a:solidFill>
              </a:rPr>
              <a:t>meta file </a:t>
            </a:r>
            <a:br>
              <a:rPr lang="en-US" sz="2000" b="1">
                <a:solidFill>
                  <a:schemeClr val="accent2"/>
                </a:solidFill>
              </a:rPr>
            </a:br>
            <a:r>
              <a:rPr lang="en-US" sz="2000"/>
              <a:t>(a file describing the object) instead of receiving the file itself;</a:t>
            </a:r>
          </a:p>
          <a:p>
            <a:r>
              <a:rPr lang="en-US" sz="2000"/>
              <a:t>Content-type header indicates specific audio/video application</a:t>
            </a:r>
          </a:p>
          <a:p>
            <a:r>
              <a:rPr lang="en-US" sz="2000"/>
              <a:t>Browser launches media player and passes it the meta file </a:t>
            </a:r>
          </a:p>
          <a:p>
            <a:r>
              <a:rPr lang="en-US" sz="2000"/>
              <a:t>Player sets up a TCP connection with server and sends HTTP request.</a:t>
            </a:r>
          </a:p>
          <a:p>
            <a:endParaRPr lang="en-US" sz="2000"/>
          </a:p>
        </p:txBody>
      </p:sp>
      <p:pic>
        <p:nvPicPr>
          <p:cNvPr id="183302" name="Picture 6" descr="C:\Medy\cs118\Notes\TopDown Fall 99\Pictures\622 naive streaming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67275" y="1433513"/>
            <a:ext cx="3810000" cy="1657350"/>
          </a:xfrm>
          <a:noFill/>
          <a:ln/>
        </p:spPr>
      </p:pic>
      <p:sp>
        <p:nvSpPr>
          <p:cNvPr id="183303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3559175"/>
            <a:ext cx="3810000" cy="2689225"/>
          </a:xfrm>
        </p:spPr>
        <p:txBody>
          <a:bodyPr/>
          <a:lstStyle/>
          <a:p>
            <a:pPr>
              <a:buFont typeface="ZapfDingbats" charset="0"/>
              <a:buNone/>
            </a:pPr>
            <a:r>
              <a:rPr lang="en-US" sz="2000" u="sng">
                <a:solidFill>
                  <a:srgbClr val="FF0000"/>
                </a:solidFill>
              </a:rPr>
              <a:t>Some concerns:</a:t>
            </a:r>
            <a:endParaRPr lang="en-US" sz="2000"/>
          </a:p>
          <a:p>
            <a:r>
              <a:rPr lang="en-US" sz="2000"/>
              <a:t>Media player communicates over HTTP, which is not designed with pause, ff, rwnd commands</a:t>
            </a:r>
          </a:p>
          <a:p>
            <a:r>
              <a:rPr lang="en-US" sz="2000"/>
              <a:t>May want to stream over UDP</a:t>
            </a:r>
          </a:p>
        </p:txBody>
      </p:sp>
    </p:spTree>
    <p:extLst>
      <p:ext uri="{BB962C8B-B14F-4D97-AF65-F5344CB8AC3E}">
        <p14:creationId xmlns:p14="http://schemas.microsoft.com/office/powerpoint/2010/main" val="2078529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Streaming from a streaming server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000"/>
              <a:t>This architecture allows for non-HTTP protocol between server and media player</a:t>
            </a:r>
          </a:p>
          <a:p>
            <a:r>
              <a:rPr lang="en-US" sz="2000"/>
              <a:t>Can also use UDP instead of TCP.</a:t>
            </a:r>
            <a:endParaRPr lang="en-US" sz="2000">
              <a:solidFill>
                <a:srgbClr val="FF0000"/>
              </a:solidFill>
            </a:endParaRPr>
          </a:p>
          <a:p>
            <a:pPr>
              <a:buFont typeface="ZapfDingbats" charset="0"/>
              <a:buNone/>
            </a:pPr>
            <a:endParaRPr lang="en-US" sz="2000"/>
          </a:p>
        </p:txBody>
      </p:sp>
      <p:pic>
        <p:nvPicPr>
          <p:cNvPr id="184327" name="Picture 7" descr="C:\Medy\cs118\Notes\TopDown Fall 99\Pictures\623 streamServe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62463" y="1408113"/>
            <a:ext cx="4443412" cy="2393950"/>
          </a:xfrm>
        </p:spPr>
      </p:pic>
    </p:spTree>
    <p:extLst>
      <p:ext uri="{BB962C8B-B14F-4D97-AF65-F5344CB8AC3E}">
        <p14:creationId xmlns:p14="http://schemas.microsoft.com/office/powerpoint/2010/main" val="992969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charset="0"/>
              </a:rPr>
              <a:t>Dependence of Media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2400" dirty="0">
                <a:ea typeface="ＭＳ Ｐゴシック" charset="0"/>
              </a:rPr>
              <a:t>Time-independent media</a:t>
            </a:r>
          </a:p>
          <a:p>
            <a:pPr lvl="1" eaLnBrk="1" hangingPunct="1"/>
            <a:r>
              <a:rPr lang="en-US" sz="2000" dirty="0">
                <a:ea typeface="ＭＳ Ｐゴシック" charset="0"/>
              </a:rPr>
              <a:t>Text</a:t>
            </a:r>
          </a:p>
          <a:p>
            <a:pPr lvl="1" eaLnBrk="1" hangingPunct="1"/>
            <a:r>
              <a:rPr lang="en-US" sz="2000" dirty="0">
                <a:ea typeface="ＭＳ Ｐゴシック" charset="0"/>
              </a:rPr>
              <a:t>Graphics</a:t>
            </a:r>
          </a:p>
          <a:p>
            <a:pPr lvl="1" eaLnBrk="1" hangingPunct="1"/>
            <a:r>
              <a:rPr lang="en-US" sz="2000" i="1" dirty="0">
                <a:solidFill>
                  <a:schemeClr val="hlink"/>
                </a:solidFill>
                <a:ea typeface="ＭＳ Ｐゴシック" charset="0"/>
              </a:rPr>
              <a:t>Discrete</a:t>
            </a:r>
            <a:r>
              <a:rPr lang="en-US" sz="2000" i="1" dirty="0">
                <a:ea typeface="ＭＳ Ｐゴシック" charset="0"/>
              </a:rPr>
              <a:t> </a:t>
            </a:r>
            <a:r>
              <a:rPr lang="en-US" sz="2000" dirty="0">
                <a:ea typeface="ＭＳ Ｐゴシック" charset="0"/>
              </a:rPr>
              <a:t>media</a:t>
            </a:r>
          </a:p>
          <a:p>
            <a:pPr eaLnBrk="1" hangingPunct="1"/>
            <a:r>
              <a:rPr lang="en-US" sz="2400" dirty="0">
                <a:ea typeface="ＭＳ Ｐゴシック" charset="0"/>
              </a:rPr>
              <a:t>Time-dependent media</a:t>
            </a:r>
          </a:p>
          <a:p>
            <a:pPr lvl="1" eaLnBrk="1" hangingPunct="1"/>
            <a:r>
              <a:rPr lang="en-US" sz="2000" dirty="0">
                <a:ea typeface="ＭＳ Ｐゴシック" charset="0"/>
              </a:rPr>
              <a:t>Audio</a:t>
            </a:r>
          </a:p>
          <a:p>
            <a:pPr lvl="1" eaLnBrk="1" hangingPunct="1"/>
            <a:r>
              <a:rPr lang="en-US" sz="2000" dirty="0">
                <a:ea typeface="ＭＳ Ｐゴシック" charset="0"/>
              </a:rPr>
              <a:t>Video</a:t>
            </a:r>
          </a:p>
          <a:p>
            <a:pPr lvl="1" eaLnBrk="1" hangingPunct="1"/>
            <a:r>
              <a:rPr lang="en-US" sz="2000" dirty="0" smtClean="0">
                <a:ea typeface="ＭＳ Ｐゴシック" charset="0"/>
              </a:rPr>
              <a:t>Animation</a:t>
            </a:r>
          </a:p>
          <a:p>
            <a:pPr lvl="1" eaLnBrk="1" hangingPunct="1"/>
            <a:r>
              <a:rPr lang="en-US" sz="2000" dirty="0" smtClean="0">
                <a:ea typeface="ＭＳ Ｐゴシック" charset="0"/>
              </a:rPr>
              <a:t>Multiplayer games</a:t>
            </a:r>
            <a:endParaRPr lang="en-US" sz="2000" dirty="0">
              <a:ea typeface="ＭＳ Ｐゴシック" charset="0"/>
            </a:endParaRPr>
          </a:p>
          <a:p>
            <a:pPr lvl="1" eaLnBrk="1" hangingPunct="1"/>
            <a:r>
              <a:rPr lang="en-US" sz="2000" i="1" dirty="0">
                <a:solidFill>
                  <a:schemeClr val="hlink"/>
                </a:solidFill>
                <a:ea typeface="ＭＳ Ｐゴシック" charset="0"/>
              </a:rPr>
              <a:t>Continuous</a:t>
            </a:r>
            <a:r>
              <a:rPr lang="en-US" sz="2000" i="1" dirty="0">
                <a:ea typeface="ＭＳ Ｐゴシック" charset="0"/>
              </a:rPr>
              <a:t> </a:t>
            </a:r>
            <a:r>
              <a:rPr lang="en-US" sz="2000" dirty="0">
                <a:ea typeface="ＭＳ Ｐゴシック" charset="0"/>
              </a:rPr>
              <a:t>media</a:t>
            </a:r>
          </a:p>
          <a:p>
            <a:pPr eaLnBrk="1" hangingPunct="1"/>
            <a:r>
              <a:rPr lang="en-US" sz="2400" dirty="0" err="1">
                <a:ea typeface="ＭＳ Ｐゴシック" charset="0"/>
              </a:rPr>
              <a:t>Interdependant</a:t>
            </a:r>
            <a:r>
              <a:rPr lang="en-US" sz="2400" dirty="0">
                <a:ea typeface="ＭＳ Ｐゴシック" charset="0"/>
              </a:rPr>
              <a:t> media</a:t>
            </a:r>
          </a:p>
          <a:p>
            <a:pPr lvl="1" eaLnBrk="1" hangingPunct="1"/>
            <a:r>
              <a:rPr lang="en-US" sz="2000" i="1" dirty="0">
                <a:solidFill>
                  <a:schemeClr val="hlink"/>
                </a:solidFill>
                <a:ea typeface="ＭＳ Ｐゴシック" charset="0"/>
              </a:rPr>
              <a:t>Multi</a:t>
            </a:r>
            <a:r>
              <a:rPr lang="en-US" sz="2000" dirty="0">
                <a:ea typeface="ＭＳ Ｐゴシック" charset="0"/>
              </a:rPr>
              <a:t>media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88024" y="2204864"/>
            <a:ext cx="4131940" cy="4176464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endParaRPr lang="en-US" dirty="0">
              <a:ea typeface="ＭＳ Ｐゴシック" charset="0"/>
            </a:endParaRPr>
          </a:p>
          <a:p>
            <a:pPr eaLnBrk="1" hangingPunct="1"/>
            <a:r>
              <a:rPr lang="en-US" sz="2400" dirty="0">
                <a:ea typeface="ＭＳ Ｐゴシック" charset="0"/>
              </a:rPr>
              <a:t>"Continuous" refers to the user’s impression of the data, not necessarily to its representation</a:t>
            </a:r>
          </a:p>
          <a:p>
            <a:pPr eaLnBrk="1" hangingPunct="1"/>
            <a:endParaRPr lang="en-US" sz="2400" dirty="0">
              <a:ea typeface="ＭＳ Ｐゴシック" charset="0"/>
            </a:endParaRPr>
          </a:p>
          <a:p>
            <a:pPr eaLnBrk="1" hangingPunct="1"/>
            <a:r>
              <a:rPr lang="en-US" sz="2400" dirty="0">
                <a:ea typeface="ＭＳ Ｐゴシック" charset="0"/>
              </a:rPr>
              <a:t>Combined video and audio is multimedia - relations must be specified</a:t>
            </a:r>
          </a:p>
        </p:txBody>
      </p:sp>
    </p:spTree>
    <p:extLst>
      <p:ext uri="{BB962C8B-B14F-4D97-AF65-F5344CB8AC3E}">
        <p14:creationId xmlns:p14="http://schemas.microsoft.com/office/powerpoint/2010/main" val="3859229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400" dirty="0">
                <a:latin typeface="Eurostile"/>
                <a:ea typeface="ＭＳ Ｐゴシック" charset="0"/>
                <a:cs typeface="Eurostile"/>
              </a:rPr>
              <a:t>Non-</a:t>
            </a:r>
            <a:r>
              <a:rPr lang="en-US" sz="4400" dirty="0" err="1">
                <a:latin typeface="Eurostile"/>
                <a:ea typeface="ＭＳ Ｐゴシック" charset="0"/>
                <a:cs typeface="Eurostile"/>
              </a:rPr>
              <a:t>QoS</a:t>
            </a:r>
            <a:r>
              <a:rPr lang="en-US" sz="4400" dirty="0">
                <a:latin typeface="Eurostile"/>
                <a:ea typeface="ＭＳ Ｐゴシック" charset="0"/>
                <a:cs typeface="Eurostile"/>
              </a:rPr>
              <a:t/>
            </a:r>
            <a:br>
              <a:rPr lang="en-US" sz="4400" dirty="0">
                <a:latin typeface="Eurostile"/>
                <a:ea typeface="ＭＳ Ｐゴシック" charset="0"/>
                <a:cs typeface="Eurostile"/>
              </a:rPr>
            </a:br>
            <a:r>
              <a:rPr lang="en-US" sz="4400" dirty="0">
                <a:latin typeface="Eurostile"/>
                <a:ea typeface="ＭＳ Ｐゴシック" charset="0"/>
                <a:cs typeface="Eurostile"/>
              </a:rPr>
              <a:t>Multimedia Networking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Eurostile"/>
                <a:ea typeface="ＭＳ Ｐゴシック" charset="0"/>
                <a:cs typeface="Eurostile"/>
              </a:rPr>
              <a:t>Application Layer Framing &amp;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latin typeface="Eurostile"/>
                <a:ea typeface="ＭＳ Ｐゴシック" charset="0"/>
                <a:cs typeface="Eurostile"/>
              </a:rPr>
              <a:t>Integrated Layer Processing</a:t>
            </a:r>
          </a:p>
        </p:txBody>
      </p:sp>
    </p:spTree>
    <p:extLst>
      <p:ext uri="{BB962C8B-B14F-4D97-AF65-F5344CB8AC3E}">
        <p14:creationId xmlns:p14="http://schemas.microsoft.com/office/powerpoint/2010/main" val="2892255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Eurostile"/>
                <a:ea typeface="ＭＳ Ｐゴシック" charset="0"/>
                <a:cs typeface="Eurostile"/>
              </a:rPr>
              <a:t>Multimedia Content Processing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Eurostile"/>
                <a:ea typeface="ＭＳ Ｐゴシック" charset="0"/>
                <a:cs typeface="Eurostile"/>
              </a:rPr>
              <a:t>Problem: optimize transport of multimedia content</a:t>
            </a: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Eurostile"/>
              <a:ea typeface="ＭＳ Ｐゴシック" charset="0"/>
              <a:cs typeface="Eurostile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Eurostile"/>
                <a:ea typeface="ＭＳ Ｐゴシック" charset="0"/>
                <a:cs typeface="Eurostile"/>
              </a:rPr>
              <a:t>It is </a:t>
            </a:r>
            <a:r>
              <a:rPr lang="en-US" sz="2400" dirty="0" smtClean="0">
                <a:latin typeface="Eurostile"/>
                <a:ea typeface="ＭＳ Ｐゴシック" charset="0"/>
                <a:cs typeface="Eurostile"/>
              </a:rPr>
              <a:t>application-dependent </a:t>
            </a:r>
            <a:r>
              <a:rPr lang="en-US" sz="2400" dirty="0">
                <a:latin typeface="Eurostile"/>
                <a:ea typeface="ＭＳ Ｐゴシック" charset="0"/>
                <a:cs typeface="Eurostile"/>
              </a:rPr>
              <a:t>and specific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Eurostile"/>
                <a:ea typeface="ＭＳ Ｐゴシック" charset="0"/>
                <a:cs typeface="Eurostile"/>
              </a:rPr>
              <a:t>Application-layer processing has high overhead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Eurostile"/>
                <a:ea typeface="ＭＳ Ｐゴシック" charset="0"/>
                <a:cs typeface="Eurostile"/>
              </a:rPr>
              <a:t>Application processes data as it arrives from the network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>
              <a:latin typeface="Eurostile"/>
              <a:ea typeface="ＭＳ Ｐゴシック" charset="0"/>
              <a:cs typeface="Eurostile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Eurostile"/>
                <a:ea typeface="ＭＳ Ｐゴシック" charset="0"/>
                <a:cs typeface="Eurostile"/>
              </a:rPr>
              <a:t>Impact of lost and </a:t>
            </a:r>
            <a:r>
              <a:rPr lang="en-US" sz="2400" dirty="0" err="1">
                <a:latin typeface="Eurostile"/>
                <a:ea typeface="ＭＳ Ｐゴシック" charset="0"/>
                <a:cs typeface="Eurostile"/>
              </a:rPr>
              <a:t>mis</a:t>
            </a:r>
            <a:r>
              <a:rPr lang="en-US" sz="2400" dirty="0">
                <a:latin typeface="Eurostile"/>
                <a:ea typeface="ＭＳ Ｐゴシック" charset="0"/>
                <a:cs typeface="Eurostile"/>
              </a:rPr>
              <a:t>-ordered data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sz="2000" b="1" dirty="0" smtClean="0">
                <a:latin typeface="Eurostile"/>
                <a:ea typeface="ＭＳ Ｐゴシック" charset="0"/>
                <a:cs typeface="Eurostile"/>
              </a:rPr>
              <a:t>either: </a:t>
            </a:r>
            <a:r>
              <a:rPr lang="en-US" sz="2000" dirty="0" smtClean="0">
                <a:latin typeface="Eurostile"/>
                <a:ea typeface="ＭＳ Ｐゴシック" charset="0"/>
                <a:cs typeface="Eurostile"/>
              </a:rPr>
              <a:t>Transport </a:t>
            </a:r>
            <a:r>
              <a:rPr lang="en-US" sz="2000" dirty="0">
                <a:latin typeface="Eurostile"/>
                <a:ea typeface="ＭＳ Ｐゴシック" charset="0"/>
                <a:cs typeface="Eurostile"/>
              </a:rPr>
              <a:t>layer tries to recover from error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latin typeface="Eurostile"/>
                <a:ea typeface="ＭＳ Ｐゴシック" charset="0"/>
                <a:cs typeface="Eurostile"/>
              </a:rPr>
              <a:t>Prevents delivery of data to application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latin typeface="Eurostile"/>
                <a:ea typeface="ＭＳ Ｐゴシック" charset="0"/>
                <a:cs typeface="Eurostile"/>
              </a:rPr>
              <a:t>Prevents immediate processing as data arrives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latin typeface="Eurostile"/>
                <a:ea typeface="ＭＳ Ｐゴシック" charset="0"/>
                <a:cs typeface="Eurostile"/>
              </a:rPr>
              <a:t>Application must stop processing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sz="2000" b="1" dirty="0" smtClean="0">
                <a:latin typeface="Eurostile"/>
                <a:ea typeface="ＭＳ Ｐゴシック" charset="0"/>
                <a:cs typeface="Eurostile"/>
              </a:rPr>
              <a:t>or:</a:t>
            </a:r>
            <a:r>
              <a:rPr lang="en-US" sz="2000" dirty="0" smtClean="0">
                <a:latin typeface="Eurostile"/>
                <a:ea typeface="ＭＳ Ｐゴシック" charset="0"/>
                <a:cs typeface="Eurostile"/>
              </a:rPr>
              <a:t> Transport </a:t>
            </a:r>
            <a:r>
              <a:rPr lang="en-US" sz="2000" dirty="0">
                <a:latin typeface="Eurostile"/>
                <a:ea typeface="ＭＳ Ｐゴシック" charset="0"/>
                <a:cs typeface="Eurostile"/>
              </a:rPr>
              <a:t>layer ignores error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latin typeface="Eurostile"/>
                <a:ea typeface="ＭＳ Ｐゴシック" charset="0"/>
                <a:cs typeface="Eurostile"/>
              </a:rPr>
              <a:t>Application experiences processing failures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latin typeface="Eurostile"/>
                <a:ea typeface="ＭＳ Ｐゴシック" charset="0"/>
                <a:cs typeface="Eurostile"/>
              </a:rPr>
              <a:t>Application must stop processing</a:t>
            </a:r>
          </a:p>
        </p:txBody>
      </p:sp>
    </p:spTree>
    <p:extLst>
      <p:ext uri="{BB962C8B-B14F-4D97-AF65-F5344CB8AC3E}">
        <p14:creationId xmlns:p14="http://schemas.microsoft.com/office/powerpoint/2010/main" val="2814446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Eurostile"/>
                <a:ea typeface="ＭＳ Ｐゴシック" charset="0"/>
                <a:cs typeface="Eurostile"/>
              </a:rPr>
              <a:t>Application Level Framing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dirty="0">
                <a:latin typeface="Eurostile"/>
                <a:ea typeface="ＭＳ Ｐゴシック" charset="0"/>
                <a:cs typeface="Eurostile"/>
              </a:rPr>
              <a:t>[Clark/</a:t>
            </a:r>
            <a:r>
              <a:rPr lang="en-US" sz="2000" dirty="0" err="1">
                <a:latin typeface="Eurostile"/>
                <a:ea typeface="ＭＳ Ｐゴシック" charset="0"/>
                <a:cs typeface="Eurostile"/>
              </a:rPr>
              <a:t>Tennenhouse</a:t>
            </a:r>
            <a:r>
              <a:rPr lang="en-US" sz="2000" dirty="0">
                <a:latin typeface="Eurostile"/>
                <a:ea typeface="ＭＳ Ｐゴシック" charset="0"/>
                <a:cs typeface="Eurostile"/>
              </a:rPr>
              <a:t> 1990]</a:t>
            </a:r>
          </a:p>
          <a:p>
            <a:pPr marL="0" indent="0" eaLnBrk="1" hangingPunct="1">
              <a:buNone/>
            </a:pPr>
            <a:r>
              <a:rPr lang="en-US" dirty="0" smtClean="0">
                <a:latin typeface="Eurostile"/>
                <a:ea typeface="ＭＳ Ｐゴシック" charset="0"/>
                <a:cs typeface="Eurostile"/>
              </a:rPr>
              <a:t>Give </a:t>
            </a:r>
            <a:r>
              <a:rPr lang="en-US" dirty="0">
                <a:latin typeface="Eurostile"/>
                <a:ea typeface="ＭＳ Ｐゴシック" charset="0"/>
                <a:cs typeface="Eurostile"/>
              </a:rPr>
              <a:t>application more control</a:t>
            </a:r>
          </a:p>
          <a:p>
            <a:r>
              <a:rPr lang="en-US" sz="2400" dirty="0">
                <a:latin typeface="Eurostile"/>
                <a:ea typeface="ＭＳ Ｐゴシック" charset="0"/>
                <a:cs typeface="Eurostile"/>
              </a:rPr>
              <a:t>Application understands meaning of data</a:t>
            </a:r>
          </a:p>
          <a:p>
            <a:r>
              <a:rPr lang="en-US" sz="2400" dirty="0">
                <a:latin typeface="Eurostile"/>
                <a:ea typeface="ＭＳ Ｐゴシック" charset="0"/>
                <a:cs typeface="Eurostile"/>
              </a:rPr>
              <a:t>Application should have the option of dealing with a lost data</a:t>
            </a:r>
          </a:p>
          <a:p>
            <a:pPr lvl="1"/>
            <a:r>
              <a:rPr lang="en-US" sz="2000" dirty="0">
                <a:latin typeface="Eurostile"/>
                <a:ea typeface="ＭＳ Ｐゴシック" charset="0"/>
                <a:cs typeface="Eurostile"/>
              </a:rPr>
              <a:t>Reconstitute the lost data (</a:t>
            </a:r>
            <a:r>
              <a:rPr lang="en-US" sz="2000" dirty="0" err="1">
                <a:latin typeface="Eurostile"/>
                <a:ea typeface="ＭＳ Ｐゴシック" charset="0"/>
                <a:cs typeface="Eurostile"/>
              </a:rPr>
              <a:t>recompute</a:t>
            </a:r>
            <a:r>
              <a:rPr lang="en-US" sz="2000" dirty="0">
                <a:latin typeface="Eurostile"/>
                <a:ea typeface="ＭＳ Ｐゴシック" charset="0"/>
                <a:cs typeface="Eurostile"/>
              </a:rPr>
              <a:t>/buffer by applications)</a:t>
            </a:r>
          </a:p>
          <a:p>
            <a:pPr lvl="1"/>
            <a:r>
              <a:rPr lang="en-US" sz="2000" dirty="0">
                <a:latin typeface="Eurostile"/>
                <a:ea typeface="ＭＳ Ｐゴシック" charset="0"/>
                <a:cs typeface="Eurostile"/>
              </a:rPr>
              <a:t>Ignore the lost data</a:t>
            </a:r>
          </a:p>
          <a:p>
            <a:pPr lvl="2" eaLnBrk="1" hangingPunct="1"/>
            <a:endParaRPr lang="en-US" dirty="0">
              <a:latin typeface="Eurostile"/>
              <a:ea typeface="ＭＳ Ｐゴシック" charset="0"/>
              <a:cs typeface="Eurostile"/>
            </a:endParaRPr>
          </a:p>
          <a:p>
            <a:pPr marL="0" indent="0" eaLnBrk="1" hangingPunct="1">
              <a:buNone/>
            </a:pPr>
            <a:r>
              <a:rPr lang="en-US" dirty="0">
                <a:latin typeface="Eurostile"/>
                <a:ea typeface="ＭＳ Ｐゴシック" charset="0"/>
                <a:cs typeface="Eurostile"/>
              </a:rPr>
              <a:t>Application level framing</a:t>
            </a:r>
          </a:p>
          <a:p>
            <a:r>
              <a:rPr lang="en-US" sz="2400" dirty="0">
                <a:latin typeface="Eurostile"/>
                <a:ea typeface="ＭＳ Ｐゴシック" charset="0"/>
                <a:cs typeface="Eurostile"/>
              </a:rPr>
              <a:t>Application breaks the data into suitable aggregates</a:t>
            </a:r>
          </a:p>
          <a:p>
            <a:pPr lvl="1"/>
            <a:r>
              <a:rPr lang="en-US" sz="2000" dirty="0">
                <a:latin typeface="Eurostile"/>
                <a:ea typeface="ＭＳ Ｐゴシック" charset="0"/>
                <a:cs typeface="Eurostile"/>
              </a:rPr>
              <a:t>Application Data Units (ADUs)</a:t>
            </a:r>
          </a:p>
          <a:p>
            <a:r>
              <a:rPr lang="en-US" sz="2400" dirty="0">
                <a:latin typeface="Eurostile"/>
                <a:ea typeface="ＭＳ Ｐゴシック" charset="0"/>
                <a:cs typeface="Eurostile"/>
              </a:rPr>
              <a:t>Lower layers preserve the ADU frame boundaries</a:t>
            </a:r>
          </a:p>
          <a:p>
            <a:r>
              <a:rPr lang="en-US" sz="2400" dirty="0">
                <a:latin typeface="Eurostile"/>
                <a:ea typeface="ＭＳ Ｐゴシック" charset="0"/>
                <a:cs typeface="Eurostile"/>
              </a:rPr>
              <a:t>ADU takes place of packet as the unit of manipulation</a:t>
            </a:r>
          </a:p>
        </p:txBody>
      </p:sp>
    </p:spTree>
    <p:extLst>
      <p:ext uri="{BB962C8B-B14F-4D97-AF65-F5344CB8AC3E}">
        <p14:creationId xmlns:p14="http://schemas.microsoft.com/office/powerpoint/2010/main" val="2463073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Eurostile"/>
                <a:ea typeface="ＭＳ Ｐゴシック" charset="0"/>
                <a:cs typeface="Eurostile"/>
              </a:rPr>
              <a:t>ALF: Application Data Units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>
                <a:latin typeface="Eurostile"/>
                <a:ea typeface="ＭＳ Ｐゴシック" charset="0"/>
                <a:cs typeface="Eurostile"/>
              </a:rPr>
              <a:t>ADUs become the unit of error recovery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Eurostile"/>
                <a:ea typeface="ＭＳ Ｐゴシック" charset="0"/>
                <a:cs typeface="Eurostile"/>
              </a:rPr>
              <a:t>Should be upper bounded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ea typeface="ＭＳ Ｐゴシック" charset="0"/>
              </a:rPr>
              <a:t>l</a:t>
            </a:r>
            <a:r>
              <a:rPr lang="en-US" sz="2000" dirty="0" smtClean="0">
                <a:latin typeface="Eurostile"/>
                <a:ea typeface="ＭＳ Ｐゴシック" charset="0"/>
                <a:cs typeface="Eurostile"/>
              </a:rPr>
              <a:t>oss </a:t>
            </a:r>
            <a:r>
              <a:rPr lang="en-US" sz="2000" dirty="0">
                <a:latin typeface="Eurostile"/>
                <a:ea typeface="ＭＳ Ｐゴシック" charset="0"/>
                <a:cs typeface="Eurostile"/>
              </a:rPr>
              <a:t>of large ADUs is more difficult to fix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Eurostile"/>
                <a:ea typeface="ＭＳ Ｐゴシック" charset="0"/>
                <a:cs typeface="Eurostile"/>
              </a:rPr>
              <a:t>Lower bounded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ea typeface="ＭＳ Ｐゴシック" charset="0"/>
              </a:rPr>
              <a:t>a</a:t>
            </a:r>
            <a:r>
              <a:rPr lang="en-US" sz="2000" dirty="0" smtClean="0">
                <a:latin typeface="Eurostile"/>
                <a:ea typeface="ＭＳ Ｐゴシック" charset="0"/>
                <a:cs typeface="Eurostile"/>
              </a:rPr>
              <a:t>pplication </a:t>
            </a:r>
            <a:r>
              <a:rPr lang="en-US" sz="2000" dirty="0">
                <a:latin typeface="Eurostile"/>
                <a:ea typeface="ＭＳ Ｐゴシック" charset="0"/>
                <a:cs typeface="Eurostile"/>
              </a:rPr>
              <a:t>semantics define smallest sensible unit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ea typeface="ＭＳ Ｐゴシック" charset="0"/>
              </a:rPr>
              <a:t>s</a:t>
            </a:r>
            <a:r>
              <a:rPr lang="en-US" sz="2000" dirty="0" smtClean="0">
                <a:latin typeface="Eurostile"/>
                <a:ea typeface="ＭＳ Ｐゴシック" charset="0"/>
                <a:cs typeface="Eurostile"/>
              </a:rPr>
              <a:t>mall </a:t>
            </a:r>
            <a:r>
              <a:rPr lang="en-US" sz="2000" dirty="0">
                <a:latin typeface="Eurostile"/>
                <a:ea typeface="ＭＳ Ｐゴシック" charset="0"/>
                <a:cs typeface="Eurostile"/>
              </a:rPr>
              <a:t>ADUs mean larger protocol overhead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Eurostile"/>
                <a:ea typeface="ＭＳ Ｐゴシック" charset="0"/>
                <a:cs typeface="Eurostile"/>
              </a:rPr>
              <a:t>Segmentation/reassembly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ea typeface="ＭＳ Ｐゴシック" charset="0"/>
              </a:rPr>
              <a:t>t</a:t>
            </a:r>
            <a:r>
              <a:rPr lang="en-US" sz="2000" dirty="0" smtClean="0">
                <a:latin typeface="Eurostile"/>
                <a:ea typeface="ＭＳ Ｐゴシック" charset="0"/>
                <a:cs typeface="Eurostile"/>
              </a:rPr>
              <a:t>ry </a:t>
            </a:r>
            <a:r>
              <a:rPr lang="en-US" sz="2000" dirty="0">
                <a:latin typeface="Eurostile"/>
                <a:ea typeface="ＭＳ Ｐゴシック" charset="0"/>
                <a:cs typeface="Eurostile"/>
              </a:rPr>
              <a:t>to </a:t>
            </a:r>
            <a:r>
              <a:rPr lang="en-US" sz="2000" dirty="0" smtClean="0">
                <a:latin typeface="Eurostile"/>
                <a:ea typeface="ＭＳ Ｐゴシック" charset="0"/>
                <a:cs typeface="Eurostile"/>
              </a:rPr>
              <a:t>avoid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ea typeface="ＭＳ Ｐゴシック" charset="0"/>
              </a:rPr>
              <a:t>multi-TPDU ADU is </a:t>
            </a:r>
            <a:r>
              <a:rPr lang="en-US" sz="2000" smtClean="0">
                <a:ea typeface="ＭＳ Ｐゴシック" charset="0"/>
              </a:rPr>
              <a:t>wasted when one </a:t>
            </a:r>
            <a:r>
              <a:rPr lang="en-US" sz="2000" dirty="0" smtClean="0">
                <a:ea typeface="ＭＳ Ｐゴシック" charset="0"/>
              </a:rPr>
              <a:t>packet is lost</a:t>
            </a:r>
            <a:endParaRPr lang="en-US" sz="2000" dirty="0">
              <a:latin typeface="Eurostile"/>
              <a:ea typeface="ＭＳ Ｐゴシック" charset="0"/>
              <a:cs typeface="Eurostile"/>
            </a:endParaRPr>
          </a:p>
          <a:p>
            <a:pPr lvl="1" eaLnBrk="1" hangingPunct="1">
              <a:lnSpc>
                <a:spcPct val="90000"/>
              </a:lnSpc>
            </a:pPr>
            <a:endParaRPr lang="en-US" sz="2000" dirty="0">
              <a:latin typeface="Eurostile"/>
              <a:ea typeface="ＭＳ Ｐゴシック" charset="0"/>
              <a:cs typeface="Eurostile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>
                <a:latin typeface="Eurostile"/>
                <a:ea typeface="ＭＳ Ｐゴシック" charset="0"/>
                <a:cs typeface="Eurostile"/>
              </a:rPr>
              <a:t>ADU “name”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Eurostile"/>
                <a:ea typeface="ＭＳ Ｐゴシック" charset="0"/>
                <a:cs typeface="Eurostile"/>
              </a:rPr>
              <a:t>Sender computes a </a:t>
            </a:r>
            <a:r>
              <a:rPr lang="en-US" sz="2400" dirty="0" smtClean="0">
                <a:latin typeface="Eurostile"/>
                <a:ea typeface="ＭＳ Ｐゴシック" charset="0"/>
                <a:cs typeface="Eurostile"/>
              </a:rPr>
              <a:t>name </a:t>
            </a:r>
            <a:r>
              <a:rPr lang="en-US" sz="2400" dirty="0">
                <a:latin typeface="Eurostile"/>
                <a:ea typeface="ＭＳ Ｐゴシック" charset="0"/>
                <a:cs typeface="Eurostile"/>
              </a:rPr>
              <a:t>for each </a:t>
            </a:r>
            <a:r>
              <a:rPr lang="en-US" sz="2400" dirty="0" smtClean="0">
                <a:latin typeface="Eurostile"/>
                <a:ea typeface="ＭＳ Ｐゴシック" charset="0"/>
                <a:cs typeface="Eurostile"/>
              </a:rPr>
              <a:t>ADU</a:t>
            </a:r>
            <a:r>
              <a:rPr lang="en-US" sz="1800" dirty="0" smtClean="0">
                <a:ea typeface="ＭＳ Ｐゴシック" charset="0"/>
              </a:rPr>
              <a:t> (e.g. sequence number)</a:t>
            </a:r>
            <a:endParaRPr lang="en-US" sz="1800" dirty="0"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latin typeface="Eurostile"/>
                <a:ea typeface="ＭＳ Ｐゴシック" charset="0"/>
                <a:cs typeface="Eurostile"/>
              </a:rPr>
              <a:t>Receiver uses name to understand its place in the sequence of ADUs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Eurostile"/>
                <a:ea typeface="ＭＳ Ｐゴシック" charset="0"/>
                <a:cs typeface="Eurostile"/>
              </a:rPr>
              <a:t>Receiver can process ADUs out of order</a:t>
            </a:r>
          </a:p>
        </p:txBody>
      </p:sp>
    </p:spTree>
    <p:extLst>
      <p:ext uri="{BB962C8B-B14F-4D97-AF65-F5344CB8AC3E}">
        <p14:creationId xmlns:p14="http://schemas.microsoft.com/office/powerpoint/2010/main" val="3076581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5940425" y="3429000"/>
            <a:ext cx="2305050" cy="431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Eurostile"/>
                <a:ea typeface="ＭＳ Ｐゴシック" charset="0"/>
                <a:cs typeface="Eurostile"/>
              </a:rPr>
              <a:t>Integrated Layer Processing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sz="2000" dirty="0">
                <a:latin typeface="Eurostile"/>
                <a:ea typeface="ＭＳ Ｐゴシック" charset="0"/>
                <a:cs typeface="Eurostile"/>
              </a:rPr>
              <a:t>Layered engineering is not fundamental</a:t>
            </a:r>
          </a:p>
          <a:p>
            <a:r>
              <a:rPr lang="en-US" sz="1800" dirty="0">
                <a:latin typeface="Eurostile"/>
                <a:ea typeface="ＭＳ Ｐゴシック" charset="0"/>
                <a:cs typeface="Eurostile"/>
              </a:rPr>
              <a:t>Assignment of functions to layers in OSI is not following fundamental principles</a:t>
            </a:r>
          </a:p>
          <a:p>
            <a:r>
              <a:rPr lang="en-US" sz="1800" dirty="0">
                <a:latin typeface="Eurostile"/>
                <a:ea typeface="ＭＳ Ｐゴシック" charset="0"/>
                <a:cs typeface="Eurostile"/>
              </a:rPr>
              <a:t>Specific application may work better with different layering of functions or no layering at all</a:t>
            </a:r>
          </a:p>
          <a:p>
            <a:r>
              <a:rPr lang="en-US" sz="1800" dirty="0">
                <a:latin typeface="Eurostile"/>
                <a:ea typeface="ＭＳ Ｐゴシック" charset="0"/>
                <a:cs typeface="Eurostile"/>
              </a:rPr>
              <a:t>Sequential processing through each layer</a:t>
            </a:r>
          </a:p>
          <a:p>
            <a:pPr lvl="1">
              <a:buFont typeface="Wingdings" charset="0"/>
              <a:buChar char="à"/>
            </a:pPr>
            <a:r>
              <a:rPr lang="en-US" sz="1800" dirty="0">
                <a:latin typeface="Eurostile"/>
                <a:ea typeface="ＭＳ Ｐゴシック" charset="0"/>
                <a:cs typeface="Eurostile"/>
                <a:sym typeface="Wingdings" charset="0"/>
              </a:rPr>
              <a:t>Not an efficient engineering</a:t>
            </a:r>
          </a:p>
          <a:p>
            <a:pPr lvl="1">
              <a:buFont typeface="Wingdings" charset="0"/>
              <a:buChar char="à"/>
            </a:pPr>
            <a:r>
              <a:rPr lang="en-US" sz="1800" dirty="0">
                <a:latin typeface="Eurostile"/>
                <a:ea typeface="ＭＳ Ｐゴシック" charset="0"/>
                <a:cs typeface="Eurostile"/>
                <a:sym typeface="Wingdings" charset="0"/>
              </a:rPr>
              <a:t>Processing all functions at once saves computing power</a:t>
            </a:r>
          </a:p>
          <a:p>
            <a:pPr eaLnBrk="1" hangingPunct="1"/>
            <a:endParaRPr lang="en-US" sz="1600" dirty="0">
              <a:latin typeface="Eurostile"/>
              <a:ea typeface="ＭＳ Ｐゴシック" charset="0"/>
              <a:cs typeface="Eurostile"/>
            </a:endParaRPr>
          </a:p>
          <a:p>
            <a:pPr marL="0" indent="0" eaLnBrk="1" hangingPunct="1">
              <a:buNone/>
            </a:pPr>
            <a:r>
              <a:rPr lang="en-US" sz="2000" dirty="0">
                <a:latin typeface="Eurostile"/>
                <a:ea typeface="ＭＳ Ｐゴシック" charset="0"/>
                <a:cs typeface="Eurostile"/>
              </a:rPr>
              <a:t>Integrated Layer Processing</a:t>
            </a:r>
          </a:p>
          <a:p>
            <a:r>
              <a:rPr lang="en-US" sz="1800" dirty="0">
                <a:latin typeface="Eurostile"/>
                <a:ea typeface="ＭＳ Ｐゴシック" charset="0"/>
                <a:cs typeface="Eurostile"/>
              </a:rPr>
              <a:t>Vertical integration</a:t>
            </a:r>
          </a:p>
          <a:p>
            <a:r>
              <a:rPr lang="en-US" sz="1800" dirty="0">
                <a:latin typeface="Eurostile"/>
                <a:ea typeface="ＭＳ Ｐゴシック" charset="0"/>
                <a:cs typeface="Eurostile"/>
              </a:rPr>
              <a:t>Performing all the manipulation steps in one or two integrated processing loops, instead of serially</a:t>
            </a:r>
          </a:p>
        </p:txBody>
      </p:sp>
      <p:pic>
        <p:nvPicPr>
          <p:cNvPr id="1579019" name="Picture 11" descr="xvaq1tis[1]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 flipH="1">
            <a:off x="6891338" y="2228850"/>
            <a:ext cx="403225" cy="498475"/>
          </a:xfrm>
          <a:noFill/>
        </p:spPr>
      </p:pic>
      <p:pic>
        <p:nvPicPr>
          <p:cNvPr id="1579018" name="Picture 10" descr="stopped wheel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3713" y="3429000"/>
            <a:ext cx="498475" cy="403225"/>
          </a:xfrm>
          <a:noFill/>
        </p:spPr>
      </p:pic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5940425" y="1700213"/>
            <a:ext cx="2305050" cy="4318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Rectangle 6"/>
          <p:cNvSpPr>
            <a:spLocks noChangeArrowheads="1"/>
          </p:cNvSpPr>
          <p:nvPr/>
        </p:nvSpPr>
        <p:spPr bwMode="auto">
          <a:xfrm>
            <a:off x="5940425" y="2276475"/>
            <a:ext cx="2305050" cy="431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5940425" y="2852738"/>
            <a:ext cx="2305050" cy="4318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579016" name="Picture 8" descr="xvaq1tis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6929462" y="2805212"/>
            <a:ext cx="40322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79017" name="Picture 9" descr="xvaq1tis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6891338" y="3381375"/>
            <a:ext cx="40322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79020" name="Picture 12" descr="xvaq1tis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6891338" y="1652588"/>
            <a:ext cx="40322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79021" name="Picture 13" descr="stopped whee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837" y="2852837"/>
            <a:ext cx="49847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79022" name="Picture 14" descr="stopped whee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837" y="2276674"/>
            <a:ext cx="49847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79023" name="Picture 15" descr="stopped whee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3" y="1700213"/>
            <a:ext cx="49847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6119813" y="4076700"/>
            <a:ext cx="1944687" cy="144463"/>
            <a:chOff x="3833" y="2523"/>
            <a:chExt cx="1225" cy="91"/>
          </a:xfrm>
        </p:grpSpPr>
        <p:sp>
          <p:nvSpPr>
            <p:cNvPr id="17445" name="Rectangle 17"/>
            <p:cNvSpPr>
              <a:spLocks noChangeArrowheads="1"/>
            </p:cNvSpPr>
            <p:nvPr/>
          </p:nvSpPr>
          <p:spPr bwMode="auto">
            <a:xfrm>
              <a:off x="4559" y="2523"/>
              <a:ext cx="499" cy="9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6" name="Rectangle 18"/>
            <p:cNvSpPr>
              <a:spLocks noChangeArrowheads="1"/>
            </p:cNvSpPr>
            <p:nvPr/>
          </p:nvSpPr>
          <p:spPr bwMode="auto">
            <a:xfrm>
              <a:off x="4378" y="2523"/>
              <a:ext cx="181" cy="91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7" name="Rectangle 19"/>
            <p:cNvSpPr>
              <a:spLocks noChangeArrowheads="1"/>
            </p:cNvSpPr>
            <p:nvPr/>
          </p:nvSpPr>
          <p:spPr bwMode="auto">
            <a:xfrm>
              <a:off x="4196" y="2523"/>
              <a:ext cx="181" cy="9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8" name="Rectangle 20"/>
            <p:cNvSpPr>
              <a:spLocks noChangeArrowheads="1"/>
            </p:cNvSpPr>
            <p:nvPr/>
          </p:nvSpPr>
          <p:spPr bwMode="auto">
            <a:xfrm>
              <a:off x="4015" y="2523"/>
              <a:ext cx="181" cy="9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9" name="Rectangle 21"/>
            <p:cNvSpPr>
              <a:spLocks noChangeArrowheads="1"/>
            </p:cNvSpPr>
            <p:nvPr/>
          </p:nvSpPr>
          <p:spPr bwMode="auto">
            <a:xfrm>
              <a:off x="3833" y="2523"/>
              <a:ext cx="181" cy="9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6264275" y="3573463"/>
            <a:ext cx="1655763" cy="144462"/>
            <a:chOff x="4014" y="2069"/>
            <a:chExt cx="1043" cy="91"/>
          </a:xfrm>
        </p:grpSpPr>
        <p:sp>
          <p:nvSpPr>
            <p:cNvPr id="17441" name="Rectangle 23"/>
            <p:cNvSpPr>
              <a:spLocks noChangeArrowheads="1"/>
            </p:cNvSpPr>
            <p:nvPr/>
          </p:nvSpPr>
          <p:spPr bwMode="auto">
            <a:xfrm>
              <a:off x="4558" y="2069"/>
              <a:ext cx="499" cy="9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2" name="Rectangle 24"/>
            <p:cNvSpPr>
              <a:spLocks noChangeArrowheads="1"/>
            </p:cNvSpPr>
            <p:nvPr/>
          </p:nvSpPr>
          <p:spPr bwMode="auto">
            <a:xfrm>
              <a:off x="4377" y="2069"/>
              <a:ext cx="181" cy="91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3" name="Rectangle 25"/>
            <p:cNvSpPr>
              <a:spLocks noChangeArrowheads="1"/>
            </p:cNvSpPr>
            <p:nvPr/>
          </p:nvSpPr>
          <p:spPr bwMode="auto">
            <a:xfrm>
              <a:off x="4195" y="2069"/>
              <a:ext cx="181" cy="9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4" name="Rectangle 26"/>
            <p:cNvSpPr>
              <a:spLocks noChangeArrowheads="1"/>
            </p:cNvSpPr>
            <p:nvPr/>
          </p:nvSpPr>
          <p:spPr bwMode="auto">
            <a:xfrm>
              <a:off x="4014" y="2069"/>
              <a:ext cx="181" cy="91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6408738" y="2997200"/>
            <a:ext cx="1368425" cy="144463"/>
            <a:chOff x="4059" y="1706"/>
            <a:chExt cx="862" cy="91"/>
          </a:xfrm>
        </p:grpSpPr>
        <p:sp>
          <p:nvSpPr>
            <p:cNvPr id="17438" name="Rectangle 28"/>
            <p:cNvSpPr>
              <a:spLocks noChangeArrowheads="1"/>
            </p:cNvSpPr>
            <p:nvPr/>
          </p:nvSpPr>
          <p:spPr bwMode="auto">
            <a:xfrm>
              <a:off x="4422" y="1706"/>
              <a:ext cx="499" cy="9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9" name="Rectangle 29"/>
            <p:cNvSpPr>
              <a:spLocks noChangeArrowheads="1"/>
            </p:cNvSpPr>
            <p:nvPr/>
          </p:nvSpPr>
          <p:spPr bwMode="auto">
            <a:xfrm>
              <a:off x="4241" y="1706"/>
              <a:ext cx="181" cy="91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0" name="Rectangle 30"/>
            <p:cNvSpPr>
              <a:spLocks noChangeArrowheads="1"/>
            </p:cNvSpPr>
            <p:nvPr/>
          </p:nvSpPr>
          <p:spPr bwMode="auto">
            <a:xfrm>
              <a:off x="4059" y="1706"/>
              <a:ext cx="181" cy="9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6553200" y="2420938"/>
            <a:ext cx="1079500" cy="144462"/>
            <a:chOff x="4151" y="1344"/>
            <a:chExt cx="680" cy="91"/>
          </a:xfrm>
        </p:grpSpPr>
        <p:sp>
          <p:nvSpPr>
            <p:cNvPr id="17436" name="Rectangle 32"/>
            <p:cNvSpPr>
              <a:spLocks noChangeArrowheads="1"/>
            </p:cNvSpPr>
            <p:nvPr/>
          </p:nvSpPr>
          <p:spPr bwMode="auto">
            <a:xfrm>
              <a:off x="4332" y="1344"/>
              <a:ext cx="499" cy="9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7" name="Rectangle 33"/>
            <p:cNvSpPr>
              <a:spLocks noChangeArrowheads="1"/>
            </p:cNvSpPr>
            <p:nvPr/>
          </p:nvSpPr>
          <p:spPr bwMode="auto">
            <a:xfrm>
              <a:off x="4151" y="1344"/>
              <a:ext cx="181" cy="91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79042" name="Rectangle 34"/>
          <p:cNvSpPr>
            <a:spLocks noChangeArrowheads="1"/>
          </p:cNvSpPr>
          <p:nvPr/>
        </p:nvSpPr>
        <p:spPr bwMode="auto">
          <a:xfrm>
            <a:off x="6696075" y="1844675"/>
            <a:ext cx="792163" cy="1444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79043" name="Rectangle 35"/>
          <p:cNvSpPr>
            <a:spLocks noChangeArrowheads="1"/>
          </p:cNvSpPr>
          <p:nvPr/>
        </p:nvSpPr>
        <p:spPr bwMode="auto">
          <a:xfrm>
            <a:off x="5940425" y="4797425"/>
            <a:ext cx="2305050" cy="1008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579044" name="Picture 36" descr="xvaq1tis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6692900" y="4773613"/>
            <a:ext cx="8001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79045" name="Picture 37" descr="stopped whee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650" y="4868863"/>
            <a:ext cx="9906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79046" name="Rectangle 38"/>
          <p:cNvSpPr>
            <a:spLocks noChangeArrowheads="1"/>
          </p:cNvSpPr>
          <p:nvPr/>
        </p:nvSpPr>
        <p:spPr bwMode="auto">
          <a:xfrm>
            <a:off x="7272338" y="6021388"/>
            <a:ext cx="792162" cy="144462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79047" name="Rectangle 39"/>
          <p:cNvSpPr>
            <a:spLocks noChangeArrowheads="1"/>
          </p:cNvSpPr>
          <p:nvPr/>
        </p:nvSpPr>
        <p:spPr bwMode="auto">
          <a:xfrm>
            <a:off x="6985000" y="6021388"/>
            <a:ext cx="287338" cy="1444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79048" name="Rectangle 40"/>
          <p:cNvSpPr>
            <a:spLocks noChangeArrowheads="1"/>
          </p:cNvSpPr>
          <p:nvPr/>
        </p:nvSpPr>
        <p:spPr bwMode="auto">
          <a:xfrm>
            <a:off x="6696075" y="6021388"/>
            <a:ext cx="287338" cy="14446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79049" name="Rectangle 41"/>
          <p:cNvSpPr>
            <a:spLocks noChangeArrowheads="1"/>
          </p:cNvSpPr>
          <p:nvPr/>
        </p:nvSpPr>
        <p:spPr bwMode="auto">
          <a:xfrm>
            <a:off x="6408738" y="6021388"/>
            <a:ext cx="287337" cy="1444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79050" name="Rectangle 42"/>
          <p:cNvSpPr>
            <a:spLocks noChangeArrowheads="1"/>
          </p:cNvSpPr>
          <p:nvPr/>
        </p:nvSpPr>
        <p:spPr bwMode="auto">
          <a:xfrm>
            <a:off x="6119813" y="6021388"/>
            <a:ext cx="287337" cy="14446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3" name="Picture 8" descr="xvaq1tis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6929462" y="2229049"/>
            <a:ext cx="40322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6969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59259E-6 L -4.44444E-6 -0.0736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0023 L 0.00035 -0.08449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0.00035 -0.0949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4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0.00035 -0.09491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4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85185E-6 L 0.00035 -0.08426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5790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6 L -1.66667E-6 -0.11528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1579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764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2.22222E-6 L -4.44444E-6 -0.11551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1579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787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3.33333E-6 -0.11551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15790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787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22222E-6 L -3.61111E-6 -0.11551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1579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787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2222E-6 L -2.5E-6 -0.11551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1579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9" presetClass="exit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3000"/>
                                        <p:tgtEl>
                                          <p:spTgt spid="15790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79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3000"/>
                                        <p:tgtEl>
                                          <p:spTgt spid="15790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79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3" dur="3000"/>
                                        <p:tgtEl>
                                          <p:spTgt spid="1579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79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3000"/>
                                        <p:tgtEl>
                                          <p:spTgt spid="15790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79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6000"/>
                            </p:stCondLst>
                            <p:childTnLst>
                              <p:par>
                                <p:cTn id="1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9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11528 L -1.66667E-6 -0.24121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1579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9042" grpId="0" animBg="1"/>
      <p:bldP spid="1579042" grpId="1" animBg="1"/>
      <p:bldP spid="1579042" grpId="2" animBg="1"/>
      <p:bldP spid="1579043" grpId="0" animBg="1"/>
      <p:bldP spid="1579046" grpId="0" animBg="1"/>
      <p:bldP spid="1579046" grpId="1" animBg="1"/>
      <p:bldP spid="1579046" grpId="2" animBg="1"/>
      <p:bldP spid="1579047" grpId="0" animBg="1"/>
      <p:bldP spid="1579047" grpId="1" animBg="1"/>
      <p:bldP spid="1579047" grpId="2" animBg="1"/>
      <p:bldP spid="1579048" grpId="0" animBg="1"/>
      <p:bldP spid="1579048" grpId="1" animBg="1"/>
      <p:bldP spid="1579048" grpId="2" animBg="1"/>
      <p:bldP spid="1579049" grpId="0" animBg="1"/>
      <p:bldP spid="1579049" grpId="1" animBg="1"/>
      <p:bldP spid="1579049" grpId="2" animBg="1"/>
      <p:bldP spid="1579050" grpId="0" animBg="1"/>
      <p:bldP spid="1579050" grpId="1" animBg="1"/>
      <p:bldP spid="1579050" grpId="2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Eurostile"/>
                <a:ea typeface="ＭＳ Ｐゴシック" charset="0"/>
                <a:cs typeface="Eurostile"/>
              </a:rPr>
              <a:t>Integrated Layer Processing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Eurostile"/>
                <a:ea typeface="ＭＳ Ｐゴシック" charset="0"/>
                <a:cs typeface="Eurostile"/>
              </a:rPr>
              <a:t>Ordering constraint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Eurostile"/>
                <a:ea typeface="ＭＳ Ｐゴシック" charset="0"/>
                <a:cs typeface="Eurostile"/>
              </a:rPr>
              <a:t>Data manipulation can only be done after specific control steps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Eurostile"/>
                <a:ea typeface="ＭＳ Ｐゴシック" charset="0"/>
                <a:cs typeface="Eurostile"/>
              </a:rPr>
              <a:t>Data manipulation can only be done once the data unit is in order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Eurostile"/>
                <a:ea typeface="ＭＳ Ｐゴシック" charset="0"/>
                <a:cs typeface="Eurostile"/>
              </a:rPr>
              <a:t>Layered multiplexing (extract the data before it can be demultiplexed)</a:t>
            </a:r>
          </a:p>
          <a:p>
            <a:pPr lvl="1" eaLnBrk="1" hangingPunct="1">
              <a:lnSpc>
                <a:spcPct val="90000"/>
              </a:lnSpc>
            </a:pPr>
            <a:endParaRPr lang="en-US" sz="2000">
              <a:latin typeface="Eurostile"/>
              <a:ea typeface="ＭＳ Ｐゴシック" charset="0"/>
              <a:cs typeface="Eurostile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Eurostile"/>
                <a:ea typeface="ＭＳ Ｐゴシック" charset="0"/>
                <a:cs typeface="Eurostile"/>
              </a:rPr>
              <a:t>Minimize inter-layer ordering constraints imposed on implementors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>
                <a:latin typeface="Eurostile"/>
                <a:ea typeface="ＭＳ Ｐゴシック" charset="0"/>
                <a:cs typeface="Eurostile"/>
              </a:rPr>
              <a:t>Implementors know best which data must be ordered</a:t>
            </a:r>
          </a:p>
          <a:p>
            <a:pPr lvl="1" eaLnBrk="1" hangingPunct="1">
              <a:lnSpc>
                <a:spcPct val="90000"/>
              </a:lnSpc>
            </a:pPr>
            <a:endParaRPr lang="en-US" sz="2000">
              <a:latin typeface="Eurostile"/>
              <a:ea typeface="ＭＳ Ｐゴシック" charset="0"/>
              <a:cs typeface="Eurostile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Eurostile"/>
                <a:ea typeface="ＭＳ Ｐゴシック" charset="0"/>
                <a:cs typeface="Eurostile"/>
              </a:rPr>
              <a:t>Drawback: complex design due to fully customized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2837417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800">
                <a:latin typeface="Eurostile"/>
                <a:ea typeface="ＭＳ Ｐゴシック" charset="0"/>
                <a:cs typeface="Eurostile"/>
              </a:rPr>
              <a:t>Non-QoS</a:t>
            </a:r>
            <a:br>
              <a:rPr lang="en-US" sz="4800">
                <a:latin typeface="Eurostile"/>
                <a:ea typeface="ＭＳ Ｐゴシック" charset="0"/>
                <a:cs typeface="Eurostile"/>
              </a:rPr>
            </a:br>
            <a:r>
              <a:rPr lang="en-US" sz="4800">
                <a:latin typeface="Eurostile"/>
                <a:ea typeface="ＭＳ Ｐゴシック" charset="0"/>
                <a:cs typeface="Eurostile"/>
              </a:rPr>
              <a:t>Multimedia Networking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Eurostile"/>
                <a:ea typeface="ＭＳ Ｐゴシック" charset="0"/>
                <a:cs typeface="Eurostile"/>
              </a:rPr>
              <a:t>RTP – Real-Time Transfer Protocol</a:t>
            </a:r>
          </a:p>
        </p:txBody>
      </p:sp>
    </p:spTree>
    <p:extLst>
      <p:ext uri="{BB962C8B-B14F-4D97-AF65-F5344CB8AC3E}">
        <p14:creationId xmlns:p14="http://schemas.microsoft.com/office/powerpoint/2010/main" val="1995119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Eurostile"/>
                <a:ea typeface="ＭＳ Ｐゴシック" charset="0"/>
                <a:cs typeface="Eurostile"/>
              </a:rPr>
              <a:t>Real-time Transport Protocol (RTP)</a:t>
            </a:r>
          </a:p>
        </p:txBody>
      </p:sp>
      <p:sp>
        <p:nvSpPr>
          <p:cNvPr id="1582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Eurostile"/>
                <a:ea typeface="ＭＳ Ｐゴシック" charset="0"/>
                <a:cs typeface="Eurostile"/>
              </a:rPr>
              <a:t>Real-time Transport Protocol (RTP)</a:t>
            </a:r>
          </a:p>
          <a:p>
            <a:pPr lvl="1" eaLnBrk="1" hangingPunct="1">
              <a:lnSpc>
                <a:spcPct val="90000"/>
              </a:lnSpc>
            </a:pPr>
            <a:r>
              <a:rPr lang="nb-NO" sz="1800" dirty="0">
                <a:latin typeface="Eurostile"/>
                <a:ea typeface="ＭＳ Ｐゴシック" charset="0"/>
                <a:cs typeface="Eurostile"/>
              </a:rPr>
              <a:t>RFC 3550 </a:t>
            </a:r>
            <a:r>
              <a:rPr lang="nb-NO" sz="1200" dirty="0">
                <a:latin typeface="Eurostile"/>
                <a:ea typeface="ＭＳ Ｐゴシック" charset="0"/>
                <a:cs typeface="Eurostile"/>
              </a:rPr>
              <a:t>(</a:t>
            </a:r>
            <a:r>
              <a:rPr lang="nb-NO" sz="1200" dirty="0" err="1">
                <a:latin typeface="Eurostile"/>
                <a:ea typeface="ＭＳ Ｐゴシック" charset="0"/>
                <a:cs typeface="Eurostile"/>
              </a:rPr>
              <a:t>replaces</a:t>
            </a:r>
            <a:r>
              <a:rPr lang="nb-NO" sz="1200" dirty="0">
                <a:latin typeface="Eurostile"/>
                <a:ea typeface="ＭＳ Ｐゴシック" charset="0"/>
                <a:cs typeface="Eurostile"/>
              </a:rPr>
              <a:t> RFC 1889)</a:t>
            </a:r>
            <a:endParaRPr lang="en-US" sz="1200" dirty="0">
              <a:latin typeface="Eurostile"/>
              <a:ea typeface="ＭＳ Ｐゴシック" charset="0"/>
              <a:cs typeface="Eurostile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Eurostile"/>
                <a:ea typeface="ＭＳ Ｐゴシック" charset="0"/>
                <a:cs typeface="Eurostile"/>
              </a:rPr>
              <a:t>Designed for requirements of real-time data transport</a:t>
            </a:r>
          </a:p>
          <a:p>
            <a:pPr lvl="1" eaLnBrk="1" hangingPunct="1">
              <a:lnSpc>
                <a:spcPct val="90000"/>
              </a:lnSpc>
            </a:pPr>
            <a:r>
              <a:rPr lang="nb-NO" sz="1800" b="1" dirty="0">
                <a:latin typeface="Eurostile"/>
                <a:ea typeface="ＭＳ Ｐゴシック" charset="0"/>
                <a:cs typeface="Eurostile"/>
              </a:rPr>
              <a:t>NOT</a:t>
            </a:r>
            <a:r>
              <a:rPr lang="nb-NO" sz="1800" dirty="0">
                <a:latin typeface="Eurostile"/>
                <a:ea typeface="ＭＳ Ｐゴシック" charset="0"/>
                <a:cs typeface="Eurostile"/>
              </a:rPr>
              <a:t> real-time</a:t>
            </a:r>
          </a:p>
          <a:p>
            <a:pPr lvl="1" eaLnBrk="1" hangingPunct="1">
              <a:lnSpc>
                <a:spcPct val="90000"/>
              </a:lnSpc>
            </a:pPr>
            <a:r>
              <a:rPr lang="nb-NO" sz="1800" b="1" dirty="0">
                <a:latin typeface="Eurostile"/>
                <a:ea typeface="ＭＳ Ｐゴシック" charset="0"/>
                <a:cs typeface="Eurostile"/>
              </a:rPr>
              <a:t>NOT</a:t>
            </a:r>
            <a:r>
              <a:rPr lang="nb-NO" sz="1800" dirty="0">
                <a:latin typeface="Eurostile"/>
                <a:ea typeface="ＭＳ Ｐゴシック" charset="0"/>
                <a:cs typeface="Eurostile"/>
              </a:rPr>
              <a:t> a transport </a:t>
            </a:r>
            <a:r>
              <a:rPr lang="nb-NO" sz="1800" dirty="0" err="1">
                <a:latin typeface="Eurostile"/>
                <a:ea typeface="ＭＳ Ｐゴシック" charset="0"/>
                <a:cs typeface="Eurostile"/>
              </a:rPr>
              <a:t>protocol</a:t>
            </a:r>
            <a:endParaRPr lang="nb-NO" sz="1800" dirty="0">
              <a:latin typeface="Eurostile"/>
              <a:ea typeface="ＭＳ Ｐゴシック" charset="0"/>
              <a:cs typeface="Eurostile"/>
            </a:endParaRPr>
          </a:p>
          <a:p>
            <a:pPr lvl="1" eaLnBrk="1" hangingPunct="1">
              <a:lnSpc>
                <a:spcPct val="90000"/>
              </a:lnSpc>
            </a:pPr>
            <a:endParaRPr lang="en-US" sz="1800" dirty="0">
              <a:latin typeface="Eurostile"/>
              <a:ea typeface="ＭＳ Ｐゴシック" charset="0"/>
              <a:cs typeface="Eurostile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Eurostile"/>
                <a:ea typeface="ＭＳ Ｐゴシック" charset="0"/>
                <a:cs typeface="Eurostile"/>
              </a:rPr>
              <a:t>Two Components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latin typeface="Eurostile"/>
                <a:ea typeface="ＭＳ Ｐゴシック" charset="0"/>
                <a:cs typeface="Eurostile"/>
              </a:rPr>
              <a:t>RTP Data </a:t>
            </a:r>
            <a:r>
              <a:rPr lang="en-US" sz="1800" dirty="0">
                <a:latin typeface="Eurostile"/>
                <a:ea typeface="ＭＳ Ｐゴシック" charset="0"/>
                <a:cs typeface="Eurostile"/>
              </a:rPr>
              <a:t>Transfer Protocol (RTP)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Eurostile"/>
                <a:ea typeface="ＭＳ Ｐゴシック" charset="0"/>
                <a:cs typeface="Eurostile"/>
              </a:rPr>
              <a:t>RTP Control Protocol (RTCP)</a:t>
            </a:r>
          </a:p>
          <a:p>
            <a:pPr lvl="1" eaLnBrk="1" hangingPunct="1">
              <a:lnSpc>
                <a:spcPct val="90000"/>
              </a:lnSpc>
            </a:pPr>
            <a:endParaRPr lang="en-US" sz="1800" dirty="0">
              <a:latin typeface="Eurostile"/>
              <a:ea typeface="ＭＳ Ｐゴシック" charset="0"/>
              <a:cs typeface="Eurostile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>
                <a:latin typeface="Eurostile"/>
                <a:ea typeface="ＭＳ Ｐゴシック" charset="0"/>
                <a:cs typeface="Eurostile"/>
              </a:rPr>
              <a:t>Provides end-to-end transport functions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Eurostile"/>
                <a:ea typeface="ＭＳ Ｐゴシック" charset="0"/>
                <a:cs typeface="Eurostile"/>
              </a:rPr>
              <a:t>Scalable in multicast scenarios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Eurostile"/>
                <a:ea typeface="ＭＳ Ｐゴシック" charset="0"/>
                <a:cs typeface="Eurostile"/>
              </a:rPr>
              <a:t>Media independent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Eurostile"/>
                <a:ea typeface="ＭＳ Ｐゴシック" charset="0"/>
                <a:cs typeface="Eurostile"/>
              </a:rPr>
              <a:t>Mixer and translator support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>
                <a:latin typeface="Eurostile"/>
                <a:ea typeface="ＭＳ Ｐゴシック" charset="0"/>
                <a:cs typeface="Eurostile"/>
              </a:rPr>
              <a:t>RTCP for </a:t>
            </a:r>
            <a:r>
              <a:rPr lang="en-US" sz="1800" dirty="0" err="1">
                <a:latin typeface="Eurostile"/>
                <a:ea typeface="ＭＳ Ｐゴシック" charset="0"/>
                <a:cs typeface="Eurostile"/>
              </a:rPr>
              <a:t>QoS</a:t>
            </a:r>
            <a:r>
              <a:rPr lang="en-US" sz="1800" dirty="0">
                <a:latin typeface="Eurostile"/>
                <a:ea typeface="ＭＳ Ｐゴシック" charset="0"/>
                <a:cs typeface="Eurostile"/>
              </a:rPr>
              <a:t> feedback and session information</a:t>
            </a:r>
          </a:p>
        </p:txBody>
      </p:sp>
    </p:spTree>
    <p:extLst>
      <p:ext uri="{BB962C8B-B14F-4D97-AF65-F5344CB8AC3E}">
        <p14:creationId xmlns:p14="http://schemas.microsoft.com/office/powerpoint/2010/main" val="2674335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5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>
                <a:latin typeface="Eurostile"/>
                <a:ea typeface="ＭＳ Ｐゴシック" charset="0"/>
                <a:cs typeface="Eurostile"/>
              </a:rPr>
              <a:t>Real-time Transport Protocol (RTP)</a:t>
            </a:r>
          </a:p>
        </p:txBody>
      </p:sp>
      <p:sp>
        <p:nvSpPr>
          <p:cNvPr id="21506" name="Rectangle 26"/>
          <p:cNvSpPr>
            <a:spLocks noGrp="1" noChangeArrowheads="1"/>
          </p:cNvSpPr>
          <p:nvPr>
            <p:ph sz="half" idx="1"/>
          </p:nvPr>
        </p:nvSpPr>
        <p:spPr/>
        <p:txBody>
          <a:bodyPr rIns="132080"/>
          <a:lstStyle/>
          <a:p>
            <a:pPr eaLnBrk="1" hangingPunct="1"/>
            <a:r>
              <a:rPr lang="en-US" sz="2000" dirty="0">
                <a:latin typeface="Eurostile"/>
                <a:ea typeface="ＭＳ Ｐゴシック" charset="0"/>
                <a:cs typeface="Eurostile"/>
              </a:rPr>
              <a:t>No premise on underlying resources</a:t>
            </a:r>
          </a:p>
          <a:p>
            <a:pPr marL="782638" lvl="1" eaLnBrk="1" hangingPunct="1"/>
            <a:r>
              <a:rPr lang="en-US" sz="1800" dirty="0">
                <a:latin typeface="Eurostile"/>
                <a:ea typeface="ＭＳ Ｐゴシック" charset="0"/>
                <a:cs typeface="Eurostile"/>
              </a:rPr>
              <a:t>layered above transport protocol</a:t>
            </a:r>
          </a:p>
          <a:p>
            <a:pPr marL="782638" lvl="1" eaLnBrk="1" hangingPunct="1"/>
            <a:r>
              <a:rPr lang="en-US" sz="1800" dirty="0">
                <a:latin typeface="Eurostile"/>
                <a:ea typeface="ＭＳ Ｐゴシック" charset="0"/>
                <a:cs typeface="Eurostile"/>
              </a:rPr>
              <a:t>no reservation / guarantees</a:t>
            </a:r>
            <a:br>
              <a:rPr lang="en-US" sz="1800" dirty="0">
                <a:latin typeface="Eurostile"/>
                <a:ea typeface="ＭＳ Ｐゴシック" charset="0"/>
                <a:cs typeface="Eurostile"/>
              </a:rPr>
            </a:br>
            <a:endParaRPr lang="en-US" sz="1800" dirty="0">
              <a:latin typeface="Eurostile"/>
              <a:ea typeface="ＭＳ Ｐゴシック" charset="0"/>
              <a:cs typeface="Eurostile"/>
            </a:endParaRPr>
          </a:p>
          <a:p>
            <a:pPr eaLnBrk="1" hangingPunct="1"/>
            <a:r>
              <a:rPr lang="en-US" sz="2000" dirty="0">
                <a:latin typeface="Eurostile"/>
                <a:ea typeface="ＭＳ Ｐゴシック" charset="0"/>
                <a:cs typeface="Eurostile"/>
              </a:rPr>
              <a:t>Integrated with applications</a:t>
            </a:r>
            <a:br>
              <a:rPr lang="en-US" sz="2000" dirty="0">
                <a:latin typeface="Eurostile"/>
                <a:ea typeface="ＭＳ Ｐゴシック" charset="0"/>
                <a:cs typeface="Eurostile"/>
              </a:rPr>
            </a:br>
            <a:endParaRPr lang="en-US" sz="2000" dirty="0">
              <a:latin typeface="Eurostile"/>
              <a:ea typeface="ＭＳ Ｐゴシック" charset="0"/>
              <a:cs typeface="Eurostile"/>
            </a:endParaRPr>
          </a:p>
          <a:p>
            <a:pPr eaLnBrk="1" hangingPunct="1"/>
            <a:r>
              <a:rPr lang="en-US" sz="2000" dirty="0">
                <a:latin typeface="Eurostile"/>
                <a:ea typeface="ＭＳ Ｐゴシック" charset="0"/>
                <a:cs typeface="Eurostile"/>
              </a:rPr>
              <a:t>RTP follows principles of</a:t>
            </a:r>
          </a:p>
          <a:p>
            <a:pPr marL="782638" lvl="1" eaLnBrk="1" hangingPunct="1"/>
            <a:r>
              <a:rPr lang="en-US" sz="2000" dirty="0">
                <a:solidFill>
                  <a:srgbClr val="FF0000"/>
                </a:solidFill>
                <a:latin typeface="Eurostile"/>
                <a:ea typeface="ＭＳ Ｐゴシック" charset="0"/>
                <a:cs typeface="Eurostile"/>
              </a:rPr>
              <a:t>Application Level Framing</a:t>
            </a:r>
            <a:r>
              <a:rPr lang="en-US" sz="1800" dirty="0">
                <a:latin typeface="Eurostile"/>
                <a:ea typeface="ＭＳ Ｐゴシック" charset="0"/>
                <a:cs typeface="Eurostile"/>
              </a:rPr>
              <a:t> and</a:t>
            </a:r>
          </a:p>
          <a:p>
            <a:pPr marL="782638" lvl="1" eaLnBrk="1" hangingPunct="1"/>
            <a:r>
              <a:rPr lang="en-US" sz="2000" dirty="0">
                <a:solidFill>
                  <a:srgbClr val="FF0000"/>
                </a:solidFill>
                <a:latin typeface="Eurostile"/>
                <a:ea typeface="ＭＳ Ｐゴシック" charset="0"/>
                <a:cs typeface="Eurostile"/>
              </a:rPr>
              <a:t>Integrated Layer Processing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5796136" y="1412776"/>
            <a:ext cx="2232248" cy="2016224"/>
            <a:chOff x="5796136" y="1412776"/>
            <a:chExt cx="2232248" cy="2016224"/>
          </a:xfrm>
        </p:grpSpPr>
        <p:sp>
          <p:nvSpPr>
            <p:cNvPr id="107" name="Rectangle 106"/>
            <p:cNvSpPr/>
            <p:nvPr/>
          </p:nvSpPr>
          <p:spPr>
            <a:xfrm>
              <a:off x="5796136" y="1412776"/>
              <a:ext cx="2232248" cy="2016224"/>
            </a:xfrm>
            <a:prstGeom prst="rect">
              <a:avLst/>
            </a:prstGeom>
            <a:solidFill>
              <a:srgbClr val="3366FF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rgbClr val="A33D8B"/>
                </a:solidFill>
                <a:effectLst/>
                <a:latin typeface="Tahoma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6228184" y="1484784"/>
              <a:ext cx="1418728" cy="40011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A33D8B"/>
                  </a:solidFill>
                  <a:latin typeface="Eurostile"/>
                  <a:cs typeface="Eurostile"/>
                </a:rPr>
                <a:t>Application</a:t>
              </a:r>
            </a:p>
          </p:txBody>
        </p:sp>
      </p:grpSp>
      <p:sp>
        <p:nvSpPr>
          <p:cNvPr id="109" name="Rectangle 108"/>
          <p:cNvSpPr/>
          <p:nvPr/>
        </p:nvSpPr>
        <p:spPr>
          <a:xfrm>
            <a:off x="5940152" y="2060848"/>
            <a:ext cx="1944216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A33D8B"/>
                </a:solidFill>
                <a:effectLst/>
                <a:latin typeface="Eurostile"/>
                <a:cs typeface="Eurostile"/>
              </a:rPr>
              <a:t>media encapsulation</a:t>
            </a:r>
            <a:endParaRPr kumimoji="0" lang="en-US" b="1" i="0" u="none" strike="noStrike" cap="none" normalizeH="0" baseline="0" dirty="0">
              <a:ln>
                <a:noFill/>
              </a:ln>
              <a:solidFill>
                <a:srgbClr val="A33D8B"/>
              </a:solidFill>
              <a:effectLst/>
              <a:latin typeface="Eurostile"/>
              <a:cs typeface="Eurostile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5940152" y="2636912"/>
            <a:ext cx="936104" cy="7920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A33D8B"/>
                </a:solidFill>
                <a:effectLst/>
                <a:latin typeface="Eurostile"/>
                <a:cs typeface="Eurostile"/>
              </a:rPr>
              <a:t>RTP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A33D8B"/>
              </a:solidFill>
              <a:effectLst/>
              <a:latin typeface="Eurostile"/>
              <a:cs typeface="Eurostile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6876256" y="2636912"/>
            <a:ext cx="1008112" cy="7920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A33D8B"/>
                </a:solidFill>
                <a:effectLst/>
                <a:latin typeface="Eurostile"/>
                <a:cs typeface="Eurostile"/>
              </a:rPr>
              <a:t>RTCP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A33D8B"/>
              </a:solidFill>
              <a:effectLst/>
              <a:latin typeface="Eurostile"/>
              <a:cs typeface="Eurostile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724128" y="3789040"/>
            <a:ext cx="577352" cy="369332"/>
          </a:xfrm>
          <a:prstGeom prst="rect">
            <a:avLst/>
          </a:prstGeom>
          <a:solidFill>
            <a:srgbClr val="FFF4C8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Eurostile"/>
                <a:cs typeface="Eurostile"/>
              </a:rPr>
              <a:t>TCP</a:t>
            </a:r>
          </a:p>
        </p:txBody>
      </p:sp>
      <p:cxnSp>
        <p:nvCxnSpPr>
          <p:cNvPr id="114" name="Straight Arrow Connector 113"/>
          <p:cNvCxnSpPr>
            <a:stCxn id="107" idx="2"/>
            <a:endCxn id="113" idx="0"/>
          </p:cNvCxnSpPr>
          <p:nvPr/>
        </p:nvCxnSpPr>
        <p:spPr bwMode="auto">
          <a:xfrm flipH="1">
            <a:off x="6012804" y="3429000"/>
            <a:ext cx="899456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16" name="TextBox 115"/>
          <p:cNvSpPr txBox="1"/>
          <p:nvPr/>
        </p:nvSpPr>
        <p:spPr>
          <a:xfrm>
            <a:off x="7740352" y="4509120"/>
            <a:ext cx="622098" cy="369332"/>
          </a:xfrm>
          <a:prstGeom prst="rect">
            <a:avLst/>
          </a:prstGeom>
          <a:solidFill>
            <a:srgbClr val="FFF4C8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Eurostile"/>
                <a:cs typeface="Eurostile"/>
              </a:rPr>
              <a:t>ST-2</a:t>
            </a:r>
          </a:p>
        </p:txBody>
      </p:sp>
      <p:cxnSp>
        <p:nvCxnSpPr>
          <p:cNvPr id="117" name="Straight Arrow Connector 116"/>
          <p:cNvCxnSpPr>
            <a:stCxn id="107" idx="2"/>
            <a:endCxn id="116" idx="0"/>
          </p:cNvCxnSpPr>
          <p:nvPr/>
        </p:nvCxnSpPr>
        <p:spPr bwMode="auto">
          <a:xfrm>
            <a:off x="6912260" y="3429000"/>
            <a:ext cx="1139141" cy="10801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19" name="TextBox 118"/>
          <p:cNvSpPr txBox="1"/>
          <p:nvPr/>
        </p:nvSpPr>
        <p:spPr>
          <a:xfrm>
            <a:off x="4932040" y="3789040"/>
            <a:ext cx="641935" cy="2016224"/>
          </a:xfrm>
          <a:prstGeom prst="rect">
            <a:avLst/>
          </a:prstGeom>
          <a:solidFill>
            <a:srgbClr val="FFF4C8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noAutofit/>
          </a:bodyPr>
          <a:lstStyle/>
          <a:p>
            <a:pPr algn="ctr"/>
            <a:r>
              <a:rPr lang="en-US" dirty="0" smtClean="0">
                <a:latin typeface="Eurostile"/>
                <a:cs typeface="Eurostile"/>
              </a:rPr>
              <a:t>ATM</a:t>
            </a:r>
          </a:p>
        </p:txBody>
      </p:sp>
      <p:cxnSp>
        <p:nvCxnSpPr>
          <p:cNvPr id="120" name="Straight Arrow Connector 119"/>
          <p:cNvCxnSpPr>
            <a:stCxn id="107" idx="2"/>
            <a:endCxn id="119" idx="0"/>
          </p:cNvCxnSpPr>
          <p:nvPr/>
        </p:nvCxnSpPr>
        <p:spPr bwMode="auto">
          <a:xfrm flipH="1">
            <a:off x="5253008" y="3429000"/>
            <a:ext cx="1659252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21" name="Straight Arrow Connector 120"/>
          <p:cNvCxnSpPr>
            <a:stCxn id="116" idx="2"/>
            <a:endCxn id="123" idx="0"/>
          </p:cNvCxnSpPr>
          <p:nvPr/>
        </p:nvCxnSpPr>
        <p:spPr bwMode="auto">
          <a:xfrm flipH="1">
            <a:off x="8027859" y="4878452"/>
            <a:ext cx="23542" cy="2787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7668344" y="5157192"/>
            <a:ext cx="719029" cy="646331"/>
          </a:xfrm>
          <a:prstGeom prst="rect">
            <a:avLst/>
          </a:prstGeom>
          <a:solidFill>
            <a:srgbClr val="FFF4C8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Eurostile"/>
                <a:cs typeface="Eurostile"/>
              </a:rPr>
              <a:t>AAL5</a:t>
            </a:r>
            <a:br>
              <a:rPr lang="en-US" dirty="0" smtClean="0">
                <a:latin typeface="Eurostile"/>
                <a:cs typeface="Eurostile"/>
              </a:rPr>
            </a:br>
            <a:r>
              <a:rPr lang="en-US" dirty="0" smtClean="0">
                <a:latin typeface="Eurostile"/>
                <a:cs typeface="Eurostile"/>
              </a:rPr>
              <a:t>ATM</a:t>
            </a:r>
          </a:p>
        </p:txBody>
      </p:sp>
      <p:cxnSp>
        <p:nvCxnSpPr>
          <p:cNvPr id="124" name="Straight Arrow Connector 123"/>
          <p:cNvCxnSpPr>
            <a:stCxn id="129" idx="2"/>
            <a:endCxn id="123" idx="0"/>
          </p:cNvCxnSpPr>
          <p:nvPr/>
        </p:nvCxnSpPr>
        <p:spPr bwMode="auto">
          <a:xfrm>
            <a:off x="6890623" y="4878452"/>
            <a:ext cx="1137236" cy="2787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26" name="TextBox 125"/>
          <p:cNvSpPr txBox="1"/>
          <p:nvPr/>
        </p:nvSpPr>
        <p:spPr>
          <a:xfrm>
            <a:off x="6372200" y="5445224"/>
            <a:ext cx="1031051" cy="369332"/>
          </a:xfrm>
          <a:prstGeom prst="rect">
            <a:avLst/>
          </a:prstGeom>
          <a:solidFill>
            <a:srgbClr val="FFF4C8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Eurostile"/>
                <a:cs typeface="Eurostile"/>
              </a:rPr>
              <a:t>Ethernet</a:t>
            </a:r>
          </a:p>
        </p:txBody>
      </p:sp>
      <p:cxnSp>
        <p:nvCxnSpPr>
          <p:cNvPr id="127" name="Straight Arrow Connector 126"/>
          <p:cNvCxnSpPr>
            <a:stCxn id="129" idx="2"/>
            <a:endCxn id="126" idx="0"/>
          </p:cNvCxnSpPr>
          <p:nvPr/>
        </p:nvCxnSpPr>
        <p:spPr bwMode="auto">
          <a:xfrm flipH="1">
            <a:off x="6887726" y="4878452"/>
            <a:ext cx="2897" cy="5667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29" name="TextBox 128"/>
          <p:cNvSpPr txBox="1"/>
          <p:nvPr/>
        </p:nvSpPr>
        <p:spPr>
          <a:xfrm>
            <a:off x="6444208" y="4509120"/>
            <a:ext cx="892830" cy="369332"/>
          </a:xfrm>
          <a:prstGeom prst="rect">
            <a:avLst/>
          </a:prstGeom>
          <a:solidFill>
            <a:srgbClr val="FFF4C8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Eurostile"/>
                <a:cs typeface="Eurostile"/>
              </a:rPr>
              <a:t>IPv4/6</a:t>
            </a:r>
          </a:p>
        </p:txBody>
      </p:sp>
      <p:cxnSp>
        <p:nvCxnSpPr>
          <p:cNvPr id="130" name="Straight Arrow Connector 129"/>
          <p:cNvCxnSpPr>
            <a:stCxn id="134" idx="2"/>
            <a:endCxn id="129" idx="0"/>
          </p:cNvCxnSpPr>
          <p:nvPr/>
        </p:nvCxnSpPr>
        <p:spPr bwMode="auto">
          <a:xfrm flipH="1">
            <a:off x="6890623" y="4158372"/>
            <a:ext cx="8988" cy="3507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31" name="Straight Arrow Connector 130"/>
          <p:cNvCxnSpPr>
            <a:stCxn id="113" idx="2"/>
            <a:endCxn id="129" idx="0"/>
          </p:cNvCxnSpPr>
          <p:nvPr/>
        </p:nvCxnSpPr>
        <p:spPr bwMode="auto">
          <a:xfrm>
            <a:off x="6012804" y="4158372"/>
            <a:ext cx="877819" cy="3507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33" name="Straight Arrow Connector 132"/>
          <p:cNvCxnSpPr>
            <a:stCxn id="107" idx="2"/>
            <a:endCxn id="134" idx="0"/>
          </p:cNvCxnSpPr>
          <p:nvPr/>
        </p:nvCxnSpPr>
        <p:spPr bwMode="auto">
          <a:xfrm flipH="1">
            <a:off x="6899611" y="3429000"/>
            <a:ext cx="12649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34" name="TextBox 133"/>
          <p:cNvSpPr txBox="1"/>
          <p:nvPr/>
        </p:nvSpPr>
        <p:spPr>
          <a:xfrm>
            <a:off x="6588224" y="3789040"/>
            <a:ext cx="622774" cy="369332"/>
          </a:xfrm>
          <a:prstGeom prst="rect">
            <a:avLst/>
          </a:prstGeom>
          <a:solidFill>
            <a:srgbClr val="FFF4C8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Eurostile"/>
                <a:cs typeface="Eurostile"/>
              </a:rPr>
              <a:t>UDP</a:t>
            </a:r>
          </a:p>
        </p:txBody>
      </p:sp>
      <p:cxnSp>
        <p:nvCxnSpPr>
          <p:cNvPr id="26" name="Straight Arrow Connector 25"/>
          <p:cNvCxnSpPr>
            <a:stCxn id="116" idx="2"/>
            <a:endCxn id="126" idx="0"/>
          </p:cNvCxnSpPr>
          <p:nvPr/>
        </p:nvCxnSpPr>
        <p:spPr bwMode="auto">
          <a:xfrm flipH="1">
            <a:off x="6887726" y="4878452"/>
            <a:ext cx="1163675" cy="5667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8302400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110" grpId="0" animBg="1"/>
      <p:bldP spid="111" grpId="0" animBg="1"/>
      <p:bldP spid="113" grpId="0" animBg="1"/>
      <p:bldP spid="116" grpId="0" animBg="1"/>
      <p:bldP spid="119" grpId="0" animBg="1"/>
      <p:bldP spid="123" grpId="0" animBg="1"/>
      <p:bldP spid="126" grpId="0" animBg="1"/>
      <p:bldP spid="129" grpId="0" animBg="1"/>
      <p:bldP spid="13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-Shot-2013-11-25-at-9.11.17-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" r="2083"/>
          <a:stretch/>
        </p:blipFill>
        <p:spPr>
          <a:xfrm>
            <a:off x="54000" y="1600758"/>
            <a:ext cx="9036000" cy="4702984"/>
          </a:xfrm>
          <a:prstGeom prst="rect">
            <a:avLst/>
          </a:prstGeom>
        </p:spPr>
      </p:pic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latin typeface="Calibri" charset="0"/>
              </a:rPr>
              <a:t>WebRTC</a:t>
            </a:r>
            <a:r>
              <a:rPr lang="en-US" sz="4000" dirty="0">
                <a:latin typeface="Calibri" charset="0"/>
              </a:rPr>
              <a:t> </a:t>
            </a:r>
            <a:r>
              <a:rPr lang="en-US" sz="4000" dirty="0" smtClean="0">
                <a:latin typeface="Calibri" charset="0"/>
              </a:rPr>
              <a:t>/ </a:t>
            </a:r>
            <a:r>
              <a:rPr lang="en-US" sz="4000" dirty="0" err="1" smtClean="0">
                <a:latin typeface="Calibri" charset="0"/>
              </a:rPr>
              <a:t>rtcweb</a:t>
            </a:r>
            <a:endParaRPr lang="en-US" sz="4000" dirty="0">
              <a:latin typeface="Calibri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40152" y="1124744"/>
            <a:ext cx="3203848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504" y="6237312"/>
            <a:ext cx="2955732" cy="24622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Eurostile"/>
                <a:cs typeface="Eurostile"/>
              </a:rPr>
              <a:t>figure from http</a:t>
            </a:r>
            <a:r>
              <a:rPr lang="en-US" sz="1000" dirty="0">
                <a:latin typeface="Eurostile"/>
                <a:cs typeface="Eurostile"/>
              </a:rPr>
              <a:t>://</a:t>
            </a:r>
            <a:r>
              <a:rPr lang="en-US" sz="1000" dirty="0" err="1">
                <a:latin typeface="Eurostile"/>
                <a:cs typeface="Eurostile"/>
              </a:rPr>
              <a:t>petersalerno.com</a:t>
            </a:r>
            <a:r>
              <a:rPr lang="en-US" sz="1000" dirty="0">
                <a:latin typeface="Eurostile"/>
                <a:cs typeface="Eurostile"/>
              </a:rPr>
              <a:t>/webrtc-101/</a:t>
            </a:r>
            <a:endParaRPr lang="en-US" sz="1000" dirty="0" smtClean="0">
              <a:latin typeface="Eurostile"/>
              <a:cs typeface="Eurostile"/>
            </a:endParaRPr>
          </a:p>
        </p:txBody>
      </p:sp>
      <p:sp>
        <p:nvSpPr>
          <p:cNvPr id="2" name="Line Callout 2 1"/>
          <p:cNvSpPr/>
          <p:nvPr/>
        </p:nvSpPr>
        <p:spPr>
          <a:xfrm>
            <a:off x="5868144" y="836712"/>
            <a:ext cx="3096344" cy="1512168"/>
          </a:xfrm>
          <a:prstGeom prst="borderCallout2">
            <a:avLst>
              <a:gd name="adj1" fmla="val 18750"/>
              <a:gd name="adj2" fmla="val -3411"/>
              <a:gd name="adj3" fmla="val 17910"/>
              <a:gd name="adj4" fmla="val -13796"/>
              <a:gd name="adj5" fmla="val 64261"/>
              <a:gd name="adj6" fmla="val -31081"/>
            </a:avLst>
          </a:prstGeom>
          <a:solidFill>
            <a:schemeClr val="accent2"/>
          </a:solidFill>
          <a:ln w="28575" cmpd="sng">
            <a:solidFill>
              <a:schemeClr val="accent2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urostile"/>
                <a:cs typeface="Eurostile"/>
              </a:rPr>
              <a:t>STUN</a:t>
            </a:r>
            <a:r>
              <a:rPr kumimoji="0" lang="en-US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Eurostile"/>
                <a:cs typeface="Eurostile"/>
              </a:rPr>
              <a:t> </a:t>
            </a:r>
            <a:r>
              <a:rPr lang="en-US" dirty="0" smtClean="0">
                <a:latin typeface="Eurostile"/>
                <a:cs typeface="Eurostile"/>
              </a:rPr>
              <a:t>(</a:t>
            </a:r>
            <a:r>
              <a:rPr lang="en-US" dirty="0">
                <a:latin typeface="Eurostile"/>
                <a:cs typeface="Eurostile"/>
              </a:rPr>
              <a:t>Session Traversal Utilities for </a:t>
            </a:r>
            <a:r>
              <a:rPr lang="en-US" dirty="0" smtClean="0">
                <a:latin typeface="Eurostile"/>
                <a:cs typeface="Eurostile"/>
              </a:rPr>
              <a:t>NAT)</a:t>
            </a:r>
            <a:endParaRPr lang="en-US" dirty="0">
              <a:latin typeface="Eurostile"/>
              <a:cs typeface="Eurostile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Eurostile"/>
                <a:cs typeface="Eurostile"/>
              </a:rPr>
              <a:t>session travels for NAT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urostile"/>
                <a:cs typeface="Eurostile"/>
              </a:rPr>
              <a:t>negotiates NAT traversal</a:t>
            </a:r>
            <a:r>
              <a:rPr kumimoji="0" lang="en-US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Eurostile"/>
                <a:cs typeface="Eurostile"/>
              </a:rPr>
              <a:t> for streaming applications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Eurostile"/>
              <a:cs typeface="Eurostile"/>
            </a:endParaRPr>
          </a:p>
        </p:txBody>
      </p:sp>
      <p:sp>
        <p:nvSpPr>
          <p:cNvPr id="11" name="Line Callout 2 10"/>
          <p:cNvSpPr/>
          <p:nvPr/>
        </p:nvSpPr>
        <p:spPr>
          <a:xfrm>
            <a:off x="251520" y="2564904"/>
            <a:ext cx="3096344" cy="1152128"/>
          </a:xfrm>
          <a:prstGeom prst="borderCallout2">
            <a:avLst>
              <a:gd name="adj1" fmla="val 104730"/>
              <a:gd name="adj2" fmla="val 95027"/>
              <a:gd name="adj3" fmla="val 120163"/>
              <a:gd name="adj4" fmla="val 94896"/>
              <a:gd name="adj5" fmla="val 156592"/>
              <a:gd name="adj6" fmla="val 126011"/>
            </a:avLst>
          </a:prstGeom>
          <a:solidFill>
            <a:schemeClr val="accent2"/>
          </a:solidFill>
          <a:ln w="28575" cmpd="sng">
            <a:solidFill>
              <a:schemeClr val="accent2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urostile"/>
                <a:cs typeface="Eurostile"/>
              </a:rPr>
              <a:t>TURN</a:t>
            </a:r>
            <a:r>
              <a:rPr kumimoji="0" lang="en-US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Eurostile"/>
                <a:cs typeface="Eurostile"/>
              </a:rPr>
              <a:t> </a:t>
            </a:r>
            <a:r>
              <a:rPr lang="en-US" dirty="0" smtClean="0">
                <a:latin typeface="Eurostile"/>
                <a:cs typeface="Eurostile"/>
              </a:rPr>
              <a:t>(traversal using relays around NAT)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urostile"/>
              <a:cs typeface="Eurostile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Eurostile"/>
                <a:cs typeface="Eurostile"/>
              </a:rPr>
              <a:t>relays data stream directly when STUN negotiations fails</a:t>
            </a:r>
            <a:endParaRPr lang="en-US" dirty="0">
              <a:latin typeface="Eurostile"/>
              <a:cs typeface="Eurostile"/>
            </a:endParaRPr>
          </a:p>
        </p:txBody>
      </p:sp>
      <p:sp>
        <p:nvSpPr>
          <p:cNvPr id="13" name="Line Callout 2 12"/>
          <p:cNvSpPr/>
          <p:nvPr/>
        </p:nvSpPr>
        <p:spPr>
          <a:xfrm>
            <a:off x="251520" y="908720"/>
            <a:ext cx="3096344" cy="1152128"/>
          </a:xfrm>
          <a:prstGeom prst="borderCallout2">
            <a:avLst>
              <a:gd name="adj1" fmla="val 22057"/>
              <a:gd name="adj2" fmla="val 101590"/>
              <a:gd name="adj3" fmla="val 22058"/>
              <a:gd name="adj4" fmla="val 109252"/>
              <a:gd name="adj5" fmla="val 98170"/>
              <a:gd name="adj6" fmla="val 110015"/>
            </a:avLst>
          </a:prstGeom>
          <a:solidFill>
            <a:schemeClr val="accent2"/>
          </a:solidFill>
          <a:ln w="28575" cmpd="sng">
            <a:solidFill>
              <a:schemeClr val="accent2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urostile"/>
                <a:cs typeface="Eurostile"/>
              </a:rPr>
              <a:t>ICE </a:t>
            </a:r>
            <a:r>
              <a:rPr lang="en-US" dirty="0" smtClean="0">
                <a:latin typeface="Eurostile"/>
                <a:cs typeface="Eurostile"/>
              </a:rPr>
              <a:t>(interactive connectivity establishment)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urostile"/>
              <a:cs typeface="Eurostile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Eurostile"/>
                <a:cs typeface="Eurostile"/>
              </a:rPr>
              <a:t>port negotiation for RTP</a:t>
            </a:r>
            <a:endParaRPr lang="en-US" dirty="0">
              <a:latin typeface="Eurostile"/>
              <a:cs typeface="Eurostile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0" y="692696"/>
            <a:ext cx="9144000" cy="5790837"/>
            <a:chOff x="0" y="692696"/>
            <a:chExt cx="9144000" cy="5790837"/>
          </a:xfrm>
        </p:grpSpPr>
        <p:pic>
          <p:nvPicPr>
            <p:cNvPr id="21" name="Picture 20" descr="Screen-Shot-2013-11-25-at-9.11.17-P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6" r="2083"/>
            <a:stretch/>
          </p:blipFill>
          <p:spPr>
            <a:xfrm>
              <a:off x="54000" y="1600758"/>
              <a:ext cx="9036000" cy="4702984"/>
            </a:xfrm>
            <a:prstGeom prst="rect">
              <a:avLst/>
            </a:prstGeom>
          </p:spPr>
        </p:pic>
        <p:pic>
          <p:nvPicPr>
            <p:cNvPr id="22" name="Picture 21" descr="Screen-Shot-2013-11-25-at-9.14.03-PM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772816"/>
              <a:ext cx="9144000" cy="4463573"/>
            </a:xfrm>
            <a:prstGeom prst="rect">
              <a:avLst/>
            </a:prstGeom>
          </p:spPr>
        </p:pic>
        <p:sp>
          <p:nvSpPr>
            <p:cNvPr id="23" name="Rectangle 22"/>
            <p:cNvSpPr/>
            <p:nvPr/>
          </p:nvSpPr>
          <p:spPr>
            <a:xfrm>
              <a:off x="5940152" y="1124744"/>
              <a:ext cx="3203848" cy="136815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79512" y="692696"/>
              <a:ext cx="8964488" cy="11521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ahoma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07504" y="6237312"/>
              <a:ext cx="2955732" cy="24622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Eurostile"/>
                  <a:cs typeface="Eurostile"/>
                </a:rPr>
                <a:t>figure from http</a:t>
              </a:r>
              <a:r>
                <a:rPr lang="en-US" sz="1000" dirty="0">
                  <a:latin typeface="Eurostile"/>
                  <a:cs typeface="Eurostile"/>
                </a:rPr>
                <a:t>://</a:t>
              </a:r>
              <a:r>
                <a:rPr lang="en-US" sz="1000" dirty="0" err="1">
                  <a:latin typeface="Eurostile"/>
                  <a:cs typeface="Eurostile"/>
                </a:rPr>
                <a:t>petersalerno.com</a:t>
              </a:r>
              <a:r>
                <a:rPr lang="en-US" sz="1000" dirty="0">
                  <a:latin typeface="Eurostile"/>
                  <a:cs typeface="Eurostile"/>
                </a:rPr>
                <a:t>/webrtc-101/</a:t>
              </a:r>
              <a:endParaRPr lang="en-US" sz="1000" dirty="0" smtClean="0">
                <a:latin typeface="Eurostile"/>
                <a:cs typeface="Eurostile"/>
              </a:endParaRPr>
            </a:p>
          </p:txBody>
        </p:sp>
      </p:grpSp>
      <p:sp>
        <p:nvSpPr>
          <p:cNvPr id="26" name="Content Placeholder 3"/>
          <p:cNvSpPr>
            <a:spLocks noGrp="1"/>
          </p:cNvSpPr>
          <p:nvPr>
            <p:ph idx="1"/>
          </p:nvPr>
        </p:nvSpPr>
        <p:spPr>
          <a:xfrm>
            <a:off x="35496" y="866775"/>
            <a:ext cx="9036496" cy="5648325"/>
          </a:xfrm>
          <a:solidFill>
            <a:srgbClr val="FFFFFF"/>
          </a:solidFill>
          <a:ln>
            <a:solidFill>
              <a:srgbClr val="FFFFFF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2000" dirty="0" smtClean="0"/>
              <a:t>In the last 5 years,</a:t>
            </a:r>
          </a:p>
          <a:p>
            <a:pPr marL="0" indent="0" algn="ctr">
              <a:buNone/>
            </a:pPr>
            <a:r>
              <a:rPr lang="en-US" sz="2000" dirty="0" smtClean="0"/>
              <a:t>RTP was nearly killed by HTTP Adaptive Streaming (HAS)</a:t>
            </a:r>
          </a:p>
          <a:p>
            <a:pPr marL="0" indent="0" algn="ctr">
              <a:buNone/>
              <a:tabLst>
                <a:tab pos="7797800" algn="l"/>
              </a:tabLst>
            </a:pPr>
            <a:r>
              <a:rPr lang="en-US" sz="2000" b="1" i="1" dirty="0" smtClean="0"/>
              <a:t>but Google brought it back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WebRTC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free</a:t>
            </a:r>
            <a:r>
              <a:rPr lang="en-US" sz="2000" dirty="0"/>
              <a:t>, open </a:t>
            </a:r>
            <a:r>
              <a:rPr lang="en-US" sz="2000" dirty="0" smtClean="0"/>
              <a:t>project</a:t>
            </a:r>
          </a:p>
          <a:p>
            <a:r>
              <a:rPr lang="en-US" sz="2000" dirty="0" smtClean="0"/>
              <a:t>adopted by Google, later Mozilla Foundation, Opera, ...</a:t>
            </a:r>
          </a:p>
          <a:p>
            <a:r>
              <a:rPr lang="en-US" sz="2000" dirty="0" smtClean="0"/>
              <a:t>Real</a:t>
            </a:r>
            <a:r>
              <a:rPr lang="en-US" sz="2000" dirty="0"/>
              <a:t>-Time Communications (RTC) </a:t>
            </a:r>
            <a:r>
              <a:rPr lang="en-US" sz="2000" dirty="0" smtClean="0"/>
              <a:t>for browsers and mobile devices through HTML5 and JavaScript APIs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rtcweb</a:t>
            </a:r>
            <a:endParaRPr lang="en-US" sz="2000" dirty="0" smtClean="0"/>
          </a:p>
          <a:p>
            <a:r>
              <a:rPr lang="en-US" sz="2000" dirty="0" smtClean="0"/>
              <a:t>Real </a:t>
            </a:r>
            <a:r>
              <a:rPr lang="en-US" sz="2000" dirty="0"/>
              <a:t>Time Collaboration on the World Wide </a:t>
            </a:r>
            <a:r>
              <a:rPr lang="en-US" sz="2000" dirty="0" smtClean="0"/>
              <a:t>Web</a:t>
            </a:r>
          </a:p>
          <a:p>
            <a:r>
              <a:rPr lang="en-US" sz="2000" dirty="0"/>
              <a:t>s</a:t>
            </a:r>
            <a:r>
              <a:rPr lang="en-US" sz="2000" dirty="0" smtClean="0"/>
              <a:t>tandardize infrastructure for real-time communication in </a:t>
            </a:r>
            <a:r>
              <a:rPr lang="en-US" sz="2000" dirty="0"/>
              <a:t>Web </a:t>
            </a:r>
            <a:r>
              <a:rPr lang="en-US" sz="2000" dirty="0" smtClean="0"/>
              <a:t>browsers</a:t>
            </a:r>
            <a:endParaRPr lang="en-US" sz="2000" dirty="0"/>
          </a:p>
          <a:p>
            <a:r>
              <a:rPr lang="en-US" sz="2000" dirty="0" smtClean="0"/>
              <a:t>IETF</a:t>
            </a:r>
            <a:r>
              <a:rPr lang="en-US" sz="2000" dirty="0"/>
              <a:t>: formats and protocols</a:t>
            </a:r>
            <a:endParaRPr lang="en-US" sz="2000" dirty="0" smtClean="0"/>
          </a:p>
          <a:p>
            <a:r>
              <a:rPr lang="en-US" sz="2000" dirty="0" smtClean="0"/>
              <a:t>W3C: APIs for control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12372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3" grpId="0" animBg="1"/>
      <p:bldP spid="2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Media</a:t>
            </a:r>
            <a:endParaRPr lang="en-US" dirty="0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charset="0"/>
              <a:buNone/>
            </a:pPr>
            <a:r>
              <a:rPr lang="en-US" u="sng" dirty="0">
                <a:solidFill>
                  <a:srgbClr val="FF0000"/>
                </a:solidFill>
              </a:rPr>
              <a:t>Fundamental </a:t>
            </a:r>
            <a:r>
              <a:rPr lang="en-US" u="sng" dirty="0" smtClean="0">
                <a:solidFill>
                  <a:srgbClr val="FF0000"/>
                </a:solidFill>
              </a:rPr>
              <a:t>characteristics</a:t>
            </a:r>
            <a:endParaRPr lang="en-US" dirty="0"/>
          </a:p>
          <a:p>
            <a:r>
              <a:rPr lang="en-US" sz="2400" dirty="0"/>
              <a:t>Typically </a:t>
            </a:r>
            <a:r>
              <a:rPr lang="en-US" sz="2400" b="1" dirty="0"/>
              <a:t>delay</a:t>
            </a:r>
            <a:r>
              <a:rPr lang="en-US" sz="2400" dirty="0"/>
              <a:t> </a:t>
            </a:r>
            <a:r>
              <a:rPr lang="en-US" sz="2400" b="1" dirty="0" smtClean="0"/>
              <a:t>sensitive</a:t>
            </a:r>
            <a:endParaRPr lang="en-US" sz="2400" b="1" dirty="0"/>
          </a:p>
          <a:p>
            <a:r>
              <a:rPr lang="en-US" sz="2400" dirty="0" smtClean="0"/>
              <a:t>Often </a:t>
            </a:r>
            <a:r>
              <a:rPr lang="en-US" sz="2400" b="1" dirty="0"/>
              <a:t>loss tolerant</a:t>
            </a:r>
            <a:r>
              <a:rPr lang="en-US" sz="2400" dirty="0"/>
              <a:t>: infrequent losses cause minor glitches that can be </a:t>
            </a:r>
            <a:r>
              <a:rPr lang="en-US" sz="2400" dirty="0" smtClean="0"/>
              <a:t>concealed</a:t>
            </a:r>
            <a:endParaRPr lang="en-US" sz="2400" dirty="0"/>
          </a:p>
          <a:p>
            <a:r>
              <a:rPr lang="en-US" sz="2400" dirty="0"/>
              <a:t>Antithesis of </a:t>
            </a:r>
            <a:r>
              <a:rPr lang="en-US" sz="2400" dirty="0" smtClean="0"/>
              <a:t>discrete media (</a:t>
            </a:r>
            <a:r>
              <a:rPr lang="en-US" sz="2400" dirty="0"/>
              <a:t>programs, banking info, etc.), which are loss intolerant but delay </a:t>
            </a:r>
            <a:r>
              <a:rPr lang="en-US" sz="2400" dirty="0" smtClean="0"/>
              <a:t>tolerant</a:t>
            </a:r>
            <a:endParaRPr lang="en-US" sz="2400" dirty="0"/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ZapfDingbats" charset="0"/>
              <a:buNone/>
            </a:pPr>
            <a:r>
              <a:rPr lang="en-US" u="sng" dirty="0">
                <a:solidFill>
                  <a:srgbClr val="FF0000"/>
                </a:solidFill>
              </a:rPr>
              <a:t>Classes of MM </a:t>
            </a:r>
            <a:r>
              <a:rPr lang="en-US" u="sng" dirty="0" smtClean="0">
                <a:solidFill>
                  <a:srgbClr val="FF0000"/>
                </a:solidFill>
              </a:rPr>
              <a:t>applications</a:t>
            </a:r>
            <a:endParaRPr lang="en-US" u="sng" dirty="0">
              <a:solidFill>
                <a:srgbClr val="FF0000"/>
              </a:solidFill>
            </a:endParaRPr>
          </a:p>
          <a:p>
            <a:r>
              <a:rPr lang="en-US" sz="2400" dirty="0"/>
              <a:t>Streaming stored </a:t>
            </a:r>
            <a:r>
              <a:rPr lang="en-US" sz="2400" dirty="0" smtClean="0"/>
              <a:t>audio and video</a:t>
            </a:r>
            <a:endParaRPr lang="en-US" sz="2400" dirty="0"/>
          </a:p>
          <a:p>
            <a:r>
              <a:rPr lang="en-US" sz="2400" dirty="0"/>
              <a:t>Streaming live audio and video</a:t>
            </a:r>
          </a:p>
          <a:p>
            <a:r>
              <a:rPr lang="en-US" sz="2400" dirty="0" smtClean="0"/>
              <a:t>Interactive real-time audio and video</a:t>
            </a:r>
          </a:p>
          <a:p>
            <a:r>
              <a:rPr lang="en-US" sz="2400" dirty="0" smtClean="0"/>
              <a:t>Interactive real-time event-driven applications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7120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6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Eurostile"/>
                <a:ea typeface="ＭＳ Ｐゴシック" charset="0"/>
                <a:cs typeface="Eurostile"/>
              </a:rPr>
              <a:t>RTP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>
                <a:latin typeface="Eurostile"/>
                <a:ea typeface="ＭＳ Ｐゴシック" charset="0"/>
                <a:cs typeface="Eurostile"/>
              </a:rPr>
              <a:t>RTP services are</a:t>
            </a:r>
          </a:p>
          <a:p>
            <a:pPr lvl="1" eaLnBrk="1" hangingPunct="1"/>
            <a:r>
              <a:rPr lang="en-US" sz="1800">
                <a:latin typeface="Eurostile"/>
                <a:ea typeface="ＭＳ Ｐゴシック" charset="0"/>
                <a:cs typeface="Eurostile"/>
              </a:rPr>
              <a:t>sequencing</a:t>
            </a:r>
          </a:p>
          <a:p>
            <a:pPr lvl="1" eaLnBrk="1" hangingPunct="1"/>
            <a:r>
              <a:rPr lang="en-US" sz="1800">
                <a:latin typeface="Eurostile"/>
                <a:ea typeface="ＭＳ Ｐゴシック" charset="0"/>
                <a:cs typeface="Eurostile"/>
              </a:rPr>
              <a:t>synchronization</a:t>
            </a:r>
          </a:p>
          <a:p>
            <a:pPr lvl="1" eaLnBrk="1" hangingPunct="1"/>
            <a:r>
              <a:rPr lang="en-US" sz="1800">
                <a:latin typeface="Eurostile"/>
                <a:ea typeface="ＭＳ Ｐゴシック" charset="0"/>
                <a:cs typeface="Eurostile"/>
              </a:rPr>
              <a:t>payload identification</a:t>
            </a:r>
          </a:p>
          <a:p>
            <a:pPr lvl="1" eaLnBrk="1" hangingPunct="1"/>
            <a:r>
              <a:rPr lang="en-US" sz="1800">
                <a:latin typeface="Eurostile"/>
                <a:ea typeface="ＭＳ Ｐゴシック" charset="0"/>
                <a:cs typeface="Eurostile"/>
              </a:rPr>
              <a:t>QoS feedback and session information</a:t>
            </a:r>
            <a:br>
              <a:rPr lang="en-US" sz="1800">
                <a:latin typeface="Eurostile"/>
                <a:ea typeface="ＭＳ Ｐゴシック" charset="0"/>
                <a:cs typeface="Eurostile"/>
              </a:rPr>
            </a:br>
            <a:endParaRPr lang="en-US" sz="1800">
              <a:latin typeface="Eurostile"/>
              <a:ea typeface="ＭＳ Ｐゴシック" charset="0"/>
              <a:cs typeface="Eurostile"/>
            </a:endParaRPr>
          </a:p>
          <a:p>
            <a:pPr eaLnBrk="1" hangingPunct="1"/>
            <a:r>
              <a:rPr lang="en-US" sz="2000">
                <a:latin typeface="Eurostile"/>
                <a:ea typeface="ＭＳ Ｐゴシック" charset="0"/>
                <a:cs typeface="Eurostile"/>
              </a:rPr>
              <a:t>RTP supports</a:t>
            </a:r>
          </a:p>
          <a:p>
            <a:pPr lvl="1" eaLnBrk="1" hangingPunct="1"/>
            <a:r>
              <a:rPr lang="en-US" sz="1800">
                <a:latin typeface="Eurostile"/>
                <a:ea typeface="ＭＳ Ｐゴシック" charset="0"/>
                <a:cs typeface="Eurostile"/>
              </a:rPr>
              <a:t>multicast in a scalable way</a:t>
            </a:r>
          </a:p>
          <a:p>
            <a:pPr lvl="1" eaLnBrk="1" hangingPunct="1"/>
            <a:r>
              <a:rPr lang="en-US" sz="1800">
                <a:latin typeface="Eurostile"/>
                <a:ea typeface="ＭＳ Ｐゴシック" charset="0"/>
                <a:cs typeface="Eurostile"/>
              </a:rPr>
              <a:t>generic real-time media and changing codecs on the fly</a:t>
            </a:r>
          </a:p>
          <a:p>
            <a:pPr lvl="1" eaLnBrk="1" hangingPunct="1"/>
            <a:r>
              <a:rPr lang="en-US" sz="1800">
                <a:latin typeface="Eurostile"/>
                <a:ea typeface="ＭＳ Ｐゴシック" charset="0"/>
                <a:cs typeface="Eurostile"/>
              </a:rPr>
              <a:t>mixers and translators to adapt to bandwidth limitations</a:t>
            </a:r>
          </a:p>
          <a:p>
            <a:pPr lvl="1" eaLnBrk="1" hangingPunct="1"/>
            <a:r>
              <a:rPr lang="en-US" sz="1800">
                <a:latin typeface="Eurostile"/>
                <a:ea typeface="ＭＳ Ｐゴシック" charset="0"/>
                <a:cs typeface="Eurostile"/>
              </a:rPr>
              <a:t>encryption </a:t>
            </a:r>
            <a:br>
              <a:rPr lang="en-US" sz="1800">
                <a:latin typeface="Eurostile"/>
                <a:ea typeface="ＭＳ Ｐゴシック" charset="0"/>
                <a:cs typeface="Eurostile"/>
              </a:rPr>
            </a:br>
            <a:endParaRPr lang="en-US" sz="1800">
              <a:latin typeface="Eurostile"/>
              <a:ea typeface="ＭＳ Ｐゴシック" charset="0"/>
              <a:cs typeface="Eurostile"/>
            </a:endParaRPr>
          </a:p>
          <a:p>
            <a:pPr eaLnBrk="1" hangingPunct="1"/>
            <a:r>
              <a:rPr lang="en-US" sz="2000">
                <a:latin typeface="Eurostile"/>
                <a:ea typeface="ＭＳ Ｐゴシック" charset="0"/>
                <a:cs typeface="Eurostile"/>
              </a:rPr>
              <a:t>RTP is </a:t>
            </a:r>
            <a:r>
              <a:rPr lang="en-US" sz="2000" b="1">
                <a:latin typeface="Eurostile"/>
                <a:ea typeface="ＭＳ Ｐゴシック" charset="0"/>
                <a:cs typeface="Eurostile"/>
              </a:rPr>
              <a:t>not</a:t>
            </a:r>
            <a:r>
              <a:rPr lang="en-US" sz="2000">
                <a:latin typeface="Eurostile"/>
                <a:ea typeface="ＭＳ Ｐゴシック" charset="0"/>
                <a:cs typeface="Eurostile"/>
              </a:rPr>
              <a:t> designed for</a:t>
            </a:r>
          </a:p>
          <a:p>
            <a:pPr lvl="1" eaLnBrk="1" hangingPunct="1"/>
            <a:r>
              <a:rPr lang="en-US" sz="1800">
                <a:latin typeface="Eurostile"/>
                <a:ea typeface="ＭＳ Ｐゴシック" charset="0"/>
                <a:cs typeface="Eurostile"/>
              </a:rPr>
              <a:t>reliable delivery</a:t>
            </a:r>
          </a:p>
          <a:p>
            <a:pPr lvl="1" eaLnBrk="1" hangingPunct="1"/>
            <a:r>
              <a:rPr lang="en-US" sz="1800">
                <a:latin typeface="Eurostile"/>
                <a:ea typeface="ＭＳ Ｐゴシック" charset="0"/>
                <a:cs typeface="Eurostile"/>
              </a:rPr>
              <a:t>QoS provision or reservation</a:t>
            </a:r>
          </a:p>
        </p:txBody>
      </p:sp>
    </p:spTree>
    <p:extLst>
      <p:ext uri="{BB962C8B-B14F-4D97-AF65-F5344CB8AC3E}">
        <p14:creationId xmlns:p14="http://schemas.microsoft.com/office/powerpoint/2010/main" val="770878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Eurostile"/>
                <a:ea typeface="ＭＳ Ｐゴシック" charset="0"/>
                <a:cs typeface="Eurostile"/>
              </a:rPr>
              <a:t>RTP Functions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latin typeface="Eurostile"/>
                <a:ea typeface="ＭＳ Ｐゴシック" charset="0"/>
                <a:cs typeface="Eurostile"/>
              </a:rPr>
              <a:t>RTP with RTCP provides</a:t>
            </a:r>
          </a:p>
          <a:p>
            <a:pPr lvl="1" eaLnBrk="1" hangingPunct="1"/>
            <a:r>
              <a:rPr lang="en-US" sz="2000">
                <a:latin typeface="Eurostile"/>
                <a:ea typeface="ＭＳ Ｐゴシック" charset="0"/>
                <a:cs typeface="Eurostile"/>
              </a:rPr>
              <a:t>support for transmission of real-time data</a:t>
            </a:r>
          </a:p>
          <a:p>
            <a:pPr lvl="1" eaLnBrk="1" hangingPunct="1"/>
            <a:r>
              <a:rPr lang="en-US" sz="2000">
                <a:latin typeface="Eurostile"/>
                <a:ea typeface="ＭＳ Ｐゴシック" charset="0"/>
                <a:cs typeface="Eurostile"/>
              </a:rPr>
              <a:t>over multicast or unicast network services</a:t>
            </a:r>
            <a:br>
              <a:rPr lang="en-US" sz="2000">
                <a:latin typeface="Eurostile"/>
                <a:ea typeface="ＭＳ Ｐゴシック" charset="0"/>
                <a:cs typeface="Eurostile"/>
              </a:rPr>
            </a:br>
            <a:endParaRPr lang="en-US" sz="2000">
              <a:latin typeface="Eurostile"/>
              <a:ea typeface="ＭＳ Ｐゴシック" charset="0"/>
              <a:cs typeface="Eurostile"/>
            </a:endParaRPr>
          </a:p>
          <a:p>
            <a:pPr eaLnBrk="1" hangingPunct="1"/>
            <a:r>
              <a:rPr lang="en-US" sz="2400">
                <a:latin typeface="Eurostile"/>
                <a:ea typeface="ＭＳ Ｐゴシック" charset="0"/>
                <a:cs typeface="Eurostile"/>
              </a:rPr>
              <a:t>Functional basis for this</a:t>
            </a:r>
          </a:p>
          <a:p>
            <a:pPr lvl="1" eaLnBrk="1" hangingPunct="1"/>
            <a:r>
              <a:rPr lang="en-US" sz="2000">
                <a:latin typeface="Eurostile"/>
                <a:ea typeface="ＭＳ Ｐゴシック" charset="0"/>
                <a:cs typeface="Eurostile"/>
              </a:rPr>
              <a:t>Loss detection – sequence numbering</a:t>
            </a:r>
          </a:p>
          <a:p>
            <a:pPr lvl="1" eaLnBrk="1" hangingPunct="1"/>
            <a:r>
              <a:rPr lang="en-US" sz="2000">
                <a:latin typeface="Eurostile"/>
                <a:ea typeface="ＭＳ Ｐゴシック" charset="0"/>
                <a:cs typeface="Eurostile"/>
              </a:rPr>
              <a:t>Determination of media encoding </a:t>
            </a:r>
          </a:p>
          <a:p>
            <a:pPr lvl="1" eaLnBrk="1" hangingPunct="1"/>
            <a:r>
              <a:rPr lang="en-US" sz="2000">
                <a:latin typeface="Eurostile"/>
                <a:ea typeface="ＭＳ Ｐゴシック" charset="0"/>
                <a:cs typeface="Eurostile"/>
              </a:rPr>
              <a:t>Synchronization – timing </a:t>
            </a:r>
          </a:p>
          <a:p>
            <a:pPr lvl="1" eaLnBrk="1" hangingPunct="1"/>
            <a:r>
              <a:rPr lang="en-US" sz="2000">
                <a:latin typeface="Eurostile"/>
                <a:ea typeface="ＭＳ Ｐゴシック" charset="0"/>
                <a:cs typeface="Eurostile"/>
              </a:rPr>
              <a:t>Framing - “guidelines” in payload format definitions</a:t>
            </a:r>
          </a:p>
          <a:p>
            <a:pPr lvl="1" eaLnBrk="1" hangingPunct="1"/>
            <a:r>
              <a:rPr lang="en-US" sz="2000">
                <a:latin typeface="Eurostile"/>
                <a:ea typeface="ＭＳ Ｐゴシック" charset="0"/>
                <a:cs typeface="Eurostile"/>
              </a:rPr>
              <a:t>Encryption </a:t>
            </a:r>
          </a:p>
          <a:p>
            <a:pPr lvl="1" eaLnBrk="1" hangingPunct="1"/>
            <a:r>
              <a:rPr lang="en-US" sz="2000">
                <a:latin typeface="Eurostile"/>
                <a:ea typeface="ＭＳ Ｐゴシック" charset="0"/>
                <a:cs typeface="Eurostile"/>
              </a:rPr>
              <a:t>Unicast and multicast support</a:t>
            </a:r>
          </a:p>
          <a:p>
            <a:pPr lvl="1" eaLnBrk="1" hangingPunct="1"/>
            <a:r>
              <a:rPr lang="en-US" sz="2000">
                <a:latin typeface="Eurostile"/>
                <a:ea typeface="ＭＳ Ｐゴシック" charset="0"/>
                <a:cs typeface="Eurostile"/>
              </a:rPr>
              <a:t>Support for stream “translation” and “mixing” (SSRC; CSRC)</a:t>
            </a:r>
          </a:p>
        </p:txBody>
      </p:sp>
    </p:spTree>
    <p:extLst>
      <p:ext uri="{BB962C8B-B14F-4D97-AF65-F5344CB8AC3E}">
        <p14:creationId xmlns:p14="http://schemas.microsoft.com/office/powerpoint/2010/main" val="3545551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 be continued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02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Multimedia in </a:t>
            </a:r>
            <a:r>
              <a:rPr lang="en-US" dirty="0" smtClean="0"/>
              <a:t>networks </a:t>
            </a:r>
            <a:endParaRPr lang="en-US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ZapfDingbats" charset="0"/>
              <a:buNone/>
            </a:pPr>
            <a:r>
              <a:rPr lang="en-US" sz="2400" u="sng" dirty="0">
                <a:solidFill>
                  <a:srgbClr val="FF0000"/>
                </a:solidFill>
              </a:rPr>
              <a:t>Streaming stored MM</a:t>
            </a:r>
            <a:endParaRPr lang="en-US" sz="2400" dirty="0"/>
          </a:p>
          <a:p>
            <a:r>
              <a:rPr lang="en-US" sz="2000" dirty="0"/>
              <a:t>Clients request audio/video files from servers and pipeline reception over the network and display</a:t>
            </a:r>
          </a:p>
          <a:p>
            <a:r>
              <a:rPr lang="en-US" sz="2000" dirty="0"/>
              <a:t>Interactive: user can control operation </a:t>
            </a:r>
            <a:r>
              <a:rPr lang="en-US" sz="2000" dirty="0" smtClean="0"/>
              <a:t>(pause</a:t>
            </a:r>
            <a:r>
              <a:rPr lang="en-US" sz="2000" dirty="0"/>
              <a:t>, resume, fast forward, rewind, etc.)</a:t>
            </a:r>
          </a:p>
          <a:p>
            <a:r>
              <a:rPr lang="en-US" sz="2000" dirty="0"/>
              <a:t>Delay: from client request until display start can be 1 to 10 </a:t>
            </a:r>
            <a:r>
              <a:rPr lang="en-US" sz="2000" dirty="0" smtClean="0"/>
              <a:t>seconds</a:t>
            </a:r>
          </a:p>
          <a:p>
            <a:pPr>
              <a:buFont typeface="ZapfDingbats" charset="0"/>
              <a:buNone/>
            </a:pPr>
            <a:r>
              <a:rPr lang="en-US" sz="2400" u="sng" dirty="0">
                <a:solidFill>
                  <a:srgbClr val="FF0000"/>
                </a:solidFill>
              </a:rPr>
              <a:t>Unidirectional Real-</a:t>
            </a:r>
            <a:r>
              <a:rPr lang="en-US" sz="2400" u="sng" dirty="0" smtClean="0">
                <a:solidFill>
                  <a:srgbClr val="FF0000"/>
                </a:solidFill>
              </a:rPr>
              <a:t>Time</a:t>
            </a:r>
            <a:endParaRPr lang="en-US" sz="2400" dirty="0">
              <a:solidFill>
                <a:schemeClr val="accent2"/>
              </a:solidFill>
            </a:endParaRPr>
          </a:p>
          <a:p>
            <a:r>
              <a:rPr lang="en-US" sz="2000" dirty="0"/>
              <a:t>similar to existing TV and radio stations, but delivery over the Internet</a:t>
            </a:r>
          </a:p>
          <a:p>
            <a:r>
              <a:rPr lang="en-US" sz="2000" dirty="0"/>
              <a:t>Non-interactive, just listen/view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17818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ZapfDingbats" charset="0"/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Interactive </a:t>
            </a:r>
            <a:r>
              <a:rPr lang="en-US" sz="2400" u="sng" dirty="0">
                <a:solidFill>
                  <a:srgbClr val="FF0000"/>
                </a:solidFill>
              </a:rPr>
              <a:t>Real-</a:t>
            </a:r>
            <a:r>
              <a:rPr lang="en-US" sz="2400" u="sng" dirty="0" smtClean="0">
                <a:solidFill>
                  <a:srgbClr val="FF0000"/>
                </a:solidFill>
              </a:rPr>
              <a:t>Time</a:t>
            </a:r>
            <a:endParaRPr lang="en-US" sz="2400" dirty="0"/>
          </a:p>
          <a:p>
            <a:pPr marL="0" indent="0">
              <a:buNone/>
            </a:pPr>
            <a:r>
              <a:rPr lang="en-US" sz="2000" dirty="0"/>
              <a:t>Phone or video conference</a:t>
            </a:r>
          </a:p>
          <a:p>
            <a:r>
              <a:rPr lang="en-US" sz="2000" dirty="0"/>
              <a:t>More stringent delay requirement than Streaming &amp; Unidirectional because of real-time nature</a:t>
            </a:r>
          </a:p>
          <a:p>
            <a:r>
              <a:rPr lang="en-US" sz="2000" dirty="0" smtClean="0"/>
              <a:t>Audio</a:t>
            </a:r>
            <a:r>
              <a:rPr lang="en-US" sz="2000" dirty="0"/>
              <a:t>: &lt; 150 </a:t>
            </a:r>
            <a:r>
              <a:rPr lang="en-US" sz="2000" dirty="0" err="1"/>
              <a:t>msec</a:t>
            </a:r>
            <a:r>
              <a:rPr lang="en-US" sz="2000" dirty="0"/>
              <a:t> good</a:t>
            </a:r>
            <a:r>
              <a:rPr lang="en-US" sz="2000" dirty="0" smtClean="0"/>
              <a:t>,</a:t>
            </a:r>
            <a:br>
              <a:rPr lang="en-US" sz="2000" dirty="0" smtClean="0"/>
            </a:br>
            <a:r>
              <a:rPr lang="en-US" sz="2000" dirty="0" smtClean="0"/>
              <a:t> &lt; 400 </a:t>
            </a:r>
            <a:r>
              <a:rPr lang="en-US" sz="2000" dirty="0" err="1"/>
              <a:t>msec</a:t>
            </a:r>
            <a:r>
              <a:rPr lang="en-US" sz="2000" dirty="0"/>
              <a:t> </a:t>
            </a:r>
            <a:r>
              <a:rPr lang="en-US" sz="2000" dirty="0" smtClean="0"/>
              <a:t>acceptable</a:t>
            </a:r>
          </a:p>
          <a:p>
            <a:r>
              <a:rPr lang="en-US" sz="2000" dirty="0" smtClean="0"/>
              <a:t>Video: &lt; 150 </a:t>
            </a:r>
            <a:r>
              <a:rPr lang="en-US" sz="2000" dirty="0" err="1" smtClean="0"/>
              <a:t>msec</a:t>
            </a:r>
            <a:r>
              <a:rPr lang="en-US" sz="2000" dirty="0" smtClean="0"/>
              <a:t> acceptable</a:t>
            </a:r>
          </a:p>
          <a:p>
            <a:pPr marL="400050" lvl="1" indent="0">
              <a:buNone/>
            </a:pPr>
            <a:r>
              <a:rPr lang="en-US" sz="1600" dirty="0" smtClean="0"/>
              <a:t>[Note: higher delays are feasible, but usage patterns change </a:t>
            </a:r>
            <a:r>
              <a:rPr lang="en-US" sz="1600" b="1" i="1" dirty="0" smtClean="0"/>
              <a:t>(!)</a:t>
            </a:r>
            <a:r>
              <a:rPr lang="en-US" sz="1600" dirty="0" smtClean="0"/>
              <a:t>]</a:t>
            </a:r>
          </a:p>
          <a:p>
            <a:pPr marL="0" indent="0">
              <a:buNone/>
            </a:pPr>
            <a:r>
              <a:rPr lang="en-US" sz="2000" dirty="0" smtClean="0"/>
              <a:t>Games</a:t>
            </a:r>
            <a:r>
              <a:rPr lang="en-US" sz="2000" i="1" dirty="0" smtClean="0"/>
              <a:t> (but also high-speed trading)</a:t>
            </a:r>
          </a:p>
          <a:p>
            <a:r>
              <a:rPr lang="en-US" sz="2000" dirty="0" smtClean="0"/>
              <a:t>Role playing games: &lt; 500 </a:t>
            </a:r>
            <a:r>
              <a:rPr lang="en-US" sz="2000" dirty="0" err="1" smtClean="0"/>
              <a:t>msec</a:t>
            </a:r>
            <a:endParaRPr lang="en-US" sz="2000" dirty="0" smtClean="0"/>
          </a:p>
          <a:p>
            <a:r>
              <a:rPr lang="en-US" sz="2000" dirty="0" smtClean="0"/>
              <a:t>First person shooter (FPS) games: &lt; 100 </a:t>
            </a:r>
            <a:r>
              <a:rPr lang="en-US" sz="2000" dirty="0" err="1" smtClean="0"/>
              <a:t>msec</a:t>
            </a:r>
            <a:r>
              <a:rPr lang="en-US" sz="2000" dirty="0" smtClean="0"/>
              <a:t> </a:t>
            </a:r>
            <a:r>
              <a:rPr lang="en-US" sz="2000" b="1" i="1" dirty="0" smtClean="0"/>
              <a:t>(may be too high)</a:t>
            </a:r>
            <a:endParaRPr lang="en-US" sz="2000" b="1" i="1" dirty="0"/>
          </a:p>
          <a:p>
            <a:r>
              <a:rPr lang="en-US" sz="2000" dirty="0" smtClean="0"/>
              <a:t>Cloud gaming FPS: &lt; 40 </a:t>
            </a:r>
            <a:r>
              <a:rPr lang="en-US" sz="2000" dirty="0" err="1" smtClean="0"/>
              <a:t>msec</a:t>
            </a:r>
            <a:r>
              <a:rPr lang="en-US" sz="2000" dirty="0" smtClean="0"/>
              <a:t> </a:t>
            </a:r>
            <a:r>
              <a:rPr lang="en-US" sz="2000" b="1" i="1" dirty="0" smtClean="0"/>
              <a:t>(estimated)</a:t>
            </a:r>
            <a:endParaRPr lang="en-US" sz="2000" b="1" i="1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16244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Multimedia in </a:t>
            </a:r>
            <a:r>
              <a:rPr lang="en-US" dirty="0" smtClean="0"/>
              <a:t>networks </a:t>
            </a:r>
            <a:endParaRPr lang="en-US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ZapfDingbats" charset="0"/>
              <a:buNone/>
            </a:pPr>
            <a:r>
              <a:rPr lang="en-US" sz="2400" u="sng" dirty="0">
                <a:solidFill>
                  <a:srgbClr val="FF0000"/>
                </a:solidFill>
              </a:rPr>
              <a:t>Streaming stored MM</a:t>
            </a:r>
            <a:endParaRPr lang="en-US" sz="2400" dirty="0"/>
          </a:p>
          <a:p>
            <a:r>
              <a:rPr lang="en-US" sz="2000" dirty="0"/>
              <a:t>Clients request audio/video files from servers and pipeline reception over the network and display</a:t>
            </a:r>
          </a:p>
          <a:p>
            <a:r>
              <a:rPr lang="en-US" sz="2000" dirty="0"/>
              <a:t>Interactive: user can control operation </a:t>
            </a:r>
            <a:r>
              <a:rPr lang="en-US" sz="2000" dirty="0" smtClean="0"/>
              <a:t>(pause</a:t>
            </a:r>
            <a:r>
              <a:rPr lang="en-US" sz="2000" dirty="0"/>
              <a:t>, resume, fast forward, rewind, etc.)</a:t>
            </a:r>
          </a:p>
          <a:p>
            <a:r>
              <a:rPr lang="en-US" sz="2000" dirty="0"/>
              <a:t>Delay: from client request until display start can be 1 to 10 </a:t>
            </a:r>
            <a:r>
              <a:rPr lang="en-US" sz="2000" dirty="0" smtClean="0"/>
              <a:t>seconds</a:t>
            </a:r>
          </a:p>
          <a:p>
            <a:pPr>
              <a:buFont typeface="ZapfDingbats" charset="0"/>
              <a:buNone/>
            </a:pPr>
            <a:r>
              <a:rPr lang="en-US" sz="2400" u="sng" dirty="0">
                <a:solidFill>
                  <a:srgbClr val="FF0000"/>
                </a:solidFill>
              </a:rPr>
              <a:t>Unidirectional Real-</a:t>
            </a:r>
            <a:r>
              <a:rPr lang="en-US" sz="2400" u="sng" dirty="0" smtClean="0">
                <a:solidFill>
                  <a:srgbClr val="FF0000"/>
                </a:solidFill>
              </a:rPr>
              <a:t>Time</a:t>
            </a:r>
            <a:endParaRPr lang="en-US" sz="2400" dirty="0">
              <a:solidFill>
                <a:schemeClr val="accent2"/>
              </a:solidFill>
            </a:endParaRPr>
          </a:p>
          <a:p>
            <a:r>
              <a:rPr lang="en-US" sz="2000" dirty="0"/>
              <a:t>similar to existing TV and radio stations, but delivery over the Internet</a:t>
            </a:r>
          </a:p>
          <a:p>
            <a:r>
              <a:rPr lang="en-US" sz="2000" dirty="0"/>
              <a:t>Non-interactive, just listen/view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17818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ZapfDingbats" charset="0"/>
              <a:buNone/>
            </a:pPr>
            <a:r>
              <a:rPr lang="en-US" sz="2400" u="sng" dirty="0">
                <a:solidFill>
                  <a:srgbClr val="FF0000"/>
                </a:solidFill>
              </a:rPr>
              <a:t>Interactive Real-Time</a:t>
            </a:r>
            <a:endParaRPr lang="en-US" sz="2400" dirty="0"/>
          </a:p>
          <a:p>
            <a:pPr marL="0" indent="0">
              <a:buNone/>
            </a:pPr>
            <a:r>
              <a:rPr lang="en-US" sz="2000" dirty="0"/>
              <a:t>Phone or video conference</a:t>
            </a:r>
          </a:p>
          <a:p>
            <a:r>
              <a:rPr lang="en-US" sz="2000" dirty="0"/>
              <a:t>More stringent delay requirement than Streaming &amp; Unidirectional because of real-time nature</a:t>
            </a:r>
          </a:p>
          <a:p>
            <a:r>
              <a:rPr lang="en-US" sz="2000" dirty="0"/>
              <a:t>Audio: &lt; 150 </a:t>
            </a:r>
            <a:r>
              <a:rPr lang="en-US" sz="2000" dirty="0" err="1"/>
              <a:t>msec</a:t>
            </a:r>
            <a:r>
              <a:rPr lang="en-US" sz="2000" dirty="0"/>
              <a:t> good,</a:t>
            </a:r>
            <a:br>
              <a:rPr lang="en-US" sz="2000" dirty="0"/>
            </a:br>
            <a:r>
              <a:rPr lang="en-US" sz="2000" dirty="0"/>
              <a:t> &lt; 400 </a:t>
            </a:r>
            <a:r>
              <a:rPr lang="en-US" sz="2000" dirty="0" err="1"/>
              <a:t>msec</a:t>
            </a:r>
            <a:r>
              <a:rPr lang="en-US" sz="2000" dirty="0"/>
              <a:t> acceptable</a:t>
            </a:r>
          </a:p>
          <a:p>
            <a:r>
              <a:rPr lang="en-US" sz="2000" dirty="0"/>
              <a:t>Video: &lt; 150 </a:t>
            </a:r>
            <a:r>
              <a:rPr lang="en-US" sz="2000" dirty="0" err="1"/>
              <a:t>msec</a:t>
            </a:r>
            <a:r>
              <a:rPr lang="en-US" sz="2000" dirty="0"/>
              <a:t> acceptable</a:t>
            </a:r>
          </a:p>
          <a:p>
            <a:pPr marL="400050" lvl="1" indent="0">
              <a:buNone/>
            </a:pPr>
            <a:r>
              <a:rPr lang="en-US" sz="1600" dirty="0"/>
              <a:t>[Note: higher delays are feasible, but usage patterns change </a:t>
            </a:r>
            <a:r>
              <a:rPr lang="en-US" sz="1600" b="1" i="1" dirty="0"/>
              <a:t>(!)</a:t>
            </a:r>
            <a:r>
              <a:rPr lang="en-US" sz="1600" dirty="0"/>
              <a:t>]</a:t>
            </a:r>
          </a:p>
          <a:p>
            <a:pPr marL="0" indent="0">
              <a:buNone/>
            </a:pPr>
            <a:r>
              <a:rPr lang="en-US" sz="2000" dirty="0"/>
              <a:t>Games</a:t>
            </a:r>
            <a:r>
              <a:rPr lang="en-US" sz="2000" i="1" dirty="0"/>
              <a:t> (but also high-speed trading)</a:t>
            </a:r>
          </a:p>
          <a:p>
            <a:r>
              <a:rPr lang="en-US" sz="2000" dirty="0"/>
              <a:t>Role playing games: &lt; 500 </a:t>
            </a:r>
            <a:r>
              <a:rPr lang="en-US" sz="2000" dirty="0" err="1"/>
              <a:t>msec</a:t>
            </a:r>
            <a:endParaRPr lang="en-US" sz="2000" dirty="0"/>
          </a:p>
          <a:p>
            <a:r>
              <a:rPr lang="en-US" sz="2000" dirty="0"/>
              <a:t>First person shooter (FPS) games: &lt; 100 </a:t>
            </a:r>
            <a:r>
              <a:rPr lang="en-US" sz="2000" dirty="0" err="1"/>
              <a:t>msec</a:t>
            </a:r>
            <a:r>
              <a:rPr lang="en-US" sz="2000" dirty="0"/>
              <a:t> </a:t>
            </a:r>
            <a:r>
              <a:rPr lang="en-US" sz="2000" b="1" i="1" dirty="0"/>
              <a:t>(may be too high)</a:t>
            </a:r>
          </a:p>
          <a:p>
            <a:r>
              <a:rPr lang="en-US" sz="2000" dirty="0"/>
              <a:t>Cloud gaming FPS: &lt; 40 </a:t>
            </a:r>
            <a:r>
              <a:rPr lang="en-US" sz="2000" dirty="0" err="1"/>
              <a:t>msec</a:t>
            </a:r>
            <a:r>
              <a:rPr lang="en-US" sz="2000" dirty="0"/>
              <a:t> </a:t>
            </a:r>
            <a:r>
              <a:rPr lang="en-US" sz="2000" b="1" i="1" dirty="0"/>
              <a:t>(estimated)</a:t>
            </a:r>
          </a:p>
          <a:p>
            <a:endParaRPr lang="en-US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611560" y="3717032"/>
            <a:ext cx="3888432" cy="936104"/>
          </a:xfrm>
          <a:prstGeom prst="roundRect">
            <a:avLst/>
          </a:prstGeom>
          <a:ln w="57150" cmpd="sng">
            <a:solidFill>
              <a:srgbClr val="FF0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23528" y="285326"/>
            <a:ext cx="8468072" cy="6271720"/>
            <a:chOff x="208384" y="213318"/>
            <a:chExt cx="8468072" cy="62717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2440" y="836712"/>
              <a:ext cx="7531101" cy="5648326"/>
            </a:xfrm>
            <a:prstGeom prst="rect">
              <a:avLst/>
            </a:prstGeom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8" name="TextBox 7"/>
            <p:cNvSpPr txBox="1"/>
            <p:nvPr/>
          </p:nvSpPr>
          <p:spPr>
            <a:xfrm>
              <a:off x="208384" y="213318"/>
              <a:ext cx="8468072" cy="73866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Slides by Prof. Ramesh </a:t>
              </a:r>
              <a:r>
                <a:rPr lang="en-US" dirty="0" err="1"/>
                <a:t>Sitaraman</a:t>
              </a:r>
              <a:r>
                <a:rPr lang="en-US" dirty="0"/>
                <a:t>, </a:t>
              </a:r>
              <a:r>
                <a:rPr lang="en-US" dirty="0" smtClean="0"/>
                <a:t>UMass, Amherst (</a:t>
              </a:r>
              <a:r>
                <a:rPr lang="en-US" dirty="0"/>
                <a:t>shown with </a:t>
              </a:r>
              <a:r>
                <a:rPr lang="en-US" dirty="0" smtClean="0"/>
                <a:t>permission)</a:t>
              </a:r>
            </a:p>
            <a:p>
              <a:r>
                <a:rPr lang="en-US" sz="1200" b="1" dirty="0" smtClean="0"/>
                <a:t>“Video </a:t>
              </a:r>
              <a:r>
                <a:rPr lang="en-US" sz="1200" b="1" dirty="0"/>
                <a:t>Stream Quality Impacts Viewer Behavior: Inferring Causality using Quasi-Experimental </a:t>
              </a:r>
              <a:r>
                <a:rPr lang="en-US" sz="1200" b="1" dirty="0" smtClean="0"/>
                <a:t>Designs”</a:t>
              </a:r>
              <a:r>
                <a:rPr lang="en-US" sz="1200" dirty="0" smtClean="0"/>
                <a:t>, </a:t>
              </a:r>
              <a:r>
                <a:rPr lang="en-US" sz="1200" dirty="0"/>
                <a:t>S. </a:t>
              </a:r>
              <a:r>
                <a:rPr lang="en-US" sz="1200" dirty="0" smtClean="0"/>
                <a:t>S. Krishnan </a:t>
              </a:r>
              <a:r>
                <a:rPr lang="en-US" sz="1200" dirty="0"/>
                <a:t>and </a:t>
              </a:r>
              <a:r>
                <a:rPr lang="en-US" sz="1200" dirty="0" smtClean="0"/>
                <a:t>R. </a:t>
              </a:r>
              <a:r>
                <a:rPr lang="en-US" sz="1200" dirty="0" err="1" smtClean="0"/>
                <a:t>Sitaraman</a:t>
              </a:r>
              <a:r>
                <a:rPr lang="en-US" sz="1200" dirty="0"/>
                <a:t>, </a:t>
              </a:r>
              <a:r>
                <a:rPr lang="en-US" sz="1200" dirty="0" smtClean="0"/>
                <a:t>ACM </a:t>
              </a:r>
              <a:r>
                <a:rPr lang="en-US" sz="1200" dirty="0"/>
                <a:t>Internet Measurement Conference (IMC), Boston, MA, Nov </a:t>
              </a:r>
              <a:r>
                <a:rPr lang="en-US" sz="1200" dirty="0" smtClean="0"/>
                <a:t>2012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47868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High Data Volume	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  <a:ea typeface="ＭＳ Ｐゴシック" charset="0"/>
                <a:cs typeface="ＭＳ Ｐゴシック" charset="0"/>
              </a:rPr>
              <a:t>Throughput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  <a:ea typeface="ＭＳ Ｐゴシック" charset="0"/>
              </a:rPr>
              <a:t>Higher volume than for traditional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  <a:ea typeface="ＭＳ Ｐゴシック" charset="0"/>
              </a:rPr>
              <a:t>Longer transactions than for traditional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  <a:ea typeface="ＭＳ Ｐゴシック" charset="0"/>
              </a:rPr>
              <a:t>Requires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>
                <a:latin typeface="Tahoma" charset="0"/>
                <a:ea typeface="ＭＳ Ｐゴシック" charset="0"/>
              </a:rPr>
              <a:t>Performance and bandwidth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>
                <a:latin typeface="Tahoma" charset="0"/>
                <a:ea typeface="ＭＳ Ｐゴシック" charset="0"/>
              </a:rPr>
              <a:t>Resource management techniques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>
                <a:latin typeface="Tahoma" charset="0"/>
                <a:ea typeface="ＭＳ Ｐゴシック" charset="0"/>
              </a:rPr>
              <a:t>Compression</a:t>
            </a:r>
          </a:p>
          <a:p>
            <a:pPr eaLnBrk="1" hangingPunct="1">
              <a:lnSpc>
                <a:spcPct val="90000"/>
              </a:lnSpc>
            </a:pPr>
            <a:endParaRPr lang="en-US" sz="2000">
              <a:latin typeface="Tahom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  <a:ea typeface="ＭＳ Ｐゴシック" charset="0"/>
                <a:cs typeface="ＭＳ Ｐゴシック" charset="0"/>
              </a:rPr>
              <a:t>Typical values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  <a:ea typeface="ＭＳ Ｐゴシック" charset="0"/>
              </a:rPr>
              <a:t>Uncompressed video:		140 – 216 Mbit/s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  <a:ea typeface="ＭＳ Ｐゴシック" charset="0"/>
              </a:rPr>
              <a:t>Uncompressed audio (CD):		1.4 Mbit/s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  <a:ea typeface="ＭＳ Ｐゴシック" charset="0"/>
              </a:rPr>
              <a:t>Uncompressed speech:		64 Kbit/s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  <a:ea typeface="ＭＳ Ｐゴシック" charset="0"/>
              </a:rPr>
              <a:t>Compressed audio &amp; video (VoD):	down to 1.2 – 4 Mbit/s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  <a:ea typeface="ＭＳ Ｐゴシック" charset="0"/>
              </a:rPr>
              <a:t>Compressed audio &amp; video (Conf.):	down to 128 Kbit/s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  <a:ea typeface="ＭＳ Ｐゴシック" charset="0"/>
              </a:rPr>
              <a:t>Compressed speech:		down to 6.2 Kbit/s</a:t>
            </a:r>
          </a:p>
        </p:txBody>
      </p:sp>
    </p:spTree>
    <p:extLst>
      <p:ext uri="{BB962C8B-B14F-4D97-AF65-F5344CB8AC3E}">
        <p14:creationId xmlns:p14="http://schemas.microsoft.com/office/powerpoint/2010/main" val="4055885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Compression – General Requirements</a:t>
            </a:r>
          </a:p>
        </p:txBody>
      </p:sp>
      <p:pic>
        <p:nvPicPr>
          <p:cNvPr id="9218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1557338"/>
            <a:ext cx="7551737" cy="3919537"/>
          </a:xfrm>
          <a:noFill/>
        </p:spPr>
      </p:pic>
    </p:spTree>
    <p:extLst>
      <p:ext uri="{BB962C8B-B14F-4D97-AF65-F5344CB8AC3E}">
        <p14:creationId xmlns:p14="http://schemas.microsoft.com/office/powerpoint/2010/main" val="21431761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ahoma" charset="0"/>
                <a:ea typeface="ＭＳ Ｐゴシック" charset="0"/>
                <a:cs typeface="ＭＳ Ｐゴシック" charset="0"/>
              </a:rPr>
              <a:t>Example: MPEG-1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55650" y="1341438"/>
            <a:ext cx="8199438" cy="13668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  <a:ea typeface="ＭＳ Ｐゴシック" charset="0"/>
                <a:cs typeface="ＭＳ Ｐゴシック" charset="0"/>
              </a:rPr>
              <a:t>International Standard: Moving Pictures Expert Group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  <a:ea typeface="ＭＳ Ｐゴシック" charset="0"/>
              </a:rPr>
              <a:t>Compression of audio and video for playback (1.5 Mbit/s)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>
                <a:latin typeface="Tahoma" charset="0"/>
                <a:ea typeface="ＭＳ Ｐゴシック" charset="0"/>
              </a:rPr>
              <a:t>Real-time decoding</a:t>
            </a:r>
          </a:p>
          <a:p>
            <a:pPr eaLnBrk="1" hangingPunct="1">
              <a:lnSpc>
                <a:spcPct val="90000"/>
              </a:lnSpc>
            </a:pPr>
            <a:r>
              <a:rPr lang="en-US" sz="2000">
                <a:latin typeface="Tahoma" charset="0"/>
                <a:ea typeface="ＭＳ Ｐゴシック" charset="0"/>
                <a:cs typeface="ＭＳ Ｐゴシック" charset="0"/>
              </a:rPr>
              <a:t>Sequence of I-, P-, and B-Frames</a:t>
            </a:r>
          </a:p>
        </p:txBody>
      </p:sp>
      <p:sp>
        <p:nvSpPr>
          <p:cNvPr id="1571844" name="Rectangle 4"/>
          <p:cNvSpPr>
            <a:spLocks noChangeArrowheads="1"/>
          </p:cNvSpPr>
          <p:nvPr/>
        </p:nvSpPr>
        <p:spPr bwMode="auto">
          <a:xfrm>
            <a:off x="1019175" y="4916488"/>
            <a:ext cx="509588" cy="808037"/>
          </a:xfrm>
          <a:prstGeom prst="rect">
            <a:avLst/>
          </a:prstGeom>
          <a:solidFill>
            <a:srgbClr val="FF66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rIns="54000" anchor="ctr">
            <a:flatTx/>
          </a:bodyPr>
          <a:lstStyle/>
          <a:p>
            <a:endParaRPr lang="en-US"/>
          </a:p>
        </p:txBody>
      </p:sp>
      <p:sp>
        <p:nvSpPr>
          <p:cNvPr id="1571845" name="Rectangle 5"/>
          <p:cNvSpPr>
            <a:spLocks noChangeArrowheads="1"/>
          </p:cNvSpPr>
          <p:nvPr/>
        </p:nvSpPr>
        <p:spPr bwMode="auto">
          <a:xfrm>
            <a:off x="7332663" y="5170488"/>
            <a:ext cx="509587" cy="56197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rIns="54000" anchor="ctr">
            <a:flatTx/>
          </a:bodyPr>
          <a:lstStyle/>
          <a:p>
            <a:endParaRPr lang="en-US"/>
          </a:p>
        </p:txBody>
      </p:sp>
      <p:sp>
        <p:nvSpPr>
          <p:cNvPr id="1571846" name="Rectangle 6"/>
          <p:cNvSpPr>
            <a:spLocks noChangeArrowheads="1"/>
          </p:cNvSpPr>
          <p:nvPr/>
        </p:nvSpPr>
        <p:spPr bwMode="auto">
          <a:xfrm>
            <a:off x="4187825" y="5165725"/>
            <a:ext cx="509588" cy="56197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rIns="54000" anchor="ctr">
            <a:flatTx/>
          </a:bodyPr>
          <a:lstStyle/>
          <a:p>
            <a:endParaRPr lang="en-US"/>
          </a:p>
        </p:txBody>
      </p:sp>
      <p:sp>
        <p:nvSpPr>
          <p:cNvPr id="1571847" name="Rectangle 7"/>
          <p:cNvSpPr>
            <a:spLocks noChangeArrowheads="1"/>
          </p:cNvSpPr>
          <p:nvPr/>
        </p:nvSpPr>
        <p:spPr bwMode="auto">
          <a:xfrm>
            <a:off x="1830388" y="5367338"/>
            <a:ext cx="509587" cy="350837"/>
          </a:xfrm>
          <a:prstGeom prst="rect">
            <a:avLst/>
          </a:prstGeom>
          <a:solidFill>
            <a:srgbClr val="99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99CC00"/>
            </a:extrusionClr>
          </a:sp3d>
        </p:spPr>
        <p:txBody>
          <a:bodyPr wrap="none" rIns="54000" anchor="ctr">
            <a:flatTx/>
          </a:bodyPr>
          <a:lstStyle/>
          <a:p>
            <a:endParaRPr lang="en-US"/>
          </a:p>
        </p:txBody>
      </p:sp>
      <p:sp>
        <p:nvSpPr>
          <p:cNvPr id="1571848" name="Freeform 8"/>
          <p:cNvSpPr>
            <a:spLocks/>
          </p:cNvSpPr>
          <p:nvPr/>
        </p:nvSpPr>
        <p:spPr bwMode="auto">
          <a:xfrm>
            <a:off x="1282700" y="5618163"/>
            <a:ext cx="825500" cy="352425"/>
          </a:xfrm>
          <a:custGeom>
            <a:avLst/>
            <a:gdLst>
              <a:gd name="T0" fmla="*/ 2147483647 w 520"/>
              <a:gd name="T1" fmla="*/ 0 h 222"/>
              <a:gd name="T2" fmla="*/ 2147483647 w 520"/>
              <a:gd name="T3" fmla="*/ 2147483647 h 222"/>
              <a:gd name="T4" fmla="*/ 0 w 520"/>
              <a:gd name="T5" fmla="*/ 2147483647 h 222"/>
              <a:gd name="T6" fmla="*/ 0 60000 65536"/>
              <a:gd name="T7" fmla="*/ 0 60000 65536"/>
              <a:gd name="T8" fmla="*/ 0 60000 65536"/>
              <a:gd name="T9" fmla="*/ 0 w 520"/>
              <a:gd name="T10" fmla="*/ 0 h 222"/>
              <a:gd name="T11" fmla="*/ 520 w 520"/>
              <a:gd name="T12" fmla="*/ 222 h 22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0" h="222">
                <a:moveTo>
                  <a:pt x="520" y="0"/>
                </a:moveTo>
                <a:cubicBezTo>
                  <a:pt x="403" y="105"/>
                  <a:pt x="286" y="210"/>
                  <a:pt x="199" y="216"/>
                </a:cubicBezTo>
                <a:cubicBezTo>
                  <a:pt x="112" y="222"/>
                  <a:pt x="56" y="130"/>
                  <a:pt x="0" y="39"/>
                </a:cubicBezTo>
              </a:path>
            </a:pathLst>
          </a:custGeom>
          <a:noFill/>
          <a:ln w="25400">
            <a:solidFill>
              <a:srgbClr val="33CC33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Ins="54000"/>
          <a:lstStyle/>
          <a:p>
            <a:endParaRPr lang="en-US"/>
          </a:p>
        </p:txBody>
      </p:sp>
      <p:sp>
        <p:nvSpPr>
          <p:cNvPr id="1571849" name="Freeform 9"/>
          <p:cNvSpPr>
            <a:spLocks/>
          </p:cNvSpPr>
          <p:nvPr/>
        </p:nvSpPr>
        <p:spPr bwMode="auto">
          <a:xfrm>
            <a:off x="2125663" y="5626100"/>
            <a:ext cx="2286000" cy="530225"/>
          </a:xfrm>
          <a:custGeom>
            <a:avLst/>
            <a:gdLst>
              <a:gd name="T0" fmla="*/ 0 w 1440"/>
              <a:gd name="T1" fmla="*/ 0 h 334"/>
              <a:gd name="T2" fmla="*/ 2147483647 w 1440"/>
              <a:gd name="T3" fmla="*/ 2147483647 h 334"/>
              <a:gd name="T4" fmla="*/ 2147483647 w 1440"/>
              <a:gd name="T5" fmla="*/ 2147483647 h 334"/>
              <a:gd name="T6" fmla="*/ 0 60000 65536"/>
              <a:gd name="T7" fmla="*/ 0 60000 65536"/>
              <a:gd name="T8" fmla="*/ 0 60000 65536"/>
              <a:gd name="T9" fmla="*/ 0 w 1440"/>
              <a:gd name="T10" fmla="*/ 0 h 334"/>
              <a:gd name="T11" fmla="*/ 1440 w 1440"/>
              <a:gd name="T12" fmla="*/ 334 h 3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334">
                <a:moveTo>
                  <a:pt x="0" y="0"/>
                </a:moveTo>
                <a:cubicBezTo>
                  <a:pt x="185" y="54"/>
                  <a:pt x="868" y="320"/>
                  <a:pt x="1108" y="327"/>
                </a:cubicBezTo>
                <a:cubicBezTo>
                  <a:pt x="1348" y="334"/>
                  <a:pt x="1371" y="104"/>
                  <a:pt x="1440" y="45"/>
                </a:cubicBezTo>
              </a:path>
            </a:pathLst>
          </a:custGeom>
          <a:noFill/>
          <a:ln w="25400">
            <a:solidFill>
              <a:srgbClr val="33CC33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Ins="54000"/>
          <a:lstStyle/>
          <a:p>
            <a:endParaRPr lang="en-US"/>
          </a:p>
        </p:txBody>
      </p:sp>
      <p:sp>
        <p:nvSpPr>
          <p:cNvPr id="1571850" name="Rectangle 10"/>
          <p:cNvSpPr>
            <a:spLocks noChangeArrowheads="1"/>
          </p:cNvSpPr>
          <p:nvPr/>
        </p:nvSpPr>
        <p:spPr bwMode="auto">
          <a:xfrm>
            <a:off x="2625725" y="5380038"/>
            <a:ext cx="509588" cy="350837"/>
          </a:xfrm>
          <a:prstGeom prst="rect">
            <a:avLst/>
          </a:prstGeom>
          <a:solidFill>
            <a:srgbClr val="99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99CC00"/>
            </a:extrusionClr>
          </a:sp3d>
        </p:spPr>
        <p:txBody>
          <a:bodyPr wrap="none" rIns="54000" anchor="ctr">
            <a:flatTx/>
          </a:bodyPr>
          <a:lstStyle/>
          <a:p>
            <a:endParaRPr lang="en-US"/>
          </a:p>
        </p:txBody>
      </p:sp>
      <p:sp>
        <p:nvSpPr>
          <p:cNvPr id="1571851" name="Freeform 11"/>
          <p:cNvSpPr>
            <a:spLocks/>
          </p:cNvSpPr>
          <p:nvPr/>
        </p:nvSpPr>
        <p:spPr bwMode="auto">
          <a:xfrm>
            <a:off x="2868613" y="5657850"/>
            <a:ext cx="1538287" cy="411163"/>
          </a:xfrm>
          <a:custGeom>
            <a:avLst/>
            <a:gdLst>
              <a:gd name="T0" fmla="*/ 0 w 969"/>
              <a:gd name="T1" fmla="*/ 0 h 259"/>
              <a:gd name="T2" fmla="*/ 2147483647 w 969"/>
              <a:gd name="T3" fmla="*/ 2147483647 h 259"/>
              <a:gd name="T4" fmla="*/ 2147483647 w 969"/>
              <a:gd name="T5" fmla="*/ 2147483647 h 259"/>
              <a:gd name="T6" fmla="*/ 0 60000 65536"/>
              <a:gd name="T7" fmla="*/ 0 60000 65536"/>
              <a:gd name="T8" fmla="*/ 0 60000 65536"/>
              <a:gd name="T9" fmla="*/ 0 w 969"/>
              <a:gd name="T10" fmla="*/ 0 h 259"/>
              <a:gd name="T11" fmla="*/ 969 w 969"/>
              <a:gd name="T12" fmla="*/ 259 h 2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9" h="259">
                <a:moveTo>
                  <a:pt x="0" y="0"/>
                </a:moveTo>
                <a:cubicBezTo>
                  <a:pt x="107" y="42"/>
                  <a:pt x="479" y="245"/>
                  <a:pt x="640" y="252"/>
                </a:cubicBezTo>
                <a:cubicBezTo>
                  <a:pt x="801" y="259"/>
                  <a:pt x="901" y="87"/>
                  <a:pt x="969" y="44"/>
                </a:cubicBezTo>
              </a:path>
            </a:pathLst>
          </a:custGeom>
          <a:noFill/>
          <a:ln w="25400">
            <a:solidFill>
              <a:srgbClr val="33CC33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Ins="54000"/>
          <a:lstStyle/>
          <a:p>
            <a:endParaRPr lang="en-US"/>
          </a:p>
        </p:txBody>
      </p:sp>
      <p:sp>
        <p:nvSpPr>
          <p:cNvPr id="1571852" name="Freeform 12"/>
          <p:cNvSpPr>
            <a:spLocks/>
          </p:cNvSpPr>
          <p:nvPr/>
        </p:nvSpPr>
        <p:spPr bwMode="auto">
          <a:xfrm>
            <a:off x="1303338" y="5640388"/>
            <a:ext cx="1528762" cy="436562"/>
          </a:xfrm>
          <a:custGeom>
            <a:avLst/>
            <a:gdLst>
              <a:gd name="T0" fmla="*/ 2147483647 w 963"/>
              <a:gd name="T1" fmla="*/ 0 h 275"/>
              <a:gd name="T2" fmla="*/ 2147483647 w 963"/>
              <a:gd name="T3" fmla="*/ 2147483647 h 275"/>
              <a:gd name="T4" fmla="*/ 0 w 963"/>
              <a:gd name="T5" fmla="*/ 2147483647 h 275"/>
              <a:gd name="T6" fmla="*/ 0 60000 65536"/>
              <a:gd name="T7" fmla="*/ 0 60000 65536"/>
              <a:gd name="T8" fmla="*/ 0 60000 65536"/>
              <a:gd name="T9" fmla="*/ 0 w 963"/>
              <a:gd name="T10" fmla="*/ 0 h 275"/>
              <a:gd name="T11" fmla="*/ 963 w 963"/>
              <a:gd name="T12" fmla="*/ 275 h 2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3" h="275">
                <a:moveTo>
                  <a:pt x="963" y="0"/>
                </a:moveTo>
                <a:cubicBezTo>
                  <a:pt x="834" y="45"/>
                  <a:pt x="347" y="261"/>
                  <a:pt x="186" y="268"/>
                </a:cubicBezTo>
                <a:cubicBezTo>
                  <a:pt x="25" y="275"/>
                  <a:pt x="39" y="87"/>
                  <a:pt x="0" y="39"/>
                </a:cubicBezTo>
              </a:path>
            </a:pathLst>
          </a:custGeom>
          <a:noFill/>
          <a:ln w="25400">
            <a:solidFill>
              <a:srgbClr val="33CC33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Ins="54000"/>
          <a:lstStyle/>
          <a:p>
            <a:endParaRPr lang="en-US"/>
          </a:p>
        </p:txBody>
      </p:sp>
      <p:sp>
        <p:nvSpPr>
          <p:cNvPr id="1571853" name="Rectangle 13"/>
          <p:cNvSpPr>
            <a:spLocks noChangeArrowheads="1"/>
          </p:cNvSpPr>
          <p:nvPr/>
        </p:nvSpPr>
        <p:spPr bwMode="auto">
          <a:xfrm>
            <a:off x="3392488" y="5373688"/>
            <a:ext cx="509587" cy="350837"/>
          </a:xfrm>
          <a:prstGeom prst="rect">
            <a:avLst/>
          </a:prstGeom>
          <a:solidFill>
            <a:srgbClr val="99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99CC00"/>
            </a:extrusionClr>
          </a:sp3d>
        </p:spPr>
        <p:txBody>
          <a:bodyPr wrap="none" rIns="54000" anchor="ctr">
            <a:flatTx/>
          </a:bodyPr>
          <a:lstStyle/>
          <a:p>
            <a:endParaRPr lang="en-US"/>
          </a:p>
        </p:txBody>
      </p:sp>
      <p:sp>
        <p:nvSpPr>
          <p:cNvPr id="1571854" name="Freeform 14"/>
          <p:cNvSpPr>
            <a:spLocks/>
          </p:cNvSpPr>
          <p:nvPr/>
        </p:nvSpPr>
        <p:spPr bwMode="auto">
          <a:xfrm>
            <a:off x="3619500" y="5626100"/>
            <a:ext cx="755650" cy="303213"/>
          </a:xfrm>
          <a:custGeom>
            <a:avLst/>
            <a:gdLst>
              <a:gd name="T0" fmla="*/ 0 w 1440"/>
              <a:gd name="T1" fmla="*/ 0 h 346"/>
              <a:gd name="T2" fmla="*/ 2147483647 w 1440"/>
              <a:gd name="T3" fmla="*/ 2147483647 h 346"/>
              <a:gd name="T4" fmla="*/ 2147483647 w 1440"/>
              <a:gd name="T5" fmla="*/ 2147483647 h 346"/>
              <a:gd name="T6" fmla="*/ 0 60000 65536"/>
              <a:gd name="T7" fmla="*/ 0 60000 65536"/>
              <a:gd name="T8" fmla="*/ 0 60000 65536"/>
              <a:gd name="T9" fmla="*/ 0 w 1440"/>
              <a:gd name="T10" fmla="*/ 0 h 346"/>
              <a:gd name="T11" fmla="*/ 1440 w 1440"/>
              <a:gd name="T12" fmla="*/ 346 h 3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346">
                <a:moveTo>
                  <a:pt x="0" y="0"/>
                </a:moveTo>
                <a:cubicBezTo>
                  <a:pt x="79" y="165"/>
                  <a:pt x="159" y="330"/>
                  <a:pt x="399" y="338"/>
                </a:cubicBezTo>
                <a:cubicBezTo>
                  <a:pt x="639" y="346"/>
                  <a:pt x="1039" y="195"/>
                  <a:pt x="1440" y="45"/>
                </a:cubicBezTo>
              </a:path>
            </a:pathLst>
          </a:custGeom>
          <a:noFill/>
          <a:ln w="25400">
            <a:solidFill>
              <a:srgbClr val="33CC33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Ins="54000"/>
          <a:lstStyle/>
          <a:p>
            <a:endParaRPr lang="en-US"/>
          </a:p>
        </p:txBody>
      </p:sp>
      <p:sp>
        <p:nvSpPr>
          <p:cNvPr id="1571855" name="Freeform 15"/>
          <p:cNvSpPr>
            <a:spLocks/>
          </p:cNvSpPr>
          <p:nvPr/>
        </p:nvSpPr>
        <p:spPr bwMode="auto">
          <a:xfrm>
            <a:off x="1258888" y="5651500"/>
            <a:ext cx="2298700" cy="458788"/>
          </a:xfrm>
          <a:custGeom>
            <a:avLst/>
            <a:gdLst>
              <a:gd name="T0" fmla="*/ 2147483647 w 1448"/>
              <a:gd name="T1" fmla="*/ 0 h 289"/>
              <a:gd name="T2" fmla="*/ 2147483647 w 1448"/>
              <a:gd name="T3" fmla="*/ 2147483647 h 289"/>
              <a:gd name="T4" fmla="*/ 2147483647 w 1448"/>
              <a:gd name="T5" fmla="*/ 2147483647 h 289"/>
              <a:gd name="T6" fmla="*/ 0 60000 65536"/>
              <a:gd name="T7" fmla="*/ 0 60000 65536"/>
              <a:gd name="T8" fmla="*/ 0 60000 65536"/>
              <a:gd name="T9" fmla="*/ 0 w 1448"/>
              <a:gd name="T10" fmla="*/ 0 h 289"/>
              <a:gd name="T11" fmla="*/ 1448 w 1448"/>
              <a:gd name="T12" fmla="*/ 289 h 2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8" h="289">
                <a:moveTo>
                  <a:pt x="1448" y="0"/>
                </a:moveTo>
                <a:cubicBezTo>
                  <a:pt x="1246" y="47"/>
                  <a:pt x="472" y="277"/>
                  <a:pt x="236" y="283"/>
                </a:cubicBezTo>
                <a:cubicBezTo>
                  <a:pt x="0" y="289"/>
                  <a:pt x="74" y="90"/>
                  <a:pt x="31" y="39"/>
                </a:cubicBezTo>
              </a:path>
            </a:pathLst>
          </a:custGeom>
          <a:noFill/>
          <a:ln w="25400">
            <a:solidFill>
              <a:srgbClr val="33CC33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Ins="54000"/>
          <a:lstStyle/>
          <a:p>
            <a:endParaRPr lang="en-US"/>
          </a:p>
        </p:txBody>
      </p:sp>
      <p:sp>
        <p:nvSpPr>
          <p:cNvPr id="1571856" name="Rectangle 16"/>
          <p:cNvSpPr>
            <a:spLocks noChangeArrowheads="1"/>
          </p:cNvSpPr>
          <p:nvPr/>
        </p:nvSpPr>
        <p:spPr bwMode="auto">
          <a:xfrm>
            <a:off x="4972050" y="5370513"/>
            <a:ext cx="509588" cy="350837"/>
          </a:xfrm>
          <a:prstGeom prst="rect">
            <a:avLst/>
          </a:prstGeom>
          <a:solidFill>
            <a:srgbClr val="99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99CC00"/>
            </a:extrusionClr>
          </a:sp3d>
        </p:spPr>
        <p:txBody>
          <a:bodyPr wrap="none" rIns="54000" anchor="ctr">
            <a:flatTx/>
          </a:bodyPr>
          <a:lstStyle/>
          <a:p>
            <a:endParaRPr lang="en-US"/>
          </a:p>
        </p:txBody>
      </p:sp>
      <p:sp>
        <p:nvSpPr>
          <p:cNvPr id="1571857" name="Freeform 17"/>
          <p:cNvSpPr>
            <a:spLocks/>
          </p:cNvSpPr>
          <p:nvPr/>
        </p:nvSpPr>
        <p:spPr bwMode="auto">
          <a:xfrm>
            <a:off x="4478338" y="5630863"/>
            <a:ext cx="825500" cy="352425"/>
          </a:xfrm>
          <a:custGeom>
            <a:avLst/>
            <a:gdLst>
              <a:gd name="T0" fmla="*/ 2147483647 w 520"/>
              <a:gd name="T1" fmla="*/ 0 h 222"/>
              <a:gd name="T2" fmla="*/ 2147483647 w 520"/>
              <a:gd name="T3" fmla="*/ 2147483647 h 222"/>
              <a:gd name="T4" fmla="*/ 0 w 520"/>
              <a:gd name="T5" fmla="*/ 2147483647 h 222"/>
              <a:gd name="T6" fmla="*/ 0 60000 65536"/>
              <a:gd name="T7" fmla="*/ 0 60000 65536"/>
              <a:gd name="T8" fmla="*/ 0 60000 65536"/>
              <a:gd name="T9" fmla="*/ 0 w 520"/>
              <a:gd name="T10" fmla="*/ 0 h 222"/>
              <a:gd name="T11" fmla="*/ 520 w 520"/>
              <a:gd name="T12" fmla="*/ 222 h 22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0" h="222">
                <a:moveTo>
                  <a:pt x="520" y="0"/>
                </a:moveTo>
                <a:cubicBezTo>
                  <a:pt x="403" y="105"/>
                  <a:pt x="286" y="210"/>
                  <a:pt x="199" y="216"/>
                </a:cubicBezTo>
                <a:cubicBezTo>
                  <a:pt x="112" y="222"/>
                  <a:pt x="56" y="130"/>
                  <a:pt x="0" y="39"/>
                </a:cubicBezTo>
              </a:path>
            </a:pathLst>
          </a:custGeom>
          <a:noFill/>
          <a:ln w="25400">
            <a:solidFill>
              <a:srgbClr val="33CC33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Ins="54000"/>
          <a:lstStyle/>
          <a:p>
            <a:endParaRPr lang="en-US"/>
          </a:p>
        </p:txBody>
      </p:sp>
      <p:sp>
        <p:nvSpPr>
          <p:cNvPr id="1571858" name="Freeform 18"/>
          <p:cNvSpPr>
            <a:spLocks/>
          </p:cNvSpPr>
          <p:nvPr/>
        </p:nvSpPr>
        <p:spPr bwMode="auto">
          <a:xfrm>
            <a:off x="5321300" y="5638800"/>
            <a:ext cx="2286000" cy="530225"/>
          </a:xfrm>
          <a:custGeom>
            <a:avLst/>
            <a:gdLst>
              <a:gd name="T0" fmla="*/ 0 w 1440"/>
              <a:gd name="T1" fmla="*/ 0 h 334"/>
              <a:gd name="T2" fmla="*/ 2147483647 w 1440"/>
              <a:gd name="T3" fmla="*/ 2147483647 h 334"/>
              <a:gd name="T4" fmla="*/ 2147483647 w 1440"/>
              <a:gd name="T5" fmla="*/ 2147483647 h 334"/>
              <a:gd name="T6" fmla="*/ 0 60000 65536"/>
              <a:gd name="T7" fmla="*/ 0 60000 65536"/>
              <a:gd name="T8" fmla="*/ 0 60000 65536"/>
              <a:gd name="T9" fmla="*/ 0 w 1440"/>
              <a:gd name="T10" fmla="*/ 0 h 334"/>
              <a:gd name="T11" fmla="*/ 1440 w 1440"/>
              <a:gd name="T12" fmla="*/ 334 h 3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334">
                <a:moveTo>
                  <a:pt x="0" y="0"/>
                </a:moveTo>
                <a:cubicBezTo>
                  <a:pt x="185" y="54"/>
                  <a:pt x="868" y="320"/>
                  <a:pt x="1108" y="327"/>
                </a:cubicBezTo>
                <a:cubicBezTo>
                  <a:pt x="1348" y="334"/>
                  <a:pt x="1371" y="104"/>
                  <a:pt x="1440" y="45"/>
                </a:cubicBezTo>
              </a:path>
            </a:pathLst>
          </a:custGeom>
          <a:noFill/>
          <a:ln w="25400">
            <a:solidFill>
              <a:srgbClr val="33CC33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Ins="54000"/>
          <a:lstStyle/>
          <a:p>
            <a:endParaRPr lang="en-US"/>
          </a:p>
        </p:txBody>
      </p:sp>
      <p:sp>
        <p:nvSpPr>
          <p:cNvPr id="1571859" name="Rectangle 19"/>
          <p:cNvSpPr>
            <a:spLocks noChangeArrowheads="1"/>
          </p:cNvSpPr>
          <p:nvPr/>
        </p:nvSpPr>
        <p:spPr bwMode="auto">
          <a:xfrm>
            <a:off x="5767388" y="5383213"/>
            <a:ext cx="509587" cy="350837"/>
          </a:xfrm>
          <a:prstGeom prst="rect">
            <a:avLst/>
          </a:prstGeom>
          <a:solidFill>
            <a:srgbClr val="99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99CC00"/>
            </a:extrusionClr>
          </a:sp3d>
        </p:spPr>
        <p:txBody>
          <a:bodyPr wrap="none" rIns="54000" anchor="ctr">
            <a:flatTx/>
          </a:bodyPr>
          <a:lstStyle/>
          <a:p>
            <a:endParaRPr lang="en-US"/>
          </a:p>
        </p:txBody>
      </p:sp>
      <p:sp>
        <p:nvSpPr>
          <p:cNvPr id="1571860" name="Freeform 20"/>
          <p:cNvSpPr>
            <a:spLocks/>
          </p:cNvSpPr>
          <p:nvPr/>
        </p:nvSpPr>
        <p:spPr bwMode="auto">
          <a:xfrm>
            <a:off x="6064250" y="5670550"/>
            <a:ext cx="1538288" cy="411163"/>
          </a:xfrm>
          <a:custGeom>
            <a:avLst/>
            <a:gdLst>
              <a:gd name="T0" fmla="*/ 0 w 969"/>
              <a:gd name="T1" fmla="*/ 0 h 259"/>
              <a:gd name="T2" fmla="*/ 2147483647 w 969"/>
              <a:gd name="T3" fmla="*/ 2147483647 h 259"/>
              <a:gd name="T4" fmla="*/ 2147483647 w 969"/>
              <a:gd name="T5" fmla="*/ 2147483647 h 259"/>
              <a:gd name="T6" fmla="*/ 0 60000 65536"/>
              <a:gd name="T7" fmla="*/ 0 60000 65536"/>
              <a:gd name="T8" fmla="*/ 0 60000 65536"/>
              <a:gd name="T9" fmla="*/ 0 w 969"/>
              <a:gd name="T10" fmla="*/ 0 h 259"/>
              <a:gd name="T11" fmla="*/ 969 w 969"/>
              <a:gd name="T12" fmla="*/ 259 h 25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9" h="259">
                <a:moveTo>
                  <a:pt x="0" y="0"/>
                </a:moveTo>
                <a:cubicBezTo>
                  <a:pt x="107" y="42"/>
                  <a:pt x="479" y="245"/>
                  <a:pt x="640" y="252"/>
                </a:cubicBezTo>
                <a:cubicBezTo>
                  <a:pt x="801" y="259"/>
                  <a:pt x="901" y="87"/>
                  <a:pt x="969" y="44"/>
                </a:cubicBezTo>
              </a:path>
            </a:pathLst>
          </a:custGeom>
          <a:noFill/>
          <a:ln w="25400">
            <a:solidFill>
              <a:srgbClr val="33CC33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Ins="54000"/>
          <a:lstStyle/>
          <a:p>
            <a:endParaRPr lang="en-US"/>
          </a:p>
        </p:txBody>
      </p:sp>
      <p:sp>
        <p:nvSpPr>
          <p:cNvPr id="1571861" name="Freeform 21"/>
          <p:cNvSpPr>
            <a:spLocks/>
          </p:cNvSpPr>
          <p:nvPr/>
        </p:nvSpPr>
        <p:spPr bwMode="auto">
          <a:xfrm>
            <a:off x="4498975" y="5653088"/>
            <a:ext cx="1528763" cy="436562"/>
          </a:xfrm>
          <a:custGeom>
            <a:avLst/>
            <a:gdLst>
              <a:gd name="T0" fmla="*/ 2147483647 w 963"/>
              <a:gd name="T1" fmla="*/ 0 h 275"/>
              <a:gd name="T2" fmla="*/ 2147483647 w 963"/>
              <a:gd name="T3" fmla="*/ 2147483647 h 275"/>
              <a:gd name="T4" fmla="*/ 0 w 963"/>
              <a:gd name="T5" fmla="*/ 2147483647 h 275"/>
              <a:gd name="T6" fmla="*/ 0 60000 65536"/>
              <a:gd name="T7" fmla="*/ 0 60000 65536"/>
              <a:gd name="T8" fmla="*/ 0 60000 65536"/>
              <a:gd name="T9" fmla="*/ 0 w 963"/>
              <a:gd name="T10" fmla="*/ 0 h 275"/>
              <a:gd name="T11" fmla="*/ 963 w 963"/>
              <a:gd name="T12" fmla="*/ 275 h 2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3" h="275">
                <a:moveTo>
                  <a:pt x="963" y="0"/>
                </a:moveTo>
                <a:cubicBezTo>
                  <a:pt x="834" y="45"/>
                  <a:pt x="347" y="261"/>
                  <a:pt x="186" y="268"/>
                </a:cubicBezTo>
                <a:cubicBezTo>
                  <a:pt x="25" y="275"/>
                  <a:pt x="39" y="87"/>
                  <a:pt x="0" y="39"/>
                </a:cubicBezTo>
              </a:path>
            </a:pathLst>
          </a:custGeom>
          <a:noFill/>
          <a:ln w="25400">
            <a:solidFill>
              <a:srgbClr val="33CC33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Ins="54000"/>
          <a:lstStyle/>
          <a:p>
            <a:endParaRPr lang="en-US"/>
          </a:p>
        </p:txBody>
      </p:sp>
      <p:sp>
        <p:nvSpPr>
          <p:cNvPr id="1571862" name="Rectangle 22"/>
          <p:cNvSpPr>
            <a:spLocks noChangeArrowheads="1"/>
          </p:cNvSpPr>
          <p:nvPr/>
        </p:nvSpPr>
        <p:spPr bwMode="auto">
          <a:xfrm>
            <a:off x="6534150" y="5376863"/>
            <a:ext cx="509588" cy="350837"/>
          </a:xfrm>
          <a:prstGeom prst="rect">
            <a:avLst/>
          </a:prstGeom>
          <a:solidFill>
            <a:srgbClr val="99CC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25400" prstMaterial="legacyMatte">
            <a:bevelT w="13500" h="13500" prst="angle"/>
            <a:bevelB w="13500" h="13500" prst="angle"/>
            <a:extrusionClr>
              <a:srgbClr val="99CC00"/>
            </a:extrusionClr>
          </a:sp3d>
        </p:spPr>
        <p:txBody>
          <a:bodyPr wrap="none" rIns="54000" anchor="ctr">
            <a:flatTx/>
          </a:bodyPr>
          <a:lstStyle/>
          <a:p>
            <a:endParaRPr lang="en-US"/>
          </a:p>
        </p:txBody>
      </p:sp>
      <p:sp>
        <p:nvSpPr>
          <p:cNvPr id="1571863" name="Freeform 23"/>
          <p:cNvSpPr>
            <a:spLocks/>
          </p:cNvSpPr>
          <p:nvPr/>
        </p:nvSpPr>
        <p:spPr bwMode="auto">
          <a:xfrm>
            <a:off x="6815138" y="5638800"/>
            <a:ext cx="755650" cy="303213"/>
          </a:xfrm>
          <a:custGeom>
            <a:avLst/>
            <a:gdLst>
              <a:gd name="T0" fmla="*/ 0 w 1440"/>
              <a:gd name="T1" fmla="*/ 0 h 346"/>
              <a:gd name="T2" fmla="*/ 2147483647 w 1440"/>
              <a:gd name="T3" fmla="*/ 2147483647 h 346"/>
              <a:gd name="T4" fmla="*/ 2147483647 w 1440"/>
              <a:gd name="T5" fmla="*/ 2147483647 h 346"/>
              <a:gd name="T6" fmla="*/ 0 60000 65536"/>
              <a:gd name="T7" fmla="*/ 0 60000 65536"/>
              <a:gd name="T8" fmla="*/ 0 60000 65536"/>
              <a:gd name="T9" fmla="*/ 0 w 1440"/>
              <a:gd name="T10" fmla="*/ 0 h 346"/>
              <a:gd name="T11" fmla="*/ 1440 w 1440"/>
              <a:gd name="T12" fmla="*/ 346 h 3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346">
                <a:moveTo>
                  <a:pt x="0" y="0"/>
                </a:moveTo>
                <a:cubicBezTo>
                  <a:pt x="79" y="165"/>
                  <a:pt x="159" y="330"/>
                  <a:pt x="399" y="338"/>
                </a:cubicBezTo>
                <a:cubicBezTo>
                  <a:pt x="639" y="346"/>
                  <a:pt x="1039" y="195"/>
                  <a:pt x="1440" y="45"/>
                </a:cubicBezTo>
              </a:path>
            </a:pathLst>
          </a:custGeom>
          <a:noFill/>
          <a:ln w="25400">
            <a:solidFill>
              <a:srgbClr val="33CC33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Ins="54000"/>
          <a:lstStyle/>
          <a:p>
            <a:endParaRPr lang="en-US"/>
          </a:p>
        </p:txBody>
      </p:sp>
      <p:sp>
        <p:nvSpPr>
          <p:cNvPr id="1571864" name="Freeform 24"/>
          <p:cNvSpPr>
            <a:spLocks/>
          </p:cNvSpPr>
          <p:nvPr/>
        </p:nvSpPr>
        <p:spPr bwMode="auto">
          <a:xfrm>
            <a:off x="4454525" y="5664200"/>
            <a:ext cx="2298700" cy="458788"/>
          </a:xfrm>
          <a:custGeom>
            <a:avLst/>
            <a:gdLst>
              <a:gd name="T0" fmla="*/ 2147483647 w 1448"/>
              <a:gd name="T1" fmla="*/ 0 h 289"/>
              <a:gd name="T2" fmla="*/ 2147483647 w 1448"/>
              <a:gd name="T3" fmla="*/ 2147483647 h 289"/>
              <a:gd name="T4" fmla="*/ 2147483647 w 1448"/>
              <a:gd name="T5" fmla="*/ 2147483647 h 289"/>
              <a:gd name="T6" fmla="*/ 0 60000 65536"/>
              <a:gd name="T7" fmla="*/ 0 60000 65536"/>
              <a:gd name="T8" fmla="*/ 0 60000 65536"/>
              <a:gd name="T9" fmla="*/ 0 w 1448"/>
              <a:gd name="T10" fmla="*/ 0 h 289"/>
              <a:gd name="T11" fmla="*/ 1448 w 1448"/>
              <a:gd name="T12" fmla="*/ 289 h 2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8" h="289">
                <a:moveTo>
                  <a:pt x="1448" y="0"/>
                </a:moveTo>
                <a:cubicBezTo>
                  <a:pt x="1246" y="47"/>
                  <a:pt x="472" y="277"/>
                  <a:pt x="236" y="283"/>
                </a:cubicBezTo>
                <a:cubicBezTo>
                  <a:pt x="0" y="289"/>
                  <a:pt x="74" y="90"/>
                  <a:pt x="31" y="39"/>
                </a:cubicBezTo>
              </a:path>
            </a:pathLst>
          </a:custGeom>
          <a:noFill/>
          <a:ln w="25400">
            <a:solidFill>
              <a:srgbClr val="33CC33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Ins="54000"/>
          <a:lstStyle/>
          <a:p>
            <a:endParaRPr lang="en-US"/>
          </a:p>
        </p:txBody>
      </p:sp>
      <p:sp>
        <p:nvSpPr>
          <p:cNvPr id="1571865" name="Freeform 25"/>
          <p:cNvSpPr>
            <a:spLocks/>
          </p:cNvSpPr>
          <p:nvPr/>
        </p:nvSpPr>
        <p:spPr bwMode="auto">
          <a:xfrm>
            <a:off x="1308100" y="5494338"/>
            <a:ext cx="3146425" cy="696912"/>
          </a:xfrm>
          <a:custGeom>
            <a:avLst/>
            <a:gdLst>
              <a:gd name="T0" fmla="*/ 2147483647 w 1982"/>
              <a:gd name="T1" fmla="*/ 0 h 439"/>
              <a:gd name="T2" fmla="*/ 2147483647 w 1982"/>
              <a:gd name="T3" fmla="*/ 2147483647 h 439"/>
              <a:gd name="T4" fmla="*/ 0 w 1982"/>
              <a:gd name="T5" fmla="*/ 2147483647 h 439"/>
              <a:gd name="T6" fmla="*/ 0 60000 65536"/>
              <a:gd name="T7" fmla="*/ 0 60000 65536"/>
              <a:gd name="T8" fmla="*/ 0 60000 65536"/>
              <a:gd name="T9" fmla="*/ 0 w 1982"/>
              <a:gd name="T10" fmla="*/ 0 h 439"/>
              <a:gd name="T11" fmla="*/ 1982 w 1982"/>
              <a:gd name="T12" fmla="*/ 439 h 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82" h="439">
                <a:moveTo>
                  <a:pt x="1982" y="0"/>
                </a:moveTo>
                <a:cubicBezTo>
                  <a:pt x="1626" y="218"/>
                  <a:pt x="1271" y="437"/>
                  <a:pt x="941" y="438"/>
                </a:cubicBezTo>
                <a:cubicBezTo>
                  <a:pt x="611" y="439"/>
                  <a:pt x="157" y="78"/>
                  <a:pt x="0" y="6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Ins="54000"/>
          <a:lstStyle/>
          <a:p>
            <a:endParaRPr lang="en-US"/>
          </a:p>
        </p:txBody>
      </p:sp>
      <p:sp>
        <p:nvSpPr>
          <p:cNvPr id="1571866" name="Freeform 26"/>
          <p:cNvSpPr>
            <a:spLocks/>
          </p:cNvSpPr>
          <p:nvPr/>
        </p:nvSpPr>
        <p:spPr bwMode="auto">
          <a:xfrm>
            <a:off x="4468813" y="5497513"/>
            <a:ext cx="3146425" cy="696912"/>
          </a:xfrm>
          <a:custGeom>
            <a:avLst/>
            <a:gdLst>
              <a:gd name="T0" fmla="*/ 2147483647 w 1982"/>
              <a:gd name="T1" fmla="*/ 0 h 439"/>
              <a:gd name="T2" fmla="*/ 2147483647 w 1982"/>
              <a:gd name="T3" fmla="*/ 2147483647 h 439"/>
              <a:gd name="T4" fmla="*/ 0 w 1982"/>
              <a:gd name="T5" fmla="*/ 2147483647 h 439"/>
              <a:gd name="T6" fmla="*/ 0 60000 65536"/>
              <a:gd name="T7" fmla="*/ 0 60000 65536"/>
              <a:gd name="T8" fmla="*/ 0 60000 65536"/>
              <a:gd name="T9" fmla="*/ 0 w 1982"/>
              <a:gd name="T10" fmla="*/ 0 h 439"/>
              <a:gd name="T11" fmla="*/ 1982 w 1982"/>
              <a:gd name="T12" fmla="*/ 439 h 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82" h="439">
                <a:moveTo>
                  <a:pt x="1982" y="0"/>
                </a:moveTo>
                <a:cubicBezTo>
                  <a:pt x="1626" y="218"/>
                  <a:pt x="1271" y="437"/>
                  <a:pt x="941" y="438"/>
                </a:cubicBezTo>
                <a:cubicBezTo>
                  <a:pt x="611" y="439"/>
                  <a:pt x="157" y="78"/>
                  <a:pt x="0" y="6"/>
                </a:cubicBez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Ins="54000"/>
          <a:lstStyle/>
          <a:p>
            <a:endParaRPr lang="en-US"/>
          </a:p>
        </p:txBody>
      </p:sp>
      <p:sp>
        <p:nvSpPr>
          <p:cNvPr id="1571867" name="Rectangle 27"/>
          <p:cNvSpPr>
            <a:spLocks noChangeArrowheads="1"/>
          </p:cNvSpPr>
          <p:nvPr/>
        </p:nvSpPr>
        <p:spPr bwMode="auto">
          <a:xfrm>
            <a:off x="1042988" y="2924175"/>
            <a:ext cx="509587" cy="1598613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wrap="none" rIns="54000" anchor="ctr">
            <a:flatTx/>
          </a:bodyPr>
          <a:lstStyle/>
          <a:p>
            <a:endParaRPr lang="en-US"/>
          </a:p>
        </p:txBody>
      </p:sp>
      <p:sp>
        <p:nvSpPr>
          <p:cNvPr id="1571868" name="Rectangle 28"/>
          <p:cNvSpPr>
            <a:spLocks noChangeArrowheads="1"/>
          </p:cNvSpPr>
          <p:nvPr/>
        </p:nvSpPr>
        <p:spPr bwMode="auto">
          <a:xfrm>
            <a:off x="4211638" y="2924175"/>
            <a:ext cx="509587" cy="1598613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wrap="none" rIns="54000" anchor="ctr">
            <a:flatTx/>
          </a:bodyPr>
          <a:lstStyle/>
          <a:p>
            <a:endParaRPr lang="en-US"/>
          </a:p>
        </p:txBody>
      </p:sp>
      <p:sp>
        <p:nvSpPr>
          <p:cNvPr id="1571869" name="Rectangle 29"/>
          <p:cNvSpPr>
            <a:spLocks noChangeArrowheads="1"/>
          </p:cNvSpPr>
          <p:nvPr/>
        </p:nvSpPr>
        <p:spPr bwMode="auto">
          <a:xfrm>
            <a:off x="7380288" y="2924175"/>
            <a:ext cx="509587" cy="1598613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wrap="none" rIns="54000" anchor="ctr">
            <a:flatTx/>
          </a:bodyPr>
          <a:lstStyle/>
          <a:p>
            <a:endParaRPr lang="en-US"/>
          </a:p>
        </p:txBody>
      </p:sp>
      <p:sp>
        <p:nvSpPr>
          <p:cNvPr id="1571870" name="Rectangle 30"/>
          <p:cNvSpPr>
            <a:spLocks noChangeArrowheads="1"/>
          </p:cNvSpPr>
          <p:nvPr/>
        </p:nvSpPr>
        <p:spPr bwMode="auto">
          <a:xfrm>
            <a:off x="6588125" y="2924175"/>
            <a:ext cx="509588" cy="1598613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wrap="none" rIns="54000" anchor="ctr">
            <a:flatTx/>
          </a:bodyPr>
          <a:lstStyle/>
          <a:p>
            <a:endParaRPr lang="en-US"/>
          </a:p>
        </p:txBody>
      </p:sp>
      <p:sp>
        <p:nvSpPr>
          <p:cNvPr id="1571871" name="Rectangle 31"/>
          <p:cNvSpPr>
            <a:spLocks noChangeArrowheads="1"/>
          </p:cNvSpPr>
          <p:nvPr/>
        </p:nvSpPr>
        <p:spPr bwMode="auto">
          <a:xfrm>
            <a:off x="5795963" y="2924175"/>
            <a:ext cx="509587" cy="1598613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wrap="none" rIns="54000" anchor="ctr">
            <a:flatTx/>
          </a:bodyPr>
          <a:lstStyle/>
          <a:p>
            <a:endParaRPr lang="en-US"/>
          </a:p>
        </p:txBody>
      </p:sp>
      <p:sp>
        <p:nvSpPr>
          <p:cNvPr id="1571872" name="Rectangle 32"/>
          <p:cNvSpPr>
            <a:spLocks noChangeArrowheads="1"/>
          </p:cNvSpPr>
          <p:nvPr/>
        </p:nvSpPr>
        <p:spPr bwMode="auto">
          <a:xfrm>
            <a:off x="5003800" y="2924175"/>
            <a:ext cx="509588" cy="1598613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wrap="none" rIns="54000" anchor="ctr">
            <a:flatTx/>
          </a:bodyPr>
          <a:lstStyle/>
          <a:p>
            <a:endParaRPr lang="en-US"/>
          </a:p>
        </p:txBody>
      </p:sp>
      <p:sp>
        <p:nvSpPr>
          <p:cNvPr id="1571873" name="Rectangle 33"/>
          <p:cNvSpPr>
            <a:spLocks noChangeArrowheads="1"/>
          </p:cNvSpPr>
          <p:nvPr/>
        </p:nvSpPr>
        <p:spPr bwMode="auto">
          <a:xfrm>
            <a:off x="3419475" y="2924175"/>
            <a:ext cx="509588" cy="1598613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wrap="none" rIns="54000" anchor="ctr">
            <a:flatTx/>
          </a:bodyPr>
          <a:lstStyle/>
          <a:p>
            <a:endParaRPr lang="en-US"/>
          </a:p>
        </p:txBody>
      </p:sp>
      <p:sp>
        <p:nvSpPr>
          <p:cNvPr id="1571874" name="Rectangle 34"/>
          <p:cNvSpPr>
            <a:spLocks noChangeArrowheads="1"/>
          </p:cNvSpPr>
          <p:nvPr/>
        </p:nvSpPr>
        <p:spPr bwMode="auto">
          <a:xfrm>
            <a:off x="2627313" y="2924175"/>
            <a:ext cx="509587" cy="1598613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wrap="none" rIns="54000" anchor="ctr">
            <a:flatTx/>
          </a:bodyPr>
          <a:lstStyle/>
          <a:p>
            <a:endParaRPr lang="en-US"/>
          </a:p>
        </p:txBody>
      </p:sp>
      <p:sp>
        <p:nvSpPr>
          <p:cNvPr id="1571875" name="Rectangle 35"/>
          <p:cNvSpPr>
            <a:spLocks noChangeArrowheads="1"/>
          </p:cNvSpPr>
          <p:nvPr/>
        </p:nvSpPr>
        <p:spPr bwMode="auto">
          <a:xfrm>
            <a:off x="1835150" y="2924175"/>
            <a:ext cx="509588" cy="1598613"/>
          </a:xfrm>
          <a:prstGeom prst="rect">
            <a:avLst/>
          </a:prstGeom>
          <a:solidFill>
            <a:srgbClr val="00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FF"/>
            </a:extrusionClr>
          </a:sp3d>
        </p:spPr>
        <p:txBody>
          <a:bodyPr wrap="none" rIns="54000" anchor="ctr">
            <a:flatTx/>
          </a:bodyPr>
          <a:lstStyle/>
          <a:p>
            <a:endParaRPr lang="en-US"/>
          </a:p>
        </p:txBody>
      </p:sp>
      <p:sp>
        <p:nvSpPr>
          <p:cNvPr id="1571876" name="Line 36"/>
          <p:cNvSpPr>
            <a:spLocks noChangeShapeType="1"/>
          </p:cNvSpPr>
          <p:nvPr/>
        </p:nvSpPr>
        <p:spPr bwMode="auto">
          <a:xfrm>
            <a:off x="1331913" y="3716338"/>
            <a:ext cx="0" cy="10810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1331913" y="3716338"/>
            <a:ext cx="3168650" cy="1368425"/>
            <a:chOff x="839" y="2341"/>
            <a:chExt cx="1996" cy="862"/>
          </a:xfrm>
        </p:grpSpPr>
        <p:sp>
          <p:nvSpPr>
            <p:cNvPr id="10316" name="Line 38"/>
            <p:cNvSpPr>
              <a:spLocks noChangeShapeType="1"/>
            </p:cNvSpPr>
            <p:nvPr/>
          </p:nvSpPr>
          <p:spPr bwMode="auto">
            <a:xfrm>
              <a:off x="2835" y="2341"/>
              <a:ext cx="0" cy="8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7" name="Line 39"/>
            <p:cNvSpPr>
              <a:spLocks noChangeShapeType="1"/>
            </p:cNvSpPr>
            <p:nvPr/>
          </p:nvSpPr>
          <p:spPr bwMode="auto">
            <a:xfrm>
              <a:off x="839" y="2341"/>
              <a:ext cx="1996" cy="8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4500563" y="3716338"/>
            <a:ext cx="3168650" cy="1368425"/>
            <a:chOff x="2835" y="2341"/>
            <a:chExt cx="1996" cy="862"/>
          </a:xfrm>
        </p:grpSpPr>
        <p:sp>
          <p:nvSpPr>
            <p:cNvPr id="10314" name="Line 41"/>
            <p:cNvSpPr>
              <a:spLocks noChangeShapeType="1"/>
            </p:cNvSpPr>
            <p:nvPr/>
          </p:nvSpPr>
          <p:spPr bwMode="auto">
            <a:xfrm>
              <a:off x="4830" y="2341"/>
              <a:ext cx="0" cy="8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5" name="Line 42"/>
            <p:cNvSpPr>
              <a:spLocks noChangeShapeType="1"/>
            </p:cNvSpPr>
            <p:nvPr/>
          </p:nvSpPr>
          <p:spPr bwMode="auto">
            <a:xfrm>
              <a:off x="2835" y="2341"/>
              <a:ext cx="1996" cy="86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1331913" y="3716338"/>
            <a:ext cx="3168650" cy="1584325"/>
            <a:chOff x="839" y="2341"/>
            <a:chExt cx="1996" cy="998"/>
          </a:xfrm>
        </p:grpSpPr>
        <p:sp>
          <p:nvSpPr>
            <p:cNvPr id="10311" name="Line 44"/>
            <p:cNvSpPr>
              <a:spLocks noChangeShapeType="1"/>
            </p:cNvSpPr>
            <p:nvPr/>
          </p:nvSpPr>
          <p:spPr bwMode="auto">
            <a:xfrm>
              <a:off x="1338" y="2341"/>
              <a:ext cx="0" cy="9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2" name="Line 45"/>
            <p:cNvSpPr>
              <a:spLocks noChangeShapeType="1"/>
            </p:cNvSpPr>
            <p:nvPr/>
          </p:nvSpPr>
          <p:spPr bwMode="auto">
            <a:xfrm>
              <a:off x="839" y="2341"/>
              <a:ext cx="499" cy="9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3" name="Line 46"/>
            <p:cNvSpPr>
              <a:spLocks noChangeShapeType="1"/>
            </p:cNvSpPr>
            <p:nvPr/>
          </p:nvSpPr>
          <p:spPr bwMode="auto">
            <a:xfrm flipH="1">
              <a:off x="1338" y="2341"/>
              <a:ext cx="1497" cy="9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4500563" y="3716338"/>
            <a:ext cx="3168650" cy="1584325"/>
            <a:chOff x="2835" y="2341"/>
            <a:chExt cx="1996" cy="998"/>
          </a:xfrm>
        </p:grpSpPr>
        <p:sp>
          <p:nvSpPr>
            <p:cNvPr id="10308" name="Line 48"/>
            <p:cNvSpPr>
              <a:spLocks noChangeShapeType="1"/>
            </p:cNvSpPr>
            <p:nvPr/>
          </p:nvSpPr>
          <p:spPr bwMode="auto">
            <a:xfrm>
              <a:off x="3334" y="2341"/>
              <a:ext cx="0" cy="9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9" name="Line 49"/>
            <p:cNvSpPr>
              <a:spLocks noChangeShapeType="1"/>
            </p:cNvSpPr>
            <p:nvPr/>
          </p:nvSpPr>
          <p:spPr bwMode="auto">
            <a:xfrm>
              <a:off x="2835" y="2341"/>
              <a:ext cx="499" cy="9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0" name="Line 50"/>
            <p:cNvSpPr>
              <a:spLocks noChangeShapeType="1"/>
            </p:cNvSpPr>
            <p:nvPr/>
          </p:nvSpPr>
          <p:spPr bwMode="auto">
            <a:xfrm flipH="1">
              <a:off x="3334" y="2341"/>
              <a:ext cx="1497" cy="9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1331913" y="3716338"/>
            <a:ext cx="3168650" cy="1584325"/>
            <a:chOff x="839" y="2341"/>
            <a:chExt cx="1996" cy="998"/>
          </a:xfrm>
        </p:grpSpPr>
        <p:sp>
          <p:nvSpPr>
            <p:cNvPr id="10305" name="Line 52"/>
            <p:cNvSpPr>
              <a:spLocks noChangeShapeType="1"/>
            </p:cNvSpPr>
            <p:nvPr/>
          </p:nvSpPr>
          <p:spPr bwMode="auto">
            <a:xfrm>
              <a:off x="1837" y="2341"/>
              <a:ext cx="0" cy="9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6" name="Line 53"/>
            <p:cNvSpPr>
              <a:spLocks noChangeShapeType="1"/>
            </p:cNvSpPr>
            <p:nvPr/>
          </p:nvSpPr>
          <p:spPr bwMode="auto">
            <a:xfrm>
              <a:off x="839" y="2341"/>
              <a:ext cx="998" cy="9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7" name="Line 54"/>
            <p:cNvSpPr>
              <a:spLocks noChangeShapeType="1"/>
            </p:cNvSpPr>
            <p:nvPr/>
          </p:nvSpPr>
          <p:spPr bwMode="auto">
            <a:xfrm flipH="1">
              <a:off x="1837" y="2341"/>
              <a:ext cx="998" cy="9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55"/>
          <p:cNvGrpSpPr>
            <a:grpSpLocks/>
          </p:cNvGrpSpPr>
          <p:nvPr/>
        </p:nvGrpSpPr>
        <p:grpSpPr bwMode="auto">
          <a:xfrm>
            <a:off x="4500563" y="3716338"/>
            <a:ext cx="3168650" cy="1584325"/>
            <a:chOff x="2835" y="2341"/>
            <a:chExt cx="1996" cy="998"/>
          </a:xfrm>
        </p:grpSpPr>
        <p:sp>
          <p:nvSpPr>
            <p:cNvPr id="10302" name="Line 56"/>
            <p:cNvSpPr>
              <a:spLocks noChangeShapeType="1"/>
            </p:cNvSpPr>
            <p:nvPr/>
          </p:nvSpPr>
          <p:spPr bwMode="auto">
            <a:xfrm>
              <a:off x="3833" y="2341"/>
              <a:ext cx="0" cy="9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3" name="Line 57"/>
            <p:cNvSpPr>
              <a:spLocks noChangeShapeType="1"/>
            </p:cNvSpPr>
            <p:nvPr/>
          </p:nvSpPr>
          <p:spPr bwMode="auto">
            <a:xfrm>
              <a:off x="2835" y="2341"/>
              <a:ext cx="998" cy="9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4" name="Line 58"/>
            <p:cNvSpPr>
              <a:spLocks noChangeShapeType="1"/>
            </p:cNvSpPr>
            <p:nvPr/>
          </p:nvSpPr>
          <p:spPr bwMode="auto">
            <a:xfrm flipH="1">
              <a:off x="3833" y="2341"/>
              <a:ext cx="998" cy="9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59"/>
          <p:cNvGrpSpPr>
            <a:grpSpLocks/>
          </p:cNvGrpSpPr>
          <p:nvPr/>
        </p:nvGrpSpPr>
        <p:grpSpPr bwMode="auto">
          <a:xfrm>
            <a:off x="1331913" y="3716338"/>
            <a:ext cx="3168650" cy="1584325"/>
            <a:chOff x="839" y="2341"/>
            <a:chExt cx="1996" cy="998"/>
          </a:xfrm>
        </p:grpSpPr>
        <p:sp>
          <p:nvSpPr>
            <p:cNvPr id="10299" name="Line 60"/>
            <p:cNvSpPr>
              <a:spLocks noChangeShapeType="1"/>
            </p:cNvSpPr>
            <p:nvPr/>
          </p:nvSpPr>
          <p:spPr bwMode="auto">
            <a:xfrm>
              <a:off x="2336" y="2341"/>
              <a:ext cx="0" cy="9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0" name="Line 61"/>
            <p:cNvSpPr>
              <a:spLocks noChangeShapeType="1"/>
            </p:cNvSpPr>
            <p:nvPr/>
          </p:nvSpPr>
          <p:spPr bwMode="auto">
            <a:xfrm>
              <a:off x="839" y="2341"/>
              <a:ext cx="1497" cy="9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1" name="Line 62"/>
            <p:cNvSpPr>
              <a:spLocks noChangeShapeType="1"/>
            </p:cNvSpPr>
            <p:nvPr/>
          </p:nvSpPr>
          <p:spPr bwMode="auto">
            <a:xfrm flipH="1">
              <a:off x="2336" y="2341"/>
              <a:ext cx="499" cy="9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63"/>
          <p:cNvGrpSpPr>
            <a:grpSpLocks/>
          </p:cNvGrpSpPr>
          <p:nvPr/>
        </p:nvGrpSpPr>
        <p:grpSpPr bwMode="auto">
          <a:xfrm>
            <a:off x="4500563" y="3716338"/>
            <a:ext cx="3168650" cy="1584325"/>
            <a:chOff x="2835" y="2341"/>
            <a:chExt cx="1996" cy="998"/>
          </a:xfrm>
        </p:grpSpPr>
        <p:sp>
          <p:nvSpPr>
            <p:cNvPr id="10296" name="Line 64"/>
            <p:cNvSpPr>
              <a:spLocks noChangeShapeType="1"/>
            </p:cNvSpPr>
            <p:nvPr/>
          </p:nvSpPr>
          <p:spPr bwMode="auto">
            <a:xfrm>
              <a:off x="4332" y="2341"/>
              <a:ext cx="0" cy="9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7" name="Line 65"/>
            <p:cNvSpPr>
              <a:spLocks noChangeShapeType="1"/>
            </p:cNvSpPr>
            <p:nvPr/>
          </p:nvSpPr>
          <p:spPr bwMode="auto">
            <a:xfrm>
              <a:off x="2835" y="2341"/>
              <a:ext cx="1497" cy="9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98" name="Line 66"/>
            <p:cNvSpPr>
              <a:spLocks noChangeShapeType="1"/>
            </p:cNvSpPr>
            <p:nvPr/>
          </p:nvSpPr>
          <p:spPr bwMode="auto">
            <a:xfrm flipH="1">
              <a:off x="4332" y="2341"/>
              <a:ext cx="499" cy="9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71907" name="Text Box 67"/>
          <p:cNvSpPr txBox="1">
            <a:spLocks noChangeArrowheads="1"/>
          </p:cNvSpPr>
          <p:nvPr/>
        </p:nvSpPr>
        <p:spPr bwMode="auto">
          <a:xfrm>
            <a:off x="395288" y="2997200"/>
            <a:ext cx="1522412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800" b="0"/>
              <a:t>I-Frames</a:t>
            </a:r>
          </a:p>
          <a:p>
            <a:r>
              <a:rPr lang="en-US" sz="1800" b="0"/>
              <a:t>“intra-coded”</a:t>
            </a:r>
          </a:p>
        </p:txBody>
      </p:sp>
      <p:sp>
        <p:nvSpPr>
          <p:cNvPr id="1571908" name="Text Box 68"/>
          <p:cNvSpPr txBox="1">
            <a:spLocks noChangeArrowheads="1"/>
          </p:cNvSpPr>
          <p:nvPr/>
        </p:nvSpPr>
        <p:spPr bwMode="auto">
          <a:xfrm>
            <a:off x="6659563" y="2997200"/>
            <a:ext cx="1846262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b="0"/>
              <a:t>P-Frames</a:t>
            </a:r>
          </a:p>
          <a:p>
            <a:pPr algn="ctr"/>
            <a:r>
              <a:rPr lang="en-US" sz="1800" b="0"/>
              <a:t>predictive coded</a:t>
            </a:r>
          </a:p>
        </p:txBody>
      </p:sp>
      <p:sp>
        <p:nvSpPr>
          <p:cNvPr id="1571909" name="Text Box 69"/>
          <p:cNvSpPr txBox="1">
            <a:spLocks noChangeArrowheads="1"/>
          </p:cNvSpPr>
          <p:nvPr/>
        </p:nvSpPr>
        <p:spPr bwMode="auto">
          <a:xfrm>
            <a:off x="2627313" y="2781300"/>
            <a:ext cx="1662112" cy="9255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b="0"/>
              <a:t>B-Frames</a:t>
            </a:r>
          </a:p>
          <a:p>
            <a:pPr algn="ctr"/>
            <a:r>
              <a:rPr lang="en-US" sz="1800" b="0"/>
              <a:t>bi-directionally</a:t>
            </a:r>
          </a:p>
          <a:p>
            <a:pPr algn="ctr"/>
            <a:r>
              <a:rPr lang="en-US" sz="1800" b="0"/>
              <a:t>coded</a:t>
            </a:r>
          </a:p>
        </p:txBody>
      </p:sp>
      <p:cxnSp>
        <p:nvCxnSpPr>
          <p:cNvPr id="1571910" name="AutoShape 70"/>
          <p:cNvCxnSpPr>
            <a:cxnSpLocks noChangeShapeType="1"/>
            <a:stCxn id="1571907" idx="2"/>
            <a:endCxn id="1571844" idx="0"/>
          </p:cNvCxnSpPr>
          <p:nvPr/>
        </p:nvCxnSpPr>
        <p:spPr bwMode="auto">
          <a:xfrm>
            <a:off x="1157288" y="3648075"/>
            <a:ext cx="117475" cy="1268413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71911" name="AutoShape 71"/>
          <p:cNvCxnSpPr>
            <a:cxnSpLocks noChangeShapeType="1"/>
            <a:stCxn id="1571908" idx="2"/>
            <a:endCxn id="1571846" idx="0"/>
          </p:cNvCxnSpPr>
          <p:nvPr/>
        </p:nvCxnSpPr>
        <p:spPr bwMode="auto">
          <a:xfrm flipH="1">
            <a:off x="4443413" y="3648075"/>
            <a:ext cx="3140075" cy="151765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71912" name="AutoShape 72"/>
          <p:cNvCxnSpPr>
            <a:cxnSpLocks noChangeShapeType="1"/>
            <a:stCxn id="1571908" idx="2"/>
            <a:endCxn id="1571845" idx="0"/>
          </p:cNvCxnSpPr>
          <p:nvPr/>
        </p:nvCxnSpPr>
        <p:spPr bwMode="auto">
          <a:xfrm>
            <a:off x="7583488" y="3648075"/>
            <a:ext cx="4762" cy="1522413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71913" name="AutoShape 73"/>
          <p:cNvCxnSpPr>
            <a:cxnSpLocks noChangeShapeType="1"/>
            <a:stCxn id="1571909" idx="2"/>
            <a:endCxn id="1571847" idx="0"/>
          </p:cNvCxnSpPr>
          <p:nvPr/>
        </p:nvCxnSpPr>
        <p:spPr bwMode="auto">
          <a:xfrm flipH="1">
            <a:off x="2085975" y="3706813"/>
            <a:ext cx="1373188" cy="1660525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71914" name="AutoShape 74"/>
          <p:cNvCxnSpPr>
            <a:cxnSpLocks noChangeShapeType="1"/>
            <a:stCxn id="1571909" idx="2"/>
            <a:endCxn id="1571850" idx="0"/>
          </p:cNvCxnSpPr>
          <p:nvPr/>
        </p:nvCxnSpPr>
        <p:spPr bwMode="auto">
          <a:xfrm flipH="1">
            <a:off x="2881313" y="3706813"/>
            <a:ext cx="577850" cy="1673225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71915" name="AutoShape 75"/>
          <p:cNvCxnSpPr>
            <a:cxnSpLocks noChangeShapeType="1"/>
            <a:stCxn id="1571909" idx="2"/>
            <a:endCxn id="1571853" idx="0"/>
          </p:cNvCxnSpPr>
          <p:nvPr/>
        </p:nvCxnSpPr>
        <p:spPr bwMode="auto">
          <a:xfrm>
            <a:off x="3459163" y="3706813"/>
            <a:ext cx="188912" cy="1666875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71916" name="AutoShape 76"/>
          <p:cNvCxnSpPr>
            <a:cxnSpLocks noChangeShapeType="1"/>
            <a:stCxn id="1571909" idx="2"/>
            <a:endCxn id="1571856" idx="0"/>
          </p:cNvCxnSpPr>
          <p:nvPr/>
        </p:nvCxnSpPr>
        <p:spPr bwMode="auto">
          <a:xfrm>
            <a:off x="3459163" y="3706813"/>
            <a:ext cx="1768475" cy="166370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71917" name="AutoShape 77"/>
          <p:cNvCxnSpPr>
            <a:cxnSpLocks noChangeShapeType="1"/>
            <a:stCxn id="1571909" idx="2"/>
            <a:endCxn id="1571859" idx="0"/>
          </p:cNvCxnSpPr>
          <p:nvPr/>
        </p:nvCxnSpPr>
        <p:spPr bwMode="auto">
          <a:xfrm>
            <a:off x="3459163" y="3706813"/>
            <a:ext cx="2563812" cy="167640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71918" name="AutoShape 78"/>
          <p:cNvCxnSpPr>
            <a:cxnSpLocks noChangeShapeType="1"/>
            <a:stCxn id="1571909" idx="2"/>
            <a:endCxn id="1571862" idx="0"/>
          </p:cNvCxnSpPr>
          <p:nvPr/>
        </p:nvCxnSpPr>
        <p:spPr bwMode="auto">
          <a:xfrm>
            <a:off x="3459163" y="3706813"/>
            <a:ext cx="3330575" cy="1670050"/>
          </a:xfrm>
          <a:prstGeom prst="straightConnector1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7258193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71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1844" grpId="0" animBg="1"/>
      <p:bldP spid="1571845" grpId="0" animBg="1"/>
      <p:bldP spid="1571846" grpId="0" animBg="1"/>
      <p:bldP spid="1571847" grpId="0" animBg="1"/>
      <p:bldP spid="1571848" grpId="0" animBg="1"/>
      <p:bldP spid="1571849" grpId="0" animBg="1"/>
      <p:bldP spid="1571850" grpId="0" animBg="1"/>
      <p:bldP spid="1571851" grpId="0" animBg="1"/>
      <p:bldP spid="1571852" grpId="0" animBg="1"/>
      <p:bldP spid="1571853" grpId="0" animBg="1"/>
      <p:bldP spid="1571854" grpId="0" animBg="1"/>
      <p:bldP spid="1571855" grpId="0" animBg="1"/>
      <p:bldP spid="1571856" grpId="0" animBg="1"/>
      <p:bldP spid="1571857" grpId="0" animBg="1"/>
      <p:bldP spid="1571858" grpId="0" animBg="1"/>
      <p:bldP spid="1571859" grpId="0" animBg="1"/>
      <p:bldP spid="1571860" grpId="0" animBg="1"/>
      <p:bldP spid="1571861" grpId="0" animBg="1"/>
      <p:bldP spid="1571862" grpId="0" animBg="1"/>
      <p:bldP spid="1571863" grpId="0" animBg="1"/>
      <p:bldP spid="1571864" grpId="0" animBg="1"/>
      <p:bldP spid="1571865" grpId="0" animBg="1"/>
      <p:bldP spid="1571866" grpId="0" animBg="1"/>
      <p:bldP spid="1571867" grpId="0" animBg="1"/>
      <p:bldP spid="1571867" grpId="1" animBg="1"/>
      <p:bldP spid="1571868" grpId="0" animBg="1"/>
      <p:bldP spid="1571868" grpId="1" animBg="1"/>
      <p:bldP spid="1571869" grpId="0" animBg="1"/>
      <p:bldP spid="1571869" grpId="1" animBg="1"/>
      <p:bldP spid="1571870" grpId="0" animBg="1"/>
      <p:bldP spid="1571870" grpId="1" animBg="1"/>
      <p:bldP spid="1571871" grpId="0" animBg="1"/>
      <p:bldP spid="1571871" grpId="1" animBg="1"/>
      <p:bldP spid="1571872" grpId="0" animBg="1"/>
      <p:bldP spid="1571872" grpId="1" animBg="1"/>
      <p:bldP spid="1571873" grpId="0" animBg="1"/>
      <p:bldP spid="1571873" grpId="1" animBg="1"/>
      <p:bldP spid="1571874" grpId="0" animBg="1"/>
      <p:bldP spid="1571874" grpId="1" animBg="1"/>
      <p:bldP spid="1571875" grpId="0" animBg="1"/>
      <p:bldP spid="1571875" grpId="1" animBg="1"/>
      <p:bldP spid="1571876" grpId="0" animBg="1"/>
      <p:bldP spid="1571876" grpId="1" animBg="1"/>
      <p:bldP spid="1571907" grpId="0" animBg="1"/>
      <p:bldP spid="1571908" grpId="0" animBg="1"/>
      <p:bldP spid="1571909" grpId="0" animBg="1"/>
    </p:bldLst>
  </p:timing>
</p:sld>
</file>

<file path=ppt/theme/theme1.xml><?xml version="1.0" encoding="utf-8"?>
<a:theme xmlns:a="http://schemas.openxmlformats.org/drawingml/2006/main" name="1_paalh">
  <a:themeElements>
    <a:clrScheme name="1_paalh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paalh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3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  <a:txDef>
      <a:spPr>
        <a:solidFill>
          <a:srgbClr val="FFF4C8"/>
        </a:solidFill>
        <a:ln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wrap="none" rtlCol="0">
        <a:spAutoFit/>
      </a:bodyPr>
      <a:lstStyle>
        <a:defPPr>
          <a:defRPr sz="2400" dirty="0" smtClean="0">
            <a:latin typeface="Eurostile"/>
            <a:cs typeface="Eurostile"/>
          </a:defRPr>
        </a:defPPr>
      </a:lstStyle>
    </a:txDef>
  </a:objectDefaults>
  <a:extraClrSchemeLst>
    <a:extraClrScheme>
      <a:clrScheme name="1_paalh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aalh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aalh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aalh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aalh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aalh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discuss.pptx</Template>
  <TotalTime>4956</TotalTime>
  <Words>2606</Words>
  <Application>Microsoft Macintosh PowerPoint</Application>
  <PresentationFormat>On-screen Show (4:3)</PresentationFormat>
  <Paragraphs>489</Paragraphs>
  <Slides>42</Slides>
  <Notes>6</Notes>
  <HiddenSlides>7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1_paalh</vt:lpstr>
      <vt:lpstr>VISIO</vt:lpstr>
      <vt:lpstr>Equation</vt:lpstr>
      <vt:lpstr>INF3190 – Data Communication Multimedia Protocols</vt:lpstr>
      <vt:lpstr>Media</vt:lpstr>
      <vt:lpstr>Dependence of Media</vt:lpstr>
      <vt:lpstr>Continuous Media</vt:lpstr>
      <vt:lpstr>Multimedia in networks </vt:lpstr>
      <vt:lpstr>Multimedia in networks </vt:lpstr>
      <vt:lpstr>High Data Volume </vt:lpstr>
      <vt:lpstr>Compression – General Requirements</vt:lpstr>
      <vt:lpstr>Example: MPEG-1</vt:lpstr>
      <vt:lpstr>MPEG (Moving Pictures Expert Group)</vt:lpstr>
      <vt:lpstr>Quality of service - QoS</vt:lpstr>
      <vt:lpstr>Multimedia Networking</vt:lpstr>
      <vt:lpstr>Non-QoS Multimedia Networking</vt:lpstr>
      <vt:lpstr>Streaming over best-effort networks: audio conferencing</vt:lpstr>
      <vt:lpstr>Streaming over best-effort networks: audio conferencing</vt:lpstr>
      <vt:lpstr>Delay compensation</vt:lpstr>
      <vt:lpstr>Jitter compensation</vt:lpstr>
      <vt:lpstr>Jitter compensation</vt:lpstr>
      <vt:lpstr>Jitter compensation: Adaptive playout delay</vt:lpstr>
      <vt:lpstr>Jitter compensation: Adaptive playout delay</vt:lpstr>
      <vt:lpstr>Jitter compensation: Adaptive playout delay</vt:lpstr>
      <vt:lpstr>Loss compensation</vt:lpstr>
      <vt:lpstr>Loss compensation</vt:lpstr>
      <vt:lpstr>Loss compensation</vt:lpstr>
      <vt:lpstr>Loss compensation</vt:lpstr>
      <vt:lpstr>Making the best of best effort</vt:lpstr>
      <vt:lpstr>Streaming from Web server (1)</vt:lpstr>
      <vt:lpstr>Streaming from Web server (2)</vt:lpstr>
      <vt:lpstr>Streaming from a streaming server</vt:lpstr>
      <vt:lpstr>Non-QoS Multimedia Networking</vt:lpstr>
      <vt:lpstr>Multimedia Content Processing</vt:lpstr>
      <vt:lpstr>Application Level Framing</vt:lpstr>
      <vt:lpstr>ALF: Application Data Units</vt:lpstr>
      <vt:lpstr>Integrated Layer Processing</vt:lpstr>
      <vt:lpstr>Integrated Layer Processing</vt:lpstr>
      <vt:lpstr>Non-QoS Multimedia Networking</vt:lpstr>
      <vt:lpstr>Real-time Transport Protocol (RTP)</vt:lpstr>
      <vt:lpstr>Real-time Transport Protocol (RTP)</vt:lpstr>
      <vt:lpstr>WebRTC / rtcweb</vt:lpstr>
      <vt:lpstr>RTP</vt:lpstr>
      <vt:lpstr>RTP Functions</vt:lpstr>
      <vt:lpstr>to be continued</vt:lpstr>
    </vt:vector>
  </TitlesOfParts>
  <Company>UNIK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</dc:title>
  <dc:creator>Carsten Griwodz</dc:creator>
  <cp:lastModifiedBy>Carsten Griwodz</cp:lastModifiedBy>
  <cp:revision>1414</cp:revision>
  <cp:lastPrinted>2017-05-04T05:43:25Z</cp:lastPrinted>
  <dcterms:created xsi:type="dcterms:W3CDTF">2003-03-06T08:24:12Z</dcterms:created>
  <dcterms:modified xsi:type="dcterms:W3CDTF">2017-05-04T06:47:14Z</dcterms:modified>
</cp:coreProperties>
</file>