
<file path=[Content_Types].xml><?xml version="1.0" encoding="utf-8"?>
<Types xmlns="http://schemas.openxmlformats.org/package/2006/content-types">
  <Default Extension="xml" ContentType="application/xml"/>
  <Default Extension="wmf" ContentType="image/x-wmf"/>
  <Default Extension="jpeg" ContentType="image/jpeg"/>
  <Default Extension="rels" ContentType="application/vnd.openxmlformats-package.relationships+xml"/>
  <Default Extension="emf" ContentType="image/x-emf"/>
  <Default Extension="mp4" ContentType="video/unknown"/>
  <Default Extension="vml" ContentType="application/vnd.openxmlformats-officedocument.vmlDrawing"/>
  <Default Extension="gif" ContentType="image/gif"/>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embeddings/oleObject1.bin" ContentType="application/vnd.openxmlformats-officedocument.oleObject"/>
  <Override PartName="/ppt/embeddings/oleObject2.bin" ContentType="application/vnd.openxmlformats-officedocument.oleObject"/>
  <Override PartName="/ppt/embeddings/oleObject3.bin" ContentType="application/vnd.openxmlformats-officedocument.oleObject"/>
  <Override PartName="/ppt/notesSlides/notesSlide3.xml" ContentType="application/vnd.openxmlformats-officedocument.presentationml.notesSlide+xml"/>
  <Override PartName="/ppt/embeddings/oleObject4.bin" ContentType="application/vnd.openxmlformats-officedocument.oleObject"/>
  <Override PartName="/ppt/embeddings/oleObject5.bin" ContentType="application/vnd.openxmlformats-officedocument.oleObject"/>
  <Override PartName="/ppt/embeddings/oleObject6.bin" ContentType="application/vnd.openxmlformats-officedocument.oleObject"/>
  <Override PartName="/ppt/embeddings/oleObject7.bin" ContentType="application/vnd.openxmlformats-officedocument.oleObject"/>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embeddings/oleObject8.bin" ContentType="application/vnd.openxmlformats-officedocument.oleObject"/>
  <Override PartName="/ppt/embeddings/oleObject9.bin" ContentType="application/vnd.openxmlformats-officedocument.oleObject"/>
  <Override PartName="/ppt/embeddings/oleObject10.bin" ContentType="application/vnd.openxmlformats-officedocument.oleObject"/>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embeddings/oleObject11.bin" ContentType="application/vnd.openxmlformats-officedocument.oleObject"/>
  <Override PartName="/ppt/embeddings/oleObject12.bin" ContentType="application/vnd.openxmlformats-officedocument.oleObject"/>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77" r:id="rId1"/>
  </p:sldMasterIdLst>
  <p:notesMasterIdLst>
    <p:notesMasterId r:id="rId122"/>
  </p:notesMasterIdLst>
  <p:handoutMasterIdLst>
    <p:handoutMasterId r:id="rId123"/>
  </p:handoutMasterIdLst>
  <p:sldIdLst>
    <p:sldId id="590" r:id="rId2"/>
    <p:sldId id="591" r:id="rId3"/>
    <p:sldId id="592" r:id="rId4"/>
    <p:sldId id="593" r:id="rId5"/>
    <p:sldId id="594" r:id="rId6"/>
    <p:sldId id="627" r:id="rId7"/>
    <p:sldId id="596" r:id="rId8"/>
    <p:sldId id="597" r:id="rId9"/>
    <p:sldId id="598" r:id="rId10"/>
    <p:sldId id="599" r:id="rId11"/>
    <p:sldId id="628" r:id="rId12"/>
    <p:sldId id="600" r:id="rId13"/>
    <p:sldId id="601" r:id="rId14"/>
    <p:sldId id="603" r:id="rId15"/>
    <p:sldId id="604" r:id="rId16"/>
    <p:sldId id="691" r:id="rId17"/>
    <p:sldId id="605" r:id="rId18"/>
    <p:sldId id="606" r:id="rId19"/>
    <p:sldId id="607" r:id="rId20"/>
    <p:sldId id="608" r:id="rId21"/>
    <p:sldId id="609" r:id="rId22"/>
    <p:sldId id="610" r:id="rId23"/>
    <p:sldId id="611" r:id="rId24"/>
    <p:sldId id="612" r:id="rId25"/>
    <p:sldId id="613" r:id="rId26"/>
    <p:sldId id="602" r:id="rId27"/>
    <p:sldId id="620" r:id="rId28"/>
    <p:sldId id="621" r:id="rId29"/>
    <p:sldId id="622" r:id="rId30"/>
    <p:sldId id="470" r:id="rId31"/>
    <p:sldId id="471" r:id="rId32"/>
    <p:sldId id="472" r:id="rId33"/>
    <p:sldId id="473" r:id="rId34"/>
    <p:sldId id="474" r:id="rId35"/>
    <p:sldId id="475" r:id="rId36"/>
    <p:sldId id="476" r:id="rId37"/>
    <p:sldId id="477" r:id="rId38"/>
    <p:sldId id="588" r:id="rId39"/>
    <p:sldId id="633" r:id="rId40"/>
    <p:sldId id="479" r:id="rId41"/>
    <p:sldId id="480" r:id="rId42"/>
    <p:sldId id="481" r:id="rId43"/>
    <p:sldId id="482" r:id="rId44"/>
    <p:sldId id="483" r:id="rId45"/>
    <p:sldId id="484" r:id="rId46"/>
    <p:sldId id="485" r:id="rId47"/>
    <p:sldId id="486" r:id="rId48"/>
    <p:sldId id="580" r:id="rId49"/>
    <p:sldId id="487" r:id="rId50"/>
    <p:sldId id="488" r:id="rId51"/>
    <p:sldId id="489" r:id="rId52"/>
    <p:sldId id="589" r:id="rId53"/>
    <p:sldId id="490" r:id="rId54"/>
    <p:sldId id="491" r:id="rId55"/>
    <p:sldId id="492" r:id="rId56"/>
    <p:sldId id="493" r:id="rId57"/>
    <p:sldId id="494" r:id="rId58"/>
    <p:sldId id="495" r:id="rId59"/>
    <p:sldId id="496" r:id="rId60"/>
    <p:sldId id="497" r:id="rId61"/>
    <p:sldId id="498" r:id="rId62"/>
    <p:sldId id="499" r:id="rId63"/>
    <p:sldId id="500" r:id="rId64"/>
    <p:sldId id="634" r:id="rId65"/>
    <p:sldId id="635" r:id="rId66"/>
    <p:sldId id="636" r:id="rId67"/>
    <p:sldId id="637" r:id="rId68"/>
    <p:sldId id="638" r:id="rId69"/>
    <p:sldId id="639" r:id="rId70"/>
    <p:sldId id="640" r:id="rId71"/>
    <p:sldId id="641" r:id="rId72"/>
    <p:sldId id="642" r:id="rId73"/>
    <p:sldId id="643" r:id="rId74"/>
    <p:sldId id="644" r:id="rId75"/>
    <p:sldId id="645" r:id="rId76"/>
    <p:sldId id="646" r:id="rId77"/>
    <p:sldId id="647" r:id="rId78"/>
    <p:sldId id="648" r:id="rId79"/>
    <p:sldId id="649" r:id="rId80"/>
    <p:sldId id="650" r:id="rId81"/>
    <p:sldId id="651" r:id="rId82"/>
    <p:sldId id="652" r:id="rId83"/>
    <p:sldId id="653" r:id="rId84"/>
    <p:sldId id="654" r:id="rId85"/>
    <p:sldId id="655" r:id="rId86"/>
    <p:sldId id="656" r:id="rId87"/>
    <p:sldId id="657" r:id="rId88"/>
    <p:sldId id="658" r:id="rId89"/>
    <p:sldId id="659" r:id="rId90"/>
    <p:sldId id="660" r:id="rId91"/>
    <p:sldId id="661" r:id="rId92"/>
    <p:sldId id="662" r:id="rId93"/>
    <p:sldId id="663" r:id="rId94"/>
    <p:sldId id="664" r:id="rId95"/>
    <p:sldId id="665" r:id="rId96"/>
    <p:sldId id="666" r:id="rId97"/>
    <p:sldId id="667" r:id="rId98"/>
    <p:sldId id="668" r:id="rId99"/>
    <p:sldId id="669" r:id="rId100"/>
    <p:sldId id="670" r:id="rId101"/>
    <p:sldId id="671" r:id="rId102"/>
    <p:sldId id="672" r:id="rId103"/>
    <p:sldId id="673" r:id="rId104"/>
    <p:sldId id="674" r:id="rId105"/>
    <p:sldId id="675" r:id="rId106"/>
    <p:sldId id="676" r:id="rId107"/>
    <p:sldId id="677" r:id="rId108"/>
    <p:sldId id="678" r:id="rId109"/>
    <p:sldId id="679" r:id="rId110"/>
    <p:sldId id="680" r:id="rId111"/>
    <p:sldId id="681" r:id="rId112"/>
    <p:sldId id="682" r:id="rId113"/>
    <p:sldId id="683" r:id="rId114"/>
    <p:sldId id="684" r:id="rId115"/>
    <p:sldId id="685" r:id="rId116"/>
    <p:sldId id="686" r:id="rId117"/>
    <p:sldId id="687" r:id="rId118"/>
    <p:sldId id="688" r:id="rId119"/>
    <p:sldId id="689" r:id="rId120"/>
    <p:sldId id="690" r:id="rId121"/>
  </p:sldIdLst>
  <p:sldSz cx="9144000" cy="6858000" type="screen4x3"/>
  <p:notesSz cx="6858000" cy="9144000"/>
  <p:defaultTextStyle>
    <a:defPPr>
      <a:defRPr lang="en-GB"/>
    </a:defPPr>
    <a:lvl1pPr algn="l" rtl="0" eaLnBrk="0" fontAlgn="base" hangingPunct="0">
      <a:spcBef>
        <a:spcPct val="0"/>
      </a:spcBef>
      <a:spcAft>
        <a:spcPct val="0"/>
      </a:spcAft>
      <a:defRPr kern="1200">
        <a:solidFill>
          <a:schemeClr val="tx1"/>
        </a:solidFill>
        <a:latin typeface="Tahoma" charset="0"/>
        <a:ea typeface="ＭＳ Ｐゴシック" charset="0"/>
        <a:cs typeface="ＭＳ Ｐゴシック" charset="0"/>
      </a:defRPr>
    </a:lvl1pPr>
    <a:lvl2pPr marL="457200" algn="l" rtl="0" eaLnBrk="0" fontAlgn="base" hangingPunct="0">
      <a:spcBef>
        <a:spcPct val="0"/>
      </a:spcBef>
      <a:spcAft>
        <a:spcPct val="0"/>
      </a:spcAft>
      <a:defRPr kern="1200">
        <a:solidFill>
          <a:schemeClr val="tx1"/>
        </a:solidFill>
        <a:latin typeface="Tahoma" charset="0"/>
        <a:ea typeface="ＭＳ Ｐゴシック" charset="0"/>
        <a:cs typeface="ＭＳ Ｐゴシック" charset="0"/>
      </a:defRPr>
    </a:lvl2pPr>
    <a:lvl3pPr marL="914400" algn="l" rtl="0" eaLnBrk="0" fontAlgn="base" hangingPunct="0">
      <a:spcBef>
        <a:spcPct val="0"/>
      </a:spcBef>
      <a:spcAft>
        <a:spcPct val="0"/>
      </a:spcAft>
      <a:defRPr kern="1200">
        <a:solidFill>
          <a:schemeClr val="tx1"/>
        </a:solidFill>
        <a:latin typeface="Tahoma" charset="0"/>
        <a:ea typeface="ＭＳ Ｐゴシック" charset="0"/>
        <a:cs typeface="ＭＳ Ｐゴシック" charset="0"/>
      </a:defRPr>
    </a:lvl3pPr>
    <a:lvl4pPr marL="1371600" algn="l" rtl="0" eaLnBrk="0" fontAlgn="base" hangingPunct="0">
      <a:spcBef>
        <a:spcPct val="0"/>
      </a:spcBef>
      <a:spcAft>
        <a:spcPct val="0"/>
      </a:spcAft>
      <a:defRPr kern="1200">
        <a:solidFill>
          <a:schemeClr val="tx1"/>
        </a:solidFill>
        <a:latin typeface="Tahoma" charset="0"/>
        <a:ea typeface="ＭＳ Ｐゴシック" charset="0"/>
        <a:cs typeface="ＭＳ Ｐゴシック" charset="0"/>
      </a:defRPr>
    </a:lvl4pPr>
    <a:lvl5pPr marL="1828800" algn="l" rtl="0" eaLnBrk="0" fontAlgn="base" hangingPunct="0">
      <a:spcBef>
        <a:spcPct val="0"/>
      </a:spcBef>
      <a:spcAft>
        <a:spcPct val="0"/>
      </a:spcAft>
      <a:defRPr kern="1200">
        <a:solidFill>
          <a:schemeClr val="tx1"/>
        </a:solidFill>
        <a:latin typeface="Tahoma" charset="0"/>
        <a:ea typeface="ＭＳ Ｐゴシック" charset="0"/>
        <a:cs typeface="ＭＳ Ｐゴシック" charset="0"/>
      </a:defRPr>
    </a:lvl5pPr>
    <a:lvl6pPr marL="2286000" algn="l" defTabSz="457200" rtl="0" eaLnBrk="1" latinLnBrk="0" hangingPunct="1">
      <a:defRPr kern="1200">
        <a:solidFill>
          <a:schemeClr val="tx1"/>
        </a:solidFill>
        <a:latin typeface="Tahoma" charset="0"/>
        <a:ea typeface="ＭＳ Ｐゴシック" charset="0"/>
        <a:cs typeface="ＭＳ Ｐゴシック" charset="0"/>
      </a:defRPr>
    </a:lvl6pPr>
    <a:lvl7pPr marL="2743200" algn="l" defTabSz="457200" rtl="0" eaLnBrk="1" latinLnBrk="0" hangingPunct="1">
      <a:defRPr kern="1200">
        <a:solidFill>
          <a:schemeClr val="tx1"/>
        </a:solidFill>
        <a:latin typeface="Tahoma" charset="0"/>
        <a:ea typeface="ＭＳ Ｐゴシック" charset="0"/>
        <a:cs typeface="ＭＳ Ｐゴシック" charset="0"/>
      </a:defRPr>
    </a:lvl7pPr>
    <a:lvl8pPr marL="3200400" algn="l" defTabSz="457200" rtl="0" eaLnBrk="1" latinLnBrk="0" hangingPunct="1">
      <a:defRPr kern="1200">
        <a:solidFill>
          <a:schemeClr val="tx1"/>
        </a:solidFill>
        <a:latin typeface="Tahoma" charset="0"/>
        <a:ea typeface="ＭＳ Ｐゴシック" charset="0"/>
        <a:cs typeface="ＭＳ Ｐゴシック" charset="0"/>
      </a:defRPr>
    </a:lvl8pPr>
    <a:lvl9pPr marL="3657600" algn="l" defTabSz="457200" rtl="0" eaLnBrk="1" latinLnBrk="0" hangingPunct="1">
      <a:defRPr kern="1200">
        <a:solidFill>
          <a:schemeClr val="tx1"/>
        </a:solidFill>
        <a:latin typeface="Tahoma" charset="0"/>
        <a:ea typeface="ＭＳ Ｐゴシック" charset="0"/>
        <a:cs typeface="ＭＳ Ｐゴシック" charset="0"/>
      </a:defRPr>
    </a:lvl9pPr>
  </p:defaultTextStyle>
  <p:extLst>
    <p:ext uri="{521415D9-36F7-43E2-AB2F-B90AF26B5E84}">
      <p14:sectionLst xmlns:p14="http://schemas.microsoft.com/office/powerpoint/2010/main">
        <p14:section name="Non-QoS Multimedia Networking ALF &amp; ILP" id="{CE36E558-DCB8-594D-935B-DE2459D4C997}">
          <p14:sldIdLst>
            <p14:sldId id="590"/>
          </p14:sldIdLst>
        </p14:section>
        <p14:section name="Multimedia Intro" id="{0AD635CC-FD90-D649-B3EC-5C75094A4D5E}">
          <p14:sldIdLst>
            <p14:sldId id="591"/>
            <p14:sldId id="592"/>
            <p14:sldId id="593"/>
            <p14:sldId id="594"/>
            <p14:sldId id="627"/>
            <p14:sldId id="596"/>
            <p14:sldId id="597"/>
            <p14:sldId id="598"/>
            <p14:sldId id="599"/>
            <p14:sldId id="628"/>
            <p14:sldId id="600"/>
          </p14:sldIdLst>
        </p14:section>
        <p14:section name="Non-QoS multimedia" id="{06D71D86-5E8A-2147-89C6-FA9C2AC63671}">
          <p14:sldIdLst>
            <p14:sldId id="601"/>
            <p14:sldId id="603"/>
            <p14:sldId id="604"/>
            <p14:sldId id="691"/>
            <p14:sldId id="605"/>
            <p14:sldId id="606"/>
            <p14:sldId id="607"/>
            <p14:sldId id="608"/>
            <p14:sldId id="609"/>
            <p14:sldId id="610"/>
            <p14:sldId id="611"/>
            <p14:sldId id="612"/>
            <p14:sldId id="613"/>
            <p14:sldId id="602"/>
          </p14:sldIdLst>
        </p14:section>
        <p14:section name="Server styles" id="{50C811B1-DEEC-5643-B1D3-33DF596D0ECB}">
          <p14:sldIdLst>
            <p14:sldId id="620"/>
            <p14:sldId id="621"/>
            <p14:sldId id="622"/>
          </p14:sldIdLst>
        </p14:section>
        <p14:section name="Alf &amp; ILP" id="{52A2E3C0-03F3-5C4B-8F94-215E2BDC6FAB}">
          <p14:sldIdLst>
            <p14:sldId id="470"/>
            <p14:sldId id="471"/>
            <p14:sldId id="472"/>
            <p14:sldId id="473"/>
            <p14:sldId id="474"/>
            <p14:sldId id="475"/>
          </p14:sldIdLst>
        </p14:section>
        <p14:section name="Non-QoS Multimedia Networking RTP" id="{FB7179D1-C8A5-7D4E-A2DE-1A31BF9E891A}">
          <p14:sldIdLst>
            <p14:sldId id="476"/>
            <p14:sldId id="477"/>
            <p14:sldId id="588"/>
            <p14:sldId id="633"/>
            <p14:sldId id="479"/>
            <p14:sldId id="480"/>
            <p14:sldId id="481"/>
            <p14:sldId id="482"/>
            <p14:sldId id="483"/>
            <p14:sldId id="484"/>
            <p14:sldId id="485"/>
            <p14:sldId id="486"/>
            <p14:sldId id="580"/>
            <p14:sldId id="487"/>
            <p14:sldId id="488"/>
            <p14:sldId id="489"/>
            <p14:sldId id="589"/>
            <p14:sldId id="490"/>
            <p14:sldId id="491"/>
            <p14:sldId id="492"/>
            <p14:sldId id="493"/>
            <p14:sldId id="494"/>
            <p14:sldId id="495"/>
            <p14:sldId id="496"/>
            <p14:sldId id="497"/>
            <p14:sldId id="498"/>
            <p14:sldId id="499"/>
            <p14:sldId id="500"/>
          </p14:sldIdLst>
        </p14:section>
        <p14:section name="TCP fairness in RTP" id="{E0F0737C-49C3-0141-9B7B-17804F7BC365}">
          <p14:sldIdLst>
            <p14:sldId id="634"/>
            <p14:sldId id="635"/>
            <p14:sldId id="636"/>
            <p14:sldId id="637"/>
            <p14:sldId id="638"/>
          </p14:sldIdLst>
        </p14:section>
        <p14:section name="Non-QoS Multimedia Networking ALF &amp; ILP" id="{C95987AD-1534-7B4E-A38E-B749FC3E6373}">
          <p14:sldIdLst>
            <p14:sldId id="639"/>
          </p14:sldIdLst>
        </p14:section>
        <p14:section name="Adaptive Coding" id="{9A1C259D-63C5-7B4F-A8A3-73E8557AE80B}">
          <p14:sldIdLst>
            <p14:sldId id="640"/>
            <p14:sldId id="641"/>
            <p14:sldId id="642"/>
            <p14:sldId id="643"/>
          </p14:sldIdLst>
        </p14:section>
        <p14:section name="Quality" id="{359C91C2-99CC-A344-A644-02A17FBC5308}">
          <p14:sldIdLst>
            <p14:sldId id="644"/>
            <p14:sldId id="645"/>
            <p14:sldId id="646"/>
            <p14:sldId id="647"/>
            <p14:sldId id="648"/>
            <p14:sldId id="649"/>
          </p14:sldIdLst>
        </p14:section>
        <p14:section name="DASH" id="{81ECD6E2-28E9-7948-87A2-281F87A17157}">
          <p14:sldIdLst>
            <p14:sldId id="650"/>
            <p14:sldId id="651"/>
            <p14:sldId id="652"/>
            <p14:sldId id="653"/>
            <p14:sldId id="654"/>
            <p14:sldId id="655"/>
            <p14:sldId id="656"/>
            <p14:sldId id="657"/>
          </p14:sldIdLst>
        </p14:section>
        <p14:section name="Architectures" id="{0A37A127-78B4-3849-8CE6-4E3DB4397F74}">
          <p14:sldIdLst>
            <p14:sldId id="658"/>
            <p14:sldId id="659"/>
            <p14:sldId id="660"/>
            <p14:sldId id="661"/>
            <p14:sldId id="662"/>
            <p14:sldId id="663"/>
            <p14:sldId id="664"/>
          </p14:sldIdLst>
        </p14:section>
        <p14:section name="DHTs" id="{CF8E65F9-F49D-E34D-AB0D-DE8056B40E9C}">
          <p14:sldIdLst>
            <p14:sldId id="665"/>
            <p14:sldId id="666"/>
            <p14:sldId id="667"/>
            <p14:sldId id="668"/>
          </p14:sldIdLst>
        </p14:section>
        <p14:section name="DHTs: Chord" id="{E99BCF21-CBEF-6248-9BD2-AD38796DCA53}">
          <p14:sldIdLst>
            <p14:sldId id="669"/>
            <p14:sldId id="670"/>
            <p14:sldId id="671"/>
            <p14:sldId id="672"/>
            <p14:sldId id="673"/>
            <p14:sldId id="674"/>
          </p14:sldIdLst>
        </p14:section>
        <p14:section name="P2P: BitTorrent" id="{748FADC7-62BD-8D45-82CA-53D4300DBF5E}">
          <p14:sldIdLst>
            <p14:sldId id="675"/>
            <p14:sldId id="676"/>
            <p14:sldId id="677"/>
            <p14:sldId id="678"/>
            <p14:sldId id="679"/>
            <p14:sldId id="680"/>
            <p14:sldId id="681"/>
            <p14:sldId id="682"/>
          </p14:sldIdLst>
        </p14:section>
        <p14:section name="Non-QoS Multimedia Networking RTSP &amp; SIP" id="{6951E134-89B8-A845-804A-CB886B226437}">
          <p14:sldIdLst>
            <p14:sldId id="683"/>
            <p14:sldId id="684"/>
            <p14:sldId id="685"/>
            <p14:sldId id="686"/>
            <p14:sldId id="687"/>
            <p14:sldId id="688"/>
            <p14:sldId id="689"/>
          </p14:sldIdLst>
        </p14:section>
        <p14:section name="Summary" id="{A1BDD279-479C-0B49-8925-AD564796915E}">
          <p14:sldIdLst>
            <p14:sldId id="690"/>
          </p14:sldIdLst>
        </p14:section>
      </p14:section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hiddenSlides="1"/>
  <p:clrMru>
    <a:srgbClr val="C19D06"/>
    <a:srgbClr val="A33D8B"/>
    <a:srgbClr val="FF3300"/>
    <a:srgbClr val="DDDDDD"/>
    <a:srgbClr val="EAEAEA"/>
    <a:srgbClr val="C0C0C0"/>
    <a:srgbClr val="FFFF00"/>
    <a:srgbClr val="0000FF"/>
    <a:srgbClr val="FF0000"/>
    <a:srgbClr val="969696"/>
  </p:clrMru>
  <p:extLst>
    <p:ext uri="{E76CE94A-603C-4142-B9EB-6D1370010A27}">
      <p14:discardImageEditData xmlns:p14="http://schemas.microsoft.com/office/powerpoint/2010/main" val="0"/>
    </p:ext>
    <p:ext uri="{D31A062A-798A-4329-ABDD-BBA856620510}">
      <p14:defaultImageDpi xmlns:p14="http://schemas.microsoft.com/office/powerpoint/2010/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60" autoAdjust="0"/>
    <p:restoredTop sz="89552" autoAdjust="0"/>
  </p:normalViewPr>
  <p:slideViewPr>
    <p:cSldViewPr>
      <p:cViewPr varScale="1">
        <p:scale>
          <a:sx n="114" d="100"/>
          <a:sy n="114" d="100"/>
        </p:scale>
        <p:origin x="-896" y="-96"/>
      </p:cViewPr>
      <p:guideLst>
        <p:guide orient="horz" pos="2160"/>
        <p:guide pos="2880"/>
      </p:guideLst>
    </p:cSldViewPr>
  </p:slideViewPr>
  <p:outlineViewPr>
    <p:cViewPr>
      <p:scale>
        <a:sx n="33" d="100"/>
        <a:sy n="33" d="100"/>
      </p:scale>
      <p:origin x="8" y="42792"/>
    </p:cViewPr>
  </p:outlineViewPr>
  <p:notesTextViewPr>
    <p:cViewPr>
      <p:scale>
        <a:sx n="100" d="100"/>
        <a:sy n="100" d="100"/>
      </p:scale>
      <p:origin x="0" y="0"/>
    </p:cViewPr>
  </p:notesTextViewPr>
  <p:sorterViewPr>
    <p:cViewPr>
      <p:scale>
        <a:sx n="100" d="100"/>
        <a:sy n="100" d="100"/>
      </p:scale>
      <p:origin x="0" y="12912"/>
    </p:cViewPr>
  </p:sorterViewPr>
  <p:gridSpacing cx="72008" cy="72008"/>
</p:viewPr>
</file>

<file path=ppt/_rels/presentation.xml.rels><?xml version="1.0" encoding="UTF-8" standalone="yes"?>
<Relationships xmlns="http://schemas.openxmlformats.org/package/2006/relationships"><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120" Type="http://schemas.openxmlformats.org/officeDocument/2006/relationships/slide" Target="slides/slide119.xml"/><Relationship Id="rId121" Type="http://schemas.openxmlformats.org/officeDocument/2006/relationships/slide" Target="slides/slide120.xml"/><Relationship Id="rId122" Type="http://schemas.openxmlformats.org/officeDocument/2006/relationships/notesMaster" Target="notesMasters/notesMaster1.xml"/><Relationship Id="rId123" Type="http://schemas.openxmlformats.org/officeDocument/2006/relationships/handoutMaster" Target="handoutMasters/handoutMaster1.xml"/><Relationship Id="rId124" Type="http://schemas.openxmlformats.org/officeDocument/2006/relationships/printerSettings" Target="printerSettings/printerSettings1.bin"/><Relationship Id="rId125" Type="http://schemas.openxmlformats.org/officeDocument/2006/relationships/presProps" Target="presProps.xml"/><Relationship Id="rId126" Type="http://schemas.openxmlformats.org/officeDocument/2006/relationships/viewProps" Target="viewProps.xml"/><Relationship Id="rId127" Type="http://schemas.openxmlformats.org/officeDocument/2006/relationships/theme" Target="theme/theme1.xml"/><Relationship Id="rId128" Type="http://schemas.openxmlformats.org/officeDocument/2006/relationships/tableStyles" Target="tableStyles.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90" Type="http://schemas.openxmlformats.org/officeDocument/2006/relationships/slide" Target="slides/slide89.xml"/><Relationship Id="rId91" Type="http://schemas.openxmlformats.org/officeDocument/2006/relationships/slide" Target="slides/slide90.xml"/><Relationship Id="rId92" Type="http://schemas.openxmlformats.org/officeDocument/2006/relationships/slide" Target="slides/slide91.xml"/><Relationship Id="rId93" Type="http://schemas.openxmlformats.org/officeDocument/2006/relationships/slide" Target="slides/slide92.xml"/><Relationship Id="rId94" Type="http://schemas.openxmlformats.org/officeDocument/2006/relationships/slide" Target="slides/slide93.xml"/><Relationship Id="rId95" Type="http://schemas.openxmlformats.org/officeDocument/2006/relationships/slide" Target="slides/slide94.xml"/><Relationship Id="rId96" Type="http://schemas.openxmlformats.org/officeDocument/2006/relationships/slide" Target="slides/slide95.xml"/><Relationship Id="rId101" Type="http://schemas.openxmlformats.org/officeDocument/2006/relationships/slide" Target="slides/slide100.xml"/><Relationship Id="rId102" Type="http://schemas.openxmlformats.org/officeDocument/2006/relationships/slide" Target="slides/slide101.xml"/><Relationship Id="rId103" Type="http://schemas.openxmlformats.org/officeDocument/2006/relationships/slide" Target="slides/slide102.xml"/><Relationship Id="rId104" Type="http://schemas.openxmlformats.org/officeDocument/2006/relationships/slide" Target="slides/slide103.xml"/><Relationship Id="rId105" Type="http://schemas.openxmlformats.org/officeDocument/2006/relationships/slide" Target="slides/slide104.xml"/><Relationship Id="rId106" Type="http://schemas.openxmlformats.org/officeDocument/2006/relationships/slide" Target="slides/slide105.xml"/><Relationship Id="rId107" Type="http://schemas.openxmlformats.org/officeDocument/2006/relationships/slide" Target="slides/slide106.xml"/><Relationship Id="rId108" Type="http://schemas.openxmlformats.org/officeDocument/2006/relationships/slide" Target="slides/slide107.xml"/><Relationship Id="rId109" Type="http://schemas.openxmlformats.org/officeDocument/2006/relationships/slide" Target="slides/slide108.xml"/><Relationship Id="rId97" Type="http://schemas.openxmlformats.org/officeDocument/2006/relationships/slide" Target="slides/slide96.xml"/><Relationship Id="rId98" Type="http://schemas.openxmlformats.org/officeDocument/2006/relationships/slide" Target="slides/slide97.xml"/><Relationship Id="rId99" Type="http://schemas.openxmlformats.org/officeDocument/2006/relationships/slide" Target="slides/slide98.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100" Type="http://schemas.openxmlformats.org/officeDocument/2006/relationships/slide" Target="slides/slide99.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110" Type="http://schemas.openxmlformats.org/officeDocument/2006/relationships/slide" Target="slides/slide109.xml"/><Relationship Id="rId111" Type="http://schemas.openxmlformats.org/officeDocument/2006/relationships/slide" Target="slides/slide110.xml"/><Relationship Id="rId112" Type="http://schemas.openxmlformats.org/officeDocument/2006/relationships/slide" Target="slides/slide111.xml"/><Relationship Id="rId113" Type="http://schemas.openxmlformats.org/officeDocument/2006/relationships/slide" Target="slides/slide112.xml"/><Relationship Id="rId114" Type="http://schemas.openxmlformats.org/officeDocument/2006/relationships/slide" Target="slides/slide113.xml"/><Relationship Id="rId115" Type="http://schemas.openxmlformats.org/officeDocument/2006/relationships/slide" Target="slides/slide114.xml"/><Relationship Id="rId116" Type="http://schemas.openxmlformats.org/officeDocument/2006/relationships/slide" Target="slides/slide115.xml"/><Relationship Id="rId117" Type="http://schemas.openxmlformats.org/officeDocument/2006/relationships/slide" Target="slides/slide116.xml"/><Relationship Id="rId118" Type="http://schemas.openxmlformats.org/officeDocument/2006/relationships/slide" Target="slides/slide117.xml"/><Relationship Id="rId119" Type="http://schemas.openxmlformats.org/officeDocument/2006/relationships/slide" Target="slides/slide1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8.wmf"/><Relationship Id="rId2" Type="http://schemas.openxmlformats.org/officeDocument/2006/relationships/image" Target="../media/image9.wmf"/></Relationships>
</file>

<file path=ppt/drawings/_rels/vmlDrawing3.vml.rels><?xml version="1.0" encoding="UTF-8" standalone="yes"?>
<Relationships xmlns="http://schemas.openxmlformats.org/package/2006/relationships"><Relationship Id="rId3" Type="http://schemas.openxmlformats.org/officeDocument/2006/relationships/image" Target="../media/image12.wmf"/><Relationship Id="rId4" Type="http://schemas.openxmlformats.org/officeDocument/2006/relationships/image" Target="../media/image13.emf"/><Relationship Id="rId1" Type="http://schemas.openxmlformats.org/officeDocument/2006/relationships/image" Target="../media/image10.wmf"/><Relationship Id="rId2" Type="http://schemas.openxmlformats.org/officeDocument/2006/relationships/image" Target="../media/image11.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36.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37.emf"/><Relationship Id="rId2" Type="http://schemas.openxmlformats.org/officeDocument/2006/relationships/image" Target="../media/image38.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75.emf"/><Relationship Id="rId2" Type="http://schemas.openxmlformats.org/officeDocument/2006/relationships/image" Target="../media/image76.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200" smtClean="0">
                <a:latin typeface="Times New Roman" charset="0"/>
                <a:cs typeface="+mn-cs"/>
              </a:defRPr>
            </a:lvl1pPr>
          </a:lstStyle>
          <a:p>
            <a:pPr>
              <a:defRPr/>
            </a:pPr>
            <a:endParaRPr lang="en-GB"/>
          </a:p>
        </p:txBody>
      </p:sp>
      <p:sp>
        <p:nvSpPr>
          <p:cNvPr id="30723" name="Rectangle 3"/>
          <p:cNvSpPr>
            <a:spLocks noGrp="1" noChangeArrowheads="1"/>
          </p:cNvSpPr>
          <p:nvPr>
            <p:ph type="dt" sz="quarter" idx="1"/>
          </p:nvPr>
        </p:nvSpPr>
        <p:spPr bwMode="auto">
          <a:xfrm>
            <a:off x="388620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200" smtClean="0">
                <a:latin typeface="Times New Roman" charset="0"/>
                <a:cs typeface="+mn-cs"/>
              </a:defRPr>
            </a:lvl1pPr>
          </a:lstStyle>
          <a:p>
            <a:pPr>
              <a:defRPr/>
            </a:pPr>
            <a:endParaRPr lang="en-GB"/>
          </a:p>
        </p:txBody>
      </p:sp>
      <p:sp>
        <p:nvSpPr>
          <p:cNvPr id="30724" name="Rectangle 4"/>
          <p:cNvSpPr>
            <a:spLocks noGrp="1" noChangeArrowheads="1"/>
          </p:cNvSpPr>
          <p:nvPr>
            <p:ph type="ftr" sz="quarter" idx="2"/>
          </p:nvPr>
        </p:nvSpPr>
        <p:spPr bwMode="auto">
          <a:xfrm>
            <a:off x="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hangingPunct="1">
              <a:defRPr sz="1200" smtClean="0">
                <a:latin typeface="Times New Roman" charset="0"/>
                <a:cs typeface="+mn-cs"/>
              </a:defRPr>
            </a:lvl1pPr>
          </a:lstStyle>
          <a:p>
            <a:pPr>
              <a:defRPr/>
            </a:pPr>
            <a:endParaRPr lang="en-GB"/>
          </a:p>
        </p:txBody>
      </p:sp>
      <p:sp>
        <p:nvSpPr>
          <p:cNvPr id="30725" name="Rectangle 5"/>
          <p:cNvSpPr>
            <a:spLocks noGrp="1" noChangeArrowheads="1"/>
          </p:cNvSpPr>
          <p:nvPr>
            <p:ph type="sldNum" sz="quarter" idx="3"/>
          </p:nvPr>
        </p:nvSpPr>
        <p:spPr bwMode="auto">
          <a:xfrm>
            <a:off x="388620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smtClean="0">
                <a:latin typeface="Times New Roman" charset="0"/>
                <a:cs typeface="+mn-cs"/>
              </a:defRPr>
            </a:lvl1pPr>
          </a:lstStyle>
          <a:p>
            <a:pPr>
              <a:defRPr/>
            </a:pPr>
            <a:fld id="{45D9A20B-537F-284C-B866-9242820ABC8F}" type="slidenum">
              <a:rPr lang="en-GB"/>
              <a:pPr>
                <a:defRPr/>
              </a:pPr>
              <a:t>‹#›</a:t>
            </a:fld>
            <a:endParaRPr lang="en-GB"/>
          </a:p>
        </p:txBody>
      </p:sp>
    </p:spTree>
    <p:extLst>
      <p:ext uri="{BB962C8B-B14F-4D97-AF65-F5344CB8AC3E}">
        <p14:creationId xmlns:p14="http://schemas.microsoft.com/office/powerpoint/2010/main" val="217452211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200" smtClean="0">
                <a:latin typeface="Times New Roman" charset="0"/>
                <a:cs typeface="+mn-cs"/>
              </a:defRPr>
            </a:lvl1pPr>
          </a:lstStyle>
          <a:p>
            <a:pPr>
              <a:defRPr/>
            </a:pPr>
            <a:endParaRPr lang="en-GB"/>
          </a:p>
        </p:txBody>
      </p:sp>
      <p:sp>
        <p:nvSpPr>
          <p:cNvPr id="13315" name="Rectangle 3"/>
          <p:cNvSpPr>
            <a:spLocks noGrp="1" noChangeArrowheads="1"/>
          </p:cNvSpPr>
          <p:nvPr>
            <p:ph type="dt" idx="1"/>
          </p:nvPr>
        </p:nvSpPr>
        <p:spPr bwMode="auto">
          <a:xfrm>
            <a:off x="388620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200" smtClean="0">
                <a:latin typeface="Times New Roman" charset="0"/>
                <a:cs typeface="+mn-cs"/>
              </a:defRPr>
            </a:lvl1pPr>
          </a:lstStyle>
          <a:p>
            <a:pPr>
              <a:defRPr/>
            </a:pPr>
            <a:endParaRPr lang="en-GB"/>
          </a:p>
        </p:txBody>
      </p:sp>
      <p:sp>
        <p:nvSpPr>
          <p:cNvPr id="1331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a14="http://schemas.microsoft.com/office/drawing/2010/main" val="1"/>
            </a:ext>
          </a:extLst>
        </p:spPr>
      </p:sp>
      <p:sp>
        <p:nvSpPr>
          <p:cNvPr id="13317" name="Rectangle 5"/>
          <p:cNvSpPr>
            <a:spLocks noGrp="1" noChangeArrowheads="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noProof="0" smtClean="0"/>
              <a:t>Click to edit Master text styles</a:t>
            </a:r>
          </a:p>
          <a:p>
            <a:pPr lvl="1"/>
            <a:r>
              <a:rPr lang="en-GB" noProof="0" smtClean="0"/>
              <a:t>Second level</a:t>
            </a:r>
          </a:p>
          <a:p>
            <a:pPr lvl="2"/>
            <a:r>
              <a:rPr lang="en-GB" noProof="0" smtClean="0"/>
              <a:t>Third level</a:t>
            </a:r>
          </a:p>
          <a:p>
            <a:pPr lvl="3"/>
            <a:r>
              <a:rPr lang="en-GB" noProof="0" smtClean="0"/>
              <a:t>Fourth level</a:t>
            </a:r>
          </a:p>
          <a:p>
            <a:pPr lvl="4"/>
            <a:r>
              <a:rPr lang="en-GB" noProof="0" smtClean="0"/>
              <a:t>Fifth level</a:t>
            </a:r>
          </a:p>
        </p:txBody>
      </p:sp>
      <p:sp>
        <p:nvSpPr>
          <p:cNvPr id="13318" name="Rectangle 6"/>
          <p:cNvSpPr>
            <a:spLocks noGrp="1" noChangeArrowheads="1"/>
          </p:cNvSpPr>
          <p:nvPr>
            <p:ph type="ftr" sz="quarter" idx="4"/>
          </p:nvPr>
        </p:nvSpPr>
        <p:spPr bwMode="auto">
          <a:xfrm>
            <a:off x="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hangingPunct="1">
              <a:defRPr sz="1200" smtClean="0">
                <a:latin typeface="Times New Roman" charset="0"/>
                <a:cs typeface="+mn-cs"/>
              </a:defRPr>
            </a:lvl1pPr>
          </a:lstStyle>
          <a:p>
            <a:pPr>
              <a:defRPr/>
            </a:pPr>
            <a:endParaRPr lang="en-GB"/>
          </a:p>
        </p:txBody>
      </p:sp>
      <p:sp>
        <p:nvSpPr>
          <p:cNvPr id="13319" name="Rectangle 7"/>
          <p:cNvSpPr>
            <a:spLocks noGrp="1" noChangeArrowheads="1"/>
          </p:cNvSpPr>
          <p:nvPr>
            <p:ph type="sldNum" sz="quarter" idx="5"/>
          </p:nvPr>
        </p:nvSpPr>
        <p:spPr bwMode="auto">
          <a:xfrm>
            <a:off x="388620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smtClean="0">
                <a:latin typeface="Times New Roman" charset="0"/>
                <a:cs typeface="+mn-cs"/>
              </a:defRPr>
            </a:lvl1pPr>
          </a:lstStyle>
          <a:p>
            <a:pPr>
              <a:defRPr/>
            </a:pPr>
            <a:fld id="{DD29E037-B1DD-4743-9384-70CA6E41B7CB}" type="slidenum">
              <a:rPr lang="en-GB"/>
              <a:pPr>
                <a:defRPr/>
              </a:pPr>
              <a:t>‹#›</a:t>
            </a:fld>
            <a:endParaRPr lang="en-GB"/>
          </a:p>
        </p:txBody>
      </p:sp>
    </p:spTree>
    <p:extLst>
      <p:ext uri="{BB962C8B-B14F-4D97-AF65-F5344CB8AC3E}">
        <p14:creationId xmlns:p14="http://schemas.microsoft.com/office/powerpoint/2010/main" val="4152146904"/>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charset="0"/>
        <a:ea typeface="ＭＳ Ｐゴシック" charset="0"/>
        <a:cs typeface="ＭＳ Ｐゴシック" charset="0"/>
      </a:defRPr>
    </a:lvl1pPr>
    <a:lvl2pPr marL="457200" algn="l" rtl="0" eaLnBrk="0" fontAlgn="base" hangingPunct="0">
      <a:spcBef>
        <a:spcPct val="30000"/>
      </a:spcBef>
      <a:spcAft>
        <a:spcPct val="0"/>
      </a:spcAft>
      <a:defRPr sz="1200" kern="1200">
        <a:solidFill>
          <a:schemeClr val="tx1"/>
        </a:solidFill>
        <a:latin typeface="Times New Roman" charset="0"/>
        <a:ea typeface="ＭＳ Ｐゴシック" charset="0"/>
        <a:cs typeface="+mn-cs"/>
      </a:defRPr>
    </a:lvl2pPr>
    <a:lvl3pPr marL="914400" algn="l" rtl="0" eaLnBrk="0" fontAlgn="base" hangingPunct="0">
      <a:spcBef>
        <a:spcPct val="30000"/>
      </a:spcBef>
      <a:spcAft>
        <a:spcPct val="0"/>
      </a:spcAft>
      <a:defRPr sz="1200" kern="1200">
        <a:solidFill>
          <a:schemeClr val="tx1"/>
        </a:solidFill>
        <a:latin typeface="Times New Roman" charset="0"/>
        <a:ea typeface="ＭＳ Ｐゴシック" charset="0"/>
        <a:cs typeface="+mn-cs"/>
      </a:defRPr>
    </a:lvl3pPr>
    <a:lvl4pPr marL="1371600" algn="l" rtl="0" eaLnBrk="0" fontAlgn="base" hangingPunct="0">
      <a:spcBef>
        <a:spcPct val="30000"/>
      </a:spcBef>
      <a:spcAft>
        <a:spcPct val="0"/>
      </a:spcAft>
      <a:defRPr sz="1200" kern="1200">
        <a:solidFill>
          <a:schemeClr val="tx1"/>
        </a:solidFill>
        <a:latin typeface="Times New Roman" charset="0"/>
        <a:ea typeface="ＭＳ Ｐゴシック" charset="0"/>
        <a:cs typeface="+mn-cs"/>
      </a:defRPr>
    </a:lvl4pPr>
    <a:lvl5pPr marL="1828800" algn="l" rtl="0" eaLnBrk="0" fontAlgn="base" hangingPunct="0">
      <a:spcBef>
        <a:spcPct val="30000"/>
      </a:spcBef>
      <a:spcAft>
        <a:spcPct val="0"/>
      </a:spcAft>
      <a:defRPr sz="1200" kern="1200">
        <a:solidFill>
          <a:schemeClr val="tx1"/>
        </a:solidFill>
        <a:latin typeface="Times New Roman" charset="0"/>
        <a:ea typeface="ＭＳ Ｐゴシック" charset="0"/>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0.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7.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8.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9.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0.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2.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3.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4.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5.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7.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9.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0.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2.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3.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4.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5.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6.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7.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8.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9.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5.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8.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9.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0.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8.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DD29E037-B1DD-4743-9384-70CA6E41B7CB}" type="slidenum">
              <a:rPr lang="en-GB" smtClean="0"/>
              <a:pPr>
                <a:defRPr/>
              </a:pPr>
              <a:t>1</a:t>
            </a:fld>
            <a:endParaRPr lang="en-GB"/>
          </a:p>
        </p:txBody>
      </p:sp>
    </p:spTree>
    <p:extLst>
      <p:ext uri="{BB962C8B-B14F-4D97-AF65-F5344CB8AC3E}">
        <p14:creationId xmlns:p14="http://schemas.microsoft.com/office/powerpoint/2010/main" val="414795093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ASK ABOUT RELATION</a:t>
            </a:r>
            <a:r>
              <a:rPr lang="en-US" baseline="0" dirty="0" smtClean="0"/>
              <a:t> BETWEEN TCP AND HTTP !!!</a:t>
            </a:r>
            <a:endParaRPr lang="en-US" dirty="0"/>
          </a:p>
        </p:txBody>
      </p:sp>
      <p:sp>
        <p:nvSpPr>
          <p:cNvPr id="4" name="Slide Number Placeholder 3"/>
          <p:cNvSpPr>
            <a:spLocks noGrp="1"/>
          </p:cNvSpPr>
          <p:nvPr>
            <p:ph type="sldNum" sz="quarter" idx="10"/>
          </p:nvPr>
        </p:nvSpPr>
        <p:spPr/>
        <p:txBody>
          <a:bodyPr/>
          <a:lstStyle/>
          <a:p>
            <a:pPr>
              <a:defRPr/>
            </a:pPr>
            <a:fld id="{BC774890-FD30-F34D-9AA7-DCA0C7C45C0B}" type="slidenum">
              <a:rPr lang="en-GB">
                <a:solidFill>
                  <a:srgbClr val="000000"/>
                </a:solidFill>
              </a:rPr>
              <a:pPr>
                <a:defRPr/>
              </a:pPr>
              <a:t>80</a:t>
            </a:fld>
            <a:endParaRPr lang="en-GB">
              <a:solidFill>
                <a:srgbClr val="000000"/>
              </a:solidFill>
            </a:endParaRPr>
          </a:p>
        </p:txBody>
      </p:sp>
    </p:spTree>
    <p:extLst>
      <p:ext uri="{BB962C8B-B14F-4D97-AF65-F5344CB8AC3E}">
        <p14:creationId xmlns:p14="http://schemas.microsoft.com/office/powerpoint/2010/main" val="368304208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 To reproduce the behavior of a real 3G network,  we developed a throttling module for Apache that uses bandwidth logs to perform dynamic bandwidth shaping. Every run got identical and realistic reception rates. As input to the traffic shaping module, we used bandwidth logs collected from real 3G network streaming sessions.</a:t>
            </a:r>
          </a:p>
          <a:p>
            <a:r>
              <a:rPr lang="en-US" dirty="0" smtClean="0"/>
              <a:t>- For every test performed, </a:t>
            </a:r>
            <a:r>
              <a:rPr lang="en-US" dirty="0" err="1" smtClean="0"/>
              <a:t>tcpdump</a:t>
            </a:r>
            <a:r>
              <a:rPr lang="en-US" dirty="0" smtClean="0"/>
              <a:t> logged every segment requested by the different media players. These requests tell us which qualities were used at every point in the streaming sessions, enabling us to plot the quality level as a function of time and bandwidth.</a:t>
            </a:r>
            <a:endParaRPr lang="en-US" dirty="0"/>
          </a:p>
        </p:txBody>
      </p:sp>
      <p:sp>
        <p:nvSpPr>
          <p:cNvPr id="4" name="Slide Number Placeholder 3"/>
          <p:cNvSpPr>
            <a:spLocks noGrp="1"/>
          </p:cNvSpPr>
          <p:nvPr>
            <p:ph type="sldNum" sz="quarter" idx="10"/>
          </p:nvPr>
        </p:nvSpPr>
        <p:spPr/>
        <p:txBody>
          <a:bodyPr/>
          <a:lstStyle/>
          <a:p>
            <a:fld id="{41A64571-F312-F943-A546-DF89DB81AAEF}" type="slidenum">
              <a:rPr lang="en-US">
                <a:solidFill>
                  <a:srgbClr val="000000"/>
                </a:solidFill>
              </a:rPr>
              <a:pPr/>
              <a:t>86</a:t>
            </a:fld>
            <a:endParaRPr lang="en-US">
              <a:solidFill>
                <a:srgbClr val="000000"/>
              </a:solidFill>
            </a:endParaRPr>
          </a:p>
        </p:txBody>
      </p:sp>
    </p:spTree>
    <p:extLst>
      <p:ext uri="{BB962C8B-B14F-4D97-AF65-F5344CB8AC3E}">
        <p14:creationId xmlns:p14="http://schemas.microsoft.com/office/powerpoint/2010/main" val="74526942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Adobe: Does not make any effort to maintain stable quality. The chosen quality seems to be based on current download rate, regardless of the buffer fullness. High average quality, but buffer </a:t>
            </a:r>
            <a:r>
              <a:rPr lang="en-US" dirty="0" err="1"/>
              <a:t>underruns</a:t>
            </a:r>
            <a:r>
              <a:rPr lang="en-US" dirty="0"/>
              <a:t> are frequent due to the aggressive scheduler.</a:t>
            </a:r>
          </a:p>
          <a:p>
            <a:r>
              <a:rPr lang="en-US" dirty="0"/>
              <a:t>- Apple: Maintains stable quality, but is too conservative in upgrading the quality. Few buffer </a:t>
            </a:r>
            <a:r>
              <a:rPr lang="en-US" dirty="0" err="1"/>
              <a:t>underruns</a:t>
            </a:r>
            <a:r>
              <a:rPr lang="en-US" dirty="0"/>
              <a:t>, but low average quality.</a:t>
            </a:r>
          </a:p>
          <a:p>
            <a:r>
              <a:rPr lang="en-US" dirty="0"/>
              <a:t>- Microsoft: Stable quality, few buffer </a:t>
            </a:r>
            <a:r>
              <a:rPr lang="en-US" dirty="0" err="1"/>
              <a:t>underruns</a:t>
            </a:r>
            <a:r>
              <a:rPr lang="en-US" dirty="0"/>
              <a:t> and OK average quality. Always used about 65% of the available bandwidth, which is why the average quality is not higher. This may be a design choice because it was meant to run as a plugin in a browser, where consuming all available bandwidth may not be desirable.</a:t>
            </a:r>
          </a:p>
          <a:p>
            <a:r>
              <a:rPr lang="en-US" dirty="0"/>
              <a:t>- </a:t>
            </a:r>
            <a:r>
              <a:rPr lang="en-US" dirty="0" err="1"/>
              <a:t>Netview</a:t>
            </a:r>
            <a:r>
              <a:rPr lang="en-US" dirty="0"/>
              <a:t>: Similar to Microsoft's performance in behavior, but even fewer </a:t>
            </a:r>
            <a:r>
              <a:rPr lang="en-US" dirty="0" err="1"/>
              <a:t>underruns</a:t>
            </a:r>
            <a:r>
              <a:rPr lang="en-US" dirty="0"/>
              <a:t> and higher average quality. Tries to maximize the download rate, and has a larger buffer that Microsoft, which probably explains the difference in performance</a:t>
            </a:r>
          </a:p>
        </p:txBody>
      </p:sp>
      <p:sp>
        <p:nvSpPr>
          <p:cNvPr id="4" name="Slide Number Placeholder 3"/>
          <p:cNvSpPr>
            <a:spLocks noGrp="1"/>
          </p:cNvSpPr>
          <p:nvPr>
            <p:ph type="sldNum" sz="quarter" idx="10"/>
          </p:nvPr>
        </p:nvSpPr>
        <p:spPr/>
        <p:txBody>
          <a:bodyPr/>
          <a:lstStyle/>
          <a:p>
            <a:fld id="{41A64571-F312-F943-A546-DF89DB81AAEF}" type="slidenum">
              <a:rPr lang="en-US">
                <a:solidFill>
                  <a:srgbClr val="000000"/>
                </a:solidFill>
              </a:rPr>
              <a:pPr/>
              <a:t>87</a:t>
            </a:fld>
            <a:endParaRPr lang="en-US">
              <a:solidFill>
                <a:srgbClr val="000000"/>
              </a:solidFill>
            </a:endParaRPr>
          </a:p>
        </p:txBody>
      </p:sp>
    </p:spTree>
    <p:extLst>
      <p:ext uri="{BB962C8B-B14F-4D97-AF65-F5344CB8AC3E}">
        <p14:creationId xmlns:p14="http://schemas.microsoft.com/office/powerpoint/2010/main" val="305332161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63190650-1C5E-2343-8400-FCA24C52912F}" type="slidenum">
              <a:rPr lang="en-US">
                <a:solidFill>
                  <a:srgbClr val="000000"/>
                </a:solidFill>
                <a:latin typeface="Arial" charset="0"/>
              </a:rPr>
              <a:pPr eaLnBrk="1" hangingPunct="1"/>
              <a:t>88</a:t>
            </a:fld>
            <a:endParaRPr lang="en-US">
              <a:solidFill>
                <a:srgbClr val="000000"/>
              </a:solidFill>
              <a:latin typeface="Arial" charset="0"/>
            </a:endParaRPr>
          </a:p>
        </p:txBody>
      </p:sp>
      <p:sp>
        <p:nvSpPr>
          <p:cNvPr id="6146" name="Rectangle 2"/>
          <p:cNvSpPr>
            <a:spLocks noGrp="1" noRot="1" noChangeAspect="1" noChangeArrowheads="1" noTextEdit="1"/>
          </p:cNvSpPr>
          <p:nvPr>
            <p:ph type="sldImg"/>
          </p:nvPr>
        </p:nvSpPr>
        <p:spPr>
          <a:ln/>
        </p:spPr>
      </p:sp>
      <p:sp>
        <p:nvSpPr>
          <p:cNvPr id="61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A58AF431-B0B4-2D42-9BAD-7E48B7899D68}" type="slidenum">
              <a:rPr lang="en-US">
                <a:solidFill>
                  <a:srgbClr val="000000"/>
                </a:solidFill>
                <a:latin typeface="Arial" charset="0"/>
              </a:rPr>
              <a:pPr eaLnBrk="1" hangingPunct="1"/>
              <a:t>89</a:t>
            </a:fld>
            <a:endParaRPr lang="en-US">
              <a:solidFill>
                <a:srgbClr val="000000"/>
              </a:solidFill>
              <a:latin typeface="Arial" charset="0"/>
            </a:endParaRPr>
          </a:p>
        </p:txBody>
      </p:sp>
      <p:sp>
        <p:nvSpPr>
          <p:cNvPr id="8194" name="Rectangle 2"/>
          <p:cNvSpPr>
            <a:spLocks noGrp="1" noRot="1" noChangeAspect="1" noChangeArrowheads="1" noTextEdit="1"/>
          </p:cNvSpPr>
          <p:nvPr>
            <p:ph type="sldImg"/>
          </p:nvPr>
        </p:nvSpPr>
        <p:spPr>
          <a:xfrm>
            <a:off x="1144588" y="685800"/>
            <a:ext cx="4573587" cy="3429000"/>
          </a:xfrm>
          <a:ln/>
        </p:spPr>
      </p:sp>
      <p:sp>
        <p:nvSpPr>
          <p:cNvPr id="81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AE172578-393E-C045-B14E-AA1C25AD9A7C}" type="slidenum">
              <a:rPr lang="en-US">
                <a:solidFill>
                  <a:srgbClr val="000000"/>
                </a:solidFill>
                <a:latin typeface="Arial" charset="0"/>
              </a:rPr>
              <a:pPr eaLnBrk="1" hangingPunct="1"/>
              <a:t>90</a:t>
            </a:fld>
            <a:endParaRPr lang="en-US">
              <a:solidFill>
                <a:srgbClr val="000000"/>
              </a:solidFill>
              <a:latin typeface="Arial" charset="0"/>
            </a:endParaRPr>
          </a:p>
        </p:txBody>
      </p:sp>
      <p:sp>
        <p:nvSpPr>
          <p:cNvPr id="10242" name="Rectangle 2"/>
          <p:cNvSpPr>
            <a:spLocks noGrp="1" noRot="1" noChangeAspect="1" noChangeArrowheads="1" noTextEdit="1"/>
          </p:cNvSpPr>
          <p:nvPr>
            <p:ph type="sldImg"/>
          </p:nvPr>
        </p:nvSpPr>
        <p:spPr>
          <a:ln/>
        </p:spPr>
      </p:sp>
      <p:sp>
        <p:nvSpPr>
          <p:cNvPr id="102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nb-NO"/>
              <a:t>This infrastructure: providers pay a lot </a:t>
            </a:r>
            <a:r>
              <a:rPr lang="en-US"/>
              <a:t>–</a:t>
            </a:r>
            <a:r>
              <a:rPr lang="nb-NO"/>
              <a:t> big servers, high bandwidth</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Tahoma" charset="0"/>
                <a:ea typeface="ＭＳ Ｐゴシック" charset="0"/>
                <a:cs typeface="ＭＳ Ｐゴシック" charset="0"/>
              </a:defRPr>
            </a:lvl1pPr>
            <a:lvl2pPr marL="37931725" indent="-37474525" eaLnBrk="0" hangingPunct="0">
              <a:defRPr sz="2000">
                <a:solidFill>
                  <a:schemeClr val="tx1"/>
                </a:solidFill>
                <a:latin typeface="Tahoma" charset="0"/>
                <a:ea typeface="ＭＳ Ｐゴシック" charset="0"/>
              </a:defRPr>
            </a:lvl2pPr>
            <a:lvl3pPr eaLnBrk="0" hangingPunct="0">
              <a:defRPr sz="2000">
                <a:solidFill>
                  <a:schemeClr val="tx1"/>
                </a:solidFill>
                <a:latin typeface="Tahoma" charset="0"/>
                <a:ea typeface="ＭＳ Ｐゴシック" charset="0"/>
              </a:defRPr>
            </a:lvl3pPr>
            <a:lvl4pPr eaLnBrk="0" hangingPunct="0">
              <a:defRPr sz="2000">
                <a:solidFill>
                  <a:schemeClr val="tx1"/>
                </a:solidFill>
                <a:latin typeface="Tahoma" charset="0"/>
                <a:ea typeface="ＭＳ Ｐゴシック" charset="0"/>
              </a:defRPr>
            </a:lvl4pPr>
            <a:lvl5pPr eaLnBrk="0" hangingPunct="0">
              <a:defRPr sz="2000">
                <a:solidFill>
                  <a:schemeClr val="tx1"/>
                </a:solidFill>
                <a:latin typeface="Tahoma" charset="0"/>
                <a:ea typeface="ＭＳ Ｐゴシック" charset="0"/>
              </a:defRPr>
            </a:lvl5pPr>
            <a:lvl6pPr marL="457200" eaLnBrk="0" fontAlgn="base" hangingPunct="0">
              <a:spcBef>
                <a:spcPct val="20000"/>
              </a:spcBef>
              <a:spcAft>
                <a:spcPct val="0"/>
              </a:spcAft>
              <a:defRPr sz="2000">
                <a:solidFill>
                  <a:schemeClr val="tx1"/>
                </a:solidFill>
                <a:latin typeface="Tahoma" charset="0"/>
                <a:ea typeface="ＭＳ Ｐゴシック" charset="0"/>
              </a:defRPr>
            </a:lvl6pPr>
            <a:lvl7pPr marL="914400" eaLnBrk="0" fontAlgn="base" hangingPunct="0">
              <a:spcBef>
                <a:spcPct val="20000"/>
              </a:spcBef>
              <a:spcAft>
                <a:spcPct val="0"/>
              </a:spcAft>
              <a:defRPr sz="2000">
                <a:solidFill>
                  <a:schemeClr val="tx1"/>
                </a:solidFill>
                <a:latin typeface="Tahoma" charset="0"/>
                <a:ea typeface="ＭＳ Ｐゴシック" charset="0"/>
              </a:defRPr>
            </a:lvl7pPr>
            <a:lvl8pPr marL="1371600" eaLnBrk="0" fontAlgn="base" hangingPunct="0">
              <a:spcBef>
                <a:spcPct val="20000"/>
              </a:spcBef>
              <a:spcAft>
                <a:spcPct val="0"/>
              </a:spcAft>
              <a:defRPr sz="2000">
                <a:solidFill>
                  <a:schemeClr val="tx1"/>
                </a:solidFill>
                <a:latin typeface="Tahoma" charset="0"/>
                <a:ea typeface="ＭＳ Ｐゴシック" charset="0"/>
              </a:defRPr>
            </a:lvl8pPr>
            <a:lvl9pPr marL="1828800" eaLnBrk="0" fontAlgn="base" hangingPunct="0">
              <a:spcBef>
                <a:spcPct val="20000"/>
              </a:spcBef>
              <a:spcAft>
                <a:spcPct val="0"/>
              </a:spcAft>
              <a:defRPr sz="2000">
                <a:solidFill>
                  <a:schemeClr val="tx1"/>
                </a:solidFill>
                <a:latin typeface="Tahoma" charset="0"/>
                <a:ea typeface="ＭＳ Ｐゴシック" charset="0"/>
              </a:defRPr>
            </a:lvl9pPr>
          </a:lstStyle>
          <a:p>
            <a:pPr eaLnBrk="1" hangingPunct="1"/>
            <a:fld id="{5EF0D534-6844-D24D-822A-299F98BC8F77}" type="slidenum">
              <a:rPr lang="en-US" sz="1200">
                <a:solidFill>
                  <a:srgbClr val="000000"/>
                </a:solidFill>
                <a:latin typeface="Arial" charset="0"/>
              </a:rPr>
              <a:pPr eaLnBrk="1" hangingPunct="1"/>
              <a:t>91</a:t>
            </a:fld>
            <a:endParaRPr lang="en-US" sz="1200">
              <a:solidFill>
                <a:srgbClr val="000000"/>
              </a:solidFill>
              <a:latin typeface="Arial" charset="0"/>
            </a:endParaRPr>
          </a:p>
        </p:txBody>
      </p:sp>
      <p:sp>
        <p:nvSpPr>
          <p:cNvPr id="152579" name="Rectangle 2"/>
          <p:cNvSpPr>
            <a:spLocks noGrp="1" noRot="1" noChangeAspect="1" noChangeArrowheads="1"/>
          </p:cNvSpPr>
          <p:nvPr>
            <p:ph type="sldImg"/>
          </p:nvPr>
        </p:nvSpPr>
        <p:spPr>
          <a:solidFill>
            <a:srgbClr val="FFFFFF"/>
          </a:solidFill>
          <a:ln/>
        </p:spPr>
      </p:sp>
      <p:sp>
        <p:nvSpPr>
          <p:cNvPr id="15258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ea typeface="ＭＳ Ｐゴシック" charset="0"/>
                <a:cs typeface="ＭＳ Ｐゴシック" charset="0"/>
              </a:rPr>
              <a:t>DONT FORGET: SHOW at board, effects of news rotation. SHOW </a:t>
            </a:r>
            <a:r>
              <a:rPr lang="en-US" dirty="0" err="1">
                <a:ea typeface="ＭＳ Ｐゴシック" charset="0"/>
                <a:cs typeface="ＭＳ Ｐゴシック" charset="0"/>
              </a:rPr>
              <a:t>Zipf</a:t>
            </a:r>
            <a:r>
              <a:rPr lang="en-US" dirty="0">
                <a:ea typeface="ＭＳ Ｐゴシック" charset="0"/>
                <a:cs typeface="ＭＳ Ｐゴシック" charset="0"/>
              </a:rPr>
              <a:t> </a:t>
            </a:r>
            <a:r>
              <a:rPr lang="en-US" dirty="0" err="1">
                <a:ea typeface="ＭＳ Ｐゴシック" charset="0"/>
                <a:cs typeface="ＭＳ Ｐゴシック" charset="0"/>
              </a:rPr>
              <a:t>vs</a:t>
            </a:r>
            <a:r>
              <a:rPr lang="en-US" dirty="0">
                <a:ea typeface="ＭＳ Ｐゴシック" charset="0"/>
                <a:cs typeface="ＭＳ Ｐゴシック" charset="0"/>
              </a:rPr>
              <a:t> Heavy Tailed</a:t>
            </a:r>
          </a:p>
          <a:p>
            <a:pPr eaLnBrk="1" hangingPunct="1"/>
            <a:r>
              <a:rPr lang="en-US" dirty="0">
                <a:ea typeface="ＭＳ Ｐゴシック" charset="0"/>
                <a:cs typeface="ＭＳ Ｐゴシック" charset="0"/>
              </a:rPr>
              <a:t>THE </a:t>
            </a:r>
            <a:r>
              <a:rPr lang="en-US" dirty="0" smtClean="0">
                <a:ea typeface="ＭＳ Ｐゴシック" charset="0"/>
                <a:cs typeface="ＭＳ Ｐゴシック" charset="0"/>
              </a:rPr>
              <a:t>END</a:t>
            </a:r>
          </a:p>
          <a:p>
            <a:pPr eaLnBrk="1" hangingPunct="1"/>
            <a:endParaRPr lang="en-US" dirty="0" smtClean="0">
              <a:ea typeface="ＭＳ Ｐゴシック" charset="0"/>
              <a:cs typeface="ＭＳ Ｐゴシック" charset="0"/>
            </a:endParaRPr>
          </a:p>
          <a:p>
            <a:pPr eaLnBrk="1" hangingPunct="1"/>
            <a:r>
              <a:rPr lang="en-US" dirty="0" smtClean="0">
                <a:ea typeface="ＭＳ Ｐゴシック" charset="0"/>
                <a:cs typeface="ＭＳ Ｐゴシック" charset="0"/>
              </a:rPr>
              <a:t>There is a Harvard</a:t>
            </a:r>
            <a:r>
              <a:rPr lang="en-US" baseline="0" dirty="0" smtClean="0">
                <a:ea typeface="ＭＳ Ｐゴシック" charset="0"/>
                <a:cs typeface="ＭＳ Ｐゴシック" charset="0"/>
              </a:rPr>
              <a:t> guy who has proven: if you have no idea about a product’s popularity, you will be able to find </a:t>
            </a:r>
            <a:r>
              <a:rPr lang="en-US" baseline="0" dirty="0" err="1" smtClean="0">
                <a:ea typeface="ＭＳ Ｐゴシック" charset="0"/>
                <a:cs typeface="ＭＳ Ｐゴシック" charset="0"/>
              </a:rPr>
              <a:t>Zipf</a:t>
            </a:r>
            <a:r>
              <a:rPr lang="en-US" baseline="0" dirty="0" smtClean="0">
                <a:ea typeface="ＭＳ Ｐゴシック" charset="0"/>
                <a:cs typeface="ＭＳ Ｐゴシック" charset="0"/>
              </a:rPr>
              <a:t>. It’s a no-clue distribution.</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3016D53-C104-0F45-814A-D649ED4777FD}" type="slidenum">
              <a:rPr lang="en-US">
                <a:solidFill>
                  <a:srgbClr val="000000"/>
                </a:solidFill>
              </a:rPr>
              <a:pPr/>
              <a:t>92</a:t>
            </a:fld>
            <a:endParaRPr lang="en-US">
              <a:solidFill>
                <a:srgbClr val="000000"/>
              </a:solidFill>
            </a:endParaRPr>
          </a:p>
        </p:txBody>
      </p:sp>
      <p:sp>
        <p:nvSpPr>
          <p:cNvPr id="5837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p:spPr>
      </p:sp>
      <p:sp>
        <p:nvSpPr>
          <p:cNvPr id="58371" name="Rectangle 3"/>
          <p:cNvSpPr>
            <a:spLocks noGrp="1" noChangeArrowheads="1"/>
          </p:cNvSpPr>
          <p:nvPr>
            <p:ph type="body" idx="1"/>
          </p:nvPr>
        </p:nvSpPr>
        <p:spPr bwMode="auto">
          <a:xfrm>
            <a:off x="914401" y="4343401"/>
            <a:ext cx="5029200" cy="4114800"/>
          </a:xfrm>
          <a:prstGeom prst="rect">
            <a:avLst/>
          </a:prstGeom>
          <a:solidFill>
            <a:srgbClr val="FFFFFF"/>
          </a:solidFill>
          <a:ln>
            <a:solidFill>
              <a:srgbClr val="000000"/>
            </a:solidFill>
            <a:miter lim="800000"/>
            <a:headEnd/>
            <a:tailEnd/>
          </a:ln>
        </p:spPr>
        <p:txBody>
          <a:bodyPr>
            <a:prstTxWarp prst="textNoShape">
              <a:avLst/>
            </a:prstTxWarp>
          </a:bodyPr>
          <a:lstStyle/>
          <a:p>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AD74F827-F5D8-BA45-B518-5CE1BE5F3E43}" type="slidenum">
              <a:rPr lang="en-US">
                <a:solidFill>
                  <a:srgbClr val="000000"/>
                </a:solidFill>
                <a:latin typeface="Arial" charset="0"/>
              </a:rPr>
              <a:pPr eaLnBrk="1" hangingPunct="1"/>
              <a:t>93</a:t>
            </a:fld>
            <a:endParaRPr lang="en-US">
              <a:solidFill>
                <a:srgbClr val="000000"/>
              </a:solidFill>
              <a:latin typeface="Arial" charset="0"/>
            </a:endParaRPr>
          </a:p>
        </p:txBody>
      </p:sp>
      <p:sp>
        <p:nvSpPr>
          <p:cNvPr id="12290" name="Rectangle 2"/>
          <p:cNvSpPr>
            <a:spLocks noGrp="1" noRot="1" noChangeAspect="1" noChangeArrowheads="1" noTextEdit="1"/>
          </p:cNvSpPr>
          <p:nvPr>
            <p:ph type="sldImg"/>
          </p:nvPr>
        </p:nvSpPr>
        <p:spPr>
          <a:xfrm>
            <a:off x="1144588" y="685800"/>
            <a:ext cx="4573587" cy="3429000"/>
          </a:xfrm>
          <a:ln/>
        </p:spPr>
      </p:sp>
      <p:sp>
        <p:nvSpPr>
          <p:cNvPr id="122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solidFill>
                  <a:schemeClr val="folHlink"/>
                </a:solidFill>
              </a:rPr>
              <a:t>P2P</a:t>
            </a:r>
            <a:r>
              <a:rPr lang="en-US"/>
              <a:t> is an old idea, but now it has been popularized by systems like </a:t>
            </a:r>
            <a:r>
              <a:rPr lang="en-US" i="1"/>
              <a:t>Napster</a:t>
            </a:r>
            <a:r>
              <a:rPr lang="en-US"/>
              <a:t> and </a:t>
            </a:r>
            <a:r>
              <a:rPr lang="en-US" i="1"/>
              <a:t>Gnutella:</a:t>
            </a:r>
          </a:p>
          <a:p>
            <a:pPr eaLnBrk="1" hangingPunct="1">
              <a:buFontTx/>
              <a:buChar char="•"/>
            </a:pPr>
            <a:r>
              <a:rPr lang="en-US"/>
              <a:t>machines act as both server and client at the same time</a:t>
            </a:r>
          </a:p>
          <a:p>
            <a:pPr eaLnBrk="1" hangingPunct="1">
              <a:buFontTx/>
              <a:buChar char="•"/>
            </a:pPr>
            <a:r>
              <a:rPr lang="en-US"/>
              <a:t>share resources (data, CPU cycles, storage, bandwidth, …)</a:t>
            </a:r>
          </a:p>
          <a:p>
            <a:pPr eaLnBrk="1" hangingPunct="1">
              <a:buFontTx/>
              <a:buChar char="•"/>
            </a:pPr>
            <a:r>
              <a:rPr lang="en-US"/>
              <a:t>edge services (move data closer to clients, e.g., stored at other close by clients)</a:t>
            </a:r>
          </a:p>
          <a:p>
            <a:pPr eaLnBrk="1" hangingPunct="1"/>
            <a:endParaRPr lang="en-US"/>
          </a:p>
          <a:p>
            <a:pPr eaLnBrk="1" hangingPunct="1"/>
            <a:r>
              <a:rPr lang="en-US"/>
              <a:t>wastes resources</a:t>
            </a:r>
          </a:p>
          <a:p>
            <a:pPr eaLnBrk="1" hangingPunct="1"/>
            <a:r>
              <a:rPr lang="en-US"/>
              <a:t>providers save a lot</a:t>
            </a:r>
          </a:p>
          <a:p>
            <a:pPr eaLnBrk="1" hangingPunct="1"/>
            <a:r>
              <a:rPr lang="en-US"/>
              <a:t>funny enough – that’s not how it got popular</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E767672B-FB00-D34B-9942-DA978E1CDDF5}" type="slidenum">
              <a:rPr lang="en-US">
                <a:solidFill>
                  <a:srgbClr val="000000"/>
                </a:solidFill>
                <a:latin typeface="Arial" charset="0"/>
              </a:rPr>
              <a:pPr eaLnBrk="1" hangingPunct="1"/>
              <a:t>94</a:t>
            </a:fld>
            <a:endParaRPr lang="en-US">
              <a:solidFill>
                <a:srgbClr val="000000"/>
              </a:solidFill>
              <a:latin typeface="Arial" charset="0"/>
            </a:endParaRPr>
          </a:p>
        </p:txBody>
      </p:sp>
      <p:sp>
        <p:nvSpPr>
          <p:cNvPr id="16386" name="Rectangle 2"/>
          <p:cNvSpPr>
            <a:spLocks noGrp="1" noRot="1" noChangeAspect="1" noChangeArrowheads="1" noTextEdit="1"/>
          </p:cNvSpPr>
          <p:nvPr>
            <p:ph type="sldImg"/>
          </p:nvPr>
        </p:nvSpPr>
        <p:spPr>
          <a:ln/>
        </p:spPr>
      </p:sp>
      <p:sp>
        <p:nvSpPr>
          <p:cNvPr id="163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problem with Jitter: when measuring</a:t>
            </a:r>
            <a:r>
              <a:rPr lang="en-US" baseline="0" dirty="0" smtClean="0"/>
              <a:t> it, </a:t>
            </a:r>
            <a:r>
              <a:rPr lang="en-US" dirty="0" smtClean="0"/>
              <a:t>you</a:t>
            </a:r>
            <a:r>
              <a:rPr lang="en-US" baseline="0" dirty="0" smtClean="0"/>
              <a:t> have to choose over which time window !!!</a:t>
            </a:r>
            <a:endParaRPr lang="en-US" dirty="0"/>
          </a:p>
        </p:txBody>
      </p:sp>
      <p:sp>
        <p:nvSpPr>
          <p:cNvPr id="4" name="Slide Number Placeholder 3"/>
          <p:cNvSpPr>
            <a:spLocks noGrp="1"/>
          </p:cNvSpPr>
          <p:nvPr>
            <p:ph type="sldNum" sz="quarter" idx="10"/>
          </p:nvPr>
        </p:nvSpPr>
        <p:spPr/>
        <p:txBody>
          <a:bodyPr/>
          <a:lstStyle/>
          <a:p>
            <a:pPr>
              <a:defRPr/>
            </a:pPr>
            <a:fld id="{DD29E037-B1DD-4743-9384-70CA6E41B7CB}" type="slidenum">
              <a:rPr lang="en-GB" smtClean="0"/>
              <a:pPr>
                <a:defRPr/>
              </a:pPr>
              <a:t>11</a:t>
            </a:fld>
            <a:endParaRPr lang="en-GB"/>
          </a:p>
        </p:txBody>
      </p:sp>
    </p:spTree>
    <p:extLst>
      <p:ext uri="{BB962C8B-B14F-4D97-AF65-F5344CB8AC3E}">
        <p14:creationId xmlns:p14="http://schemas.microsoft.com/office/powerpoint/2010/main" val="307200498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9F85A1E9-17A8-F740-BABC-1B49E57BE284}" type="slidenum">
              <a:rPr lang="en-US">
                <a:solidFill>
                  <a:srgbClr val="000000"/>
                </a:solidFill>
                <a:latin typeface="Arial" charset="0"/>
              </a:rPr>
              <a:pPr eaLnBrk="1" hangingPunct="1"/>
              <a:t>95</a:t>
            </a:fld>
            <a:endParaRPr lang="en-US">
              <a:solidFill>
                <a:srgbClr val="000000"/>
              </a:solidFill>
              <a:latin typeface="Arial" charset="0"/>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E5F30ED9-0549-2546-97F7-CF7AA40AAF45}" type="slidenum">
              <a:rPr lang="en-US">
                <a:solidFill>
                  <a:srgbClr val="000000"/>
                </a:solidFill>
                <a:latin typeface="Arial" charset="0"/>
              </a:rPr>
              <a:pPr eaLnBrk="1" hangingPunct="1"/>
              <a:t>97</a:t>
            </a:fld>
            <a:endParaRPr lang="en-US">
              <a:solidFill>
                <a:srgbClr val="000000"/>
              </a:solidFill>
              <a:latin typeface="Arial" charset="0"/>
            </a:endParaRPr>
          </a:p>
        </p:txBody>
      </p:sp>
      <p:sp>
        <p:nvSpPr>
          <p:cNvPr id="102402" name="Rectangle 2"/>
          <p:cNvSpPr>
            <a:spLocks noGrp="1" noRot="1" noChangeAspect="1" noChangeArrowheads="1" noTextEdit="1"/>
          </p:cNvSpPr>
          <p:nvPr>
            <p:ph type="sldImg"/>
          </p:nvPr>
        </p:nvSpPr>
        <p:spPr>
          <a:xfrm>
            <a:off x="1150938" y="690563"/>
            <a:ext cx="4559300" cy="3419475"/>
          </a:xfrm>
          <a:ln/>
        </p:spPr>
      </p:sp>
      <p:sp>
        <p:nvSpPr>
          <p:cNvPr id="102403" name="Rectangle 3"/>
          <p:cNvSpPr>
            <a:spLocks noGrp="1" noChangeArrowheads="1"/>
          </p:cNvSpPr>
          <p:nvPr>
            <p:ph type="body" idx="1"/>
          </p:nvPr>
        </p:nvSpPr>
        <p:spPr>
          <a:xfrm>
            <a:off x="913646" y="4343695"/>
            <a:ext cx="5030708" cy="411391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F3583854-362D-2E45-A181-5D2ABA70804C}" type="slidenum">
              <a:rPr lang="en-US">
                <a:solidFill>
                  <a:srgbClr val="000000"/>
                </a:solidFill>
                <a:latin typeface="Arial" charset="0"/>
              </a:rPr>
              <a:pPr eaLnBrk="1" hangingPunct="1"/>
              <a:t>99</a:t>
            </a:fld>
            <a:endParaRPr lang="en-US">
              <a:solidFill>
                <a:srgbClr val="000000"/>
              </a:solidFill>
              <a:latin typeface="Arial" charset="0"/>
            </a:endParaRPr>
          </a:p>
        </p:txBody>
      </p:sp>
      <p:sp>
        <p:nvSpPr>
          <p:cNvPr id="105474" name="Rectangle 2"/>
          <p:cNvSpPr>
            <a:spLocks noGrp="1" noRot="1" noChangeAspect="1" noChangeArrowheads="1" noTextEdit="1"/>
          </p:cNvSpPr>
          <p:nvPr>
            <p:ph type="sldImg"/>
          </p:nvPr>
        </p:nvSpPr>
        <p:spPr>
          <a:ln/>
        </p:spPr>
      </p:sp>
      <p:sp>
        <p:nvSpPr>
          <p:cNvPr id="1054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2A1CF864-3F79-D346-BBFD-973BD4157B3F}" type="slidenum">
              <a:rPr lang="en-US">
                <a:solidFill>
                  <a:srgbClr val="000000"/>
                </a:solidFill>
                <a:latin typeface="Arial" charset="0"/>
              </a:rPr>
              <a:pPr eaLnBrk="1" hangingPunct="1"/>
              <a:t>100</a:t>
            </a:fld>
            <a:endParaRPr lang="en-US">
              <a:solidFill>
                <a:srgbClr val="000000"/>
              </a:solidFill>
              <a:latin typeface="Arial" charset="0"/>
            </a:endParaRPr>
          </a:p>
        </p:txBody>
      </p:sp>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15E868D8-AAC2-294E-9C2E-DCB9C05B9004}" type="slidenum">
              <a:rPr lang="en-US">
                <a:solidFill>
                  <a:srgbClr val="000000"/>
                </a:solidFill>
                <a:latin typeface="Arial" charset="0"/>
              </a:rPr>
              <a:pPr eaLnBrk="1" hangingPunct="1"/>
              <a:t>101</a:t>
            </a:fld>
            <a:endParaRPr lang="en-US">
              <a:solidFill>
                <a:srgbClr val="000000"/>
              </a:solidFill>
              <a:latin typeface="Arial" charset="0"/>
            </a:endParaRPr>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87246A41-551E-1843-B0F9-913E9922660E}" type="slidenum">
              <a:rPr lang="en-US">
                <a:solidFill>
                  <a:srgbClr val="000000"/>
                </a:solidFill>
                <a:latin typeface="Arial" charset="0"/>
              </a:rPr>
              <a:pPr eaLnBrk="1" hangingPunct="1"/>
              <a:t>102</a:t>
            </a:fld>
            <a:endParaRPr lang="en-US">
              <a:solidFill>
                <a:srgbClr val="000000"/>
              </a:solidFill>
              <a:latin typeface="Arial"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t>N8: Look for biggest known routing node smaller than 54</a:t>
            </a:r>
          </a:p>
          <a:p>
            <a:pPr eaLnBrk="1" hangingPunct="1"/>
            <a:r>
              <a:rPr lang="en-US"/>
              <a:t>N42: Biggest routing node smaller than 54: N(K(42+8))=N(K50)=N51</a:t>
            </a:r>
          </a:p>
          <a:p>
            <a:pPr eaLnBrk="1" hangingPunct="1"/>
            <a:r>
              <a:rPr lang="en-US"/>
              <a:t>N51: Biggest routing node smaller than N54: N(K(51+2))=N(K53)=N56</a:t>
            </a:r>
          </a:p>
          <a:p>
            <a:pPr eaLnBrk="1" hangingPunct="1"/>
            <a:r>
              <a:rPr lang="en-US"/>
              <a:t>N56: answer</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87246A41-551E-1843-B0F9-913E9922660E}" type="slidenum">
              <a:rPr lang="en-US">
                <a:solidFill>
                  <a:srgbClr val="000000"/>
                </a:solidFill>
                <a:latin typeface="Arial" charset="0"/>
              </a:rPr>
              <a:pPr eaLnBrk="1" hangingPunct="1"/>
              <a:t>103</a:t>
            </a:fld>
            <a:endParaRPr lang="en-US">
              <a:solidFill>
                <a:srgbClr val="000000"/>
              </a:solidFill>
              <a:latin typeface="Arial"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t>N8: Look for biggest known routing node smaller than 54</a:t>
            </a:r>
          </a:p>
          <a:p>
            <a:pPr eaLnBrk="1" hangingPunct="1"/>
            <a:r>
              <a:rPr lang="en-US"/>
              <a:t>N42: Biggest routing node smaller than 54: N(K(42+8))=N(K50)=N51</a:t>
            </a:r>
          </a:p>
          <a:p>
            <a:pPr eaLnBrk="1" hangingPunct="1"/>
            <a:r>
              <a:rPr lang="en-US"/>
              <a:t>N51: Biggest routing node smaller than N54: N(K(51+2))=N(K53)=N56</a:t>
            </a:r>
          </a:p>
          <a:p>
            <a:pPr eaLnBrk="1" hangingPunct="1"/>
            <a:r>
              <a:rPr lang="en-US"/>
              <a:t>N56: answer</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F3667C89-98ED-4F48-90B8-CA28E220D917}" type="slidenum">
              <a:rPr lang="en-US">
                <a:solidFill>
                  <a:srgbClr val="000000"/>
                </a:solidFill>
                <a:latin typeface="Arial" charset="0"/>
              </a:rPr>
              <a:pPr eaLnBrk="1" hangingPunct="1"/>
              <a:t>104</a:t>
            </a:fld>
            <a:endParaRPr lang="en-US">
              <a:solidFill>
                <a:srgbClr val="000000"/>
              </a:solidFill>
              <a:latin typeface="Arial"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70BBAF6D-D7AB-AA4F-A848-4260E656469B}" type="slidenum">
              <a:rPr lang="en-US">
                <a:solidFill>
                  <a:srgbClr val="000000"/>
                </a:solidFill>
                <a:latin typeface="Arial" charset="0"/>
              </a:rPr>
              <a:pPr eaLnBrk="1" hangingPunct="1"/>
              <a:t>105</a:t>
            </a:fld>
            <a:endParaRPr lang="en-US">
              <a:solidFill>
                <a:srgbClr val="000000"/>
              </a:solidFill>
              <a:latin typeface="Arial" charset="0"/>
            </a:endParaRPr>
          </a:p>
        </p:txBody>
      </p:sp>
      <p:sp>
        <p:nvSpPr>
          <p:cNvPr id="73730" name="Rectangle 2"/>
          <p:cNvSpPr>
            <a:spLocks noGrp="1" noRot="1" noChangeAspect="1" noChangeArrowheads="1" noTextEdit="1"/>
          </p:cNvSpPr>
          <p:nvPr>
            <p:ph type="sldImg"/>
          </p:nvPr>
        </p:nvSpPr>
        <p:spPr>
          <a:ln/>
        </p:spPr>
      </p:sp>
      <p:sp>
        <p:nvSpPr>
          <p:cNvPr id="737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CA01D826-E6C4-3B46-9B0F-1449BFA53A91}" type="slidenum">
              <a:rPr lang="en-US">
                <a:solidFill>
                  <a:srgbClr val="000000"/>
                </a:solidFill>
                <a:latin typeface="Arial" charset="0"/>
              </a:rPr>
              <a:pPr eaLnBrk="1" hangingPunct="1"/>
              <a:t>106</a:t>
            </a:fld>
            <a:endParaRPr lang="en-US">
              <a:solidFill>
                <a:srgbClr val="000000"/>
              </a:solidFill>
              <a:latin typeface="Arial" charset="0"/>
            </a:endParaRPr>
          </a:p>
        </p:txBody>
      </p:sp>
      <p:sp>
        <p:nvSpPr>
          <p:cNvPr id="75778" name="Rectangle 2"/>
          <p:cNvSpPr>
            <a:spLocks noGrp="1" noRot="1" noChangeAspect="1" noChangeArrowheads="1" noTextEdit="1"/>
          </p:cNvSpPr>
          <p:nvPr>
            <p:ph type="sldImg"/>
          </p:nvPr>
        </p:nvSpPr>
        <p:spPr>
          <a:ln/>
        </p:spPr>
      </p:sp>
      <p:sp>
        <p:nvSpPr>
          <p:cNvPr id="757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abs(network</a:t>
            </a:r>
            <a:r>
              <a:rPr lang="en-US" baseline="0" dirty="0" smtClean="0"/>
              <a:t> delay </a:t>
            </a:r>
            <a:r>
              <a:rPr lang="mr-IN" baseline="0" dirty="0" smtClean="0"/>
              <a:t>–</a:t>
            </a:r>
            <a:r>
              <a:rPr lang="en-US" baseline="0" dirty="0" smtClean="0"/>
              <a:t> average delay) </a:t>
            </a:r>
            <a:r>
              <a:rPr lang="mr-IN" baseline="0" dirty="0" smtClean="0"/>
              <a:t>–</a:t>
            </a:r>
            <a:r>
              <a:rPr lang="en-US" baseline="0" dirty="0" smtClean="0"/>
              <a:t> average difference between actual network delays and last packets network delay; with aging</a:t>
            </a:r>
          </a:p>
          <a:p>
            <a:endParaRPr lang="en-US" dirty="0"/>
          </a:p>
        </p:txBody>
      </p:sp>
      <p:sp>
        <p:nvSpPr>
          <p:cNvPr id="4" name="Slide Number Placeholder 3"/>
          <p:cNvSpPr>
            <a:spLocks noGrp="1"/>
          </p:cNvSpPr>
          <p:nvPr>
            <p:ph type="sldNum" sz="quarter" idx="10"/>
          </p:nvPr>
        </p:nvSpPr>
        <p:spPr/>
        <p:txBody>
          <a:bodyPr/>
          <a:lstStyle/>
          <a:p>
            <a:pPr>
              <a:defRPr/>
            </a:pPr>
            <a:fld id="{DD29E037-B1DD-4743-9384-70CA6E41B7CB}" type="slidenum">
              <a:rPr lang="en-GB" smtClean="0"/>
              <a:pPr>
                <a:defRPr/>
              </a:pPr>
              <a:t>20</a:t>
            </a:fld>
            <a:endParaRPr lang="en-GB"/>
          </a:p>
        </p:txBody>
      </p:sp>
    </p:spTree>
    <p:extLst>
      <p:ext uri="{BB962C8B-B14F-4D97-AF65-F5344CB8AC3E}">
        <p14:creationId xmlns:p14="http://schemas.microsoft.com/office/powerpoint/2010/main" val="128534140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8A537735-7E67-F34F-A120-2FD74FB58AB1}" type="slidenum">
              <a:rPr lang="en-US">
                <a:solidFill>
                  <a:srgbClr val="000000"/>
                </a:solidFill>
                <a:latin typeface="Arial" charset="0"/>
              </a:rPr>
              <a:pPr eaLnBrk="1" hangingPunct="1"/>
              <a:t>107</a:t>
            </a:fld>
            <a:endParaRPr lang="en-US">
              <a:solidFill>
                <a:srgbClr val="000000"/>
              </a:solidFill>
              <a:latin typeface="Arial" charset="0"/>
            </a:endParaRPr>
          </a:p>
        </p:txBody>
      </p:sp>
      <p:sp>
        <p:nvSpPr>
          <p:cNvPr id="77826" name="Rectangle 2"/>
          <p:cNvSpPr>
            <a:spLocks noGrp="1" noRot="1" noChangeAspect="1" noChangeArrowheads="1" noTextEdit="1"/>
          </p:cNvSpPr>
          <p:nvPr>
            <p:ph type="sldImg"/>
          </p:nvPr>
        </p:nvSpPr>
        <p:spPr>
          <a:ln/>
        </p:spPr>
      </p:sp>
      <p:sp>
        <p:nvSpPr>
          <p:cNvPr id="778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E05B62A8-7D76-0E49-BDCE-740422A165E7}" type="slidenum">
              <a:rPr lang="en-US">
                <a:solidFill>
                  <a:srgbClr val="000000"/>
                </a:solidFill>
                <a:latin typeface="Arial" charset="0"/>
              </a:rPr>
              <a:pPr eaLnBrk="1" hangingPunct="1"/>
              <a:t>108</a:t>
            </a:fld>
            <a:endParaRPr lang="en-US">
              <a:solidFill>
                <a:srgbClr val="000000"/>
              </a:solidFill>
              <a:latin typeface="Arial" charset="0"/>
            </a:endParaRPr>
          </a:p>
        </p:txBody>
      </p:sp>
      <p:sp>
        <p:nvSpPr>
          <p:cNvPr id="79874" name="Rectangle 2"/>
          <p:cNvSpPr>
            <a:spLocks noGrp="1" noRot="1" noChangeAspect="1" noChangeArrowheads="1" noTextEdit="1"/>
          </p:cNvSpPr>
          <p:nvPr>
            <p:ph type="sldImg"/>
          </p:nvPr>
        </p:nvSpPr>
        <p:spPr>
          <a:ln/>
        </p:spPr>
      </p:sp>
      <p:sp>
        <p:nvSpPr>
          <p:cNvPr id="798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4892F6B8-3EE5-AD4A-AF37-006A981AE17A}" type="slidenum">
              <a:rPr lang="en-US">
                <a:solidFill>
                  <a:srgbClr val="000000"/>
                </a:solidFill>
                <a:latin typeface="Arial" charset="0"/>
              </a:rPr>
              <a:pPr eaLnBrk="1" hangingPunct="1"/>
              <a:t>109</a:t>
            </a:fld>
            <a:endParaRPr lang="en-US">
              <a:solidFill>
                <a:srgbClr val="000000"/>
              </a:solidFill>
              <a:latin typeface="Arial" charset="0"/>
            </a:endParaRPr>
          </a:p>
        </p:txBody>
      </p:sp>
      <p:sp>
        <p:nvSpPr>
          <p:cNvPr id="81922" name="Rectangle 2"/>
          <p:cNvSpPr>
            <a:spLocks noGrp="1" noRot="1" noChangeAspect="1" noChangeArrowheads="1" noTextEdit="1"/>
          </p:cNvSpPr>
          <p:nvPr>
            <p:ph type="sldImg"/>
          </p:nvPr>
        </p:nvSpPr>
        <p:spPr>
          <a:ln/>
        </p:spPr>
      </p:sp>
      <p:sp>
        <p:nvSpPr>
          <p:cNvPr id="819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3E1F994A-1DC2-D048-9DA0-3E0297197A64}" type="slidenum">
              <a:rPr lang="en-US">
                <a:solidFill>
                  <a:srgbClr val="000000"/>
                </a:solidFill>
                <a:latin typeface="Arial" charset="0"/>
              </a:rPr>
              <a:pPr eaLnBrk="1" hangingPunct="1"/>
              <a:t>110</a:t>
            </a:fld>
            <a:endParaRPr lang="en-US">
              <a:solidFill>
                <a:srgbClr val="000000"/>
              </a:solidFill>
              <a:latin typeface="Arial" charset="0"/>
            </a:endParaRPr>
          </a:p>
        </p:txBody>
      </p:sp>
      <p:sp>
        <p:nvSpPr>
          <p:cNvPr id="83970" name="Rectangle 2"/>
          <p:cNvSpPr>
            <a:spLocks noGrp="1" noRot="1" noChangeAspect="1" noChangeArrowheads="1" noTextEdit="1"/>
          </p:cNvSpPr>
          <p:nvPr>
            <p:ph type="sldImg"/>
          </p:nvPr>
        </p:nvSpPr>
        <p:spPr>
          <a:ln/>
        </p:spPr>
      </p:sp>
      <p:sp>
        <p:nvSpPr>
          <p:cNvPr id="839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C99DF568-00EF-8B4C-85C4-C67895BAEBA4}" type="slidenum">
              <a:rPr lang="en-US">
                <a:solidFill>
                  <a:srgbClr val="000000"/>
                </a:solidFill>
                <a:latin typeface="Arial" charset="0"/>
              </a:rPr>
              <a:pPr eaLnBrk="1" hangingPunct="1"/>
              <a:t>111</a:t>
            </a:fld>
            <a:endParaRPr lang="en-US">
              <a:solidFill>
                <a:srgbClr val="000000"/>
              </a:solidFill>
              <a:latin typeface="Arial" charset="0"/>
            </a:endParaRPr>
          </a:p>
        </p:txBody>
      </p:sp>
      <p:sp>
        <p:nvSpPr>
          <p:cNvPr id="86018" name="Rectangle 2"/>
          <p:cNvSpPr>
            <a:spLocks noGrp="1" noRot="1" noChangeAspect="1" noChangeArrowheads="1" noTextEdit="1"/>
          </p:cNvSpPr>
          <p:nvPr>
            <p:ph type="sldImg"/>
          </p:nvPr>
        </p:nvSpPr>
        <p:spPr>
          <a:ln/>
        </p:spPr>
      </p:sp>
      <p:sp>
        <p:nvSpPr>
          <p:cNvPr id="860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B4FCBEA7-1C18-0944-8B6D-E8A6E85BAD12}" type="slidenum">
              <a:rPr lang="en-US">
                <a:solidFill>
                  <a:srgbClr val="000000"/>
                </a:solidFill>
                <a:latin typeface="Arial" charset="0"/>
              </a:rPr>
              <a:pPr eaLnBrk="1" hangingPunct="1"/>
              <a:t>112</a:t>
            </a:fld>
            <a:endParaRPr lang="en-US">
              <a:solidFill>
                <a:srgbClr val="000000"/>
              </a:solidFill>
              <a:latin typeface="Arial" charset="0"/>
            </a:endParaRPr>
          </a:p>
        </p:txBody>
      </p:sp>
      <p:sp>
        <p:nvSpPr>
          <p:cNvPr id="88066" name="Rectangle 2"/>
          <p:cNvSpPr>
            <a:spLocks noGrp="1" noRot="1" noChangeAspect="1" noChangeArrowheads="1" noTextEdit="1"/>
          </p:cNvSpPr>
          <p:nvPr>
            <p:ph type="sldImg"/>
          </p:nvPr>
        </p:nvSpPr>
        <p:spPr>
          <a:ln/>
        </p:spPr>
      </p:sp>
      <p:sp>
        <p:nvSpPr>
          <p:cNvPr id="880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Slide Image Placeholder 1"/>
          <p:cNvSpPr>
            <a:spLocks noGrp="1" noRot="1" noChangeAspect="1"/>
          </p:cNvSpPr>
          <p:nvPr>
            <p:ph type="sldImg"/>
          </p:nvPr>
        </p:nvSpPr>
        <p:spPr>
          <a:ln/>
        </p:spPr>
      </p:sp>
      <p:sp>
        <p:nvSpPr>
          <p:cNvPr id="5120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QUICKTIME EXAMPLE ON BLACKBOARD</a:t>
            </a:r>
          </a:p>
        </p:txBody>
      </p:sp>
      <p:sp>
        <p:nvSpPr>
          <p:cNvPr id="5120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fld id="{EBFE1B6F-7EC4-134B-980B-65A103F7344D}" type="slidenum">
              <a:rPr lang="en-GB" sz="1200" b="0">
                <a:solidFill>
                  <a:srgbClr val="000000"/>
                </a:solidFill>
                <a:latin typeface="Times New Roman" charset="0"/>
              </a:rPr>
              <a:pPr/>
              <a:t>115</a:t>
            </a:fld>
            <a:endParaRPr lang="en-GB" sz="1200" b="0">
              <a:solidFill>
                <a:srgbClr val="000000"/>
              </a:solidFill>
              <a:latin typeface="Times New Roman"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Slide Image Placeholder 1"/>
          <p:cNvSpPr>
            <a:spLocks noGrp="1" noRot="1" noChangeAspect="1"/>
          </p:cNvSpPr>
          <p:nvPr>
            <p:ph type="sldImg"/>
          </p:nvPr>
        </p:nvSpPr>
        <p:spPr>
          <a:ln/>
        </p:spPr>
      </p:sp>
      <p:sp>
        <p:nvSpPr>
          <p:cNvPr id="5837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100 Trying	180 Ringing	181 Call Is Being Forwarded	182 Queued</a:t>
            </a:r>
          </a:p>
          <a:p>
            <a:r>
              <a:rPr lang="en-US">
                <a:ea typeface="ＭＳ Ｐゴシック" charset="0"/>
                <a:cs typeface="ＭＳ Ｐゴシック" charset="0"/>
              </a:rPr>
              <a:t>200 OK</a:t>
            </a:r>
          </a:p>
          <a:p>
            <a:r>
              <a:rPr lang="en-US">
                <a:ea typeface="ＭＳ Ｐゴシック" charset="0"/>
                <a:cs typeface="ＭＳ Ｐゴシック" charset="0"/>
              </a:rPr>
              <a:t>300 Multiple Choices	301 Moved Permanently	302 Moved Temporarily</a:t>
            </a:r>
          </a:p>
          <a:p>
            <a:r>
              <a:rPr lang="en-US">
                <a:ea typeface="ＭＳ Ｐゴシック" charset="0"/>
                <a:cs typeface="ＭＳ Ｐゴシック" charset="0"/>
              </a:rPr>
              <a:t>305 Use Proxy	380 Alternative Service</a:t>
            </a:r>
          </a:p>
        </p:txBody>
      </p:sp>
      <p:sp>
        <p:nvSpPr>
          <p:cNvPr id="5837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fld id="{C5183DA3-11A7-CB44-ADE0-ADC89DEDEBEE}" type="slidenum">
              <a:rPr lang="en-GB" sz="1200" b="0">
                <a:solidFill>
                  <a:srgbClr val="000000"/>
                </a:solidFill>
                <a:latin typeface="Times New Roman" charset="0"/>
              </a:rPr>
              <a:pPr/>
              <a:t>118</a:t>
            </a:fld>
            <a:endParaRPr lang="en-GB" sz="1200" b="0">
              <a:solidFill>
                <a:srgbClr val="000000"/>
              </a:solidFill>
              <a:latin typeface="Times New Roman"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Slide Image Placeholder 1"/>
          <p:cNvSpPr>
            <a:spLocks noGrp="1" noRot="1" noChangeAspect="1"/>
          </p:cNvSpPr>
          <p:nvPr>
            <p:ph type="sldImg"/>
          </p:nvPr>
        </p:nvSpPr>
        <p:spPr>
          <a:ln/>
        </p:spPr>
      </p:sp>
      <p:sp>
        <p:nvSpPr>
          <p:cNvPr id="5837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100 Trying	180 Ringing	181 Call Is Being Forwarded	182 Queued</a:t>
            </a:r>
          </a:p>
          <a:p>
            <a:r>
              <a:rPr lang="en-US">
                <a:ea typeface="ＭＳ Ｐゴシック" charset="0"/>
                <a:cs typeface="ＭＳ Ｐゴシック" charset="0"/>
              </a:rPr>
              <a:t>200 OK</a:t>
            </a:r>
          </a:p>
          <a:p>
            <a:r>
              <a:rPr lang="en-US">
                <a:ea typeface="ＭＳ Ｐゴシック" charset="0"/>
                <a:cs typeface="ＭＳ Ｐゴシック" charset="0"/>
              </a:rPr>
              <a:t>300 Multiple Choices	301 Moved Permanently	302 Moved Temporarily</a:t>
            </a:r>
          </a:p>
          <a:p>
            <a:r>
              <a:rPr lang="en-US">
                <a:ea typeface="ＭＳ Ｐゴシック" charset="0"/>
                <a:cs typeface="ＭＳ Ｐゴシック" charset="0"/>
              </a:rPr>
              <a:t>305 Use Proxy	380 Alternative Service</a:t>
            </a:r>
          </a:p>
        </p:txBody>
      </p:sp>
      <p:sp>
        <p:nvSpPr>
          <p:cNvPr id="5837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fld id="{C5183DA3-11A7-CB44-ADE0-ADC89DEDEBEE}" type="slidenum">
              <a:rPr lang="en-GB" sz="1200" b="0">
                <a:solidFill>
                  <a:srgbClr val="000000"/>
                </a:solidFill>
                <a:latin typeface="Times New Roman" charset="0"/>
              </a:rPr>
              <a:pPr/>
              <a:t>119</a:t>
            </a:fld>
            <a:endParaRPr lang="en-GB" sz="1200" b="0">
              <a:solidFill>
                <a:srgbClr val="000000"/>
              </a:solidFill>
              <a:latin typeface="Times New Roman"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F3667C89-98ED-4F48-90B8-CA28E220D917}" type="slidenum">
              <a:rPr lang="en-US">
                <a:solidFill>
                  <a:srgbClr val="000000"/>
                </a:solidFill>
                <a:latin typeface="Arial" charset="0"/>
              </a:rPr>
              <a:pPr eaLnBrk="1" hangingPunct="1"/>
              <a:t>120</a:t>
            </a:fld>
            <a:endParaRPr lang="en-US">
              <a:solidFill>
                <a:srgbClr val="000000"/>
              </a:solidFill>
              <a:latin typeface="Arial"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DD29E037-B1DD-4743-9384-70CA6E41B7CB}" type="slidenum">
              <a:rPr lang="en-GB" smtClean="0"/>
              <a:pPr>
                <a:defRPr/>
              </a:pPr>
              <a:t>22</a:t>
            </a:fld>
            <a:endParaRPr lang="en-GB"/>
          </a:p>
        </p:txBody>
      </p:sp>
    </p:spTree>
    <p:extLst>
      <p:ext uri="{BB962C8B-B14F-4D97-AF65-F5344CB8AC3E}">
        <p14:creationId xmlns:p14="http://schemas.microsoft.com/office/powerpoint/2010/main" val="179727724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ancient technique,</a:t>
            </a:r>
            <a:r>
              <a:rPr lang="en-US" baseline="0" dirty="0" smtClean="0"/>
              <a:t> from RAT </a:t>
            </a:r>
            <a:r>
              <a:rPr lang="mr-IN" baseline="0" dirty="0" smtClean="0"/>
              <a:t>–</a:t>
            </a:r>
            <a:r>
              <a:rPr lang="en-US" baseline="0" dirty="0" smtClean="0"/>
              <a:t> Robust Audio Tool, 1995</a:t>
            </a:r>
          </a:p>
          <a:p>
            <a:r>
              <a:rPr lang="en-US" baseline="0" dirty="0" smtClean="0"/>
              <a:t>quality analysis by Angela </a:t>
            </a:r>
            <a:r>
              <a:rPr lang="en-US" baseline="0" dirty="0" err="1" smtClean="0"/>
              <a:t>Sasse</a:t>
            </a:r>
            <a:r>
              <a:rPr lang="en-US" baseline="0" dirty="0" smtClean="0"/>
              <a:t> in 1996 !!!</a:t>
            </a:r>
          </a:p>
          <a:p>
            <a:r>
              <a:rPr lang="en-US" baseline="0" dirty="0" smtClean="0"/>
              <a:t>in a 20ms packet, these are 160 bytes + 32.5 bytes, </a:t>
            </a:r>
            <a:r>
              <a:rPr lang="en-US" baseline="0" dirty="0" err="1" smtClean="0"/>
              <a:t>resp</a:t>
            </a:r>
            <a:r>
              <a:rPr lang="en-US" baseline="0" dirty="0" smtClean="0"/>
              <a:t> 320 &amp; 65 for 40ms, 40+8.125 for 5 </a:t>
            </a:r>
            <a:r>
              <a:rPr lang="en-US" baseline="0" dirty="0" err="1" smtClean="0"/>
              <a:t>ms</a:t>
            </a:r>
            <a:endParaRPr lang="en-US" baseline="0" dirty="0" smtClean="0"/>
          </a:p>
        </p:txBody>
      </p:sp>
      <p:sp>
        <p:nvSpPr>
          <p:cNvPr id="4" name="Slide Number Placeholder 3"/>
          <p:cNvSpPr>
            <a:spLocks noGrp="1"/>
          </p:cNvSpPr>
          <p:nvPr>
            <p:ph type="sldNum" sz="quarter" idx="10"/>
          </p:nvPr>
        </p:nvSpPr>
        <p:spPr/>
        <p:txBody>
          <a:bodyPr/>
          <a:lstStyle/>
          <a:p>
            <a:pPr>
              <a:defRPr/>
            </a:pPr>
            <a:fld id="{DD29E037-B1DD-4743-9384-70CA6E41B7CB}" type="slidenum">
              <a:rPr lang="en-GB" smtClean="0"/>
              <a:pPr>
                <a:defRPr/>
              </a:pPr>
              <a:t>23</a:t>
            </a:fld>
            <a:endParaRPr lang="en-GB"/>
          </a:p>
        </p:txBody>
      </p:sp>
    </p:spTree>
    <p:extLst>
      <p:ext uri="{BB962C8B-B14F-4D97-AF65-F5344CB8AC3E}">
        <p14:creationId xmlns:p14="http://schemas.microsoft.com/office/powerpoint/2010/main" val="9183529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SRTP </a:t>
            </a:r>
            <a:r>
              <a:rPr lang="mr-IN" dirty="0" smtClean="0"/>
              <a:t>–</a:t>
            </a:r>
            <a:r>
              <a:rPr lang="en-US" dirty="0" smtClean="0"/>
              <a:t> secure RTP</a:t>
            </a:r>
            <a:r>
              <a:rPr lang="en-US" baseline="0" dirty="0" smtClean="0"/>
              <a:t> / </a:t>
            </a:r>
            <a:r>
              <a:rPr lang="en-US" dirty="0" smtClean="0"/>
              <a:t>DTLS </a:t>
            </a:r>
            <a:r>
              <a:rPr lang="mr-IN" dirty="0" smtClean="0"/>
              <a:t>–</a:t>
            </a:r>
            <a:r>
              <a:rPr lang="en-US" dirty="0" smtClean="0"/>
              <a:t> datagram transport</a:t>
            </a:r>
            <a:r>
              <a:rPr lang="en-US" baseline="0" dirty="0" smtClean="0"/>
              <a:t> layer security</a:t>
            </a:r>
          </a:p>
          <a:p>
            <a:r>
              <a:rPr lang="en-US" dirty="0" smtClean="0"/>
              <a:t>JSEP/SDP </a:t>
            </a:r>
            <a:r>
              <a:rPr lang="mr-IN" dirty="0" smtClean="0"/>
              <a:t>–</a:t>
            </a:r>
            <a:r>
              <a:rPr lang="en-US" dirty="0" smtClean="0"/>
              <a:t> </a:t>
            </a:r>
            <a:r>
              <a:rPr lang="en-US" dirty="0" err="1" smtClean="0"/>
              <a:t>Javascript</a:t>
            </a:r>
            <a:r>
              <a:rPr lang="en-US" dirty="0" smtClean="0"/>
              <a:t> session establishment protocol / session description protocol</a:t>
            </a:r>
          </a:p>
          <a:p>
            <a:r>
              <a:rPr lang="en-US" dirty="0" smtClean="0"/>
              <a:t>ICE / STUN / TURN </a:t>
            </a:r>
            <a:r>
              <a:rPr lang="mr-IN" dirty="0" smtClean="0"/>
              <a:t>–</a:t>
            </a:r>
            <a:r>
              <a:rPr lang="en-US" dirty="0" smtClean="0"/>
              <a:t> interactive connectivity establishment / Session Traversal Utilities for NAT / Traversal</a:t>
            </a:r>
            <a:r>
              <a:rPr lang="en-US" baseline="0" dirty="0" smtClean="0"/>
              <a:t> Using Relay NAT</a:t>
            </a:r>
            <a:endParaRPr lang="en-US" dirty="0"/>
          </a:p>
        </p:txBody>
      </p:sp>
      <p:sp>
        <p:nvSpPr>
          <p:cNvPr id="4" name="Slide Number Placeholder 3"/>
          <p:cNvSpPr>
            <a:spLocks noGrp="1"/>
          </p:cNvSpPr>
          <p:nvPr>
            <p:ph type="sldNum" sz="quarter" idx="10"/>
          </p:nvPr>
        </p:nvSpPr>
        <p:spPr/>
        <p:txBody>
          <a:bodyPr/>
          <a:lstStyle/>
          <a:p>
            <a:pPr>
              <a:defRPr/>
            </a:pPr>
            <a:fld id="{DD29E037-B1DD-4743-9384-70CA6E41B7CB}" type="slidenum">
              <a:rPr lang="en-GB" smtClean="0"/>
              <a:pPr>
                <a:defRPr/>
              </a:pPr>
              <a:t>39</a:t>
            </a:fld>
            <a:endParaRPr lang="en-GB"/>
          </a:p>
        </p:txBody>
      </p:sp>
    </p:spTree>
    <p:extLst>
      <p:ext uri="{BB962C8B-B14F-4D97-AF65-F5344CB8AC3E}">
        <p14:creationId xmlns:p14="http://schemas.microsoft.com/office/powerpoint/2010/main" val="5219837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Slide Image Placeholder 1"/>
          <p:cNvSpPr>
            <a:spLocks noGrp="1" noRot="1" noChangeAspect="1"/>
          </p:cNvSpPr>
          <p:nvPr>
            <p:ph type="sldImg"/>
          </p:nvPr>
        </p:nvSpPr>
        <p:spPr>
          <a:ln/>
        </p:spPr>
      </p:sp>
      <p:sp>
        <p:nvSpPr>
          <p:cNvPr id="3686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Last of MBZ: 1 for MPEG-2 extensions, MBZ(2) split into AN and N: AN==1 if N indicates new picture start or not !!!!</a:t>
            </a:r>
          </a:p>
          <a:p>
            <a:r>
              <a:rPr lang="en-US">
                <a:ea typeface="ＭＳ Ｐゴシック" charset="0"/>
                <a:cs typeface="ＭＳ Ｐゴシック" charset="0"/>
              </a:rPr>
              <a:t>FBV: full_pel_backward_vector --- </a:t>
            </a:r>
            <a:r>
              <a:rPr lang="en-US" b="1">
                <a:ea typeface="ＭＳ Ｐゴシック" charset="0"/>
                <a:cs typeface="ＭＳ Ｐゴシック" charset="0"/>
              </a:rPr>
              <a:t>full_pel_forward_vector sets the precision (l=full pel, 0=half pel), and forward_f _code sets the range.</a:t>
            </a:r>
            <a:endParaRPr lang="en-US">
              <a:ea typeface="ＭＳ Ｐゴシック" charset="0"/>
              <a:cs typeface="ＭＳ Ｐゴシック" charset="0"/>
            </a:endParaRPr>
          </a:p>
          <a:p>
            <a:r>
              <a:rPr lang="en-US">
                <a:ea typeface="ＭＳ Ｐゴシック" charset="0"/>
                <a:cs typeface="ＭＳ Ｐゴシック" charset="0"/>
              </a:rPr>
              <a:t>BFC: backward_f_code</a:t>
            </a:r>
          </a:p>
          <a:p>
            <a:r>
              <a:rPr lang="en-US">
                <a:ea typeface="ＭＳ Ｐゴシック" charset="0"/>
                <a:cs typeface="ＭＳ Ｐゴシック" charset="0"/>
              </a:rPr>
              <a:t>FFV: full_pel_forward_vector</a:t>
            </a:r>
          </a:p>
          <a:p>
            <a:r>
              <a:rPr lang="en-US">
                <a:ea typeface="ＭＳ Ｐゴシック" charset="0"/>
                <a:cs typeface="ＭＳ Ｐゴシック" charset="0"/>
              </a:rPr>
              <a:t>FFC: forward_f_code</a:t>
            </a:r>
          </a:p>
        </p:txBody>
      </p:sp>
      <p:sp>
        <p:nvSpPr>
          <p:cNvPr id="3686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fld id="{D99CB414-451D-4542-B5B3-1B7D9561244D}" type="slidenum">
              <a:rPr lang="en-GB" sz="1200" b="0">
                <a:latin typeface="Times New Roman" charset="0"/>
              </a:rPr>
              <a:pPr/>
              <a:t>55</a:t>
            </a:fld>
            <a:endParaRPr lang="en-GB" sz="1200" b="0">
              <a:latin typeface="Times New Roman"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DD29E037-B1DD-4743-9384-70CA6E41B7CB}" type="slidenum">
              <a:rPr lang="en-GB">
                <a:solidFill>
                  <a:srgbClr val="000000"/>
                </a:solidFill>
              </a:rPr>
              <a:pPr>
                <a:defRPr/>
              </a:pPr>
              <a:t>69</a:t>
            </a:fld>
            <a:endParaRPr lang="en-GB">
              <a:solidFill>
                <a:srgbClr val="000000"/>
              </a:solidFill>
            </a:endParaRPr>
          </a:p>
        </p:txBody>
      </p:sp>
    </p:spTree>
    <p:extLst>
      <p:ext uri="{BB962C8B-B14F-4D97-AF65-F5344CB8AC3E}">
        <p14:creationId xmlns:p14="http://schemas.microsoft.com/office/powerpoint/2010/main" val="414795093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smtClean="0"/>
              <a:t>bbc</a:t>
            </a:r>
            <a:r>
              <a:rPr lang="en-US" dirty="0" smtClean="0"/>
              <a:t> earth blue</a:t>
            </a:r>
            <a:r>
              <a:rPr lang="en-US" baseline="0" dirty="0" smtClean="0"/>
              <a:t> ray</a:t>
            </a:r>
          </a:p>
          <a:p>
            <a:r>
              <a:rPr lang="en-US" dirty="0" smtClean="0"/>
              <a:t>blurred</a:t>
            </a:r>
            <a:r>
              <a:rPr lang="en-US" baseline="0" dirty="0" smtClean="0"/>
              <a:t> -&gt; </a:t>
            </a:r>
            <a:r>
              <a:rPr lang="en-US" baseline="0" dirty="0" err="1" smtClean="0"/>
              <a:t>slørete</a:t>
            </a:r>
            <a:r>
              <a:rPr lang="en-US" baseline="0" dirty="0" smtClean="0"/>
              <a:t>, </a:t>
            </a:r>
            <a:r>
              <a:rPr lang="en-US" baseline="0" dirty="0" err="1" smtClean="0"/>
              <a:t>diffust</a:t>
            </a:r>
            <a:endParaRPr lang="en-US" baseline="0" dirty="0" smtClean="0"/>
          </a:p>
          <a:p>
            <a:r>
              <a:rPr lang="en-US" baseline="0" dirty="0" smtClean="0"/>
              <a:t>noisy / blocky -&gt; </a:t>
            </a:r>
            <a:r>
              <a:rPr lang="en-US" baseline="0" dirty="0" err="1" smtClean="0"/>
              <a:t>støyete</a:t>
            </a:r>
            <a:r>
              <a:rPr lang="en-US" baseline="0" dirty="0" smtClean="0"/>
              <a:t>, </a:t>
            </a:r>
            <a:r>
              <a:rPr lang="en-US" baseline="0" dirty="0" err="1" smtClean="0"/>
              <a:t>klossete</a:t>
            </a:r>
            <a:endParaRPr lang="en-US" baseline="0" dirty="0" smtClean="0"/>
          </a:p>
          <a:p>
            <a:endParaRPr lang="en-US" dirty="0"/>
          </a:p>
        </p:txBody>
      </p:sp>
      <p:sp>
        <p:nvSpPr>
          <p:cNvPr id="4" name="Slide Number Placeholder 3"/>
          <p:cNvSpPr>
            <a:spLocks noGrp="1"/>
          </p:cNvSpPr>
          <p:nvPr>
            <p:ph type="sldNum" sz="quarter" idx="10"/>
          </p:nvPr>
        </p:nvSpPr>
        <p:spPr/>
        <p:txBody>
          <a:bodyPr/>
          <a:lstStyle/>
          <a:p>
            <a:fld id="{3CF941A7-BE41-7A47-99B4-0F63FD7F89CD}" type="slidenum">
              <a:rPr lang="en-US">
                <a:solidFill>
                  <a:srgbClr val="000000"/>
                </a:solidFill>
              </a:rPr>
              <a:pPr/>
              <a:t>78</a:t>
            </a:fld>
            <a:endParaRPr lang="en-US">
              <a:solidFill>
                <a:srgbClr val="000000"/>
              </a:solidFill>
            </a:endParaRPr>
          </a:p>
        </p:txBody>
      </p:sp>
    </p:spTree>
    <p:extLst>
      <p:ext uri="{BB962C8B-B14F-4D97-AF65-F5344CB8AC3E}">
        <p14:creationId xmlns:p14="http://schemas.microsoft.com/office/powerpoint/2010/main" val="12368924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515084" name="Rectangle 12"/>
          <p:cNvSpPr>
            <a:spLocks noGrp="1" noChangeArrowheads="1"/>
          </p:cNvSpPr>
          <p:nvPr>
            <p:ph type="ctrTitle"/>
          </p:nvPr>
        </p:nvSpPr>
        <p:spPr>
          <a:xfrm>
            <a:off x="638175" y="1708150"/>
            <a:ext cx="7772400" cy="1462088"/>
          </a:xfrm>
        </p:spPr>
        <p:txBody>
          <a:bodyPr rIns="91440"/>
          <a:lstStyle>
            <a:lvl1pPr algn="ctr">
              <a:defRPr/>
            </a:lvl1pPr>
          </a:lstStyle>
          <a:p>
            <a:r>
              <a:rPr lang="nb-NO" smtClean="0"/>
              <a:t>Click to edit Master title style</a:t>
            </a:r>
            <a:endParaRPr lang="en-US"/>
          </a:p>
        </p:txBody>
      </p:sp>
      <p:sp>
        <p:nvSpPr>
          <p:cNvPr id="515085" name="Rectangle 13"/>
          <p:cNvSpPr>
            <a:spLocks noGrp="1" noChangeArrowheads="1"/>
          </p:cNvSpPr>
          <p:nvPr>
            <p:ph type="subTitle" idx="1"/>
          </p:nvPr>
        </p:nvSpPr>
        <p:spPr>
          <a:xfrm>
            <a:off x="1371600" y="3886200"/>
            <a:ext cx="6400800" cy="1752600"/>
          </a:xfrm>
        </p:spPr>
        <p:txBody>
          <a:bodyPr rIns="91440"/>
          <a:lstStyle>
            <a:lvl1pPr marL="0" indent="0" algn="ctr">
              <a:buFont typeface="Wingdings" charset="2"/>
              <a:buNone/>
              <a:defRPr/>
            </a:lvl1pPr>
          </a:lstStyle>
          <a:p>
            <a:r>
              <a:rPr lang="nb-NO" smtClean="0"/>
              <a:t>Click to edit Master subtitle style</a:t>
            </a:r>
            <a:endParaRPr lang="en-US"/>
          </a:p>
        </p:txBody>
      </p:sp>
      <p:sp>
        <p:nvSpPr>
          <p:cNvPr id="9" name="Text Box 11"/>
          <p:cNvSpPr txBox="1">
            <a:spLocks noChangeArrowheads="1"/>
          </p:cNvSpPr>
          <p:nvPr/>
        </p:nvSpPr>
        <p:spPr bwMode="auto">
          <a:xfrm>
            <a:off x="1725613" y="6654800"/>
            <a:ext cx="5113337" cy="210112"/>
          </a:xfrm>
          <a:prstGeom prst="rect">
            <a:avLst/>
          </a:prstGeom>
          <a:noFill/>
          <a:ln w="9525">
            <a:noFill/>
            <a:miter lim="800000"/>
            <a:headEnd/>
            <a:tailEnd/>
          </a:ln>
          <a:effectLst/>
        </p:spPr>
        <p:txBody>
          <a:bodyPr tIns="25200">
            <a:prstTxWarp prst="textNoShape">
              <a:avLst/>
            </a:prstTxWarp>
            <a:spAutoFit/>
          </a:bodyPr>
          <a:lstStyle/>
          <a:p>
            <a:pPr algn="ctr" defTabSz="914400" eaLnBrk="0" fontAlgn="base" hangingPunct="0">
              <a:spcBef>
                <a:spcPct val="50000"/>
              </a:spcBef>
              <a:spcAft>
                <a:spcPct val="0"/>
              </a:spcAft>
            </a:pPr>
            <a:r>
              <a:rPr lang="en-US" sz="900" dirty="0" smtClean="0">
                <a:solidFill>
                  <a:srgbClr val="000000"/>
                </a:solidFill>
                <a:latin typeface="Arial" charset="0"/>
              </a:rPr>
              <a:t>INF3190</a:t>
            </a:r>
            <a:r>
              <a:rPr lang="en-US" sz="900" baseline="0" dirty="0" smtClean="0">
                <a:solidFill>
                  <a:srgbClr val="000000"/>
                </a:solidFill>
                <a:latin typeface="Arial" charset="0"/>
              </a:rPr>
              <a:t> – Data Communication</a:t>
            </a:r>
            <a:endParaRPr lang="en-US" sz="900" dirty="0">
              <a:solidFill>
                <a:srgbClr val="000000"/>
              </a:solidFill>
              <a:latin typeface="Arial" charset="0"/>
            </a:endParaRPr>
          </a:p>
        </p:txBody>
      </p:sp>
      <p:pic>
        <p:nvPicPr>
          <p:cNvPr id="10" name="Picture 31"/>
          <p:cNvPicPr>
            <a:picLocks noChangeAspect="1" noChangeArrowheads="1"/>
          </p:cNvPicPr>
          <p:nvPr/>
        </p:nvPicPr>
        <p:blipFill>
          <a:blip r:embed="rId2"/>
          <a:srcRect/>
          <a:stretch>
            <a:fillRect/>
          </a:stretch>
        </p:blipFill>
        <p:spPr bwMode="auto">
          <a:xfrm>
            <a:off x="7142163" y="6665913"/>
            <a:ext cx="1966912" cy="168275"/>
          </a:xfrm>
          <a:prstGeom prst="rect">
            <a:avLst/>
          </a:prstGeom>
          <a:noFill/>
          <a:ln w="9525">
            <a:noFill/>
            <a:round/>
            <a:headEnd/>
            <a:tailEnd/>
          </a:ln>
          <a:effectLst/>
        </p:spPr>
      </p:pic>
      <p:pic>
        <p:nvPicPr>
          <p:cNvPr id="11" name="Picture 38" descr="Picture2"/>
          <p:cNvPicPr>
            <a:picLocks noChangeAspect="1" noChangeArrowheads="1"/>
          </p:cNvPicPr>
          <p:nvPr/>
        </p:nvPicPr>
        <p:blipFill>
          <a:blip r:embed="rId3"/>
          <a:srcRect r="67514"/>
          <a:stretch>
            <a:fillRect/>
          </a:stretch>
        </p:blipFill>
        <p:spPr bwMode="auto">
          <a:xfrm>
            <a:off x="15875" y="6572250"/>
            <a:ext cx="294735" cy="274638"/>
          </a:xfrm>
          <a:prstGeom prst="rect">
            <a:avLst/>
          </a:prstGeom>
          <a:noFill/>
          <a:ln w="9525">
            <a:noFill/>
            <a:miter lim="800000"/>
            <a:headEnd/>
            <a:tailEnd/>
          </a:ln>
        </p:spPr>
      </p:pic>
      <p:sp>
        <p:nvSpPr>
          <p:cNvPr id="12" name="Rectangle 21"/>
          <p:cNvSpPr>
            <a:spLocks noChangeArrowheads="1"/>
          </p:cNvSpPr>
          <p:nvPr/>
        </p:nvSpPr>
        <p:spPr bwMode="gray">
          <a:xfrm flipV="1">
            <a:off x="311150" y="6588125"/>
            <a:ext cx="8821738" cy="46038"/>
          </a:xfrm>
          <a:prstGeom prst="rect">
            <a:avLst/>
          </a:prstGeom>
          <a:gradFill rotWithShape="0">
            <a:gsLst>
              <a:gs pos="0">
                <a:schemeClr val="bg2"/>
              </a:gs>
              <a:gs pos="100000">
                <a:srgbClr val="C0C0C0"/>
              </a:gs>
            </a:gsLst>
            <a:lin ang="0" scaled="1"/>
          </a:gradFill>
          <a:ln w="9525">
            <a:noFill/>
            <a:miter lim="800000"/>
            <a:headEnd/>
            <a:tailEnd/>
          </a:ln>
          <a:effectLst/>
        </p:spPr>
        <p:txBody>
          <a:bodyPr rot="10800000" wrap="none" anchor="ctr">
            <a:prstTxWarp prst="textNoShape">
              <a:avLst/>
            </a:prstTxWarp>
          </a:bodyPr>
          <a:lstStyle/>
          <a:p>
            <a:pPr algn="ctr" defTabSz="914400" fontAlgn="base">
              <a:spcBef>
                <a:spcPct val="0"/>
              </a:spcBef>
              <a:spcAft>
                <a:spcPct val="0"/>
              </a:spcAft>
            </a:pPr>
            <a:endParaRPr kumimoji="1" lang="en-US" sz="2400">
              <a:solidFill>
                <a:srgbClr val="000000"/>
              </a:solidFill>
            </a:endParaRPr>
          </a:p>
        </p:txBody>
      </p:sp>
      <p:sp>
        <p:nvSpPr>
          <p:cNvPr id="13" name="Text Box 39"/>
          <p:cNvSpPr txBox="1">
            <a:spLocks noChangeArrowheads="1"/>
          </p:cNvSpPr>
          <p:nvPr/>
        </p:nvSpPr>
        <p:spPr bwMode="auto">
          <a:xfrm>
            <a:off x="246063" y="6630988"/>
            <a:ext cx="1492250" cy="223837"/>
          </a:xfrm>
          <a:prstGeom prst="rect">
            <a:avLst/>
          </a:prstGeom>
          <a:noFill/>
          <a:ln w="9525">
            <a:noFill/>
            <a:miter lim="800000"/>
            <a:headEnd/>
            <a:tailEnd/>
          </a:ln>
          <a:effectLst/>
        </p:spPr>
        <p:txBody>
          <a:bodyPr tIns="25200">
            <a:prstTxWarp prst="textNoShape">
              <a:avLst/>
            </a:prstTxWarp>
            <a:spAutoFit/>
          </a:bodyPr>
          <a:lstStyle/>
          <a:p>
            <a:pPr defTabSz="914400" eaLnBrk="0" fontAlgn="base" hangingPunct="0">
              <a:spcBef>
                <a:spcPct val="50000"/>
              </a:spcBef>
              <a:spcAft>
                <a:spcPct val="0"/>
              </a:spcAft>
            </a:pPr>
            <a:r>
              <a:rPr lang="en-US" sz="1000" b="1">
                <a:solidFill>
                  <a:srgbClr val="000000"/>
                </a:solidFill>
              </a:rPr>
              <a:t>University of Oslo</a:t>
            </a:r>
          </a:p>
        </p:txBody>
      </p:sp>
    </p:spTree>
  </p:cSld>
  <p:clrMapOvr>
    <a:masterClrMapping/>
  </p:clrMapOvr>
  <p:timing>
    <p:tnLst>
      <p:par>
        <p:cTn xmlns:p14="http://schemas.microsoft.com/office/powerpoint/2010/mai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Eurostile"/>
                <a:cs typeface="Eurostile"/>
              </a:defRPr>
            </a:lvl1pPr>
          </a:lstStyle>
          <a:p>
            <a:r>
              <a:rPr lang="nb-NO" dirty="0" err="1" smtClean="0"/>
              <a:t>Click</a:t>
            </a:r>
            <a:r>
              <a:rPr lang="nb-NO" dirty="0" smtClean="0"/>
              <a:t> to </a:t>
            </a:r>
            <a:r>
              <a:rPr lang="nb-NO" dirty="0" err="1" smtClean="0"/>
              <a:t>edit</a:t>
            </a:r>
            <a:r>
              <a:rPr lang="nb-NO" dirty="0" smtClean="0"/>
              <a:t> Master </a:t>
            </a:r>
            <a:r>
              <a:rPr lang="nb-NO" dirty="0" err="1" smtClean="0"/>
              <a:t>title</a:t>
            </a:r>
            <a:r>
              <a:rPr lang="nb-NO" dirty="0" smtClean="0"/>
              <a:t> style</a:t>
            </a:r>
            <a:endParaRPr lang="en-US" dirty="0"/>
          </a:p>
        </p:txBody>
      </p:sp>
    </p:spTree>
    <p:extLst>
      <p:ext uri="{BB962C8B-B14F-4D97-AF65-F5344CB8AC3E}">
        <p14:creationId xmlns:p14="http://schemas.microsoft.com/office/powerpoint/2010/main" val="240657678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Eurostile"/>
                <a:cs typeface="Eurostile"/>
              </a:defRPr>
            </a:lvl1pPr>
          </a:lstStyle>
          <a:p>
            <a:r>
              <a:rPr lang="nb-NO" dirty="0" err="1" smtClean="0"/>
              <a:t>Click</a:t>
            </a:r>
            <a:r>
              <a:rPr lang="nb-NO" dirty="0" smtClean="0"/>
              <a:t> to </a:t>
            </a:r>
            <a:r>
              <a:rPr lang="nb-NO" dirty="0" err="1" smtClean="0"/>
              <a:t>edit</a:t>
            </a:r>
            <a:r>
              <a:rPr lang="nb-NO" dirty="0" smtClean="0"/>
              <a:t> Master </a:t>
            </a:r>
            <a:r>
              <a:rPr lang="nb-NO" dirty="0" err="1" smtClean="0"/>
              <a:t>title</a:t>
            </a:r>
            <a:r>
              <a:rPr lang="nb-NO" dirty="0" smtClean="0"/>
              <a:t> style</a:t>
            </a:r>
            <a:endParaRPr lang="nb-NO" dirty="0"/>
          </a:p>
        </p:txBody>
      </p:sp>
      <p:sp>
        <p:nvSpPr>
          <p:cNvPr id="3" name="Content Placeholder 2"/>
          <p:cNvSpPr>
            <a:spLocks noGrp="1"/>
          </p:cNvSpPr>
          <p:nvPr>
            <p:ph sz="half" idx="1"/>
          </p:nvPr>
        </p:nvSpPr>
        <p:spPr>
          <a:xfrm>
            <a:off x="323528" y="980728"/>
            <a:ext cx="4176464" cy="5400600"/>
          </a:xfrm>
        </p:spPr>
        <p:txBody>
          <a:bodyPr/>
          <a:lstStyle>
            <a:lvl1pPr>
              <a:defRPr sz="2800">
                <a:latin typeface="Eurostile"/>
                <a:cs typeface="Eurostile"/>
              </a:defRPr>
            </a:lvl1pPr>
            <a:lvl2pPr>
              <a:defRPr sz="2400">
                <a:latin typeface="Eurostile"/>
                <a:cs typeface="Eurostile"/>
              </a:defRPr>
            </a:lvl2pPr>
            <a:lvl3pPr>
              <a:defRPr sz="2000">
                <a:latin typeface="Eurostile"/>
                <a:cs typeface="Eurostile"/>
              </a:defRPr>
            </a:lvl3pPr>
            <a:lvl4pPr>
              <a:defRPr sz="1800">
                <a:latin typeface="Eurostile"/>
                <a:cs typeface="Eurostile"/>
              </a:defRPr>
            </a:lvl4pPr>
            <a:lvl5pPr>
              <a:defRPr sz="1800">
                <a:latin typeface="Eurostile"/>
                <a:cs typeface="Eurostile"/>
              </a:defRPr>
            </a:lvl5pPr>
            <a:lvl6pPr>
              <a:defRPr sz="1800"/>
            </a:lvl6pPr>
            <a:lvl7pPr>
              <a:defRPr sz="1800"/>
            </a:lvl7pPr>
            <a:lvl8pPr>
              <a:defRPr sz="1800"/>
            </a:lvl8pPr>
            <a:lvl9pPr>
              <a:defRPr sz="1800"/>
            </a:lvl9pPr>
          </a:lstStyle>
          <a:p>
            <a:pPr lvl="0"/>
            <a:r>
              <a:rPr lang="nb-NO" dirty="0" err="1" smtClean="0"/>
              <a:t>Click</a:t>
            </a:r>
            <a:r>
              <a:rPr lang="nb-NO" dirty="0" smtClean="0"/>
              <a:t> to </a:t>
            </a:r>
            <a:r>
              <a:rPr lang="nb-NO" dirty="0" err="1" smtClean="0"/>
              <a:t>edit</a:t>
            </a:r>
            <a:r>
              <a:rPr lang="nb-NO" dirty="0" smtClean="0"/>
              <a:t> Master </a:t>
            </a:r>
            <a:r>
              <a:rPr lang="nb-NO" dirty="0" err="1" smtClean="0"/>
              <a:t>text</a:t>
            </a:r>
            <a:r>
              <a:rPr lang="nb-NO" dirty="0" smtClean="0"/>
              <a:t> styles</a:t>
            </a:r>
          </a:p>
          <a:p>
            <a:pPr lvl="1"/>
            <a:r>
              <a:rPr lang="nb-NO" dirty="0" smtClean="0"/>
              <a:t>Second </a:t>
            </a:r>
            <a:r>
              <a:rPr lang="nb-NO" dirty="0" err="1" smtClean="0"/>
              <a:t>level</a:t>
            </a:r>
            <a:endParaRPr lang="nb-NO" dirty="0" smtClean="0"/>
          </a:p>
          <a:p>
            <a:pPr lvl="2"/>
            <a:r>
              <a:rPr lang="nb-NO" dirty="0" smtClean="0"/>
              <a:t>Third </a:t>
            </a:r>
            <a:r>
              <a:rPr lang="nb-NO" dirty="0" err="1" smtClean="0"/>
              <a:t>level</a:t>
            </a:r>
            <a:endParaRPr lang="nb-NO" dirty="0" smtClean="0"/>
          </a:p>
          <a:p>
            <a:pPr lvl="3"/>
            <a:r>
              <a:rPr lang="nb-NO" dirty="0" err="1" smtClean="0"/>
              <a:t>Fourth</a:t>
            </a:r>
            <a:r>
              <a:rPr lang="nb-NO" dirty="0" smtClean="0"/>
              <a:t> </a:t>
            </a:r>
            <a:r>
              <a:rPr lang="nb-NO" dirty="0" err="1" smtClean="0"/>
              <a:t>level</a:t>
            </a:r>
            <a:endParaRPr lang="nb-NO" dirty="0" smtClean="0"/>
          </a:p>
          <a:p>
            <a:pPr lvl="4"/>
            <a:r>
              <a:rPr lang="nb-NO" dirty="0" smtClean="0"/>
              <a:t>Fifth </a:t>
            </a:r>
            <a:r>
              <a:rPr lang="nb-NO" dirty="0" err="1" smtClean="0"/>
              <a:t>level</a:t>
            </a:r>
            <a:endParaRPr lang="nb-NO" dirty="0"/>
          </a:p>
        </p:txBody>
      </p:sp>
      <p:sp>
        <p:nvSpPr>
          <p:cNvPr id="4" name="Content Placeholder 3"/>
          <p:cNvSpPr>
            <a:spLocks noGrp="1"/>
          </p:cNvSpPr>
          <p:nvPr>
            <p:ph sz="half" idx="2"/>
          </p:nvPr>
        </p:nvSpPr>
        <p:spPr>
          <a:xfrm>
            <a:off x="4788024" y="980728"/>
            <a:ext cx="4131940" cy="5400600"/>
          </a:xfrm>
        </p:spPr>
        <p:txBody>
          <a:bodyPr/>
          <a:lstStyle>
            <a:lvl1pPr>
              <a:defRPr sz="2800">
                <a:latin typeface="Eurostile"/>
                <a:cs typeface="Eurostile"/>
              </a:defRPr>
            </a:lvl1pPr>
            <a:lvl2pPr>
              <a:defRPr sz="2400">
                <a:latin typeface="Eurostile"/>
                <a:cs typeface="Eurostile"/>
              </a:defRPr>
            </a:lvl2pPr>
            <a:lvl3pPr>
              <a:defRPr sz="2000">
                <a:latin typeface="Eurostile"/>
                <a:cs typeface="Eurostile"/>
              </a:defRPr>
            </a:lvl3pPr>
            <a:lvl4pPr>
              <a:defRPr sz="1800">
                <a:latin typeface="Eurostile"/>
                <a:cs typeface="Eurostile"/>
              </a:defRPr>
            </a:lvl4pPr>
            <a:lvl5pPr>
              <a:defRPr sz="1800">
                <a:latin typeface="Eurostile"/>
                <a:cs typeface="Eurostile"/>
              </a:defRPr>
            </a:lvl5pPr>
            <a:lvl6pPr>
              <a:defRPr sz="1800"/>
            </a:lvl6pPr>
            <a:lvl7pPr>
              <a:defRPr sz="1800"/>
            </a:lvl7pPr>
            <a:lvl8pPr>
              <a:defRPr sz="1800"/>
            </a:lvl8pPr>
            <a:lvl9pPr>
              <a:defRPr sz="1800"/>
            </a:lvl9pPr>
          </a:lstStyle>
          <a:p>
            <a:pPr lvl="0"/>
            <a:r>
              <a:rPr lang="nb-NO" dirty="0" err="1" smtClean="0"/>
              <a:t>Click</a:t>
            </a:r>
            <a:r>
              <a:rPr lang="nb-NO" dirty="0" smtClean="0"/>
              <a:t> to </a:t>
            </a:r>
            <a:r>
              <a:rPr lang="nb-NO" dirty="0" err="1" smtClean="0"/>
              <a:t>edit</a:t>
            </a:r>
            <a:r>
              <a:rPr lang="nb-NO" dirty="0" smtClean="0"/>
              <a:t> Master </a:t>
            </a:r>
            <a:r>
              <a:rPr lang="nb-NO" dirty="0" err="1" smtClean="0"/>
              <a:t>text</a:t>
            </a:r>
            <a:r>
              <a:rPr lang="nb-NO" dirty="0" smtClean="0"/>
              <a:t> styles</a:t>
            </a:r>
          </a:p>
          <a:p>
            <a:pPr lvl="1"/>
            <a:r>
              <a:rPr lang="nb-NO" dirty="0" smtClean="0"/>
              <a:t>Second </a:t>
            </a:r>
            <a:r>
              <a:rPr lang="nb-NO" dirty="0" err="1" smtClean="0"/>
              <a:t>level</a:t>
            </a:r>
            <a:endParaRPr lang="nb-NO" dirty="0" smtClean="0"/>
          </a:p>
          <a:p>
            <a:pPr lvl="2"/>
            <a:r>
              <a:rPr lang="nb-NO" dirty="0" smtClean="0"/>
              <a:t>Third </a:t>
            </a:r>
            <a:r>
              <a:rPr lang="nb-NO" dirty="0" err="1" smtClean="0"/>
              <a:t>level</a:t>
            </a:r>
            <a:endParaRPr lang="nb-NO" dirty="0" smtClean="0"/>
          </a:p>
          <a:p>
            <a:pPr lvl="3"/>
            <a:r>
              <a:rPr lang="nb-NO" dirty="0" err="1" smtClean="0"/>
              <a:t>Fourth</a:t>
            </a:r>
            <a:r>
              <a:rPr lang="nb-NO" dirty="0" smtClean="0"/>
              <a:t> </a:t>
            </a:r>
            <a:r>
              <a:rPr lang="nb-NO" dirty="0" err="1" smtClean="0"/>
              <a:t>level</a:t>
            </a:r>
            <a:endParaRPr lang="nb-NO" dirty="0" smtClean="0"/>
          </a:p>
          <a:p>
            <a:pPr lvl="4"/>
            <a:r>
              <a:rPr lang="nb-NO" dirty="0" smtClean="0"/>
              <a:t>Fifth </a:t>
            </a:r>
            <a:r>
              <a:rPr lang="nb-NO" dirty="0" err="1" smtClean="0"/>
              <a:t>level</a:t>
            </a:r>
            <a:endParaRPr lang="nb-NO" dirty="0"/>
          </a:p>
        </p:txBody>
      </p:sp>
      <p:sp>
        <p:nvSpPr>
          <p:cNvPr id="5" name="Slide Number Placeholder 8"/>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800">
                <a:solidFill>
                  <a:schemeClr val="tx1">
                    <a:tint val="75000"/>
                  </a:schemeClr>
                </a:solidFill>
              </a:defRPr>
            </a:lvl1pPr>
          </a:lstStyle>
          <a:p>
            <a:pPr>
              <a:defRPr/>
            </a:pPr>
            <a:fld id="{CDA37B57-12BB-EE40-B12F-0758C29EA9A3}" type="slidenum">
              <a:rPr lang="nb-NO"/>
              <a:pPr>
                <a:defRPr/>
              </a:pPr>
              <a:t>‹#›</a:t>
            </a:fld>
            <a:endParaRPr lang="nb-NO" dirty="0"/>
          </a:p>
        </p:txBody>
      </p:sp>
    </p:spTree>
    <p:extLst>
      <p:ext uri="{BB962C8B-B14F-4D97-AF65-F5344CB8AC3E}">
        <p14:creationId xmlns:p14="http://schemas.microsoft.com/office/powerpoint/2010/main" val="96472481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b-NO" smtClean="0"/>
              <a:t>Click to edit Master title style</a:t>
            </a:r>
            <a:endParaRPr lang="nb-NO"/>
          </a:p>
        </p:txBody>
      </p:sp>
      <p:sp>
        <p:nvSpPr>
          <p:cNvPr id="3" name="Slide Number Placeholder 8"/>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800">
                <a:solidFill>
                  <a:schemeClr val="tx1">
                    <a:tint val="75000"/>
                  </a:schemeClr>
                </a:solidFill>
              </a:defRPr>
            </a:lvl1pPr>
          </a:lstStyle>
          <a:p>
            <a:pPr>
              <a:defRPr/>
            </a:pPr>
            <a:fld id="{CDA37B57-12BB-EE40-B12F-0758C29EA9A3}" type="slidenum">
              <a:rPr lang="nb-NO"/>
              <a:pPr>
                <a:defRPr/>
              </a:pPr>
              <a:t>‹#›</a:t>
            </a:fld>
            <a:endParaRPr lang="nb-NO" dirty="0"/>
          </a:p>
        </p:txBody>
      </p:sp>
    </p:spTree>
    <p:extLst>
      <p:ext uri="{BB962C8B-B14F-4D97-AF65-F5344CB8AC3E}">
        <p14:creationId xmlns:p14="http://schemas.microsoft.com/office/powerpoint/2010/main" val="272178563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Eurostile"/>
                <a:cs typeface="Eurostile"/>
              </a:defRPr>
            </a:lvl1pPr>
          </a:lstStyle>
          <a:p>
            <a:r>
              <a:rPr lang="nb-NO" dirty="0" err="1" smtClean="0"/>
              <a:t>Click</a:t>
            </a:r>
            <a:r>
              <a:rPr lang="nb-NO" dirty="0" smtClean="0"/>
              <a:t> to </a:t>
            </a:r>
            <a:r>
              <a:rPr lang="nb-NO" dirty="0" err="1" smtClean="0"/>
              <a:t>edit</a:t>
            </a:r>
            <a:r>
              <a:rPr lang="nb-NO" dirty="0" smtClean="0"/>
              <a:t> Master </a:t>
            </a:r>
            <a:r>
              <a:rPr lang="nb-NO" dirty="0" err="1" smtClean="0"/>
              <a:t>title</a:t>
            </a:r>
            <a:r>
              <a:rPr lang="nb-NO" dirty="0" smtClean="0"/>
              <a:t> style</a:t>
            </a:r>
            <a:endParaRPr lang="en-US" dirty="0"/>
          </a:p>
        </p:txBody>
      </p:sp>
      <p:sp>
        <p:nvSpPr>
          <p:cNvPr id="3" name="Content Placeholder 2"/>
          <p:cNvSpPr>
            <a:spLocks noGrp="1"/>
          </p:cNvSpPr>
          <p:nvPr>
            <p:ph idx="1"/>
          </p:nvPr>
        </p:nvSpPr>
        <p:spPr/>
        <p:txBody>
          <a:bodyPr/>
          <a:lstStyle>
            <a:lvl1pPr>
              <a:defRPr>
                <a:latin typeface="Eurostile"/>
                <a:cs typeface="Eurostile"/>
              </a:defRPr>
            </a:lvl1pPr>
            <a:lvl2pPr>
              <a:defRPr>
                <a:latin typeface="Eurostile"/>
                <a:cs typeface="Eurostile"/>
              </a:defRPr>
            </a:lvl2pPr>
            <a:lvl3pPr>
              <a:defRPr>
                <a:latin typeface="Eurostile"/>
                <a:cs typeface="Eurostile"/>
              </a:defRPr>
            </a:lvl3pPr>
            <a:lvl4pPr>
              <a:defRPr>
                <a:latin typeface="Eurostile"/>
                <a:cs typeface="Eurostile"/>
              </a:defRPr>
            </a:lvl4pPr>
            <a:lvl5pPr>
              <a:defRPr>
                <a:latin typeface="Eurostile"/>
                <a:cs typeface="Eurostile"/>
              </a:defRPr>
            </a:lvl5pPr>
          </a:lstStyle>
          <a:p>
            <a:pPr lvl="0"/>
            <a:r>
              <a:rPr lang="nb-NO" dirty="0" err="1" smtClean="0"/>
              <a:t>Click</a:t>
            </a:r>
            <a:r>
              <a:rPr lang="nb-NO" dirty="0" smtClean="0"/>
              <a:t> to </a:t>
            </a:r>
            <a:r>
              <a:rPr lang="nb-NO" dirty="0" err="1" smtClean="0"/>
              <a:t>edit</a:t>
            </a:r>
            <a:r>
              <a:rPr lang="nb-NO" dirty="0" smtClean="0"/>
              <a:t> Master </a:t>
            </a:r>
            <a:r>
              <a:rPr lang="nb-NO" dirty="0" err="1" smtClean="0"/>
              <a:t>text</a:t>
            </a:r>
            <a:r>
              <a:rPr lang="nb-NO" dirty="0" smtClean="0"/>
              <a:t> styles</a:t>
            </a:r>
          </a:p>
          <a:p>
            <a:pPr lvl="1"/>
            <a:r>
              <a:rPr lang="nb-NO" dirty="0" smtClean="0"/>
              <a:t>Second </a:t>
            </a:r>
            <a:r>
              <a:rPr lang="nb-NO" dirty="0" err="1" smtClean="0"/>
              <a:t>level</a:t>
            </a:r>
            <a:endParaRPr lang="nb-NO" dirty="0" smtClean="0"/>
          </a:p>
          <a:p>
            <a:pPr lvl="2"/>
            <a:r>
              <a:rPr lang="nb-NO" dirty="0" smtClean="0"/>
              <a:t>Third </a:t>
            </a:r>
            <a:r>
              <a:rPr lang="nb-NO" dirty="0" err="1" smtClean="0"/>
              <a:t>level</a:t>
            </a:r>
            <a:endParaRPr lang="nb-NO" dirty="0" smtClean="0"/>
          </a:p>
          <a:p>
            <a:pPr lvl="3"/>
            <a:r>
              <a:rPr lang="nb-NO" dirty="0" err="1" smtClean="0"/>
              <a:t>Fourth</a:t>
            </a:r>
            <a:r>
              <a:rPr lang="nb-NO" dirty="0" smtClean="0"/>
              <a:t> </a:t>
            </a:r>
            <a:r>
              <a:rPr lang="nb-NO" dirty="0" err="1" smtClean="0"/>
              <a:t>level</a:t>
            </a:r>
            <a:endParaRPr lang="nb-NO" dirty="0" smtClean="0"/>
          </a:p>
          <a:p>
            <a:pPr lvl="4"/>
            <a:r>
              <a:rPr lang="nb-NO" dirty="0" smtClean="0"/>
              <a:t>Fifth </a:t>
            </a:r>
            <a:r>
              <a:rPr lang="nb-NO" dirty="0" err="1" smtClean="0"/>
              <a:t>level</a:t>
            </a:r>
            <a:endParaRPr lang="en-US" dirty="0"/>
          </a:p>
        </p:txBody>
      </p:sp>
    </p:spTree>
    <p:extLst>
      <p:ext uri="{BB962C8B-B14F-4D97-AF65-F5344CB8AC3E}">
        <p14:creationId xmlns:p14="http://schemas.microsoft.com/office/powerpoint/2010/main" val="149741198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OverTx">
  <p:cSld name="Title and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312738" y="127000"/>
            <a:ext cx="8797925" cy="561975"/>
          </a:xfrm>
        </p:spPr>
        <p:txBody>
          <a:bodyPr/>
          <a:lstStyle/>
          <a:p>
            <a:r>
              <a:rPr lang="nb-NO" smtClean="0"/>
              <a:t>Click to edit Master title style</a:t>
            </a:r>
            <a:endParaRPr lang="en-US"/>
          </a:p>
        </p:txBody>
      </p:sp>
      <p:sp>
        <p:nvSpPr>
          <p:cNvPr id="3" name="Content Placeholder 2"/>
          <p:cNvSpPr>
            <a:spLocks noGrp="1"/>
          </p:cNvSpPr>
          <p:nvPr>
            <p:ph sz="half" idx="1"/>
          </p:nvPr>
        </p:nvSpPr>
        <p:spPr>
          <a:xfrm>
            <a:off x="152400" y="885825"/>
            <a:ext cx="8839200" cy="2698750"/>
          </a:xfrm>
        </p:spPr>
        <p:txBody>
          <a:bodyPr/>
          <a:lstStyle/>
          <a:p>
            <a:pPr lvl="0"/>
            <a:r>
              <a:rPr lang="nb-NO" smtClean="0"/>
              <a:t>Click to edit Master text styles</a:t>
            </a:r>
          </a:p>
          <a:p>
            <a:pPr lvl="1"/>
            <a:r>
              <a:rPr lang="nb-NO" smtClean="0"/>
              <a:t>Second level</a:t>
            </a:r>
          </a:p>
          <a:p>
            <a:pPr lvl="2"/>
            <a:r>
              <a:rPr lang="nb-NO" smtClean="0"/>
              <a:t>Third level</a:t>
            </a:r>
          </a:p>
          <a:p>
            <a:pPr lvl="3"/>
            <a:r>
              <a:rPr lang="nb-NO" smtClean="0"/>
              <a:t>Fourth level</a:t>
            </a:r>
          </a:p>
          <a:p>
            <a:pPr lvl="4"/>
            <a:r>
              <a:rPr lang="nb-NO" smtClean="0"/>
              <a:t>Fifth level</a:t>
            </a:r>
            <a:endParaRPr lang="en-US"/>
          </a:p>
        </p:txBody>
      </p:sp>
      <p:sp>
        <p:nvSpPr>
          <p:cNvPr id="4" name="Text Placeholder 3"/>
          <p:cNvSpPr>
            <a:spLocks noGrp="1"/>
          </p:cNvSpPr>
          <p:nvPr>
            <p:ph type="body" sz="half" idx="2"/>
          </p:nvPr>
        </p:nvSpPr>
        <p:spPr>
          <a:xfrm>
            <a:off x="152400" y="3736975"/>
            <a:ext cx="8839200" cy="2700338"/>
          </a:xfrm>
        </p:spPr>
        <p:txBody>
          <a:bodyPr/>
          <a:lstStyle/>
          <a:p>
            <a:pPr lvl="0"/>
            <a:r>
              <a:rPr lang="nb-NO" smtClean="0"/>
              <a:t>Click to edit Master text styles</a:t>
            </a:r>
          </a:p>
          <a:p>
            <a:pPr lvl="1"/>
            <a:r>
              <a:rPr lang="nb-NO" smtClean="0"/>
              <a:t>Second level</a:t>
            </a:r>
          </a:p>
          <a:p>
            <a:pPr lvl="2"/>
            <a:r>
              <a:rPr lang="nb-NO" smtClean="0"/>
              <a:t>Third level</a:t>
            </a:r>
          </a:p>
          <a:p>
            <a:pPr lvl="3"/>
            <a:r>
              <a:rPr lang="nb-NO" smtClean="0"/>
              <a:t>Fourth level</a:t>
            </a:r>
          </a:p>
          <a:p>
            <a:pPr lvl="4"/>
            <a:r>
              <a:rPr lang="nb-NO" smtClean="0"/>
              <a:t>Fifth level</a:t>
            </a:r>
            <a:endParaRPr lang="en-US"/>
          </a:p>
        </p:txBody>
      </p:sp>
    </p:spTree>
    <p:extLst>
      <p:ext uri="{BB962C8B-B14F-4D97-AF65-F5344CB8AC3E}">
        <p14:creationId xmlns:p14="http://schemas.microsoft.com/office/powerpoint/2010/main" val="309205597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xOverObj">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312738" y="127000"/>
            <a:ext cx="8797925" cy="561975"/>
          </a:xfrm>
        </p:spPr>
        <p:txBody>
          <a:bodyPr/>
          <a:lstStyle/>
          <a:p>
            <a:r>
              <a:rPr lang="nb-NO" smtClean="0"/>
              <a:t>Click to edit Master title style</a:t>
            </a:r>
            <a:endParaRPr lang="en-US"/>
          </a:p>
        </p:txBody>
      </p:sp>
      <p:sp>
        <p:nvSpPr>
          <p:cNvPr id="3" name="Text Placeholder 2"/>
          <p:cNvSpPr>
            <a:spLocks noGrp="1"/>
          </p:cNvSpPr>
          <p:nvPr>
            <p:ph type="body" sz="half" idx="1"/>
          </p:nvPr>
        </p:nvSpPr>
        <p:spPr>
          <a:xfrm>
            <a:off x="152400" y="885825"/>
            <a:ext cx="8839200" cy="2698750"/>
          </a:xfrm>
        </p:spPr>
        <p:txBody>
          <a:bodyPr/>
          <a:lstStyle/>
          <a:p>
            <a:pPr lvl="0"/>
            <a:r>
              <a:rPr lang="nb-NO" smtClean="0"/>
              <a:t>Click to edit Master text styles</a:t>
            </a:r>
          </a:p>
          <a:p>
            <a:pPr lvl="1"/>
            <a:r>
              <a:rPr lang="nb-NO" smtClean="0"/>
              <a:t>Second level</a:t>
            </a:r>
          </a:p>
          <a:p>
            <a:pPr lvl="2"/>
            <a:r>
              <a:rPr lang="nb-NO" smtClean="0"/>
              <a:t>Third level</a:t>
            </a:r>
          </a:p>
          <a:p>
            <a:pPr lvl="3"/>
            <a:r>
              <a:rPr lang="nb-NO" smtClean="0"/>
              <a:t>Fourth level</a:t>
            </a:r>
          </a:p>
          <a:p>
            <a:pPr lvl="4"/>
            <a:r>
              <a:rPr lang="nb-NO" smtClean="0"/>
              <a:t>Fifth level</a:t>
            </a:r>
            <a:endParaRPr lang="en-US"/>
          </a:p>
        </p:txBody>
      </p:sp>
      <p:sp>
        <p:nvSpPr>
          <p:cNvPr id="4" name="Content Placeholder 3"/>
          <p:cNvSpPr>
            <a:spLocks noGrp="1"/>
          </p:cNvSpPr>
          <p:nvPr>
            <p:ph sz="half" idx="2"/>
          </p:nvPr>
        </p:nvSpPr>
        <p:spPr>
          <a:xfrm>
            <a:off x="152400" y="3736975"/>
            <a:ext cx="8839200" cy="2700338"/>
          </a:xfrm>
        </p:spPr>
        <p:txBody>
          <a:bodyPr/>
          <a:lstStyle/>
          <a:p>
            <a:pPr lvl="0"/>
            <a:r>
              <a:rPr lang="nb-NO" smtClean="0"/>
              <a:t>Click to edit Master text styles</a:t>
            </a:r>
          </a:p>
          <a:p>
            <a:pPr lvl="1"/>
            <a:r>
              <a:rPr lang="nb-NO" smtClean="0"/>
              <a:t>Second level</a:t>
            </a:r>
          </a:p>
          <a:p>
            <a:pPr lvl="2"/>
            <a:r>
              <a:rPr lang="nb-NO" smtClean="0"/>
              <a:t>Third level</a:t>
            </a:r>
          </a:p>
          <a:p>
            <a:pPr lvl="3"/>
            <a:r>
              <a:rPr lang="nb-NO" smtClean="0"/>
              <a:t>Fourth level</a:t>
            </a:r>
          </a:p>
          <a:p>
            <a:pPr lvl="4"/>
            <a:r>
              <a:rPr lang="nb-NO" smtClean="0"/>
              <a:t>Fifth level</a:t>
            </a:r>
            <a:endParaRPr lang="en-US"/>
          </a:p>
        </p:txBody>
      </p:sp>
    </p:spTree>
    <p:extLst>
      <p:ext uri="{BB962C8B-B14F-4D97-AF65-F5344CB8AC3E}">
        <p14:creationId xmlns:p14="http://schemas.microsoft.com/office/powerpoint/2010/main" val="291290392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312738" y="127000"/>
            <a:ext cx="8797925" cy="561975"/>
          </a:xfrm>
        </p:spPr>
        <p:txBody>
          <a:bodyPr/>
          <a:lstStyle/>
          <a:p>
            <a:r>
              <a:rPr lang="nb-NO" smtClean="0"/>
              <a:t>Click to edit Master title style</a:t>
            </a:r>
            <a:endParaRPr lang="en-US"/>
          </a:p>
        </p:txBody>
      </p:sp>
      <p:sp>
        <p:nvSpPr>
          <p:cNvPr id="3" name="Text Placeholder 2"/>
          <p:cNvSpPr>
            <a:spLocks noGrp="1"/>
          </p:cNvSpPr>
          <p:nvPr>
            <p:ph type="body" sz="half" idx="1"/>
          </p:nvPr>
        </p:nvSpPr>
        <p:spPr>
          <a:xfrm>
            <a:off x="152400" y="885825"/>
            <a:ext cx="4343400" cy="5551488"/>
          </a:xfrm>
        </p:spPr>
        <p:txBody>
          <a:bodyPr/>
          <a:lstStyle/>
          <a:p>
            <a:pPr lvl="0"/>
            <a:r>
              <a:rPr lang="nb-NO" smtClean="0"/>
              <a:t>Click to edit Master text styles</a:t>
            </a:r>
          </a:p>
          <a:p>
            <a:pPr lvl="1"/>
            <a:r>
              <a:rPr lang="nb-NO" smtClean="0"/>
              <a:t>Second level</a:t>
            </a:r>
          </a:p>
          <a:p>
            <a:pPr lvl="2"/>
            <a:r>
              <a:rPr lang="nb-NO" smtClean="0"/>
              <a:t>Third level</a:t>
            </a:r>
          </a:p>
          <a:p>
            <a:pPr lvl="3"/>
            <a:r>
              <a:rPr lang="nb-NO" smtClean="0"/>
              <a:t>Fourth level</a:t>
            </a:r>
          </a:p>
          <a:p>
            <a:pPr lvl="4"/>
            <a:r>
              <a:rPr lang="nb-NO" smtClean="0"/>
              <a:t>Fifth level</a:t>
            </a:r>
            <a:endParaRPr lang="en-US"/>
          </a:p>
        </p:txBody>
      </p:sp>
      <p:sp>
        <p:nvSpPr>
          <p:cNvPr id="4" name="Content Placeholder 3"/>
          <p:cNvSpPr>
            <a:spLocks noGrp="1"/>
          </p:cNvSpPr>
          <p:nvPr>
            <p:ph sz="quarter" idx="2"/>
          </p:nvPr>
        </p:nvSpPr>
        <p:spPr>
          <a:xfrm>
            <a:off x="4648200" y="885825"/>
            <a:ext cx="4343400" cy="2698750"/>
          </a:xfrm>
        </p:spPr>
        <p:txBody>
          <a:bodyPr/>
          <a:lstStyle/>
          <a:p>
            <a:pPr lvl="0"/>
            <a:r>
              <a:rPr lang="nb-NO" smtClean="0"/>
              <a:t>Click to edit Master text styles</a:t>
            </a:r>
          </a:p>
          <a:p>
            <a:pPr lvl="1"/>
            <a:r>
              <a:rPr lang="nb-NO" smtClean="0"/>
              <a:t>Second level</a:t>
            </a:r>
          </a:p>
          <a:p>
            <a:pPr lvl="2"/>
            <a:r>
              <a:rPr lang="nb-NO" smtClean="0"/>
              <a:t>Third level</a:t>
            </a:r>
          </a:p>
          <a:p>
            <a:pPr lvl="3"/>
            <a:r>
              <a:rPr lang="nb-NO" smtClean="0"/>
              <a:t>Fourth level</a:t>
            </a:r>
          </a:p>
          <a:p>
            <a:pPr lvl="4"/>
            <a:r>
              <a:rPr lang="nb-NO" smtClean="0"/>
              <a:t>Fifth level</a:t>
            </a:r>
            <a:endParaRPr lang="en-US"/>
          </a:p>
        </p:txBody>
      </p:sp>
      <p:sp>
        <p:nvSpPr>
          <p:cNvPr id="5" name="Content Placeholder 4"/>
          <p:cNvSpPr>
            <a:spLocks noGrp="1"/>
          </p:cNvSpPr>
          <p:nvPr>
            <p:ph sz="quarter" idx="3"/>
          </p:nvPr>
        </p:nvSpPr>
        <p:spPr>
          <a:xfrm>
            <a:off x="4648200" y="3736975"/>
            <a:ext cx="4343400" cy="2700338"/>
          </a:xfrm>
        </p:spPr>
        <p:txBody>
          <a:bodyPr/>
          <a:lstStyle/>
          <a:p>
            <a:pPr lvl="0"/>
            <a:r>
              <a:rPr lang="nb-NO" smtClean="0"/>
              <a:t>Click to edit Master text styles</a:t>
            </a:r>
          </a:p>
          <a:p>
            <a:pPr lvl="1"/>
            <a:r>
              <a:rPr lang="nb-NO" smtClean="0"/>
              <a:t>Second level</a:t>
            </a:r>
          </a:p>
          <a:p>
            <a:pPr lvl="2"/>
            <a:r>
              <a:rPr lang="nb-NO" smtClean="0"/>
              <a:t>Third level</a:t>
            </a:r>
          </a:p>
          <a:p>
            <a:pPr lvl="3"/>
            <a:r>
              <a:rPr lang="nb-NO" smtClean="0"/>
              <a:t>Fourth level</a:t>
            </a:r>
          </a:p>
          <a:p>
            <a:pPr lvl="4"/>
            <a:r>
              <a:rPr lang="nb-NO" smtClean="0"/>
              <a:t>Fifth level</a:t>
            </a:r>
            <a:endParaRPr lang="en-US"/>
          </a:p>
        </p:txBody>
      </p:sp>
    </p:spTree>
    <p:extLst>
      <p:ext uri="{BB962C8B-B14F-4D97-AF65-F5344CB8AC3E}">
        <p14:creationId xmlns:p14="http://schemas.microsoft.com/office/powerpoint/2010/main" val="30606058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3400" y="228600"/>
            <a:ext cx="7772400" cy="871538"/>
          </a:xfrm>
        </p:spPr>
        <p:txBody>
          <a:bodyPr/>
          <a:lstStyle/>
          <a:p>
            <a:r>
              <a:rPr lang="nb-NO" smtClean="0"/>
              <a:t>Click to edit Master title style</a:t>
            </a:r>
            <a:endParaRPr lang="en-US"/>
          </a:p>
        </p:txBody>
      </p:sp>
      <p:sp>
        <p:nvSpPr>
          <p:cNvPr id="3" name="Text Placeholder 2"/>
          <p:cNvSpPr>
            <a:spLocks noGrp="1"/>
          </p:cNvSpPr>
          <p:nvPr>
            <p:ph type="body" sz="half" idx="1"/>
          </p:nvPr>
        </p:nvSpPr>
        <p:spPr>
          <a:xfrm>
            <a:off x="533400" y="1339850"/>
            <a:ext cx="3810000" cy="4908550"/>
          </a:xfrm>
        </p:spPr>
        <p:txBody>
          <a:bodyPr/>
          <a:lstStyle/>
          <a:p>
            <a:pPr lvl="0"/>
            <a:r>
              <a:rPr lang="nb-NO" smtClean="0"/>
              <a:t>Click to edit Master text styles</a:t>
            </a:r>
          </a:p>
          <a:p>
            <a:pPr lvl="1"/>
            <a:r>
              <a:rPr lang="nb-NO" smtClean="0"/>
              <a:t>Second level</a:t>
            </a:r>
          </a:p>
          <a:p>
            <a:pPr lvl="2"/>
            <a:r>
              <a:rPr lang="nb-NO" smtClean="0"/>
              <a:t>Third level</a:t>
            </a:r>
          </a:p>
          <a:p>
            <a:pPr lvl="3"/>
            <a:r>
              <a:rPr lang="nb-NO" smtClean="0"/>
              <a:t>Fourth level</a:t>
            </a:r>
          </a:p>
          <a:p>
            <a:pPr lvl="4"/>
            <a:r>
              <a:rPr lang="nb-NO" smtClean="0"/>
              <a:t>Fifth level</a:t>
            </a:r>
            <a:endParaRPr lang="en-US"/>
          </a:p>
        </p:txBody>
      </p:sp>
      <p:sp>
        <p:nvSpPr>
          <p:cNvPr id="4" name="Content Placeholder 3"/>
          <p:cNvSpPr>
            <a:spLocks noGrp="1"/>
          </p:cNvSpPr>
          <p:nvPr>
            <p:ph sz="half" idx="2"/>
          </p:nvPr>
        </p:nvSpPr>
        <p:spPr>
          <a:xfrm>
            <a:off x="4495800" y="1339850"/>
            <a:ext cx="3810000" cy="4908550"/>
          </a:xfrm>
        </p:spPr>
        <p:txBody>
          <a:bodyPr/>
          <a:lstStyle/>
          <a:p>
            <a:pPr lvl="0"/>
            <a:r>
              <a:rPr lang="nb-NO" smtClean="0"/>
              <a:t>Click to edit Master text styles</a:t>
            </a:r>
          </a:p>
          <a:p>
            <a:pPr lvl="1"/>
            <a:r>
              <a:rPr lang="nb-NO" smtClean="0"/>
              <a:t>Second level</a:t>
            </a:r>
          </a:p>
          <a:p>
            <a:pPr lvl="2"/>
            <a:r>
              <a:rPr lang="nb-NO" smtClean="0"/>
              <a:t>Third level</a:t>
            </a:r>
          </a:p>
          <a:p>
            <a:pPr lvl="3"/>
            <a:r>
              <a:rPr lang="nb-NO" smtClean="0"/>
              <a:t>Fourth level</a:t>
            </a:r>
          </a:p>
          <a:p>
            <a:pPr lvl="4"/>
            <a:r>
              <a:rPr lang="nb-NO" smtClean="0"/>
              <a:t>Fifth level</a:t>
            </a:r>
            <a:endParaRPr lang="en-US"/>
          </a:p>
        </p:txBody>
      </p:sp>
    </p:spTree>
    <p:extLst>
      <p:ext uri="{BB962C8B-B14F-4D97-AF65-F5344CB8AC3E}">
        <p14:creationId xmlns:p14="http://schemas.microsoft.com/office/powerpoint/2010/main" val="440555309"/>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image" Target="../media/image1.png"/><Relationship Id="rId12" Type="http://schemas.openxmlformats.org/officeDocument/2006/relationships/image" Target="../media/image2.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4056" name="Rectangle 8"/>
          <p:cNvSpPr>
            <a:spLocks noGrp="1" noChangeArrowheads="1"/>
          </p:cNvSpPr>
          <p:nvPr>
            <p:ph type="title"/>
          </p:nvPr>
        </p:nvSpPr>
        <p:spPr bwMode="auto">
          <a:xfrm>
            <a:off x="312738" y="127000"/>
            <a:ext cx="8797925" cy="561975"/>
          </a:xfrm>
          <a:prstGeom prst="rect">
            <a:avLst/>
          </a:prstGeom>
          <a:noFill/>
          <a:ln w="9525">
            <a:noFill/>
            <a:miter lim="800000"/>
            <a:headEnd/>
            <a:tailEnd/>
          </a:ln>
          <a:effectLst/>
        </p:spPr>
        <p:txBody>
          <a:bodyPr vert="horz" wrap="square" lIns="91440" tIns="45720" rIns="36000" bIns="45720" numCol="1" anchor="b" anchorCtr="0" compatLnSpc="1">
            <a:prstTxWarp prst="textNoShape">
              <a:avLst/>
            </a:prstTxWarp>
          </a:bodyPr>
          <a:lstStyle/>
          <a:p>
            <a:pPr lvl="0"/>
            <a:r>
              <a:rPr lang="nb-NO" dirty="0" err="1" smtClean="0"/>
              <a:t>Click</a:t>
            </a:r>
            <a:r>
              <a:rPr lang="nb-NO" dirty="0" smtClean="0"/>
              <a:t> to </a:t>
            </a:r>
            <a:r>
              <a:rPr lang="nb-NO" dirty="0" err="1" smtClean="0"/>
              <a:t>edit</a:t>
            </a:r>
            <a:r>
              <a:rPr lang="nb-NO" dirty="0" smtClean="0"/>
              <a:t> Master </a:t>
            </a:r>
            <a:r>
              <a:rPr lang="nb-NO" dirty="0" err="1" smtClean="0"/>
              <a:t>title</a:t>
            </a:r>
            <a:r>
              <a:rPr lang="nb-NO" dirty="0" smtClean="0"/>
              <a:t> style</a:t>
            </a:r>
            <a:endParaRPr lang="en-US" dirty="0"/>
          </a:p>
        </p:txBody>
      </p:sp>
      <p:sp>
        <p:nvSpPr>
          <p:cNvPr id="514057" name="Rectangle 9"/>
          <p:cNvSpPr>
            <a:spLocks noGrp="1" noChangeArrowheads="1"/>
          </p:cNvSpPr>
          <p:nvPr>
            <p:ph type="body" idx="1"/>
          </p:nvPr>
        </p:nvSpPr>
        <p:spPr bwMode="auto">
          <a:xfrm>
            <a:off x="107504" y="866775"/>
            <a:ext cx="8928992" cy="5648325"/>
          </a:xfrm>
          <a:prstGeom prst="rect">
            <a:avLst/>
          </a:prstGeom>
          <a:noFill/>
          <a:ln w="9525">
            <a:noFill/>
            <a:miter lim="800000"/>
            <a:headEnd/>
            <a:tailEnd/>
          </a:ln>
          <a:effectLst/>
        </p:spPr>
        <p:txBody>
          <a:bodyPr vert="horz" wrap="square" lIns="91440" tIns="45720" rIns="54000" bIns="45720" numCol="1" anchor="t" anchorCtr="0" compatLnSpc="1">
            <a:prstTxWarp prst="textNoShape">
              <a:avLst/>
            </a:prstTxWarp>
          </a:bodyPr>
          <a:lstStyle/>
          <a:p>
            <a:pPr lvl="0"/>
            <a:r>
              <a:rPr lang="nb-NO" dirty="0" err="1" smtClean="0"/>
              <a:t>Click</a:t>
            </a:r>
            <a:r>
              <a:rPr lang="nb-NO" dirty="0" smtClean="0"/>
              <a:t> to </a:t>
            </a:r>
            <a:r>
              <a:rPr lang="nb-NO" dirty="0" err="1" smtClean="0"/>
              <a:t>edit</a:t>
            </a:r>
            <a:r>
              <a:rPr lang="nb-NO" dirty="0" smtClean="0"/>
              <a:t> Master </a:t>
            </a:r>
            <a:r>
              <a:rPr lang="nb-NO" dirty="0" err="1" smtClean="0"/>
              <a:t>text</a:t>
            </a:r>
            <a:r>
              <a:rPr lang="nb-NO" dirty="0" smtClean="0"/>
              <a:t> styles</a:t>
            </a:r>
          </a:p>
          <a:p>
            <a:pPr lvl="1"/>
            <a:r>
              <a:rPr lang="nb-NO" dirty="0" smtClean="0"/>
              <a:t>Second </a:t>
            </a:r>
            <a:r>
              <a:rPr lang="nb-NO" dirty="0" err="1" smtClean="0"/>
              <a:t>level</a:t>
            </a:r>
            <a:endParaRPr lang="nb-NO" dirty="0" smtClean="0"/>
          </a:p>
          <a:p>
            <a:pPr lvl="2"/>
            <a:r>
              <a:rPr lang="nb-NO" dirty="0" smtClean="0"/>
              <a:t>Third </a:t>
            </a:r>
            <a:r>
              <a:rPr lang="nb-NO" dirty="0" err="1" smtClean="0"/>
              <a:t>level</a:t>
            </a:r>
            <a:endParaRPr lang="nb-NO" dirty="0" smtClean="0"/>
          </a:p>
          <a:p>
            <a:pPr lvl="3"/>
            <a:r>
              <a:rPr lang="nb-NO" dirty="0" err="1" smtClean="0"/>
              <a:t>Fourth</a:t>
            </a:r>
            <a:r>
              <a:rPr lang="nb-NO" dirty="0" smtClean="0"/>
              <a:t> </a:t>
            </a:r>
            <a:r>
              <a:rPr lang="nb-NO" dirty="0" err="1" smtClean="0"/>
              <a:t>level</a:t>
            </a:r>
            <a:endParaRPr lang="nb-NO" dirty="0" smtClean="0"/>
          </a:p>
          <a:p>
            <a:pPr lvl="4"/>
            <a:r>
              <a:rPr lang="nb-NO" dirty="0" smtClean="0"/>
              <a:t>Fifth </a:t>
            </a:r>
            <a:r>
              <a:rPr lang="nb-NO" dirty="0" err="1" smtClean="0"/>
              <a:t>level</a:t>
            </a:r>
            <a:endParaRPr lang="en-US" dirty="0"/>
          </a:p>
        </p:txBody>
      </p:sp>
      <p:sp>
        <p:nvSpPr>
          <p:cNvPr id="514059" name="Text Box 11"/>
          <p:cNvSpPr txBox="1">
            <a:spLocks noChangeArrowheads="1"/>
          </p:cNvSpPr>
          <p:nvPr/>
        </p:nvSpPr>
        <p:spPr bwMode="auto">
          <a:xfrm>
            <a:off x="1725613" y="6654800"/>
            <a:ext cx="5113337" cy="210112"/>
          </a:xfrm>
          <a:prstGeom prst="rect">
            <a:avLst/>
          </a:prstGeom>
          <a:noFill/>
          <a:ln w="9525">
            <a:noFill/>
            <a:miter lim="800000"/>
            <a:headEnd/>
            <a:tailEnd/>
          </a:ln>
          <a:effectLst/>
        </p:spPr>
        <p:txBody>
          <a:bodyPr tIns="25200">
            <a:prstTxWarp prst="textNoShape">
              <a:avLst/>
            </a:prstTxWarp>
            <a:spAutoFit/>
          </a:bodyPr>
          <a:lstStyle/>
          <a:p>
            <a:pPr algn="ctr" defTabSz="914400" eaLnBrk="0" fontAlgn="base" hangingPunct="0">
              <a:spcBef>
                <a:spcPct val="50000"/>
              </a:spcBef>
              <a:spcAft>
                <a:spcPct val="0"/>
              </a:spcAft>
            </a:pPr>
            <a:r>
              <a:rPr lang="en-US" sz="900" dirty="0" smtClean="0">
                <a:solidFill>
                  <a:srgbClr val="000000"/>
                </a:solidFill>
                <a:latin typeface="Arial" charset="0"/>
              </a:rPr>
              <a:t>INF3190</a:t>
            </a:r>
            <a:r>
              <a:rPr lang="en-US" sz="900" baseline="0" dirty="0" smtClean="0">
                <a:solidFill>
                  <a:srgbClr val="000000"/>
                </a:solidFill>
                <a:latin typeface="Arial" charset="0"/>
              </a:rPr>
              <a:t> – Data Communication</a:t>
            </a:r>
            <a:endParaRPr lang="en-US" sz="900" dirty="0">
              <a:solidFill>
                <a:srgbClr val="000000"/>
              </a:solidFill>
              <a:latin typeface="Arial" charset="0"/>
            </a:endParaRPr>
          </a:p>
        </p:txBody>
      </p:sp>
      <p:pic>
        <p:nvPicPr>
          <p:cNvPr id="514079" name="Picture 31"/>
          <p:cNvPicPr>
            <a:picLocks noChangeAspect="1" noChangeArrowheads="1"/>
          </p:cNvPicPr>
          <p:nvPr/>
        </p:nvPicPr>
        <p:blipFill>
          <a:blip r:embed="rId11"/>
          <a:srcRect/>
          <a:stretch>
            <a:fillRect/>
          </a:stretch>
        </p:blipFill>
        <p:spPr bwMode="auto">
          <a:xfrm>
            <a:off x="7142163" y="6665913"/>
            <a:ext cx="1966912" cy="168275"/>
          </a:xfrm>
          <a:prstGeom prst="rect">
            <a:avLst/>
          </a:prstGeom>
          <a:noFill/>
          <a:ln w="9525">
            <a:noFill/>
            <a:round/>
            <a:headEnd/>
            <a:tailEnd/>
          </a:ln>
          <a:effectLst/>
        </p:spPr>
      </p:pic>
      <p:pic>
        <p:nvPicPr>
          <p:cNvPr id="514086" name="Picture 38" descr="Picture2"/>
          <p:cNvPicPr>
            <a:picLocks noChangeAspect="1" noChangeArrowheads="1"/>
          </p:cNvPicPr>
          <p:nvPr/>
        </p:nvPicPr>
        <p:blipFill>
          <a:blip r:embed="rId12"/>
          <a:srcRect r="67514"/>
          <a:stretch>
            <a:fillRect/>
          </a:stretch>
        </p:blipFill>
        <p:spPr bwMode="auto">
          <a:xfrm>
            <a:off x="15875" y="6572250"/>
            <a:ext cx="294735" cy="274638"/>
          </a:xfrm>
          <a:prstGeom prst="rect">
            <a:avLst/>
          </a:prstGeom>
          <a:noFill/>
          <a:ln w="9525">
            <a:noFill/>
            <a:miter lim="800000"/>
            <a:headEnd/>
            <a:tailEnd/>
          </a:ln>
        </p:spPr>
      </p:pic>
      <p:sp>
        <p:nvSpPr>
          <p:cNvPr id="514069" name="Rectangle 21"/>
          <p:cNvSpPr>
            <a:spLocks noChangeArrowheads="1"/>
          </p:cNvSpPr>
          <p:nvPr/>
        </p:nvSpPr>
        <p:spPr bwMode="gray">
          <a:xfrm flipV="1">
            <a:off x="311150" y="6588125"/>
            <a:ext cx="8821738" cy="46038"/>
          </a:xfrm>
          <a:prstGeom prst="rect">
            <a:avLst/>
          </a:prstGeom>
          <a:gradFill rotWithShape="0">
            <a:gsLst>
              <a:gs pos="0">
                <a:schemeClr val="bg2"/>
              </a:gs>
              <a:gs pos="100000">
                <a:srgbClr val="C0C0C0"/>
              </a:gs>
            </a:gsLst>
            <a:lin ang="0" scaled="1"/>
          </a:gradFill>
          <a:ln w="9525">
            <a:noFill/>
            <a:miter lim="800000"/>
            <a:headEnd/>
            <a:tailEnd/>
          </a:ln>
          <a:effectLst/>
        </p:spPr>
        <p:txBody>
          <a:bodyPr rot="10800000" wrap="none" anchor="ctr">
            <a:prstTxWarp prst="textNoShape">
              <a:avLst/>
            </a:prstTxWarp>
          </a:bodyPr>
          <a:lstStyle/>
          <a:p>
            <a:pPr algn="ctr" defTabSz="914400" fontAlgn="base">
              <a:spcBef>
                <a:spcPct val="0"/>
              </a:spcBef>
              <a:spcAft>
                <a:spcPct val="0"/>
              </a:spcAft>
            </a:pPr>
            <a:endParaRPr kumimoji="1" lang="en-US" sz="2400">
              <a:solidFill>
                <a:srgbClr val="000000"/>
              </a:solidFill>
            </a:endParaRPr>
          </a:p>
        </p:txBody>
      </p:sp>
      <p:sp>
        <p:nvSpPr>
          <p:cNvPr id="514087" name="Text Box 39"/>
          <p:cNvSpPr txBox="1">
            <a:spLocks noChangeArrowheads="1"/>
          </p:cNvSpPr>
          <p:nvPr/>
        </p:nvSpPr>
        <p:spPr bwMode="auto">
          <a:xfrm>
            <a:off x="246063" y="6630988"/>
            <a:ext cx="1492250" cy="223837"/>
          </a:xfrm>
          <a:prstGeom prst="rect">
            <a:avLst/>
          </a:prstGeom>
          <a:noFill/>
          <a:ln w="9525">
            <a:noFill/>
            <a:miter lim="800000"/>
            <a:headEnd/>
            <a:tailEnd/>
          </a:ln>
          <a:effectLst/>
        </p:spPr>
        <p:txBody>
          <a:bodyPr tIns="25200">
            <a:prstTxWarp prst="textNoShape">
              <a:avLst/>
            </a:prstTxWarp>
            <a:spAutoFit/>
          </a:bodyPr>
          <a:lstStyle/>
          <a:p>
            <a:pPr defTabSz="914400" eaLnBrk="0" fontAlgn="base" hangingPunct="0">
              <a:spcBef>
                <a:spcPct val="50000"/>
              </a:spcBef>
              <a:spcAft>
                <a:spcPct val="0"/>
              </a:spcAft>
            </a:pPr>
            <a:r>
              <a:rPr lang="en-US" sz="1000" b="1">
                <a:solidFill>
                  <a:srgbClr val="000000"/>
                </a:solidFill>
              </a:rPr>
              <a:t>University of Oslo</a:t>
            </a:r>
          </a:p>
        </p:txBody>
      </p:sp>
    </p:spTree>
  </p:cSld>
  <p:clrMap bg1="lt1" tx1="dk1" bg2="lt2" tx2="dk2" accent1="accent1" accent2="accent2" accent3="accent3" accent4="accent4" accent5="accent5" accent6="accent6" hlink="hlink" folHlink="folHlink"/>
  <p:sldLayoutIdLst>
    <p:sldLayoutId id="2147483678" r:id="rId1"/>
    <p:sldLayoutId id="2147483680" r:id="rId2"/>
    <p:sldLayoutId id="2147483682" r:id="rId3"/>
    <p:sldLayoutId id="2147483683" r:id="rId4"/>
    <p:sldLayoutId id="2147483684" r:id="rId5"/>
    <p:sldLayoutId id="2147483685" r:id="rId6"/>
    <p:sldLayoutId id="2147483686" r:id="rId7"/>
    <p:sldLayoutId id="2147483687" r:id="rId8"/>
    <p:sldLayoutId id="2147483689" r:id="rId9"/>
  </p:sldLayoutIdLst>
  <p:timing>
    <p:tnLst>
      <p:par>
        <p:cTn xmlns:p14="http://schemas.microsoft.com/office/powerpoint/2010/main" id="1" dur="indefinite" restart="never" nodeType="tmRoot"/>
      </p:par>
    </p:tnLst>
  </p:timing>
  <p:txStyles>
    <p:titleStyle>
      <a:lvl1pPr algn="l" rtl="0" eaLnBrk="1" fontAlgn="base" hangingPunct="1">
        <a:lnSpc>
          <a:spcPct val="80000"/>
        </a:lnSpc>
        <a:spcBef>
          <a:spcPct val="0"/>
        </a:spcBef>
        <a:spcAft>
          <a:spcPct val="0"/>
        </a:spcAft>
        <a:defRPr sz="3600">
          <a:solidFill>
            <a:schemeClr val="tx1"/>
          </a:solidFill>
          <a:latin typeface="Eurostile"/>
          <a:ea typeface="+mj-ea"/>
          <a:cs typeface="Eurostile"/>
        </a:defRPr>
      </a:lvl1pPr>
      <a:lvl2pPr algn="l" rtl="0" eaLnBrk="1" fontAlgn="base" hangingPunct="1">
        <a:lnSpc>
          <a:spcPct val="80000"/>
        </a:lnSpc>
        <a:spcBef>
          <a:spcPct val="0"/>
        </a:spcBef>
        <a:spcAft>
          <a:spcPct val="0"/>
        </a:spcAft>
        <a:defRPr sz="3600">
          <a:solidFill>
            <a:schemeClr val="tx1"/>
          </a:solidFill>
          <a:latin typeface="Tahoma" charset="0"/>
        </a:defRPr>
      </a:lvl2pPr>
      <a:lvl3pPr algn="l" rtl="0" eaLnBrk="1" fontAlgn="base" hangingPunct="1">
        <a:lnSpc>
          <a:spcPct val="80000"/>
        </a:lnSpc>
        <a:spcBef>
          <a:spcPct val="0"/>
        </a:spcBef>
        <a:spcAft>
          <a:spcPct val="0"/>
        </a:spcAft>
        <a:defRPr sz="3600">
          <a:solidFill>
            <a:schemeClr val="tx1"/>
          </a:solidFill>
          <a:latin typeface="Tahoma" charset="0"/>
        </a:defRPr>
      </a:lvl3pPr>
      <a:lvl4pPr algn="l" rtl="0" eaLnBrk="1" fontAlgn="base" hangingPunct="1">
        <a:lnSpc>
          <a:spcPct val="80000"/>
        </a:lnSpc>
        <a:spcBef>
          <a:spcPct val="0"/>
        </a:spcBef>
        <a:spcAft>
          <a:spcPct val="0"/>
        </a:spcAft>
        <a:defRPr sz="3600">
          <a:solidFill>
            <a:schemeClr val="tx1"/>
          </a:solidFill>
          <a:latin typeface="Tahoma" charset="0"/>
        </a:defRPr>
      </a:lvl4pPr>
      <a:lvl5pPr algn="l" rtl="0" eaLnBrk="1" fontAlgn="base" hangingPunct="1">
        <a:lnSpc>
          <a:spcPct val="80000"/>
        </a:lnSpc>
        <a:spcBef>
          <a:spcPct val="0"/>
        </a:spcBef>
        <a:spcAft>
          <a:spcPct val="0"/>
        </a:spcAft>
        <a:defRPr sz="3600">
          <a:solidFill>
            <a:schemeClr val="tx1"/>
          </a:solidFill>
          <a:latin typeface="Tahoma" charset="0"/>
        </a:defRPr>
      </a:lvl5pPr>
      <a:lvl6pPr marL="457200" algn="l" rtl="0" eaLnBrk="1" fontAlgn="base" hangingPunct="1">
        <a:lnSpc>
          <a:spcPct val="80000"/>
        </a:lnSpc>
        <a:spcBef>
          <a:spcPct val="0"/>
        </a:spcBef>
        <a:spcAft>
          <a:spcPct val="0"/>
        </a:spcAft>
        <a:defRPr sz="3600">
          <a:solidFill>
            <a:schemeClr val="tx1"/>
          </a:solidFill>
          <a:latin typeface="Tahoma" charset="0"/>
        </a:defRPr>
      </a:lvl6pPr>
      <a:lvl7pPr marL="914400" algn="l" rtl="0" eaLnBrk="1" fontAlgn="base" hangingPunct="1">
        <a:lnSpc>
          <a:spcPct val="80000"/>
        </a:lnSpc>
        <a:spcBef>
          <a:spcPct val="0"/>
        </a:spcBef>
        <a:spcAft>
          <a:spcPct val="0"/>
        </a:spcAft>
        <a:defRPr sz="3600">
          <a:solidFill>
            <a:schemeClr val="tx1"/>
          </a:solidFill>
          <a:latin typeface="Tahoma" charset="0"/>
        </a:defRPr>
      </a:lvl7pPr>
      <a:lvl8pPr marL="1371600" algn="l" rtl="0" eaLnBrk="1" fontAlgn="base" hangingPunct="1">
        <a:lnSpc>
          <a:spcPct val="80000"/>
        </a:lnSpc>
        <a:spcBef>
          <a:spcPct val="0"/>
        </a:spcBef>
        <a:spcAft>
          <a:spcPct val="0"/>
        </a:spcAft>
        <a:defRPr sz="3600">
          <a:solidFill>
            <a:schemeClr val="tx1"/>
          </a:solidFill>
          <a:latin typeface="Tahoma" charset="0"/>
        </a:defRPr>
      </a:lvl8pPr>
      <a:lvl9pPr marL="1828800" algn="l" rtl="0" eaLnBrk="1" fontAlgn="base" hangingPunct="1">
        <a:lnSpc>
          <a:spcPct val="80000"/>
        </a:lnSpc>
        <a:spcBef>
          <a:spcPct val="0"/>
        </a:spcBef>
        <a:spcAft>
          <a:spcPct val="0"/>
        </a:spcAft>
        <a:defRPr sz="3600">
          <a:solidFill>
            <a:schemeClr val="tx1"/>
          </a:solidFill>
          <a:latin typeface="Tahoma" charset="0"/>
        </a:defRPr>
      </a:lvl9pPr>
    </p:titleStyle>
    <p:bodyStyle>
      <a:lvl1pPr marL="342900" indent="-342900" algn="l" rtl="0" eaLnBrk="1" fontAlgn="base" hangingPunct="1">
        <a:spcBef>
          <a:spcPct val="20000"/>
        </a:spcBef>
        <a:spcAft>
          <a:spcPct val="0"/>
        </a:spcAft>
        <a:buClr>
          <a:srgbClr val="FF6600"/>
        </a:buClr>
        <a:buSzPct val="120000"/>
        <a:buFont typeface="Wingdings" charset="2"/>
        <a:buChar char="§"/>
        <a:defRPr sz="2800">
          <a:solidFill>
            <a:schemeClr val="tx1"/>
          </a:solidFill>
          <a:latin typeface="Eurostile"/>
          <a:ea typeface="+mn-ea"/>
          <a:cs typeface="Eurostile"/>
        </a:defRPr>
      </a:lvl1pPr>
      <a:lvl2pPr marL="742950" indent="-285750" algn="l" rtl="0" eaLnBrk="1" fontAlgn="base" hangingPunct="1">
        <a:spcBef>
          <a:spcPct val="20000"/>
        </a:spcBef>
        <a:spcAft>
          <a:spcPct val="0"/>
        </a:spcAft>
        <a:buClr>
          <a:srgbClr val="FF6600"/>
        </a:buClr>
        <a:buFont typeface="Tahoma" charset="0"/>
        <a:buChar char="−"/>
        <a:defRPr sz="2400">
          <a:solidFill>
            <a:schemeClr val="tx1"/>
          </a:solidFill>
          <a:latin typeface="Eurostile"/>
          <a:ea typeface="ＭＳ Ｐゴシック" charset="-128"/>
          <a:cs typeface="Eurostile"/>
        </a:defRPr>
      </a:lvl2pPr>
      <a:lvl3pPr marL="1143000" indent="-228600" algn="l" rtl="0" eaLnBrk="1" fontAlgn="base" hangingPunct="1">
        <a:spcBef>
          <a:spcPct val="20000"/>
        </a:spcBef>
        <a:spcAft>
          <a:spcPct val="0"/>
        </a:spcAft>
        <a:buClr>
          <a:srgbClr val="FF6600"/>
        </a:buClr>
        <a:buChar char="•"/>
        <a:defRPr sz="2000">
          <a:solidFill>
            <a:schemeClr val="tx1"/>
          </a:solidFill>
          <a:latin typeface="Eurostile"/>
          <a:ea typeface="ＭＳ Ｐゴシック" charset="-128"/>
          <a:cs typeface="Eurostile"/>
        </a:defRPr>
      </a:lvl3pPr>
      <a:lvl4pPr marL="1600200" indent="-228600" algn="l" rtl="0" eaLnBrk="1" fontAlgn="base" hangingPunct="1">
        <a:spcBef>
          <a:spcPct val="20000"/>
        </a:spcBef>
        <a:spcAft>
          <a:spcPct val="0"/>
        </a:spcAft>
        <a:buClr>
          <a:srgbClr val="FF6600"/>
        </a:buClr>
        <a:buFont typeface="Wingdings" charset="2"/>
        <a:buChar char="§"/>
        <a:defRPr sz="1900">
          <a:solidFill>
            <a:schemeClr val="tx1"/>
          </a:solidFill>
          <a:latin typeface="Eurostile"/>
          <a:ea typeface="ＭＳ Ｐゴシック" charset="-128"/>
          <a:cs typeface="Eurostile"/>
        </a:defRPr>
      </a:lvl4pPr>
      <a:lvl5pPr marL="2057400" indent="-228600" algn="l" rtl="0" eaLnBrk="1" fontAlgn="base" hangingPunct="1">
        <a:spcBef>
          <a:spcPct val="20000"/>
        </a:spcBef>
        <a:spcAft>
          <a:spcPct val="0"/>
        </a:spcAft>
        <a:buClr>
          <a:schemeClr val="tx2"/>
        </a:buClr>
        <a:buSzPct val="50000"/>
        <a:buFont typeface="Wingdings" charset="2"/>
        <a:buChar char="q"/>
        <a:defRPr>
          <a:solidFill>
            <a:schemeClr val="tx1"/>
          </a:solidFill>
          <a:latin typeface="Eurostile"/>
          <a:ea typeface="ＭＳ Ｐゴシック" charset="-128"/>
          <a:cs typeface="Eurostile"/>
        </a:defRPr>
      </a:lvl5pPr>
      <a:lvl6pPr marL="2514600" indent="-228600" algn="l" rtl="0" eaLnBrk="1" fontAlgn="base" hangingPunct="1">
        <a:spcBef>
          <a:spcPct val="20000"/>
        </a:spcBef>
        <a:spcAft>
          <a:spcPct val="0"/>
        </a:spcAft>
        <a:buClr>
          <a:schemeClr val="tx2"/>
        </a:buClr>
        <a:buSzPct val="50000"/>
        <a:buFont typeface="Wingdings" charset="2"/>
        <a:buChar char="q"/>
        <a:defRPr>
          <a:solidFill>
            <a:schemeClr val="tx1"/>
          </a:solidFill>
          <a:latin typeface="+mn-lt"/>
          <a:ea typeface="ＭＳ Ｐゴシック" charset="-128"/>
        </a:defRPr>
      </a:lvl6pPr>
      <a:lvl7pPr marL="2971800" indent="-228600" algn="l" rtl="0" eaLnBrk="1" fontAlgn="base" hangingPunct="1">
        <a:spcBef>
          <a:spcPct val="20000"/>
        </a:spcBef>
        <a:spcAft>
          <a:spcPct val="0"/>
        </a:spcAft>
        <a:buClr>
          <a:schemeClr val="tx2"/>
        </a:buClr>
        <a:buSzPct val="50000"/>
        <a:buFont typeface="Wingdings" charset="2"/>
        <a:buChar char="q"/>
        <a:defRPr>
          <a:solidFill>
            <a:schemeClr val="tx1"/>
          </a:solidFill>
          <a:latin typeface="+mn-lt"/>
          <a:ea typeface="ＭＳ Ｐゴシック" charset="-128"/>
        </a:defRPr>
      </a:lvl7pPr>
      <a:lvl8pPr marL="3429000" indent="-228600" algn="l" rtl="0" eaLnBrk="1" fontAlgn="base" hangingPunct="1">
        <a:spcBef>
          <a:spcPct val="20000"/>
        </a:spcBef>
        <a:spcAft>
          <a:spcPct val="0"/>
        </a:spcAft>
        <a:buClr>
          <a:schemeClr val="tx2"/>
        </a:buClr>
        <a:buSzPct val="50000"/>
        <a:buFont typeface="Wingdings" charset="2"/>
        <a:buChar char="q"/>
        <a:defRPr>
          <a:solidFill>
            <a:schemeClr val="tx1"/>
          </a:solidFill>
          <a:latin typeface="+mn-lt"/>
          <a:ea typeface="ＭＳ Ｐゴシック" charset="-128"/>
        </a:defRPr>
      </a:lvl8pPr>
      <a:lvl9pPr marL="3886200" indent="-228600" algn="l" rtl="0" eaLnBrk="1" fontAlgn="base" hangingPunct="1">
        <a:spcBef>
          <a:spcPct val="20000"/>
        </a:spcBef>
        <a:spcAft>
          <a:spcPct val="0"/>
        </a:spcAft>
        <a:buClr>
          <a:schemeClr val="tx2"/>
        </a:buClr>
        <a:buSzPct val="50000"/>
        <a:buFont typeface="Wingdings" charset="2"/>
        <a:buChar char="q"/>
        <a:defRPr>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hyperlink" Target="mailto:griff@ifi.uio.no" TargetMode="Externa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 Id="rId3" Type="http://schemas.openxmlformats.org/officeDocument/2006/relationships/image" Target="../media/image80.pn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5.xml"/><Relationship Id="rId3" Type="http://schemas.openxmlformats.org/officeDocument/2006/relationships/image" Target="../media/image81.png"/></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6.xml"/><Relationship Id="rId3" Type="http://schemas.openxmlformats.org/officeDocument/2006/relationships/image" Target="../media/image81.png"/></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8.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9.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0.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4.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5.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6.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82.wmf"/><Relationship Id="rId3" Type="http://schemas.openxmlformats.org/officeDocument/2006/relationships/image" Target="../media/image83.gif"/></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8.xml.rels><?xml version="1.0" encoding="UTF-8" standalone="yes"?>
<Relationships xmlns="http://schemas.openxmlformats.org/package/2006/relationships"><Relationship Id="rId3" Type="http://schemas.openxmlformats.org/officeDocument/2006/relationships/image" Target="../media/image84.png"/><Relationship Id="rId4" Type="http://schemas.openxmlformats.org/officeDocument/2006/relationships/image" Target="../media/image85.png"/><Relationship Id="rId5" Type="http://schemas.openxmlformats.org/officeDocument/2006/relationships/image" Target="../media/image86.png"/><Relationship Id="rId6" Type="http://schemas.openxmlformats.org/officeDocument/2006/relationships/image" Target="../media/image87.png"/><Relationship Id="rId1" Type="http://schemas.openxmlformats.org/officeDocument/2006/relationships/slideLayout" Target="../slideLayouts/slideLayout6.xml"/><Relationship Id="rId2" Type="http://schemas.openxmlformats.org/officeDocument/2006/relationships/notesSlide" Target="../notesSlides/notesSlide37.xml"/></Relationships>
</file>

<file path=ppt/slides/_rels/slide119.xml.rels><?xml version="1.0" encoding="UTF-8" standalone="yes"?>
<Relationships xmlns="http://schemas.openxmlformats.org/package/2006/relationships"><Relationship Id="rId3" Type="http://schemas.openxmlformats.org/officeDocument/2006/relationships/image" Target="../media/image84.png"/><Relationship Id="rId4" Type="http://schemas.openxmlformats.org/officeDocument/2006/relationships/image" Target="../media/image85.png"/><Relationship Id="rId5" Type="http://schemas.openxmlformats.org/officeDocument/2006/relationships/image" Target="../media/image86.png"/><Relationship Id="rId6" Type="http://schemas.openxmlformats.org/officeDocument/2006/relationships/image" Target="../media/image87.png"/><Relationship Id="rId1" Type="http://schemas.openxmlformats.org/officeDocument/2006/relationships/slideLayout" Target="../slideLayouts/slideLayout6.xml"/><Relationship Id="rId2" Type="http://schemas.openxmlformats.org/officeDocument/2006/relationships/notesSlide" Target="../notesSlides/notesSlide3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image" Target="../media/image6.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oleObject" Target="../embeddings/oleObject1.bin"/><Relationship Id="rId4" Type="http://schemas.openxmlformats.org/officeDocument/2006/relationships/image" Target="../media/image7.emf"/><Relationship Id="rId1" Type="http://schemas.openxmlformats.org/officeDocument/2006/relationships/vmlDrawing" Target="../drawings/vmlDrawing1.vml"/><Relationship Id="rId2"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oleObject" Target="../embeddings/oleObject2.bin"/><Relationship Id="rId4" Type="http://schemas.openxmlformats.org/officeDocument/2006/relationships/image" Target="../media/image8.wmf"/><Relationship Id="rId5" Type="http://schemas.openxmlformats.org/officeDocument/2006/relationships/oleObject" Target="../embeddings/oleObject3.bin"/><Relationship Id="rId6" Type="http://schemas.openxmlformats.org/officeDocument/2006/relationships/image" Target="../media/image9.wmf"/><Relationship Id="rId1" Type="http://schemas.openxmlformats.org/officeDocument/2006/relationships/vmlDrawing" Target="../drawings/vmlDrawing2.vml"/><Relationship Id="rId2"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3.xml"/><Relationship Id="rId4" Type="http://schemas.openxmlformats.org/officeDocument/2006/relationships/oleObject" Target="../embeddings/oleObject4.bin"/><Relationship Id="rId5" Type="http://schemas.openxmlformats.org/officeDocument/2006/relationships/image" Target="../media/image10.wmf"/><Relationship Id="rId6" Type="http://schemas.openxmlformats.org/officeDocument/2006/relationships/oleObject" Target="../embeddings/oleObject5.bin"/><Relationship Id="rId7" Type="http://schemas.openxmlformats.org/officeDocument/2006/relationships/image" Target="../media/image11.wmf"/><Relationship Id="rId8" Type="http://schemas.openxmlformats.org/officeDocument/2006/relationships/oleObject" Target="../embeddings/oleObject6.bin"/><Relationship Id="rId9" Type="http://schemas.openxmlformats.org/officeDocument/2006/relationships/image" Target="../media/image12.wmf"/><Relationship Id="rId10" Type="http://schemas.openxmlformats.org/officeDocument/2006/relationships/oleObject" Target="../embeddings/oleObject7.bin"/><Relationship Id="rId11" Type="http://schemas.openxmlformats.org/officeDocument/2006/relationships/image" Target="../media/image13.emf"/><Relationship Id="rId1" Type="http://schemas.openxmlformats.org/officeDocument/2006/relationships/vmlDrawing" Target="../drawings/vmlDrawing3.vml"/><Relationship Id="rId2"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xml"/><Relationship Id="rId3" Type="http://schemas.openxmlformats.org/officeDocument/2006/relationships/image" Target="../media/image14.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image" Target="../media/image15.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image" Target="../media/image16.jpe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image" Target="../media/image17.jpe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image" Target="../media/image18.jpe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image" Target="../media/image19.gif"/><Relationship Id="rId3" Type="http://schemas.openxmlformats.org/officeDocument/2006/relationships/image" Target="../media/image20.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3" Type="http://schemas.openxmlformats.org/officeDocument/2006/relationships/image" Target="../media/image21.png"/><Relationship Id="rId4" Type="http://schemas.openxmlformats.org/officeDocument/2006/relationships/image" Target="../media/image22.png"/><Relationship Id="rId1" Type="http://schemas.openxmlformats.org/officeDocument/2006/relationships/slideLayout" Target="../slideLayouts/slideLayout5.xml"/><Relationship Id="rId2" Type="http://schemas.openxmlformats.org/officeDocument/2006/relationships/notesSlide" Target="../notesSlides/notesSlide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image" Target="../media/image23.wmf"/></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3.wmf"/></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3.wmf"/></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3.wmf"/></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4.png"/></Relationships>
</file>

<file path=ppt/slides/_rels/slide49.xml.rels><?xml version="1.0" encoding="UTF-8" standalone="yes"?>
<Relationships xmlns="http://schemas.openxmlformats.org/package/2006/relationships"><Relationship Id="rId3" Type="http://schemas.openxmlformats.org/officeDocument/2006/relationships/image" Target="../media/image26.png"/><Relationship Id="rId4" Type="http://schemas.openxmlformats.org/officeDocument/2006/relationships/image" Target="../media/image27.png"/><Relationship Id="rId5" Type="http://schemas.openxmlformats.org/officeDocument/2006/relationships/image" Target="../media/image28.png"/><Relationship Id="rId6" Type="http://schemas.openxmlformats.org/officeDocument/2006/relationships/image" Target="../media/image29.png"/><Relationship Id="rId7" Type="http://schemas.openxmlformats.org/officeDocument/2006/relationships/image" Target="../media/image30.png"/><Relationship Id="rId8" Type="http://schemas.openxmlformats.org/officeDocument/2006/relationships/image" Target="../media/image31.png"/><Relationship Id="rId9" Type="http://schemas.openxmlformats.org/officeDocument/2006/relationships/image" Target="../media/image32.png"/><Relationship Id="rId1" Type="http://schemas.openxmlformats.org/officeDocument/2006/relationships/slideLayout" Target="../slideLayouts/slideLayout5.xml"/><Relationship Id="rId2" Type="http://schemas.openxmlformats.org/officeDocument/2006/relationships/image" Target="../media/image25.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3" Type="http://schemas.openxmlformats.org/officeDocument/2006/relationships/image" Target="../media/image32.png"/><Relationship Id="rId4" Type="http://schemas.openxmlformats.org/officeDocument/2006/relationships/image" Target="../media/image27.png"/><Relationship Id="rId5" Type="http://schemas.openxmlformats.org/officeDocument/2006/relationships/image" Target="../media/image28.png"/><Relationship Id="rId1" Type="http://schemas.openxmlformats.org/officeDocument/2006/relationships/slideLayout" Target="../slideLayouts/slideLayout3.xml"/><Relationship Id="rId2" Type="http://schemas.openxmlformats.org/officeDocument/2006/relationships/notesSlide" Target="../notesSlides/notesSlide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32.png"/></Relationships>
</file>

<file path=ppt/slides/_rels/slide59.xml.rels><?xml version="1.0" encoding="UTF-8" standalone="yes"?>
<Relationships xmlns="http://schemas.openxmlformats.org/package/2006/relationships"><Relationship Id="rId3" Type="http://schemas.openxmlformats.org/officeDocument/2006/relationships/image" Target="../media/image30.png"/><Relationship Id="rId4" Type="http://schemas.openxmlformats.org/officeDocument/2006/relationships/image" Target="../media/image34.png"/><Relationship Id="rId5" Type="http://schemas.openxmlformats.org/officeDocument/2006/relationships/image" Target="../media/image28.png"/><Relationship Id="rId6" Type="http://schemas.openxmlformats.org/officeDocument/2006/relationships/image" Target="../media/image32.png"/><Relationship Id="rId1" Type="http://schemas.openxmlformats.org/officeDocument/2006/relationships/slideLayout" Target="../slideLayouts/slideLayout5.xml"/><Relationship Id="rId2" Type="http://schemas.openxmlformats.org/officeDocument/2006/relationships/image" Target="../media/image33.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image" Target="../media/image4.emf"/></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1.xml.rels><?xml version="1.0" encoding="UTF-8" standalone="yes"?>
<Relationships xmlns="http://schemas.openxmlformats.org/package/2006/relationships"><Relationship Id="rId3" Type="http://schemas.openxmlformats.org/officeDocument/2006/relationships/image" Target="../media/image35.png"/><Relationship Id="rId4" Type="http://schemas.openxmlformats.org/officeDocument/2006/relationships/image" Target="../media/image32.png"/><Relationship Id="rId1" Type="http://schemas.openxmlformats.org/officeDocument/2006/relationships/slideLayout" Target="../slideLayouts/slideLayout5.xml"/><Relationship Id="rId2" Type="http://schemas.openxmlformats.org/officeDocument/2006/relationships/image" Target="../media/image34.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oleObject" Target="../embeddings/oleObject8.bin"/><Relationship Id="rId4" Type="http://schemas.openxmlformats.org/officeDocument/2006/relationships/image" Target="../media/image36.emf"/><Relationship Id="rId1" Type="http://schemas.openxmlformats.org/officeDocument/2006/relationships/vmlDrawing" Target="../drawings/vmlDrawing4.vml"/><Relationship Id="rId2" Type="http://schemas.openxmlformats.org/officeDocument/2006/relationships/slideLayout" Target="../slideLayouts/slideLayout5.xml"/></Relationships>
</file>

<file path=ppt/slides/_rels/slide68.xml.rels><?xml version="1.0" encoding="UTF-8" standalone="yes"?>
<Relationships xmlns="http://schemas.openxmlformats.org/package/2006/relationships"><Relationship Id="rId3" Type="http://schemas.openxmlformats.org/officeDocument/2006/relationships/oleObject" Target="../embeddings/oleObject9.bin"/><Relationship Id="rId4" Type="http://schemas.openxmlformats.org/officeDocument/2006/relationships/image" Target="../media/image37.emf"/><Relationship Id="rId5" Type="http://schemas.openxmlformats.org/officeDocument/2006/relationships/oleObject" Target="../embeddings/oleObject10.bin"/><Relationship Id="rId6" Type="http://schemas.openxmlformats.org/officeDocument/2006/relationships/image" Target="../media/image38.emf"/><Relationship Id="rId1" Type="http://schemas.openxmlformats.org/officeDocument/2006/relationships/vmlDrawing" Target="../drawings/vmlDrawing5.vml"/><Relationship Id="rId2" Type="http://schemas.openxmlformats.org/officeDocument/2006/relationships/slideLayout" Target="../slideLayouts/slideLayout5.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8.xml"/><Relationship Id="rId3" Type="http://schemas.openxmlformats.org/officeDocument/2006/relationships/hyperlink" Target="mailto:griff@ifi.uio.no" TargetMode="Externa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40.png"/><Relationship Id="rId4" Type="http://schemas.openxmlformats.org/officeDocument/2006/relationships/image" Target="../media/image41.png"/><Relationship Id="rId5" Type="http://schemas.openxmlformats.org/officeDocument/2006/relationships/image" Target="../media/image42.png"/><Relationship Id="rId1" Type="http://schemas.openxmlformats.org/officeDocument/2006/relationships/slideLayout" Target="../slideLayouts/slideLayout2.xml"/><Relationship Id="rId2" Type="http://schemas.openxmlformats.org/officeDocument/2006/relationships/image" Target="../media/image39.png"/></Relationships>
</file>

<file path=ppt/slides/_rels/slide76.xml.rels><?xml version="1.0" encoding="UTF-8" standalone="yes"?>
<Relationships xmlns="http://schemas.openxmlformats.org/package/2006/relationships"><Relationship Id="rId3" Type="http://schemas.microsoft.com/office/2007/relationships/media" Target="file://localhost/Users/griff/GIT/course/inf507x/inf5071/H10/Animation_480x320-25_PAT3.mp4" TargetMode="External"/><Relationship Id="rId4" Type="http://schemas.openxmlformats.org/officeDocument/2006/relationships/video" Target="file://localhost/Users/griff/GIT/course/inf507x/inf5071/H10/Animation_480x320-25_PAT3.mp4" TargetMode="External"/><Relationship Id="rId5" Type="http://schemas.openxmlformats.org/officeDocument/2006/relationships/slideLayout" Target="../slideLayouts/slideLayout5.xml"/><Relationship Id="rId6" Type="http://schemas.openxmlformats.org/officeDocument/2006/relationships/image" Target="../media/image43.png"/><Relationship Id="rId1" Type="http://schemas.microsoft.com/office/2007/relationships/media" Target="file://localhost/Users/griff/GIT/course/inf507x/inf5071/H10/Animation_480x320-25_PAT0.mp4" TargetMode="External"/><Relationship Id="rId2" Type="http://schemas.openxmlformats.org/officeDocument/2006/relationships/video" Target="file://localhost/Users/griff/GIT/course/inf507x/inf5071/H10/Animation_480x320-25_PAT0.mp4" TargetMode="Externa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4.png"/></Relationships>
</file>

<file path=ppt/slides/_rels/slide78.xml.rels><?xml version="1.0" encoding="UTF-8" standalone="yes"?>
<Relationships xmlns="http://schemas.openxmlformats.org/package/2006/relationships"><Relationship Id="rId11" Type="http://schemas.openxmlformats.org/officeDocument/2006/relationships/image" Target="../media/image47.png"/><Relationship Id="rId12" Type="http://schemas.openxmlformats.org/officeDocument/2006/relationships/image" Target="../media/image48.png"/><Relationship Id="rId1" Type="http://schemas.microsoft.com/office/2007/relationships/media" Target="../media/media1.mp4"/><Relationship Id="rId2" Type="http://schemas.openxmlformats.org/officeDocument/2006/relationships/video" Target="../media/media1.mp4"/><Relationship Id="rId3" Type="http://schemas.microsoft.com/office/2007/relationships/media" Target="../media/media2.mp4"/><Relationship Id="rId4" Type="http://schemas.openxmlformats.org/officeDocument/2006/relationships/video" Target="../media/media2.mp4"/><Relationship Id="rId5" Type="http://schemas.microsoft.com/office/2007/relationships/media" Target="../media/media3.mp4"/><Relationship Id="rId6" Type="http://schemas.openxmlformats.org/officeDocument/2006/relationships/video" Target="../media/media3.mp4"/><Relationship Id="rId7" Type="http://schemas.openxmlformats.org/officeDocument/2006/relationships/slideLayout" Target="../slideLayouts/slideLayout2.xml"/><Relationship Id="rId8" Type="http://schemas.openxmlformats.org/officeDocument/2006/relationships/notesSlide" Target="../notesSlides/notesSlide9.xml"/><Relationship Id="rId9" Type="http://schemas.openxmlformats.org/officeDocument/2006/relationships/image" Target="../media/image45.emf"/><Relationship Id="rId10" Type="http://schemas.openxmlformats.org/officeDocument/2006/relationships/image" Target="../media/image46.pn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5.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9.png"/></Relationships>
</file>

<file path=ppt/slides/_rels/slide82.xml.rels><?xml version="1.0" encoding="UTF-8" standalone="yes"?>
<Relationships xmlns="http://schemas.openxmlformats.org/package/2006/relationships"><Relationship Id="rId3" Type="http://schemas.openxmlformats.org/officeDocument/2006/relationships/image" Target="../media/image51.wmf"/><Relationship Id="rId4" Type="http://schemas.openxmlformats.org/officeDocument/2006/relationships/image" Target="../media/image52.png"/><Relationship Id="rId5" Type="http://schemas.openxmlformats.org/officeDocument/2006/relationships/image" Target="../media/image53.wmf"/><Relationship Id="rId6" Type="http://schemas.openxmlformats.org/officeDocument/2006/relationships/image" Target="../media/image54.jpeg"/><Relationship Id="rId7" Type="http://schemas.openxmlformats.org/officeDocument/2006/relationships/image" Target="../media/image55.jpeg"/><Relationship Id="rId8" Type="http://schemas.openxmlformats.org/officeDocument/2006/relationships/image" Target="../media/image56.jpeg"/><Relationship Id="rId9" Type="http://schemas.openxmlformats.org/officeDocument/2006/relationships/image" Target="../media/image57.jpeg"/><Relationship Id="rId1" Type="http://schemas.openxmlformats.org/officeDocument/2006/relationships/slideLayout" Target="../slideLayouts/slideLayout2.xml"/><Relationship Id="rId2" Type="http://schemas.openxmlformats.org/officeDocument/2006/relationships/image" Target="../media/image50.wmf"/></Relationships>
</file>

<file path=ppt/slides/_rels/slide83.xml.rels><?xml version="1.0" encoding="UTF-8" standalone="yes"?>
<Relationships xmlns="http://schemas.openxmlformats.org/package/2006/relationships"><Relationship Id="rId3" Type="http://schemas.openxmlformats.org/officeDocument/2006/relationships/image" Target="../media/image59.png"/><Relationship Id="rId4" Type="http://schemas.openxmlformats.org/officeDocument/2006/relationships/image" Target="../media/image60.png"/><Relationship Id="rId5" Type="http://schemas.openxmlformats.org/officeDocument/2006/relationships/image" Target="../media/image61.png"/><Relationship Id="rId1" Type="http://schemas.openxmlformats.org/officeDocument/2006/relationships/slideLayout" Target="../slideLayouts/slideLayout5.xml"/><Relationship Id="rId2" Type="http://schemas.openxmlformats.org/officeDocument/2006/relationships/image" Target="../media/image58.jpeg"/></Relationships>
</file>

<file path=ppt/slides/_rels/slide84.xml.rels><?xml version="1.0" encoding="UTF-8" standalone="yes"?>
<Relationships xmlns="http://schemas.openxmlformats.org/package/2006/relationships"><Relationship Id="rId3" Type="http://schemas.openxmlformats.org/officeDocument/2006/relationships/image" Target="../media/image59.png"/><Relationship Id="rId4" Type="http://schemas.openxmlformats.org/officeDocument/2006/relationships/image" Target="../media/image60.png"/><Relationship Id="rId5" Type="http://schemas.openxmlformats.org/officeDocument/2006/relationships/image" Target="../media/image61.png"/><Relationship Id="rId1" Type="http://schemas.openxmlformats.org/officeDocument/2006/relationships/slideLayout" Target="../slideLayouts/slideLayout5.xml"/><Relationship Id="rId2" Type="http://schemas.openxmlformats.org/officeDocument/2006/relationships/image" Target="../media/image58.jpeg"/></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62.jpeg"/><Relationship Id="rId3" Type="http://schemas.openxmlformats.org/officeDocument/2006/relationships/image" Target="../media/image63.emf"/></Relationships>
</file>

<file path=ppt/slides/_rels/slide86.xml.rels><?xml version="1.0" encoding="UTF-8" standalone="yes"?>
<Relationships xmlns="http://schemas.openxmlformats.org/package/2006/relationships"><Relationship Id="rId3" Type="http://schemas.openxmlformats.org/officeDocument/2006/relationships/image" Target="../media/image64.png"/><Relationship Id="rId4" Type="http://schemas.openxmlformats.org/officeDocument/2006/relationships/image" Target="../media/image65.png"/><Relationship Id="rId5" Type="http://schemas.openxmlformats.org/officeDocument/2006/relationships/image" Target="../media/image66.png"/><Relationship Id="rId6" Type="http://schemas.openxmlformats.org/officeDocument/2006/relationships/image" Target="../media/image67.png"/><Relationship Id="rId1" Type="http://schemas.openxmlformats.org/officeDocument/2006/relationships/slideLayout" Target="../slideLayouts/slideLayout5.xml"/><Relationship Id="rId2" Type="http://schemas.openxmlformats.org/officeDocument/2006/relationships/notesSlide" Target="../notesSlides/notesSlide11.xml"/></Relationships>
</file>

<file path=ppt/slides/_rels/slide87.xml.rels><?xml version="1.0" encoding="UTF-8" standalone="yes"?>
<Relationships xmlns="http://schemas.openxmlformats.org/package/2006/relationships"><Relationship Id="rId3" Type="http://schemas.openxmlformats.org/officeDocument/2006/relationships/image" Target="../media/image68.jpeg"/><Relationship Id="rId4" Type="http://schemas.openxmlformats.org/officeDocument/2006/relationships/image" Target="../media/image69.emf"/><Relationship Id="rId5" Type="http://schemas.openxmlformats.org/officeDocument/2006/relationships/image" Target="../media/image70.jpeg"/><Relationship Id="rId6" Type="http://schemas.openxmlformats.org/officeDocument/2006/relationships/image" Target="../media/image71.emf"/><Relationship Id="rId7" Type="http://schemas.openxmlformats.org/officeDocument/2006/relationships/image" Target="../media/image72.jpeg"/><Relationship Id="rId8" Type="http://schemas.openxmlformats.org/officeDocument/2006/relationships/image" Target="../media/image73.emf"/><Relationship Id="rId1" Type="http://schemas.openxmlformats.org/officeDocument/2006/relationships/slideLayout" Target="../slideLayouts/slideLayout5.xml"/><Relationship Id="rId2" Type="http://schemas.openxmlformats.org/officeDocument/2006/relationships/notesSlide" Target="../notesSlides/notesSlide1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3.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 Id="rId3" Type="http://schemas.openxmlformats.org/officeDocument/2006/relationships/image" Target="../media/image74.emf"/></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xml"/><Relationship Id="rId3" Type="http://schemas.openxmlformats.org/officeDocument/2006/relationships/image" Target="../media/image74.emf"/></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16.xml"/><Relationship Id="rId4" Type="http://schemas.openxmlformats.org/officeDocument/2006/relationships/oleObject" Target="../embeddings/oleObject11.bin"/><Relationship Id="rId5" Type="http://schemas.openxmlformats.org/officeDocument/2006/relationships/image" Target="../media/image75.emf"/><Relationship Id="rId6" Type="http://schemas.openxmlformats.org/officeDocument/2006/relationships/image" Target="../media/image77.emf"/><Relationship Id="rId7" Type="http://schemas.openxmlformats.org/officeDocument/2006/relationships/oleObject" Target="../embeddings/oleObject12.bin"/><Relationship Id="rId8" Type="http://schemas.openxmlformats.org/officeDocument/2006/relationships/image" Target="../media/image76.emf"/><Relationship Id="rId1" Type="http://schemas.openxmlformats.org/officeDocument/2006/relationships/vmlDrawing" Target="../drawings/vmlDrawing6.vml"/><Relationship Id="rId2" Type="http://schemas.openxmlformats.org/officeDocument/2006/relationships/slideLayout" Target="../slideLayouts/slideLayout5.xml"/></Relationships>
</file>

<file path=ppt/slides/_rels/slide92.xml.rels><?xml version="1.0" encoding="UTF-8" standalone="yes"?>
<Relationships xmlns="http://schemas.openxmlformats.org/package/2006/relationships"><Relationship Id="rId3" Type="http://schemas.openxmlformats.org/officeDocument/2006/relationships/image" Target="../media/image78.emf"/><Relationship Id="rId4" Type="http://schemas.openxmlformats.org/officeDocument/2006/relationships/image" Target="../media/image79.emf"/><Relationship Id="rId1" Type="http://schemas.openxmlformats.org/officeDocument/2006/relationships/slideLayout" Target="../slideLayouts/slideLayout2.xml"/><Relationship Id="rId2" Type="http://schemas.openxmlformats.org/officeDocument/2006/relationships/notesSlide" Target="../notesSlides/notesSlide1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 Id="rId3" Type="http://schemas.openxmlformats.org/officeDocument/2006/relationships/image" Target="../media/image74.emf"/></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0.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2"/>
          <p:cNvSpPr>
            <a:spLocks noGrp="1" noChangeArrowheads="1"/>
          </p:cNvSpPr>
          <p:nvPr>
            <p:ph type="ctrTitle"/>
          </p:nvPr>
        </p:nvSpPr>
        <p:spPr/>
        <p:txBody>
          <a:bodyPr/>
          <a:lstStyle/>
          <a:p>
            <a:pPr eaLnBrk="1" hangingPunct="1">
              <a:lnSpc>
                <a:spcPct val="100000"/>
              </a:lnSpc>
              <a:defRPr/>
            </a:pPr>
            <a:r>
              <a:rPr lang="en-US" dirty="0" smtClean="0">
                <a:cs typeface="+mj-cs"/>
              </a:rPr>
              <a:t>INF3190 – Data Communication</a:t>
            </a:r>
            <a:br>
              <a:rPr lang="en-US" dirty="0" smtClean="0">
                <a:cs typeface="+mj-cs"/>
              </a:rPr>
            </a:br>
            <a:r>
              <a:rPr lang="en-US" dirty="0" smtClean="0">
                <a:cs typeface="+mj-cs"/>
              </a:rPr>
              <a:t>Multimedia Protocols</a:t>
            </a:r>
          </a:p>
        </p:txBody>
      </p:sp>
      <p:sp>
        <p:nvSpPr>
          <p:cNvPr id="314371" name="Rectangle 3"/>
          <p:cNvSpPr>
            <a:spLocks noGrp="1" noChangeArrowheads="1"/>
          </p:cNvSpPr>
          <p:nvPr>
            <p:ph type="subTitle" idx="1"/>
          </p:nvPr>
        </p:nvSpPr>
        <p:spPr/>
        <p:txBody>
          <a:bodyPr/>
          <a:lstStyle/>
          <a:p>
            <a:pPr eaLnBrk="1" hangingPunct="1">
              <a:defRPr/>
            </a:pPr>
            <a:r>
              <a:rPr lang="en-US" sz="2000" dirty="0" smtClean="0">
                <a:cs typeface="+mn-cs"/>
              </a:rPr>
              <a:t>Carsten Griwodz</a:t>
            </a:r>
          </a:p>
          <a:p>
            <a:pPr eaLnBrk="1" hangingPunct="1">
              <a:defRPr/>
            </a:pPr>
            <a:r>
              <a:rPr lang="en-US" sz="2000" dirty="0" smtClean="0">
                <a:cs typeface="+mn-cs"/>
              </a:rPr>
              <a:t>Email: </a:t>
            </a:r>
            <a:r>
              <a:rPr lang="en-US" sz="2000" dirty="0" smtClean="0">
                <a:cs typeface="+mn-cs"/>
                <a:hlinkClick r:id="rId3"/>
              </a:rPr>
              <a:t>griff@ifi.uio.no</a:t>
            </a:r>
            <a:endParaRPr lang="en-US" sz="2000" dirty="0" smtClean="0">
              <a:cs typeface="+mn-cs"/>
            </a:endParaRPr>
          </a:p>
          <a:p>
            <a:pPr>
              <a:defRPr/>
            </a:pPr>
            <a:endParaRPr lang="en-US" dirty="0" smtClean="0"/>
          </a:p>
        </p:txBody>
      </p:sp>
    </p:spTree>
    <p:extLst>
      <p:ext uri="{BB962C8B-B14F-4D97-AF65-F5344CB8AC3E}">
        <p14:creationId xmlns:p14="http://schemas.microsoft.com/office/powerpoint/2010/main" val="3939662291"/>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265" name="Rectangle 2"/>
          <p:cNvSpPr>
            <a:spLocks noGrp="1" noChangeArrowheads="1"/>
          </p:cNvSpPr>
          <p:nvPr>
            <p:ph type="title"/>
          </p:nvPr>
        </p:nvSpPr>
        <p:spPr/>
        <p:txBody>
          <a:bodyPr/>
          <a:lstStyle/>
          <a:p>
            <a:pPr eaLnBrk="1" hangingPunct="1"/>
            <a:r>
              <a:rPr lang="en-US" sz="3200">
                <a:latin typeface="Tahoma" charset="0"/>
                <a:ea typeface="ＭＳ Ｐゴシック" charset="0"/>
                <a:cs typeface="ＭＳ Ｐゴシック" charset="0"/>
              </a:rPr>
              <a:t>MPEG (Moving Pictures Expert Group)</a:t>
            </a:r>
          </a:p>
        </p:txBody>
      </p:sp>
      <p:sp>
        <p:nvSpPr>
          <p:cNvPr id="11266" name="Rectangle 3"/>
          <p:cNvSpPr>
            <a:spLocks noGrp="1" noChangeArrowheads="1"/>
          </p:cNvSpPr>
          <p:nvPr>
            <p:ph type="body" sz="half" idx="1"/>
          </p:nvPr>
        </p:nvSpPr>
        <p:spPr>
          <a:xfrm>
            <a:off x="755650" y="1341438"/>
            <a:ext cx="8199438" cy="1544637"/>
          </a:xfrm>
        </p:spPr>
        <p:txBody>
          <a:bodyPr/>
          <a:lstStyle/>
          <a:p>
            <a:pPr eaLnBrk="1" hangingPunct="1"/>
            <a:r>
              <a:rPr lang="en-US" sz="2400">
                <a:latin typeface="Tahoma" charset="0"/>
                <a:ea typeface="ＭＳ Ｐゴシック" charset="0"/>
                <a:cs typeface="ＭＳ Ｐゴシック" charset="0"/>
              </a:rPr>
              <a:t>Frames can be dropped</a:t>
            </a:r>
          </a:p>
          <a:p>
            <a:pPr lvl="1" eaLnBrk="1" hangingPunct="1"/>
            <a:r>
              <a:rPr lang="en-US" sz="2000">
                <a:latin typeface="Tahoma" charset="0"/>
                <a:ea typeface="ＭＳ Ｐゴシック" charset="0"/>
              </a:rPr>
              <a:t>In a controlled manner</a:t>
            </a:r>
          </a:p>
          <a:p>
            <a:pPr lvl="1" eaLnBrk="1" hangingPunct="1"/>
            <a:r>
              <a:rPr lang="en-US" sz="2000">
                <a:latin typeface="Tahoma" charset="0"/>
                <a:ea typeface="ＭＳ Ｐゴシック" charset="0"/>
              </a:rPr>
              <a:t>Frame dropping does not violate dependancies</a:t>
            </a:r>
          </a:p>
          <a:p>
            <a:pPr lvl="1" eaLnBrk="1" hangingPunct="1"/>
            <a:r>
              <a:rPr lang="en-US" sz="2000">
                <a:latin typeface="Tahoma" charset="0"/>
                <a:ea typeface="ＭＳ Ｐゴシック" charset="0"/>
              </a:rPr>
              <a:t>Example: B-frame dropping in MPEG-1</a:t>
            </a:r>
          </a:p>
        </p:txBody>
      </p:sp>
      <p:sp>
        <p:nvSpPr>
          <p:cNvPr id="11267" name="Rectangle 4"/>
          <p:cNvSpPr>
            <a:spLocks noChangeArrowheads="1"/>
          </p:cNvSpPr>
          <p:nvPr/>
        </p:nvSpPr>
        <p:spPr bwMode="auto">
          <a:xfrm>
            <a:off x="1116013" y="3900488"/>
            <a:ext cx="509587" cy="808037"/>
          </a:xfrm>
          <a:prstGeom prst="rect">
            <a:avLst/>
          </a:prstGeom>
          <a:solidFill>
            <a:srgbClr val="FF66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FF6600"/>
            </a:extrusionClr>
          </a:sp3d>
        </p:spPr>
        <p:txBody>
          <a:bodyPr wrap="none" rIns="54000" anchor="ctr">
            <a:flatTx/>
          </a:bodyPr>
          <a:lstStyle/>
          <a:p>
            <a:endParaRPr lang="en-US"/>
          </a:p>
        </p:txBody>
      </p:sp>
      <p:sp>
        <p:nvSpPr>
          <p:cNvPr id="11268" name="Rectangle 5"/>
          <p:cNvSpPr>
            <a:spLocks noChangeArrowheads="1"/>
          </p:cNvSpPr>
          <p:nvPr/>
        </p:nvSpPr>
        <p:spPr bwMode="auto">
          <a:xfrm>
            <a:off x="7429500" y="4154488"/>
            <a:ext cx="509588" cy="561975"/>
          </a:xfrm>
          <a:prstGeom prst="rect">
            <a:avLst/>
          </a:prstGeom>
          <a:solidFill>
            <a:schemeClr val="accent1"/>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accent1"/>
            </a:extrusionClr>
          </a:sp3d>
        </p:spPr>
        <p:txBody>
          <a:bodyPr wrap="none" rIns="54000" anchor="ctr">
            <a:flatTx/>
          </a:bodyPr>
          <a:lstStyle/>
          <a:p>
            <a:endParaRPr lang="en-US"/>
          </a:p>
        </p:txBody>
      </p:sp>
      <p:sp>
        <p:nvSpPr>
          <p:cNvPr id="11269" name="Rectangle 6"/>
          <p:cNvSpPr>
            <a:spLocks noChangeArrowheads="1"/>
          </p:cNvSpPr>
          <p:nvPr/>
        </p:nvSpPr>
        <p:spPr bwMode="auto">
          <a:xfrm>
            <a:off x="4284663" y="4149725"/>
            <a:ext cx="509587" cy="561975"/>
          </a:xfrm>
          <a:prstGeom prst="rect">
            <a:avLst/>
          </a:prstGeom>
          <a:solidFill>
            <a:schemeClr val="accent1"/>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accent1"/>
            </a:extrusionClr>
          </a:sp3d>
        </p:spPr>
        <p:txBody>
          <a:bodyPr wrap="none" rIns="54000" anchor="ctr">
            <a:flatTx/>
          </a:bodyPr>
          <a:lstStyle/>
          <a:p>
            <a:endParaRPr lang="en-US"/>
          </a:p>
        </p:txBody>
      </p:sp>
      <p:grpSp>
        <p:nvGrpSpPr>
          <p:cNvPr id="2" name="Group 7"/>
          <p:cNvGrpSpPr>
            <a:grpSpLocks/>
          </p:cNvGrpSpPr>
          <p:nvPr/>
        </p:nvGrpSpPr>
        <p:grpSpPr bwMode="auto">
          <a:xfrm>
            <a:off x="1379538" y="4351338"/>
            <a:ext cx="3128962" cy="788987"/>
            <a:chOff x="942" y="2041"/>
            <a:chExt cx="1971" cy="497"/>
          </a:xfrm>
        </p:grpSpPr>
        <p:sp>
          <p:nvSpPr>
            <p:cNvPr id="11293" name="Rectangle 8"/>
            <p:cNvSpPr>
              <a:spLocks noChangeArrowheads="1"/>
            </p:cNvSpPr>
            <p:nvPr/>
          </p:nvSpPr>
          <p:spPr bwMode="auto">
            <a:xfrm>
              <a:off x="1287" y="2041"/>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1294" name="Freeform 9"/>
            <p:cNvSpPr>
              <a:spLocks/>
            </p:cNvSpPr>
            <p:nvPr/>
          </p:nvSpPr>
          <p:spPr bwMode="auto">
            <a:xfrm>
              <a:off x="942" y="2199"/>
              <a:ext cx="520" cy="222"/>
            </a:xfrm>
            <a:custGeom>
              <a:avLst/>
              <a:gdLst>
                <a:gd name="T0" fmla="*/ 520 w 520"/>
                <a:gd name="T1" fmla="*/ 0 h 222"/>
                <a:gd name="T2" fmla="*/ 199 w 520"/>
                <a:gd name="T3" fmla="*/ 216 h 222"/>
                <a:gd name="T4" fmla="*/ 0 w 520"/>
                <a:gd name="T5" fmla="*/ 39 h 222"/>
                <a:gd name="T6" fmla="*/ 0 60000 65536"/>
                <a:gd name="T7" fmla="*/ 0 60000 65536"/>
                <a:gd name="T8" fmla="*/ 0 60000 65536"/>
                <a:gd name="T9" fmla="*/ 0 w 520"/>
                <a:gd name="T10" fmla="*/ 0 h 222"/>
                <a:gd name="T11" fmla="*/ 520 w 520"/>
                <a:gd name="T12" fmla="*/ 222 h 222"/>
              </a:gdLst>
              <a:ahLst/>
              <a:cxnLst>
                <a:cxn ang="T6">
                  <a:pos x="T0" y="T1"/>
                </a:cxn>
                <a:cxn ang="T7">
                  <a:pos x="T2" y="T3"/>
                </a:cxn>
                <a:cxn ang="T8">
                  <a:pos x="T4" y="T5"/>
                </a:cxn>
              </a:cxnLst>
              <a:rect l="T9" t="T10" r="T11" b="T12"/>
              <a:pathLst>
                <a:path w="520" h="222">
                  <a:moveTo>
                    <a:pt x="520" y="0"/>
                  </a:moveTo>
                  <a:cubicBezTo>
                    <a:pt x="403" y="105"/>
                    <a:pt x="286" y="210"/>
                    <a:pt x="199" y="216"/>
                  </a:cubicBezTo>
                  <a:cubicBezTo>
                    <a:pt x="112" y="222"/>
                    <a:pt x="56" y="130"/>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1295" name="Freeform 10"/>
            <p:cNvSpPr>
              <a:spLocks/>
            </p:cNvSpPr>
            <p:nvPr/>
          </p:nvSpPr>
          <p:spPr bwMode="auto">
            <a:xfrm>
              <a:off x="1473" y="2204"/>
              <a:ext cx="1440" cy="334"/>
            </a:xfrm>
            <a:custGeom>
              <a:avLst/>
              <a:gdLst>
                <a:gd name="T0" fmla="*/ 0 w 1440"/>
                <a:gd name="T1" fmla="*/ 0 h 334"/>
                <a:gd name="T2" fmla="*/ 1108 w 1440"/>
                <a:gd name="T3" fmla="*/ 327 h 334"/>
                <a:gd name="T4" fmla="*/ 1440 w 1440"/>
                <a:gd name="T5" fmla="*/ 45 h 334"/>
                <a:gd name="T6" fmla="*/ 0 60000 65536"/>
                <a:gd name="T7" fmla="*/ 0 60000 65536"/>
                <a:gd name="T8" fmla="*/ 0 60000 65536"/>
                <a:gd name="T9" fmla="*/ 0 w 1440"/>
                <a:gd name="T10" fmla="*/ 0 h 334"/>
                <a:gd name="T11" fmla="*/ 1440 w 1440"/>
                <a:gd name="T12" fmla="*/ 334 h 334"/>
              </a:gdLst>
              <a:ahLst/>
              <a:cxnLst>
                <a:cxn ang="T6">
                  <a:pos x="T0" y="T1"/>
                </a:cxn>
                <a:cxn ang="T7">
                  <a:pos x="T2" y="T3"/>
                </a:cxn>
                <a:cxn ang="T8">
                  <a:pos x="T4" y="T5"/>
                </a:cxn>
              </a:cxnLst>
              <a:rect l="T9" t="T10" r="T11" b="T12"/>
              <a:pathLst>
                <a:path w="1440" h="334">
                  <a:moveTo>
                    <a:pt x="0" y="0"/>
                  </a:moveTo>
                  <a:cubicBezTo>
                    <a:pt x="185" y="54"/>
                    <a:pt x="868" y="320"/>
                    <a:pt x="1108" y="327"/>
                  </a:cubicBezTo>
                  <a:cubicBezTo>
                    <a:pt x="1348" y="334"/>
                    <a:pt x="1371" y="104"/>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grpSp>
      <p:grpSp>
        <p:nvGrpSpPr>
          <p:cNvPr id="3" name="Group 11"/>
          <p:cNvGrpSpPr>
            <a:grpSpLocks/>
          </p:cNvGrpSpPr>
          <p:nvPr/>
        </p:nvGrpSpPr>
        <p:grpSpPr bwMode="auto">
          <a:xfrm>
            <a:off x="1400175" y="4364038"/>
            <a:ext cx="3103563" cy="696912"/>
            <a:chOff x="955" y="2049"/>
            <a:chExt cx="1955" cy="439"/>
          </a:xfrm>
        </p:grpSpPr>
        <p:sp>
          <p:nvSpPr>
            <p:cNvPr id="11290" name="Rectangle 12"/>
            <p:cNvSpPr>
              <a:spLocks noChangeArrowheads="1"/>
            </p:cNvSpPr>
            <p:nvPr/>
          </p:nvSpPr>
          <p:spPr bwMode="auto">
            <a:xfrm>
              <a:off x="1788" y="2049"/>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1291" name="Freeform 13"/>
            <p:cNvSpPr>
              <a:spLocks/>
            </p:cNvSpPr>
            <p:nvPr/>
          </p:nvSpPr>
          <p:spPr bwMode="auto">
            <a:xfrm>
              <a:off x="1941" y="2224"/>
              <a:ext cx="969" cy="259"/>
            </a:xfrm>
            <a:custGeom>
              <a:avLst/>
              <a:gdLst>
                <a:gd name="T0" fmla="*/ 0 w 969"/>
                <a:gd name="T1" fmla="*/ 0 h 259"/>
                <a:gd name="T2" fmla="*/ 640 w 969"/>
                <a:gd name="T3" fmla="*/ 252 h 259"/>
                <a:gd name="T4" fmla="*/ 969 w 969"/>
                <a:gd name="T5" fmla="*/ 44 h 259"/>
                <a:gd name="T6" fmla="*/ 0 60000 65536"/>
                <a:gd name="T7" fmla="*/ 0 60000 65536"/>
                <a:gd name="T8" fmla="*/ 0 60000 65536"/>
                <a:gd name="T9" fmla="*/ 0 w 969"/>
                <a:gd name="T10" fmla="*/ 0 h 259"/>
                <a:gd name="T11" fmla="*/ 969 w 969"/>
                <a:gd name="T12" fmla="*/ 259 h 259"/>
              </a:gdLst>
              <a:ahLst/>
              <a:cxnLst>
                <a:cxn ang="T6">
                  <a:pos x="T0" y="T1"/>
                </a:cxn>
                <a:cxn ang="T7">
                  <a:pos x="T2" y="T3"/>
                </a:cxn>
                <a:cxn ang="T8">
                  <a:pos x="T4" y="T5"/>
                </a:cxn>
              </a:cxnLst>
              <a:rect l="T9" t="T10" r="T11" b="T12"/>
              <a:pathLst>
                <a:path w="969" h="259">
                  <a:moveTo>
                    <a:pt x="0" y="0"/>
                  </a:moveTo>
                  <a:cubicBezTo>
                    <a:pt x="107" y="42"/>
                    <a:pt x="479" y="245"/>
                    <a:pt x="640" y="252"/>
                  </a:cubicBezTo>
                  <a:cubicBezTo>
                    <a:pt x="801" y="259"/>
                    <a:pt x="901" y="87"/>
                    <a:pt x="969" y="44"/>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1292" name="Freeform 14"/>
            <p:cNvSpPr>
              <a:spLocks/>
            </p:cNvSpPr>
            <p:nvPr/>
          </p:nvSpPr>
          <p:spPr bwMode="auto">
            <a:xfrm>
              <a:off x="955" y="2213"/>
              <a:ext cx="963" cy="275"/>
            </a:xfrm>
            <a:custGeom>
              <a:avLst/>
              <a:gdLst>
                <a:gd name="T0" fmla="*/ 963 w 963"/>
                <a:gd name="T1" fmla="*/ 0 h 275"/>
                <a:gd name="T2" fmla="*/ 186 w 963"/>
                <a:gd name="T3" fmla="*/ 268 h 275"/>
                <a:gd name="T4" fmla="*/ 0 w 963"/>
                <a:gd name="T5" fmla="*/ 39 h 275"/>
                <a:gd name="T6" fmla="*/ 0 60000 65536"/>
                <a:gd name="T7" fmla="*/ 0 60000 65536"/>
                <a:gd name="T8" fmla="*/ 0 60000 65536"/>
                <a:gd name="T9" fmla="*/ 0 w 963"/>
                <a:gd name="T10" fmla="*/ 0 h 275"/>
                <a:gd name="T11" fmla="*/ 963 w 963"/>
                <a:gd name="T12" fmla="*/ 275 h 275"/>
              </a:gdLst>
              <a:ahLst/>
              <a:cxnLst>
                <a:cxn ang="T6">
                  <a:pos x="T0" y="T1"/>
                </a:cxn>
                <a:cxn ang="T7">
                  <a:pos x="T2" y="T3"/>
                </a:cxn>
                <a:cxn ang="T8">
                  <a:pos x="T4" y="T5"/>
                </a:cxn>
              </a:cxnLst>
              <a:rect l="T9" t="T10" r="T11" b="T12"/>
              <a:pathLst>
                <a:path w="963" h="275">
                  <a:moveTo>
                    <a:pt x="963" y="0"/>
                  </a:moveTo>
                  <a:cubicBezTo>
                    <a:pt x="834" y="45"/>
                    <a:pt x="347" y="261"/>
                    <a:pt x="186" y="268"/>
                  </a:cubicBezTo>
                  <a:cubicBezTo>
                    <a:pt x="25" y="275"/>
                    <a:pt x="39" y="87"/>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grpSp>
      <p:grpSp>
        <p:nvGrpSpPr>
          <p:cNvPr id="4" name="Group 15"/>
          <p:cNvGrpSpPr>
            <a:grpSpLocks/>
          </p:cNvGrpSpPr>
          <p:nvPr/>
        </p:nvGrpSpPr>
        <p:grpSpPr bwMode="auto">
          <a:xfrm>
            <a:off x="1355725" y="4357688"/>
            <a:ext cx="3116263" cy="736600"/>
            <a:chOff x="927" y="2045"/>
            <a:chExt cx="1963" cy="464"/>
          </a:xfrm>
        </p:grpSpPr>
        <p:sp>
          <p:nvSpPr>
            <p:cNvPr id="11287" name="Rectangle 16"/>
            <p:cNvSpPr>
              <a:spLocks noChangeArrowheads="1"/>
            </p:cNvSpPr>
            <p:nvPr/>
          </p:nvSpPr>
          <p:spPr bwMode="auto">
            <a:xfrm>
              <a:off x="2271" y="2045"/>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1288" name="Freeform 17"/>
            <p:cNvSpPr>
              <a:spLocks/>
            </p:cNvSpPr>
            <p:nvPr/>
          </p:nvSpPr>
          <p:spPr bwMode="auto">
            <a:xfrm>
              <a:off x="2414" y="2204"/>
              <a:ext cx="476" cy="191"/>
            </a:xfrm>
            <a:custGeom>
              <a:avLst/>
              <a:gdLst>
                <a:gd name="T0" fmla="*/ 0 w 1440"/>
                <a:gd name="T1" fmla="*/ 0 h 346"/>
                <a:gd name="T2" fmla="*/ 15 w 1440"/>
                <a:gd name="T3" fmla="*/ 57 h 346"/>
                <a:gd name="T4" fmla="*/ 52 w 1440"/>
                <a:gd name="T5" fmla="*/ 8 h 346"/>
                <a:gd name="T6" fmla="*/ 0 60000 65536"/>
                <a:gd name="T7" fmla="*/ 0 60000 65536"/>
                <a:gd name="T8" fmla="*/ 0 60000 65536"/>
                <a:gd name="T9" fmla="*/ 0 w 1440"/>
                <a:gd name="T10" fmla="*/ 0 h 346"/>
                <a:gd name="T11" fmla="*/ 1440 w 1440"/>
                <a:gd name="T12" fmla="*/ 346 h 346"/>
              </a:gdLst>
              <a:ahLst/>
              <a:cxnLst>
                <a:cxn ang="T6">
                  <a:pos x="T0" y="T1"/>
                </a:cxn>
                <a:cxn ang="T7">
                  <a:pos x="T2" y="T3"/>
                </a:cxn>
                <a:cxn ang="T8">
                  <a:pos x="T4" y="T5"/>
                </a:cxn>
              </a:cxnLst>
              <a:rect l="T9" t="T10" r="T11" b="T12"/>
              <a:pathLst>
                <a:path w="1440" h="346">
                  <a:moveTo>
                    <a:pt x="0" y="0"/>
                  </a:moveTo>
                  <a:cubicBezTo>
                    <a:pt x="79" y="165"/>
                    <a:pt x="159" y="330"/>
                    <a:pt x="399" y="338"/>
                  </a:cubicBezTo>
                  <a:cubicBezTo>
                    <a:pt x="639" y="346"/>
                    <a:pt x="1039" y="195"/>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1289" name="Freeform 18"/>
            <p:cNvSpPr>
              <a:spLocks/>
            </p:cNvSpPr>
            <p:nvPr/>
          </p:nvSpPr>
          <p:spPr bwMode="auto">
            <a:xfrm>
              <a:off x="927" y="2220"/>
              <a:ext cx="1448" cy="289"/>
            </a:xfrm>
            <a:custGeom>
              <a:avLst/>
              <a:gdLst>
                <a:gd name="T0" fmla="*/ 1448 w 1448"/>
                <a:gd name="T1" fmla="*/ 0 h 289"/>
                <a:gd name="T2" fmla="*/ 236 w 1448"/>
                <a:gd name="T3" fmla="*/ 283 h 289"/>
                <a:gd name="T4" fmla="*/ 31 w 1448"/>
                <a:gd name="T5" fmla="*/ 39 h 289"/>
                <a:gd name="T6" fmla="*/ 0 60000 65536"/>
                <a:gd name="T7" fmla="*/ 0 60000 65536"/>
                <a:gd name="T8" fmla="*/ 0 60000 65536"/>
                <a:gd name="T9" fmla="*/ 0 w 1448"/>
                <a:gd name="T10" fmla="*/ 0 h 289"/>
                <a:gd name="T11" fmla="*/ 1448 w 1448"/>
                <a:gd name="T12" fmla="*/ 289 h 289"/>
              </a:gdLst>
              <a:ahLst/>
              <a:cxnLst>
                <a:cxn ang="T6">
                  <a:pos x="T0" y="T1"/>
                </a:cxn>
                <a:cxn ang="T7">
                  <a:pos x="T2" y="T3"/>
                </a:cxn>
                <a:cxn ang="T8">
                  <a:pos x="T4" y="T5"/>
                </a:cxn>
              </a:cxnLst>
              <a:rect l="T9" t="T10" r="T11" b="T12"/>
              <a:pathLst>
                <a:path w="1448" h="289">
                  <a:moveTo>
                    <a:pt x="1448" y="0"/>
                  </a:moveTo>
                  <a:cubicBezTo>
                    <a:pt x="1246" y="47"/>
                    <a:pt x="472" y="277"/>
                    <a:pt x="236" y="283"/>
                  </a:cubicBezTo>
                  <a:cubicBezTo>
                    <a:pt x="0" y="289"/>
                    <a:pt x="74" y="90"/>
                    <a:pt x="31"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grpSp>
      <p:grpSp>
        <p:nvGrpSpPr>
          <p:cNvPr id="5" name="Group 19"/>
          <p:cNvGrpSpPr>
            <a:grpSpLocks/>
          </p:cNvGrpSpPr>
          <p:nvPr/>
        </p:nvGrpSpPr>
        <p:grpSpPr bwMode="auto">
          <a:xfrm>
            <a:off x="4575175" y="4354513"/>
            <a:ext cx="3128963" cy="798512"/>
            <a:chOff x="2955" y="2043"/>
            <a:chExt cx="1971" cy="503"/>
          </a:xfrm>
        </p:grpSpPr>
        <p:sp>
          <p:nvSpPr>
            <p:cNvPr id="11284" name="Rectangle 20"/>
            <p:cNvSpPr>
              <a:spLocks noChangeArrowheads="1"/>
            </p:cNvSpPr>
            <p:nvPr/>
          </p:nvSpPr>
          <p:spPr bwMode="auto">
            <a:xfrm>
              <a:off x="3266" y="2043"/>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1285" name="Freeform 21"/>
            <p:cNvSpPr>
              <a:spLocks/>
            </p:cNvSpPr>
            <p:nvPr/>
          </p:nvSpPr>
          <p:spPr bwMode="auto">
            <a:xfrm>
              <a:off x="2955" y="2207"/>
              <a:ext cx="520" cy="222"/>
            </a:xfrm>
            <a:custGeom>
              <a:avLst/>
              <a:gdLst>
                <a:gd name="T0" fmla="*/ 520 w 520"/>
                <a:gd name="T1" fmla="*/ 0 h 222"/>
                <a:gd name="T2" fmla="*/ 199 w 520"/>
                <a:gd name="T3" fmla="*/ 216 h 222"/>
                <a:gd name="T4" fmla="*/ 0 w 520"/>
                <a:gd name="T5" fmla="*/ 39 h 222"/>
                <a:gd name="T6" fmla="*/ 0 60000 65536"/>
                <a:gd name="T7" fmla="*/ 0 60000 65536"/>
                <a:gd name="T8" fmla="*/ 0 60000 65536"/>
                <a:gd name="T9" fmla="*/ 0 w 520"/>
                <a:gd name="T10" fmla="*/ 0 h 222"/>
                <a:gd name="T11" fmla="*/ 520 w 520"/>
                <a:gd name="T12" fmla="*/ 222 h 222"/>
              </a:gdLst>
              <a:ahLst/>
              <a:cxnLst>
                <a:cxn ang="T6">
                  <a:pos x="T0" y="T1"/>
                </a:cxn>
                <a:cxn ang="T7">
                  <a:pos x="T2" y="T3"/>
                </a:cxn>
                <a:cxn ang="T8">
                  <a:pos x="T4" y="T5"/>
                </a:cxn>
              </a:cxnLst>
              <a:rect l="T9" t="T10" r="T11" b="T12"/>
              <a:pathLst>
                <a:path w="520" h="222">
                  <a:moveTo>
                    <a:pt x="520" y="0"/>
                  </a:moveTo>
                  <a:cubicBezTo>
                    <a:pt x="403" y="105"/>
                    <a:pt x="286" y="210"/>
                    <a:pt x="199" y="216"/>
                  </a:cubicBezTo>
                  <a:cubicBezTo>
                    <a:pt x="112" y="222"/>
                    <a:pt x="56" y="130"/>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1286" name="Freeform 22"/>
            <p:cNvSpPr>
              <a:spLocks/>
            </p:cNvSpPr>
            <p:nvPr/>
          </p:nvSpPr>
          <p:spPr bwMode="auto">
            <a:xfrm>
              <a:off x="3486" y="2212"/>
              <a:ext cx="1440" cy="334"/>
            </a:xfrm>
            <a:custGeom>
              <a:avLst/>
              <a:gdLst>
                <a:gd name="T0" fmla="*/ 0 w 1440"/>
                <a:gd name="T1" fmla="*/ 0 h 334"/>
                <a:gd name="T2" fmla="*/ 1108 w 1440"/>
                <a:gd name="T3" fmla="*/ 327 h 334"/>
                <a:gd name="T4" fmla="*/ 1440 w 1440"/>
                <a:gd name="T5" fmla="*/ 45 h 334"/>
                <a:gd name="T6" fmla="*/ 0 60000 65536"/>
                <a:gd name="T7" fmla="*/ 0 60000 65536"/>
                <a:gd name="T8" fmla="*/ 0 60000 65536"/>
                <a:gd name="T9" fmla="*/ 0 w 1440"/>
                <a:gd name="T10" fmla="*/ 0 h 334"/>
                <a:gd name="T11" fmla="*/ 1440 w 1440"/>
                <a:gd name="T12" fmla="*/ 334 h 334"/>
              </a:gdLst>
              <a:ahLst/>
              <a:cxnLst>
                <a:cxn ang="T6">
                  <a:pos x="T0" y="T1"/>
                </a:cxn>
                <a:cxn ang="T7">
                  <a:pos x="T2" y="T3"/>
                </a:cxn>
                <a:cxn ang="T8">
                  <a:pos x="T4" y="T5"/>
                </a:cxn>
              </a:cxnLst>
              <a:rect l="T9" t="T10" r="T11" b="T12"/>
              <a:pathLst>
                <a:path w="1440" h="334">
                  <a:moveTo>
                    <a:pt x="0" y="0"/>
                  </a:moveTo>
                  <a:cubicBezTo>
                    <a:pt x="185" y="54"/>
                    <a:pt x="868" y="320"/>
                    <a:pt x="1108" y="327"/>
                  </a:cubicBezTo>
                  <a:cubicBezTo>
                    <a:pt x="1348" y="334"/>
                    <a:pt x="1371" y="104"/>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grpSp>
      <p:grpSp>
        <p:nvGrpSpPr>
          <p:cNvPr id="6" name="Group 23"/>
          <p:cNvGrpSpPr>
            <a:grpSpLocks/>
          </p:cNvGrpSpPr>
          <p:nvPr/>
        </p:nvGrpSpPr>
        <p:grpSpPr bwMode="auto">
          <a:xfrm>
            <a:off x="4595813" y="4367213"/>
            <a:ext cx="3103562" cy="706437"/>
            <a:chOff x="2968" y="2051"/>
            <a:chExt cx="1955" cy="445"/>
          </a:xfrm>
        </p:grpSpPr>
        <p:sp>
          <p:nvSpPr>
            <p:cNvPr id="11281" name="Rectangle 24"/>
            <p:cNvSpPr>
              <a:spLocks noChangeArrowheads="1"/>
            </p:cNvSpPr>
            <p:nvPr/>
          </p:nvSpPr>
          <p:spPr bwMode="auto">
            <a:xfrm>
              <a:off x="3767" y="2051"/>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1282" name="Freeform 25"/>
            <p:cNvSpPr>
              <a:spLocks/>
            </p:cNvSpPr>
            <p:nvPr/>
          </p:nvSpPr>
          <p:spPr bwMode="auto">
            <a:xfrm>
              <a:off x="3954" y="2232"/>
              <a:ext cx="969" cy="259"/>
            </a:xfrm>
            <a:custGeom>
              <a:avLst/>
              <a:gdLst>
                <a:gd name="T0" fmla="*/ 0 w 969"/>
                <a:gd name="T1" fmla="*/ 0 h 259"/>
                <a:gd name="T2" fmla="*/ 640 w 969"/>
                <a:gd name="T3" fmla="*/ 252 h 259"/>
                <a:gd name="T4" fmla="*/ 969 w 969"/>
                <a:gd name="T5" fmla="*/ 44 h 259"/>
                <a:gd name="T6" fmla="*/ 0 60000 65536"/>
                <a:gd name="T7" fmla="*/ 0 60000 65536"/>
                <a:gd name="T8" fmla="*/ 0 60000 65536"/>
                <a:gd name="T9" fmla="*/ 0 w 969"/>
                <a:gd name="T10" fmla="*/ 0 h 259"/>
                <a:gd name="T11" fmla="*/ 969 w 969"/>
                <a:gd name="T12" fmla="*/ 259 h 259"/>
              </a:gdLst>
              <a:ahLst/>
              <a:cxnLst>
                <a:cxn ang="T6">
                  <a:pos x="T0" y="T1"/>
                </a:cxn>
                <a:cxn ang="T7">
                  <a:pos x="T2" y="T3"/>
                </a:cxn>
                <a:cxn ang="T8">
                  <a:pos x="T4" y="T5"/>
                </a:cxn>
              </a:cxnLst>
              <a:rect l="T9" t="T10" r="T11" b="T12"/>
              <a:pathLst>
                <a:path w="969" h="259">
                  <a:moveTo>
                    <a:pt x="0" y="0"/>
                  </a:moveTo>
                  <a:cubicBezTo>
                    <a:pt x="107" y="42"/>
                    <a:pt x="479" y="245"/>
                    <a:pt x="640" y="252"/>
                  </a:cubicBezTo>
                  <a:cubicBezTo>
                    <a:pt x="801" y="259"/>
                    <a:pt x="901" y="87"/>
                    <a:pt x="969" y="44"/>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1283" name="Freeform 26"/>
            <p:cNvSpPr>
              <a:spLocks/>
            </p:cNvSpPr>
            <p:nvPr/>
          </p:nvSpPr>
          <p:spPr bwMode="auto">
            <a:xfrm>
              <a:off x="2968" y="2221"/>
              <a:ext cx="963" cy="275"/>
            </a:xfrm>
            <a:custGeom>
              <a:avLst/>
              <a:gdLst>
                <a:gd name="T0" fmla="*/ 963 w 963"/>
                <a:gd name="T1" fmla="*/ 0 h 275"/>
                <a:gd name="T2" fmla="*/ 186 w 963"/>
                <a:gd name="T3" fmla="*/ 268 h 275"/>
                <a:gd name="T4" fmla="*/ 0 w 963"/>
                <a:gd name="T5" fmla="*/ 39 h 275"/>
                <a:gd name="T6" fmla="*/ 0 60000 65536"/>
                <a:gd name="T7" fmla="*/ 0 60000 65536"/>
                <a:gd name="T8" fmla="*/ 0 60000 65536"/>
                <a:gd name="T9" fmla="*/ 0 w 963"/>
                <a:gd name="T10" fmla="*/ 0 h 275"/>
                <a:gd name="T11" fmla="*/ 963 w 963"/>
                <a:gd name="T12" fmla="*/ 275 h 275"/>
              </a:gdLst>
              <a:ahLst/>
              <a:cxnLst>
                <a:cxn ang="T6">
                  <a:pos x="T0" y="T1"/>
                </a:cxn>
                <a:cxn ang="T7">
                  <a:pos x="T2" y="T3"/>
                </a:cxn>
                <a:cxn ang="T8">
                  <a:pos x="T4" y="T5"/>
                </a:cxn>
              </a:cxnLst>
              <a:rect l="T9" t="T10" r="T11" b="T12"/>
              <a:pathLst>
                <a:path w="963" h="275">
                  <a:moveTo>
                    <a:pt x="963" y="0"/>
                  </a:moveTo>
                  <a:cubicBezTo>
                    <a:pt x="834" y="45"/>
                    <a:pt x="347" y="261"/>
                    <a:pt x="186" y="268"/>
                  </a:cubicBezTo>
                  <a:cubicBezTo>
                    <a:pt x="25" y="275"/>
                    <a:pt x="39" y="87"/>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grpSp>
      <p:grpSp>
        <p:nvGrpSpPr>
          <p:cNvPr id="7" name="Group 27"/>
          <p:cNvGrpSpPr>
            <a:grpSpLocks/>
          </p:cNvGrpSpPr>
          <p:nvPr/>
        </p:nvGrpSpPr>
        <p:grpSpPr bwMode="auto">
          <a:xfrm>
            <a:off x="4551363" y="4360863"/>
            <a:ext cx="3116262" cy="746125"/>
            <a:chOff x="2940" y="2047"/>
            <a:chExt cx="1963" cy="470"/>
          </a:xfrm>
        </p:grpSpPr>
        <p:sp>
          <p:nvSpPr>
            <p:cNvPr id="11278" name="Rectangle 28"/>
            <p:cNvSpPr>
              <a:spLocks noChangeArrowheads="1"/>
            </p:cNvSpPr>
            <p:nvPr/>
          </p:nvSpPr>
          <p:spPr bwMode="auto">
            <a:xfrm>
              <a:off x="4250" y="2047"/>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1279" name="Freeform 29"/>
            <p:cNvSpPr>
              <a:spLocks/>
            </p:cNvSpPr>
            <p:nvPr/>
          </p:nvSpPr>
          <p:spPr bwMode="auto">
            <a:xfrm>
              <a:off x="4427" y="2212"/>
              <a:ext cx="476" cy="191"/>
            </a:xfrm>
            <a:custGeom>
              <a:avLst/>
              <a:gdLst>
                <a:gd name="T0" fmla="*/ 0 w 1440"/>
                <a:gd name="T1" fmla="*/ 0 h 346"/>
                <a:gd name="T2" fmla="*/ 15 w 1440"/>
                <a:gd name="T3" fmla="*/ 57 h 346"/>
                <a:gd name="T4" fmla="*/ 52 w 1440"/>
                <a:gd name="T5" fmla="*/ 8 h 346"/>
                <a:gd name="T6" fmla="*/ 0 60000 65536"/>
                <a:gd name="T7" fmla="*/ 0 60000 65536"/>
                <a:gd name="T8" fmla="*/ 0 60000 65536"/>
                <a:gd name="T9" fmla="*/ 0 w 1440"/>
                <a:gd name="T10" fmla="*/ 0 h 346"/>
                <a:gd name="T11" fmla="*/ 1440 w 1440"/>
                <a:gd name="T12" fmla="*/ 346 h 346"/>
              </a:gdLst>
              <a:ahLst/>
              <a:cxnLst>
                <a:cxn ang="T6">
                  <a:pos x="T0" y="T1"/>
                </a:cxn>
                <a:cxn ang="T7">
                  <a:pos x="T2" y="T3"/>
                </a:cxn>
                <a:cxn ang="T8">
                  <a:pos x="T4" y="T5"/>
                </a:cxn>
              </a:cxnLst>
              <a:rect l="T9" t="T10" r="T11" b="T12"/>
              <a:pathLst>
                <a:path w="1440" h="346">
                  <a:moveTo>
                    <a:pt x="0" y="0"/>
                  </a:moveTo>
                  <a:cubicBezTo>
                    <a:pt x="79" y="165"/>
                    <a:pt x="159" y="330"/>
                    <a:pt x="399" y="338"/>
                  </a:cubicBezTo>
                  <a:cubicBezTo>
                    <a:pt x="639" y="346"/>
                    <a:pt x="1039" y="195"/>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1280" name="Freeform 30"/>
            <p:cNvSpPr>
              <a:spLocks/>
            </p:cNvSpPr>
            <p:nvPr/>
          </p:nvSpPr>
          <p:spPr bwMode="auto">
            <a:xfrm>
              <a:off x="2940" y="2228"/>
              <a:ext cx="1448" cy="289"/>
            </a:xfrm>
            <a:custGeom>
              <a:avLst/>
              <a:gdLst>
                <a:gd name="T0" fmla="*/ 1448 w 1448"/>
                <a:gd name="T1" fmla="*/ 0 h 289"/>
                <a:gd name="T2" fmla="*/ 236 w 1448"/>
                <a:gd name="T3" fmla="*/ 283 h 289"/>
                <a:gd name="T4" fmla="*/ 31 w 1448"/>
                <a:gd name="T5" fmla="*/ 39 h 289"/>
                <a:gd name="T6" fmla="*/ 0 60000 65536"/>
                <a:gd name="T7" fmla="*/ 0 60000 65536"/>
                <a:gd name="T8" fmla="*/ 0 60000 65536"/>
                <a:gd name="T9" fmla="*/ 0 w 1448"/>
                <a:gd name="T10" fmla="*/ 0 h 289"/>
                <a:gd name="T11" fmla="*/ 1448 w 1448"/>
                <a:gd name="T12" fmla="*/ 289 h 289"/>
              </a:gdLst>
              <a:ahLst/>
              <a:cxnLst>
                <a:cxn ang="T6">
                  <a:pos x="T0" y="T1"/>
                </a:cxn>
                <a:cxn ang="T7">
                  <a:pos x="T2" y="T3"/>
                </a:cxn>
                <a:cxn ang="T8">
                  <a:pos x="T4" y="T5"/>
                </a:cxn>
              </a:cxnLst>
              <a:rect l="T9" t="T10" r="T11" b="T12"/>
              <a:pathLst>
                <a:path w="1448" h="289">
                  <a:moveTo>
                    <a:pt x="1448" y="0"/>
                  </a:moveTo>
                  <a:cubicBezTo>
                    <a:pt x="1246" y="47"/>
                    <a:pt x="472" y="277"/>
                    <a:pt x="236" y="283"/>
                  </a:cubicBezTo>
                  <a:cubicBezTo>
                    <a:pt x="0" y="289"/>
                    <a:pt x="74" y="90"/>
                    <a:pt x="31"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grpSp>
      <p:sp>
        <p:nvSpPr>
          <p:cNvPr id="11276" name="Freeform 31"/>
          <p:cNvSpPr>
            <a:spLocks/>
          </p:cNvSpPr>
          <p:nvPr/>
        </p:nvSpPr>
        <p:spPr bwMode="auto">
          <a:xfrm>
            <a:off x="1404938" y="4478338"/>
            <a:ext cx="3146425" cy="696912"/>
          </a:xfrm>
          <a:custGeom>
            <a:avLst/>
            <a:gdLst>
              <a:gd name="T0" fmla="*/ 2147483647 w 1982"/>
              <a:gd name="T1" fmla="*/ 0 h 439"/>
              <a:gd name="T2" fmla="*/ 2147483647 w 1982"/>
              <a:gd name="T3" fmla="*/ 2147483647 h 439"/>
              <a:gd name="T4" fmla="*/ 0 w 1982"/>
              <a:gd name="T5" fmla="*/ 2147483647 h 439"/>
              <a:gd name="T6" fmla="*/ 0 60000 65536"/>
              <a:gd name="T7" fmla="*/ 0 60000 65536"/>
              <a:gd name="T8" fmla="*/ 0 60000 65536"/>
              <a:gd name="T9" fmla="*/ 0 w 1982"/>
              <a:gd name="T10" fmla="*/ 0 h 439"/>
              <a:gd name="T11" fmla="*/ 1982 w 1982"/>
              <a:gd name="T12" fmla="*/ 439 h 439"/>
            </a:gdLst>
            <a:ahLst/>
            <a:cxnLst>
              <a:cxn ang="T6">
                <a:pos x="T0" y="T1"/>
              </a:cxn>
              <a:cxn ang="T7">
                <a:pos x="T2" y="T3"/>
              </a:cxn>
              <a:cxn ang="T8">
                <a:pos x="T4" y="T5"/>
              </a:cxn>
            </a:cxnLst>
            <a:rect l="T9" t="T10" r="T11" b="T12"/>
            <a:pathLst>
              <a:path w="1982" h="439">
                <a:moveTo>
                  <a:pt x="1982" y="0"/>
                </a:moveTo>
                <a:cubicBezTo>
                  <a:pt x="1626" y="218"/>
                  <a:pt x="1271" y="437"/>
                  <a:pt x="941" y="438"/>
                </a:cubicBezTo>
                <a:cubicBezTo>
                  <a:pt x="611" y="439"/>
                  <a:pt x="157" y="78"/>
                  <a:pt x="0" y="6"/>
                </a:cubicBezTo>
              </a:path>
            </a:pathLst>
          </a:custGeom>
          <a:noFill/>
          <a:ln w="2540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1277" name="Freeform 32"/>
          <p:cNvSpPr>
            <a:spLocks/>
          </p:cNvSpPr>
          <p:nvPr/>
        </p:nvSpPr>
        <p:spPr bwMode="auto">
          <a:xfrm>
            <a:off x="4565650" y="4481513"/>
            <a:ext cx="3146425" cy="696912"/>
          </a:xfrm>
          <a:custGeom>
            <a:avLst/>
            <a:gdLst>
              <a:gd name="T0" fmla="*/ 2147483647 w 1982"/>
              <a:gd name="T1" fmla="*/ 0 h 439"/>
              <a:gd name="T2" fmla="*/ 2147483647 w 1982"/>
              <a:gd name="T3" fmla="*/ 2147483647 h 439"/>
              <a:gd name="T4" fmla="*/ 0 w 1982"/>
              <a:gd name="T5" fmla="*/ 2147483647 h 439"/>
              <a:gd name="T6" fmla="*/ 0 60000 65536"/>
              <a:gd name="T7" fmla="*/ 0 60000 65536"/>
              <a:gd name="T8" fmla="*/ 0 60000 65536"/>
              <a:gd name="T9" fmla="*/ 0 w 1982"/>
              <a:gd name="T10" fmla="*/ 0 h 439"/>
              <a:gd name="T11" fmla="*/ 1982 w 1982"/>
              <a:gd name="T12" fmla="*/ 439 h 439"/>
            </a:gdLst>
            <a:ahLst/>
            <a:cxnLst>
              <a:cxn ang="T6">
                <a:pos x="T0" y="T1"/>
              </a:cxn>
              <a:cxn ang="T7">
                <a:pos x="T2" y="T3"/>
              </a:cxn>
              <a:cxn ang="T8">
                <a:pos x="T4" y="T5"/>
              </a:cxn>
            </a:cxnLst>
            <a:rect l="T9" t="T10" r="T11" b="T12"/>
            <a:pathLst>
              <a:path w="1982" h="439">
                <a:moveTo>
                  <a:pt x="1982" y="0"/>
                </a:moveTo>
                <a:cubicBezTo>
                  <a:pt x="1626" y="218"/>
                  <a:pt x="1271" y="437"/>
                  <a:pt x="941" y="438"/>
                </a:cubicBezTo>
                <a:cubicBezTo>
                  <a:pt x="611" y="439"/>
                  <a:pt x="157" y="78"/>
                  <a:pt x="0" y="6"/>
                </a:cubicBezTo>
              </a:path>
            </a:pathLst>
          </a:custGeom>
          <a:noFill/>
          <a:ln w="2540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Tree>
    <p:extLst>
      <p:ext uri="{BB962C8B-B14F-4D97-AF65-F5344CB8AC3E}">
        <p14:creationId xmlns:p14="http://schemas.microsoft.com/office/powerpoint/2010/main" val="70892002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nodeType="clickEffect">
                                  <p:stCondLst>
                                    <p:cond delay="0"/>
                                  </p:stCondLst>
                                  <p:childTnLst>
                                    <p:set>
                                      <p:cBhvr>
                                        <p:cTn id="6" dur="1" fill="hold">
                                          <p:stCondLst>
                                            <p:cond delay="0"/>
                                          </p:stCondLst>
                                        </p:cTn>
                                        <p:tgtEl>
                                          <p:spTgt spid="2"/>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4"/>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5"/>
                                        </p:tgtEl>
                                        <p:attrNameLst>
                                          <p:attrName>style.visibility</p:attrName>
                                        </p:attrNameLst>
                                      </p:cBhvr>
                                      <p:to>
                                        <p:strVal val="hidden"/>
                                      </p:to>
                                    </p:set>
                                  </p:childTnLst>
                                </p:cTn>
                              </p:par>
                              <p:par>
                                <p:cTn id="11" presetID="1" presetClass="exit" presetSubtype="0" fill="hold" nodeType="withEffect">
                                  <p:stCondLst>
                                    <p:cond delay="0"/>
                                  </p:stCondLst>
                                  <p:childTnLst>
                                    <p:set>
                                      <p:cBhvr>
                                        <p:cTn id="12" dur="1" fill="hold">
                                          <p:stCondLst>
                                            <p:cond delay="0"/>
                                          </p:stCondLst>
                                        </p:cTn>
                                        <p:tgtEl>
                                          <p:spTgt spid="7"/>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xit" presetSubtype="0" fill="hold" nodeType="clickEffect">
                                  <p:stCondLst>
                                    <p:cond delay="0"/>
                                  </p:stCondLst>
                                  <p:childTnLst>
                                    <p:set>
                                      <p:cBhvr>
                                        <p:cTn id="16" dur="1" fill="hold">
                                          <p:stCondLst>
                                            <p:cond delay="0"/>
                                          </p:stCondLst>
                                        </p:cTn>
                                        <p:tgtEl>
                                          <p:spTgt spid="3"/>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2"/>
          <p:cNvSpPr>
            <a:spLocks noGrp="1" noChangeArrowheads="1"/>
          </p:cNvSpPr>
          <p:nvPr>
            <p:ph type="title"/>
          </p:nvPr>
        </p:nvSpPr>
        <p:spPr/>
        <p:txBody>
          <a:bodyPr/>
          <a:lstStyle/>
          <a:p>
            <a:pPr eaLnBrk="1" hangingPunct="1"/>
            <a:r>
              <a:rPr lang="en-US">
                <a:latin typeface="Tahoma" charset="0"/>
              </a:rPr>
              <a:t>Chord</a:t>
            </a:r>
            <a:endParaRPr lang="en-AU">
              <a:latin typeface="Tahoma" charset="0"/>
            </a:endParaRPr>
          </a:p>
        </p:txBody>
      </p:sp>
      <p:sp>
        <p:nvSpPr>
          <p:cNvPr id="106498" name="Rectangle 3"/>
          <p:cNvSpPr>
            <a:spLocks noGrp="1" noChangeArrowheads="1"/>
          </p:cNvSpPr>
          <p:nvPr>
            <p:ph type="body" idx="1"/>
          </p:nvPr>
        </p:nvSpPr>
        <p:spPr/>
        <p:txBody>
          <a:bodyPr/>
          <a:lstStyle/>
          <a:p>
            <a:pPr eaLnBrk="1" hangingPunct="1"/>
            <a:r>
              <a:rPr lang="en-US" dirty="0"/>
              <a:t>Approach taken</a:t>
            </a:r>
          </a:p>
          <a:p>
            <a:pPr marL="692150" lvl="1" indent="-347663" eaLnBrk="1" hangingPunct="1"/>
            <a:r>
              <a:rPr lang="en-US" dirty="0"/>
              <a:t>Only concerned with efficient indexing</a:t>
            </a:r>
          </a:p>
          <a:p>
            <a:pPr marL="692150" lvl="1" indent="-347663" eaLnBrk="1" hangingPunct="1"/>
            <a:r>
              <a:rPr lang="en-US" dirty="0"/>
              <a:t>Distributed index - decentralized lookup service</a:t>
            </a:r>
          </a:p>
          <a:p>
            <a:pPr marL="692150" lvl="1" indent="-347663" eaLnBrk="1" hangingPunct="1"/>
            <a:r>
              <a:rPr lang="en-US" dirty="0"/>
              <a:t>Inspired by consistent hashing: SHA-1 hash</a:t>
            </a:r>
          </a:p>
          <a:p>
            <a:pPr marL="692150" lvl="1" indent="-347663" eaLnBrk="1" hangingPunct="1"/>
            <a:r>
              <a:rPr lang="en-US" dirty="0"/>
              <a:t>Content handling is an external problem entirely</a:t>
            </a:r>
          </a:p>
          <a:p>
            <a:pPr marL="987425" lvl="2" indent="-293688" eaLnBrk="1" hangingPunct="1"/>
            <a:r>
              <a:rPr lang="en-US" dirty="0"/>
              <a:t>No relation to content</a:t>
            </a:r>
          </a:p>
          <a:p>
            <a:pPr marL="987425" lvl="2" indent="-293688" eaLnBrk="1" hangingPunct="1"/>
            <a:r>
              <a:rPr lang="en-US" dirty="0"/>
              <a:t>No included replication or caching</a:t>
            </a:r>
            <a:br>
              <a:rPr lang="en-US" dirty="0"/>
            </a:br>
            <a:endParaRPr lang="en-US" dirty="0"/>
          </a:p>
          <a:p>
            <a:pPr eaLnBrk="1" hangingPunct="1"/>
            <a:r>
              <a:rPr lang="en-US" dirty="0"/>
              <a:t>P2P aspects</a:t>
            </a:r>
          </a:p>
          <a:p>
            <a:pPr marL="692150" lvl="1" indent="-347663" eaLnBrk="1" hangingPunct="1"/>
            <a:r>
              <a:rPr lang="en-US" dirty="0"/>
              <a:t>Every node must maintain keys</a:t>
            </a:r>
          </a:p>
          <a:p>
            <a:pPr marL="692150" lvl="1" indent="-347663" eaLnBrk="1" hangingPunct="1"/>
            <a:r>
              <a:rPr lang="en-US" dirty="0"/>
              <a:t>Adaptive to membership changes</a:t>
            </a:r>
          </a:p>
          <a:p>
            <a:pPr marL="692150" lvl="1" indent="-347663" eaLnBrk="1" hangingPunct="1"/>
            <a:r>
              <a:rPr lang="en-US" dirty="0"/>
              <a:t>Client nodes act also as file servers</a:t>
            </a:r>
          </a:p>
        </p:txBody>
      </p:sp>
    </p:spTree>
    <p:extLst>
      <p:ext uri="{BB962C8B-B14F-4D97-AF65-F5344CB8AC3E}">
        <p14:creationId xmlns:p14="http://schemas.microsoft.com/office/powerpoint/2010/main" val="3142467532"/>
      </p:ext>
    </p:extLst>
  </p:cSld>
  <p:clrMapOvr>
    <a:masterClrMapping/>
  </p:clrMapOvr>
  <p:timing>
    <p:tnLst>
      <p:par>
        <p:cTn xmlns:p14="http://schemas.microsoft.com/office/powerpoint/2010/mai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545"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1875" y="4005263"/>
            <a:ext cx="4311650" cy="2474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108546" name="Rectangle 2"/>
          <p:cNvSpPr>
            <a:spLocks noGrp="1" noChangeArrowheads="1"/>
          </p:cNvSpPr>
          <p:nvPr>
            <p:ph type="title"/>
          </p:nvPr>
        </p:nvSpPr>
        <p:spPr/>
        <p:txBody>
          <a:bodyPr/>
          <a:lstStyle/>
          <a:p>
            <a:pPr eaLnBrk="1" hangingPunct="1"/>
            <a:r>
              <a:rPr lang="en-US">
                <a:latin typeface="Tahoma" charset="0"/>
              </a:rPr>
              <a:t>Chord IDs &amp; Consistent Hashing</a:t>
            </a:r>
          </a:p>
        </p:txBody>
      </p:sp>
      <p:sp>
        <p:nvSpPr>
          <p:cNvPr id="108547" name="Rectangle 3"/>
          <p:cNvSpPr>
            <a:spLocks noGrp="1" noChangeArrowheads="1"/>
          </p:cNvSpPr>
          <p:nvPr>
            <p:ph type="body" idx="1"/>
          </p:nvPr>
        </p:nvSpPr>
        <p:spPr/>
        <p:txBody>
          <a:bodyPr/>
          <a:lstStyle/>
          <a:p>
            <a:pPr eaLnBrk="1" hangingPunct="1"/>
            <a:r>
              <a:rPr lang="en-US" sz="2400" i="1" dirty="0" smtClean="0"/>
              <a:t>m</a:t>
            </a:r>
            <a:r>
              <a:rPr lang="en-US" sz="2400" dirty="0" smtClean="0"/>
              <a:t>-bit </a:t>
            </a:r>
            <a:r>
              <a:rPr lang="en-US" sz="2400" dirty="0"/>
              <a:t>identifier space for both keys and nodes</a:t>
            </a:r>
          </a:p>
          <a:p>
            <a:pPr marL="692150" lvl="1" indent="-347663" eaLnBrk="1" hangingPunct="1"/>
            <a:r>
              <a:rPr lang="en-US" sz="2000" dirty="0"/>
              <a:t>Key identifier = SHA-1(key</a:t>
            </a:r>
            <a:r>
              <a:rPr lang="en-US" sz="2000" dirty="0" smtClean="0"/>
              <a:t>)</a:t>
            </a:r>
            <a:br>
              <a:rPr lang="en-US" sz="2000" dirty="0" smtClean="0"/>
            </a:br>
            <a:r>
              <a:rPr lang="en-US" sz="2000" dirty="0" smtClean="0"/>
              <a:t> </a:t>
            </a:r>
            <a:r>
              <a:rPr lang="en-US" sz="2000" dirty="0"/>
              <a:t/>
            </a:r>
            <a:br>
              <a:rPr lang="en-US" sz="2000" dirty="0"/>
            </a:br>
            <a:r>
              <a:rPr lang="en-US" sz="2000" dirty="0"/>
              <a:t/>
            </a:r>
            <a:br>
              <a:rPr lang="en-US" sz="2000" dirty="0"/>
            </a:br>
            <a:endParaRPr lang="en-US" sz="2000" dirty="0"/>
          </a:p>
          <a:p>
            <a:pPr marL="692150" lvl="1" indent="-347663" eaLnBrk="1" hangingPunct="1"/>
            <a:r>
              <a:rPr lang="en-US" sz="2000" dirty="0"/>
              <a:t>Node identifier = SHA-1(IP address)</a:t>
            </a:r>
            <a:br>
              <a:rPr lang="en-US" sz="2000" dirty="0"/>
            </a:br>
            <a:r>
              <a:rPr lang="en-US" sz="2000" dirty="0"/>
              <a:t/>
            </a:r>
            <a:br>
              <a:rPr lang="en-US" sz="2000" dirty="0"/>
            </a:br>
            <a:r>
              <a:rPr lang="en-US" sz="2000" dirty="0"/>
              <a:t/>
            </a:r>
            <a:br>
              <a:rPr lang="en-US" sz="2000" dirty="0"/>
            </a:br>
            <a:endParaRPr lang="en-US" sz="2000" dirty="0"/>
          </a:p>
          <a:p>
            <a:pPr marL="692150" lvl="1" indent="-347663" eaLnBrk="1" hangingPunct="1"/>
            <a:r>
              <a:rPr lang="en-US" sz="2000" dirty="0" smtClean="0"/>
              <a:t>Both keys and identifiers are </a:t>
            </a:r>
            <a:r>
              <a:rPr lang="en-US" sz="2000" b="1" dirty="0" smtClean="0">
                <a:solidFill>
                  <a:srgbClr val="FF0000"/>
                </a:solidFill>
              </a:rPr>
              <a:t>uniformly distributed</a:t>
            </a:r>
            <a:r>
              <a:rPr lang="en-US" sz="2000" dirty="0" smtClean="0"/>
              <a:t/>
            </a:r>
            <a:br>
              <a:rPr lang="en-US" sz="2000" dirty="0" smtClean="0"/>
            </a:br>
            <a:r>
              <a:rPr lang="en-US" sz="2000" dirty="0" smtClean="0"/>
              <a:t>in the space of m-bit numbers</a:t>
            </a:r>
            <a:r>
              <a:rPr lang="en-US" sz="2000" dirty="0"/>
              <a:t/>
            </a:r>
            <a:br>
              <a:rPr lang="en-US" sz="2000" dirty="0"/>
            </a:br>
            <a:endParaRPr lang="en-US" sz="2000" dirty="0"/>
          </a:p>
          <a:p>
            <a:pPr eaLnBrk="1" hangingPunct="1"/>
            <a:r>
              <a:rPr lang="en-US" sz="2400" dirty="0"/>
              <a:t>Identifiers ordered in a circle modulo </a:t>
            </a:r>
            <a:r>
              <a:rPr lang="en-US" sz="2400" dirty="0" smtClean="0">
                <a:latin typeface="Times"/>
                <a:cs typeface="Times"/>
              </a:rPr>
              <a:t>2</a:t>
            </a:r>
            <a:r>
              <a:rPr lang="en-US" sz="2400" baseline="52000" dirty="0" smtClean="0">
                <a:latin typeface="Times"/>
                <a:cs typeface="Times"/>
              </a:rPr>
              <a:t>m</a:t>
            </a:r>
          </a:p>
          <a:p>
            <a:pPr eaLnBrk="1" hangingPunct="1"/>
            <a:r>
              <a:rPr lang="en-US" sz="2400" dirty="0" smtClean="0"/>
              <a:t>A </a:t>
            </a:r>
            <a:r>
              <a:rPr lang="en-US" sz="2400" dirty="0"/>
              <a:t>key is mapped to the first </a:t>
            </a:r>
            <a:br>
              <a:rPr lang="en-US" sz="2400" dirty="0"/>
            </a:br>
            <a:r>
              <a:rPr lang="en-US" sz="2400" dirty="0"/>
              <a:t>node </a:t>
            </a:r>
            <a:r>
              <a:rPr lang="en-US" sz="2400" dirty="0" smtClean="0"/>
              <a:t>whose</a:t>
            </a:r>
            <a:br>
              <a:rPr lang="en-US" sz="2400" dirty="0" smtClean="0"/>
            </a:br>
            <a:r>
              <a:rPr lang="en-US" sz="2400" dirty="0" smtClean="0"/>
              <a:t>node </a:t>
            </a:r>
            <a:r>
              <a:rPr lang="en-US" sz="2400" i="1" dirty="0" smtClean="0">
                <a:latin typeface="Times"/>
                <a:cs typeface="Times"/>
              </a:rPr>
              <a:t>ID ≥ key ID</a:t>
            </a:r>
            <a:endParaRPr lang="en-US" sz="2400" i="1" dirty="0">
              <a:latin typeface="Times"/>
              <a:cs typeface="Times"/>
            </a:endParaRPr>
          </a:p>
        </p:txBody>
      </p:sp>
      <p:grpSp>
        <p:nvGrpSpPr>
          <p:cNvPr id="108548" name="Group 14"/>
          <p:cNvGrpSpPr>
            <a:grpSpLocks/>
          </p:cNvGrpSpPr>
          <p:nvPr/>
        </p:nvGrpSpPr>
        <p:grpSpPr bwMode="auto">
          <a:xfrm>
            <a:off x="1127125" y="1793875"/>
            <a:ext cx="4032250" cy="579438"/>
            <a:chOff x="879" y="1285"/>
            <a:chExt cx="2540" cy="365"/>
          </a:xfrm>
        </p:grpSpPr>
        <p:sp>
          <p:nvSpPr>
            <p:cNvPr id="108554" name="Text Box 5"/>
            <p:cNvSpPr txBox="1">
              <a:spLocks noChangeArrowheads="1"/>
            </p:cNvSpPr>
            <p:nvPr/>
          </p:nvSpPr>
          <p:spPr bwMode="auto">
            <a:xfrm>
              <a:off x="879" y="1371"/>
              <a:ext cx="112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algn="r"/>
              <a:r>
                <a:rPr lang="en-US" sz="2000">
                  <a:solidFill>
                    <a:srgbClr val="009900"/>
                  </a:solidFill>
                </a:rPr>
                <a:t>Key=</a:t>
              </a:r>
              <a:r>
                <a:rPr lang="ja-JP" altLang="en-US" sz="2000">
                  <a:solidFill>
                    <a:srgbClr val="009900"/>
                  </a:solidFill>
                </a:rPr>
                <a:t>“</a:t>
              </a:r>
              <a:r>
                <a:rPr lang="en-US" altLang="ja-JP" sz="2000">
                  <a:solidFill>
                    <a:srgbClr val="009900"/>
                  </a:solidFill>
                </a:rPr>
                <a:t>LetItBe</a:t>
              </a:r>
              <a:r>
                <a:rPr lang="ja-JP" altLang="en-US" sz="2000">
                  <a:solidFill>
                    <a:srgbClr val="009900"/>
                  </a:solidFill>
                </a:rPr>
                <a:t>”</a:t>
              </a:r>
              <a:endParaRPr lang="en-US" sz="2000">
                <a:solidFill>
                  <a:srgbClr val="009900"/>
                </a:solidFill>
              </a:endParaRPr>
            </a:p>
          </p:txBody>
        </p:sp>
        <p:sp>
          <p:nvSpPr>
            <p:cNvPr id="108555" name="Line 6"/>
            <p:cNvSpPr>
              <a:spLocks noChangeShapeType="1"/>
            </p:cNvSpPr>
            <p:nvPr/>
          </p:nvSpPr>
          <p:spPr bwMode="auto">
            <a:xfrm>
              <a:off x="2058" y="1519"/>
              <a:ext cx="72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8556" name="Rectangle 7"/>
            <p:cNvSpPr>
              <a:spLocks noChangeArrowheads="1"/>
            </p:cNvSpPr>
            <p:nvPr/>
          </p:nvSpPr>
          <p:spPr bwMode="auto">
            <a:xfrm>
              <a:off x="2844" y="1400"/>
              <a:ext cx="57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r>
                <a:rPr lang="en-US" sz="2000">
                  <a:solidFill>
                    <a:srgbClr val="CC3300"/>
                  </a:solidFill>
                </a:rPr>
                <a:t>ID=54</a:t>
              </a:r>
            </a:p>
          </p:txBody>
        </p:sp>
        <p:sp>
          <p:nvSpPr>
            <p:cNvPr id="108557" name="Rectangle 8"/>
            <p:cNvSpPr>
              <a:spLocks noChangeArrowheads="1"/>
            </p:cNvSpPr>
            <p:nvPr/>
          </p:nvSpPr>
          <p:spPr bwMode="auto">
            <a:xfrm>
              <a:off x="2142" y="1285"/>
              <a:ext cx="493"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a:spcAft>
                  <a:spcPct val="50000"/>
                </a:spcAft>
                <a:buClr>
                  <a:srgbClr val="FF0000"/>
                </a:buClr>
                <a:buSzPct val="80000"/>
                <a:buFont typeface="Monotype Sorts" charset="0"/>
                <a:buNone/>
              </a:pPr>
              <a:r>
                <a:rPr lang="en-US" sz="1600">
                  <a:solidFill>
                    <a:srgbClr val="000000"/>
                  </a:solidFill>
                  <a:latin typeface="Arial" charset="0"/>
                </a:rPr>
                <a:t>SHA-1</a:t>
              </a:r>
            </a:p>
          </p:txBody>
        </p:sp>
      </p:grpSp>
      <p:grpSp>
        <p:nvGrpSpPr>
          <p:cNvPr id="108549" name="Group 15"/>
          <p:cNvGrpSpPr>
            <a:grpSpLocks/>
          </p:cNvGrpSpPr>
          <p:nvPr/>
        </p:nvGrpSpPr>
        <p:grpSpPr bwMode="auto">
          <a:xfrm>
            <a:off x="1119188" y="3143250"/>
            <a:ext cx="4489450" cy="541338"/>
            <a:chOff x="889" y="2250"/>
            <a:chExt cx="2828" cy="341"/>
          </a:xfrm>
        </p:grpSpPr>
        <p:sp>
          <p:nvSpPr>
            <p:cNvPr id="108550" name="Text Box 10"/>
            <p:cNvSpPr txBox="1">
              <a:spLocks noChangeArrowheads="1"/>
            </p:cNvSpPr>
            <p:nvPr/>
          </p:nvSpPr>
          <p:spPr bwMode="auto">
            <a:xfrm>
              <a:off x="889" y="2340"/>
              <a:ext cx="135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algn="r"/>
              <a:r>
                <a:rPr lang="en-US" sz="2000">
                  <a:solidFill>
                    <a:srgbClr val="009900"/>
                  </a:solidFill>
                </a:rPr>
                <a:t>IP=</a:t>
              </a:r>
              <a:r>
                <a:rPr lang="ja-JP" altLang="en-US" sz="2000">
                  <a:solidFill>
                    <a:srgbClr val="009900"/>
                  </a:solidFill>
                </a:rPr>
                <a:t>“</a:t>
              </a:r>
              <a:r>
                <a:rPr lang="en-US" altLang="ja-JP" sz="2000">
                  <a:solidFill>
                    <a:srgbClr val="009900"/>
                  </a:solidFill>
                </a:rPr>
                <a:t>198.10.10.1</a:t>
              </a:r>
              <a:r>
                <a:rPr lang="ja-JP" altLang="en-US" sz="2000">
                  <a:solidFill>
                    <a:srgbClr val="009900"/>
                  </a:solidFill>
                </a:rPr>
                <a:t>”</a:t>
              </a:r>
              <a:endParaRPr lang="en-US" sz="2000">
                <a:solidFill>
                  <a:srgbClr val="009900"/>
                </a:solidFill>
              </a:endParaRPr>
            </a:p>
          </p:txBody>
        </p:sp>
        <p:sp>
          <p:nvSpPr>
            <p:cNvPr id="108551" name="Line 11"/>
            <p:cNvSpPr>
              <a:spLocks noChangeShapeType="1"/>
            </p:cNvSpPr>
            <p:nvPr/>
          </p:nvSpPr>
          <p:spPr bwMode="auto">
            <a:xfrm>
              <a:off x="2284" y="2485"/>
              <a:ext cx="72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8552" name="Rectangle 12"/>
            <p:cNvSpPr>
              <a:spLocks noChangeArrowheads="1"/>
            </p:cNvSpPr>
            <p:nvPr/>
          </p:nvSpPr>
          <p:spPr bwMode="auto">
            <a:xfrm>
              <a:off x="3054" y="2341"/>
              <a:ext cx="66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r>
                <a:rPr lang="en-US" sz="2000">
                  <a:solidFill>
                    <a:srgbClr val="CC3300"/>
                  </a:solidFill>
                </a:rPr>
                <a:t>ID=123</a:t>
              </a:r>
            </a:p>
          </p:txBody>
        </p:sp>
        <p:sp>
          <p:nvSpPr>
            <p:cNvPr id="108553" name="Rectangle 13"/>
            <p:cNvSpPr>
              <a:spLocks noChangeArrowheads="1"/>
            </p:cNvSpPr>
            <p:nvPr/>
          </p:nvSpPr>
          <p:spPr bwMode="auto">
            <a:xfrm>
              <a:off x="2368" y="2250"/>
              <a:ext cx="493"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a:spcAft>
                  <a:spcPct val="50000"/>
                </a:spcAft>
                <a:buClr>
                  <a:srgbClr val="FF0000"/>
                </a:buClr>
                <a:buSzPct val="80000"/>
                <a:buFont typeface="Monotype Sorts" charset="0"/>
                <a:buNone/>
              </a:pPr>
              <a:r>
                <a:rPr lang="en-US" sz="1600">
                  <a:solidFill>
                    <a:srgbClr val="000000"/>
                  </a:solidFill>
                  <a:latin typeface="Arial" charset="0"/>
                </a:rPr>
                <a:t>SHA-1</a:t>
              </a:r>
            </a:p>
          </p:txBody>
        </p:sp>
      </p:grpSp>
    </p:spTree>
    <p:extLst>
      <p:ext uri="{BB962C8B-B14F-4D97-AF65-F5344CB8AC3E}">
        <p14:creationId xmlns:p14="http://schemas.microsoft.com/office/powerpoint/2010/main" val="9491731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2"/>
          <p:cNvSpPr>
            <a:spLocks noGrp="1" noChangeArrowheads="1"/>
          </p:cNvSpPr>
          <p:nvPr>
            <p:ph type="title"/>
          </p:nvPr>
        </p:nvSpPr>
        <p:spPr/>
        <p:txBody>
          <a:bodyPr/>
          <a:lstStyle/>
          <a:p>
            <a:pPr eaLnBrk="1" hangingPunct="1"/>
            <a:r>
              <a:rPr lang="en-US" dirty="0"/>
              <a:t>Routing: </a:t>
            </a:r>
            <a:r>
              <a:rPr lang="ja-JP" altLang="en-US" dirty="0"/>
              <a:t>“</a:t>
            </a:r>
            <a:r>
              <a:rPr lang="en-US" altLang="ja-JP" dirty="0"/>
              <a:t>Finger Tables</a:t>
            </a:r>
            <a:r>
              <a:rPr lang="ja-JP" altLang="en-US" dirty="0"/>
              <a:t>”</a:t>
            </a:r>
            <a:endParaRPr lang="en-US" dirty="0"/>
          </a:p>
        </p:txBody>
      </p:sp>
      <p:sp>
        <p:nvSpPr>
          <p:cNvPr id="114690" name="Rectangle 3"/>
          <p:cNvSpPr>
            <a:spLocks noGrp="1" noChangeArrowheads="1"/>
          </p:cNvSpPr>
          <p:nvPr>
            <p:ph type="body" idx="4294967295"/>
          </p:nvPr>
        </p:nvSpPr>
        <p:spPr>
          <a:xfrm>
            <a:off x="0" y="866775"/>
            <a:ext cx="8928100" cy="5648325"/>
          </a:xfrm>
        </p:spPr>
        <p:txBody>
          <a:bodyPr/>
          <a:lstStyle/>
          <a:p>
            <a:pPr eaLnBrk="1" hangingPunct="1"/>
            <a:r>
              <a:rPr lang="en-US" sz="2400" dirty="0"/>
              <a:t>Every node </a:t>
            </a:r>
            <a:r>
              <a:rPr lang="en-US" sz="2400" dirty="0" smtClean="0"/>
              <a:t>knows nodes that represent </a:t>
            </a:r>
            <a:r>
              <a:rPr lang="en-US" sz="2400" i="1" dirty="0">
                <a:latin typeface="Times"/>
                <a:cs typeface="Times"/>
              </a:rPr>
              <a:t>m</a:t>
            </a:r>
            <a:r>
              <a:rPr lang="en-US" sz="2400" dirty="0"/>
              <a:t> other </a:t>
            </a:r>
            <a:r>
              <a:rPr lang="en-US" sz="2400" dirty="0" smtClean="0"/>
              <a:t>IDs in </a:t>
            </a:r>
            <a:r>
              <a:rPr lang="en-US" sz="2400" dirty="0"/>
              <a:t>the ring</a:t>
            </a:r>
          </a:p>
          <a:p>
            <a:pPr eaLnBrk="1" hangingPunct="1"/>
            <a:r>
              <a:rPr lang="en-US" sz="2400" dirty="0"/>
              <a:t>Increase </a:t>
            </a:r>
            <a:r>
              <a:rPr lang="en-US" sz="2400" dirty="0" smtClean="0"/>
              <a:t>distances between these IDs </a:t>
            </a:r>
            <a:r>
              <a:rPr lang="en-US" sz="2400" dirty="0"/>
              <a:t>exponentially</a:t>
            </a:r>
          </a:p>
          <a:p>
            <a:pPr eaLnBrk="1" hangingPunct="1"/>
            <a:r>
              <a:rPr lang="en-US" sz="2400" dirty="0"/>
              <a:t>Finger </a:t>
            </a:r>
            <a:r>
              <a:rPr lang="en-US" sz="2400" i="1" dirty="0" err="1">
                <a:latin typeface="Times"/>
                <a:cs typeface="Times"/>
              </a:rPr>
              <a:t>i</a:t>
            </a:r>
            <a:r>
              <a:rPr lang="en-US" sz="2400" dirty="0"/>
              <a:t>  points to </a:t>
            </a:r>
            <a:r>
              <a:rPr lang="en-US" sz="2400" dirty="0">
                <a:solidFill>
                  <a:srgbClr val="CC3300"/>
                </a:solidFill>
              </a:rPr>
              <a:t>successor</a:t>
            </a:r>
            <a:r>
              <a:rPr lang="en-US" sz="2400" dirty="0"/>
              <a:t> of </a:t>
            </a:r>
            <a:r>
              <a:rPr lang="en-US" sz="2400" i="1" dirty="0">
                <a:latin typeface="Times"/>
                <a:cs typeface="Times"/>
              </a:rPr>
              <a:t>n+</a:t>
            </a:r>
            <a:r>
              <a:rPr lang="en-US" sz="2400" i="1" dirty="0" smtClean="0">
                <a:latin typeface="Times"/>
                <a:cs typeface="Times"/>
              </a:rPr>
              <a:t>2</a:t>
            </a:r>
            <a:r>
              <a:rPr lang="en-US" sz="2400" i="1" baseline="30000" dirty="0" smtClean="0">
                <a:latin typeface="Times"/>
                <a:cs typeface="Times"/>
              </a:rPr>
              <a:t>i</a:t>
            </a:r>
          </a:p>
        </p:txBody>
      </p:sp>
      <p:pic>
        <p:nvPicPr>
          <p:cNvPr id="114691"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3084711"/>
            <a:ext cx="8226425"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90341" name="Rectangle 5"/>
          <p:cNvSpPr>
            <a:spLocks noChangeArrowheads="1"/>
          </p:cNvSpPr>
          <p:nvPr/>
        </p:nvSpPr>
        <p:spPr bwMode="auto">
          <a:xfrm>
            <a:off x="4751388" y="2699469"/>
            <a:ext cx="4051300" cy="3825875"/>
          </a:xfrm>
          <a:prstGeom prst="rect">
            <a:avLst/>
          </a:prstGeom>
          <a:solidFill>
            <a:schemeClr val="bg1"/>
          </a:solidFill>
          <a:ln>
            <a:noFill/>
          </a:ln>
          <a:extLst>
            <a:ext uri="{91240B29-F687-4f45-9708-019B960494DF}">
              <a14:hiddenLine xmlns:a14="http://schemas.microsoft.com/office/drawing/2010/main" w="28575">
                <a:solidFill>
                  <a:srgbClr val="000000"/>
                </a:solidFill>
                <a:miter lim="800000"/>
                <a:headEnd/>
                <a:tailEnd type="none" w="lg" len="lg"/>
              </a14:hiddenLine>
            </a:ext>
          </a:extLst>
        </p:spPr>
        <p:txBody>
          <a:bodyPr wrap="none" rIns="54000" anchor="ctr">
            <a:spAutoFit/>
          </a:bodyPr>
          <a:lstStyle/>
          <a:p>
            <a:endParaRPr lang="nb-NO">
              <a:solidFill>
                <a:srgbClr val="000000"/>
              </a:solidFill>
            </a:endParaRPr>
          </a:p>
        </p:txBody>
      </p:sp>
    </p:spTree>
    <p:extLst>
      <p:ext uri="{BB962C8B-B14F-4D97-AF65-F5344CB8AC3E}">
        <p14:creationId xmlns:p14="http://schemas.microsoft.com/office/powerpoint/2010/main" val="39934379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2"/>
          <p:cNvSpPr>
            <a:spLocks noGrp="1" noChangeArrowheads="1"/>
          </p:cNvSpPr>
          <p:nvPr>
            <p:ph type="title"/>
          </p:nvPr>
        </p:nvSpPr>
        <p:spPr/>
        <p:txBody>
          <a:bodyPr/>
          <a:lstStyle/>
          <a:p>
            <a:pPr eaLnBrk="1" hangingPunct="1"/>
            <a:r>
              <a:rPr lang="en-US" dirty="0"/>
              <a:t>Routing: </a:t>
            </a:r>
            <a:r>
              <a:rPr lang="ja-JP" altLang="en-US" dirty="0"/>
              <a:t>“</a:t>
            </a:r>
            <a:r>
              <a:rPr lang="en-US" altLang="ja-JP" dirty="0"/>
              <a:t>Finger Tables</a:t>
            </a:r>
            <a:r>
              <a:rPr lang="ja-JP" altLang="en-US" dirty="0"/>
              <a:t>”</a:t>
            </a:r>
            <a:endParaRPr lang="en-US" dirty="0"/>
          </a:p>
        </p:txBody>
      </p:sp>
      <p:sp>
        <p:nvSpPr>
          <p:cNvPr id="114690" name="Rectangle 3"/>
          <p:cNvSpPr>
            <a:spLocks noGrp="1" noChangeArrowheads="1"/>
          </p:cNvSpPr>
          <p:nvPr>
            <p:ph type="body" idx="4294967295"/>
          </p:nvPr>
        </p:nvSpPr>
        <p:spPr>
          <a:xfrm>
            <a:off x="0" y="866775"/>
            <a:ext cx="8928100" cy="5648325"/>
          </a:xfrm>
        </p:spPr>
        <p:txBody>
          <a:bodyPr/>
          <a:lstStyle/>
          <a:p>
            <a:r>
              <a:rPr lang="en-US" sz="2400" dirty="0"/>
              <a:t>Every node knows nodes that represent </a:t>
            </a:r>
            <a:r>
              <a:rPr lang="en-US" sz="2400" i="1" dirty="0">
                <a:latin typeface="Times"/>
                <a:cs typeface="Times"/>
              </a:rPr>
              <a:t>m</a:t>
            </a:r>
            <a:r>
              <a:rPr lang="en-US" sz="2400" dirty="0"/>
              <a:t> other IDs in the ring</a:t>
            </a:r>
          </a:p>
          <a:p>
            <a:r>
              <a:rPr lang="en-US" sz="2400" dirty="0"/>
              <a:t>Increase distances between these IDs exponentially</a:t>
            </a:r>
          </a:p>
          <a:p>
            <a:pPr eaLnBrk="1" hangingPunct="1"/>
            <a:r>
              <a:rPr lang="en-US" sz="2400" dirty="0" smtClean="0"/>
              <a:t>Finger </a:t>
            </a:r>
            <a:r>
              <a:rPr lang="en-US" sz="2400" i="1" dirty="0" err="1">
                <a:latin typeface="Times"/>
                <a:cs typeface="Times"/>
              </a:rPr>
              <a:t>i</a:t>
            </a:r>
            <a:r>
              <a:rPr lang="en-US" sz="2400" dirty="0"/>
              <a:t>  points to </a:t>
            </a:r>
            <a:r>
              <a:rPr lang="en-US" sz="2400" dirty="0">
                <a:solidFill>
                  <a:srgbClr val="CC3300"/>
                </a:solidFill>
              </a:rPr>
              <a:t>successor</a:t>
            </a:r>
            <a:r>
              <a:rPr lang="en-US" sz="2400" dirty="0"/>
              <a:t> of </a:t>
            </a:r>
            <a:r>
              <a:rPr lang="en-US" sz="2400" i="1" dirty="0">
                <a:latin typeface="Times"/>
                <a:cs typeface="Times"/>
              </a:rPr>
              <a:t>n+</a:t>
            </a:r>
            <a:r>
              <a:rPr lang="en-US" sz="2400" i="1" dirty="0" smtClean="0">
                <a:latin typeface="Times"/>
                <a:cs typeface="Times"/>
              </a:rPr>
              <a:t>2</a:t>
            </a:r>
            <a:r>
              <a:rPr lang="en-US" sz="2400" i="1" baseline="30000" dirty="0" smtClean="0">
                <a:latin typeface="Times"/>
                <a:cs typeface="Times"/>
              </a:rPr>
              <a:t>i</a:t>
            </a:r>
          </a:p>
          <a:p>
            <a:pPr eaLnBrk="1" hangingPunct="1"/>
            <a:r>
              <a:rPr lang="en-US" sz="2400" dirty="0" smtClean="0"/>
              <a:t>Lookup jumps to that node in its lookup table with largest ID</a:t>
            </a:r>
            <a:br>
              <a:rPr lang="en-US" sz="2400" dirty="0" smtClean="0"/>
            </a:br>
            <a:r>
              <a:rPr lang="en-US" sz="2400" dirty="0" smtClean="0"/>
              <a:t>where </a:t>
            </a:r>
            <a:r>
              <a:rPr lang="en-US" sz="2400" i="1" dirty="0" smtClean="0">
                <a:latin typeface="Times"/>
                <a:cs typeface="Times"/>
              </a:rPr>
              <a:t>hash(search term) &gt;= ID</a:t>
            </a:r>
            <a:endParaRPr lang="en-US" sz="2400" i="1" dirty="0">
              <a:latin typeface="Times"/>
              <a:cs typeface="Times"/>
            </a:endParaRPr>
          </a:p>
        </p:txBody>
      </p:sp>
      <p:pic>
        <p:nvPicPr>
          <p:cNvPr id="114691"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3084711"/>
            <a:ext cx="8226425"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523091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2"/>
          <p:cNvSpPr>
            <a:spLocks noGrp="1" noChangeArrowheads="1"/>
          </p:cNvSpPr>
          <p:nvPr>
            <p:ph type="title"/>
          </p:nvPr>
        </p:nvSpPr>
        <p:spPr/>
        <p:txBody>
          <a:bodyPr/>
          <a:lstStyle/>
          <a:p>
            <a:pPr eaLnBrk="1" hangingPunct="1"/>
            <a:r>
              <a:rPr lang="en-US" dirty="0"/>
              <a:t>Chord Assessment</a:t>
            </a:r>
          </a:p>
        </p:txBody>
      </p:sp>
      <p:sp>
        <p:nvSpPr>
          <p:cNvPr id="120834" name="Rectangle 3"/>
          <p:cNvSpPr>
            <a:spLocks noGrp="1" noChangeArrowheads="1"/>
          </p:cNvSpPr>
          <p:nvPr>
            <p:ph type="body" idx="1"/>
          </p:nvPr>
        </p:nvSpPr>
        <p:spPr/>
        <p:txBody>
          <a:bodyPr/>
          <a:lstStyle/>
          <a:p>
            <a:pPr marL="0" indent="0" eaLnBrk="1" hangingPunct="1">
              <a:lnSpc>
                <a:spcPct val="80000"/>
              </a:lnSpc>
              <a:buNone/>
            </a:pPr>
            <a:r>
              <a:rPr lang="en-US" sz="2400" dirty="0" smtClean="0"/>
              <a:t>Large distributed index</a:t>
            </a:r>
          </a:p>
          <a:p>
            <a:pPr marL="0" indent="0" eaLnBrk="1" hangingPunct="1">
              <a:lnSpc>
                <a:spcPct val="80000"/>
              </a:lnSpc>
              <a:buNone/>
            </a:pPr>
            <a:endParaRPr lang="en-US" sz="2400" dirty="0" smtClean="0"/>
          </a:p>
          <a:p>
            <a:pPr marL="0" indent="0" eaLnBrk="1" hangingPunct="1">
              <a:lnSpc>
                <a:spcPct val="80000"/>
              </a:lnSpc>
              <a:buNone/>
            </a:pPr>
            <a:r>
              <a:rPr lang="en-US" sz="2400" dirty="0" smtClean="0"/>
              <a:t>Scalability</a:t>
            </a:r>
            <a:r>
              <a:rPr lang="en-US" sz="2400" dirty="0"/>
              <a:t>, fairness, load balancing</a:t>
            </a:r>
          </a:p>
          <a:p>
            <a:pPr lvl="1" eaLnBrk="1" hangingPunct="1">
              <a:lnSpc>
                <a:spcPct val="80000"/>
              </a:lnSpc>
            </a:pPr>
            <a:r>
              <a:rPr lang="en-US" sz="2000" dirty="0" smtClean="0"/>
              <a:t>Space complexity: routing tables are size </a:t>
            </a:r>
            <a:r>
              <a:rPr lang="en-US" sz="2000" b="1" i="1" dirty="0" smtClean="0">
                <a:latin typeface="Times"/>
                <a:cs typeface="Times"/>
              </a:rPr>
              <a:t>O(log(#nodes))</a:t>
            </a:r>
          </a:p>
          <a:p>
            <a:pPr lvl="1" eaLnBrk="1" hangingPunct="1">
              <a:lnSpc>
                <a:spcPct val="80000"/>
              </a:lnSpc>
            </a:pPr>
            <a:r>
              <a:rPr lang="en-US" sz="2000" dirty="0" smtClean="0"/>
              <a:t>Logarithmic insert effort</a:t>
            </a:r>
            <a:endParaRPr lang="en-US" sz="2000" dirty="0"/>
          </a:p>
          <a:p>
            <a:pPr lvl="1" eaLnBrk="1" hangingPunct="1">
              <a:lnSpc>
                <a:spcPct val="80000"/>
              </a:lnSpc>
            </a:pPr>
            <a:r>
              <a:rPr lang="en-US" sz="2000" dirty="0" smtClean="0"/>
              <a:t>Network topology is </a:t>
            </a:r>
            <a:r>
              <a:rPr lang="en-US" sz="2000" b="1" dirty="0" smtClean="0"/>
              <a:t>not</a:t>
            </a:r>
            <a:r>
              <a:rPr lang="en-US" sz="2000" dirty="0" smtClean="0"/>
              <a:t> accounted for</a:t>
            </a:r>
          </a:p>
          <a:p>
            <a:pPr lvl="1" eaLnBrk="1" hangingPunct="1">
              <a:lnSpc>
                <a:spcPct val="80000"/>
              </a:lnSpc>
            </a:pPr>
            <a:r>
              <a:rPr lang="en-US" sz="2000" dirty="0" smtClean="0"/>
              <a:t>Quick lookup in large systems, low variation in lookup costs</a:t>
            </a:r>
            <a:br>
              <a:rPr lang="en-US" sz="2000" dirty="0" smtClean="0"/>
            </a:br>
            <a:endParaRPr lang="en-US" sz="2000" dirty="0" smtClean="0"/>
          </a:p>
          <a:p>
            <a:pPr marL="0" indent="0" eaLnBrk="1" hangingPunct="1">
              <a:lnSpc>
                <a:spcPct val="80000"/>
              </a:lnSpc>
              <a:buNone/>
            </a:pPr>
            <a:r>
              <a:rPr lang="en-US" sz="2400" dirty="0" smtClean="0"/>
              <a:t>Content </a:t>
            </a:r>
            <a:r>
              <a:rPr lang="en-US" sz="2400" dirty="0"/>
              <a:t>location</a:t>
            </a:r>
          </a:p>
          <a:p>
            <a:pPr lvl="1" eaLnBrk="1" hangingPunct="1">
              <a:lnSpc>
                <a:spcPct val="80000"/>
              </a:lnSpc>
            </a:pPr>
            <a:r>
              <a:rPr lang="en-US" sz="2000" dirty="0" smtClean="0"/>
              <a:t>Run-time complexity: </a:t>
            </a:r>
            <a:r>
              <a:rPr lang="en-US" sz="2000" b="1" i="1" dirty="0" smtClean="0">
                <a:latin typeface="Times"/>
                <a:cs typeface="Times"/>
              </a:rPr>
              <a:t>O(log(#nodes))</a:t>
            </a:r>
            <a:r>
              <a:rPr lang="en-US" sz="2000" dirty="0" smtClean="0"/>
              <a:t> lookup steps</a:t>
            </a:r>
          </a:p>
          <a:p>
            <a:pPr lvl="1" eaLnBrk="1" hangingPunct="1">
              <a:lnSpc>
                <a:spcPct val="80000"/>
              </a:lnSpc>
            </a:pPr>
            <a:r>
              <a:rPr lang="en-US" sz="2000" dirty="0" smtClean="0"/>
              <a:t>Search </a:t>
            </a:r>
            <a:r>
              <a:rPr lang="en-US" sz="2000" dirty="0"/>
              <a:t>by hash key: limited ways to formulate queries</a:t>
            </a:r>
          </a:p>
          <a:p>
            <a:pPr eaLnBrk="1" hangingPunct="1">
              <a:lnSpc>
                <a:spcPct val="80000"/>
              </a:lnSpc>
            </a:pPr>
            <a:endParaRPr lang="en-US" sz="2400" dirty="0" smtClean="0"/>
          </a:p>
          <a:p>
            <a:pPr marL="0" indent="0" eaLnBrk="1" hangingPunct="1">
              <a:lnSpc>
                <a:spcPct val="80000"/>
              </a:lnSpc>
              <a:buNone/>
            </a:pPr>
            <a:r>
              <a:rPr lang="en-US" sz="2400" dirty="0" smtClean="0"/>
              <a:t>No failure resilience in basic approach</a:t>
            </a:r>
            <a:endParaRPr lang="en-US" sz="2400" dirty="0"/>
          </a:p>
          <a:p>
            <a:pPr lvl="1" eaLnBrk="1" hangingPunct="1">
              <a:lnSpc>
                <a:spcPct val="80000"/>
              </a:lnSpc>
            </a:pPr>
            <a:r>
              <a:rPr lang="en-US" sz="2000" dirty="0" smtClean="0"/>
              <a:t>Easy fix</a:t>
            </a:r>
            <a:endParaRPr lang="en-US" sz="2000" dirty="0"/>
          </a:p>
          <a:p>
            <a:pPr lvl="2" eaLnBrk="1" hangingPunct="1">
              <a:lnSpc>
                <a:spcPct val="80000"/>
              </a:lnSpc>
            </a:pPr>
            <a:r>
              <a:rPr lang="en-US" sz="1800" dirty="0"/>
              <a:t>Successor lists allow use of neighbors to failed nodes</a:t>
            </a:r>
          </a:p>
          <a:p>
            <a:pPr lvl="2" eaLnBrk="1" hangingPunct="1">
              <a:lnSpc>
                <a:spcPct val="80000"/>
              </a:lnSpc>
            </a:pPr>
            <a:r>
              <a:rPr lang="en-US" sz="1800" dirty="0" smtClean="0"/>
              <a:t>create several index with different has functions (</a:t>
            </a:r>
            <a:r>
              <a:rPr lang="en-US" sz="1800" b="1" i="1" dirty="0" smtClean="0">
                <a:latin typeface="Times"/>
                <a:cs typeface="Times"/>
              </a:rPr>
              <a:t>O(1)</a:t>
            </a:r>
            <a:r>
              <a:rPr lang="en-US" sz="1800" dirty="0" smtClean="0"/>
              <a:t>)</a:t>
            </a:r>
          </a:p>
        </p:txBody>
      </p:sp>
    </p:spTree>
    <p:extLst>
      <p:ext uri="{BB962C8B-B14F-4D97-AF65-F5344CB8AC3E}">
        <p14:creationId xmlns:p14="http://schemas.microsoft.com/office/powerpoint/2010/main" val="2359235936"/>
      </p:ext>
    </p:extLst>
  </p:cSld>
  <p:clrMapOvr>
    <a:masterClrMapping/>
  </p:clrMapOvr>
  <p:timing>
    <p:tnLst>
      <p:par>
        <p:cTn xmlns:p14="http://schemas.microsoft.com/office/powerpoint/2010/mai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2"/>
          <p:cNvSpPr>
            <a:spLocks noGrp="1" noChangeArrowheads="1"/>
          </p:cNvSpPr>
          <p:nvPr>
            <p:ph type="ctrTitle"/>
          </p:nvPr>
        </p:nvSpPr>
        <p:spPr/>
        <p:txBody>
          <a:bodyPr/>
          <a:lstStyle/>
          <a:p>
            <a:pPr eaLnBrk="1" hangingPunct="1"/>
            <a:r>
              <a:rPr lang="en-US" sz="5400" dirty="0" smtClean="0">
                <a:latin typeface="Tahoma" charset="0"/>
              </a:rPr>
              <a:t>P2P</a:t>
            </a:r>
            <a:endParaRPr lang="en-US" sz="5400" dirty="0">
              <a:latin typeface="Tahoma" charset="0"/>
            </a:endParaRPr>
          </a:p>
        </p:txBody>
      </p:sp>
      <p:sp>
        <p:nvSpPr>
          <p:cNvPr id="2" name="Subtitle 1"/>
          <p:cNvSpPr>
            <a:spLocks noGrp="1"/>
          </p:cNvSpPr>
          <p:nvPr>
            <p:ph type="subTitle" idx="1"/>
          </p:nvPr>
        </p:nvSpPr>
        <p:spPr/>
        <p:txBody>
          <a:bodyPr/>
          <a:lstStyle/>
          <a:p>
            <a:r>
              <a:rPr lang="en-US" dirty="0" err="1" smtClean="0"/>
              <a:t>BitTorrent</a:t>
            </a:r>
            <a:endParaRPr lang="en-US" dirty="0"/>
          </a:p>
        </p:txBody>
      </p:sp>
    </p:spTree>
    <p:extLst>
      <p:ext uri="{BB962C8B-B14F-4D97-AF65-F5344CB8AC3E}">
        <p14:creationId xmlns:p14="http://schemas.microsoft.com/office/powerpoint/2010/main" val="3502808887"/>
      </p:ext>
    </p:extLst>
  </p:cSld>
  <p:clrMapOvr>
    <a:masterClrMapping/>
  </p:clrMapOvr>
  <p:timing>
    <p:tnLst>
      <p:par>
        <p:cTn xmlns:p14="http://schemas.microsoft.com/office/powerpoint/2010/mai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2"/>
          <p:cNvSpPr>
            <a:spLocks noGrp="1" noChangeArrowheads="1"/>
          </p:cNvSpPr>
          <p:nvPr>
            <p:ph type="title"/>
          </p:nvPr>
        </p:nvSpPr>
        <p:spPr/>
        <p:txBody>
          <a:bodyPr/>
          <a:lstStyle/>
          <a:p>
            <a:pPr eaLnBrk="1" hangingPunct="1"/>
            <a:r>
              <a:rPr lang="en-US"/>
              <a:t>BitTorrent</a:t>
            </a:r>
          </a:p>
        </p:txBody>
      </p:sp>
      <p:sp>
        <p:nvSpPr>
          <p:cNvPr id="74754" name="Rectangle 3"/>
          <p:cNvSpPr>
            <a:spLocks noGrp="1" noChangeArrowheads="1"/>
          </p:cNvSpPr>
          <p:nvPr>
            <p:ph type="body" idx="1"/>
          </p:nvPr>
        </p:nvSpPr>
        <p:spPr/>
        <p:txBody>
          <a:bodyPr/>
          <a:lstStyle/>
          <a:p>
            <a:pPr eaLnBrk="1" hangingPunct="1"/>
            <a:r>
              <a:rPr lang="en-US" dirty="0"/>
              <a:t>Distributed download system</a:t>
            </a:r>
          </a:p>
          <a:p>
            <a:pPr eaLnBrk="1" hangingPunct="1"/>
            <a:endParaRPr lang="en-US" dirty="0"/>
          </a:p>
          <a:p>
            <a:pPr eaLnBrk="1" hangingPunct="1"/>
            <a:r>
              <a:rPr lang="en-US" dirty="0"/>
              <a:t>Content is distributed in segments</a:t>
            </a:r>
          </a:p>
          <a:p>
            <a:pPr eaLnBrk="1" hangingPunct="1"/>
            <a:endParaRPr lang="en-US" dirty="0"/>
          </a:p>
          <a:p>
            <a:pPr eaLnBrk="1" hangingPunct="1"/>
            <a:r>
              <a:rPr lang="en-US" dirty="0"/>
              <a:t>Tracker</a:t>
            </a:r>
          </a:p>
          <a:p>
            <a:pPr lvl="1" eaLnBrk="1" hangingPunct="1"/>
            <a:r>
              <a:rPr lang="en-US" dirty="0"/>
              <a:t>One central download server per content</a:t>
            </a:r>
          </a:p>
          <a:p>
            <a:pPr lvl="1" eaLnBrk="1" hangingPunct="1"/>
            <a:r>
              <a:rPr lang="en-US" dirty="0"/>
              <a:t>Approach to fairness (tit-for-tat) per content</a:t>
            </a:r>
            <a:br>
              <a:rPr lang="en-US" dirty="0"/>
            </a:br>
            <a:endParaRPr lang="en-US" dirty="0"/>
          </a:p>
          <a:p>
            <a:pPr lvl="1" eaLnBrk="1" hangingPunct="1"/>
            <a:r>
              <a:rPr lang="en-US" dirty="0"/>
              <a:t>No approach for finding the tracker</a:t>
            </a:r>
            <a:br>
              <a:rPr lang="en-US" dirty="0"/>
            </a:br>
            <a:endParaRPr lang="en-US" dirty="0"/>
          </a:p>
          <a:p>
            <a:pPr eaLnBrk="1" hangingPunct="1"/>
            <a:r>
              <a:rPr lang="en-US" dirty="0"/>
              <a:t>No content transfer protocol included</a:t>
            </a:r>
          </a:p>
        </p:txBody>
      </p:sp>
    </p:spTree>
    <p:extLst>
      <p:ext uri="{BB962C8B-B14F-4D97-AF65-F5344CB8AC3E}">
        <p14:creationId xmlns:p14="http://schemas.microsoft.com/office/powerpoint/2010/main" val="3564790334"/>
      </p:ext>
    </p:extLst>
  </p:cSld>
  <p:clrMapOvr>
    <a:masterClrMapping/>
  </p:clrMapOvr>
  <p:timing>
    <p:tnLst>
      <p:par>
        <p:cTn xmlns:p14="http://schemas.microsoft.com/office/powerpoint/2010/mai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48"/>
          <p:cNvSpPr>
            <a:spLocks noGrp="1" noChangeArrowheads="1"/>
          </p:cNvSpPr>
          <p:nvPr>
            <p:ph type="title"/>
          </p:nvPr>
        </p:nvSpPr>
        <p:spPr/>
        <p:txBody>
          <a:bodyPr/>
          <a:lstStyle/>
          <a:p>
            <a:pPr eaLnBrk="1" hangingPunct="1"/>
            <a:r>
              <a:rPr lang="en-US"/>
              <a:t>BitTorrent</a:t>
            </a:r>
          </a:p>
        </p:txBody>
      </p:sp>
      <p:grpSp>
        <p:nvGrpSpPr>
          <p:cNvPr id="76802" name="Group 50"/>
          <p:cNvGrpSpPr>
            <a:grpSpLocks/>
          </p:cNvGrpSpPr>
          <p:nvPr/>
        </p:nvGrpSpPr>
        <p:grpSpPr bwMode="auto">
          <a:xfrm>
            <a:off x="2605088" y="4603750"/>
            <a:ext cx="1141412" cy="893763"/>
            <a:chOff x="2896" y="2246"/>
            <a:chExt cx="561" cy="405"/>
          </a:xfrm>
        </p:grpSpPr>
        <p:sp>
          <p:nvSpPr>
            <p:cNvPr id="77488" name="Freeform 51"/>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89" name="Freeform 52"/>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90" name="Freeform 53"/>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91" name="Freeform 54"/>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92" name="Freeform 55"/>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93" name="Freeform 56"/>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94" name="Freeform 57"/>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95" name="Freeform 58"/>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96" name="Freeform 59"/>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97" name="Freeform 60"/>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98" name="Freeform 61"/>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99" name="Freeform 62"/>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00" name="Freeform 63"/>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01" name="Freeform 64"/>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02" name="Freeform 65"/>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03" name="Freeform 66"/>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04" name="Freeform 67"/>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05" name="Freeform 68"/>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06" name="Freeform 69"/>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07" name="Freeform 70"/>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77508" name="Freeform 71"/>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09" name="Freeform 72"/>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77510" name="Freeform 73"/>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11" name="Freeform 74"/>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12" name="Freeform 75"/>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13" name="Freeform 76"/>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14" name="Freeform 77"/>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15" name="Freeform 78"/>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16" name="Freeform 79"/>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2" name="Group 267"/>
          <p:cNvGrpSpPr>
            <a:grpSpLocks/>
          </p:cNvGrpSpPr>
          <p:nvPr/>
        </p:nvGrpSpPr>
        <p:grpSpPr bwMode="auto">
          <a:xfrm>
            <a:off x="328613" y="2800350"/>
            <a:ext cx="701675" cy="304800"/>
            <a:chOff x="872" y="994"/>
            <a:chExt cx="442" cy="192"/>
          </a:xfrm>
        </p:grpSpPr>
        <p:sp>
          <p:nvSpPr>
            <p:cNvPr id="77466" name="AutoShape 26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467" name="AutoShape 269"/>
            <p:cNvCxnSpPr>
              <a:cxnSpLocks noChangeShapeType="1"/>
              <a:stCxn id="7746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468" name="Group 270"/>
            <p:cNvGrpSpPr>
              <a:grpSpLocks/>
            </p:cNvGrpSpPr>
            <p:nvPr/>
          </p:nvGrpSpPr>
          <p:grpSpPr bwMode="auto">
            <a:xfrm flipH="1">
              <a:off x="872" y="994"/>
              <a:ext cx="182" cy="192"/>
              <a:chOff x="4666" y="2982"/>
              <a:chExt cx="481" cy="568"/>
            </a:xfrm>
          </p:grpSpPr>
          <p:sp>
            <p:nvSpPr>
              <p:cNvPr id="77469" name="AutoShape 27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470" name="Freeform 27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71" name="Freeform 27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72" name="Freeform 27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73" name="Freeform 27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74" name="Freeform 27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75" name="Freeform 27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76" name="Freeform 27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77" name="Freeform 27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78" name="Freeform 28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79" name="Freeform 28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80" name="Freeform 28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81" name="Freeform 28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82" name="Freeform 28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83" name="Freeform 28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84" name="Freeform 28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85" name="Freeform 28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86" name="Freeform 28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87" name="Freeform 28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4" name="Group 290"/>
          <p:cNvGrpSpPr>
            <a:grpSpLocks/>
          </p:cNvGrpSpPr>
          <p:nvPr/>
        </p:nvGrpSpPr>
        <p:grpSpPr bwMode="auto">
          <a:xfrm>
            <a:off x="1042988" y="2489200"/>
            <a:ext cx="701675" cy="304800"/>
            <a:chOff x="872" y="994"/>
            <a:chExt cx="442" cy="192"/>
          </a:xfrm>
        </p:grpSpPr>
        <p:sp>
          <p:nvSpPr>
            <p:cNvPr id="77444" name="AutoShape 29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445" name="AutoShape 292"/>
            <p:cNvCxnSpPr>
              <a:cxnSpLocks noChangeShapeType="1"/>
              <a:stCxn id="7744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446" name="Group 293"/>
            <p:cNvGrpSpPr>
              <a:grpSpLocks/>
            </p:cNvGrpSpPr>
            <p:nvPr/>
          </p:nvGrpSpPr>
          <p:grpSpPr bwMode="auto">
            <a:xfrm flipH="1">
              <a:off x="872" y="994"/>
              <a:ext cx="182" cy="192"/>
              <a:chOff x="4666" y="2982"/>
              <a:chExt cx="481" cy="568"/>
            </a:xfrm>
          </p:grpSpPr>
          <p:sp>
            <p:nvSpPr>
              <p:cNvPr id="77447" name="AutoShape 29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448" name="Freeform 29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49" name="Freeform 29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50" name="Freeform 29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51" name="Freeform 29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52" name="Freeform 29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53" name="Freeform 30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54" name="Freeform 30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55" name="Freeform 30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56" name="Freeform 30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57" name="Freeform 30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58" name="Freeform 30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59" name="Freeform 30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60" name="Freeform 30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61" name="Freeform 30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62" name="Freeform 30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63" name="Freeform 31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64" name="Freeform 31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65" name="Freeform 31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6" name="Group 313"/>
          <p:cNvGrpSpPr>
            <a:grpSpLocks/>
          </p:cNvGrpSpPr>
          <p:nvPr/>
        </p:nvGrpSpPr>
        <p:grpSpPr bwMode="auto">
          <a:xfrm>
            <a:off x="1590675" y="2951163"/>
            <a:ext cx="701675" cy="304800"/>
            <a:chOff x="872" y="994"/>
            <a:chExt cx="442" cy="192"/>
          </a:xfrm>
        </p:grpSpPr>
        <p:sp>
          <p:nvSpPr>
            <p:cNvPr id="77422" name="AutoShape 31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423" name="AutoShape 315"/>
            <p:cNvCxnSpPr>
              <a:cxnSpLocks noChangeShapeType="1"/>
              <a:stCxn id="7742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424" name="Group 316"/>
            <p:cNvGrpSpPr>
              <a:grpSpLocks/>
            </p:cNvGrpSpPr>
            <p:nvPr/>
          </p:nvGrpSpPr>
          <p:grpSpPr bwMode="auto">
            <a:xfrm flipH="1">
              <a:off x="872" y="994"/>
              <a:ext cx="182" cy="192"/>
              <a:chOff x="4666" y="2982"/>
              <a:chExt cx="481" cy="568"/>
            </a:xfrm>
          </p:grpSpPr>
          <p:sp>
            <p:nvSpPr>
              <p:cNvPr id="77425" name="AutoShape 31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426" name="Freeform 31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27" name="Freeform 31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28" name="Freeform 32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29" name="Freeform 32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30" name="Freeform 32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31" name="Freeform 32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32" name="Freeform 32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33" name="Freeform 32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34" name="Freeform 32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35" name="Freeform 32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36" name="Freeform 32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37" name="Freeform 32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38" name="Freeform 33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39" name="Freeform 33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40" name="Freeform 33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41" name="Freeform 33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42" name="Freeform 33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43" name="Freeform 33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8" name="Group 336"/>
          <p:cNvGrpSpPr>
            <a:grpSpLocks/>
          </p:cNvGrpSpPr>
          <p:nvPr/>
        </p:nvGrpSpPr>
        <p:grpSpPr bwMode="auto">
          <a:xfrm>
            <a:off x="1304925" y="3694113"/>
            <a:ext cx="701675" cy="304800"/>
            <a:chOff x="872" y="994"/>
            <a:chExt cx="442" cy="192"/>
          </a:xfrm>
        </p:grpSpPr>
        <p:sp>
          <p:nvSpPr>
            <p:cNvPr id="77400" name="AutoShape 33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401" name="AutoShape 338"/>
            <p:cNvCxnSpPr>
              <a:cxnSpLocks noChangeShapeType="1"/>
              <a:stCxn id="7740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402" name="Group 339"/>
            <p:cNvGrpSpPr>
              <a:grpSpLocks/>
            </p:cNvGrpSpPr>
            <p:nvPr/>
          </p:nvGrpSpPr>
          <p:grpSpPr bwMode="auto">
            <a:xfrm flipH="1">
              <a:off x="872" y="994"/>
              <a:ext cx="182" cy="192"/>
              <a:chOff x="4666" y="2982"/>
              <a:chExt cx="481" cy="568"/>
            </a:xfrm>
          </p:grpSpPr>
          <p:sp>
            <p:nvSpPr>
              <p:cNvPr id="77403" name="AutoShape 34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404" name="Freeform 34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05" name="Freeform 34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06" name="Freeform 34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07" name="Freeform 34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08" name="Freeform 34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09" name="Freeform 34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10" name="Freeform 34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11" name="Freeform 34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12" name="Freeform 34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13" name="Freeform 35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14" name="Freeform 35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15" name="Freeform 35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16" name="Freeform 35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17" name="Freeform 35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18" name="Freeform 35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19" name="Freeform 35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20" name="Freeform 35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21" name="Freeform 35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0" name="Group 360"/>
          <p:cNvGrpSpPr>
            <a:grpSpLocks/>
          </p:cNvGrpSpPr>
          <p:nvPr/>
        </p:nvGrpSpPr>
        <p:grpSpPr bwMode="auto">
          <a:xfrm>
            <a:off x="3414713" y="1220788"/>
            <a:ext cx="701675" cy="304800"/>
            <a:chOff x="872" y="994"/>
            <a:chExt cx="442" cy="192"/>
          </a:xfrm>
        </p:grpSpPr>
        <p:sp>
          <p:nvSpPr>
            <p:cNvPr id="77378" name="AutoShape 36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379" name="AutoShape 362"/>
            <p:cNvCxnSpPr>
              <a:cxnSpLocks noChangeShapeType="1"/>
              <a:stCxn id="7737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380" name="Group 363"/>
            <p:cNvGrpSpPr>
              <a:grpSpLocks/>
            </p:cNvGrpSpPr>
            <p:nvPr/>
          </p:nvGrpSpPr>
          <p:grpSpPr bwMode="auto">
            <a:xfrm flipH="1">
              <a:off x="872" y="994"/>
              <a:ext cx="182" cy="192"/>
              <a:chOff x="4666" y="2982"/>
              <a:chExt cx="481" cy="568"/>
            </a:xfrm>
          </p:grpSpPr>
          <p:sp>
            <p:nvSpPr>
              <p:cNvPr id="77381" name="AutoShape 36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382" name="Freeform 36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83" name="Freeform 36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84" name="Freeform 36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85" name="Freeform 36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86" name="Freeform 36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87" name="Freeform 37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88" name="Freeform 37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89" name="Freeform 37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90" name="Freeform 37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91" name="Freeform 37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92" name="Freeform 37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93" name="Freeform 37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94" name="Freeform 37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95" name="Freeform 37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96" name="Freeform 37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97" name="Freeform 38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98" name="Freeform 38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99" name="Freeform 38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2" name="Group 383"/>
          <p:cNvGrpSpPr>
            <a:grpSpLocks/>
          </p:cNvGrpSpPr>
          <p:nvPr/>
        </p:nvGrpSpPr>
        <p:grpSpPr bwMode="auto">
          <a:xfrm>
            <a:off x="2363788" y="1279525"/>
            <a:ext cx="701675" cy="304800"/>
            <a:chOff x="872" y="994"/>
            <a:chExt cx="442" cy="192"/>
          </a:xfrm>
        </p:grpSpPr>
        <p:sp>
          <p:nvSpPr>
            <p:cNvPr id="77356" name="AutoShape 38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357" name="AutoShape 385"/>
            <p:cNvCxnSpPr>
              <a:cxnSpLocks noChangeShapeType="1"/>
              <a:stCxn id="7735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358" name="Group 386"/>
            <p:cNvGrpSpPr>
              <a:grpSpLocks/>
            </p:cNvGrpSpPr>
            <p:nvPr/>
          </p:nvGrpSpPr>
          <p:grpSpPr bwMode="auto">
            <a:xfrm flipH="1">
              <a:off x="872" y="994"/>
              <a:ext cx="182" cy="192"/>
              <a:chOff x="4666" y="2982"/>
              <a:chExt cx="481" cy="568"/>
            </a:xfrm>
          </p:grpSpPr>
          <p:sp>
            <p:nvSpPr>
              <p:cNvPr id="77359" name="AutoShape 38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360" name="Freeform 38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61" name="Freeform 38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62" name="Freeform 39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63" name="Freeform 39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64" name="Freeform 39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65" name="Freeform 39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66" name="Freeform 39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67" name="Freeform 39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68" name="Freeform 39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69" name="Freeform 39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70" name="Freeform 39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71" name="Freeform 39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72" name="Freeform 40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73" name="Freeform 40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74" name="Freeform 40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75" name="Freeform 40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76" name="Freeform 40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77" name="Freeform 40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4" name="Group 406"/>
          <p:cNvGrpSpPr>
            <a:grpSpLocks/>
          </p:cNvGrpSpPr>
          <p:nvPr/>
        </p:nvGrpSpPr>
        <p:grpSpPr bwMode="auto">
          <a:xfrm>
            <a:off x="2663825" y="2298700"/>
            <a:ext cx="701675" cy="304800"/>
            <a:chOff x="872" y="994"/>
            <a:chExt cx="442" cy="192"/>
          </a:xfrm>
        </p:grpSpPr>
        <p:sp>
          <p:nvSpPr>
            <p:cNvPr id="77334" name="AutoShape 40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335" name="AutoShape 408"/>
            <p:cNvCxnSpPr>
              <a:cxnSpLocks noChangeShapeType="1"/>
              <a:stCxn id="7733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336" name="Group 409"/>
            <p:cNvGrpSpPr>
              <a:grpSpLocks/>
            </p:cNvGrpSpPr>
            <p:nvPr/>
          </p:nvGrpSpPr>
          <p:grpSpPr bwMode="auto">
            <a:xfrm flipH="1">
              <a:off x="872" y="994"/>
              <a:ext cx="182" cy="192"/>
              <a:chOff x="4666" y="2982"/>
              <a:chExt cx="481" cy="568"/>
            </a:xfrm>
          </p:grpSpPr>
          <p:sp>
            <p:nvSpPr>
              <p:cNvPr id="77337" name="AutoShape 41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338" name="Freeform 41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39" name="Freeform 41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40" name="Freeform 41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41" name="Freeform 41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42" name="Freeform 41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43" name="Freeform 41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44" name="Freeform 41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45" name="Freeform 41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46" name="Freeform 41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47" name="Freeform 42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48" name="Freeform 42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49" name="Freeform 42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50" name="Freeform 42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51" name="Freeform 42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52" name="Freeform 42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53" name="Freeform 42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54" name="Freeform 42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55" name="Freeform 42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6" name="Group 430"/>
          <p:cNvGrpSpPr>
            <a:grpSpLocks/>
          </p:cNvGrpSpPr>
          <p:nvPr/>
        </p:nvGrpSpPr>
        <p:grpSpPr bwMode="auto">
          <a:xfrm>
            <a:off x="3195638" y="3525838"/>
            <a:ext cx="701675" cy="304800"/>
            <a:chOff x="872" y="994"/>
            <a:chExt cx="442" cy="192"/>
          </a:xfrm>
        </p:grpSpPr>
        <p:sp>
          <p:nvSpPr>
            <p:cNvPr id="77312" name="AutoShape 43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313" name="AutoShape 432"/>
            <p:cNvCxnSpPr>
              <a:cxnSpLocks noChangeShapeType="1"/>
              <a:stCxn id="7731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314" name="Group 433"/>
            <p:cNvGrpSpPr>
              <a:grpSpLocks/>
            </p:cNvGrpSpPr>
            <p:nvPr/>
          </p:nvGrpSpPr>
          <p:grpSpPr bwMode="auto">
            <a:xfrm flipH="1">
              <a:off x="872" y="994"/>
              <a:ext cx="182" cy="192"/>
              <a:chOff x="4666" y="2982"/>
              <a:chExt cx="481" cy="568"/>
            </a:xfrm>
          </p:grpSpPr>
          <p:sp>
            <p:nvSpPr>
              <p:cNvPr id="77315" name="AutoShape 43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316" name="Freeform 43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17" name="Freeform 43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18" name="Freeform 43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19" name="Freeform 43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20" name="Freeform 43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21" name="Freeform 44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22" name="Freeform 44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23" name="Freeform 44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24" name="Freeform 44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25" name="Freeform 44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26" name="Freeform 44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27" name="Freeform 44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28" name="Freeform 44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29" name="Freeform 44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30" name="Freeform 44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31" name="Freeform 45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32" name="Freeform 45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33" name="Freeform 45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8" name="Group 453"/>
          <p:cNvGrpSpPr>
            <a:grpSpLocks/>
          </p:cNvGrpSpPr>
          <p:nvPr/>
        </p:nvGrpSpPr>
        <p:grpSpPr bwMode="auto">
          <a:xfrm>
            <a:off x="2503488" y="5973763"/>
            <a:ext cx="701675" cy="304800"/>
            <a:chOff x="872" y="994"/>
            <a:chExt cx="442" cy="192"/>
          </a:xfrm>
        </p:grpSpPr>
        <p:sp>
          <p:nvSpPr>
            <p:cNvPr id="77290" name="AutoShape 45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291" name="AutoShape 455"/>
            <p:cNvCxnSpPr>
              <a:cxnSpLocks noChangeShapeType="1"/>
              <a:stCxn id="7729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292" name="Group 456"/>
            <p:cNvGrpSpPr>
              <a:grpSpLocks/>
            </p:cNvGrpSpPr>
            <p:nvPr/>
          </p:nvGrpSpPr>
          <p:grpSpPr bwMode="auto">
            <a:xfrm flipH="1">
              <a:off x="872" y="994"/>
              <a:ext cx="182" cy="192"/>
              <a:chOff x="4666" y="2982"/>
              <a:chExt cx="481" cy="568"/>
            </a:xfrm>
          </p:grpSpPr>
          <p:sp>
            <p:nvSpPr>
              <p:cNvPr id="77293" name="AutoShape 45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294" name="Freeform 45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95" name="Freeform 45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96" name="Freeform 46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97" name="Freeform 46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98" name="Freeform 46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99" name="Freeform 46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00" name="Freeform 46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01" name="Freeform 46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02" name="Freeform 46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03" name="Freeform 46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04" name="Freeform 46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05" name="Freeform 46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06" name="Freeform 47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07" name="Freeform 47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08" name="Freeform 47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09" name="Freeform 47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10" name="Freeform 47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11" name="Freeform 47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30" name="Group 476"/>
          <p:cNvGrpSpPr>
            <a:grpSpLocks/>
          </p:cNvGrpSpPr>
          <p:nvPr/>
        </p:nvGrpSpPr>
        <p:grpSpPr bwMode="auto">
          <a:xfrm>
            <a:off x="4516438" y="2330450"/>
            <a:ext cx="701675" cy="304800"/>
            <a:chOff x="872" y="994"/>
            <a:chExt cx="442" cy="192"/>
          </a:xfrm>
        </p:grpSpPr>
        <p:sp>
          <p:nvSpPr>
            <p:cNvPr id="77268" name="AutoShape 47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269" name="AutoShape 478"/>
            <p:cNvCxnSpPr>
              <a:cxnSpLocks noChangeShapeType="1"/>
              <a:stCxn id="7726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270" name="Group 479"/>
            <p:cNvGrpSpPr>
              <a:grpSpLocks/>
            </p:cNvGrpSpPr>
            <p:nvPr/>
          </p:nvGrpSpPr>
          <p:grpSpPr bwMode="auto">
            <a:xfrm flipH="1">
              <a:off x="872" y="994"/>
              <a:ext cx="182" cy="192"/>
              <a:chOff x="4666" y="2982"/>
              <a:chExt cx="481" cy="568"/>
            </a:xfrm>
          </p:grpSpPr>
          <p:sp>
            <p:nvSpPr>
              <p:cNvPr id="77271" name="AutoShape 48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272" name="Freeform 48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73" name="Freeform 48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74" name="Freeform 48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75" name="Freeform 48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76" name="Freeform 48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77" name="Freeform 48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78" name="Freeform 48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79" name="Freeform 48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80" name="Freeform 48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81" name="Freeform 49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82" name="Freeform 49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83" name="Freeform 49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84" name="Freeform 49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85" name="Freeform 49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86" name="Freeform 49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87" name="Freeform 49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88" name="Freeform 49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89" name="Freeform 49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56" name="Group 499"/>
          <p:cNvGrpSpPr>
            <a:grpSpLocks/>
          </p:cNvGrpSpPr>
          <p:nvPr/>
        </p:nvGrpSpPr>
        <p:grpSpPr bwMode="auto">
          <a:xfrm>
            <a:off x="3482975" y="4211638"/>
            <a:ext cx="701675" cy="304800"/>
            <a:chOff x="872" y="994"/>
            <a:chExt cx="442" cy="192"/>
          </a:xfrm>
        </p:grpSpPr>
        <p:sp>
          <p:nvSpPr>
            <p:cNvPr id="77246" name="AutoShape 50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247" name="AutoShape 501"/>
            <p:cNvCxnSpPr>
              <a:cxnSpLocks noChangeShapeType="1"/>
              <a:stCxn id="7724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248" name="Group 502"/>
            <p:cNvGrpSpPr>
              <a:grpSpLocks/>
            </p:cNvGrpSpPr>
            <p:nvPr/>
          </p:nvGrpSpPr>
          <p:grpSpPr bwMode="auto">
            <a:xfrm flipH="1">
              <a:off x="872" y="994"/>
              <a:ext cx="182" cy="192"/>
              <a:chOff x="4666" y="2982"/>
              <a:chExt cx="481" cy="568"/>
            </a:xfrm>
          </p:grpSpPr>
          <p:sp>
            <p:nvSpPr>
              <p:cNvPr id="77249" name="AutoShape 50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250" name="Freeform 50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51" name="Freeform 50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52" name="Freeform 50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53" name="Freeform 50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54" name="Freeform 50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55" name="Freeform 50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56" name="Freeform 51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57" name="Freeform 51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58" name="Freeform 51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59" name="Freeform 51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60" name="Freeform 51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61" name="Freeform 51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62" name="Freeform 51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63" name="Freeform 51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64" name="Freeform 51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65" name="Freeform 51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66" name="Freeform 52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67" name="Freeform 52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58" name="Group 522"/>
          <p:cNvGrpSpPr>
            <a:grpSpLocks/>
          </p:cNvGrpSpPr>
          <p:nvPr/>
        </p:nvGrpSpPr>
        <p:grpSpPr bwMode="auto">
          <a:xfrm>
            <a:off x="3578225" y="4816475"/>
            <a:ext cx="701675" cy="304800"/>
            <a:chOff x="872" y="994"/>
            <a:chExt cx="442" cy="192"/>
          </a:xfrm>
        </p:grpSpPr>
        <p:sp>
          <p:nvSpPr>
            <p:cNvPr id="77224" name="AutoShape 52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225" name="AutoShape 524"/>
            <p:cNvCxnSpPr>
              <a:cxnSpLocks noChangeShapeType="1"/>
              <a:stCxn id="7722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226" name="Group 525"/>
            <p:cNvGrpSpPr>
              <a:grpSpLocks/>
            </p:cNvGrpSpPr>
            <p:nvPr/>
          </p:nvGrpSpPr>
          <p:grpSpPr bwMode="auto">
            <a:xfrm flipH="1">
              <a:off x="872" y="994"/>
              <a:ext cx="182" cy="192"/>
              <a:chOff x="4666" y="2982"/>
              <a:chExt cx="481" cy="568"/>
            </a:xfrm>
          </p:grpSpPr>
          <p:sp>
            <p:nvSpPr>
              <p:cNvPr id="77227" name="AutoShape 52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228" name="Freeform 52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29" name="Freeform 52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30" name="Freeform 52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31" name="Freeform 53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32" name="Freeform 53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33" name="Freeform 53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34" name="Freeform 53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35" name="Freeform 53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36" name="Freeform 53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37" name="Freeform 53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38" name="Freeform 53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39" name="Freeform 53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40" name="Freeform 53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41" name="Freeform 54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42" name="Freeform 54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43" name="Freeform 54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44" name="Freeform 54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45" name="Freeform 54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60" name="Group 545"/>
          <p:cNvGrpSpPr>
            <a:grpSpLocks/>
          </p:cNvGrpSpPr>
          <p:nvPr/>
        </p:nvGrpSpPr>
        <p:grpSpPr bwMode="auto">
          <a:xfrm>
            <a:off x="3609975" y="5708650"/>
            <a:ext cx="701675" cy="304800"/>
            <a:chOff x="872" y="994"/>
            <a:chExt cx="442" cy="192"/>
          </a:xfrm>
        </p:grpSpPr>
        <p:sp>
          <p:nvSpPr>
            <p:cNvPr id="77202" name="AutoShape 54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203" name="AutoShape 547"/>
            <p:cNvCxnSpPr>
              <a:cxnSpLocks noChangeShapeType="1"/>
              <a:stCxn id="7720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204" name="Group 548"/>
            <p:cNvGrpSpPr>
              <a:grpSpLocks/>
            </p:cNvGrpSpPr>
            <p:nvPr/>
          </p:nvGrpSpPr>
          <p:grpSpPr bwMode="auto">
            <a:xfrm flipH="1">
              <a:off x="872" y="994"/>
              <a:ext cx="182" cy="192"/>
              <a:chOff x="4666" y="2982"/>
              <a:chExt cx="481" cy="568"/>
            </a:xfrm>
          </p:grpSpPr>
          <p:sp>
            <p:nvSpPr>
              <p:cNvPr id="77205" name="AutoShape 54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206" name="Freeform 55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07" name="Freeform 55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08" name="Freeform 55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09" name="Freeform 55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10" name="Freeform 55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11" name="Freeform 55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12" name="Freeform 55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13" name="Freeform 55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14" name="Freeform 55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15" name="Freeform 55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16" name="Freeform 56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17" name="Freeform 56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18" name="Freeform 56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19" name="Freeform 56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20" name="Freeform 56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21" name="Freeform 56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22" name="Freeform 56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23" name="Freeform 56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62" name="Group 568"/>
          <p:cNvGrpSpPr>
            <a:grpSpLocks/>
          </p:cNvGrpSpPr>
          <p:nvPr/>
        </p:nvGrpSpPr>
        <p:grpSpPr bwMode="auto">
          <a:xfrm>
            <a:off x="5162550" y="2952750"/>
            <a:ext cx="701675" cy="304800"/>
            <a:chOff x="872" y="994"/>
            <a:chExt cx="442" cy="192"/>
          </a:xfrm>
        </p:grpSpPr>
        <p:sp>
          <p:nvSpPr>
            <p:cNvPr id="77180" name="AutoShape 56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181" name="AutoShape 570"/>
            <p:cNvCxnSpPr>
              <a:cxnSpLocks noChangeShapeType="1"/>
              <a:stCxn id="7718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182" name="Group 571"/>
            <p:cNvGrpSpPr>
              <a:grpSpLocks/>
            </p:cNvGrpSpPr>
            <p:nvPr/>
          </p:nvGrpSpPr>
          <p:grpSpPr bwMode="auto">
            <a:xfrm flipH="1">
              <a:off x="872" y="994"/>
              <a:ext cx="182" cy="192"/>
              <a:chOff x="4666" y="2982"/>
              <a:chExt cx="481" cy="568"/>
            </a:xfrm>
          </p:grpSpPr>
          <p:sp>
            <p:nvSpPr>
              <p:cNvPr id="77183" name="AutoShape 57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184" name="Freeform 57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85" name="Freeform 57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86" name="Freeform 57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87" name="Freeform 57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88" name="Freeform 57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89" name="Freeform 57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90" name="Freeform 57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91" name="Freeform 58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92" name="Freeform 58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93" name="Freeform 58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94" name="Freeform 58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95" name="Freeform 58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96" name="Freeform 58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97" name="Freeform 58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98" name="Freeform 58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99" name="Freeform 58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00" name="Freeform 58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01" name="Freeform 59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64" name="Group 592"/>
          <p:cNvGrpSpPr>
            <a:grpSpLocks/>
          </p:cNvGrpSpPr>
          <p:nvPr/>
        </p:nvGrpSpPr>
        <p:grpSpPr bwMode="auto">
          <a:xfrm>
            <a:off x="7821613" y="3349625"/>
            <a:ext cx="701675" cy="304800"/>
            <a:chOff x="872" y="994"/>
            <a:chExt cx="442" cy="192"/>
          </a:xfrm>
        </p:grpSpPr>
        <p:sp>
          <p:nvSpPr>
            <p:cNvPr id="77158" name="AutoShape 59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159" name="AutoShape 594"/>
            <p:cNvCxnSpPr>
              <a:cxnSpLocks noChangeShapeType="1"/>
              <a:stCxn id="7715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160" name="Group 595"/>
            <p:cNvGrpSpPr>
              <a:grpSpLocks/>
            </p:cNvGrpSpPr>
            <p:nvPr/>
          </p:nvGrpSpPr>
          <p:grpSpPr bwMode="auto">
            <a:xfrm flipH="1">
              <a:off x="872" y="994"/>
              <a:ext cx="182" cy="192"/>
              <a:chOff x="4666" y="2982"/>
              <a:chExt cx="481" cy="568"/>
            </a:xfrm>
          </p:grpSpPr>
          <p:sp>
            <p:nvSpPr>
              <p:cNvPr id="77161" name="AutoShape 59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162" name="Freeform 59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63" name="Freeform 59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64" name="Freeform 59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65" name="Freeform 60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66" name="Freeform 60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67" name="Freeform 60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68" name="Freeform 60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69" name="Freeform 60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70" name="Freeform 60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71" name="Freeform 60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72" name="Freeform 60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73" name="Freeform 60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74" name="Freeform 60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75" name="Freeform 61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76" name="Freeform 61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77" name="Freeform 61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78" name="Freeform 61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79" name="Freeform 61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66" name="Group 615"/>
          <p:cNvGrpSpPr>
            <a:grpSpLocks/>
          </p:cNvGrpSpPr>
          <p:nvPr/>
        </p:nvGrpSpPr>
        <p:grpSpPr bwMode="auto">
          <a:xfrm>
            <a:off x="7442200" y="2005013"/>
            <a:ext cx="701675" cy="304800"/>
            <a:chOff x="872" y="994"/>
            <a:chExt cx="442" cy="192"/>
          </a:xfrm>
        </p:grpSpPr>
        <p:sp>
          <p:nvSpPr>
            <p:cNvPr id="77136" name="AutoShape 61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137" name="AutoShape 617"/>
            <p:cNvCxnSpPr>
              <a:cxnSpLocks noChangeShapeType="1"/>
              <a:stCxn id="7713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138" name="Group 618"/>
            <p:cNvGrpSpPr>
              <a:grpSpLocks/>
            </p:cNvGrpSpPr>
            <p:nvPr/>
          </p:nvGrpSpPr>
          <p:grpSpPr bwMode="auto">
            <a:xfrm flipH="1">
              <a:off x="872" y="994"/>
              <a:ext cx="182" cy="192"/>
              <a:chOff x="4666" y="2982"/>
              <a:chExt cx="481" cy="568"/>
            </a:xfrm>
          </p:grpSpPr>
          <p:sp>
            <p:nvSpPr>
              <p:cNvPr id="77139" name="AutoShape 61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140" name="Freeform 62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41" name="Freeform 62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42" name="Freeform 62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43" name="Freeform 62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44" name="Freeform 62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45" name="Freeform 62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46" name="Freeform 62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47" name="Freeform 62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48" name="Freeform 62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49" name="Freeform 62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50" name="Freeform 63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51" name="Freeform 63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52" name="Freeform 63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53" name="Freeform 63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54" name="Freeform 63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55" name="Freeform 63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56" name="Freeform 63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57" name="Freeform 63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68" name="Group 638"/>
          <p:cNvGrpSpPr>
            <a:grpSpLocks/>
          </p:cNvGrpSpPr>
          <p:nvPr/>
        </p:nvGrpSpPr>
        <p:grpSpPr bwMode="auto">
          <a:xfrm>
            <a:off x="7104063" y="2479675"/>
            <a:ext cx="701675" cy="304800"/>
            <a:chOff x="872" y="994"/>
            <a:chExt cx="442" cy="192"/>
          </a:xfrm>
        </p:grpSpPr>
        <p:sp>
          <p:nvSpPr>
            <p:cNvPr id="77114" name="AutoShape 63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115" name="AutoShape 640"/>
            <p:cNvCxnSpPr>
              <a:cxnSpLocks noChangeShapeType="1"/>
              <a:stCxn id="7711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116" name="Group 641"/>
            <p:cNvGrpSpPr>
              <a:grpSpLocks/>
            </p:cNvGrpSpPr>
            <p:nvPr/>
          </p:nvGrpSpPr>
          <p:grpSpPr bwMode="auto">
            <a:xfrm flipH="1">
              <a:off x="872" y="994"/>
              <a:ext cx="182" cy="192"/>
              <a:chOff x="4666" y="2982"/>
              <a:chExt cx="481" cy="568"/>
            </a:xfrm>
          </p:grpSpPr>
          <p:sp>
            <p:nvSpPr>
              <p:cNvPr id="77117" name="AutoShape 64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118" name="Freeform 64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19" name="Freeform 64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20" name="Freeform 64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21" name="Freeform 64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22" name="Freeform 64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23" name="Freeform 64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24" name="Freeform 64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25" name="Freeform 65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26" name="Freeform 65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27" name="Freeform 65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28" name="Freeform 65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29" name="Freeform 65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30" name="Freeform 65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31" name="Freeform 65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32" name="Freeform 65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33" name="Freeform 65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34" name="Freeform 65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35" name="Freeform 66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70" name="Group 662"/>
          <p:cNvGrpSpPr>
            <a:grpSpLocks/>
          </p:cNvGrpSpPr>
          <p:nvPr/>
        </p:nvGrpSpPr>
        <p:grpSpPr bwMode="auto">
          <a:xfrm>
            <a:off x="7488238" y="4997450"/>
            <a:ext cx="701675" cy="304800"/>
            <a:chOff x="872" y="994"/>
            <a:chExt cx="442" cy="192"/>
          </a:xfrm>
        </p:grpSpPr>
        <p:sp>
          <p:nvSpPr>
            <p:cNvPr id="77092" name="AutoShape 66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093" name="AutoShape 664"/>
            <p:cNvCxnSpPr>
              <a:cxnSpLocks noChangeShapeType="1"/>
              <a:stCxn id="7709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094" name="Group 665"/>
            <p:cNvGrpSpPr>
              <a:grpSpLocks/>
            </p:cNvGrpSpPr>
            <p:nvPr/>
          </p:nvGrpSpPr>
          <p:grpSpPr bwMode="auto">
            <a:xfrm flipH="1">
              <a:off x="872" y="994"/>
              <a:ext cx="182" cy="192"/>
              <a:chOff x="4666" y="2982"/>
              <a:chExt cx="481" cy="568"/>
            </a:xfrm>
          </p:grpSpPr>
          <p:sp>
            <p:nvSpPr>
              <p:cNvPr id="77095" name="AutoShape 66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096" name="Freeform 66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97" name="Freeform 66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98" name="Freeform 66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99" name="Freeform 67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00" name="Freeform 67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01" name="Freeform 67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02" name="Freeform 67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03" name="Freeform 67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04" name="Freeform 67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05" name="Freeform 67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06" name="Freeform 67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07" name="Freeform 67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08" name="Freeform 67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09" name="Freeform 68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10" name="Freeform 68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11" name="Freeform 68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12" name="Freeform 68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13" name="Freeform 68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72" name="Group 685"/>
          <p:cNvGrpSpPr>
            <a:grpSpLocks/>
          </p:cNvGrpSpPr>
          <p:nvPr/>
        </p:nvGrpSpPr>
        <p:grpSpPr bwMode="auto">
          <a:xfrm>
            <a:off x="6559550" y="5965825"/>
            <a:ext cx="701675" cy="304800"/>
            <a:chOff x="872" y="994"/>
            <a:chExt cx="442" cy="192"/>
          </a:xfrm>
        </p:grpSpPr>
        <p:sp>
          <p:nvSpPr>
            <p:cNvPr id="77070" name="AutoShape 68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071" name="AutoShape 687"/>
            <p:cNvCxnSpPr>
              <a:cxnSpLocks noChangeShapeType="1"/>
              <a:stCxn id="7707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072" name="Group 688"/>
            <p:cNvGrpSpPr>
              <a:grpSpLocks/>
            </p:cNvGrpSpPr>
            <p:nvPr/>
          </p:nvGrpSpPr>
          <p:grpSpPr bwMode="auto">
            <a:xfrm flipH="1">
              <a:off x="872" y="994"/>
              <a:ext cx="182" cy="192"/>
              <a:chOff x="4666" y="2982"/>
              <a:chExt cx="481" cy="568"/>
            </a:xfrm>
          </p:grpSpPr>
          <p:sp>
            <p:nvSpPr>
              <p:cNvPr id="77073" name="AutoShape 68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074" name="Freeform 69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75" name="Freeform 69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76" name="Freeform 69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77" name="Freeform 69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78" name="Freeform 69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79" name="Freeform 69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80" name="Freeform 69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81" name="Freeform 69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82" name="Freeform 69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83" name="Freeform 69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84" name="Freeform 70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85" name="Freeform 70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86" name="Freeform 70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87" name="Freeform 70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88" name="Freeform 70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89" name="Freeform 70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90" name="Freeform 70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91" name="Freeform 70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74" name="Group 708"/>
          <p:cNvGrpSpPr>
            <a:grpSpLocks/>
          </p:cNvGrpSpPr>
          <p:nvPr/>
        </p:nvGrpSpPr>
        <p:grpSpPr bwMode="auto">
          <a:xfrm>
            <a:off x="6111875" y="4519613"/>
            <a:ext cx="701675" cy="304800"/>
            <a:chOff x="872" y="994"/>
            <a:chExt cx="442" cy="192"/>
          </a:xfrm>
        </p:grpSpPr>
        <p:sp>
          <p:nvSpPr>
            <p:cNvPr id="77048" name="AutoShape 70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049" name="AutoShape 710"/>
            <p:cNvCxnSpPr>
              <a:cxnSpLocks noChangeShapeType="1"/>
              <a:stCxn id="7704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050" name="Group 711"/>
            <p:cNvGrpSpPr>
              <a:grpSpLocks/>
            </p:cNvGrpSpPr>
            <p:nvPr/>
          </p:nvGrpSpPr>
          <p:grpSpPr bwMode="auto">
            <a:xfrm flipH="1">
              <a:off x="872" y="994"/>
              <a:ext cx="182" cy="192"/>
              <a:chOff x="4666" y="2982"/>
              <a:chExt cx="481" cy="568"/>
            </a:xfrm>
          </p:grpSpPr>
          <p:sp>
            <p:nvSpPr>
              <p:cNvPr id="77051" name="AutoShape 71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052" name="Freeform 71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53" name="Freeform 71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54" name="Freeform 71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55" name="Freeform 71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56" name="Freeform 71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57" name="Freeform 71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58" name="Freeform 71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59" name="Freeform 72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60" name="Freeform 72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61" name="Freeform 72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62" name="Freeform 72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63" name="Freeform 72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64" name="Freeform 72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65" name="Freeform 72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66" name="Freeform 72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67" name="Freeform 72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68" name="Freeform 72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69" name="Freeform 73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76" name="Group 731"/>
          <p:cNvGrpSpPr>
            <a:grpSpLocks/>
          </p:cNvGrpSpPr>
          <p:nvPr/>
        </p:nvGrpSpPr>
        <p:grpSpPr bwMode="auto">
          <a:xfrm>
            <a:off x="5441950" y="5805488"/>
            <a:ext cx="701675" cy="304800"/>
            <a:chOff x="872" y="994"/>
            <a:chExt cx="442" cy="192"/>
          </a:xfrm>
        </p:grpSpPr>
        <p:sp>
          <p:nvSpPr>
            <p:cNvPr id="77026" name="AutoShape 73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027" name="AutoShape 733"/>
            <p:cNvCxnSpPr>
              <a:cxnSpLocks noChangeShapeType="1"/>
              <a:stCxn id="7702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028" name="Group 734"/>
            <p:cNvGrpSpPr>
              <a:grpSpLocks/>
            </p:cNvGrpSpPr>
            <p:nvPr/>
          </p:nvGrpSpPr>
          <p:grpSpPr bwMode="auto">
            <a:xfrm flipH="1">
              <a:off x="872" y="994"/>
              <a:ext cx="182" cy="192"/>
              <a:chOff x="4666" y="2982"/>
              <a:chExt cx="481" cy="568"/>
            </a:xfrm>
          </p:grpSpPr>
          <p:sp>
            <p:nvSpPr>
              <p:cNvPr id="77029" name="AutoShape 73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030" name="Freeform 73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31" name="Freeform 73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32" name="Freeform 73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33" name="Freeform 73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34" name="Freeform 74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35" name="Freeform 74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36" name="Freeform 74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37" name="Freeform 74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38" name="Freeform 74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39" name="Freeform 74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40" name="Freeform 74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41" name="Freeform 74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42" name="Freeform 74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43" name="Freeform 74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44" name="Freeform 75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45" name="Freeform 75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46" name="Freeform 75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47" name="Freeform 75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78" name="Group 754"/>
          <p:cNvGrpSpPr>
            <a:grpSpLocks/>
          </p:cNvGrpSpPr>
          <p:nvPr/>
        </p:nvGrpSpPr>
        <p:grpSpPr bwMode="auto">
          <a:xfrm>
            <a:off x="4724400" y="3970338"/>
            <a:ext cx="701675" cy="304800"/>
            <a:chOff x="872" y="994"/>
            <a:chExt cx="442" cy="192"/>
          </a:xfrm>
        </p:grpSpPr>
        <p:sp>
          <p:nvSpPr>
            <p:cNvPr id="77004" name="AutoShape 75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005" name="AutoShape 756"/>
            <p:cNvCxnSpPr>
              <a:cxnSpLocks noChangeShapeType="1"/>
              <a:stCxn id="7700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006" name="Group 757"/>
            <p:cNvGrpSpPr>
              <a:grpSpLocks/>
            </p:cNvGrpSpPr>
            <p:nvPr/>
          </p:nvGrpSpPr>
          <p:grpSpPr bwMode="auto">
            <a:xfrm flipH="1">
              <a:off x="872" y="994"/>
              <a:ext cx="182" cy="192"/>
              <a:chOff x="4666" y="2982"/>
              <a:chExt cx="481" cy="568"/>
            </a:xfrm>
          </p:grpSpPr>
          <p:sp>
            <p:nvSpPr>
              <p:cNvPr id="77007" name="AutoShape 75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008" name="Freeform 75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09" name="Freeform 76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10" name="Freeform 76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11" name="Freeform 76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12" name="Freeform 76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13" name="Freeform 76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14" name="Freeform 76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15" name="Freeform 76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16" name="Freeform 76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17" name="Freeform 76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18" name="Freeform 76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19" name="Freeform 77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20" name="Freeform 77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21" name="Freeform 77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22" name="Freeform 77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23" name="Freeform 77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24" name="Freeform 77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25" name="Freeform 77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82" name="Group 777"/>
          <p:cNvGrpSpPr>
            <a:grpSpLocks/>
          </p:cNvGrpSpPr>
          <p:nvPr/>
        </p:nvGrpSpPr>
        <p:grpSpPr bwMode="auto">
          <a:xfrm>
            <a:off x="5894388" y="5173663"/>
            <a:ext cx="701675" cy="304800"/>
            <a:chOff x="872" y="994"/>
            <a:chExt cx="442" cy="192"/>
          </a:xfrm>
        </p:grpSpPr>
        <p:sp>
          <p:nvSpPr>
            <p:cNvPr id="76982" name="AutoShape 77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6983" name="AutoShape 779"/>
            <p:cNvCxnSpPr>
              <a:cxnSpLocks noChangeShapeType="1"/>
              <a:stCxn id="7698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6984" name="Group 780"/>
            <p:cNvGrpSpPr>
              <a:grpSpLocks/>
            </p:cNvGrpSpPr>
            <p:nvPr/>
          </p:nvGrpSpPr>
          <p:grpSpPr bwMode="auto">
            <a:xfrm flipH="1">
              <a:off x="872" y="994"/>
              <a:ext cx="182" cy="192"/>
              <a:chOff x="4666" y="2982"/>
              <a:chExt cx="481" cy="568"/>
            </a:xfrm>
          </p:grpSpPr>
          <p:sp>
            <p:nvSpPr>
              <p:cNvPr id="76985" name="AutoShape 78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6986" name="Freeform 78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87" name="Freeform 78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88" name="Freeform 78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89" name="Freeform 78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90" name="Freeform 78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91" name="Freeform 78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92" name="Freeform 78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93" name="Freeform 78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94" name="Freeform 79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95" name="Freeform 79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96" name="Freeform 79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97" name="Freeform 79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98" name="Freeform 79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99" name="Freeform 79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00" name="Freeform 79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01" name="Freeform 79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02" name="Freeform 79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03" name="Freeform 79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84" name="Group 802"/>
          <p:cNvGrpSpPr>
            <a:grpSpLocks/>
          </p:cNvGrpSpPr>
          <p:nvPr/>
        </p:nvGrpSpPr>
        <p:grpSpPr bwMode="auto">
          <a:xfrm>
            <a:off x="844550" y="3141663"/>
            <a:ext cx="701675" cy="304800"/>
            <a:chOff x="872" y="994"/>
            <a:chExt cx="442" cy="192"/>
          </a:xfrm>
        </p:grpSpPr>
        <p:sp>
          <p:nvSpPr>
            <p:cNvPr id="76960" name="AutoShape 80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6961" name="AutoShape 804"/>
            <p:cNvCxnSpPr>
              <a:cxnSpLocks noChangeShapeType="1"/>
              <a:stCxn id="7696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6962" name="Group 805"/>
            <p:cNvGrpSpPr>
              <a:grpSpLocks/>
            </p:cNvGrpSpPr>
            <p:nvPr/>
          </p:nvGrpSpPr>
          <p:grpSpPr bwMode="auto">
            <a:xfrm flipH="1">
              <a:off x="872" y="994"/>
              <a:ext cx="182" cy="192"/>
              <a:chOff x="4666" y="2982"/>
              <a:chExt cx="481" cy="568"/>
            </a:xfrm>
          </p:grpSpPr>
          <p:sp>
            <p:nvSpPr>
              <p:cNvPr id="76963" name="AutoShape 80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6964" name="Freeform 80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65" name="Freeform 80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66" name="Freeform 80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67" name="Freeform 81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68" name="Freeform 81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69" name="Freeform 81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70" name="Freeform 81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71" name="Freeform 81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72" name="Freeform 81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73" name="Freeform 81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74" name="Freeform 81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75" name="Freeform 81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76" name="Freeform 81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77" name="Freeform 82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78" name="Freeform 82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79" name="Freeform 82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80" name="Freeform 82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81" name="Freeform 82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91" name="Group 825"/>
          <p:cNvGrpSpPr>
            <a:grpSpLocks/>
          </p:cNvGrpSpPr>
          <p:nvPr/>
        </p:nvGrpSpPr>
        <p:grpSpPr bwMode="auto">
          <a:xfrm>
            <a:off x="3294063" y="1778000"/>
            <a:ext cx="701675" cy="304800"/>
            <a:chOff x="872" y="994"/>
            <a:chExt cx="442" cy="192"/>
          </a:xfrm>
        </p:grpSpPr>
        <p:sp>
          <p:nvSpPr>
            <p:cNvPr id="76938" name="AutoShape 82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6939" name="AutoShape 827"/>
            <p:cNvCxnSpPr>
              <a:cxnSpLocks noChangeShapeType="1"/>
              <a:stCxn id="7693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6940" name="Group 828"/>
            <p:cNvGrpSpPr>
              <a:grpSpLocks/>
            </p:cNvGrpSpPr>
            <p:nvPr/>
          </p:nvGrpSpPr>
          <p:grpSpPr bwMode="auto">
            <a:xfrm flipH="1">
              <a:off x="872" y="994"/>
              <a:ext cx="182" cy="192"/>
              <a:chOff x="4666" y="2982"/>
              <a:chExt cx="481" cy="568"/>
            </a:xfrm>
          </p:grpSpPr>
          <p:sp>
            <p:nvSpPr>
              <p:cNvPr id="76941" name="AutoShape 82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6942" name="Freeform 83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43" name="Freeform 83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44" name="Freeform 83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45" name="Freeform 83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46" name="Freeform 83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47" name="Freeform 83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48" name="Freeform 83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49" name="Freeform 83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50" name="Freeform 83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51" name="Freeform 83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52" name="Freeform 84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53" name="Freeform 84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54" name="Freeform 84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55" name="Freeform 84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56" name="Freeform 84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57" name="Freeform 84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58" name="Freeform 84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59" name="Freeform 84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93" name="Group 848"/>
          <p:cNvGrpSpPr>
            <a:grpSpLocks/>
          </p:cNvGrpSpPr>
          <p:nvPr/>
        </p:nvGrpSpPr>
        <p:grpSpPr bwMode="auto">
          <a:xfrm>
            <a:off x="6073775" y="1903413"/>
            <a:ext cx="701675" cy="304800"/>
            <a:chOff x="872" y="994"/>
            <a:chExt cx="442" cy="192"/>
          </a:xfrm>
        </p:grpSpPr>
        <p:sp>
          <p:nvSpPr>
            <p:cNvPr id="76916" name="AutoShape 84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6917" name="AutoShape 850"/>
            <p:cNvCxnSpPr>
              <a:cxnSpLocks noChangeShapeType="1"/>
              <a:stCxn id="7691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6918" name="Group 851"/>
            <p:cNvGrpSpPr>
              <a:grpSpLocks/>
            </p:cNvGrpSpPr>
            <p:nvPr/>
          </p:nvGrpSpPr>
          <p:grpSpPr bwMode="auto">
            <a:xfrm flipH="1">
              <a:off x="872" y="994"/>
              <a:ext cx="182" cy="192"/>
              <a:chOff x="4666" y="2982"/>
              <a:chExt cx="481" cy="568"/>
            </a:xfrm>
          </p:grpSpPr>
          <p:sp>
            <p:nvSpPr>
              <p:cNvPr id="76919" name="AutoShape 85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6920" name="Freeform 85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21" name="Freeform 85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22" name="Freeform 85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23" name="Freeform 85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24" name="Freeform 85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25" name="Freeform 85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26" name="Freeform 85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27" name="Freeform 86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28" name="Freeform 86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29" name="Freeform 86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30" name="Freeform 86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31" name="Freeform 86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32" name="Freeform 86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33" name="Freeform 86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34" name="Freeform 86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35" name="Freeform 86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36" name="Freeform 86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37" name="Freeform 87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95" name="Group 871"/>
          <p:cNvGrpSpPr>
            <a:grpSpLocks/>
          </p:cNvGrpSpPr>
          <p:nvPr/>
        </p:nvGrpSpPr>
        <p:grpSpPr bwMode="auto">
          <a:xfrm>
            <a:off x="4368800" y="2974975"/>
            <a:ext cx="701675" cy="304800"/>
            <a:chOff x="872" y="994"/>
            <a:chExt cx="442" cy="192"/>
          </a:xfrm>
        </p:grpSpPr>
        <p:sp>
          <p:nvSpPr>
            <p:cNvPr id="76894" name="AutoShape 87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6895" name="AutoShape 873"/>
            <p:cNvCxnSpPr>
              <a:cxnSpLocks noChangeShapeType="1"/>
              <a:stCxn id="7689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6896" name="Group 874"/>
            <p:cNvGrpSpPr>
              <a:grpSpLocks/>
            </p:cNvGrpSpPr>
            <p:nvPr/>
          </p:nvGrpSpPr>
          <p:grpSpPr bwMode="auto">
            <a:xfrm flipH="1">
              <a:off x="872" y="994"/>
              <a:ext cx="182" cy="192"/>
              <a:chOff x="4666" y="2982"/>
              <a:chExt cx="481" cy="568"/>
            </a:xfrm>
          </p:grpSpPr>
          <p:sp>
            <p:nvSpPr>
              <p:cNvPr id="76897" name="AutoShape 87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6898" name="Freeform 87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99" name="Freeform 87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00" name="Freeform 87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01" name="Freeform 87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02" name="Freeform 88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03" name="Freeform 88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04" name="Freeform 88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05" name="Freeform 88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06" name="Freeform 88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07" name="Freeform 88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08" name="Freeform 88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09" name="Freeform 88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10" name="Freeform 88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11" name="Freeform 88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12" name="Freeform 89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13" name="Freeform 89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14" name="Freeform 89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15" name="Freeform 89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97" name="Group 894"/>
          <p:cNvGrpSpPr>
            <a:grpSpLocks/>
          </p:cNvGrpSpPr>
          <p:nvPr/>
        </p:nvGrpSpPr>
        <p:grpSpPr bwMode="auto">
          <a:xfrm>
            <a:off x="5418138" y="4575175"/>
            <a:ext cx="701675" cy="304800"/>
            <a:chOff x="872" y="994"/>
            <a:chExt cx="442" cy="192"/>
          </a:xfrm>
        </p:grpSpPr>
        <p:sp>
          <p:nvSpPr>
            <p:cNvPr id="76872" name="AutoShape 89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6873" name="AutoShape 896"/>
            <p:cNvCxnSpPr>
              <a:cxnSpLocks noChangeShapeType="1"/>
              <a:stCxn id="7687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6874" name="Group 897"/>
            <p:cNvGrpSpPr>
              <a:grpSpLocks/>
            </p:cNvGrpSpPr>
            <p:nvPr/>
          </p:nvGrpSpPr>
          <p:grpSpPr bwMode="auto">
            <a:xfrm flipH="1">
              <a:off x="872" y="994"/>
              <a:ext cx="182" cy="192"/>
              <a:chOff x="4666" y="2982"/>
              <a:chExt cx="481" cy="568"/>
            </a:xfrm>
          </p:grpSpPr>
          <p:sp>
            <p:nvSpPr>
              <p:cNvPr id="76875" name="AutoShape 89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6876" name="Freeform 89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77" name="Freeform 90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78" name="Freeform 90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79" name="Freeform 90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80" name="Freeform 90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81" name="Freeform 90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82" name="Freeform 90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83" name="Freeform 90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84" name="Freeform 90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85" name="Freeform 90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86" name="Freeform 90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87" name="Freeform 91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88" name="Freeform 91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89" name="Freeform 91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90" name="Freeform 91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91" name="Freeform 91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92" name="Freeform 91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93" name="Freeform 91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99" name="Group 917"/>
          <p:cNvGrpSpPr>
            <a:grpSpLocks/>
          </p:cNvGrpSpPr>
          <p:nvPr/>
        </p:nvGrpSpPr>
        <p:grpSpPr bwMode="auto">
          <a:xfrm>
            <a:off x="6799263" y="3322638"/>
            <a:ext cx="701675" cy="304800"/>
            <a:chOff x="872" y="994"/>
            <a:chExt cx="442" cy="192"/>
          </a:xfrm>
        </p:grpSpPr>
        <p:sp>
          <p:nvSpPr>
            <p:cNvPr id="76850" name="AutoShape 91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6851" name="AutoShape 919"/>
            <p:cNvCxnSpPr>
              <a:cxnSpLocks noChangeShapeType="1"/>
              <a:stCxn id="7685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6852" name="Group 920"/>
            <p:cNvGrpSpPr>
              <a:grpSpLocks/>
            </p:cNvGrpSpPr>
            <p:nvPr/>
          </p:nvGrpSpPr>
          <p:grpSpPr bwMode="auto">
            <a:xfrm flipH="1">
              <a:off x="872" y="994"/>
              <a:ext cx="182" cy="192"/>
              <a:chOff x="4666" y="2982"/>
              <a:chExt cx="481" cy="568"/>
            </a:xfrm>
          </p:grpSpPr>
          <p:sp>
            <p:nvSpPr>
              <p:cNvPr id="76853" name="AutoShape 92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6854" name="Freeform 92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55" name="Freeform 92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56" name="Freeform 92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57" name="Freeform 92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58" name="Freeform 92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59" name="Freeform 92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60" name="Freeform 92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61" name="Freeform 92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62" name="Freeform 93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63" name="Freeform 93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64" name="Freeform 93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65" name="Freeform 93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66" name="Freeform 93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67" name="Freeform 93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68" name="Freeform 93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69" name="Freeform 93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70" name="Freeform 93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71" name="Freeform 93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sp>
        <p:nvSpPr>
          <p:cNvPr id="76832" name="Text Box 963"/>
          <p:cNvSpPr txBox="1">
            <a:spLocks noChangeArrowheads="1"/>
          </p:cNvSpPr>
          <p:nvPr/>
        </p:nvSpPr>
        <p:spPr bwMode="auto">
          <a:xfrm>
            <a:off x="1492250" y="4745038"/>
            <a:ext cx="1195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solidFill>
                  <a:srgbClr val="000000"/>
                </a:solidFill>
                <a:miter lim="800000"/>
                <a:headEnd type="none" w="sm" len="sm"/>
                <a:tailEnd type="none" w="sm" len="sm"/>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r>
              <a:rPr lang="en-US" sz="2400">
                <a:solidFill>
                  <a:srgbClr val="000066"/>
                </a:solidFill>
                <a:latin typeface="Eurostile"/>
                <a:cs typeface="Eurostile"/>
              </a:rPr>
              <a:t>Tracker</a:t>
            </a:r>
          </a:p>
        </p:txBody>
      </p:sp>
      <p:grpSp>
        <p:nvGrpSpPr>
          <p:cNvPr id="2339801" name="Group 51"/>
          <p:cNvGrpSpPr>
            <a:grpSpLocks/>
          </p:cNvGrpSpPr>
          <p:nvPr/>
        </p:nvGrpSpPr>
        <p:grpSpPr bwMode="auto">
          <a:xfrm>
            <a:off x="4525963" y="2006600"/>
            <a:ext cx="812800" cy="369889"/>
            <a:chOff x="2851" y="1264"/>
            <a:chExt cx="512" cy="233"/>
          </a:xfrm>
        </p:grpSpPr>
        <p:sp>
          <p:nvSpPr>
            <p:cNvPr id="76844" name="Rectangle 964"/>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6845" name="Rectangle 970"/>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6846" name="Rectangle 971"/>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6847" name="Rectangle 972"/>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6848" name="Rectangle 973"/>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6849" name="Rectangle 974"/>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76834" name="Rectangle 43"/>
          <p:cNvSpPr>
            <a:spLocks noChangeArrowheads="1"/>
          </p:cNvSpPr>
          <p:nvPr/>
        </p:nvSpPr>
        <p:spPr bwMode="auto">
          <a:xfrm>
            <a:off x="17811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6835" name="Rectangle 44"/>
          <p:cNvSpPr>
            <a:spLocks noChangeArrowheads="1"/>
          </p:cNvSpPr>
          <p:nvPr/>
        </p:nvSpPr>
        <p:spPr bwMode="auto">
          <a:xfrm>
            <a:off x="19161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6836" name="Rectangle 45"/>
          <p:cNvSpPr>
            <a:spLocks noChangeArrowheads="1"/>
          </p:cNvSpPr>
          <p:nvPr/>
        </p:nvSpPr>
        <p:spPr bwMode="auto">
          <a:xfrm>
            <a:off x="2052638"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6837" name="Rectangle 46"/>
          <p:cNvSpPr>
            <a:spLocks noChangeArrowheads="1"/>
          </p:cNvSpPr>
          <p:nvPr/>
        </p:nvSpPr>
        <p:spPr bwMode="auto">
          <a:xfrm>
            <a:off x="21875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6838" name="Rectangle 47"/>
          <p:cNvSpPr>
            <a:spLocks noChangeArrowheads="1"/>
          </p:cNvSpPr>
          <p:nvPr/>
        </p:nvSpPr>
        <p:spPr bwMode="auto">
          <a:xfrm>
            <a:off x="23225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6839" name="Rectangle 48"/>
          <p:cNvSpPr>
            <a:spLocks noChangeArrowheads="1"/>
          </p:cNvSpPr>
          <p:nvPr/>
        </p:nvSpPr>
        <p:spPr bwMode="auto">
          <a:xfrm>
            <a:off x="2457450"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39889" name="Line 49"/>
          <p:cNvSpPr>
            <a:spLocks noChangeShapeType="1"/>
          </p:cNvSpPr>
          <p:nvPr/>
        </p:nvSpPr>
        <p:spPr bwMode="auto">
          <a:xfrm flipH="1">
            <a:off x="3581400" y="2798763"/>
            <a:ext cx="1260475" cy="1844675"/>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wrap="none" rIns="54000">
            <a:spAutoFit/>
          </a:bodyPr>
          <a:lstStyle/>
          <a:p>
            <a:endParaRPr lang="en-US">
              <a:solidFill>
                <a:srgbClr val="000000"/>
              </a:solidFill>
              <a:latin typeface="Eurostile"/>
              <a:cs typeface="Eurostile"/>
            </a:endParaRPr>
          </a:p>
        </p:txBody>
      </p:sp>
      <p:sp>
        <p:nvSpPr>
          <p:cNvPr id="2339890" name="Line 50"/>
          <p:cNvSpPr>
            <a:spLocks noChangeShapeType="1"/>
          </p:cNvSpPr>
          <p:nvPr/>
        </p:nvSpPr>
        <p:spPr bwMode="auto">
          <a:xfrm flipV="1">
            <a:off x="3402013" y="2708275"/>
            <a:ext cx="1214437" cy="1755775"/>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39892" name="Line 52"/>
          <p:cNvSpPr>
            <a:spLocks noChangeShapeType="1"/>
          </p:cNvSpPr>
          <p:nvPr/>
        </p:nvSpPr>
        <p:spPr bwMode="auto">
          <a:xfrm flipV="1">
            <a:off x="1871663" y="2214563"/>
            <a:ext cx="2700337" cy="3014662"/>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39894" name="AutoShape 54"/>
          <p:cNvSpPr>
            <a:spLocks noChangeArrowheads="1"/>
          </p:cNvSpPr>
          <p:nvPr/>
        </p:nvSpPr>
        <p:spPr bwMode="auto">
          <a:xfrm>
            <a:off x="206375" y="1089025"/>
            <a:ext cx="3644900" cy="2384425"/>
          </a:xfrm>
          <a:prstGeom prst="wedgeRectCallout">
            <a:avLst>
              <a:gd name="adj1" fmla="val 25653"/>
              <a:gd name="adj2" fmla="val 72236"/>
            </a:avLst>
          </a:prstGeom>
          <a:solidFill>
            <a:srgbClr val="FFFFFF"/>
          </a:solidFill>
          <a:ln w="38100">
            <a:solidFill>
              <a:schemeClr val="folHlink"/>
            </a:solidFill>
            <a:miter lim="800000"/>
            <a:headEnd/>
            <a:tailEnd type="none" w="lg" len="lg"/>
          </a:ln>
        </p:spPr>
        <p:txBody>
          <a:bodyPr rIns="54000"/>
          <a:lstStyle/>
          <a:p>
            <a:pPr marL="176213" indent="-176213"/>
            <a:r>
              <a:rPr lang="en-US" sz="2000">
                <a:solidFill>
                  <a:srgbClr val="000000"/>
                </a:solidFill>
                <a:latin typeface="Eurostile"/>
                <a:cs typeface="Eurostile"/>
              </a:rPr>
              <a:t>Segment download operation</a:t>
            </a:r>
          </a:p>
          <a:p>
            <a:pPr marL="176213" indent="-176213">
              <a:buFont typeface="Wingdings" charset="0"/>
              <a:buChar char="Ø"/>
            </a:pPr>
            <a:r>
              <a:rPr lang="en-US" sz="2000">
                <a:solidFill>
                  <a:srgbClr val="000000"/>
                </a:solidFill>
                <a:latin typeface="Eurostile"/>
                <a:cs typeface="Eurostile"/>
              </a:rPr>
              <a:t>Tracker tells peer source and number of segment to get</a:t>
            </a:r>
          </a:p>
          <a:p>
            <a:pPr marL="176213" indent="-176213">
              <a:buFont typeface="Wingdings" charset="0"/>
              <a:buChar char="Ø"/>
            </a:pPr>
            <a:r>
              <a:rPr lang="en-US" sz="2000">
                <a:solidFill>
                  <a:srgbClr val="000000"/>
                </a:solidFill>
                <a:latin typeface="Eurostile"/>
                <a:cs typeface="Eurostile"/>
              </a:rPr>
              <a:t>Peer retrieves content in pull mode</a:t>
            </a:r>
          </a:p>
          <a:p>
            <a:pPr marL="176213" indent="-176213">
              <a:buFont typeface="Wingdings" charset="0"/>
              <a:buChar char="Ø"/>
            </a:pPr>
            <a:r>
              <a:rPr lang="en-US" sz="2000">
                <a:solidFill>
                  <a:srgbClr val="000000"/>
                </a:solidFill>
                <a:latin typeface="Eurostile"/>
                <a:cs typeface="Eurostile"/>
              </a:rPr>
              <a:t>Peer reports availability of new segment to tracker</a:t>
            </a:r>
          </a:p>
        </p:txBody>
      </p:sp>
    </p:spTree>
    <p:extLst>
      <p:ext uri="{BB962C8B-B14F-4D97-AF65-F5344CB8AC3E}">
        <p14:creationId xmlns:p14="http://schemas.microsoft.com/office/powerpoint/2010/main" val="126387755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mph" presetSubtype="0" nodeType="withEffect">
                                  <p:stCondLst>
                                    <p:cond delay="0"/>
                                  </p:stCondLst>
                                  <p:childTnLst>
                                    <p:set>
                                      <p:cBhvr rctx="PPT">
                                        <p:cTn id="6" dur="indefinite"/>
                                        <p:tgtEl>
                                          <p:spTgt spid="12"/>
                                        </p:tgtEl>
                                        <p:attrNameLst>
                                          <p:attrName>style.opacity</p:attrName>
                                        </p:attrNameLst>
                                      </p:cBhvr>
                                      <p:to>
                                        <p:strVal val="0.5"/>
                                      </p:to>
                                    </p:set>
                                    <p:animEffect filter="image" prLst="opacity: 0.5">
                                      <p:cBhvr rctx="IE">
                                        <p:cTn id="7" dur="indefinite"/>
                                        <p:tgtEl>
                                          <p:spTgt spid="12"/>
                                        </p:tgtEl>
                                      </p:cBhvr>
                                    </p:animEffect>
                                  </p:childTnLst>
                                </p:cTn>
                              </p:par>
                              <p:par>
                                <p:cTn id="8" presetID="9" presetClass="emph" presetSubtype="0" nodeType="withEffect">
                                  <p:stCondLst>
                                    <p:cond delay="0"/>
                                  </p:stCondLst>
                                  <p:childTnLst>
                                    <p:set>
                                      <p:cBhvr rctx="PPT">
                                        <p:cTn id="9" dur="indefinite"/>
                                        <p:tgtEl>
                                          <p:spTgt spid="14"/>
                                        </p:tgtEl>
                                        <p:attrNameLst>
                                          <p:attrName>style.opacity</p:attrName>
                                        </p:attrNameLst>
                                      </p:cBhvr>
                                      <p:to>
                                        <p:strVal val="0.5"/>
                                      </p:to>
                                    </p:set>
                                    <p:animEffect filter="image" prLst="opacity: 0.5">
                                      <p:cBhvr rctx="IE">
                                        <p:cTn id="10" dur="indefinite"/>
                                        <p:tgtEl>
                                          <p:spTgt spid="14"/>
                                        </p:tgtEl>
                                      </p:cBhvr>
                                    </p:animEffect>
                                  </p:childTnLst>
                                </p:cTn>
                              </p:par>
                              <p:par>
                                <p:cTn id="11" presetID="9" presetClass="emph" presetSubtype="0" nodeType="withEffect">
                                  <p:stCondLst>
                                    <p:cond delay="0"/>
                                  </p:stCondLst>
                                  <p:childTnLst>
                                    <p:set>
                                      <p:cBhvr rctx="PPT">
                                        <p:cTn id="12" dur="indefinite"/>
                                        <p:tgtEl>
                                          <p:spTgt spid="2339784"/>
                                        </p:tgtEl>
                                        <p:attrNameLst>
                                          <p:attrName>style.opacity</p:attrName>
                                        </p:attrNameLst>
                                      </p:cBhvr>
                                      <p:to>
                                        <p:strVal val="0.5"/>
                                      </p:to>
                                    </p:set>
                                    <p:animEffect filter="image" prLst="opacity: 0.5">
                                      <p:cBhvr rctx="IE">
                                        <p:cTn id="13" dur="indefinite"/>
                                        <p:tgtEl>
                                          <p:spTgt spid="2339784"/>
                                        </p:tgtEl>
                                      </p:cBhvr>
                                    </p:animEffect>
                                  </p:childTnLst>
                                </p:cTn>
                              </p:par>
                              <p:par>
                                <p:cTn id="14" presetID="9" presetClass="emph" presetSubtype="0" nodeType="withEffect">
                                  <p:stCondLst>
                                    <p:cond delay="0"/>
                                  </p:stCondLst>
                                  <p:childTnLst>
                                    <p:set>
                                      <p:cBhvr rctx="PPT">
                                        <p:cTn id="15" dur="indefinite"/>
                                        <p:tgtEl>
                                          <p:spTgt spid="16"/>
                                        </p:tgtEl>
                                        <p:attrNameLst>
                                          <p:attrName>style.opacity</p:attrName>
                                        </p:attrNameLst>
                                      </p:cBhvr>
                                      <p:to>
                                        <p:strVal val="0.5"/>
                                      </p:to>
                                    </p:set>
                                    <p:animEffect filter="image" prLst="opacity: 0.5">
                                      <p:cBhvr rctx="IE">
                                        <p:cTn id="16" dur="indefinite"/>
                                        <p:tgtEl>
                                          <p:spTgt spid="16"/>
                                        </p:tgtEl>
                                      </p:cBhvr>
                                    </p:animEffect>
                                  </p:childTnLst>
                                </p:cTn>
                              </p:par>
                              <p:par>
                                <p:cTn id="17" presetID="9" presetClass="emph" presetSubtype="0" nodeType="withEffect">
                                  <p:stCondLst>
                                    <p:cond delay="0"/>
                                  </p:stCondLst>
                                  <p:childTnLst>
                                    <p:set>
                                      <p:cBhvr rctx="PPT">
                                        <p:cTn id="18" dur="indefinite"/>
                                        <p:tgtEl>
                                          <p:spTgt spid="18"/>
                                        </p:tgtEl>
                                        <p:attrNameLst>
                                          <p:attrName>style.opacity</p:attrName>
                                        </p:attrNameLst>
                                      </p:cBhvr>
                                      <p:to>
                                        <p:strVal val="0.5"/>
                                      </p:to>
                                    </p:set>
                                    <p:animEffect filter="image" prLst="opacity: 0.5">
                                      <p:cBhvr rctx="IE">
                                        <p:cTn id="19" dur="indefinite"/>
                                        <p:tgtEl>
                                          <p:spTgt spid="18"/>
                                        </p:tgtEl>
                                      </p:cBhvr>
                                    </p:animEffect>
                                  </p:childTnLst>
                                </p:cTn>
                              </p:par>
                              <p:par>
                                <p:cTn id="20" presetID="9" presetClass="emph" presetSubtype="0" nodeType="withEffect">
                                  <p:stCondLst>
                                    <p:cond delay="0"/>
                                  </p:stCondLst>
                                  <p:childTnLst>
                                    <p:set>
                                      <p:cBhvr rctx="PPT">
                                        <p:cTn id="21" dur="indefinite"/>
                                        <p:tgtEl>
                                          <p:spTgt spid="22"/>
                                        </p:tgtEl>
                                        <p:attrNameLst>
                                          <p:attrName>style.opacity</p:attrName>
                                        </p:attrNameLst>
                                      </p:cBhvr>
                                      <p:to>
                                        <p:strVal val="0.5"/>
                                      </p:to>
                                    </p:set>
                                    <p:animEffect filter="image" prLst="opacity: 0.5">
                                      <p:cBhvr rctx="IE">
                                        <p:cTn id="22" dur="indefinite"/>
                                        <p:tgtEl>
                                          <p:spTgt spid="22"/>
                                        </p:tgtEl>
                                      </p:cBhvr>
                                    </p:animEffect>
                                  </p:childTnLst>
                                </p:cTn>
                              </p:par>
                              <p:par>
                                <p:cTn id="23" presetID="9" presetClass="emph" presetSubtype="0" nodeType="withEffect">
                                  <p:stCondLst>
                                    <p:cond delay="0"/>
                                  </p:stCondLst>
                                  <p:childTnLst>
                                    <p:set>
                                      <p:cBhvr rctx="PPT">
                                        <p:cTn id="24" dur="indefinite"/>
                                        <p:tgtEl>
                                          <p:spTgt spid="20"/>
                                        </p:tgtEl>
                                        <p:attrNameLst>
                                          <p:attrName>style.opacity</p:attrName>
                                        </p:attrNameLst>
                                      </p:cBhvr>
                                      <p:to>
                                        <p:strVal val="0.5"/>
                                      </p:to>
                                    </p:set>
                                    <p:animEffect filter="image" prLst="opacity: 0.5">
                                      <p:cBhvr rctx="IE">
                                        <p:cTn id="25" dur="indefinite"/>
                                        <p:tgtEl>
                                          <p:spTgt spid="20"/>
                                        </p:tgtEl>
                                      </p:cBhvr>
                                    </p:animEffect>
                                  </p:childTnLst>
                                </p:cTn>
                              </p:par>
                              <p:par>
                                <p:cTn id="26" presetID="9" presetClass="emph" presetSubtype="0" nodeType="withEffect">
                                  <p:stCondLst>
                                    <p:cond delay="0"/>
                                  </p:stCondLst>
                                  <p:childTnLst>
                                    <p:set>
                                      <p:cBhvr rctx="PPT">
                                        <p:cTn id="27" dur="indefinite"/>
                                        <p:tgtEl>
                                          <p:spTgt spid="2339791"/>
                                        </p:tgtEl>
                                        <p:attrNameLst>
                                          <p:attrName>style.opacity</p:attrName>
                                        </p:attrNameLst>
                                      </p:cBhvr>
                                      <p:to>
                                        <p:strVal val="0.5"/>
                                      </p:to>
                                    </p:set>
                                    <p:animEffect filter="image" prLst="opacity: 0.5">
                                      <p:cBhvr rctx="IE">
                                        <p:cTn id="28" dur="indefinite"/>
                                        <p:tgtEl>
                                          <p:spTgt spid="2339791"/>
                                        </p:tgtEl>
                                      </p:cBhvr>
                                    </p:animEffect>
                                  </p:childTnLst>
                                </p:cTn>
                              </p:par>
                              <p:par>
                                <p:cTn id="29" presetID="9" presetClass="emph" presetSubtype="0" nodeType="withEffect">
                                  <p:stCondLst>
                                    <p:cond delay="0"/>
                                  </p:stCondLst>
                                  <p:childTnLst>
                                    <p:set>
                                      <p:cBhvr rctx="PPT">
                                        <p:cTn id="30" dur="indefinite"/>
                                        <p:tgtEl>
                                          <p:spTgt spid="24"/>
                                        </p:tgtEl>
                                        <p:attrNameLst>
                                          <p:attrName>style.opacity</p:attrName>
                                        </p:attrNameLst>
                                      </p:cBhvr>
                                      <p:to>
                                        <p:strVal val="0.5"/>
                                      </p:to>
                                    </p:set>
                                    <p:animEffect filter="image" prLst="opacity: 0.5">
                                      <p:cBhvr rctx="IE">
                                        <p:cTn id="31" dur="indefinite"/>
                                        <p:tgtEl>
                                          <p:spTgt spid="24"/>
                                        </p:tgtEl>
                                      </p:cBhvr>
                                    </p:animEffect>
                                  </p:childTnLst>
                                </p:cTn>
                              </p:par>
                              <p:par>
                                <p:cTn id="32" presetID="9" presetClass="emph" presetSubtype="0" nodeType="withEffect">
                                  <p:stCondLst>
                                    <p:cond delay="0"/>
                                  </p:stCondLst>
                                  <p:childTnLst>
                                    <p:set>
                                      <p:cBhvr rctx="PPT">
                                        <p:cTn id="33" dur="indefinite"/>
                                        <p:tgtEl>
                                          <p:spTgt spid="26"/>
                                        </p:tgtEl>
                                        <p:attrNameLst>
                                          <p:attrName>style.opacity</p:attrName>
                                        </p:attrNameLst>
                                      </p:cBhvr>
                                      <p:to>
                                        <p:strVal val="0.5"/>
                                      </p:to>
                                    </p:set>
                                    <p:animEffect filter="image" prLst="opacity: 0.5">
                                      <p:cBhvr rctx="IE">
                                        <p:cTn id="34" dur="indefinite"/>
                                        <p:tgtEl>
                                          <p:spTgt spid="26"/>
                                        </p:tgtEl>
                                      </p:cBhvr>
                                    </p:animEffect>
                                  </p:childTnLst>
                                </p:cTn>
                              </p:par>
                              <p:par>
                                <p:cTn id="35" presetID="9" presetClass="emph" presetSubtype="0" nodeType="withEffect">
                                  <p:stCondLst>
                                    <p:cond delay="0"/>
                                  </p:stCondLst>
                                  <p:childTnLst>
                                    <p:set>
                                      <p:cBhvr rctx="PPT">
                                        <p:cTn id="36" dur="indefinite"/>
                                        <p:tgtEl>
                                          <p:spTgt spid="2339756"/>
                                        </p:tgtEl>
                                        <p:attrNameLst>
                                          <p:attrName>style.opacity</p:attrName>
                                        </p:attrNameLst>
                                      </p:cBhvr>
                                      <p:to>
                                        <p:strVal val="0.5"/>
                                      </p:to>
                                    </p:set>
                                    <p:animEffect filter="image" prLst="opacity: 0.5">
                                      <p:cBhvr rctx="IE">
                                        <p:cTn id="37" dur="indefinite"/>
                                        <p:tgtEl>
                                          <p:spTgt spid="2339756"/>
                                        </p:tgtEl>
                                      </p:cBhvr>
                                    </p:animEffect>
                                  </p:childTnLst>
                                </p:cTn>
                              </p:par>
                              <p:par>
                                <p:cTn id="38" presetID="9" presetClass="emph" presetSubtype="0" nodeType="withEffect">
                                  <p:stCondLst>
                                    <p:cond delay="0"/>
                                  </p:stCondLst>
                                  <p:childTnLst>
                                    <p:set>
                                      <p:cBhvr rctx="PPT">
                                        <p:cTn id="39" dur="indefinite"/>
                                        <p:tgtEl>
                                          <p:spTgt spid="2339758"/>
                                        </p:tgtEl>
                                        <p:attrNameLst>
                                          <p:attrName>style.opacity</p:attrName>
                                        </p:attrNameLst>
                                      </p:cBhvr>
                                      <p:to>
                                        <p:strVal val="0.5"/>
                                      </p:to>
                                    </p:set>
                                    <p:animEffect filter="image" prLst="opacity: 0.5">
                                      <p:cBhvr rctx="IE">
                                        <p:cTn id="40" dur="indefinite"/>
                                        <p:tgtEl>
                                          <p:spTgt spid="2339758"/>
                                        </p:tgtEl>
                                      </p:cBhvr>
                                    </p:animEffect>
                                  </p:childTnLst>
                                </p:cTn>
                              </p:par>
                              <p:par>
                                <p:cTn id="41" presetID="9" presetClass="emph" presetSubtype="0" nodeType="withEffect">
                                  <p:stCondLst>
                                    <p:cond delay="0"/>
                                  </p:stCondLst>
                                  <p:childTnLst>
                                    <p:set>
                                      <p:cBhvr rctx="PPT">
                                        <p:cTn id="42" dur="indefinite"/>
                                        <p:tgtEl>
                                          <p:spTgt spid="2339760"/>
                                        </p:tgtEl>
                                        <p:attrNameLst>
                                          <p:attrName>style.opacity</p:attrName>
                                        </p:attrNameLst>
                                      </p:cBhvr>
                                      <p:to>
                                        <p:strVal val="0.5"/>
                                      </p:to>
                                    </p:set>
                                    <p:animEffect filter="image" prLst="opacity: 0.5">
                                      <p:cBhvr rctx="IE">
                                        <p:cTn id="43" dur="indefinite"/>
                                        <p:tgtEl>
                                          <p:spTgt spid="2339760"/>
                                        </p:tgtEl>
                                      </p:cBhvr>
                                    </p:animEffect>
                                  </p:childTnLst>
                                </p:cTn>
                              </p:par>
                              <p:par>
                                <p:cTn id="44" presetID="9" presetClass="emph" presetSubtype="0" nodeType="withEffect">
                                  <p:stCondLst>
                                    <p:cond delay="0"/>
                                  </p:stCondLst>
                                  <p:childTnLst>
                                    <p:set>
                                      <p:cBhvr rctx="PPT">
                                        <p:cTn id="45" dur="indefinite"/>
                                        <p:tgtEl>
                                          <p:spTgt spid="28"/>
                                        </p:tgtEl>
                                        <p:attrNameLst>
                                          <p:attrName>style.opacity</p:attrName>
                                        </p:attrNameLst>
                                      </p:cBhvr>
                                      <p:to>
                                        <p:strVal val="0.5"/>
                                      </p:to>
                                    </p:set>
                                    <p:animEffect filter="image" prLst="opacity: 0.5">
                                      <p:cBhvr rctx="IE">
                                        <p:cTn id="46" dur="indefinite"/>
                                        <p:tgtEl>
                                          <p:spTgt spid="28"/>
                                        </p:tgtEl>
                                      </p:cBhvr>
                                    </p:animEffect>
                                  </p:childTnLst>
                                </p:cTn>
                              </p:par>
                              <p:par>
                                <p:cTn id="47" presetID="9" presetClass="emph" presetSubtype="0" nodeType="withEffect">
                                  <p:stCondLst>
                                    <p:cond delay="0"/>
                                  </p:stCondLst>
                                  <p:childTnLst>
                                    <p:set>
                                      <p:cBhvr rctx="PPT">
                                        <p:cTn id="48" dur="indefinite"/>
                                        <p:tgtEl>
                                          <p:spTgt spid="2339776"/>
                                        </p:tgtEl>
                                        <p:attrNameLst>
                                          <p:attrName>style.opacity</p:attrName>
                                        </p:attrNameLst>
                                      </p:cBhvr>
                                      <p:to>
                                        <p:strVal val="0.5"/>
                                      </p:to>
                                    </p:set>
                                    <p:animEffect filter="image" prLst="opacity: 0.5">
                                      <p:cBhvr rctx="IE">
                                        <p:cTn id="49" dur="indefinite"/>
                                        <p:tgtEl>
                                          <p:spTgt spid="2339776"/>
                                        </p:tgtEl>
                                      </p:cBhvr>
                                    </p:animEffect>
                                  </p:childTnLst>
                                </p:cTn>
                              </p:par>
                              <p:par>
                                <p:cTn id="50" presetID="9" presetClass="emph" presetSubtype="0" nodeType="withEffect">
                                  <p:stCondLst>
                                    <p:cond delay="0"/>
                                  </p:stCondLst>
                                  <p:childTnLst>
                                    <p:set>
                                      <p:cBhvr rctx="PPT">
                                        <p:cTn id="51" dur="indefinite"/>
                                        <p:tgtEl>
                                          <p:spTgt spid="2339772"/>
                                        </p:tgtEl>
                                        <p:attrNameLst>
                                          <p:attrName>style.opacity</p:attrName>
                                        </p:attrNameLst>
                                      </p:cBhvr>
                                      <p:to>
                                        <p:strVal val="0.5"/>
                                      </p:to>
                                    </p:set>
                                    <p:animEffect filter="image" prLst="opacity: 0.5">
                                      <p:cBhvr rctx="IE">
                                        <p:cTn id="52" dur="indefinite"/>
                                        <p:tgtEl>
                                          <p:spTgt spid="2339772"/>
                                        </p:tgtEl>
                                      </p:cBhvr>
                                    </p:animEffect>
                                  </p:childTnLst>
                                </p:cTn>
                              </p:par>
                              <p:par>
                                <p:cTn id="53" presetID="9" presetClass="emph" presetSubtype="0" nodeType="withEffect">
                                  <p:stCondLst>
                                    <p:cond delay="0"/>
                                  </p:stCondLst>
                                  <p:childTnLst>
                                    <p:set>
                                      <p:cBhvr rctx="PPT">
                                        <p:cTn id="54" dur="indefinite"/>
                                        <p:tgtEl>
                                          <p:spTgt spid="2339770"/>
                                        </p:tgtEl>
                                        <p:attrNameLst>
                                          <p:attrName>style.opacity</p:attrName>
                                        </p:attrNameLst>
                                      </p:cBhvr>
                                      <p:to>
                                        <p:strVal val="0.5"/>
                                      </p:to>
                                    </p:set>
                                    <p:animEffect filter="image" prLst="opacity: 0.5">
                                      <p:cBhvr rctx="IE">
                                        <p:cTn id="55" dur="indefinite"/>
                                        <p:tgtEl>
                                          <p:spTgt spid="2339770"/>
                                        </p:tgtEl>
                                      </p:cBhvr>
                                    </p:animEffect>
                                  </p:childTnLst>
                                </p:cTn>
                              </p:par>
                              <p:par>
                                <p:cTn id="56" presetID="9" presetClass="emph" presetSubtype="0" nodeType="withEffect">
                                  <p:stCondLst>
                                    <p:cond delay="0"/>
                                  </p:stCondLst>
                                  <p:childTnLst>
                                    <p:set>
                                      <p:cBhvr rctx="PPT">
                                        <p:cTn id="57" dur="indefinite"/>
                                        <p:tgtEl>
                                          <p:spTgt spid="2339782"/>
                                        </p:tgtEl>
                                        <p:attrNameLst>
                                          <p:attrName>style.opacity</p:attrName>
                                        </p:attrNameLst>
                                      </p:cBhvr>
                                      <p:to>
                                        <p:strVal val="0.5"/>
                                      </p:to>
                                    </p:set>
                                    <p:animEffect filter="image" prLst="opacity: 0.5">
                                      <p:cBhvr rctx="IE">
                                        <p:cTn id="58" dur="indefinite"/>
                                        <p:tgtEl>
                                          <p:spTgt spid="2339782"/>
                                        </p:tgtEl>
                                      </p:cBhvr>
                                    </p:animEffect>
                                  </p:childTnLst>
                                </p:cTn>
                              </p:par>
                              <p:par>
                                <p:cTn id="59" presetID="9" presetClass="emph" presetSubtype="0" nodeType="withEffect">
                                  <p:stCondLst>
                                    <p:cond delay="0"/>
                                  </p:stCondLst>
                                  <p:childTnLst>
                                    <p:set>
                                      <p:cBhvr rctx="PPT">
                                        <p:cTn id="60" dur="indefinite"/>
                                        <p:tgtEl>
                                          <p:spTgt spid="2339774"/>
                                        </p:tgtEl>
                                        <p:attrNameLst>
                                          <p:attrName>style.opacity</p:attrName>
                                        </p:attrNameLst>
                                      </p:cBhvr>
                                      <p:to>
                                        <p:strVal val="0.5"/>
                                      </p:to>
                                    </p:set>
                                    <p:animEffect filter="image" prLst="opacity: 0.5">
                                      <p:cBhvr rctx="IE">
                                        <p:cTn id="61" dur="indefinite"/>
                                        <p:tgtEl>
                                          <p:spTgt spid="2339774"/>
                                        </p:tgtEl>
                                      </p:cBhvr>
                                    </p:animEffect>
                                  </p:childTnLst>
                                </p:cTn>
                              </p:par>
                              <p:par>
                                <p:cTn id="62" presetID="9" presetClass="emph" presetSubtype="0" nodeType="withEffect">
                                  <p:stCondLst>
                                    <p:cond delay="0"/>
                                  </p:stCondLst>
                                  <p:childTnLst>
                                    <p:set>
                                      <p:cBhvr rctx="PPT">
                                        <p:cTn id="63" dur="indefinite"/>
                                        <p:tgtEl>
                                          <p:spTgt spid="2339797"/>
                                        </p:tgtEl>
                                        <p:attrNameLst>
                                          <p:attrName>style.opacity</p:attrName>
                                        </p:attrNameLst>
                                      </p:cBhvr>
                                      <p:to>
                                        <p:strVal val="0.5"/>
                                      </p:to>
                                    </p:set>
                                    <p:animEffect filter="image" prLst="opacity: 0.5">
                                      <p:cBhvr rctx="IE">
                                        <p:cTn id="64" dur="indefinite"/>
                                        <p:tgtEl>
                                          <p:spTgt spid="2339797"/>
                                        </p:tgtEl>
                                      </p:cBhvr>
                                    </p:animEffect>
                                  </p:childTnLst>
                                </p:cTn>
                              </p:par>
                              <p:par>
                                <p:cTn id="65" presetID="9" presetClass="emph" presetSubtype="0" nodeType="withEffect">
                                  <p:stCondLst>
                                    <p:cond delay="0"/>
                                  </p:stCondLst>
                                  <p:childTnLst>
                                    <p:set>
                                      <p:cBhvr rctx="PPT">
                                        <p:cTn id="66" dur="indefinite"/>
                                        <p:tgtEl>
                                          <p:spTgt spid="2339778"/>
                                        </p:tgtEl>
                                        <p:attrNameLst>
                                          <p:attrName>style.opacity</p:attrName>
                                        </p:attrNameLst>
                                      </p:cBhvr>
                                      <p:to>
                                        <p:strVal val="0.5"/>
                                      </p:to>
                                    </p:set>
                                    <p:animEffect filter="image" prLst="opacity: 0.5">
                                      <p:cBhvr rctx="IE">
                                        <p:cTn id="67" dur="indefinite"/>
                                        <p:tgtEl>
                                          <p:spTgt spid="2339778"/>
                                        </p:tgtEl>
                                      </p:cBhvr>
                                    </p:animEffect>
                                  </p:childTnLst>
                                </p:cTn>
                              </p:par>
                              <p:par>
                                <p:cTn id="68" presetID="9" presetClass="emph" presetSubtype="0" nodeType="withEffect">
                                  <p:stCondLst>
                                    <p:cond delay="0"/>
                                  </p:stCondLst>
                                  <p:childTnLst>
                                    <p:set>
                                      <p:cBhvr rctx="PPT">
                                        <p:cTn id="69" dur="indefinite"/>
                                        <p:tgtEl>
                                          <p:spTgt spid="2339795"/>
                                        </p:tgtEl>
                                        <p:attrNameLst>
                                          <p:attrName>style.opacity</p:attrName>
                                        </p:attrNameLst>
                                      </p:cBhvr>
                                      <p:to>
                                        <p:strVal val="0.5"/>
                                      </p:to>
                                    </p:set>
                                    <p:animEffect filter="image" prLst="opacity: 0.5">
                                      <p:cBhvr rctx="IE">
                                        <p:cTn id="70" dur="indefinite"/>
                                        <p:tgtEl>
                                          <p:spTgt spid="2339795"/>
                                        </p:tgtEl>
                                      </p:cBhvr>
                                    </p:animEffect>
                                  </p:childTnLst>
                                </p:cTn>
                              </p:par>
                              <p:par>
                                <p:cTn id="71" presetID="9" presetClass="emph" presetSubtype="0" nodeType="withEffect">
                                  <p:stCondLst>
                                    <p:cond delay="0"/>
                                  </p:stCondLst>
                                  <p:childTnLst>
                                    <p:set>
                                      <p:cBhvr rctx="PPT">
                                        <p:cTn id="72" dur="indefinite"/>
                                        <p:tgtEl>
                                          <p:spTgt spid="2339762"/>
                                        </p:tgtEl>
                                        <p:attrNameLst>
                                          <p:attrName>style.opacity</p:attrName>
                                        </p:attrNameLst>
                                      </p:cBhvr>
                                      <p:to>
                                        <p:strVal val="0.5"/>
                                      </p:to>
                                    </p:set>
                                    <p:animEffect filter="image" prLst="opacity: 0.5">
                                      <p:cBhvr rctx="IE">
                                        <p:cTn id="73" dur="indefinite"/>
                                        <p:tgtEl>
                                          <p:spTgt spid="2339762"/>
                                        </p:tgtEl>
                                      </p:cBhvr>
                                    </p:animEffect>
                                  </p:childTnLst>
                                </p:cTn>
                              </p:par>
                              <p:par>
                                <p:cTn id="74" presetID="9" presetClass="emph" presetSubtype="0" nodeType="withEffect">
                                  <p:stCondLst>
                                    <p:cond delay="0"/>
                                  </p:stCondLst>
                                  <p:childTnLst>
                                    <p:set>
                                      <p:cBhvr rctx="PPT">
                                        <p:cTn id="75" dur="indefinite"/>
                                        <p:tgtEl>
                                          <p:spTgt spid="30"/>
                                        </p:tgtEl>
                                        <p:attrNameLst>
                                          <p:attrName>style.opacity</p:attrName>
                                        </p:attrNameLst>
                                      </p:cBhvr>
                                      <p:to>
                                        <p:strVal val="0.5"/>
                                      </p:to>
                                    </p:set>
                                    <p:animEffect filter="image" prLst="opacity: 0.5">
                                      <p:cBhvr rctx="IE">
                                        <p:cTn id="76" dur="indefinite"/>
                                        <p:tgtEl>
                                          <p:spTgt spid="30"/>
                                        </p:tgtEl>
                                      </p:cBhvr>
                                    </p:animEffect>
                                  </p:childTnLst>
                                </p:cTn>
                              </p:par>
                              <p:par>
                                <p:cTn id="77" presetID="9" presetClass="emph" presetSubtype="0" nodeType="withEffect">
                                  <p:stCondLst>
                                    <p:cond delay="0"/>
                                  </p:stCondLst>
                                  <p:childTnLst>
                                    <p:set>
                                      <p:cBhvr rctx="PPT">
                                        <p:cTn id="78" dur="indefinite"/>
                                        <p:tgtEl>
                                          <p:spTgt spid="2339793"/>
                                        </p:tgtEl>
                                        <p:attrNameLst>
                                          <p:attrName>style.opacity</p:attrName>
                                        </p:attrNameLst>
                                      </p:cBhvr>
                                      <p:to>
                                        <p:strVal val="0.5"/>
                                      </p:to>
                                    </p:set>
                                    <p:animEffect filter="image" prLst="opacity: 0.5">
                                      <p:cBhvr rctx="IE">
                                        <p:cTn id="79" dur="indefinite"/>
                                        <p:tgtEl>
                                          <p:spTgt spid="2339793"/>
                                        </p:tgtEl>
                                      </p:cBhvr>
                                    </p:animEffect>
                                  </p:childTnLst>
                                </p:cTn>
                              </p:par>
                              <p:par>
                                <p:cTn id="80" presetID="9" presetClass="emph" presetSubtype="0" nodeType="withEffect">
                                  <p:stCondLst>
                                    <p:cond delay="0"/>
                                  </p:stCondLst>
                                  <p:childTnLst>
                                    <p:set>
                                      <p:cBhvr rctx="PPT">
                                        <p:cTn id="81" dur="indefinite"/>
                                        <p:tgtEl>
                                          <p:spTgt spid="2339766"/>
                                        </p:tgtEl>
                                        <p:attrNameLst>
                                          <p:attrName>style.opacity</p:attrName>
                                        </p:attrNameLst>
                                      </p:cBhvr>
                                      <p:to>
                                        <p:strVal val="0.5"/>
                                      </p:to>
                                    </p:set>
                                    <p:animEffect filter="image" prLst="opacity: 0.5">
                                      <p:cBhvr rctx="IE">
                                        <p:cTn id="82" dur="indefinite"/>
                                        <p:tgtEl>
                                          <p:spTgt spid="2339766"/>
                                        </p:tgtEl>
                                      </p:cBhvr>
                                    </p:animEffect>
                                  </p:childTnLst>
                                </p:cTn>
                              </p:par>
                              <p:par>
                                <p:cTn id="83" presetID="9" presetClass="emph" presetSubtype="0" nodeType="withEffect">
                                  <p:stCondLst>
                                    <p:cond delay="0"/>
                                  </p:stCondLst>
                                  <p:childTnLst>
                                    <p:set>
                                      <p:cBhvr rctx="PPT">
                                        <p:cTn id="84" dur="indefinite"/>
                                        <p:tgtEl>
                                          <p:spTgt spid="2339768"/>
                                        </p:tgtEl>
                                        <p:attrNameLst>
                                          <p:attrName>style.opacity</p:attrName>
                                        </p:attrNameLst>
                                      </p:cBhvr>
                                      <p:to>
                                        <p:strVal val="0.5"/>
                                      </p:to>
                                    </p:set>
                                    <p:animEffect filter="image" prLst="opacity: 0.5">
                                      <p:cBhvr rctx="IE">
                                        <p:cTn id="85" dur="indefinite"/>
                                        <p:tgtEl>
                                          <p:spTgt spid="2339768"/>
                                        </p:tgtEl>
                                      </p:cBhvr>
                                    </p:animEffect>
                                  </p:childTnLst>
                                </p:cTn>
                              </p:par>
                              <p:par>
                                <p:cTn id="86" presetID="9" presetClass="emph" presetSubtype="0" nodeType="withEffect">
                                  <p:stCondLst>
                                    <p:cond delay="0"/>
                                  </p:stCondLst>
                                  <p:childTnLst>
                                    <p:set>
                                      <p:cBhvr rctx="PPT">
                                        <p:cTn id="87" dur="indefinite"/>
                                        <p:tgtEl>
                                          <p:spTgt spid="2339799"/>
                                        </p:tgtEl>
                                        <p:attrNameLst>
                                          <p:attrName>style.opacity</p:attrName>
                                        </p:attrNameLst>
                                      </p:cBhvr>
                                      <p:to>
                                        <p:strVal val="0.5"/>
                                      </p:to>
                                    </p:set>
                                    <p:animEffect filter="image" prLst="opacity: 0.5">
                                      <p:cBhvr rctx="IE">
                                        <p:cTn id="88" dur="indefinite"/>
                                        <p:tgtEl>
                                          <p:spTgt spid="2339799"/>
                                        </p:tgtEl>
                                      </p:cBhvr>
                                    </p:animEffect>
                                  </p:childTnLst>
                                </p:cTn>
                              </p:par>
                              <p:par>
                                <p:cTn id="89" presetID="9" presetClass="emph" presetSubtype="0" nodeType="withEffect">
                                  <p:stCondLst>
                                    <p:cond delay="0"/>
                                  </p:stCondLst>
                                  <p:childTnLst>
                                    <p:set>
                                      <p:cBhvr rctx="PPT">
                                        <p:cTn id="90" dur="indefinite"/>
                                        <p:tgtEl>
                                          <p:spTgt spid="2339764"/>
                                        </p:tgtEl>
                                        <p:attrNameLst>
                                          <p:attrName>style.opacity</p:attrName>
                                        </p:attrNameLst>
                                      </p:cBhvr>
                                      <p:to>
                                        <p:strVal val="0.5"/>
                                      </p:to>
                                    </p:set>
                                    <p:animEffect filter="image" prLst="opacity: 0.5">
                                      <p:cBhvr rctx="IE">
                                        <p:cTn id="91" dur="indefinite"/>
                                        <p:tgtEl>
                                          <p:spTgt spid="2339764"/>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9" presetClass="emph" presetSubtype="0" nodeType="clickEffect">
                                  <p:stCondLst>
                                    <p:cond delay="0"/>
                                  </p:stCondLst>
                                  <p:childTnLst>
                                    <p:set>
                                      <p:cBhvr rctx="PPT">
                                        <p:cTn id="95" dur="indefinite"/>
                                        <p:tgtEl>
                                          <p:spTgt spid="30"/>
                                        </p:tgtEl>
                                        <p:attrNameLst>
                                          <p:attrName>style.opacity</p:attrName>
                                        </p:attrNameLst>
                                      </p:cBhvr>
                                      <p:to>
                                        <p:strVal val="1"/>
                                      </p:to>
                                    </p:set>
                                    <p:animEffect filter="image" prLst="opacity: 1">
                                      <p:cBhvr rctx="IE">
                                        <p:cTn id="96" dur="indefinite"/>
                                        <p:tgtEl>
                                          <p:spTgt spid="30"/>
                                        </p:tgtEl>
                                      </p:cBhvr>
                                    </p:animEffect>
                                  </p:childTnLst>
                                </p:cTn>
                              </p:par>
                              <p:par>
                                <p:cTn id="97" presetID="1" presetClass="entr" presetSubtype="0" fill="hold" nodeType="withEffect">
                                  <p:stCondLst>
                                    <p:cond delay="0"/>
                                  </p:stCondLst>
                                  <p:childTnLst>
                                    <p:set>
                                      <p:cBhvr>
                                        <p:cTn id="98" dur="1" fill="hold">
                                          <p:stCondLst>
                                            <p:cond delay="0"/>
                                          </p:stCondLst>
                                        </p:cTn>
                                        <p:tgtEl>
                                          <p:spTgt spid="2339801"/>
                                        </p:tgtEl>
                                        <p:attrNameLst>
                                          <p:attrName>style.visibility</p:attrName>
                                        </p:attrNameLst>
                                      </p:cBhvr>
                                      <p:to>
                                        <p:strVal val="visible"/>
                                      </p:to>
                                    </p:set>
                                  </p:childTnLst>
                                </p:cTn>
                              </p:par>
                              <p:par>
                                <p:cTn id="99" presetID="22" presetClass="entr" presetSubtype="1" fill="hold" grpId="0" nodeType="withEffect">
                                  <p:stCondLst>
                                    <p:cond delay="0"/>
                                  </p:stCondLst>
                                  <p:childTnLst>
                                    <p:set>
                                      <p:cBhvr>
                                        <p:cTn id="100" dur="1" fill="hold">
                                          <p:stCondLst>
                                            <p:cond delay="0"/>
                                          </p:stCondLst>
                                        </p:cTn>
                                        <p:tgtEl>
                                          <p:spTgt spid="2339889"/>
                                        </p:tgtEl>
                                        <p:attrNameLst>
                                          <p:attrName>style.visibility</p:attrName>
                                        </p:attrNameLst>
                                      </p:cBhvr>
                                      <p:to>
                                        <p:strVal val="visible"/>
                                      </p:to>
                                    </p:set>
                                    <p:animEffect transition="in" filter="wipe(up)">
                                      <p:cBhvr>
                                        <p:cTn id="101" dur="1000"/>
                                        <p:tgtEl>
                                          <p:spTgt spid="2339889"/>
                                        </p:tgtEl>
                                      </p:cBhvr>
                                    </p:animEffect>
                                  </p:childTnLst>
                                </p:cTn>
                              </p:par>
                            </p:childTnLst>
                          </p:cTn>
                        </p:par>
                        <p:par>
                          <p:cTn id="102" fill="hold" nodeType="afterGroup">
                            <p:stCondLst>
                              <p:cond delay="1000"/>
                            </p:stCondLst>
                            <p:childTnLst>
                              <p:par>
                                <p:cTn id="103" presetID="22" presetClass="entr" presetSubtype="4" fill="hold" grpId="0" nodeType="afterEffect">
                                  <p:stCondLst>
                                    <p:cond delay="0"/>
                                  </p:stCondLst>
                                  <p:childTnLst>
                                    <p:set>
                                      <p:cBhvr>
                                        <p:cTn id="104" dur="1" fill="hold">
                                          <p:stCondLst>
                                            <p:cond delay="0"/>
                                          </p:stCondLst>
                                        </p:cTn>
                                        <p:tgtEl>
                                          <p:spTgt spid="2339890"/>
                                        </p:tgtEl>
                                        <p:attrNameLst>
                                          <p:attrName>style.visibility</p:attrName>
                                        </p:attrNameLst>
                                      </p:cBhvr>
                                      <p:to>
                                        <p:strVal val="visible"/>
                                      </p:to>
                                    </p:set>
                                    <p:animEffect transition="in" filter="wipe(down)">
                                      <p:cBhvr>
                                        <p:cTn id="105" dur="1000"/>
                                        <p:tgtEl>
                                          <p:spTgt spid="2339890"/>
                                        </p:tgtEl>
                                      </p:cBhvr>
                                    </p:animEffect>
                                  </p:childTnLst>
                                </p:cTn>
                              </p:par>
                            </p:childTnLst>
                          </p:cTn>
                        </p:par>
                        <p:par>
                          <p:cTn id="106" fill="hold" nodeType="afterGroup">
                            <p:stCondLst>
                              <p:cond delay="2000"/>
                            </p:stCondLst>
                            <p:childTnLst>
                              <p:par>
                                <p:cTn id="107" presetID="22" presetClass="entr" presetSubtype="4" fill="hold" grpId="0" nodeType="afterEffect">
                                  <p:stCondLst>
                                    <p:cond delay="0"/>
                                  </p:stCondLst>
                                  <p:childTnLst>
                                    <p:set>
                                      <p:cBhvr>
                                        <p:cTn id="108" dur="1" fill="hold">
                                          <p:stCondLst>
                                            <p:cond delay="0"/>
                                          </p:stCondLst>
                                        </p:cTn>
                                        <p:tgtEl>
                                          <p:spTgt spid="2339892"/>
                                        </p:tgtEl>
                                        <p:attrNameLst>
                                          <p:attrName>style.visibility</p:attrName>
                                        </p:attrNameLst>
                                      </p:cBhvr>
                                      <p:to>
                                        <p:strVal val="visible"/>
                                      </p:to>
                                    </p:set>
                                    <p:animEffect transition="in" filter="wipe(down)">
                                      <p:cBhvr>
                                        <p:cTn id="109" dur="1000"/>
                                        <p:tgtEl>
                                          <p:spTgt spid="2339892"/>
                                        </p:tgtEl>
                                      </p:cBhvr>
                                    </p:animEffec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1" presetClass="entr" presetSubtype="0" fill="hold" grpId="0" nodeType="clickEffect">
                                  <p:stCondLst>
                                    <p:cond delay="0"/>
                                  </p:stCondLst>
                                  <p:childTnLst>
                                    <p:set>
                                      <p:cBhvr>
                                        <p:cTn id="113" dur="1" fill="hold">
                                          <p:stCondLst>
                                            <p:cond delay="0"/>
                                          </p:stCondLst>
                                        </p:cTn>
                                        <p:tgtEl>
                                          <p:spTgt spid="23398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9889" grpId="0" animBg="1"/>
      <p:bldP spid="2339890" grpId="0" animBg="1"/>
      <p:bldP spid="2339892" grpId="0" animBg="1"/>
      <p:bldP spid="2339894"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48"/>
          <p:cNvSpPr>
            <a:spLocks noGrp="1" noChangeArrowheads="1"/>
          </p:cNvSpPr>
          <p:nvPr>
            <p:ph type="title"/>
          </p:nvPr>
        </p:nvSpPr>
        <p:spPr/>
        <p:txBody>
          <a:bodyPr/>
          <a:lstStyle/>
          <a:p>
            <a:pPr eaLnBrk="1" hangingPunct="1"/>
            <a:r>
              <a:rPr lang="en-US"/>
              <a:t>BitTorrent</a:t>
            </a:r>
          </a:p>
        </p:txBody>
      </p:sp>
      <p:grpSp>
        <p:nvGrpSpPr>
          <p:cNvPr id="78850" name="Group 49"/>
          <p:cNvGrpSpPr>
            <a:grpSpLocks/>
          </p:cNvGrpSpPr>
          <p:nvPr/>
        </p:nvGrpSpPr>
        <p:grpSpPr bwMode="auto">
          <a:xfrm>
            <a:off x="2605088" y="4603750"/>
            <a:ext cx="1141412" cy="893763"/>
            <a:chOff x="2896" y="2246"/>
            <a:chExt cx="561" cy="405"/>
          </a:xfrm>
        </p:grpSpPr>
        <p:sp>
          <p:nvSpPr>
            <p:cNvPr id="79546" name="Freeform 50"/>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47" name="Freeform 51"/>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48" name="Freeform 52"/>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49" name="Freeform 53"/>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50" name="Freeform 54"/>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51" name="Freeform 55"/>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52" name="Freeform 56"/>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53" name="Freeform 57"/>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54" name="Freeform 58"/>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55" name="Freeform 59"/>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56" name="Freeform 60"/>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57" name="Freeform 61"/>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58" name="Freeform 62"/>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59" name="Freeform 63"/>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60" name="Freeform 64"/>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61" name="Freeform 65"/>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62" name="Freeform 66"/>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63" name="Freeform 67"/>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64" name="Freeform 68"/>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65" name="Freeform 69"/>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79566" name="Freeform 70"/>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67" name="Freeform 71"/>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79568" name="Freeform 72"/>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69" name="Freeform 73"/>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70" name="Freeform 74"/>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71" name="Freeform 75"/>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72" name="Freeform 76"/>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73" name="Freeform 77"/>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74" name="Freeform 78"/>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2" name="Group 79"/>
          <p:cNvGrpSpPr>
            <a:grpSpLocks/>
          </p:cNvGrpSpPr>
          <p:nvPr/>
        </p:nvGrpSpPr>
        <p:grpSpPr bwMode="auto">
          <a:xfrm>
            <a:off x="328613" y="2800350"/>
            <a:ext cx="701675" cy="304800"/>
            <a:chOff x="872" y="994"/>
            <a:chExt cx="442" cy="192"/>
          </a:xfrm>
        </p:grpSpPr>
        <p:sp>
          <p:nvSpPr>
            <p:cNvPr id="79524" name="AutoShape 8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525" name="AutoShape 81"/>
            <p:cNvCxnSpPr>
              <a:cxnSpLocks noChangeShapeType="1"/>
              <a:stCxn id="7952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526" name="Group 82"/>
            <p:cNvGrpSpPr>
              <a:grpSpLocks/>
            </p:cNvGrpSpPr>
            <p:nvPr/>
          </p:nvGrpSpPr>
          <p:grpSpPr bwMode="auto">
            <a:xfrm flipH="1">
              <a:off x="872" y="994"/>
              <a:ext cx="182" cy="192"/>
              <a:chOff x="4666" y="2982"/>
              <a:chExt cx="481" cy="568"/>
            </a:xfrm>
          </p:grpSpPr>
          <p:sp>
            <p:nvSpPr>
              <p:cNvPr id="79527" name="AutoShape 8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528" name="Freeform 8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29" name="Freeform 8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30" name="Freeform 8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31" name="Freeform 8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32" name="Freeform 8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33" name="Freeform 8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34" name="Freeform 9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35" name="Freeform 9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36" name="Freeform 9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37" name="Freeform 9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38" name="Freeform 9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39" name="Freeform 9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40" name="Freeform 9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41" name="Freeform 9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42" name="Freeform 9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43" name="Freeform 9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44" name="Freeform 10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45" name="Freeform 10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4" name="Group 102"/>
          <p:cNvGrpSpPr>
            <a:grpSpLocks/>
          </p:cNvGrpSpPr>
          <p:nvPr/>
        </p:nvGrpSpPr>
        <p:grpSpPr bwMode="auto">
          <a:xfrm>
            <a:off x="1042988" y="2489200"/>
            <a:ext cx="701675" cy="304800"/>
            <a:chOff x="872" y="994"/>
            <a:chExt cx="442" cy="192"/>
          </a:xfrm>
        </p:grpSpPr>
        <p:sp>
          <p:nvSpPr>
            <p:cNvPr id="79502" name="AutoShape 10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503" name="AutoShape 104"/>
            <p:cNvCxnSpPr>
              <a:cxnSpLocks noChangeShapeType="1"/>
              <a:stCxn id="7950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504" name="Group 105"/>
            <p:cNvGrpSpPr>
              <a:grpSpLocks/>
            </p:cNvGrpSpPr>
            <p:nvPr/>
          </p:nvGrpSpPr>
          <p:grpSpPr bwMode="auto">
            <a:xfrm flipH="1">
              <a:off x="872" y="994"/>
              <a:ext cx="182" cy="192"/>
              <a:chOff x="4666" y="2982"/>
              <a:chExt cx="481" cy="568"/>
            </a:xfrm>
          </p:grpSpPr>
          <p:sp>
            <p:nvSpPr>
              <p:cNvPr id="79505" name="AutoShape 10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506" name="Freeform 10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07" name="Freeform 10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08" name="Freeform 10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09" name="Freeform 11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10" name="Freeform 11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11" name="Freeform 11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12" name="Freeform 11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13" name="Freeform 11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14" name="Freeform 11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15" name="Freeform 11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16" name="Freeform 11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17" name="Freeform 11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18" name="Freeform 11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19" name="Freeform 12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20" name="Freeform 12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21" name="Freeform 12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22" name="Freeform 12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23" name="Freeform 12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6" name="Group 125"/>
          <p:cNvGrpSpPr>
            <a:grpSpLocks/>
          </p:cNvGrpSpPr>
          <p:nvPr/>
        </p:nvGrpSpPr>
        <p:grpSpPr bwMode="auto">
          <a:xfrm>
            <a:off x="1590675" y="2951163"/>
            <a:ext cx="701675" cy="304800"/>
            <a:chOff x="872" y="994"/>
            <a:chExt cx="442" cy="192"/>
          </a:xfrm>
        </p:grpSpPr>
        <p:sp>
          <p:nvSpPr>
            <p:cNvPr id="79480" name="AutoShape 12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481" name="AutoShape 127"/>
            <p:cNvCxnSpPr>
              <a:cxnSpLocks noChangeShapeType="1"/>
              <a:stCxn id="7948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482" name="Group 128"/>
            <p:cNvGrpSpPr>
              <a:grpSpLocks/>
            </p:cNvGrpSpPr>
            <p:nvPr/>
          </p:nvGrpSpPr>
          <p:grpSpPr bwMode="auto">
            <a:xfrm flipH="1">
              <a:off x="872" y="994"/>
              <a:ext cx="182" cy="192"/>
              <a:chOff x="4666" y="2982"/>
              <a:chExt cx="481" cy="568"/>
            </a:xfrm>
          </p:grpSpPr>
          <p:sp>
            <p:nvSpPr>
              <p:cNvPr id="79483" name="AutoShape 12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484" name="Freeform 13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85" name="Freeform 13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86" name="Freeform 13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87" name="Freeform 13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88" name="Freeform 13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89" name="Freeform 13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90" name="Freeform 13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91" name="Freeform 13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92" name="Freeform 13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93" name="Freeform 13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94" name="Freeform 14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95" name="Freeform 14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96" name="Freeform 14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97" name="Freeform 14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98" name="Freeform 14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99" name="Freeform 14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00" name="Freeform 14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01" name="Freeform 14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8" name="Group 148"/>
          <p:cNvGrpSpPr>
            <a:grpSpLocks/>
          </p:cNvGrpSpPr>
          <p:nvPr/>
        </p:nvGrpSpPr>
        <p:grpSpPr bwMode="auto">
          <a:xfrm>
            <a:off x="1304925" y="3694113"/>
            <a:ext cx="701675" cy="304800"/>
            <a:chOff x="872" y="994"/>
            <a:chExt cx="442" cy="192"/>
          </a:xfrm>
        </p:grpSpPr>
        <p:sp>
          <p:nvSpPr>
            <p:cNvPr id="79458" name="AutoShape 14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459" name="AutoShape 150"/>
            <p:cNvCxnSpPr>
              <a:cxnSpLocks noChangeShapeType="1"/>
              <a:stCxn id="7945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460" name="Group 151"/>
            <p:cNvGrpSpPr>
              <a:grpSpLocks/>
            </p:cNvGrpSpPr>
            <p:nvPr/>
          </p:nvGrpSpPr>
          <p:grpSpPr bwMode="auto">
            <a:xfrm flipH="1">
              <a:off x="872" y="994"/>
              <a:ext cx="182" cy="192"/>
              <a:chOff x="4666" y="2982"/>
              <a:chExt cx="481" cy="568"/>
            </a:xfrm>
          </p:grpSpPr>
          <p:sp>
            <p:nvSpPr>
              <p:cNvPr id="79461" name="AutoShape 15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462" name="Freeform 15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63" name="Freeform 15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64" name="Freeform 15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65" name="Freeform 15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66" name="Freeform 15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67" name="Freeform 15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68" name="Freeform 15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69" name="Freeform 16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70" name="Freeform 16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71" name="Freeform 16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72" name="Freeform 16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73" name="Freeform 16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74" name="Freeform 16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75" name="Freeform 16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76" name="Freeform 16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77" name="Freeform 16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78" name="Freeform 16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79" name="Freeform 17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0" name="Group 171"/>
          <p:cNvGrpSpPr>
            <a:grpSpLocks/>
          </p:cNvGrpSpPr>
          <p:nvPr/>
        </p:nvGrpSpPr>
        <p:grpSpPr bwMode="auto">
          <a:xfrm>
            <a:off x="3414713" y="1220788"/>
            <a:ext cx="701675" cy="304800"/>
            <a:chOff x="872" y="994"/>
            <a:chExt cx="442" cy="192"/>
          </a:xfrm>
        </p:grpSpPr>
        <p:sp>
          <p:nvSpPr>
            <p:cNvPr id="79436" name="AutoShape 17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437" name="AutoShape 173"/>
            <p:cNvCxnSpPr>
              <a:cxnSpLocks noChangeShapeType="1"/>
              <a:stCxn id="7943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438" name="Group 174"/>
            <p:cNvGrpSpPr>
              <a:grpSpLocks/>
            </p:cNvGrpSpPr>
            <p:nvPr/>
          </p:nvGrpSpPr>
          <p:grpSpPr bwMode="auto">
            <a:xfrm flipH="1">
              <a:off x="872" y="994"/>
              <a:ext cx="182" cy="192"/>
              <a:chOff x="4666" y="2982"/>
              <a:chExt cx="481" cy="568"/>
            </a:xfrm>
          </p:grpSpPr>
          <p:sp>
            <p:nvSpPr>
              <p:cNvPr id="79439" name="AutoShape 17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440" name="Freeform 17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41" name="Freeform 17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42" name="Freeform 17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43" name="Freeform 17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44" name="Freeform 18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45" name="Freeform 18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46" name="Freeform 18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47" name="Freeform 18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48" name="Freeform 18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49" name="Freeform 18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50" name="Freeform 18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51" name="Freeform 18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52" name="Freeform 18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53" name="Freeform 18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54" name="Freeform 19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55" name="Freeform 19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56" name="Freeform 19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57" name="Freeform 19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2" name="Group 194"/>
          <p:cNvGrpSpPr>
            <a:grpSpLocks/>
          </p:cNvGrpSpPr>
          <p:nvPr/>
        </p:nvGrpSpPr>
        <p:grpSpPr bwMode="auto">
          <a:xfrm>
            <a:off x="2363788" y="1279525"/>
            <a:ext cx="701675" cy="304800"/>
            <a:chOff x="872" y="994"/>
            <a:chExt cx="442" cy="192"/>
          </a:xfrm>
        </p:grpSpPr>
        <p:sp>
          <p:nvSpPr>
            <p:cNvPr id="79414" name="AutoShape 19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415" name="AutoShape 196"/>
            <p:cNvCxnSpPr>
              <a:cxnSpLocks noChangeShapeType="1"/>
              <a:stCxn id="7941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416" name="Group 197"/>
            <p:cNvGrpSpPr>
              <a:grpSpLocks/>
            </p:cNvGrpSpPr>
            <p:nvPr/>
          </p:nvGrpSpPr>
          <p:grpSpPr bwMode="auto">
            <a:xfrm flipH="1">
              <a:off x="872" y="994"/>
              <a:ext cx="182" cy="192"/>
              <a:chOff x="4666" y="2982"/>
              <a:chExt cx="481" cy="568"/>
            </a:xfrm>
          </p:grpSpPr>
          <p:sp>
            <p:nvSpPr>
              <p:cNvPr id="79417" name="AutoShape 19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418" name="Freeform 19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19" name="Freeform 20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20" name="Freeform 20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21" name="Freeform 20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22" name="Freeform 20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23" name="Freeform 20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24" name="Freeform 20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25" name="Freeform 20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26" name="Freeform 20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27" name="Freeform 20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28" name="Freeform 20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29" name="Freeform 21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30" name="Freeform 21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31" name="Freeform 21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32" name="Freeform 21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33" name="Freeform 21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34" name="Freeform 21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35" name="Freeform 21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4" name="Group 217"/>
          <p:cNvGrpSpPr>
            <a:grpSpLocks/>
          </p:cNvGrpSpPr>
          <p:nvPr/>
        </p:nvGrpSpPr>
        <p:grpSpPr bwMode="auto">
          <a:xfrm>
            <a:off x="2663825" y="2298700"/>
            <a:ext cx="701675" cy="304800"/>
            <a:chOff x="872" y="994"/>
            <a:chExt cx="442" cy="192"/>
          </a:xfrm>
        </p:grpSpPr>
        <p:sp>
          <p:nvSpPr>
            <p:cNvPr id="79392" name="AutoShape 21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393" name="AutoShape 219"/>
            <p:cNvCxnSpPr>
              <a:cxnSpLocks noChangeShapeType="1"/>
              <a:stCxn id="7939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394" name="Group 220"/>
            <p:cNvGrpSpPr>
              <a:grpSpLocks/>
            </p:cNvGrpSpPr>
            <p:nvPr/>
          </p:nvGrpSpPr>
          <p:grpSpPr bwMode="auto">
            <a:xfrm flipH="1">
              <a:off x="872" y="994"/>
              <a:ext cx="182" cy="192"/>
              <a:chOff x="4666" y="2982"/>
              <a:chExt cx="481" cy="568"/>
            </a:xfrm>
          </p:grpSpPr>
          <p:sp>
            <p:nvSpPr>
              <p:cNvPr id="79395" name="AutoShape 22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396" name="Freeform 22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97" name="Freeform 22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98" name="Freeform 22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99" name="Freeform 22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00" name="Freeform 22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01" name="Freeform 22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02" name="Freeform 22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03" name="Freeform 22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04" name="Freeform 23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05" name="Freeform 23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06" name="Freeform 23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07" name="Freeform 23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08" name="Freeform 23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09" name="Freeform 23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10" name="Freeform 23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11" name="Freeform 23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12" name="Freeform 23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13" name="Freeform 23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6" name="Group 240"/>
          <p:cNvGrpSpPr>
            <a:grpSpLocks/>
          </p:cNvGrpSpPr>
          <p:nvPr/>
        </p:nvGrpSpPr>
        <p:grpSpPr bwMode="auto">
          <a:xfrm>
            <a:off x="3195638" y="3525838"/>
            <a:ext cx="701675" cy="304800"/>
            <a:chOff x="872" y="994"/>
            <a:chExt cx="442" cy="192"/>
          </a:xfrm>
        </p:grpSpPr>
        <p:sp>
          <p:nvSpPr>
            <p:cNvPr id="79370" name="AutoShape 24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371" name="AutoShape 242"/>
            <p:cNvCxnSpPr>
              <a:cxnSpLocks noChangeShapeType="1"/>
              <a:stCxn id="7937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372" name="Group 243"/>
            <p:cNvGrpSpPr>
              <a:grpSpLocks/>
            </p:cNvGrpSpPr>
            <p:nvPr/>
          </p:nvGrpSpPr>
          <p:grpSpPr bwMode="auto">
            <a:xfrm flipH="1">
              <a:off x="872" y="994"/>
              <a:ext cx="182" cy="192"/>
              <a:chOff x="4666" y="2982"/>
              <a:chExt cx="481" cy="568"/>
            </a:xfrm>
          </p:grpSpPr>
          <p:sp>
            <p:nvSpPr>
              <p:cNvPr id="79373" name="AutoShape 24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374" name="Freeform 24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75" name="Freeform 24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76" name="Freeform 24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77" name="Freeform 24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78" name="Freeform 24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79" name="Freeform 25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80" name="Freeform 25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81" name="Freeform 25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82" name="Freeform 25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83" name="Freeform 25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84" name="Freeform 25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85" name="Freeform 25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86" name="Freeform 25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87" name="Freeform 25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88" name="Freeform 25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89" name="Freeform 26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90" name="Freeform 26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91" name="Freeform 26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8" name="Group 263"/>
          <p:cNvGrpSpPr>
            <a:grpSpLocks/>
          </p:cNvGrpSpPr>
          <p:nvPr/>
        </p:nvGrpSpPr>
        <p:grpSpPr bwMode="auto">
          <a:xfrm>
            <a:off x="2503488" y="5973763"/>
            <a:ext cx="701675" cy="304800"/>
            <a:chOff x="872" y="994"/>
            <a:chExt cx="442" cy="192"/>
          </a:xfrm>
        </p:grpSpPr>
        <p:sp>
          <p:nvSpPr>
            <p:cNvPr id="79348" name="AutoShape 26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349" name="AutoShape 265"/>
            <p:cNvCxnSpPr>
              <a:cxnSpLocks noChangeShapeType="1"/>
              <a:stCxn id="7934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350" name="Group 266"/>
            <p:cNvGrpSpPr>
              <a:grpSpLocks/>
            </p:cNvGrpSpPr>
            <p:nvPr/>
          </p:nvGrpSpPr>
          <p:grpSpPr bwMode="auto">
            <a:xfrm flipH="1">
              <a:off x="872" y="994"/>
              <a:ext cx="182" cy="192"/>
              <a:chOff x="4666" y="2982"/>
              <a:chExt cx="481" cy="568"/>
            </a:xfrm>
          </p:grpSpPr>
          <p:sp>
            <p:nvSpPr>
              <p:cNvPr id="79351" name="AutoShape 26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352" name="Freeform 26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53" name="Freeform 26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54" name="Freeform 27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55" name="Freeform 27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56" name="Freeform 27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57" name="Freeform 27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58" name="Freeform 27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59" name="Freeform 27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60" name="Freeform 27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61" name="Freeform 27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62" name="Freeform 27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63" name="Freeform 27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64" name="Freeform 28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65" name="Freeform 28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66" name="Freeform 28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67" name="Freeform 28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68" name="Freeform 28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69" name="Freeform 28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78860" name="Group 286"/>
          <p:cNvGrpSpPr>
            <a:grpSpLocks/>
          </p:cNvGrpSpPr>
          <p:nvPr/>
        </p:nvGrpSpPr>
        <p:grpSpPr bwMode="auto">
          <a:xfrm>
            <a:off x="4516438" y="2330450"/>
            <a:ext cx="701675" cy="304800"/>
            <a:chOff x="872" y="994"/>
            <a:chExt cx="442" cy="192"/>
          </a:xfrm>
        </p:grpSpPr>
        <p:sp>
          <p:nvSpPr>
            <p:cNvPr id="79326" name="AutoShape 28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327" name="AutoShape 288"/>
            <p:cNvCxnSpPr>
              <a:cxnSpLocks noChangeShapeType="1"/>
              <a:stCxn id="7932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328" name="Group 289"/>
            <p:cNvGrpSpPr>
              <a:grpSpLocks/>
            </p:cNvGrpSpPr>
            <p:nvPr/>
          </p:nvGrpSpPr>
          <p:grpSpPr bwMode="auto">
            <a:xfrm flipH="1">
              <a:off x="872" y="994"/>
              <a:ext cx="182" cy="192"/>
              <a:chOff x="4666" y="2982"/>
              <a:chExt cx="481" cy="568"/>
            </a:xfrm>
          </p:grpSpPr>
          <p:sp>
            <p:nvSpPr>
              <p:cNvPr id="79329" name="AutoShape 29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330" name="Freeform 29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31" name="Freeform 29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32" name="Freeform 29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33" name="Freeform 29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34" name="Freeform 29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35" name="Freeform 29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36" name="Freeform 29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37" name="Freeform 29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38" name="Freeform 29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39" name="Freeform 30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40" name="Freeform 30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41" name="Freeform 30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42" name="Freeform 30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43" name="Freeform 30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44" name="Freeform 30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45" name="Freeform 30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46" name="Freeform 30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47" name="Freeform 30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219" name="Group 309"/>
          <p:cNvGrpSpPr>
            <a:grpSpLocks/>
          </p:cNvGrpSpPr>
          <p:nvPr/>
        </p:nvGrpSpPr>
        <p:grpSpPr bwMode="auto">
          <a:xfrm>
            <a:off x="3482975" y="4211638"/>
            <a:ext cx="701675" cy="304800"/>
            <a:chOff x="872" y="994"/>
            <a:chExt cx="442" cy="192"/>
          </a:xfrm>
        </p:grpSpPr>
        <p:sp>
          <p:nvSpPr>
            <p:cNvPr id="79304" name="AutoShape 31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305" name="AutoShape 311"/>
            <p:cNvCxnSpPr>
              <a:cxnSpLocks noChangeShapeType="1"/>
              <a:stCxn id="7930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306" name="Group 312"/>
            <p:cNvGrpSpPr>
              <a:grpSpLocks/>
            </p:cNvGrpSpPr>
            <p:nvPr/>
          </p:nvGrpSpPr>
          <p:grpSpPr bwMode="auto">
            <a:xfrm flipH="1">
              <a:off x="872" y="994"/>
              <a:ext cx="182" cy="192"/>
              <a:chOff x="4666" y="2982"/>
              <a:chExt cx="481" cy="568"/>
            </a:xfrm>
          </p:grpSpPr>
          <p:sp>
            <p:nvSpPr>
              <p:cNvPr id="79307" name="AutoShape 31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308" name="Freeform 31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09" name="Freeform 31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10" name="Freeform 31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11" name="Freeform 31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12" name="Freeform 31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13" name="Freeform 31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14" name="Freeform 32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15" name="Freeform 32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16" name="Freeform 32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17" name="Freeform 32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18" name="Freeform 32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19" name="Freeform 32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20" name="Freeform 32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21" name="Freeform 32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22" name="Freeform 32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23" name="Freeform 32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24" name="Freeform 33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25" name="Freeform 33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242" name="Group 332"/>
          <p:cNvGrpSpPr>
            <a:grpSpLocks/>
          </p:cNvGrpSpPr>
          <p:nvPr/>
        </p:nvGrpSpPr>
        <p:grpSpPr bwMode="auto">
          <a:xfrm>
            <a:off x="3578225" y="4816475"/>
            <a:ext cx="701675" cy="304800"/>
            <a:chOff x="872" y="994"/>
            <a:chExt cx="442" cy="192"/>
          </a:xfrm>
        </p:grpSpPr>
        <p:sp>
          <p:nvSpPr>
            <p:cNvPr id="79282" name="AutoShape 33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283" name="AutoShape 334"/>
            <p:cNvCxnSpPr>
              <a:cxnSpLocks noChangeShapeType="1"/>
              <a:stCxn id="7928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284" name="Group 335"/>
            <p:cNvGrpSpPr>
              <a:grpSpLocks/>
            </p:cNvGrpSpPr>
            <p:nvPr/>
          </p:nvGrpSpPr>
          <p:grpSpPr bwMode="auto">
            <a:xfrm flipH="1">
              <a:off x="872" y="994"/>
              <a:ext cx="182" cy="192"/>
              <a:chOff x="4666" y="2982"/>
              <a:chExt cx="481" cy="568"/>
            </a:xfrm>
          </p:grpSpPr>
          <p:sp>
            <p:nvSpPr>
              <p:cNvPr id="79285" name="AutoShape 33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286" name="Freeform 33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87" name="Freeform 33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88" name="Freeform 33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89" name="Freeform 34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90" name="Freeform 34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91" name="Freeform 34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92" name="Freeform 34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93" name="Freeform 34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94" name="Freeform 34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95" name="Freeform 34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96" name="Freeform 34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97" name="Freeform 34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98" name="Freeform 34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99" name="Freeform 35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00" name="Freeform 35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01" name="Freeform 35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02" name="Freeform 35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03" name="Freeform 35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265" name="Group 355"/>
          <p:cNvGrpSpPr>
            <a:grpSpLocks/>
          </p:cNvGrpSpPr>
          <p:nvPr/>
        </p:nvGrpSpPr>
        <p:grpSpPr bwMode="auto">
          <a:xfrm>
            <a:off x="3609975" y="5708650"/>
            <a:ext cx="701675" cy="304800"/>
            <a:chOff x="872" y="994"/>
            <a:chExt cx="442" cy="192"/>
          </a:xfrm>
        </p:grpSpPr>
        <p:sp>
          <p:nvSpPr>
            <p:cNvPr id="79260" name="AutoShape 35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261" name="AutoShape 357"/>
            <p:cNvCxnSpPr>
              <a:cxnSpLocks noChangeShapeType="1"/>
              <a:stCxn id="7926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262" name="Group 358"/>
            <p:cNvGrpSpPr>
              <a:grpSpLocks/>
            </p:cNvGrpSpPr>
            <p:nvPr/>
          </p:nvGrpSpPr>
          <p:grpSpPr bwMode="auto">
            <a:xfrm flipH="1">
              <a:off x="872" y="994"/>
              <a:ext cx="182" cy="192"/>
              <a:chOff x="4666" y="2982"/>
              <a:chExt cx="481" cy="568"/>
            </a:xfrm>
          </p:grpSpPr>
          <p:sp>
            <p:nvSpPr>
              <p:cNvPr id="79263" name="AutoShape 35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264" name="Freeform 36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65" name="Freeform 36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66" name="Freeform 36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67" name="Freeform 36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68" name="Freeform 36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69" name="Freeform 36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70" name="Freeform 36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71" name="Freeform 36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72" name="Freeform 36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73" name="Freeform 36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74" name="Freeform 37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75" name="Freeform 37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76" name="Freeform 37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77" name="Freeform 37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78" name="Freeform 37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79" name="Freeform 37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80" name="Freeform 37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81" name="Freeform 37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288" name="Group 378"/>
          <p:cNvGrpSpPr>
            <a:grpSpLocks/>
          </p:cNvGrpSpPr>
          <p:nvPr/>
        </p:nvGrpSpPr>
        <p:grpSpPr bwMode="auto">
          <a:xfrm>
            <a:off x="5162550" y="2952750"/>
            <a:ext cx="701675" cy="304800"/>
            <a:chOff x="872" y="994"/>
            <a:chExt cx="442" cy="192"/>
          </a:xfrm>
        </p:grpSpPr>
        <p:sp>
          <p:nvSpPr>
            <p:cNvPr id="79238" name="AutoShape 37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239" name="AutoShape 380"/>
            <p:cNvCxnSpPr>
              <a:cxnSpLocks noChangeShapeType="1"/>
              <a:stCxn id="7923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240" name="Group 381"/>
            <p:cNvGrpSpPr>
              <a:grpSpLocks/>
            </p:cNvGrpSpPr>
            <p:nvPr/>
          </p:nvGrpSpPr>
          <p:grpSpPr bwMode="auto">
            <a:xfrm flipH="1">
              <a:off x="872" y="994"/>
              <a:ext cx="182" cy="192"/>
              <a:chOff x="4666" y="2982"/>
              <a:chExt cx="481" cy="568"/>
            </a:xfrm>
          </p:grpSpPr>
          <p:sp>
            <p:nvSpPr>
              <p:cNvPr id="79241" name="AutoShape 38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242" name="Freeform 38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43" name="Freeform 38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44" name="Freeform 38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45" name="Freeform 38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46" name="Freeform 38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47" name="Freeform 38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48" name="Freeform 38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49" name="Freeform 39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50" name="Freeform 39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51" name="Freeform 39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52" name="Freeform 39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53" name="Freeform 39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54" name="Freeform 39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55" name="Freeform 39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56" name="Freeform 39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57" name="Freeform 39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58" name="Freeform 39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59" name="Freeform 40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311" name="Group 401"/>
          <p:cNvGrpSpPr>
            <a:grpSpLocks/>
          </p:cNvGrpSpPr>
          <p:nvPr/>
        </p:nvGrpSpPr>
        <p:grpSpPr bwMode="auto">
          <a:xfrm>
            <a:off x="7821613" y="3349625"/>
            <a:ext cx="701675" cy="304800"/>
            <a:chOff x="872" y="994"/>
            <a:chExt cx="442" cy="192"/>
          </a:xfrm>
        </p:grpSpPr>
        <p:sp>
          <p:nvSpPr>
            <p:cNvPr id="79216" name="AutoShape 40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217" name="AutoShape 403"/>
            <p:cNvCxnSpPr>
              <a:cxnSpLocks noChangeShapeType="1"/>
              <a:stCxn id="7921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218" name="Group 404"/>
            <p:cNvGrpSpPr>
              <a:grpSpLocks/>
            </p:cNvGrpSpPr>
            <p:nvPr/>
          </p:nvGrpSpPr>
          <p:grpSpPr bwMode="auto">
            <a:xfrm flipH="1">
              <a:off x="872" y="994"/>
              <a:ext cx="182" cy="192"/>
              <a:chOff x="4666" y="2982"/>
              <a:chExt cx="481" cy="568"/>
            </a:xfrm>
          </p:grpSpPr>
          <p:sp>
            <p:nvSpPr>
              <p:cNvPr id="79219" name="AutoShape 40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220" name="Freeform 40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21" name="Freeform 40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22" name="Freeform 40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23" name="Freeform 40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24" name="Freeform 41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25" name="Freeform 41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26" name="Freeform 41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27" name="Freeform 41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28" name="Freeform 41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29" name="Freeform 41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30" name="Freeform 41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31" name="Freeform 41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32" name="Freeform 41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33" name="Freeform 41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34" name="Freeform 42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35" name="Freeform 42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36" name="Freeform 42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37" name="Freeform 42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334" name="Group 424"/>
          <p:cNvGrpSpPr>
            <a:grpSpLocks/>
          </p:cNvGrpSpPr>
          <p:nvPr/>
        </p:nvGrpSpPr>
        <p:grpSpPr bwMode="auto">
          <a:xfrm>
            <a:off x="7442200" y="2005013"/>
            <a:ext cx="701675" cy="304800"/>
            <a:chOff x="872" y="994"/>
            <a:chExt cx="442" cy="192"/>
          </a:xfrm>
        </p:grpSpPr>
        <p:sp>
          <p:nvSpPr>
            <p:cNvPr id="79194" name="AutoShape 42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195" name="AutoShape 426"/>
            <p:cNvCxnSpPr>
              <a:cxnSpLocks noChangeShapeType="1"/>
              <a:stCxn id="7919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196" name="Group 427"/>
            <p:cNvGrpSpPr>
              <a:grpSpLocks/>
            </p:cNvGrpSpPr>
            <p:nvPr/>
          </p:nvGrpSpPr>
          <p:grpSpPr bwMode="auto">
            <a:xfrm flipH="1">
              <a:off x="872" y="994"/>
              <a:ext cx="182" cy="192"/>
              <a:chOff x="4666" y="2982"/>
              <a:chExt cx="481" cy="568"/>
            </a:xfrm>
          </p:grpSpPr>
          <p:sp>
            <p:nvSpPr>
              <p:cNvPr id="79197" name="AutoShape 42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198" name="Freeform 42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99" name="Freeform 43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00" name="Freeform 43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01" name="Freeform 43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02" name="Freeform 43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03" name="Freeform 43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04" name="Freeform 43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05" name="Freeform 43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06" name="Freeform 43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07" name="Freeform 43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08" name="Freeform 43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09" name="Freeform 44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10" name="Freeform 44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11" name="Freeform 44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12" name="Freeform 44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13" name="Freeform 44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14" name="Freeform 44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15" name="Freeform 44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357" name="Group 447"/>
          <p:cNvGrpSpPr>
            <a:grpSpLocks/>
          </p:cNvGrpSpPr>
          <p:nvPr/>
        </p:nvGrpSpPr>
        <p:grpSpPr bwMode="auto">
          <a:xfrm>
            <a:off x="7104063" y="2479675"/>
            <a:ext cx="701675" cy="304800"/>
            <a:chOff x="872" y="994"/>
            <a:chExt cx="442" cy="192"/>
          </a:xfrm>
        </p:grpSpPr>
        <p:sp>
          <p:nvSpPr>
            <p:cNvPr id="79172" name="AutoShape 44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173" name="AutoShape 449"/>
            <p:cNvCxnSpPr>
              <a:cxnSpLocks noChangeShapeType="1"/>
              <a:stCxn id="7917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174" name="Group 450"/>
            <p:cNvGrpSpPr>
              <a:grpSpLocks/>
            </p:cNvGrpSpPr>
            <p:nvPr/>
          </p:nvGrpSpPr>
          <p:grpSpPr bwMode="auto">
            <a:xfrm flipH="1">
              <a:off x="872" y="994"/>
              <a:ext cx="182" cy="192"/>
              <a:chOff x="4666" y="2982"/>
              <a:chExt cx="481" cy="568"/>
            </a:xfrm>
          </p:grpSpPr>
          <p:sp>
            <p:nvSpPr>
              <p:cNvPr id="79175" name="AutoShape 45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176" name="Freeform 45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77" name="Freeform 45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78" name="Freeform 45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79" name="Freeform 45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80" name="Freeform 45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81" name="Freeform 45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82" name="Freeform 45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83" name="Freeform 45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84" name="Freeform 46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85" name="Freeform 46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86" name="Freeform 46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87" name="Freeform 46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88" name="Freeform 46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89" name="Freeform 46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90" name="Freeform 46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91" name="Freeform 46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92" name="Freeform 46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93" name="Freeform 46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380" name="Group 470"/>
          <p:cNvGrpSpPr>
            <a:grpSpLocks/>
          </p:cNvGrpSpPr>
          <p:nvPr/>
        </p:nvGrpSpPr>
        <p:grpSpPr bwMode="auto">
          <a:xfrm>
            <a:off x="7488238" y="4997450"/>
            <a:ext cx="701675" cy="304800"/>
            <a:chOff x="872" y="994"/>
            <a:chExt cx="442" cy="192"/>
          </a:xfrm>
        </p:grpSpPr>
        <p:sp>
          <p:nvSpPr>
            <p:cNvPr id="79150" name="AutoShape 47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151" name="AutoShape 472"/>
            <p:cNvCxnSpPr>
              <a:cxnSpLocks noChangeShapeType="1"/>
              <a:stCxn id="7915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152" name="Group 473"/>
            <p:cNvGrpSpPr>
              <a:grpSpLocks/>
            </p:cNvGrpSpPr>
            <p:nvPr/>
          </p:nvGrpSpPr>
          <p:grpSpPr bwMode="auto">
            <a:xfrm flipH="1">
              <a:off x="872" y="994"/>
              <a:ext cx="182" cy="192"/>
              <a:chOff x="4666" y="2982"/>
              <a:chExt cx="481" cy="568"/>
            </a:xfrm>
          </p:grpSpPr>
          <p:sp>
            <p:nvSpPr>
              <p:cNvPr id="79153" name="AutoShape 47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154" name="Freeform 47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55" name="Freeform 47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56" name="Freeform 47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57" name="Freeform 47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58" name="Freeform 47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59" name="Freeform 48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60" name="Freeform 48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61" name="Freeform 48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62" name="Freeform 48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63" name="Freeform 48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64" name="Freeform 48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65" name="Freeform 48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66" name="Freeform 48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67" name="Freeform 48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68" name="Freeform 48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69" name="Freeform 49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70" name="Freeform 49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71" name="Freeform 49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403" name="Group 493"/>
          <p:cNvGrpSpPr>
            <a:grpSpLocks/>
          </p:cNvGrpSpPr>
          <p:nvPr/>
        </p:nvGrpSpPr>
        <p:grpSpPr bwMode="auto">
          <a:xfrm>
            <a:off x="6559550" y="5965825"/>
            <a:ext cx="701675" cy="304800"/>
            <a:chOff x="872" y="994"/>
            <a:chExt cx="442" cy="192"/>
          </a:xfrm>
        </p:grpSpPr>
        <p:sp>
          <p:nvSpPr>
            <p:cNvPr id="79128" name="AutoShape 49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129" name="AutoShape 495"/>
            <p:cNvCxnSpPr>
              <a:cxnSpLocks noChangeShapeType="1"/>
              <a:stCxn id="7912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130" name="Group 496"/>
            <p:cNvGrpSpPr>
              <a:grpSpLocks/>
            </p:cNvGrpSpPr>
            <p:nvPr/>
          </p:nvGrpSpPr>
          <p:grpSpPr bwMode="auto">
            <a:xfrm flipH="1">
              <a:off x="872" y="994"/>
              <a:ext cx="182" cy="192"/>
              <a:chOff x="4666" y="2982"/>
              <a:chExt cx="481" cy="568"/>
            </a:xfrm>
          </p:grpSpPr>
          <p:sp>
            <p:nvSpPr>
              <p:cNvPr id="79131" name="AutoShape 49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132" name="Freeform 49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33" name="Freeform 49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34" name="Freeform 50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35" name="Freeform 50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36" name="Freeform 50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37" name="Freeform 50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38" name="Freeform 50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39" name="Freeform 50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40" name="Freeform 50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41" name="Freeform 50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42" name="Freeform 50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43" name="Freeform 50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44" name="Freeform 51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45" name="Freeform 51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46" name="Freeform 51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47" name="Freeform 51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48" name="Freeform 51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49" name="Freeform 51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426" name="Group 516"/>
          <p:cNvGrpSpPr>
            <a:grpSpLocks/>
          </p:cNvGrpSpPr>
          <p:nvPr/>
        </p:nvGrpSpPr>
        <p:grpSpPr bwMode="auto">
          <a:xfrm>
            <a:off x="6111875" y="4519613"/>
            <a:ext cx="701675" cy="304800"/>
            <a:chOff x="872" y="994"/>
            <a:chExt cx="442" cy="192"/>
          </a:xfrm>
        </p:grpSpPr>
        <p:sp>
          <p:nvSpPr>
            <p:cNvPr id="79106" name="AutoShape 51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107" name="AutoShape 518"/>
            <p:cNvCxnSpPr>
              <a:cxnSpLocks noChangeShapeType="1"/>
              <a:stCxn id="7910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108" name="Group 519"/>
            <p:cNvGrpSpPr>
              <a:grpSpLocks/>
            </p:cNvGrpSpPr>
            <p:nvPr/>
          </p:nvGrpSpPr>
          <p:grpSpPr bwMode="auto">
            <a:xfrm flipH="1">
              <a:off x="872" y="994"/>
              <a:ext cx="182" cy="192"/>
              <a:chOff x="4666" y="2982"/>
              <a:chExt cx="481" cy="568"/>
            </a:xfrm>
          </p:grpSpPr>
          <p:sp>
            <p:nvSpPr>
              <p:cNvPr id="79109" name="AutoShape 52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110" name="Freeform 52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11" name="Freeform 52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12" name="Freeform 52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13" name="Freeform 52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14" name="Freeform 52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15" name="Freeform 52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16" name="Freeform 52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17" name="Freeform 52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18" name="Freeform 52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19" name="Freeform 53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20" name="Freeform 53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21" name="Freeform 53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22" name="Freeform 53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23" name="Freeform 53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24" name="Freeform 53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25" name="Freeform 53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26" name="Freeform 53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27" name="Freeform 53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449" name="Group 539"/>
          <p:cNvGrpSpPr>
            <a:grpSpLocks/>
          </p:cNvGrpSpPr>
          <p:nvPr/>
        </p:nvGrpSpPr>
        <p:grpSpPr bwMode="auto">
          <a:xfrm>
            <a:off x="5441950" y="5805488"/>
            <a:ext cx="701675" cy="304800"/>
            <a:chOff x="872" y="994"/>
            <a:chExt cx="442" cy="192"/>
          </a:xfrm>
        </p:grpSpPr>
        <p:sp>
          <p:nvSpPr>
            <p:cNvPr id="79084" name="AutoShape 54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085" name="AutoShape 541"/>
            <p:cNvCxnSpPr>
              <a:cxnSpLocks noChangeShapeType="1"/>
              <a:stCxn id="7908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086" name="Group 542"/>
            <p:cNvGrpSpPr>
              <a:grpSpLocks/>
            </p:cNvGrpSpPr>
            <p:nvPr/>
          </p:nvGrpSpPr>
          <p:grpSpPr bwMode="auto">
            <a:xfrm flipH="1">
              <a:off x="872" y="994"/>
              <a:ext cx="182" cy="192"/>
              <a:chOff x="4666" y="2982"/>
              <a:chExt cx="481" cy="568"/>
            </a:xfrm>
          </p:grpSpPr>
          <p:sp>
            <p:nvSpPr>
              <p:cNvPr id="79087" name="AutoShape 54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088" name="Freeform 54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89" name="Freeform 54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90" name="Freeform 54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91" name="Freeform 54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92" name="Freeform 54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93" name="Freeform 54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94" name="Freeform 55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95" name="Freeform 55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96" name="Freeform 55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97" name="Freeform 55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98" name="Freeform 55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99" name="Freeform 55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00" name="Freeform 55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01" name="Freeform 55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02" name="Freeform 55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03" name="Freeform 55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04" name="Freeform 56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05" name="Freeform 56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472" name="Group 562"/>
          <p:cNvGrpSpPr>
            <a:grpSpLocks/>
          </p:cNvGrpSpPr>
          <p:nvPr/>
        </p:nvGrpSpPr>
        <p:grpSpPr bwMode="auto">
          <a:xfrm>
            <a:off x="4724400" y="3970338"/>
            <a:ext cx="701675" cy="304800"/>
            <a:chOff x="872" y="994"/>
            <a:chExt cx="442" cy="192"/>
          </a:xfrm>
        </p:grpSpPr>
        <p:sp>
          <p:nvSpPr>
            <p:cNvPr id="79062" name="AutoShape 56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063" name="AutoShape 564"/>
            <p:cNvCxnSpPr>
              <a:cxnSpLocks noChangeShapeType="1"/>
              <a:stCxn id="7906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064" name="Group 565"/>
            <p:cNvGrpSpPr>
              <a:grpSpLocks/>
            </p:cNvGrpSpPr>
            <p:nvPr/>
          </p:nvGrpSpPr>
          <p:grpSpPr bwMode="auto">
            <a:xfrm flipH="1">
              <a:off x="872" y="994"/>
              <a:ext cx="182" cy="192"/>
              <a:chOff x="4666" y="2982"/>
              <a:chExt cx="481" cy="568"/>
            </a:xfrm>
          </p:grpSpPr>
          <p:sp>
            <p:nvSpPr>
              <p:cNvPr id="79065" name="AutoShape 56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066" name="Freeform 56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67" name="Freeform 56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68" name="Freeform 56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69" name="Freeform 57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70" name="Freeform 57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71" name="Freeform 57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72" name="Freeform 57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73" name="Freeform 57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74" name="Freeform 57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75" name="Freeform 57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76" name="Freeform 57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77" name="Freeform 57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78" name="Freeform 57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79" name="Freeform 58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80" name="Freeform 58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81" name="Freeform 58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82" name="Freeform 58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83" name="Freeform 58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495" name="Group 585"/>
          <p:cNvGrpSpPr>
            <a:grpSpLocks/>
          </p:cNvGrpSpPr>
          <p:nvPr/>
        </p:nvGrpSpPr>
        <p:grpSpPr bwMode="auto">
          <a:xfrm>
            <a:off x="5894388" y="5173663"/>
            <a:ext cx="701675" cy="304800"/>
            <a:chOff x="872" y="994"/>
            <a:chExt cx="442" cy="192"/>
          </a:xfrm>
        </p:grpSpPr>
        <p:sp>
          <p:nvSpPr>
            <p:cNvPr id="79040" name="AutoShape 58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041" name="AutoShape 587"/>
            <p:cNvCxnSpPr>
              <a:cxnSpLocks noChangeShapeType="1"/>
              <a:stCxn id="7904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042" name="Group 588"/>
            <p:cNvGrpSpPr>
              <a:grpSpLocks/>
            </p:cNvGrpSpPr>
            <p:nvPr/>
          </p:nvGrpSpPr>
          <p:grpSpPr bwMode="auto">
            <a:xfrm flipH="1">
              <a:off x="872" y="994"/>
              <a:ext cx="182" cy="192"/>
              <a:chOff x="4666" y="2982"/>
              <a:chExt cx="481" cy="568"/>
            </a:xfrm>
          </p:grpSpPr>
          <p:sp>
            <p:nvSpPr>
              <p:cNvPr id="79043" name="AutoShape 58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044" name="Freeform 59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45" name="Freeform 59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46" name="Freeform 59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47" name="Freeform 59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48" name="Freeform 59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49" name="Freeform 59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50" name="Freeform 59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51" name="Freeform 59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52" name="Freeform 59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53" name="Freeform 59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54" name="Freeform 60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55" name="Freeform 60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56" name="Freeform 60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57" name="Freeform 60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58" name="Freeform 60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59" name="Freeform 60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60" name="Freeform 60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61" name="Freeform 60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518" name="Group 608"/>
          <p:cNvGrpSpPr>
            <a:grpSpLocks/>
          </p:cNvGrpSpPr>
          <p:nvPr/>
        </p:nvGrpSpPr>
        <p:grpSpPr bwMode="auto">
          <a:xfrm>
            <a:off x="844550" y="3141663"/>
            <a:ext cx="701675" cy="304800"/>
            <a:chOff x="872" y="994"/>
            <a:chExt cx="442" cy="192"/>
          </a:xfrm>
        </p:grpSpPr>
        <p:sp>
          <p:nvSpPr>
            <p:cNvPr id="79018" name="AutoShape 60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019" name="AutoShape 610"/>
            <p:cNvCxnSpPr>
              <a:cxnSpLocks noChangeShapeType="1"/>
              <a:stCxn id="7901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020" name="Group 611"/>
            <p:cNvGrpSpPr>
              <a:grpSpLocks/>
            </p:cNvGrpSpPr>
            <p:nvPr/>
          </p:nvGrpSpPr>
          <p:grpSpPr bwMode="auto">
            <a:xfrm flipH="1">
              <a:off x="872" y="994"/>
              <a:ext cx="182" cy="192"/>
              <a:chOff x="4666" y="2982"/>
              <a:chExt cx="481" cy="568"/>
            </a:xfrm>
          </p:grpSpPr>
          <p:sp>
            <p:nvSpPr>
              <p:cNvPr id="79021" name="AutoShape 61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022" name="Freeform 61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23" name="Freeform 61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24" name="Freeform 61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25" name="Freeform 61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26" name="Freeform 61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27" name="Freeform 61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28" name="Freeform 61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29" name="Freeform 62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30" name="Freeform 62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31" name="Freeform 62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32" name="Freeform 62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33" name="Freeform 62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34" name="Freeform 62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35" name="Freeform 62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36" name="Freeform 62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37" name="Freeform 62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38" name="Freeform 62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39" name="Freeform 63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541" name="Group 631"/>
          <p:cNvGrpSpPr>
            <a:grpSpLocks/>
          </p:cNvGrpSpPr>
          <p:nvPr/>
        </p:nvGrpSpPr>
        <p:grpSpPr bwMode="auto">
          <a:xfrm>
            <a:off x="3294063" y="1778000"/>
            <a:ext cx="701675" cy="304800"/>
            <a:chOff x="872" y="994"/>
            <a:chExt cx="442" cy="192"/>
          </a:xfrm>
        </p:grpSpPr>
        <p:sp>
          <p:nvSpPr>
            <p:cNvPr id="78996" name="AutoShape 63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8997" name="AutoShape 633"/>
            <p:cNvCxnSpPr>
              <a:cxnSpLocks noChangeShapeType="1"/>
              <a:stCxn id="7899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8998" name="Group 634"/>
            <p:cNvGrpSpPr>
              <a:grpSpLocks/>
            </p:cNvGrpSpPr>
            <p:nvPr/>
          </p:nvGrpSpPr>
          <p:grpSpPr bwMode="auto">
            <a:xfrm flipH="1">
              <a:off x="872" y="994"/>
              <a:ext cx="182" cy="192"/>
              <a:chOff x="4666" y="2982"/>
              <a:chExt cx="481" cy="568"/>
            </a:xfrm>
          </p:grpSpPr>
          <p:sp>
            <p:nvSpPr>
              <p:cNvPr id="78999" name="AutoShape 63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000" name="Freeform 63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01" name="Freeform 63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02" name="Freeform 63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03" name="Freeform 63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04" name="Freeform 64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05" name="Freeform 64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06" name="Freeform 64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07" name="Freeform 64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08" name="Freeform 64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09" name="Freeform 64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10" name="Freeform 64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11" name="Freeform 64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12" name="Freeform 64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13" name="Freeform 64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14" name="Freeform 65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15" name="Freeform 65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16" name="Freeform 65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17" name="Freeform 65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564" name="Group 654"/>
          <p:cNvGrpSpPr>
            <a:grpSpLocks/>
          </p:cNvGrpSpPr>
          <p:nvPr/>
        </p:nvGrpSpPr>
        <p:grpSpPr bwMode="auto">
          <a:xfrm>
            <a:off x="6073775" y="1903413"/>
            <a:ext cx="701675" cy="304800"/>
            <a:chOff x="872" y="994"/>
            <a:chExt cx="442" cy="192"/>
          </a:xfrm>
        </p:grpSpPr>
        <p:sp>
          <p:nvSpPr>
            <p:cNvPr id="78974" name="AutoShape 65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8975" name="AutoShape 656"/>
            <p:cNvCxnSpPr>
              <a:cxnSpLocks noChangeShapeType="1"/>
              <a:stCxn id="7897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8976" name="Group 657"/>
            <p:cNvGrpSpPr>
              <a:grpSpLocks/>
            </p:cNvGrpSpPr>
            <p:nvPr/>
          </p:nvGrpSpPr>
          <p:grpSpPr bwMode="auto">
            <a:xfrm flipH="1">
              <a:off x="872" y="994"/>
              <a:ext cx="182" cy="192"/>
              <a:chOff x="4666" y="2982"/>
              <a:chExt cx="481" cy="568"/>
            </a:xfrm>
          </p:grpSpPr>
          <p:sp>
            <p:nvSpPr>
              <p:cNvPr id="78977" name="AutoShape 65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8978" name="Freeform 65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79" name="Freeform 66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80" name="Freeform 66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81" name="Freeform 66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82" name="Freeform 66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83" name="Freeform 66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84" name="Freeform 66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85" name="Freeform 66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86" name="Freeform 66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87" name="Freeform 66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88" name="Freeform 66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89" name="Freeform 67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90" name="Freeform 67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91" name="Freeform 67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92" name="Freeform 67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93" name="Freeform 67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94" name="Freeform 67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95" name="Freeform 67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587" name="Group 677"/>
          <p:cNvGrpSpPr>
            <a:grpSpLocks/>
          </p:cNvGrpSpPr>
          <p:nvPr/>
        </p:nvGrpSpPr>
        <p:grpSpPr bwMode="auto">
          <a:xfrm>
            <a:off x="4368800" y="2974975"/>
            <a:ext cx="701675" cy="304800"/>
            <a:chOff x="872" y="994"/>
            <a:chExt cx="442" cy="192"/>
          </a:xfrm>
        </p:grpSpPr>
        <p:sp>
          <p:nvSpPr>
            <p:cNvPr id="78952" name="AutoShape 67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8953" name="AutoShape 679"/>
            <p:cNvCxnSpPr>
              <a:cxnSpLocks noChangeShapeType="1"/>
              <a:stCxn id="7895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8954" name="Group 680"/>
            <p:cNvGrpSpPr>
              <a:grpSpLocks/>
            </p:cNvGrpSpPr>
            <p:nvPr/>
          </p:nvGrpSpPr>
          <p:grpSpPr bwMode="auto">
            <a:xfrm flipH="1">
              <a:off x="872" y="994"/>
              <a:ext cx="182" cy="192"/>
              <a:chOff x="4666" y="2982"/>
              <a:chExt cx="481" cy="568"/>
            </a:xfrm>
          </p:grpSpPr>
          <p:sp>
            <p:nvSpPr>
              <p:cNvPr id="78955" name="AutoShape 68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8956" name="Freeform 68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57" name="Freeform 68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58" name="Freeform 68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59" name="Freeform 68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60" name="Freeform 68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61" name="Freeform 68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62" name="Freeform 68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63" name="Freeform 68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64" name="Freeform 69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65" name="Freeform 69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66" name="Freeform 69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67" name="Freeform 69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68" name="Freeform 69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69" name="Freeform 69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70" name="Freeform 69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71" name="Freeform 69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72" name="Freeform 69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73" name="Freeform 69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611" name="Group 700"/>
          <p:cNvGrpSpPr>
            <a:grpSpLocks/>
          </p:cNvGrpSpPr>
          <p:nvPr/>
        </p:nvGrpSpPr>
        <p:grpSpPr bwMode="auto">
          <a:xfrm>
            <a:off x="5418138" y="4575175"/>
            <a:ext cx="701675" cy="304800"/>
            <a:chOff x="872" y="994"/>
            <a:chExt cx="442" cy="192"/>
          </a:xfrm>
        </p:grpSpPr>
        <p:sp>
          <p:nvSpPr>
            <p:cNvPr id="78930" name="AutoShape 70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8931" name="AutoShape 702"/>
            <p:cNvCxnSpPr>
              <a:cxnSpLocks noChangeShapeType="1"/>
              <a:stCxn id="7893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8932" name="Group 703"/>
            <p:cNvGrpSpPr>
              <a:grpSpLocks/>
            </p:cNvGrpSpPr>
            <p:nvPr/>
          </p:nvGrpSpPr>
          <p:grpSpPr bwMode="auto">
            <a:xfrm flipH="1">
              <a:off x="872" y="994"/>
              <a:ext cx="182" cy="192"/>
              <a:chOff x="4666" y="2982"/>
              <a:chExt cx="481" cy="568"/>
            </a:xfrm>
          </p:grpSpPr>
          <p:sp>
            <p:nvSpPr>
              <p:cNvPr id="78933" name="AutoShape 70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8934" name="Freeform 70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35" name="Freeform 70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36" name="Freeform 70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37" name="Freeform 70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38" name="Freeform 70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39" name="Freeform 71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40" name="Freeform 71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41" name="Freeform 71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42" name="Freeform 71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43" name="Freeform 71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44" name="Freeform 71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45" name="Freeform 71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46" name="Freeform 71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47" name="Freeform 71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48" name="Freeform 71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49" name="Freeform 72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50" name="Freeform 72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51" name="Freeform 72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625" name="Group 723"/>
          <p:cNvGrpSpPr>
            <a:grpSpLocks/>
          </p:cNvGrpSpPr>
          <p:nvPr/>
        </p:nvGrpSpPr>
        <p:grpSpPr bwMode="auto">
          <a:xfrm>
            <a:off x="6799263" y="3322638"/>
            <a:ext cx="701675" cy="304800"/>
            <a:chOff x="872" y="994"/>
            <a:chExt cx="442" cy="192"/>
          </a:xfrm>
        </p:grpSpPr>
        <p:sp>
          <p:nvSpPr>
            <p:cNvPr id="78908" name="AutoShape 72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8909" name="AutoShape 725"/>
            <p:cNvCxnSpPr>
              <a:cxnSpLocks noChangeShapeType="1"/>
              <a:stCxn id="7890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8910" name="Group 726"/>
            <p:cNvGrpSpPr>
              <a:grpSpLocks/>
            </p:cNvGrpSpPr>
            <p:nvPr/>
          </p:nvGrpSpPr>
          <p:grpSpPr bwMode="auto">
            <a:xfrm flipH="1">
              <a:off x="872" y="994"/>
              <a:ext cx="182" cy="192"/>
              <a:chOff x="4666" y="2982"/>
              <a:chExt cx="481" cy="568"/>
            </a:xfrm>
          </p:grpSpPr>
          <p:sp>
            <p:nvSpPr>
              <p:cNvPr id="78911" name="AutoShape 72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8912" name="Freeform 72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13" name="Freeform 72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14" name="Freeform 73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15" name="Freeform 73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16" name="Freeform 73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17" name="Freeform 73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18" name="Freeform 73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19" name="Freeform 73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20" name="Freeform 73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21" name="Freeform 73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22" name="Freeform 73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23" name="Freeform 73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24" name="Freeform 74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25" name="Freeform 74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26" name="Freeform 74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27" name="Freeform 74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28" name="Freeform 74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29" name="Freeform 74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sp>
        <p:nvSpPr>
          <p:cNvPr id="78880" name="Text Box 746"/>
          <p:cNvSpPr txBox="1">
            <a:spLocks noChangeArrowheads="1"/>
          </p:cNvSpPr>
          <p:nvPr/>
        </p:nvSpPr>
        <p:spPr bwMode="auto">
          <a:xfrm>
            <a:off x="1492250" y="4745038"/>
            <a:ext cx="1195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solidFill>
                  <a:srgbClr val="000000"/>
                </a:solidFill>
                <a:miter lim="800000"/>
                <a:headEnd type="none" w="sm" len="sm"/>
                <a:tailEnd type="none" w="sm" len="sm"/>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r>
              <a:rPr lang="en-US" sz="2400">
                <a:solidFill>
                  <a:srgbClr val="000066"/>
                </a:solidFill>
                <a:latin typeface="Eurostile"/>
                <a:cs typeface="Eurostile"/>
              </a:rPr>
              <a:t>Tracker</a:t>
            </a:r>
          </a:p>
        </p:txBody>
      </p:sp>
      <p:grpSp>
        <p:nvGrpSpPr>
          <p:cNvPr id="78881" name="Group 747"/>
          <p:cNvGrpSpPr>
            <a:grpSpLocks/>
          </p:cNvGrpSpPr>
          <p:nvPr/>
        </p:nvGrpSpPr>
        <p:grpSpPr bwMode="auto">
          <a:xfrm>
            <a:off x="4525963" y="2006600"/>
            <a:ext cx="812800" cy="369889"/>
            <a:chOff x="2851" y="1264"/>
            <a:chExt cx="512" cy="233"/>
          </a:xfrm>
        </p:grpSpPr>
        <p:sp>
          <p:nvSpPr>
            <p:cNvPr id="78902" name="Rectangle 748"/>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903" name="Rectangle 749"/>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904" name="Rectangle 750"/>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905" name="Rectangle 751"/>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906" name="Rectangle 752"/>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907" name="Rectangle 753"/>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78882" name="Rectangle 754"/>
          <p:cNvSpPr>
            <a:spLocks noChangeArrowheads="1"/>
          </p:cNvSpPr>
          <p:nvPr/>
        </p:nvSpPr>
        <p:spPr bwMode="auto">
          <a:xfrm>
            <a:off x="17811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883" name="Rectangle 755"/>
          <p:cNvSpPr>
            <a:spLocks noChangeArrowheads="1"/>
          </p:cNvSpPr>
          <p:nvPr/>
        </p:nvSpPr>
        <p:spPr bwMode="auto">
          <a:xfrm>
            <a:off x="19161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884" name="Rectangle 756"/>
          <p:cNvSpPr>
            <a:spLocks noChangeArrowheads="1"/>
          </p:cNvSpPr>
          <p:nvPr/>
        </p:nvSpPr>
        <p:spPr bwMode="auto">
          <a:xfrm>
            <a:off x="2052638"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885" name="Rectangle 757"/>
          <p:cNvSpPr>
            <a:spLocks noChangeArrowheads="1"/>
          </p:cNvSpPr>
          <p:nvPr/>
        </p:nvSpPr>
        <p:spPr bwMode="auto">
          <a:xfrm>
            <a:off x="21875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886" name="Rectangle 758"/>
          <p:cNvSpPr>
            <a:spLocks noChangeArrowheads="1"/>
          </p:cNvSpPr>
          <p:nvPr/>
        </p:nvSpPr>
        <p:spPr bwMode="auto">
          <a:xfrm>
            <a:off x="23225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887" name="Rectangle 759"/>
          <p:cNvSpPr>
            <a:spLocks noChangeArrowheads="1"/>
          </p:cNvSpPr>
          <p:nvPr/>
        </p:nvSpPr>
        <p:spPr bwMode="auto">
          <a:xfrm>
            <a:off x="2457450"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1626" name="Line 762"/>
          <p:cNvSpPr>
            <a:spLocks noChangeShapeType="1"/>
          </p:cNvSpPr>
          <p:nvPr/>
        </p:nvSpPr>
        <p:spPr bwMode="auto">
          <a:xfrm flipV="1">
            <a:off x="2006600" y="2214563"/>
            <a:ext cx="2700338" cy="3014662"/>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78889" name="Rectangle 763"/>
          <p:cNvSpPr>
            <a:spLocks noChangeArrowheads="1"/>
          </p:cNvSpPr>
          <p:nvPr/>
        </p:nvSpPr>
        <p:spPr bwMode="auto">
          <a:xfrm>
            <a:off x="4527550"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1628" name="Line 764"/>
          <p:cNvSpPr>
            <a:spLocks noChangeShapeType="1"/>
          </p:cNvSpPr>
          <p:nvPr/>
        </p:nvSpPr>
        <p:spPr bwMode="auto">
          <a:xfrm flipH="1">
            <a:off x="3536950" y="4103688"/>
            <a:ext cx="1125538" cy="630237"/>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1629" name="Line 765"/>
          <p:cNvSpPr>
            <a:spLocks noChangeShapeType="1"/>
          </p:cNvSpPr>
          <p:nvPr/>
        </p:nvSpPr>
        <p:spPr bwMode="auto">
          <a:xfrm flipV="1">
            <a:off x="3671888" y="4238625"/>
            <a:ext cx="1035050" cy="630238"/>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grpSp>
        <p:nvGrpSpPr>
          <p:cNvPr id="2340865" name="Group 766"/>
          <p:cNvGrpSpPr>
            <a:grpSpLocks/>
          </p:cNvGrpSpPr>
          <p:nvPr/>
        </p:nvGrpSpPr>
        <p:grpSpPr bwMode="auto">
          <a:xfrm>
            <a:off x="4751388" y="3671888"/>
            <a:ext cx="812800" cy="369886"/>
            <a:chOff x="2851" y="1264"/>
            <a:chExt cx="512" cy="233"/>
          </a:xfrm>
        </p:grpSpPr>
        <p:sp>
          <p:nvSpPr>
            <p:cNvPr id="78896" name="Rectangle 767"/>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897" name="Rectangle 768"/>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898" name="Rectangle 769"/>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899" name="Rectangle 770"/>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900" name="Rectangle 771"/>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901" name="Rectangle 772"/>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2341637" name="Line 773"/>
          <p:cNvSpPr>
            <a:spLocks noChangeShapeType="1"/>
          </p:cNvSpPr>
          <p:nvPr/>
        </p:nvSpPr>
        <p:spPr bwMode="auto">
          <a:xfrm flipV="1">
            <a:off x="2141538" y="3924300"/>
            <a:ext cx="2925762" cy="1304925"/>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wrap="none" rIns="54000">
            <a:spAutoFit/>
          </a:bodyPr>
          <a:lstStyle/>
          <a:p>
            <a:endParaRPr lang="en-US">
              <a:solidFill>
                <a:srgbClr val="000000"/>
              </a:solidFill>
              <a:latin typeface="Eurostile"/>
              <a:cs typeface="Eurostile"/>
            </a:endParaRPr>
          </a:p>
        </p:txBody>
      </p:sp>
      <p:sp>
        <p:nvSpPr>
          <p:cNvPr id="2341638" name="AutoShape 774"/>
          <p:cNvSpPr>
            <a:spLocks noChangeArrowheads="1"/>
          </p:cNvSpPr>
          <p:nvPr/>
        </p:nvSpPr>
        <p:spPr bwMode="auto">
          <a:xfrm>
            <a:off x="1827213" y="5724525"/>
            <a:ext cx="2970212" cy="450850"/>
          </a:xfrm>
          <a:prstGeom prst="wedgeRectCallout">
            <a:avLst>
              <a:gd name="adj1" fmla="val -38778"/>
              <a:gd name="adj2" fmla="val -133449"/>
            </a:avLst>
          </a:prstGeom>
          <a:solidFill>
            <a:srgbClr val="FFFFFF"/>
          </a:solidFill>
          <a:ln w="38100">
            <a:solidFill>
              <a:schemeClr val="folHlink"/>
            </a:solidFill>
            <a:miter lim="800000"/>
            <a:headEnd/>
            <a:tailEnd type="none" w="lg" len="lg"/>
          </a:ln>
        </p:spPr>
        <p:txBody>
          <a:bodyPr rIns="54000"/>
          <a:lstStyle/>
          <a:p>
            <a:r>
              <a:rPr lang="en-US" sz="2000">
                <a:solidFill>
                  <a:srgbClr val="000000"/>
                </a:solidFill>
                <a:latin typeface="Eurostile"/>
                <a:cs typeface="Eurostile"/>
              </a:rPr>
              <a:t>Rarest first strategy</a:t>
            </a:r>
          </a:p>
        </p:txBody>
      </p:sp>
      <p:sp>
        <p:nvSpPr>
          <p:cNvPr id="2341640" name="AutoShape 776"/>
          <p:cNvSpPr>
            <a:spLocks noChangeArrowheads="1"/>
          </p:cNvSpPr>
          <p:nvPr/>
        </p:nvSpPr>
        <p:spPr bwMode="auto">
          <a:xfrm>
            <a:off x="5337175" y="2484438"/>
            <a:ext cx="3195638" cy="765175"/>
          </a:xfrm>
          <a:prstGeom prst="wedgeRectCallout">
            <a:avLst>
              <a:gd name="adj1" fmla="val -59139"/>
              <a:gd name="adj2" fmla="val 112657"/>
            </a:avLst>
          </a:prstGeom>
          <a:solidFill>
            <a:srgbClr val="FFFFFF"/>
          </a:solidFill>
          <a:ln w="38100">
            <a:solidFill>
              <a:schemeClr val="folHlink"/>
            </a:solidFill>
            <a:miter lim="800000"/>
            <a:headEnd/>
            <a:tailEnd type="none" w="lg" len="lg"/>
          </a:ln>
        </p:spPr>
        <p:txBody>
          <a:bodyPr rIns="54000"/>
          <a:lstStyle/>
          <a:p>
            <a:r>
              <a:rPr lang="en-US" sz="2000">
                <a:solidFill>
                  <a:srgbClr val="000000"/>
                </a:solidFill>
                <a:latin typeface="Eurostile"/>
                <a:cs typeface="Eurostile"/>
              </a:rPr>
              <a:t>No second input stream:</a:t>
            </a:r>
            <a:br>
              <a:rPr lang="en-US" sz="2000">
                <a:solidFill>
                  <a:srgbClr val="000000"/>
                </a:solidFill>
                <a:latin typeface="Eurostile"/>
                <a:cs typeface="Eurostile"/>
              </a:rPr>
            </a:br>
            <a:r>
              <a:rPr lang="en-US" sz="2000">
                <a:solidFill>
                  <a:srgbClr val="000000"/>
                </a:solidFill>
                <a:latin typeface="Eurostile"/>
                <a:cs typeface="Eurostile"/>
              </a:rPr>
              <a:t>not contributed enough</a:t>
            </a:r>
          </a:p>
        </p:txBody>
      </p:sp>
    </p:spTree>
    <p:extLst>
      <p:ext uri="{BB962C8B-B14F-4D97-AF65-F5344CB8AC3E}">
        <p14:creationId xmlns:p14="http://schemas.microsoft.com/office/powerpoint/2010/main" val="413060221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mph" presetSubtype="0" nodeType="withEffect">
                                  <p:stCondLst>
                                    <p:cond delay="0"/>
                                  </p:stCondLst>
                                  <p:childTnLst>
                                    <p:set>
                                      <p:cBhvr rctx="PPT">
                                        <p:cTn id="6" dur="indefinite"/>
                                        <p:tgtEl>
                                          <p:spTgt spid="12"/>
                                        </p:tgtEl>
                                        <p:attrNameLst>
                                          <p:attrName>style.opacity</p:attrName>
                                        </p:attrNameLst>
                                      </p:cBhvr>
                                      <p:to>
                                        <p:strVal val="0.5"/>
                                      </p:to>
                                    </p:set>
                                    <p:animEffect filter="image" prLst="opacity: 0.5">
                                      <p:cBhvr rctx="IE">
                                        <p:cTn id="7" dur="indefinite"/>
                                        <p:tgtEl>
                                          <p:spTgt spid="12"/>
                                        </p:tgtEl>
                                      </p:cBhvr>
                                    </p:animEffect>
                                  </p:childTnLst>
                                </p:cTn>
                              </p:par>
                              <p:par>
                                <p:cTn id="8" presetID="9" presetClass="emph" presetSubtype="0" nodeType="withEffect">
                                  <p:stCondLst>
                                    <p:cond delay="0"/>
                                  </p:stCondLst>
                                  <p:childTnLst>
                                    <p:set>
                                      <p:cBhvr rctx="PPT">
                                        <p:cTn id="9" dur="indefinite"/>
                                        <p:tgtEl>
                                          <p:spTgt spid="14"/>
                                        </p:tgtEl>
                                        <p:attrNameLst>
                                          <p:attrName>style.opacity</p:attrName>
                                        </p:attrNameLst>
                                      </p:cBhvr>
                                      <p:to>
                                        <p:strVal val="0.5"/>
                                      </p:to>
                                    </p:set>
                                    <p:animEffect filter="image" prLst="opacity: 0.5">
                                      <p:cBhvr rctx="IE">
                                        <p:cTn id="10" dur="indefinite"/>
                                        <p:tgtEl>
                                          <p:spTgt spid="14"/>
                                        </p:tgtEl>
                                      </p:cBhvr>
                                    </p:animEffect>
                                  </p:childTnLst>
                                </p:cTn>
                              </p:par>
                              <p:par>
                                <p:cTn id="11" presetID="9" presetClass="emph" presetSubtype="0" nodeType="withEffect">
                                  <p:stCondLst>
                                    <p:cond delay="0"/>
                                  </p:stCondLst>
                                  <p:childTnLst>
                                    <p:set>
                                      <p:cBhvr rctx="PPT">
                                        <p:cTn id="12" dur="indefinite"/>
                                        <p:tgtEl>
                                          <p:spTgt spid="2341518"/>
                                        </p:tgtEl>
                                        <p:attrNameLst>
                                          <p:attrName>style.opacity</p:attrName>
                                        </p:attrNameLst>
                                      </p:cBhvr>
                                      <p:to>
                                        <p:strVal val="0.5"/>
                                      </p:to>
                                    </p:set>
                                    <p:animEffect filter="image" prLst="opacity: 0.5">
                                      <p:cBhvr rctx="IE">
                                        <p:cTn id="13" dur="indefinite"/>
                                        <p:tgtEl>
                                          <p:spTgt spid="2341518"/>
                                        </p:tgtEl>
                                      </p:cBhvr>
                                    </p:animEffect>
                                  </p:childTnLst>
                                </p:cTn>
                              </p:par>
                              <p:par>
                                <p:cTn id="14" presetID="9" presetClass="emph" presetSubtype="0" nodeType="withEffect">
                                  <p:stCondLst>
                                    <p:cond delay="0"/>
                                  </p:stCondLst>
                                  <p:childTnLst>
                                    <p:set>
                                      <p:cBhvr rctx="PPT">
                                        <p:cTn id="15" dur="indefinite"/>
                                        <p:tgtEl>
                                          <p:spTgt spid="16"/>
                                        </p:tgtEl>
                                        <p:attrNameLst>
                                          <p:attrName>style.opacity</p:attrName>
                                        </p:attrNameLst>
                                      </p:cBhvr>
                                      <p:to>
                                        <p:strVal val="0.5"/>
                                      </p:to>
                                    </p:set>
                                    <p:animEffect filter="image" prLst="opacity: 0.5">
                                      <p:cBhvr rctx="IE">
                                        <p:cTn id="16" dur="indefinite"/>
                                        <p:tgtEl>
                                          <p:spTgt spid="16"/>
                                        </p:tgtEl>
                                      </p:cBhvr>
                                    </p:animEffect>
                                  </p:childTnLst>
                                </p:cTn>
                              </p:par>
                              <p:par>
                                <p:cTn id="17" presetID="9" presetClass="emph" presetSubtype="0" nodeType="withEffect">
                                  <p:stCondLst>
                                    <p:cond delay="0"/>
                                  </p:stCondLst>
                                  <p:childTnLst>
                                    <p:set>
                                      <p:cBhvr rctx="PPT">
                                        <p:cTn id="18" dur="indefinite"/>
                                        <p:tgtEl>
                                          <p:spTgt spid="18"/>
                                        </p:tgtEl>
                                        <p:attrNameLst>
                                          <p:attrName>style.opacity</p:attrName>
                                        </p:attrNameLst>
                                      </p:cBhvr>
                                      <p:to>
                                        <p:strVal val="0.5"/>
                                      </p:to>
                                    </p:set>
                                    <p:animEffect filter="image" prLst="opacity: 0.5">
                                      <p:cBhvr rctx="IE">
                                        <p:cTn id="19" dur="indefinite"/>
                                        <p:tgtEl>
                                          <p:spTgt spid="18"/>
                                        </p:tgtEl>
                                      </p:cBhvr>
                                    </p:animEffect>
                                  </p:childTnLst>
                                </p:cTn>
                              </p:par>
                              <p:par>
                                <p:cTn id="20" presetID="9" presetClass="emph" presetSubtype="0" nodeType="withEffect">
                                  <p:stCondLst>
                                    <p:cond delay="0"/>
                                  </p:stCondLst>
                                  <p:childTnLst>
                                    <p:set>
                                      <p:cBhvr rctx="PPT">
                                        <p:cTn id="21" dur="indefinite"/>
                                        <p:tgtEl>
                                          <p:spTgt spid="22"/>
                                        </p:tgtEl>
                                        <p:attrNameLst>
                                          <p:attrName>style.opacity</p:attrName>
                                        </p:attrNameLst>
                                      </p:cBhvr>
                                      <p:to>
                                        <p:strVal val="0.5"/>
                                      </p:to>
                                    </p:set>
                                    <p:animEffect filter="image" prLst="opacity: 0.5">
                                      <p:cBhvr rctx="IE">
                                        <p:cTn id="22" dur="indefinite"/>
                                        <p:tgtEl>
                                          <p:spTgt spid="22"/>
                                        </p:tgtEl>
                                      </p:cBhvr>
                                    </p:animEffect>
                                  </p:childTnLst>
                                </p:cTn>
                              </p:par>
                              <p:par>
                                <p:cTn id="23" presetID="9" presetClass="emph" presetSubtype="0" nodeType="withEffect">
                                  <p:stCondLst>
                                    <p:cond delay="0"/>
                                  </p:stCondLst>
                                  <p:childTnLst>
                                    <p:set>
                                      <p:cBhvr rctx="PPT">
                                        <p:cTn id="24" dur="indefinite"/>
                                        <p:tgtEl>
                                          <p:spTgt spid="20"/>
                                        </p:tgtEl>
                                        <p:attrNameLst>
                                          <p:attrName>style.opacity</p:attrName>
                                        </p:attrNameLst>
                                      </p:cBhvr>
                                      <p:to>
                                        <p:strVal val="0.5"/>
                                      </p:to>
                                    </p:set>
                                    <p:animEffect filter="image" prLst="opacity: 0.5">
                                      <p:cBhvr rctx="IE">
                                        <p:cTn id="25" dur="indefinite"/>
                                        <p:tgtEl>
                                          <p:spTgt spid="20"/>
                                        </p:tgtEl>
                                      </p:cBhvr>
                                    </p:animEffect>
                                  </p:childTnLst>
                                </p:cTn>
                              </p:par>
                              <p:par>
                                <p:cTn id="26" presetID="9" presetClass="emph" presetSubtype="0" nodeType="withEffect">
                                  <p:stCondLst>
                                    <p:cond delay="0"/>
                                  </p:stCondLst>
                                  <p:childTnLst>
                                    <p:set>
                                      <p:cBhvr rctx="PPT">
                                        <p:cTn id="27" dur="indefinite"/>
                                        <p:tgtEl>
                                          <p:spTgt spid="2341541"/>
                                        </p:tgtEl>
                                        <p:attrNameLst>
                                          <p:attrName>style.opacity</p:attrName>
                                        </p:attrNameLst>
                                      </p:cBhvr>
                                      <p:to>
                                        <p:strVal val="0.5"/>
                                      </p:to>
                                    </p:set>
                                    <p:animEffect filter="image" prLst="opacity: 0.5">
                                      <p:cBhvr rctx="IE">
                                        <p:cTn id="28" dur="indefinite"/>
                                        <p:tgtEl>
                                          <p:spTgt spid="2341541"/>
                                        </p:tgtEl>
                                      </p:cBhvr>
                                    </p:animEffect>
                                  </p:childTnLst>
                                </p:cTn>
                              </p:par>
                              <p:par>
                                <p:cTn id="29" presetID="9" presetClass="emph" presetSubtype="0" nodeType="withEffect">
                                  <p:stCondLst>
                                    <p:cond delay="0"/>
                                  </p:stCondLst>
                                  <p:childTnLst>
                                    <p:set>
                                      <p:cBhvr rctx="PPT">
                                        <p:cTn id="30" dur="indefinite"/>
                                        <p:tgtEl>
                                          <p:spTgt spid="24"/>
                                        </p:tgtEl>
                                        <p:attrNameLst>
                                          <p:attrName>style.opacity</p:attrName>
                                        </p:attrNameLst>
                                      </p:cBhvr>
                                      <p:to>
                                        <p:strVal val="0.5"/>
                                      </p:to>
                                    </p:set>
                                    <p:animEffect filter="image" prLst="opacity: 0.5">
                                      <p:cBhvr rctx="IE">
                                        <p:cTn id="31" dur="indefinite"/>
                                        <p:tgtEl>
                                          <p:spTgt spid="24"/>
                                        </p:tgtEl>
                                      </p:cBhvr>
                                    </p:animEffect>
                                  </p:childTnLst>
                                </p:cTn>
                              </p:par>
                              <p:par>
                                <p:cTn id="32" presetID="9" presetClass="emph" presetSubtype="0" nodeType="withEffect">
                                  <p:stCondLst>
                                    <p:cond delay="0"/>
                                  </p:stCondLst>
                                  <p:childTnLst>
                                    <p:set>
                                      <p:cBhvr rctx="PPT">
                                        <p:cTn id="33" dur="indefinite"/>
                                        <p:tgtEl>
                                          <p:spTgt spid="26"/>
                                        </p:tgtEl>
                                        <p:attrNameLst>
                                          <p:attrName>style.opacity</p:attrName>
                                        </p:attrNameLst>
                                      </p:cBhvr>
                                      <p:to>
                                        <p:strVal val="0.5"/>
                                      </p:to>
                                    </p:set>
                                    <p:animEffect filter="image" prLst="opacity: 0.5">
                                      <p:cBhvr rctx="IE">
                                        <p:cTn id="34" dur="indefinite"/>
                                        <p:tgtEl>
                                          <p:spTgt spid="26"/>
                                        </p:tgtEl>
                                      </p:cBhvr>
                                    </p:animEffect>
                                  </p:childTnLst>
                                </p:cTn>
                              </p:par>
                              <p:par>
                                <p:cTn id="35" presetID="9" presetClass="emph" presetSubtype="0" nodeType="withEffect">
                                  <p:stCondLst>
                                    <p:cond delay="0"/>
                                  </p:stCondLst>
                                  <p:childTnLst>
                                    <p:set>
                                      <p:cBhvr rctx="PPT">
                                        <p:cTn id="36" dur="indefinite"/>
                                        <p:tgtEl>
                                          <p:spTgt spid="2341219"/>
                                        </p:tgtEl>
                                        <p:attrNameLst>
                                          <p:attrName>style.opacity</p:attrName>
                                        </p:attrNameLst>
                                      </p:cBhvr>
                                      <p:to>
                                        <p:strVal val="0.5"/>
                                      </p:to>
                                    </p:set>
                                    <p:animEffect filter="image" prLst="opacity: 0.5">
                                      <p:cBhvr rctx="IE">
                                        <p:cTn id="37" dur="indefinite"/>
                                        <p:tgtEl>
                                          <p:spTgt spid="2341219"/>
                                        </p:tgtEl>
                                      </p:cBhvr>
                                    </p:animEffect>
                                  </p:childTnLst>
                                </p:cTn>
                              </p:par>
                              <p:par>
                                <p:cTn id="38" presetID="9" presetClass="emph" presetSubtype="0" nodeType="withEffect">
                                  <p:stCondLst>
                                    <p:cond delay="0"/>
                                  </p:stCondLst>
                                  <p:childTnLst>
                                    <p:set>
                                      <p:cBhvr rctx="PPT">
                                        <p:cTn id="39" dur="indefinite"/>
                                        <p:tgtEl>
                                          <p:spTgt spid="2341242"/>
                                        </p:tgtEl>
                                        <p:attrNameLst>
                                          <p:attrName>style.opacity</p:attrName>
                                        </p:attrNameLst>
                                      </p:cBhvr>
                                      <p:to>
                                        <p:strVal val="0.5"/>
                                      </p:to>
                                    </p:set>
                                    <p:animEffect filter="image" prLst="opacity: 0.5">
                                      <p:cBhvr rctx="IE">
                                        <p:cTn id="40" dur="indefinite"/>
                                        <p:tgtEl>
                                          <p:spTgt spid="2341242"/>
                                        </p:tgtEl>
                                      </p:cBhvr>
                                    </p:animEffect>
                                  </p:childTnLst>
                                </p:cTn>
                              </p:par>
                              <p:par>
                                <p:cTn id="41" presetID="9" presetClass="emph" presetSubtype="0" nodeType="withEffect">
                                  <p:stCondLst>
                                    <p:cond delay="0"/>
                                  </p:stCondLst>
                                  <p:childTnLst>
                                    <p:set>
                                      <p:cBhvr rctx="PPT">
                                        <p:cTn id="42" dur="indefinite"/>
                                        <p:tgtEl>
                                          <p:spTgt spid="2341265"/>
                                        </p:tgtEl>
                                        <p:attrNameLst>
                                          <p:attrName>style.opacity</p:attrName>
                                        </p:attrNameLst>
                                      </p:cBhvr>
                                      <p:to>
                                        <p:strVal val="0.5"/>
                                      </p:to>
                                    </p:set>
                                    <p:animEffect filter="image" prLst="opacity: 0.5">
                                      <p:cBhvr rctx="IE">
                                        <p:cTn id="43" dur="indefinite"/>
                                        <p:tgtEl>
                                          <p:spTgt spid="2341265"/>
                                        </p:tgtEl>
                                      </p:cBhvr>
                                    </p:animEffect>
                                  </p:childTnLst>
                                </p:cTn>
                              </p:par>
                              <p:par>
                                <p:cTn id="44" presetID="9" presetClass="emph" presetSubtype="0" nodeType="withEffect">
                                  <p:stCondLst>
                                    <p:cond delay="0"/>
                                  </p:stCondLst>
                                  <p:childTnLst>
                                    <p:set>
                                      <p:cBhvr rctx="PPT">
                                        <p:cTn id="45" dur="indefinite"/>
                                        <p:tgtEl>
                                          <p:spTgt spid="28"/>
                                        </p:tgtEl>
                                        <p:attrNameLst>
                                          <p:attrName>style.opacity</p:attrName>
                                        </p:attrNameLst>
                                      </p:cBhvr>
                                      <p:to>
                                        <p:strVal val="0.5"/>
                                      </p:to>
                                    </p:set>
                                    <p:animEffect filter="image" prLst="opacity: 0.5">
                                      <p:cBhvr rctx="IE">
                                        <p:cTn id="46" dur="indefinite"/>
                                        <p:tgtEl>
                                          <p:spTgt spid="28"/>
                                        </p:tgtEl>
                                      </p:cBhvr>
                                    </p:animEffect>
                                  </p:childTnLst>
                                </p:cTn>
                              </p:par>
                              <p:par>
                                <p:cTn id="47" presetID="9" presetClass="emph" presetSubtype="0" nodeType="withEffect">
                                  <p:stCondLst>
                                    <p:cond delay="0"/>
                                  </p:stCondLst>
                                  <p:childTnLst>
                                    <p:set>
                                      <p:cBhvr rctx="PPT">
                                        <p:cTn id="48" dur="indefinite"/>
                                        <p:tgtEl>
                                          <p:spTgt spid="2341449"/>
                                        </p:tgtEl>
                                        <p:attrNameLst>
                                          <p:attrName>style.opacity</p:attrName>
                                        </p:attrNameLst>
                                      </p:cBhvr>
                                      <p:to>
                                        <p:strVal val="0.5"/>
                                      </p:to>
                                    </p:set>
                                    <p:animEffect filter="image" prLst="opacity: 0.5">
                                      <p:cBhvr rctx="IE">
                                        <p:cTn id="49" dur="indefinite"/>
                                        <p:tgtEl>
                                          <p:spTgt spid="2341449"/>
                                        </p:tgtEl>
                                      </p:cBhvr>
                                    </p:animEffect>
                                  </p:childTnLst>
                                </p:cTn>
                              </p:par>
                              <p:par>
                                <p:cTn id="50" presetID="9" presetClass="emph" presetSubtype="0" nodeType="withEffect">
                                  <p:stCondLst>
                                    <p:cond delay="0"/>
                                  </p:stCondLst>
                                  <p:childTnLst>
                                    <p:set>
                                      <p:cBhvr rctx="PPT">
                                        <p:cTn id="51" dur="indefinite"/>
                                        <p:tgtEl>
                                          <p:spTgt spid="2341403"/>
                                        </p:tgtEl>
                                        <p:attrNameLst>
                                          <p:attrName>style.opacity</p:attrName>
                                        </p:attrNameLst>
                                      </p:cBhvr>
                                      <p:to>
                                        <p:strVal val="0.5"/>
                                      </p:to>
                                    </p:set>
                                    <p:animEffect filter="image" prLst="opacity: 0.5">
                                      <p:cBhvr rctx="IE">
                                        <p:cTn id="52" dur="indefinite"/>
                                        <p:tgtEl>
                                          <p:spTgt spid="2341403"/>
                                        </p:tgtEl>
                                      </p:cBhvr>
                                    </p:animEffect>
                                  </p:childTnLst>
                                </p:cTn>
                              </p:par>
                              <p:par>
                                <p:cTn id="53" presetID="9" presetClass="emph" presetSubtype="0" nodeType="withEffect">
                                  <p:stCondLst>
                                    <p:cond delay="0"/>
                                  </p:stCondLst>
                                  <p:childTnLst>
                                    <p:set>
                                      <p:cBhvr rctx="PPT">
                                        <p:cTn id="54" dur="indefinite"/>
                                        <p:tgtEl>
                                          <p:spTgt spid="2341380"/>
                                        </p:tgtEl>
                                        <p:attrNameLst>
                                          <p:attrName>style.opacity</p:attrName>
                                        </p:attrNameLst>
                                      </p:cBhvr>
                                      <p:to>
                                        <p:strVal val="0.5"/>
                                      </p:to>
                                    </p:set>
                                    <p:animEffect filter="image" prLst="opacity: 0.5">
                                      <p:cBhvr rctx="IE">
                                        <p:cTn id="55" dur="indefinite"/>
                                        <p:tgtEl>
                                          <p:spTgt spid="2341380"/>
                                        </p:tgtEl>
                                      </p:cBhvr>
                                    </p:animEffect>
                                  </p:childTnLst>
                                </p:cTn>
                              </p:par>
                              <p:par>
                                <p:cTn id="56" presetID="9" presetClass="emph" presetSubtype="0" nodeType="withEffect">
                                  <p:stCondLst>
                                    <p:cond delay="0"/>
                                  </p:stCondLst>
                                  <p:childTnLst>
                                    <p:set>
                                      <p:cBhvr rctx="PPT">
                                        <p:cTn id="57" dur="indefinite"/>
                                        <p:tgtEl>
                                          <p:spTgt spid="2341495"/>
                                        </p:tgtEl>
                                        <p:attrNameLst>
                                          <p:attrName>style.opacity</p:attrName>
                                        </p:attrNameLst>
                                      </p:cBhvr>
                                      <p:to>
                                        <p:strVal val="0.5"/>
                                      </p:to>
                                    </p:set>
                                    <p:animEffect filter="image" prLst="opacity: 0.5">
                                      <p:cBhvr rctx="IE">
                                        <p:cTn id="58" dur="indefinite"/>
                                        <p:tgtEl>
                                          <p:spTgt spid="2341495"/>
                                        </p:tgtEl>
                                      </p:cBhvr>
                                    </p:animEffect>
                                  </p:childTnLst>
                                </p:cTn>
                              </p:par>
                              <p:par>
                                <p:cTn id="59" presetID="9" presetClass="emph" presetSubtype="0" nodeType="withEffect">
                                  <p:stCondLst>
                                    <p:cond delay="0"/>
                                  </p:stCondLst>
                                  <p:childTnLst>
                                    <p:set>
                                      <p:cBhvr rctx="PPT">
                                        <p:cTn id="60" dur="indefinite"/>
                                        <p:tgtEl>
                                          <p:spTgt spid="2341426"/>
                                        </p:tgtEl>
                                        <p:attrNameLst>
                                          <p:attrName>style.opacity</p:attrName>
                                        </p:attrNameLst>
                                      </p:cBhvr>
                                      <p:to>
                                        <p:strVal val="0.5"/>
                                      </p:to>
                                    </p:set>
                                    <p:animEffect filter="image" prLst="opacity: 0.5">
                                      <p:cBhvr rctx="IE">
                                        <p:cTn id="61" dur="indefinite"/>
                                        <p:tgtEl>
                                          <p:spTgt spid="2341426"/>
                                        </p:tgtEl>
                                      </p:cBhvr>
                                    </p:animEffect>
                                  </p:childTnLst>
                                </p:cTn>
                              </p:par>
                              <p:par>
                                <p:cTn id="62" presetID="9" presetClass="emph" presetSubtype="0" nodeType="withEffect">
                                  <p:stCondLst>
                                    <p:cond delay="0"/>
                                  </p:stCondLst>
                                  <p:childTnLst>
                                    <p:set>
                                      <p:cBhvr rctx="PPT">
                                        <p:cTn id="63" dur="indefinite"/>
                                        <p:tgtEl>
                                          <p:spTgt spid="2341611"/>
                                        </p:tgtEl>
                                        <p:attrNameLst>
                                          <p:attrName>style.opacity</p:attrName>
                                        </p:attrNameLst>
                                      </p:cBhvr>
                                      <p:to>
                                        <p:strVal val="0.5"/>
                                      </p:to>
                                    </p:set>
                                    <p:animEffect filter="image" prLst="opacity: 0.5">
                                      <p:cBhvr rctx="IE">
                                        <p:cTn id="64" dur="indefinite"/>
                                        <p:tgtEl>
                                          <p:spTgt spid="2341611"/>
                                        </p:tgtEl>
                                      </p:cBhvr>
                                    </p:animEffect>
                                  </p:childTnLst>
                                </p:cTn>
                              </p:par>
                              <p:par>
                                <p:cTn id="65" presetID="9" presetClass="emph" presetSubtype="0" nodeType="withEffect">
                                  <p:stCondLst>
                                    <p:cond delay="0"/>
                                  </p:stCondLst>
                                  <p:childTnLst>
                                    <p:set>
                                      <p:cBhvr rctx="PPT">
                                        <p:cTn id="66" dur="indefinite"/>
                                        <p:tgtEl>
                                          <p:spTgt spid="2341472"/>
                                        </p:tgtEl>
                                        <p:attrNameLst>
                                          <p:attrName>style.opacity</p:attrName>
                                        </p:attrNameLst>
                                      </p:cBhvr>
                                      <p:to>
                                        <p:strVal val="0.5"/>
                                      </p:to>
                                    </p:set>
                                    <p:animEffect filter="image" prLst="opacity: 0.5">
                                      <p:cBhvr rctx="IE">
                                        <p:cTn id="67" dur="indefinite"/>
                                        <p:tgtEl>
                                          <p:spTgt spid="2341472"/>
                                        </p:tgtEl>
                                      </p:cBhvr>
                                    </p:animEffect>
                                  </p:childTnLst>
                                </p:cTn>
                              </p:par>
                              <p:par>
                                <p:cTn id="68" presetID="9" presetClass="emph" presetSubtype="0" nodeType="withEffect">
                                  <p:stCondLst>
                                    <p:cond delay="0"/>
                                  </p:stCondLst>
                                  <p:childTnLst>
                                    <p:set>
                                      <p:cBhvr rctx="PPT">
                                        <p:cTn id="69" dur="indefinite"/>
                                        <p:tgtEl>
                                          <p:spTgt spid="2341587"/>
                                        </p:tgtEl>
                                        <p:attrNameLst>
                                          <p:attrName>style.opacity</p:attrName>
                                        </p:attrNameLst>
                                      </p:cBhvr>
                                      <p:to>
                                        <p:strVal val="0.5"/>
                                      </p:to>
                                    </p:set>
                                    <p:animEffect filter="image" prLst="opacity: 0.5">
                                      <p:cBhvr rctx="IE">
                                        <p:cTn id="70" dur="indefinite"/>
                                        <p:tgtEl>
                                          <p:spTgt spid="2341587"/>
                                        </p:tgtEl>
                                      </p:cBhvr>
                                    </p:animEffect>
                                  </p:childTnLst>
                                </p:cTn>
                              </p:par>
                              <p:par>
                                <p:cTn id="71" presetID="9" presetClass="emph" presetSubtype="0" nodeType="withEffect">
                                  <p:stCondLst>
                                    <p:cond delay="0"/>
                                  </p:stCondLst>
                                  <p:childTnLst>
                                    <p:set>
                                      <p:cBhvr rctx="PPT">
                                        <p:cTn id="72" dur="indefinite"/>
                                        <p:tgtEl>
                                          <p:spTgt spid="2341288"/>
                                        </p:tgtEl>
                                        <p:attrNameLst>
                                          <p:attrName>style.opacity</p:attrName>
                                        </p:attrNameLst>
                                      </p:cBhvr>
                                      <p:to>
                                        <p:strVal val="0.5"/>
                                      </p:to>
                                    </p:set>
                                    <p:animEffect filter="image" prLst="opacity: 0.5">
                                      <p:cBhvr rctx="IE">
                                        <p:cTn id="73" dur="indefinite"/>
                                        <p:tgtEl>
                                          <p:spTgt spid="2341288"/>
                                        </p:tgtEl>
                                      </p:cBhvr>
                                    </p:animEffect>
                                  </p:childTnLst>
                                </p:cTn>
                              </p:par>
                              <p:par>
                                <p:cTn id="74" presetID="9" presetClass="emph" presetSubtype="0" nodeType="withEffect">
                                  <p:stCondLst>
                                    <p:cond delay="0"/>
                                  </p:stCondLst>
                                  <p:childTnLst>
                                    <p:set>
                                      <p:cBhvr rctx="PPT">
                                        <p:cTn id="75" dur="indefinite"/>
                                        <p:tgtEl>
                                          <p:spTgt spid="2341564"/>
                                        </p:tgtEl>
                                        <p:attrNameLst>
                                          <p:attrName>style.opacity</p:attrName>
                                        </p:attrNameLst>
                                      </p:cBhvr>
                                      <p:to>
                                        <p:strVal val="0.5"/>
                                      </p:to>
                                    </p:set>
                                    <p:animEffect filter="image" prLst="opacity: 0.5">
                                      <p:cBhvr rctx="IE">
                                        <p:cTn id="76" dur="indefinite"/>
                                        <p:tgtEl>
                                          <p:spTgt spid="2341564"/>
                                        </p:tgtEl>
                                      </p:cBhvr>
                                    </p:animEffect>
                                  </p:childTnLst>
                                </p:cTn>
                              </p:par>
                              <p:par>
                                <p:cTn id="77" presetID="9" presetClass="emph" presetSubtype="0" nodeType="withEffect">
                                  <p:stCondLst>
                                    <p:cond delay="0"/>
                                  </p:stCondLst>
                                  <p:childTnLst>
                                    <p:set>
                                      <p:cBhvr rctx="PPT">
                                        <p:cTn id="78" dur="indefinite"/>
                                        <p:tgtEl>
                                          <p:spTgt spid="2341334"/>
                                        </p:tgtEl>
                                        <p:attrNameLst>
                                          <p:attrName>style.opacity</p:attrName>
                                        </p:attrNameLst>
                                      </p:cBhvr>
                                      <p:to>
                                        <p:strVal val="0.5"/>
                                      </p:to>
                                    </p:set>
                                    <p:animEffect filter="image" prLst="opacity: 0.5">
                                      <p:cBhvr rctx="IE">
                                        <p:cTn id="79" dur="indefinite"/>
                                        <p:tgtEl>
                                          <p:spTgt spid="2341334"/>
                                        </p:tgtEl>
                                      </p:cBhvr>
                                    </p:animEffect>
                                  </p:childTnLst>
                                </p:cTn>
                              </p:par>
                              <p:par>
                                <p:cTn id="80" presetID="9" presetClass="emph" presetSubtype="0" nodeType="withEffect">
                                  <p:stCondLst>
                                    <p:cond delay="0"/>
                                  </p:stCondLst>
                                  <p:childTnLst>
                                    <p:set>
                                      <p:cBhvr rctx="PPT">
                                        <p:cTn id="81" dur="indefinite"/>
                                        <p:tgtEl>
                                          <p:spTgt spid="2341357"/>
                                        </p:tgtEl>
                                        <p:attrNameLst>
                                          <p:attrName>style.opacity</p:attrName>
                                        </p:attrNameLst>
                                      </p:cBhvr>
                                      <p:to>
                                        <p:strVal val="0.5"/>
                                      </p:to>
                                    </p:set>
                                    <p:animEffect filter="image" prLst="opacity: 0.5">
                                      <p:cBhvr rctx="IE">
                                        <p:cTn id="82" dur="indefinite"/>
                                        <p:tgtEl>
                                          <p:spTgt spid="2341357"/>
                                        </p:tgtEl>
                                      </p:cBhvr>
                                    </p:animEffect>
                                  </p:childTnLst>
                                </p:cTn>
                              </p:par>
                              <p:par>
                                <p:cTn id="83" presetID="9" presetClass="emph" presetSubtype="0" nodeType="withEffect">
                                  <p:stCondLst>
                                    <p:cond delay="0"/>
                                  </p:stCondLst>
                                  <p:childTnLst>
                                    <p:set>
                                      <p:cBhvr rctx="PPT">
                                        <p:cTn id="84" dur="indefinite"/>
                                        <p:tgtEl>
                                          <p:spTgt spid="2341625"/>
                                        </p:tgtEl>
                                        <p:attrNameLst>
                                          <p:attrName>style.opacity</p:attrName>
                                        </p:attrNameLst>
                                      </p:cBhvr>
                                      <p:to>
                                        <p:strVal val="0.5"/>
                                      </p:to>
                                    </p:set>
                                    <p:animEffect filter="image" prLst="opacity: 0.5">
                                      <p:cBhvr rctx="IE">
                                        <p:cTn id="85" dur="indefinite"/>
                                        <p:tgtEl>
                                          <p:spTgt spid="2341625"/>
                                        </p:tgtEl>
                                      </p:cBhvr>
                                    </p:animEffect>
                                  </p:childTnLst>
                                </p:cTn>
                              </p:par>
                              <p:par>
                                <p:cTn id="86" presetID="9" presetClass="emph" presetSubtype="0" nodeType="withEffect">
                                  <p:stCondLst>
                                    <p:cond delay="0"/>
                                  </p:stCondLst>
                                  <p:childTnLst>
                                    <p:set>
                                      <p:cBhvr rctx="PPT">
                                        <p:cTn id="87" dur="indefinite"/>
                                        <p:tgtEl>
                                          <p:spTgt spid="2341311"/>
                                        </p:tgtEl>
                                        <p:attrNameLst>
                                          <p:attrName>style.opacity</p:attrName>
                                        </p:attrNameLst>
                                      </p:cBhvr>
                                      <p:to>
                                        <p:strVal val="0.5"/>
                                      </p:to>
                                    </p:set>
                                    <p:animEffect filter="image" prLst="opacity: 0.5">
                                      <p:cBhvr rctx="IE">
                                        <p:cTn id="88" dur="indefinite"/>
                                        <p:tgtEl>
                                          <p:spTgt spid="2341311"/>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9" presetClass="emph" presetSubtype="0" nodeType="clickEffect">
                                  <p:stCondLst>
                                    <p:cond delay="0"/>
                                  </p:stCondLst>
                                  <p:childTnLst>
                                    <p:set>
                                      <p:cBhvr rctx="PPT">
                                        <p:cTn id="92" dur="indefinite"/>
                                        <p:tgtEl>
                                          <p:spTgt spid="2341472"/>
                                        </p:tgtEl>
                                        <p:attrNameLst>
                                          <p:attrName>style.opacity</p:attrName>
                                        </p:attrNameLst>
                                      </p:cBhvr>
                                      <p:to>
                                        <p:strVal val="1"/>
                                      </p:to>
                                    </p:set>
                                    <p:animEffect filter="image" prLst="opacity: 1">
                                      <p:cBhvr rctx="IE">
                                        <p:cTn id="93" dur="indefinite"/>
                                        <p:tgtEl>
                                          <p:spTgt spid="2341472"/>
                                        </p:tgtEl>
                                      </p:cBhvr>
                                    </p:animEffect>
                                  </p:childTnLst>
                                </p:cTn>
                              </p:par>
                              <p:par>
                                <p:cTn id="94" presetID="1" presetClass="entr" presetSubtype="0" fill="hold" nodeType="withEffect">
                                  <p:stCondLst>
                                    <p:cond delay="0"/>
                                  </p:stCondLst>
                                  <p:childTnLst>
                                    <p:set>
                                      <p:cBhvr>
                                        <p:cTn id="95" dur="1" fill="hold">
                                          <p:stCondLst>
                                            <p:cond delay="0"/>
                                          </p:stCondLst>
                                        </p:cTn>
                                        <p:tgtEl>
                                          <p:spTgt spid="2340865"/>
                                        </p:tgtEl>
                                        <p:attrNameLst>
                                          <p:attrName>style.visibility</p:attrName>
                                        </p:attrNameLst>
                                      </p:cBhvr>
                                      <p:to>
                                        <p:strVal val="visible"/>
                                      </p:to>
                                    </p:set>
                                  </p:childTnLst>
                                </p:cTn>
                              </p:par>
                              <p:par>
                                <p:cTn id="96" presetID="22" presetClass="entr" presetSubtype="1" fill="hold" grpId="0" nodeType="withEffect">
                                  <p:stCondLst>
                                    <p:cond delay="0"/>
                                  </p:stCondLst>
                                  <p:childTnLst>
                                    <p:set>
                                      <p:cBhvr>
                                        <p:cTn id="97" dur="1" fill="hold">
                                          <p:stCondLst>
                                            <p:cond delay="0"/>
                                          </p:stCondLst>
                                        </p:cTn>
                                        <p:tgtEl>
                                          <p:spTgt spid="2341628"/>
                                        </p:tgtEl>
                                        <p:attrNameLst>
                                          <p:attrName>style.visibility</p:attrName>
                                        </p:attrNameLst>
                                      </p:cBhvr>
                                      <p:to>
                                        <p:strVal val="visible"/>
                                      </p:to>
                                    </p:set>
                                    <p:animEffect transition="in" filter="wipe(up)">
                                      <p:cBhvr>
                                        <p:cTn id="98" dur="1000"/>
                                        <p:tgtEl>
                                          <p:spTgt spid="2341628"/>
                                        </p:tgtEl>
                                      </p:cBhvr>
                                    </p:animEffect>
                                  </p:childTnLst>
                                </p:cTn>
                              </p:par>
                            </p:childTnLst>
                          </p:cTn>
                        </p:par>
                        <p:par>
                          <p:cTn id="99" fill="hold" nodeType="afterGroup">
                            <p:stCondLst>
                              <p:cond delay="1000"/>
                            </p:stCondLst>
                            <p:childTnLst>
                              <p:par>
                                <p:cTn id="100" presetID="22" presetClass="entr" presetSubtype="4" fill="hold" grpId="0" nodeType="afterEffect">
                                  <p:stCondLst>
                                    <p:cond delay="0"/>
                                  </p:stCondLst>
                                  <p:childTnLst>
                                    <p:set>
                                      <p:cBhvr>
                                        <p:cTn id="101" dur="1" fill="hold">
                                          <p:stCondLst>
                                            <p:cond delay="0"/>
                                          </p:stCondLst>
                                        </p:cTn>
                                        <p:tgtEl>
                                          <p:spTgt spid="2341629"/>
                                        </p:tgtEl>
                                        <p:attrNameLst>
                                          <p:attrName>style.visibility</p:attrName>
                                        </p:attrNameLst>
                                      </p:cBhvr>
                                      <p:to>
                                        <p:strVal val="visible"/>
                                      </p:to>
                                    </p:set>
                                    <p:animEffect transition="in" filter="wipe(down)">
                                      <p:cBhvr>
                                        <p:cTn id="102" dur="1000"/>
                                        <p:tgtEl>
                                          <p:spTgt spid="2341629"/>
                                        </p:tgtEl>
                                      </p:cBhvr>
                                    </p:animEffect>
                                  </p:childTnLst>
                                </p:cTn>
                              </p:par>
                            </p:childTnLst>
                          </p:cTn>
                        </p:par>
                        <p:par>
                          <p:cTn id="103" fill="hold" nodeType="afterGroup">
                            <p:stCondLst>
                              <p:cond delay="2000"/>
                            </p:stCondLst>
                            <p:childTnLst>
                              <p:par>
                                <p:cTn id="104" presetID="1" presetClass="entr" presetSubtype="0" fill="hold" grpId="0" nodeType="afterEffect">
                                  <p:stCondLst>
                                    <p:cond delay="0"/>
                                  </p:stCondLst>
                                  <p:childTnLst>
                                    <p:set>
                                      <p:cBhvr>
                                        <p:cTn id="105" dur="1" fill="hold">
                                          <p:stCondLst>
                                            <p:cond delay="0"/>
                                          </p:stCondLst>
                                        </p:cTn>
                                        <p:tgtEl>
                                          <p:spTgt spid="2341638"/>
                                        </p:tgtEl>
                                        <p:attrNameLst>
                                          <p:attrName>style.visibility</p:attrName>
                                        </p:attrNameLst>
                                      </p:cBhvr>
                                      <p:to>
                                        <p:strVal val="visible"/>
                                      </p:to>
                                    </p:set>
                                  </p:childTnLst>
                                </p:cTn>
                              </p:par>
                              <p:par>
                                <p:cTn id="106" presetID="22" presetClass="entr" presetSubtype="4" fill="hold" grpId="0" nodeType="withEffect">
                                  <p:stCondLst>
                                    <p:cond delay="0"/>
                                  </p:stCondLst>
                                  <p:childTnLst>
                                    <p:set>
                                      <p:cBhvr>
                                        <p:cTn id="107" dur="1" fill="hold">
                                          <p:stCondLst>
                                            <p:cond delay="0"/>
                                          </p:stCondLst>
                                        </p:cTn>
                                        <p:tgtEl>
                                          <p:spTgt spid="2341637"/>
                                        </p:tgtEl>
                                        <p:attrNameLst>
                                          <p:attrName>style.visibility</p:attrName>
                                        </p:attrNameLst>
                                      </p:cBhvr>
                                      <p:to>
                                        <p:strVal val="visible"/>
                                      </p:to>
                                    </p:set>
                                    <p:animEffect transition="in" filter="wipe(down)">
                                      <p:cBhvr>
                                        <p:cTn id="108" dur="1000"/>
                                        <p:tgtEl>
                                          <p:spTgt spid="2341637"/>
                                        </p:tgtEl>
                                      </p:cBhvr>
                                    </p:animEffect>
                                  </p:childTnLst>
                                </p:cTn>
                              </p:par>
                              <p:par>
                                <p:cTn id="109" presetID="22" presetClass="entr" presetSubtype="4" fill="hold" grpId="0" nodeType="withEffect">
                                  <p:stCondLst>
                                    <p:cond delay="0"/>
                                  </p:stCondLst>
                                  <p:childTnLst>
                                    <p:set>
                                      <p:cBhvr>
                                        <p:cTn id="110" dur="1" fill="hold">
                                          <p:stCondLst>
                                            <p:cond delay="0"/>
                                          </p:stCondLst>
                                        </p:cTn>
                                        <p:tgtEl>
                                          <p:spTgt spid="2341626"/>
                                        </p:tgtEl>
                                        <p:attrNameLst>
                                          <p:attrName>style.visibility</p:attrName>
                                        </p:attrNameLst>
                                      </p:cBhvr>
                                      <p:to>
                                        <p:strVal val="visible"/>
                                      </p:to>
                                    </p:set>
                                    <p:animEffect transition="in" filter="wipe(down)">
                                      <p:cBhvr>
                                        <p:cTn id="111" dur="1000"/>
                                        <p:tgtEl>
                                          <p:spTgt spid="2341626"/>
                                        </p:tgtEl>
                                      </p:cBhvr>
                                    </p:animEffec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 presetClass="entr" presetSubtype="0" fill="hold" grpId="0" nodeType="clickEffect">
                                  <p:stCondLst>
                                    <p:cond delay="0"/>
                                  </p:stCondLst>
                                  <p:childTnLst>
                                    <p:set>
                                      <p:cBhvr>
                                        <p:cTn id="115" dur="1" fill="hold">
                                          <p:stCondLst>
                                            <p:cond delay="0"/>
                                          </p:stCondLst>
                                        </p:cTn>
                                        <p:tgtEl>
                                          <p:spTgt spid="23416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1626" grpId="0" animBg="1"/>
      <p:bldP spid="2341628" grpId="0" animBg="1"/>
      <p:bldP spid="2341629" grpId="0" animBg="1"/>
      <p:bldP spid="2341637" grpId="0" animBg="1"/>
      <p:bldP spid="2341638" grpId="0" animBg="1"/>
      <p:bldP spid="2341640"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48"/>
          <p:cNvSpPr>
            <a:spLocks noGrp="1" noChangeArrowheads="1"/>
          </p:cNvSpPr>
          <p:nvPr>
            <p:ph type="title"/>
          </p:nvPr>
        </p:nvSpPr>
        <p:spPr/>
        <p:txBody>
          <a:bodyPr/>
          <a:lstStyle/>
          <a:p>
            <a:pPr eaLnBrk="1" hangingPunct="1"/>
            <a:r>
              <a:rPr lang="en-US"/>
              <a:t>BitTorrent</a:t>
            </a:r>
          </a:p>
        </p:txBody>
      </p:sp>
      <p:grpSp>
        <p:nvGrpSpPr>
          <p:cNvPr id="80898" name="Group 49"/>
          <p:cNvGrpSpPr>
            <a:grpSpLocks/>
          </p:cNvGrpSpPr>
          <p:nvPr/>
        </p:nvGrpSpPr>
        <p:grpSpPr bwMode="auto">
          <a:xfrm>
            <a:off x="2605088" y="4603750"/>
            <a:ext cx="1141412" cy="893763"/>
            <a:chOff x="2896" y="2246"/>
            <a:chExt cx="561" cy="405"/>
          </a:xfrm>
        </p:grpSpPr>
        <p:sp>
          <p:nvSpPr>
            <p:cNvPr id="81606" name="Freeform 50"/>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07" name="Freeform 51"/>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08" name="Freeform 52"/>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09" name="Freeform 53"/>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10" name="Freeform 54"/>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11" name="Freeform 55"/>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12" name="Freeform 56"/>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13" name="Freeform 57"/>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14" name="Freeform 58"/>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15" name="Freeform 59"/>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16" name="Freeform 60"/>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17" name="Freeform 61"/>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18" name="Freeform 62"/>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19" name="Freeform 63"/>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20" name="Freeform 64"/>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21" name="Freeform 65"/>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22" name="Freeform 66"/>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23" name="Freeform 67"/>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24" name="Freeform 68"/>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25" name="Freeform 69"/>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81626" name="Freeform 70"/>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27" name="Freeform 71"/>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81628" name="Freeform 72"/>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29" name="Freeform 73"/>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30" name="Freeform 74"/>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31" name="Freeform 75"/>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32" name="Freeform 76"/>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33" name="Freeform 77"/>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34" name="Freeform 78"/>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2" name="Group 79"/>
          <p:cNvGrpSpPr>
            <a:grpSpLocks/>
          </p:cNvGrpSpPr>
          <p:nvPr/>
        </p:nvGrpSpPr>
        <p:grpSpPr bwMode="auto">
          <a:xfrm>
            <a:off x="328613" y="2800350"/>
            <a:ext cx="701675" cy="304800"/>
            <a:chOff x="872" y="994"/>
            <a:chExt cx="442" cy="192"/>
          </a:xfrm>
        </p:grpSpPr>
        <p:sp>
          <p:nvSpPr>
            <p:cNvPr id="81584" name="AutoShape 8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585" name="AutoShape 81"/>
            <p:cNvCxnSpPr>
              <a:cxnSpLocks noChangeShapeType="1"/>
              <a:stCxn id="8158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586" name="Group 82"/>
            <p:cNvGrpSpPr>
              <a:grpSpLocks/>
            </p:cNvGrpSpPr>
            <p:nvPr/>
          </p:nvGrpSpPr>
          <p:grpSpPr bwMode="auto">
            <a:xfrm flipH="1">
              <a:off x="872" y="994"/>
              <a:ext cx="182" cy="192"/>
              <a:chOff x="4666" y="2982"/>
              <a:chExt cx="481" cy="568"/>
            </a:xfrm>
          </p:grpSpPr>
          <p:sp>
            <p:nvSpPr>
              <p:cNvPr id="81587" name="AutoShape 8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588" name="Freeform 8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89" name="Freeform 8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90" name="Freeform 8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91" name="Freeform 8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92" name="Freeform 8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93" name="Freeform 8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94" name="Freeform 9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95" name="Freeform 9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96" name="Freeform 9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97" name="Freeform 9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98" name="Freeform 9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99" name="Freeform 9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00" name="Freeform 9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01" name="Freeform 9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02" name="Freeform 9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03" name="Freeform 9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04" name="Freeform 10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05" name="Freeform 10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4" name="Group 102"/>
          <p:cNvGrpSpPr>
            <a:grpSpLocks/>
          </p:cNvGrpSpPr>
          <p:nvPr/>
        </p:nvGrpSpPr>
        <p:grpSpPr bwMode="auto">
          <a:xfrm>
            <a:off x="1042988" y="2489200"/>
            <a:ext cx="701675" cy="304800"/>
            <a:chOff x="872" y="994"/>
            <a:chExt cx="442" cy="192"/>
          </a:xfrm>
        </p:grpSpPr>
        <p:sp>
          <p:nvSpPr>
            <p:cNvPr id="81562" name="AutoShape 10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563" name="AutoShape 104"/>
            <p:cNvCxnSpPr>
              <a:cxnSpLocks noChangeShapeType="1"/>
              <a:stCxn id="8156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564" name="Group 105"/>
            <p:cNvGrpSpPr>
              <a:grpSpLocks/>
            </p:cNvGrpSpPr>
            <p:nvPr/>
          </p:nvGrpSpPr>
          <p:grpSpPr bwMode="auto">
            <a:xfrm flipH="1">
              <a:off x="872" y="994"/>
              <a:ext cx="182" cy="192"/>
              <a:chOff x="4666" y="2982"/>
              <a:chExt cx="481" cy="568"/>
            </a:xfrm>
          </p:grpSpPr>
          <p:sp>
            <p:nvSpPr>
              <p:cNvPr id="81565" name="AutoShape 10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566" name="Freeform 10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67" name="Freeform 10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68" name="Freeform 10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69" name="Freeform 11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70" name="Freeform 11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71" name="Freeform 11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72" name="Freeform 11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73" name="Freeform 11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74" name="Freeform 11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75" name="Freeform 11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76" name="Freeform 11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77" name="Freeform 11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78" name="Freeform 11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79" name="Freeform 12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80" name="Freeform 12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81" name="Freeform 12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82" name="Freeform 12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83" name="Freeform 12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6" name="Group 125"/>
          <p:cNvGrpSpPr>
            <a:grpSpLocks/>
          </p:cNvGrpSpPr>
          <p:nvPr/>
        </p:nvGrpSpPr>
        <p:grpSpPr bwMode="auto">
          <a:xfrm>
            <a:off x="1590675" y="2951163"/>
            <a:ext cx="701675" cy="304800"/>
            <a:chOff x="872" y="994"/>
            <a:chExt cx="442" cy="192"/>
          </a:xfrm>
        </p:grpSpPr>
        <p:sp>
          <p:nvSpPr>
            <p:cNvPr id="81540" name="AutoShape 12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541" name="AutoShape 127"/>
            <p:cNvCxnSpPr>
              <a:cxnSpLocks noChangeShapeType="1"/>
              <a:stCxn id="8154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542" name="Group 128"/>
            <p:cNvGrpSpPr>
              <a:grpSpLocks/>
            </p:cNvGrpSpPr>
            <p:nvPr/>
          </p:nvGrpSpPr>
          <p:grpSpPr bwMode="auto">
            <a:xfrm flipH="1">
              <a:off x="872" y="994"/>
              <a:ext cx="182" cy="192"/>
              <a:chOff x="4666" y="2982"/>
              <a:chExt cx="481" cy="568"/>
            </a:xfrm>
          </p:grpSpPr>
          <p:sp>
            <p:nvSpPr>
              <p:cNvPr id="81543" name="AutoShape 12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544" name="Freeform 13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45" name="Freeform 13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46" name="Freeform 13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47" name="Freeform 13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48" name="Freeform 13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49" name="Freeform 13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50" name="Freeform 13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51" name="Freeform 13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52" name="Freeform 13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53" name="Freeform 13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54" name="Freeform 14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55" name="Freeform 14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56" name="Freeform 14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57" name="Freeform 14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58" name="Freeform 14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59" name="Freeform 14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60" name="Freeform 14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61" name="Freeform 14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8" name="Group 148"/>
          <p:cNvGrpSpPr>
            <a:grpSpLocks/>
          </p:cNvGrpSpPr>
          <p:nvPr/>
        </p:nvGrpSpPr>
        <p:grpSpPr bwMode="auto">
          <a:xfrm>
            <a:off x="1304925" y="3694113"/>
            <a:ext cx="701675" cy="304800"/>
            <a:chOff x="872" y="994"/>
            <a:chExt cx="442" cy="192"/>
          </a:xfrm>
        </p:grpSpPr>
        <p:sp>
          <p:nvSpPr>
            <p:cNvPr id="81518" name="AutoShape 14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519" name="AutoShape 150"/>
            <p:cNvCxnSpPr>
              <a:cxnSpLocks noChangeShapeType="1"/>
              <a:stCxn id="8151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520" name="Group 151"/>
            <p:cNvGrpSpPr>
              <a:grpSpLocks/>
            </p:cNvGrpSpPr>
            <p:nvPr/>
          </p:nvGrpSpPr>
          <p:grpSpPr bwMode="auto">
            <a:xfrm flipH="1">
              <a:off x="872" y="994"/>
              <a:ext cx="182" cy="192"/>
              <a:chOff x="4666" y="2982"/>
              <a:chExt cx="481" cy="568"/>
            </a:xfrm>
          </p:grpSpPr>
          <p:sp>
            <p:nvSpPr>
              <p:cNvPr id="81521" name="AutoShape 15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522" name="Freeform 15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23" name="Freeform 15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24" name="Freeform 15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25" name="Freeform 15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26" name="Freeform 15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27" name="Freeform 15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28" name="Freeform 15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29" name="Freeform 16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30" name="Freeform 16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31" name="Freeform 16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32" name="Freeform 16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33" name="Freeform 16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34" name="Freeform 16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35" name="Freeform 16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36" name="Freeform 16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37" name="Freeform 16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38" name="Freeform 16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39" name="Freeform 17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0" name="Group 171"/>
          <p:cNvGrpSpPr>
            <a:grpSpLocks/>
          </p:cNvGrpSpPr>
          <p:nvPr/>
        </p:nvGrpSpPr>
        <p:grpSpPr bwMode="auto">
          <a:xfrm>
            <a:off x="3414713" y="1220788"/>
            <a:ext cx="701675" cy="304800"/>
            <a:chOff x="872" y="994"/>
            <a:chExt cx="442" cy="192"/>
          </a:xfrm>
        </p:grpSpPr>
        <p:sp>
          <p:nvSpPr>
            <p:cNvPr id="81496" name="AutoShape 17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497" name="AutoShape 173"/>
            <p:cNvCxnSpPr>
              <a:cxnSpLocks noChangeShapeType="1"/>
              <a:stCxn id="8149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498" name="Group 174"/>
            <p:cNvGrpSpPr>
              <a:grpSpLocks/>
            </p:cNvGrpSpPr>
            <p:nvPr/>
          </p:nvGrpSpPr>
          <p:grpSpPr bwMode="auto">
            <a:xfrm flipH="1">
              <a:off x="872" y="994"/>
              <a:ext cx="182" cy="192"/>
              <a:chOff x="4666" y="2982"/>
              <a:chExt cx="481" cy="568"/>
            </a:xfrm>
          </p:grpSpPr>
          <p:sp>
            <p:nvSpPr>
              <p:cNvPr id="81499" name="AutoShape 17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500" name="Freeform 17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01" name="Freeform 17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02" name="Freeform 17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03" name="Freeform 17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04" name="Freeform 18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05" name="Freeform 18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06" name="Freeform 18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07" name="Freeform 18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08" name="Freeform 18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09" name="Freeform 18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10" name="Freeform 18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11" name="Freeform 18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12" name="Freeform 18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13" name="Freeform 18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14" name="Freeform 19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15" name="Freeform 19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16" name="Freeform 19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17" name="Freeform 19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2" name="Group 194"/>
          <p:cNvGrpSpPr>
            <a:grpSpLocks/>
          </p:cNvGrpSpPr>
          <p:nvPr/>
        </p:nvGrpSpPr>
        <p:grpSpPr bwMode="auto">
          <a:xfrm>
            <a:off x="2363788" y="1279525"/>
            <a:ext cx="701675" cy="304800"/>
            <a:chOff x="872" y="994"/>
            <a:chExt cx="442" cy="192"/>
          </a:xfrm>
        </p:grpSpPr>
        <p:sp>
          <p:nvSpPr>
            <p:cNvPr id="81474" name="AutoShape 19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475" name="AutoShape 196"/>
            <p:cNvCxnSpPr>
              <a:cxnSpLocks noChangeShapeType="1"/>
              <a:stCxn id="8147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476" name="Group 197"/>
            <p:cNvGrpSpPr>
              <a:grpSpLocks/>
            </p:cNvGrpSpPr>
            <p:nvPr/>
          </p:nvGrpSpPr>
          <p:grpSpPr bwMode="auto">
            <a:xfrm flipH="1">
              <a:off x="872" y="994"/>
              <a:ext cx="182" cy="192"/>
              <a:chOff x="4666" y="2982"/>
              <a:chExt cx="481" cy="568"/>
            </a:xfrm>
          </p:grpSpPr>
          <p:sp>
            <p:nvSpPr>
              <p:cNvPr id="81477" name="AutoShape 19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478" name="Freeform 19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79" name="Freeform 20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80" name="Freeform 20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81" name="Freeform 20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82" name="Freeform 20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83" name="Freeform 20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84" name="Freeform 20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85" name="Freeform 20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86" name="Freeform 20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87" name="Freeform 20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88" name="Freeform 20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89" name="Freeform 21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90" name="Freeform 21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91" name="Freeform 21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92" name="Freeform 21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93" name="Freeform 21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94" name="Freeform 21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95" name="Freeform 21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4" name="Group 217"/>
          <p:cNvGrpSpPr>
            <a:grpSpLocks/>
          </p:cNvGrpSpPr>
          <p:nvPr/>
        </p:nvGrpSpPr>
        <p:grpSpPr bwMode="auto">
          <a:xfrm>
            <a:off x="2663825" y="2298700"/>
            <a:ext cx="701675" cy="304800"/>
            <a:chOff x="872" y="994"/>
            <a:chExt cx="442" cy="192"/>
          </a:xfrm>
        </p:grpSpPr>
        <p:sp>
          <p:nvSpPr>
            <p:cNvPr id="81452" name="AutoShape 21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453" name="AutoShape 219"/>
            <p:cNvCxnSpPr>
              <a:cxnSpLocks noChangeShapeType="1"/>
              <a:stCxn id="8145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454" name="Group 220"/>
            <p:cNvGrpSpPr>
              <a:grpSpLocks/>
            </p:cNvGrpSpPr>
            <p:nvPr/>
          </p:nvGrpSpPr>
          <p:grpSpPr bwMode="auto">
            <a:xfrm flipH="1">
              <a:off x="872" y="994"/>
              <a:ext cx="182" cy="192"/>
              <a:chOff x="4666" y="2982"/>
              <a:chExt cx="481" cy="568"/>
            </a:xfrm>
          </p:grpSpPr>
          <p:sp>
            <p:nvSpPr>
              <p:cNvPr id="81455" name="AutoShape 22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456" name="Freeform 22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57" name="Freeform 22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58" name="Freeform 22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59" name="Freeform 22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60" name="Freeform 22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61" name="Freeform 22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62" name="Freeform 22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63" name="Freeform 22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64" name="Freeform 23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65" name="Freeform 23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66" name="Freeform 23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67" name="Freeform 23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68" name="Freeform 23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69" name="Freeform 23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70" name="Freeform 23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71" name="Freeform 23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72" name="Freeform 23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73" name="Freeform 23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6" name="Group 240"/>
          <p:cNvGrpSpPr>
            <a:grpSpLocks/>
          </p:cNvGrpSpPr>
          <p:nvPr/>
        </p:nvGrpSpPr>
        <p:grpSpPr bwMode="auto">
          <a:xfrm>
            <a:off x="3195638" y="3525838"/>
            <a:ext cx="701675" cy="304800"/>
            <a:chOff x="872" y="994"/>
            <a:chExt cx="442" cy="192"/>
          </a:xfrm>
        </p:grpSpPr>
        <p:sp>
          <p:nvSpPr>
            <p:cNvPr id="81430" name="AutoShape 24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431" name="AutoShape 242"/>
            <p:cNvCxnSpPr>
              <a:cxnSpLocks noChangeShapeType="1"/>
              <a:stCxn id="8143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432" name="Group 243"/>
            <p:cNvGrpSpPr>
              <a:grpSpLocks/>
            </p:cNvGrpSpPr>
            <p:nvPr/>
          </p:nvGrpSpPr>
          <p:grpSpPr bwMode="auto">
            <a:xfrm flipH="1">
              <a:off x="872" y="994"/>
              <a:ext cx="182" cy="192"/>
              <a:chOff x="4666" y="2982"/>
              <a:chExt cx="481" cy="568"/>
            </a:xfrm>
          </p:grpSpPr>
          <p:sp>
            <p:nvSpPr>
              <p:cNvPr id="81433" name="AutoShape 24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434" name="Freeform 24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35" name="Freeform 24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36" name="Freeform 24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37" name="Freeform 24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38" name="Freeform 24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39" name="Freeform 25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40" name="Freeform 25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41" name="Freeform 25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42" name="Freeform 25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43" name="Freeform 25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44" name="Freeform 25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45" name="Freeform 25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46" name="Freeform 25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47" name="Freeform 25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48" name="Freeform 25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49" name="Freeform 26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50" name="Freeform 26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51" name="Freeform 26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8" name="Group 263"/>
          <p:cNvGrpSpPr>
            <a:grpSpLocks/>
          </p:cNvGrpSpPr>
          <p:nvPr/>
        </p:nvGrpSpPr>
        <p:grpSpPr bwMode="auto">
          <a:xfrm>
            <a:off x="2503488" y="5973763"/>
            <a:ext cx="701675" cy="304800"/>
            <a:chOff x="872" y="994"/>
            <a:chExt cx="442" cy="192"/>
          </a:xfrm>
        </p:grpSpPr>
        <p:sp>
          <p:nvSpPr>
            <p:cNvPr id="81408" name="AutoShape 26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409" name="AutoShape 265"/>
            <p:cNvCxnSpPr>
              <a:cxnSpLocks noChangeShapeType="1"/>
              <a:stCxn id="8140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410" name="Group 266"/>
            <p:cNvGrpSpPr>
              <a:grpSpLocks/>
            </p:cNvGrpSpPr>
            <p:nvPr/>
          </p:nvGrpSpPr>
          <p:grpSpPr bwMode="auto">
            <a:xfrm flipH="1">
              <a:off x="872" y="994"/>
              <a:ext cx="182" cy="192"/>
              <a:chOff x="4666" y="2982"/>
              <a:chExt cx="481" cy="568"/>
            </a:xfrm>
          </p:grpSpPr>
          <p:sp>
            <p:nvSpPr>
              <p:cNvPr id="81411" name="AutoShape 26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412" name="Freeform 26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13" name="Freeform 26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14" name="Freeform 27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15" name="Freeform 27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16" name="Freeform 27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17" name="Freeform 27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18" name="Freeform 27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19" name="Freeform 27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20" name="Freeform 27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21" name="Freeform 27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22" name="Freeform 27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23" name="Freeform 27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24" name="Freeform 28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25" name="Freeform 28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26" name="Freeform 28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27" name="Freeform 28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28" name="Freeform 28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29" name="Freeform 28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80908" name="Group 286"/>
          <p:cNvGrpSpPr>
            <a:grpSpLocks/>
          </p:cNvGrpSpPr>
          <p:nvPr/>
        </p:nvGrpSpPr>
        <p:grpSpPr bwMode="auto">
          <a:xfrm>
            <a:off x="4516438" y="2330450"/>
            <a:ext cx="701675" cy="304800"/>
            <a:chOff x="872" y="994"/>
            <a:chExt cx="442" cy="192"/>
          </a:xfrm>
        </p:grpSpPr>
        <p:sp>
          <p:nvSpPr>
            <p:cNvPr id="81386" name="AutoShape 28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387" name="AutoShape 288"/>
            <p:cNvCxnSpPr>
              <a:cxnSpLocks noChangeShapeType="1"/>
              <a:stCxn id="8138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388" name="Group 289"/>
            <p:cNvGrpSpPr>
              <a:grpSpLocks/>
            </p:cNvGrpSpPr>
            <p:nvPr/>
          </p:nvGrpSpPr>
          <p:grpSpPr bwMode="auto">
            <a:xfrm flipH="1">
              <a:off x="872" y="994"/>
              <a:ext cx="182" cy="192"/>
              <a:chOff x="4666" y="2982"/>
              <a:chExt cx="481" cy="568"/>
            </a:xfrm>
          </p:grpSpPr>
          <p:sp>
            <p:nvSpPr>
              <p:cNvPr id="81389" name="AutoShape 29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390" name="Freeform 29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91" name="Freeform 29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92" name="Freeform 29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93" name="Freeform 29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94" name="Freeform 29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95" name="Freeform 29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96" name="Freeform 29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97" name="Freeform 29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98" name="Freeform 29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99" name="Freeform 30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00" name="Freeform 30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01" name="Freeform 30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02" name="Freeform 30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03" name="Freeform 30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04" name="Freeform 30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05" name="Freeform 30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06" name="Freeform 30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07" name="Freeform 30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428" name="Group 309"/>
          <p:cNvGrpSpPr>
            <a:grpSpLocks/>
          </p:cNvGrpSpPr>
          <p:nvPr/>
        </p:nvGrpSpPr>
        <p:grpSpPr bwMode="auto">
          <a:xfrm>
            <a:off x="3482975" y="4211638"/>
            <a:ext cx="701675" cy="304800"/>
            <a:chOff x="872" y="994"/>
            <a:chExt cx="442" cy="192"/>
          </a:xfrm>
        </p:grpSpPr>
        <p:sp>
          <p:nvSpPr>
            <p:cNvPr id="81364" name="AutoShape 31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365" name="AutoShape 311"/>
            <p:cNvCxnSpPr>
              <a:cxnSpLocks noChangeShapeType="1"/>
              <a:stCxn id="8136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366" name="Group 312"/>
            <p:cNvGrpSpPr>
              <a:grpSpLocks/>
            </p:cNvGrpSpPr>
            <p:nvPr/>
          </p:nvGrpSpPr>
          <p:grpSpPr bwMode="auto">
            <a:xfrm flipH="1">
              <a:off x="872" y="994"/>
              <a:ext cx="182" cy="192"/>
              <a:chOff x="4666" y="2982"/>
              <a:chExt cx="481" cy="568"/>
            </a:xfrm>
          </p:grpSpPr>
          <p:sp>
            <p:nvSpPr>
              <p:cNvPr id="81367" name="AutoShape 31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368" name="Freeform 31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69" name="Freeform 31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70" name="Freeform 31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71" name="Freeform 31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72" name="Freeform 31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73" name="Freeform 31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74" name="Freeform 32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75" name="Freeform 32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76" name="Freeform 32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77" name="Freeform 32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78" name="Freeform 32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79" name="Freeform 32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80" name="Freeform 32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81" name="Freeform 32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82" name="Freeform 32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83" name="Freeform 32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84" name="Freeform 33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85" name="Freeform 33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451" name="Group 332"/>
          <p:cNvGrpSpPr>
            <a:grpSpLocks/>
          </p:cNvGrpSpPr>
          <p:nvPr/>
        </p:nvGrpSpPr>
        <p:grpSpPr bwMode="auto">
          <a:xfrm>
            <a:off x="3578225" y="4816475"/>
            <a:ext cx="701675" cy="304800"/>
            <a:chOff x="872" y="994"/>
            <a:chExt cx="442" cy="192"/>
          </a:xfrm>
        </p:grpSpPr>
        <p:sp>
          <p:nvSpPr>
            <p:cNvPr id="81342" name="AutoShape 33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343" name="AutoShape 334"/>
            <p:cNvCxnSpPr>
              <a:cxnSpLocks noChangeShapeType="1"/>
              <a:stCxn id="8134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344" name="Group 335"/>
            <p:cNvGrpSpPr>
              <a:grpSpLocks/>
            </p:cNvGrpSpPr>
            <p:nvPr/>
          </p:nvGrpSpPr>
          <p:grpSpPr bwMode="auto">
            <a:xfrm flipH="1">
              <a:off x="872" y="994"/>
              <a:ext cx="182" cy="192"/>
              <a:chOff x="4666" y="2982"/>
              <a:chExt cx="481" cy="568"/>
            </a:xfrm>
          </p:grpSpPr>
          <p:sp>
            <p:nvSpPr>
              <p:cNvPr id="81345" name="AutoShape 33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346" name="Freeform 33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47" name="Freeform 33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48" name="Freeform 33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49" name="Freeform 34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50" name="Freeform 34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51" name="Freeform 34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52" name="Freeform 34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53" name="Freeform 34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54" name="Freeform 34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55" name="Freeform 34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56" name="Freeform 34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57" name="Freeform 34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58" name="Freeform 34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59" name="Freeform 35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60" name="Freeform 35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61" name="Freeform 35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62" name="Freeform 35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63" name="Freeform 35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474" name="Group 355"/>
          <p:cNvGrpSpPr>
            <a:grpSpLocks/>
          </p:cNvGrpSpPr>
          <p:nvPr/>
        </p:nvGrpSpPr>
        <p:grpSpPr bwMode="auto">
          <a:xfrm>
            <a:off x="3609975" y="5708650"/>
            <a:ext cx="701675" cy="304800"/>
            <a:chOff x="872" y="994"/>
            <a:chExt cx="442" cy="192"/>
          </a:xfrm>
        </p:grpSpPr>
        <p:sp>
          <p:nvSpPr>
            <p:cNvPr id="81320" name="AutoShape 35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321" name="AutoShape 357"/>
            <p:cNvCxnSpPr>
              <a:cxnSpLocks noChangeShapeType="1"/>
              <a:stCxn id="8132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322" name="Group 358"/>
            <p:cNvGrpSpPr>
              <a:grpSpLocks/>
            </p:cNvGrpSpPr>
            <p:nvPr/>
          </p:nvGrpSpPr>
          <p:grpSpPr bwMode="auto">
            <a:xfrm flipH="1">
              <a:off x="872" y="994"/>
              <a:ext cx="182" cy="192"/>
              <a:chOff x="4666" y="2982"/>
              <a:chExt cx="481" cy="568"/>
            </a:xfrm>
          </p:grpSpPr>
          <p:sp>
            <p:nvSpPr>
              <p:cNvPr id="81323" name="AutoShape 35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324" name="Freeform 36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25" name="Freeform 36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26" name="Freeform 36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27" name="Freeform 36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28" name="Freeform 36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29" name="Freeform 36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30" name="Freeform 36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31" name="Freeform 36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32" name="Freeform 36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33" name="Freeform 36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34" name="Freeform 37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35" name="Freeform 37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36" name="Freeform 37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37" name="Freeform 37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38" name="Freeform 37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39" name="Freeform 37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40" name="Freeform 37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41" name="Freeform 37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497" name="Group 378"/>
          <p:cNvGrpSpPr>
            <a:grpSpLocks/>
          </p:cNvGrpSpPr>
          <p:nvPr/>
        </p:nvGrpSpPr>
        <p:grpSpPr bwMode="auto">
          <a:xfrm>
            <a:off x="5162550" y="2952750"/>
            <a:ext cx="701675" cy="304800"/>
            <a:chOff x="872" y="994"/>
            <a:chExt cx="442" cy="192"/>
          </a:xfrm>
        </p:grpSpPr>
        <p:sp>
          <p:nvSpPr>
            <p:cNvPr id="81298" name="AutoShape 37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299" name="AutoShape 380"/>
            <p:cNvCxnSpPr>
              <a:cxnSpLocks noChangeShapeType="1"/>
              <a:stCxn id="8129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300" name="Group 381"/>
            <p:cNvGrpSpPr>
              <a:grpSpLocks/>
            </p:cNvGrpSpPr>
            <p:nvPr/>
          </p:nvGrpSpPr>
          <p:grpSpPr bwMode="auto">
            <a:xfrm flipH="1">
              <a:off x="872" y="994"/>
              <a:ext cx="182" cy="192"/>
              <a:chOff x="4666" y="2982"/>
              <a:chExt cx="481" cy="568"/>
            </a:xfrm>
          </p:grpSpPr>
          <p:sp>
            <p:nvSpPr>
              <p:cNvPr id="81301" name="AutoShape 38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302" name="Freeform 38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03" name="Freeform 38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04" name="Freeform 38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05" name="Freeform 38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06" name="Freeform 38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07" name="Freeform 38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08" name="Freeform 38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09" name="Freeform 39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10" name="Freeform 39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11" name="Freeform 39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12" name="Freeform 39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13" name="Freeform 39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14" name="Freeform 39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15" name="Freeform 39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16" name="Freeform 39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17" name="Freeform 39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18" name="Freeform 39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19" name="Freeform 40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520" name="Group 401"/>
          <p:cNvGrpSpPr>
            <a:grpSpLocks/>
          </p:cNvGrpSpPr>
          <p:nvPr/>
        </p:nvGrpSpPr>
        <p:grpSpPr bwMode="auto">
          <a:xfrm>
            <a:off x="7821613" y="3349625"/>
            <a:ext cx="701675" cy="304800"/>
            <a:chOff x="872" y="994"/>
            <a:chExt cx="442" cy="192"/>
          </a:xfrm>
        </p:grpSpPr>
        <p:sp>
          <p:nvSpPr>
            <p:cNvPr id="81276" name="AutoShape 40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277" name="AutoShape 403"/>
            <p:cNvCxnSpPr>
              <a:cxnSpLocks noChangeShapeType="1"/>
              <a:stCxn id="8127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278" name="Group 404"/>
            <p:cNvGrpSpPr>
              <a:grpSpLocks/>
            </p:cNvGrpSpPr>
            <p:nvPr/>
          </p:nvGrpSpPr>
          <p:grpSpPr bwMode="auto">
            <a:xfrm flipH="1">
              <a:off x="872" y="994"/>
              <a:ext cx="182" cy="192"/>
              <a:chOff x="4666" y="2982"/>
              <a:chExt cx="481" cy="568"/>
            </a:xfrm>
          </p:grpSpPr>
          <p:sp>
            <p:nvSpPr>
              <p:cNvPr id="81279" name="AutoShape 40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280" name="Freeform 40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81" name="Freeform 40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82" name="Freeform 40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83" name="Freeform 40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84" name="Freeform 41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85" name="Freeform 41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86" name="Freeform 41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87" name="Freeform 41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88" name="Freeform 41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89" name="Freeform 41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90" name="Freeform 41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91" name="Freeform 41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92" name="Freeform 41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93" name="Freeform 41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94" name="Freeform 42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95" name="Freeform 42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96" name="Freeform 42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97" name="Freeform 42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543" name="Group 424"/>
          <p:cNvGrpSpPr>
            <a:grpSpLocks/>
          </p:cNvGrpSpPr>
          <p:nvPr/>
        </p:nvGrpSpPr>
        <p:grpSpPr bwMode="auto">
          <a:xfrm>
            <a:off x="7442200" y="2005013"/>
            <a:ext cx="701675" cy="304800"/>
            <a:chOff x="872" y="994"/>
            <a:chExt cx="442" cy="192"/>
          </a:xfrm>
        </p:grpSpPr>
        <p:sp>
          <p:nvSpPr>
            <p:cNvPr id="81254" name="AutoShape 42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255" name="AutoShape 426"/>
            <p:cNvCxnSpPr>
              <a:cxnSpLocks noChangeShapeType="1"/>
              <a:stCxn id="8125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256" name="Group 427"/>
            <p:cNvGrpSpPr>
              <a:grpSpLocks/>
            </p:cNvGrpSpPr>
            <p:nvPr/>
          </p:nvGrpSpPr>
          <p:grpSpPr bwMode="auto">
            <a:xfrm flipH="1">
              <a:off x="872" y="994"/>
              <a:ext cx="182" cy="192"/>
              <a:chOff x="4666" y="2982"/>
              <a:chExt cx="481" cy="568"/>
            </a:xfrm>
          </p:grpSpPr>
          <p:sp>
            <p:nvSpPr>
              <p:cNvPr id="81257" name="AutoShape 42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258" name="Freeform 42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59" name="Freeform 43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60" name="Freeform 43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61" name="Freeform 43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62" name="Freeform 43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63" name="Freeform 43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64" name="Freeform 43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65" name="Freeform 43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66" name="Freeform 43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67" name="Freeform 43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68" name="Freeform 43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69" name="Freeform 44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70" name="Freeform 44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71" name="Freeform 44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72" name="Freeform 44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73" name="Freeform 44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74" name="Freeform 44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75" name="Freeform 44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566" name="Group 447"/>
          <p:cNvGrpSpPr>
            <a:grpSpLocks/>
          </p:cNvGrpSpPr>
          <p:nvPr/>
        </p:nvGrpSpPr>
        <p:grpSpPr bwMode="auto">
          <a:xfrm>
            <a:off x="7104063" y="2479675"/>
            <a:ext cx="701675" cy="304800"/>
            <a:chOff x="872" y="994"/>
            <a:chExt cx="442" cy="192"/>
          </a:xfrm>
        </p:grpSpPr>
        <p:sp>
          <p:nvSpPr>
            <p:cNvPr id="81232" name="AutoShape 44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233" name="AutoShape 449"/>
            <p:cNvCxnSpPr>
              <a:cxnSpLocks noChangeShapeType="1"/>
              <a:stCxn id="8123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234" name="Group 450"/>
            <p:cNvGrpSpPr>
              <a:grpSpLocks/>
            </p:cNvGrpSpPr>
            <p:nvPr/>
          </p:nvGrpSpPr>
          <p:grpSpPr bwMode="auto">
            <a:xfrm flipH="1">
              <a:off x="872" y="994"/>
              <a:ext cx="182" cy="192"/>
              <a:chOff x="4666" y="2982"/>
              <a:chExt cx="481" cy="568"/>
            </a:xfrm>
          </p:grpSpPr>
          <p:sp>
            <p:nvSpPr>
              <p:cNvPr id="81235" name="AutoShape 45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236" name="Freeform 45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37" name="Freeform 45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38" name="Freeform 45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39" name="Freeform 45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40" name="Freeform 45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41" name="Freeform 45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42" name="Freeform 45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43" name="Freeform 45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44" name="Freeform 46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45" name="Freeform 46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46" name="Freeform 46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47" name="Freeform 46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48" name="Freeform 46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49" name="Freeform 46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50" name="Freeform 46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51" name="Freeform 46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52" name="Freeform 46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53" name="Freeform 46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589" name="Group 470"/>
          <p:cNvGrpSpPr>
            <a:grpSpLocks/>
          </p:cNvGrpSpPr>
          <p:nvPr/>
        </p:nvGrpSpPr>
        <p:grpSpPr bwMode="auto">
          <a:xfrm>
            <a:off x="7488238" y="4997450"/>
            <a:ext cx="701675" cy="304800"/>
            <a:chOff x="872" y="994"/>
            <a:chExt cx="442" cy="192"/>
          </a:xfrm>
        </p:grpSpPr>
        <p:sp>
          <p:nvSpPr>
            <p:cNvPr id="81210" name="AutoShape 47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211" name="AutoShape 472"/>
            <p:cNvCxnSpPr>
              <a:cxnSpLocks noChangeShapeType="1"/>
              <a:stCxn id="8121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212" name="Group 473"/>
            <p:cNvGrpSpPr>
              <a:grpSpLocks/>
            </p:cNvGrpSpPr>
            <p:nvPr/>
          </p:nvGrpSpPr>
          <p:grpSpPr bwMode="auto">
            <a:xfrm flipH="1">
              <a:off x="872" y="994"/>
              <a:ext cx="182" cy="192"/>
              <a:chOff x="4666" y="2982"/>
              <a:chExt cx="481" cy="568"/>
            </a:xfrm>
          </p:grpSpPr>
          <p:sp>
            <p:nvSpPr>
              <p:cNvPr id="81213" name="AutoShape 47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214" name="Freeform 47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15" name="Freeform 47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16" name="Freeform 47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17" name="Freeform 47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18" name="Freeform 47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19" name="Freeform 48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20" name="Freeform 48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21" name="Freeform 48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22" name="Freeform 48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23" name="Freeform 48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24" name="Freeform 48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25" name="Freeform 48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26" name="Freeform 48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27" name="Freeform 48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28" name="Freeform 48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29" name="Freeform 49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30" name="Freeform 49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31" name="Freeform 49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612" name="Group 493"/>
          <p:cNvGrpSpPr>
            <a:grpSpLocks/>
          </p:cNvGrpSpPr>
          <p:nvPr/>
        </p:nvGrpSpPr>
        <p:grpSpPr bwMode="auto">
          <a:xfrm>
            <a:off x="6559550" y="5965825"/>
            <a:ext cx="701675" cy="304800"/>
            <a:chOff x="872" y="994"/>
            <a:chExt cx="442" cy="192"/>
          </a:xfrm>
        </p:grpSpPr>
        <p:sp>
          <p:nvSpPr>
            <p:cNvPr id="81188" name="AutoShape 49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189" name="AutoShape 495"/>
            <p:cNvCxnSpPr>
              <a:cxnSpLocks noChangeShapeType="1"/>
              <a:stCxn id="8118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190" name="Group 496"/>
            <p:cNvGrpSpPr>
              <a:grpSpLocks/>
            </p:cNvGrpSpPr>
            <p:nvPr/>
          </p:nvGrpSpPr>
          <p:grpSpPr bwMode="auto">
            <a:xfrm flipH="1">
              <a:off x="872" y="994"/>
              <a:ext cx="182" cy="192"/>
              <a:chOff x="4666" y="2982"/>
              <a:chExt cx="481" cy="568"/>
            </a:xfrm>
          </p:grpSpPr>
          <p:sp>
            <p:nvSpPr>
              <p:cNvPr id="81191" name="AutoShape 49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192" name="Freeform 49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93" name="Freeform 49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94" name="Freeform 50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95" name="Freeform 50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96" name="Freeform 50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97" name="Freeform 50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98" name="Freeform 50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99" name="Freeform 50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00" name="Freeform 50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01" name="Freeform 50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02" name="Freeform 50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03" name="Freeform 50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04" name="Freeform 51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05" name="Freeform 51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06" name="Freeform 51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07" name="Freeform 51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08" name="Freeform 51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09" name="Freeform 51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635" name="Group 516"/>
          <p:cNvGrpSpPr>
            <a:grpSpLocks/>
          </p:cNvGrpSpPr>
          <p:nvPr/>
        </p:nvGrpSpPr>
        <p:grpSpPr bwMode="auto">
          <a:xfrm>
            <a:off x="6111875" y="4519613"/>
            <a:ext cx="701675" cy="304800"/>
            <a:chOff x="872" y="994"/>
            <a:chExt cx="442" cy="192"/>
          </a:xfrm>
        </p:grpSpPr>
        <p:sp>
          <p:nvSpPr>
            <p:cNvPr id="81166" name="AutoShape 51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167" name="AutoShape 518"/>
            <p:cNvCxnSpPr>
              <a:cxnSpLocks noChangeShapeType="1"/>
              <a:stCxn id="8116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168" name="Group 519"/>
            <p:cNvGrpSpPr>
              <a:grpSpLocks/>
            </p:cNvGrpSpPr>
            <p:nvPr/>
          </p:nvGrpSpPr>
          <p:grpSpPr bwMode="auto">
            <a:xfrm flipH="1">
              <a:off x="872" y="994"/>
              <a:ext cx="182" cy="192"/>
              <a:chOff x="4666" y="2982"/>
              <a:chExt cx="481" cy="568"/>
            </a:xfrm>
          </p:grpSpPr>
          <p:sp>
            <p:nvSpPr>
              <p:cNvPr id="81169" name="AutoShape 52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170" name="Freeform 52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71" name="Freeform 52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72" name="Freeform 52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73" name="Freeform 52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74" name="Freeform 52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75" name="Freeform 52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76" name="Freeform 52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77" name="Freeform 52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78" name="Freeform 52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79" name="Freeform 53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80" name="Freeform 53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81" name="Freeform 53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82" name="Freeform 53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83" name="Freeform 53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84" name="Freeform 53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85" name="Freeform 53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86" name="Freeform 53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87" name="Freeform 53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659" name="Group 539"/>
          <p:cNvGrpSpPr>
            <a:grpSpLocks/>
          </p:cNvGrpSpPr>
          <p:nvPr/>
        </p:nvGrpSpPr>
        <p:grpSpPr bwMode="auto">
          <a:xfrm>
            <a:off x="5441950" y="5805488"/>
            <a:ext cx="701675" cy="304800"/>
            <a:chOff x="872" y="994"/>
            <a:chExt cx="442" cy="192"/>
          </a:xfrm>
        </p:grpSpPr>
        <p:sp>
          <p:nvSpPr>
            <p:cNvPr id="81144" name="AutoShape 54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145" name="AutoShape 541"/>
            <p:cNvCxnSpPr>
              <a:cxnSpLocks noChangeShapeType="1"/>
              <a:stCxn id="8114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146" name="Group 542"/>
            <p:cNvGrpSpPr>
              <a:grpSpLocks/>
            </p:cNvGrpSpPr>
            <p:nvPr/>
          </p:nvGrpSpPr>
          <p:grpSpPr bwMode="auto">
            <a:xfrm flipH="1">
              <a:off x="872" y="994"/>
              <a:ext cx="182" cy="192"/>
              <a:chOff x="4666" y="2982"/>
              <a:chExt cx="481" cy="568"/>
            </a:xfrm>
          </p:grpSpPr>
          <p:sp>
            <p:nvSpPr>
              <p:cNvPr id="81147" name="AutoShape 54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148" name="Freeform 54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49" name="Freeform 54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50" name="Freeform 54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51" name="Freeform 54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52" name="Freeform 54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53" name="Freeform 54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54" name="Freeform 55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55" name="Freeform 55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56" name="Freeform 55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57" name="Freeform 55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58" name="Freeform 55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59" name="Freeform 55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60" name="Freeform 55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61" name="Freeform 55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62" name="Freeform 55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63" name="Freeform 55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64" name="Freeform 56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65" name="Freeform 56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80920" name="Group 562"/>
          <p:cNvGrpSpPr>
            <a:grpSpLocks/>
          </p:cNvGrpSpPr>
          <p:nvPr/>
        </p:nvGrpSpPr>
        <p:grpSpPr bwMode="auto">
          <a:xfrm>
            <a:off x="4724400" y="3970338"/>
            <a:ext cx="701675" cy="304800"/>
            <a:chOff x="872" y="994"/>
            <a:chExt cx="442" cy="192"/>
          </a:xfrm>
        </p:grpSpPr>
        <p:sp>
          <p:nvSpPr>
            <p:cNvPr id="81122" name="AutoShape 56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123" name="AutoShape 564"/>
            <p:cNvCxnSpPr>
              <a:cxnSpLocks noChangeShapeType="1"/>
              <a:stCxn id="8112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124" name="Group 565"/>
            <p:cNvGrpSpPr>
              <a:grpSpLocks/>
            </p:cNvGrpSpPr>
            <p:nvPr/>
          </p:nvGrpSpPr>
          <p:grpSpPr bwMode="auto">
            <a:xfrm flipH="1">
              <a:off x="872" y="994"/>
              <a:ext cx="182" cy="192"/>
              <a:chOff x="4666" y="2982"/>
              <a:chExt cx="481" cy="568"/>
            </a:xfrm>
          </p:grpSpPr>
          <p:sp>
            <p:nvSpPr>
              <p:cNvPr id="81125" name="AutoShape 56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126" name="Freeform 56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27" name="Freeform 56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28" name="Freeform 56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29" name="Freeform 57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30" name="Freeform 57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31" name="Freeform 57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32" name="Freeform 57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33" name="Freeform 57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34" name="Freeform 57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35" name="Freeform 57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36" name="Freeform 57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37" name="Freeform 57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38" name="Freeform 57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39" name="Freeform 58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40" name="Freeform 58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41" name="Freeform 58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42" name="Freeform 58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43" name="Freeform 58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676" name="Group 585"/>
          <p:cNvGrpSpPr>
            <a:grpSpLocks/>
          </p:cNvGrpSpPr>
          <p:nvPr/>
        </p:nvGrpSpPr>
        <p:grpSpPr bwMode="auto">
          <a:xfrm>
            <a:off x="5894388" y="5173663"/>
            <a:ext cx="701675" cy="304800"/>
            <a:chOff x="872" y="994"/>
            <a:chExt cx="442" cy="192"/>
          </a:xfrm>
        </p:grpSpPr>
        <p:sp>
          <p:nvSpPr>
            <p:cNvPr id="81100" name="AutoShape 58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101" name="AutoShape 587"/>
            <p:cNvCxnSpPr>
              <a:cxnSpLocks noChangeShapeType="1"/>
              <a:stCxn id="8110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102" name="Group 588"/>
            <p:cNvGrpSpPr>
              <a:grpSpLocks/>
            </p:cNvGrpSpPr>
            <p:nvPr/>
          </p:nvGrpSpPr>
          <p:grpSpPr bwMode="auto">
            <a:xfrm flipH="1">
              <a:off x="872" y="994"/>
              <a:ext cx="182" cy="192"/>
              <a:chOff x="4666" y="2982"/>
              <a:chExt cx="481" cy="568"/>
            </a:xfrm>
          </p:grpSpPr>
          <p:sp>
            <p:nvSpPr>
              <p:cNvPr id="81103" name="AutoShape 58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104" name="Freeform 59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05" name="Freeform 59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06" name="Freeform 59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07" name="Freeform 59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08" name="Freeform 59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09" name="Freeform 59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10" name="Freeform 59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11" name="Freeform 59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12" name="Freeform 59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13" name="Freeform 59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14" name="Freeform 60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15" name="Freeform 60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16" name="Freeform 60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17" name="Freeform 60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18" name="Freeform 60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19" name="Freeform 60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20" name="Freeform 60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21" name="Freeform 60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2913" name="Group 608"/>
          <p:cNvGrpSpPr>
            <a:grpSpLocks/>
          </p:cNvGrpSpPr>
          <p:nvPr/>
        </p:nvGrpSpPr>
        <p:grpSpPr bwMode="auto">
          <a:xfrm>
            <a:off x="844550" y="3141663"/>
            <a:ext cx="701675" cy="304800"/>
            <a:chOff x="872" y="994"/>
            <a:chExt cx="442" cy="192"/>
          </a:xfrm>
        </p:grpSpPr>
        <p:sp>
          <p:nvSpPr>
            <p:cNvPr id="81078" name="AutoShape 60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079" name="AutoShape 610"/>
            <p:cNvCxnSpPr>
              <a:cxnSpLocks noChangeShapeType="1"/>
              <a:stCxn id="8107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080" name="Group 611"/>
            <p:cNvGrpSpPr>
              <a:grpSpLocks/>
            </p:cNvGrpSpPr>
            <p:nvPr/>
          </p:nvGrpSpPr>
          <p:grpSpPr bwMode="auto">
            <a:xfrm flipH="1">
              <a:off x="872" y="994"/>
              <a:ext cx="182" cy="192"/>
              <a:chOff x="4666" y="2982"/>
              <a:chExt cx="481" cy="568"/>
            </a:xfrm>
          </p:grpSpPr>
          <p:sp>
            <p:nvSpPr>
              <p:cNvPr id="81081" name="AutoShape 61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082" name="Freeform 61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83" name="Freeform 61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84" name="Freeform 61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85" name="Freeform 61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86" name="Freeform 61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87" name="Freeform 61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88" name="Freeform 61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89" name="Freeform 62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90" name="Freeform 62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91" name="Freeform 62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92" name="Freeform 62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93" name="Freeform 62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94" name="Freeform 62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95" name="Freeform 62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96" name="Freeform 62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97" name="Freeform 62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98" name="Freeform 62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99" name="Freeform 63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2915" name="Group 631"/>
          <p:cNvGrpSpPr>
            <a:grpSpLocks/>
          </p:cNvGrpSpPr>
          <p:nvPr/>
        </p:nvGrpSpPr>
        <p:grpSpPr bwMode="auto">
          <a:xfrm>
            <a:off x="3294063" y="1778000"/>
            <a:ext cx="701675" cy="304800"/>
            <a:chOff x="872" y="994"/>
            <a:chExt cx="442" cy="192"/>
          </a:xfrm>
        </p:grpSpPr>
        <p:sp>
          <p:nvSpPr>
            <p:cNvPr id="81056" name="AutoShape 63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057" name="AutoShape 633"/>
            <p:cNvCxnSpPr>
              <a:cxnSpLocks noChangeShapeType="1"/>
              <a:stCxn id="8105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058" name="Group 634"/>
            <p:cNvGrpSpPr>
              <a:grpSpLocks/>
            </p:cNvGrpSpPr>
            <p:nvPr/>
          </p:nvGrpSpPr>
          <p:grpSpPr bwMode="auto">
            <a:xfrm flipH="1">
              <a:off x="872" y="994"/>
              <a:ext cx="182" cy="192"/>
              <a:chOff x="4666" y="2982"/>
              <a:chExt cx="481" cy="568"/>
            </a:xfrm>
          </p:grpSpPr>
          <p:sp>
            <p:nvSpPr>
              <p:cNvPr id="81059" name="AutoShape 63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060" name="Freeform 63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61" name="Freeform 63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62" name="Freeform 63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63" name="Freeform 63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64" name="Freeform 64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65" name="Freeform 64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66" name="Freeform 64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67" name="Freeform 64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68" name="Freeform 64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69" name="Freeform 64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70" name="Freeform 64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71" name="Freeform 64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72" name="Freeform 64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73" name="Freeform 64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74" name="Freeform 65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75" name="Freeform 65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76" name="Freeform 65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77" name="Freeform 65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2928" name="Group 654"/>
          <p:cNvGrpSpPr>
            <a:grpSpLocks/>
          </p:cNvGrpSpPr>
          <p:nvPr/>
        </p:nvGrpSpPr>
        <p:grpSpPr bwMode="auto">
          <a:xfrm>
            <a:off x="6073775" y="1903413"/>
            <a:ext cx="701675" cy="304800"/>
            <a:chOff x="872" y="994"/>
            <a:chExt cx="442" cy="192"/>
          </a:xfrm>
        </p:grpSpPr>
        <p:sp>
          <p:nvSpPr>
            <p:cNvPr id="81034" name="AutoShape 65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035" name="AutoShape 656"/>
            <p:cNvCxnSpPr>
              <a:cxnSpLocks noChangeShapeType="1"/>
              <a:stCxn id="8103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036" name="Group 657"/>
            <p:cNvGrpSpPr>
              <a:grpSpLocks/>
            </p:cNvGrpSpPr>
            <p:nvPr/>
          </p:nvGrpSpPr>
          <p:grpSpPr bwMode="auto">
            <a:xfrm flipH="1">
              <a:off x="872" y="994"/>
              <a:ext cx="182" cy="192"/>
              <a:chOff x="4666" y="2982"/>
              <a:chExt cx="481" cy="568"/>
            </a:xfrm>
          </p:grpSpPr>
          <p:sp>
            <p:nvSpPr>
              <p:cNvPr id="81037" name="AutoShape 65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038" name="Freeform 65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39" name="Freeform 66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40" name="Freeform 66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41" name="Freeform 66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42" name="Freeform 66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43" name="Freeform 66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44" name="Freeform 66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45" name="Freeform 66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46" name="Freeform 66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47" name="Freeform 66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48" name="Freeform 66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49" name="Freeform 67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50" name="Freeform 67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51" name="Freeform 67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52" name="Freeform 67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53" name="Freeform 67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54" name="Freeform 67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55" name="Freeform 67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2938" name="Group 677"/>
          <p:cNvGrpSpPr>
            <a:grpSpLocks/>
          </p:cNvGrpSpPr>
          <p:nvPr/>
        </p:nvGrpSpPr>
        <p:grpSpPr bwMode="auto">
          <a:xfrm>
            <a:off x="4368800" y="2974975"/>
            <a:ext cx="701675" cy="304800"/>
            <a:chOff x="872" y="994"/>
            <a:chExt cx="442" cy="192"/>
          </a:xfrm>
        </p:grpSpPr>
        <p:sp>
          <p:nvSpPr>
            <p:cNvPr id="81012" name="AutoShape 67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013" name="AutoShape 679"/>
            <p:cNvCxnSpPr>
              <a:cxnSpLocks noChangeShapeType="1"/>
              <a:stCxn id="8101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014" name="Group 680"/>
            <p:cNvGrpSpPr>
              <a:grpSpLocks/>
            </p:cNvGrpSpPr>
            <p:nvPr/>
          </p:nvGrpSpPr>
          <p:grpSpPr bwMode="auto">
            <a:xfrm flipH="1">
              <a:off x="872" y="994"/>
              <a:ext cx="182" cy="192"/>
              <a:chOff x="4666" y="2982"/>
              <a:chExt cx="481" cy="568"/>
            </a:xfrm>
          </p:grpSpPr>
          <p:sp>
            <p:nvSpPr>
              <p:cNvPr id="81015" name="AutoShape 68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016" name="Freeform 68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17" name="Freeform 68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18" name="Freeform 68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19" name="Freeform 68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20" name="Freeform 68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21" name="Freeform 68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22" name="Freeform 68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23" name="Freeform 68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24" name="Freeform 69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25" name="Freeform 69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26" name="Freeform 69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27" name="Freeform 69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28" name="Freeform 69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29" name="Freeform 69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30" name="Freeform 69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31" name="Freeform 69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32" name="Freeform 69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33" name="Freeform 69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2943" name="Group 700"/>
          <p:cNvGrpSpPr>
            <a:grpSpLocks/>
          </p:cNvGrpSpPr>
          <p:nvPr/>
        </p:nvGrpSpPr>
        <p:grpSpPr bwMode="auto">
          <a:xfrm>
            <a:off x="5418138" y="4575175"/>
            <a:ext cx="701675" cy="304800"/>
            <a:chOff x="872" y="994"/>
            <a:chExt cx="442" cy="192"/>
          </a:xfrm>
        </p:grpSpPr>
        <p:sp>
          <p:nvSpPr>
            <p:cNvPr id="80990" name="AutoShape 70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0991" name="AutoShape 702"/>
            <p:cNvCxnSpPr>
              <a:cxnSpLocks noChangeShapeType="1"/>
              <a:stCxn id="8099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0992" name="Group 703"/>
            <p:cNvGrpSpPr>
              <a:grpSpLocks/>
            </p:cNvGrpSpPr>
            <p:nvPr/>
          </p:nvGrpSpPr>
          <p:grpSpPr bwMode="auto">
            <a:xfrm flipH="1">
              <a:off x="872" y="994"/>
              <a:ext cx="182" cy="192"/>
              <a:chOff x="4666" y="2982"/>
              <a:chExt cx="481" cy="568"/>
            </a:xfrm>
          </p:grpSpPr>
          <p:sp>
            <p:nvSpPr>
              <p:cNvPr id="80993" name="AutoShape 70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0994" name="Freeform 70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95" name="Freeform 70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96" name="Freeform 70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97" name="Freeform 70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98" name="Freeform 70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99" name="Freeform 71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00" name="Freeform 71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01" name="Freeform 71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02" name="Freeform 71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03" name="Freeform 71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04" name="Freeform 71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05" name="Freeform 71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06" name="Freeform 71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07" name="Freeform 71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08" name="Freeform 71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09" name="Freeform 72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10" name="Freeform 72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11" name="Freeform 72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2961" name="Group 723"/>
          <p:cNvGrpSpPr>
            <a:grpSpLocks/>
          </p:cNvGrpSpPr>
          <p:nvPr/>
        </p:nvGrpSpPr>
        <p:grpSpPr bwMode="auto">
          <a:xfrm>
            <a:off x="6799263" y="3322638"/>
            <a:ext cx="701675" cy="304800"/>
            <a:chOff x="872" y="994"/>
            <a:chExt cx="442" cy="192"/>
          </a:xfrm>
        </p:grpSpPr>
        <p:sp>
          <p:nvSpPr>
            <p:cNvPr id="80968" name="AutoShape 72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0969" name="AutoShape 725"/>
            <p:cNvCxnSpPr>
              <a:cxnSpLocks noChangeShapeType="1"/>
              <a:stCxn id="8096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0970" name="Group 726"/>
            <p:cNvGrpSpPr>
              <a:grpSpLocks/>
            </p:cNvGrpSpPr>
            <p:nvPr/>
          </p:nvGrpSpPr>
          <p:grpSpPr bwMode="auto">
            <a:xfrm flipH="1">
              <a:off x="872" y="994"/>
              <a:ext cx="182" cy="192"/>
              <a:chOff x="4666" y="2982"/>
              <a:chExt cx="481" cy="568"/>
            </a:xfrm>
          </p:grpSpPr>
          <p:sp>
            <p:nvSpPr>
              <p:cNvPr id="80971" name="AutoShape 72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0972" name="Freeform 72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73" name="Freeform 72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74" name="Freeform 73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75" name="Freeform 73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76" name="Freeform 73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77" name="Freeform 73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78" name="Freeform 73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79" name="Freeform 73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80" name="Freeform 73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81" name="Freeform 73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82" name="Freeform 73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83" name="Freeform 73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84" name="Freeform 74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85" name="Freeform 74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86" name="Freeform 74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87" name="Freeform 74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88" name="Freeform 74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89" name="Freeform 74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sp>
        <p:nvSpPr>
          <p:cNvPr id="80928" name="Text Box 746"/>
          <p:cNvSpPr txBox="1">
            <a:spLocks noChangeArrowheads="1"/>
          </p:cNvSpPr>
          <p:nvPr/>
        </p:nvSpPr>
        <p:spPr bwMode="auto">
          <a:xfrm>
            <a:off x="1492250" y="4745038"/>
            <a:ext cx="1195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solidFill>
                  <a:srgbClr val="000000"/>
                </a:solidFill>
                <a:miter lim="800000"/>
                <a:headEnd type="none" w="sm" len="sm"/>
                <a:tailEnd type="none" w="sm" len="sm"/>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r>
              <a:rPr lang="en-US" sz="2400">
                <a:solidFill>
                  <a:srgbClr val="000066"/>
                </a:solidFill>
                <a:latin typeface="Eurostile"/>
                <a:cs typeface="Eurostile"/>
              </a:rPr>
              <a:t>Tracker</a:t>
            </a:r>
          </a:p>
        </p:txBody>
      </p:sp>
      <p:grpSp>
        <p:nvGrpSpPr>
          <p:cNvPr id="80929" name="Group 747"/>
          <p:cNvGrpSpPr>
            <a:grpSpLocks/>
          </p:cNvGrpSpPr>
          <p:nvPr/>
        </p:nvGrpSpPr>
        <p:grpSpPr bwMode="auto">
          <a:xfrm>
            <a:off x="4525963" y="2006600"/>
            <a:ext cx="812800" cy="369889"/>
            <a:chOff x="2851" y="1264"/>
            <a:chExt cx="512" cy="233"/>
          </a:xfrm>
        </p:grpSpPr>
        <p:sp>
          <p:nvSpPr>
            <p:cNvPr id="80962" name="Rectangle 748"/>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63" name="Rectangle 749"/>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64" name="Rectangle 750"/>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65" name="Rectangle 751"/>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66" name="Rectangle 752"/>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67" name="Rectangle 753"/>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80930" name="Rectangle 754"/>
          <p:cNvSpPr>
            <a:spLocks noChangeArrowheads="1"/>
          </p:cNvSpPr>
          <p:nvPr/>
        </p:nvSpPr>
        <p:spPr bwMode="auto">
          <a:xfrm>
            <a:off x="17811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31" name="Rectangle 755"/>
          <p:cNvSpPr>
            <a:spLocks noChangeArrowheads="1"/>
          </p:cNvSpPr>
          <p:nvPr/>
        </p:nvSpPr>
        <p:spPr bwMode="auto">
          <a:xfrm>
            <a:off x="19161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32" name="Rectangle 756"/>
          <p:cNvSpPr>
            <a:spLocks noChangeArrowheads="1"/>
          </p:cNvSpPr>
          <p:nvPr/>
        </p:nvSpPr>
        <p:spPr bwMode="auto">
          <a:xfrm>
            <a:off x="2052638"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33" name="Rectangle 757"/>
          <p:cNvSpPr>
            <a:spLocks noChangeArrowheads="1"/>
          </p:cNvSpPr>
          <p:nvPr/>
        </p:nvSpPr>
        <p:spPr bwMode="auto">
          <a:xfrm>
            <a:off x="21875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34" name="Rectangle 758"/>
          <p:cNvSpPr>
            <a:spLocks noChangeArrowheads="1"/>
          </p:cNvSpPr>
          <p:nvPr/>
        </p:nvSpPr>
        <p:spPr bwMode="auto">
          <a:xfrm>
            <a:off x="23225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35" name="Rectangle 759"/>
          <p:cNvSpPr>
            <a:spLocks noChangeArrowheads="1"/>
          </p:cNvSpPr>
          <p:nvPr/>
        </p:nvSpPr>
        <p:spPr bwMode="auto">
          <a:xfrm>
            <a:off x="2457450"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36" name="Rectangle 761"/>
          <p:cNvSpPr>
            <a:spLocks noChangeArrowheads="1"/>
          </p:cNvSpPr>
          <p:nvPr/>
        </p:nvSpPr>
        <p:spPr bwMode="auto">
          <a:xfrm>
            <a:off x="4527550"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nvGrpSpPr>
          <p:cNvPr id="80937" name="Group 764"/>
          <p:cNvGrpSpPr>
            <a:grpSpLocks/>
          </p:cNvGrpSpPr>
          <p:nvPr/>
        </p:nvGrpSpPr>
        <p:grpSpPr bwMode="auto">
          <a:xfrm>
            <a:off x="4751388" y="3671888"/>
            <a:ext cx="812800" cy="369886"/>
            <a:chOff x="2851" y="1264"/>
            <a:chExt cx="512" cy="233"/>
          </a:xfrm>
        </p:grpSpPr>
        <p:sp>
          <p:nvSpPr>
            <p:cNvPr id="80956" name="Rectangle 765"/>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57" name="Rectangle 766"/>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58" name="Rectangle 767"/>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59" name="Rectangle 768"/>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60" name="Rectangle 769"/>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61" name="Rectangle 770"/>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80938" name="Rectangle 772"/>
          <p:cNvSpPr>
            <a:spLocks noChangeArrowheads="1"/>
          </p:cNvSpPr>
          <p:nvPr/>
        </p:nvSpPr>
        <p:spPr bwMode="auto">
          <a:xfrm>
            <a:off x="4662488"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39" name="Rectangle 773"/>
          <p:cNvSpPr>
            <a:spLocks noChangeArrowheads="1"/>
          </p:cNvSpPr>
          <p:nvPr/>
        </p:nvSpPr>
        <p:spPr bwMode="auto">
          <a:xfrm>
            <a:off x="5021263"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3687" name="Line 775"/>
          <p:cNvSpPr>
            <a:spLocks noChangeShapeType="1"/>
          </p:cNvSpPr>
          <p:nvPr/>
        </p:nvSpPr>
        <p:spPr bwMode="auto">
          <a:xfrm>
            <a:off x="2276475" y="3294063"/>
            <a:ext cx="674688" cy="1304925"/>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3688" name="Line 776"/>
          <p:cNvSpPr>
            <a:spLocks noChangeShapeType="1"/>
          </p:cNvSpPr>
          <p:nvPr/>
        </p:nvSpPr>
        <p:spPr bwMode="auto">
          <a:xfrm flipH="1" flipV="1">
            <a:off x="2141538" y="3338513"/>
            <a:ext cx="674687" cy="1260475"/>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grpSp>
        <p:nvGrpSpPr>
          <p:cNvPr id="2343699" name="Group 777"/>
          <p:cNvGrpSpPr>
            <a:grpSpLocks/>
          </p:cNvGrpSpPr>
          <p:nvPr/>
        </p:nvGrpSpPr>
        <p:grpSpPr bwMode="auto">
          <a:xfrm>
            <a:off x="1646238" y="2590800"/>
            <a:ext cx="812800" cy="369889"/>
            <a:chOff x="2851" y="1264"/>
            <a:chExt cx="512" cy="233"/>
          </a:xfrm>
        </p:grpSpPr>
        <p:sp>
          <p:nvSpPr>
            <p:cNvPr id="80950" name="Rectangle 778"/>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51" name="Rectangle 779"/>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52" name="Rectangle 780"/>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53" name="Rectangle 781"/>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54" name="Rectangle 782"/>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55" name="Rectangle 783"/>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2343696" name="Line 784"/>
          <p:cNvSpPr>
            <a:spLocks noChangeShapeType="1"/>
          </p:cNvSpPr>
          <p:nvPr/>
        </p:nvSpPr>
        <p:spPr bwMode="auto">
          <a:xfrm flipH="1" flipV="1">
            <a:off x="4886325" y="2259013"/>
            <a:ext cx="180975" cy="1530350"/>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wrap="none" rIns="54000">
            <a:spAutoFit/>
          </a:bodyPr>
          <a:lstStyle/>
          <a:p>
            <a:endParaRPr lang="en-US">
              <a:solidFill>
                <a:srgbClr val="000000"/>
              </a:solidFill>
              <a:latin typeface="Eurostile"/>
              <a:cs typeface="Eurostile"/>
            </a:endParaRPr>
          </a:p>
        </p:txBody>
      </p:sp>
      <p:sp>
        <p:nvSpPr>
          <p:cNvPr id="2343697" name="Line 785"/>
          <p:cNvSpPr>
            <a:spLocks noChangeShapeType="1"/>
          </p:cNvSpPr>
          <p:nvPr/>
        </p:nvSpPr>
        <p:spPr bwMode="auto">
          <a:xfrm flipV="1">
            <a:off x="2232025" y="2259013"/>
            <a:ext cx="2744788" cy="2970212"/>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3698" name="Line 786"/>
          <p:cNvSpPr>
            <a:spLocks noChangeShapeType="1"/>
          </p:cNvSpPr>
          <p:nvPr/>
        </p:nvSpPr>
        <p:spPr bwMode="auto">
          <a:xfrm flipV="1">
            <a:off x="2411413" y="3924300"/>
            <a:ext cx="2925762" cy="1304925"/>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3700" name="Line 788"/>
          <p:cNvSpPr>
            <a:spLocks noChangeShapeType="1"/>
          </p:cNvSpPr>
          <p:nvPr/>
        </p:nvSpPr>
        <p:spPr bwMode="auto">
          <a:xfrm flipH="1">
            <a:off x="1736725" y="2168525"/>
            <a:ext cx="2790825" cy="539750"/>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3702" name="Line 790"/>
          <p:cNvSpPr>
            <a:spLocks noChangeShapeType="1"/>
          </p:cNvSpPr>
          <p:nvPr/>
        </p:nvSpPr>
        <p:spPr bwMode="auto">
          <a:xfrm>
            <a:off x="4706938" y="2259013"/>
            <a:ext cx="225425" cy="1530350"/>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80948" name="Rectangle 791"/>
          <p:cNvSpPr>
            <a:spLocks noChangeArrowheads="1"/>
          </p:cNvSpPr>
          <p:nvPr/>
        </p:nvSpPr>
        <p:spPr bwMode="auto">
          <a:xfrm>
            <a:off x="3446463" y="881032"/>
            <a:ext cx="5225174" cy="400110"/>
          </a:xfrm>
          <a:prstGeom prst="rect">
            <a:avLst/>
          </a:prstGeom>
          <a:solidFill>
            <a:srgbClr val="FFFFFF"/>
          </a:solidFill>
          <a:ln w="38100">
            <a:solidFill>
              <a:schemeClr val="folHlink"/>
            </a:solidFill>
            <a:miter lim="800000"/>
            <a:headEnd/>
            <a:tailEnd type="none" w="lg" len="lg"/>
          </a:ln>
        </p:spPr>
        <p:txBody>
          <a:bodyPr wrap="none" rIns="54000" anchor="ctr">
            <a:spAutoFit/>
          </a:bodyPr>
          <a:lstStyle/>
          <a:p>
            <a:r>
              <a:rPr lang="en-US" sz="2000">
                <a:solidFill>
                  <a:srgbClr val="000000"/>
                </a:solidFill>
                <a:latin typeface="Eurostile"/>
                <a:cs typeface="Eurostile"/>
              </a:rPr>
              <a:t>All nodes: max 2 concurrent streams in and out</a:t>
            </a:r>
          </a:p>
        </p:txBody>
      </p:sp>
      <p:sp>
        <p:nvSpPr>
          <p:cNvPr id="2343704" name="AutoShape 792"/>
          <p:cNvSpPr>
            <a:spLocks noChangeArrowheads="1"/>
          </p:cNvSpPr>
          <p:nvPr/>
        </p:nvSpPr>
        <p:spPr bwMode="auto">
          <a:xfrm>
            <a:off x="71438" y="998538"/>
            <a:ext cx="3195637" cy="765175"/>
          </a:xfrm>
          <a:prstGeom prst="wedgeRectCallout">
            <a:avLst>
              <a:gd name="adj1" fmla="val -3255"/>
              <a:gd name="adj2" fmla="val 141287"/>
            </a:avLst>
          </a:prstGeom>
          <a:solidFill>
            <a:srgbClr val="FFFFFF"/>
          </a:solidFill>
          <a:ln w="38100">
            <a:solidFill>
              <a:schemeClr val="folHlink"/>
            </a:solidFill>
            <a:miter lim="800000"/>
            <a:headEnd/>
            <a:tailEnd type="none" w="lg" len="lg"/>
          </a:ln>
        </p:spPr>
        <p:txBody>
          <a:bodyPr rIns="54000"/>
          <a:lstStyle/>
          <a:p>
            <a:r>
              <a:rPr lang="en-US" sz="2000">
                <a:solidFill>
                  <a:srgbClr val="000000"/>
                </a:solidFill>
                <a:latin typeface="Eurostile"/>
                <a:cs typeface="Eurostile"/>
              </a:rPr>
              <a:t>No second input stream:</a:t>
            </a:r>
            <a:br>
              <a:rPr lang="en-US" sz="2000">
                <a:solidFill>
                  <a:srgbClr val="000000"/>
                </a:solidFill>
                <a:latin typeface="Eurostile"/>
                <a:cs typeface="Eurostile"/>
              </a:rPr>
            </a:br>
            <a:r>
              <a:rPr lang="en-US" sz="2000">
                <a:solidFill>
                  <a:srgbClr val="000000"/>
                </a:solidFill>
                <a:latin typeface="Eurostile"/>
                <a:cs typeface="Eurostile"/>
              </a:rPr>
              <a:t>not contributed enough</a:t>
            </a:r>
          </a:p>
        </p:txBody>
      </p:sp>
    </p:spTree>
    <p:extLst>
      <p:ext uri="{BB962C8B-B14F-4D97-AF65-F5344CB8AC3E}">
        <p14:creationId xmlns:p14="http://schemas.microsoft.com/office/powerpoint/2010/main" val="213707364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mph" presetSubtype="0" nodeType="withEffect">
                                  <p:stCondLst>
                                    <p:cond delay="0"/>
                                  </p:stCondLst>
                                  <p:childTnLst>
                                    <p:set>
                                      <p:cBhvr rctx="PPT">
                                        <p:cTn id="6" dur="indefinite"/>
                                        <p:tgtEl>
                                          <p:spTgt spid="12"/>
                                        </p:tgtEl>
                                        <p:attrNameLst>
                                          <p:attrName>style.opacity</p:attrName>
                                        </p:attrNameLst>
                                      </p:cBhvr>
                                      <p:to>
                                        <p:strVal val="0.5"/>
                                      </p:to>
                                    </p:set>
                                    <p:animEffect filter="image" prLst="opacity: 0.5">
                                      <p:cBhvr rctx="IE">
                                        <p:cTn id="7" dur="indefinite"/>
                                        <p:tgtEl>
                                          <p:spTgt spid="12"/>
                                        </p:tgtEl>
                                      </p:cBhvr>
                                    </p:animEffect>
                                  </p:childTnLst>
                                </p:cTn>
                              </p:par>
                              <p:par>
                                <p:cTn id="8" presetID="9" presetClass="emph" presetSubtype="0" nodeType="withEffect">
                                  <p:stCondLst>
                                    <p:cond delay="0"/>
                                  </p:stCondLst>
                                  <p:childTnLst>
                                    <p:set>
                                      <p:cBhvr rctx="PPT">
                                        <p:cTn id="9" dur="indefinite"/>
                                        <p:tgtEl>
                                          <p:spTgt spid="14"/>
                                        </p:tgtEl>
                                        <p:attrNameLst>
                                          <p:attrName>style.opacity</p:attrName>
                                        </p:attrNameLst>
                                      </p:cBhvr>
                                      <p:to>
                                        <p:strVal val="0.5"/>
                                      </p:to>
                                    </p:set>
                                    <p:animEffect filter="image" prLst="opacity: 0.5">
                                      <p:cBhvr rctx="IE">
                                        <p:cTn id="10" dur="indefinite"/>
                                        <p:tgtEl>
                                          <p:spTgt spid="14"/>
                                        </p:tgtEl>
                                      </p:cBhvr>
                                    </p:animEffect>
                                  </p:childTnLst>
                                </p:cTn>
                              </p:par>
                              <p:par>
                                <p:cTn id="11" presetID="9" presetClass="emph" presetSubtype="0" nodeType="withEffect">
                                  <p:stCondLst>
                                    <p:cond delay="0"/>
                                  </p:stCondLst>
                                  <p:childTnLst>
                                    <p:set>
                                      <p:cBhvr rctx="PPT">
                                        <p:cTn id="12" dur="indefinite"/>
                                        <p:tgtEl>
                                          <p:spTgt spid="2342913"/>
                                        </p:tgtEl>
                                        <p:attrNameLst>
                                          <p:attrName>style.opacity</p:attrName>
                                        </p:attrNameLst>
                                      </p:cBhvr>
                                      <p:to>
                                        <p:strVal val="0.5"/>
                                      </p:to>
                                    </p:set>
                                    <p:animEffect filter="image" prLst="opacity: 0.5">
                                      <p:cBhvr rctx="IE">
                                        <p:cTn id="13" dur="indefinite"/>
                                        <p:tgtEl>
                                          <p:spTgt spid="2342913"/>
                                        </p:tgtEl>
                                      </p:cBhvr>
                                    </p:animEffect>
                                  </p:childTnLst>
                                </p:cTn>
                              </p:par>
                              <p:par>
                                <p:cTn id="14" presetID="9" presetClass="emph" presetSubtype="0" nodeType="withEffect">
                                  <p:stCondLst>
                                    <p:cond delay="0"/>
                                  </p:stCondLst>
                                  <p:childTnLst>
                                    <p:set>
                                      <p:cBhvr rctx="PPT">
                                        <p:cTn id="15" dur="indefinite"/>
                                        <p:tgtEl>
                                          <p:spTgt spid="16"/>
                                        </p:tgtEl>
                                        <p:attrNameLst>
                                          <p:attrName>style.opacity</p:attrName>
                                        </p:attrNameLst>
                                      </p:cBhvr>
                                      <p:to>
                                        <p:strVal val="0.5"/>
                                      </p:to>
                                    </p:set>
                                    <p:animEffect filter="image" prLst="opacity: 0.5">
                                      <p:cBhvr rctx="IE">
                                        <p:cTn id="16" dur="indefinite"/>
                                        <p:tgtEl>
                                          <p:spTgt spid="16"/>
                                        </p:tgtEl>
                                      </p:cBhvr>
                                    </p:animEffect>
                                  </p:childTnLst>
                                </p:cTn>
                              </p:par>
                              <p:par>
                                <p:cTn id="17" presetID="9" presetClass="emph" presetSubtype="0" nodeType="withEffect">
                                  <p:stCondLst>
                                    <p:cond delay="0"/>
                                  </p:stCondLst>
                                  <p:childTnLst>
                                    <p:set>
                                      <p:cBhvr rctx="PPT">
                                        <p:cTn id="18" dur="indefinite"/>
                                        <p:tgtEl>
                                          <p:spTgt spid="18"/>
                                        </p:tgtEl>
                                        <p:attrNameLst>
                                          <p:attrName>style.opacity</p:attrName>
                                        </p:attrNameLst>
                                      </p:cBhvr>
                                      <p:to>
                                        <p:strVal val="0.5"/>
                                      </p:to>
                                    </p:set>
                                    <p:animEffect filter="image" prLst="opacity: 0.5">
                                      <p:cBhvr rctx="IE">
                                        <p:cTn id="19" dur="indefinite"/>
                                        <p:tgtEl>
                                          <p:spTgt spid="18"/>
                                        </p:tgtEl>
                                      </p:cBhvr>
                                    </p:animEffect>
                                  </p:childTnLst>
                                </p:cTn>
                              </p:par>
                              <p:par>
                                <p:cTn id="20" presetID="9" presetClass="emph" presetSubtype="0" nodeType="withEffect">
                                  <p:stCondLst>
                                    <p:cond delay="0"/>
                                  </p:stCondLst>
                                  <p:childTnLst>
                                    <p:set>
                                      <p:cBhvr rctx="PPT">
                                        <p:cTn id="21" dur="indefinite"/>
                                        <p:tgtEl>
                                          <p:spTgt spid="22"/>
                                        </p:tgtEl>
                                        <p:attrNameLst>
                                          <p:attrName>style.opacity</p:attrName>
                                        </p:attrNameLst>
                                      </p:cBhvr>
                                      <p:to>
                                        <p:strVal val="0.5"/>
                                      </p:to>
                                    </p:set>
                                    <p:animEffect filter="image" prLst="opacity: 0.5">
                                      <p:cBhvr rctx="IE">
                                        <p:cTn id="22" dur="indefinite"/>
                                        <p:tgtEl>
                                          <p:spTgt spid="22"/>
                                        </p:tgtEl>
                                      </p:cBhvr>
                                    </p:animEffect>
                                  </p:childTnLst>
                                </p:cTn>
                              </p:par>
                              <p:par>
                                <p:cTn id="23" presetID="9" presetClass="emph" presetSubtype="0" nodeType="withEffect">
                                  <p:stCondLst>
                                    <p:cond delay="0"/>
                                  </p:stCondLst>
                                  <p:childTnLst>
                                    <p:set>
                                      <p:cBhvr rctx="PPT">
                                        <p:cTn id="24" dur="indefinite"/>
                                        <p:tgtEl>
                                          <p:spTgt spid="20"/>
                                        </p:tgtEl>
                                        <p:attrNameLst>
                                          <p:attrName>style.opacity</p:attrName>
                                        </p:attrNameLst>
                                      </p:cBhvr>
                                      <p:to>
                                        <p:strVal val="0.5"/>
                                      </p:to>
                                    </p:set>
                                    <p:animEffect filter="image" prLst="opacity: 0.5">
                                      <p:cBhvr rctx="IE">
                                        <p:cTn id="25" dur="indefinite"/>
                                        <p:tgtEl>
                                          <p:spTgt spid="20"/>
                                        </p:tgtEl>
                                      </p:cBhvr>
                                    </p:animEffect>
                                  </p:childTnLst>
                                </p:cTn>
                              </p:par>
                              <p:par>
                                <p:cTn id="26" presetID="9" presetClass="emph" presetSubtype="0" nodeType="withEffect">
                                  <p:stCondLst>
                                    <p:cond delay="0"/>
                                  </p:stCondLst>
                                  <p:childTnLst>
                                    <p:set>
                                      <p:cBhvr rctx="PPT">
                                        <p:cTn id="27" dur="indefinite"/>
                                        <p:tgtEl>
                                          <p:spTgt spid="2342915"/>
                                        </p:tgtEl>
                                        <p:attrNameLst>
                                          <p:attrName>style.opacity</p:attrName>
                                        </p:attrNameLst>
                                      </p:cBhvr>
                                      <p:to>
                                        <p:strVal val="0.5"/>
                                      </p:to>
                                    </p:set>
                                    <p:animEffect filter="image" prLst="opacity: 0.5">
                                      <p:cBhvr rctx="IE">
                                        <p:cTn id="28" dur="indefinite"/>
                                        <p:tgtEl>
                                          <p:spTgt spid="2342915"/>
                                        </p:tgtEl>
                                      </p:cBhvr>
                                    </p:animEffect>
                                  </p:childTnLst>
                                </p:cTn>
                              </p:par>
                              <p:par>
                                <p:cTn id="29" presetID="9" presetClass="emph" presetSubtype="0" nodeType="withEffect">
                                  <p:stCondLst>
                                    <p:cond delay="0"/>
                                  </p:stCondLst>
                                  <p:childTnLst>
                                    <p:set>
                                      <p:cBhvr rctx="PPT">
                                        <p:cTn id="30" dur="indefinite"/>
                                        <p:tgtEl>
                                          <p:spTgt spid="24"/>
                                        </p:tgtEl>
                                        <p:attrNameLst>
                                          <p:attrName>style.opacity</p:attrName>
                                        </p:attrNameLst>
                                      </p:cBhvr>
                                      <p:to>
                                        <p:strVal val="0.5"/>
                                      </p:to>
                                    </p:set>
                                    <p:animEffect filter="image" prLst="opacity: 0.5">
                                      <p:cBhvr rctx="IE">
                                        <p:cTn id="31" dur="indefinite"/>
                                        <p:tgtEl>
                                          <p:spTgt spid="24"/>
                                        </p:tgtEl>
                                      </p:cBhvr>
                                    </p:animEffect>
                                  </p:childTnLst>
                                </p:cTn>
                              </p:par>
                              <p:par>
                                <p:cTn id="32" presetID="9" presetClass="emph" presetSubtype="0" nodeType="withEffect">
                                  <p:stCondLst>
                                    <p:cond delay="0"/>
                                  </p:stCondLst>
                                  <p:childTnLst>
                                    <p:set>
                                      <p:cBhvr rctx="PPT">
                                        <p:cTn id="33" dur="indefinite"/>
                                        <p:tgtEl>
                                          <p:spTgt spid="26"/>
                                        </p:tgtEl>
                                        <p:attrNameLst>
                                          <p:attrName>style.opacity</p:attrName>
                                        </p:attrNameLst>
                                      </p:cBhvr>
                                      <p:to>
                                        <p:strVal val="0.5"/>
                                      </p:to>
                                    </p:set>
                                    <p:animEffect filter="image" prLst="opacity: 0.5">
                                      <p:cBhvr rctx="IE">
                                        <p:cTn id="34" dur="indefinite"/>
                                        <p:tgtEl>
                                          <p:spTgt spid="26"/>
                                        </p:tgtEl>
                                      </p:cBhvr>
                                    </p:animEffect>
                                  </p:childTnLst>
                                </p:cTn>
                              </p:par>
                              <p:par>
                                <p:cTn id="35" presetID="9" presetClass="emph" presetSubtype="0" nodeType="withEffect">
                                  <p:stCondLst>
                                    <p:cond delay="0"/>
                                  </p:stCondLst>
                                  <p:childTnLst>
                                    <p:set>
                                      <p:cBhvr rctx="PPT">
                                        <p:cTn id="36" dur="indefinite"/>
                                        <p:tgtEl>
                                          <p:spTgt spid="2343428"/>
                                        </p:tgtEl>
                                        <p:attrNameLst>
                                          <p:attrName>style.opacity</p:attrName>
                                        </p:attrNameLst>
                                      </p:cBhvr>
                                      <p:to>
                                        <p:strVal val="0.5"/>
                                      </p:to>
                                    </p:set>
                                    <p:animEffect filter="image" prLst="opacity: 0.5">
                                      <p:cBhvr rctx="IE">
                                        <p:cTn id="37" dur="indefinite"/>
                                        <p:tgtEl>
                                          <p:spTgt spid="2343428"/>
                                        </p:tgtEl>
                                      </p:cBhvr>
                                    </p:animEffect>
                                  </p:childTnLst>
                                </p:cTn>
                              </p:par>
                              <p:par>
                                <p:cTn id="38" presetID="9" presetClass="emph" presetSubtype="0" nodeType="withEffect">
                                  <p:stCondLst>
                                    <p:cond delay="0"/>
                                  </p:stCondLst>
                                  <p:childTnLst>
                                    <p:set>
                                      <p:cBhvr rctx="PPT">
                                        <p:cTn id="39" dur="indefinite"/>
                                        <p:tgtEl>
                                          <p:spTgt spid="2343451"/>
                                        </p:tgtEl>
                                        <p:attrNameLst>
                                          <p:attrName>style.opacity</p:attrName>
                                        </p:attrNameLst>
                                      </p:cBhvr>
                                      <p:to>
                                        <p:strVal val="0.5"/>
                                      </p:to>
                                    </p:set>
                                    <p:animEffect filter="image" prLst="opacity: 0.5">
                                      <p:cBhvr rctx="IE">
                                        <p:cTn id="40" dur="indefinite"/>
                                        <p:tgtEl>
                                          <p:spTgt spid="2343451"/>
                                        </p:tgtEl>
                                      </p:cBhvr>
                                    </p:animEffect>
                                  </p:childTnLst>
                                </p:cTn>
                              </p:par>
                              <p:par>
                                <p:cTn id="41" presetID="9" presetClass="emph" presetSubtype="0" nodeType="withEffect">
                                  <p:stCondLst>
                                    <p:cond delay="0"/>
                                  </p:stCondLst>
                                  <p:childTnLst>
                                    <p:set>
                                      <p:cBhvr rctx="PPT">
                                        <p:cTn id="42" dur="indefinite"/>
                                        <p:tgtEl>
                                          <p:spTgt spid="2343474"/>
                                        </p:tgtEl>
                                        <p:attrNameLst>
                                          <p:attrName>style.opacity</p:attrName>
                                        </p:attrNameLst>
                                      </p:cBhvr>
                                      <p:to>
                                        <p:strVal val="0.5"/>
                                      </p:to>
                                    </p:set>
                                    <p:animEffect filter="image" prLst="opacity: 0.5">
                                      <p:cBhvr rctx="IE">
                                        <p:cTn id="43" dur="indefinite"/>
                                        <p:tgtEl>
                                          <p:spTgt spid="2343474"/>
                                        </p:tgtEl>
                                      </p:cBhvr>
                                    </p:animEffect>
                                  </p:childTnLst>
                                </p:cTn>
                              </p:par>
                              <p:par>
                                <p:cTn id="44" presetID="9" presetClass="emph" presetSubtype="0" nodeType="withEffect">
                                  <p:stCondLst>
                                    <p:cond delay="0"/>
                                  </p:stCondLst>
                                  <p:childTnLst>
                                    <p:set>
                                      <p:cBhvr rctx="PPT">
                                        <p:cTn id="45" dur="indefinite"/>
                                        <p:tgtEl>
                                          <p:spTgt spid="28"/>
                                        </p:tgtEl>
                                        <p:attrNameLst>
                                          <p:attrName>style.opacity</p:attrName>
                                        </p:attrNameLst>
                                      </p:cBhvr>
                                      <p:to>
                                        <p:strVal val="0.5"/>
                                      </p:to>
                                    </p:set>
                                    <p:animEffect filter="image" prLst="opacity: 0.5">
                                      <p:cBhvr rctx="IE">
                                        <p:cTn id="46" dur="indefinite"/>
                                        <p:tgtEl>
                                          <p:spTgt spid="28"/>
                                        </p:tgtEl>
                                      </p:cBhvr>
                                    </p:animEffect>
                                  </p:childTnLst>
                                </p:cTn>
                              </p:par>
                              <p:par>
                                <p:cTn id="47" presetID="9" presetClass="emph" presetSubtype="0" nodeType="withEffect">
                                  <p:stCondLst>
                                    <p:cond delay="0"/>
                                  </p:stCondLst>
                                  <p:childTnLst>
                                    <p:set>
                                      <p:cBhvr rctx="PPT">
                                        <p:cTn id="48" dur="indefinite"/>
                                        <p:tgtEl>
                                          <p:spTgt spid="2343659"/>
                                        </p:tgtEl>
                                        <p:attrNameLst>
                                          <p:attrName>style.opacity</p:attrName>
                                        </p:attrNameLst>
                                      </p:cBhvr>
                                      <p:to>
                                        <p:strVal val="0.5"/>
                                      </p:to>
                                    </p:set>
                                    <p:animEffect filter="image" prLst="opacity: 0.5">
                                      <p:cBhvr rctx="IE">
                                        <p:cTn id="49" dur="indefinite"/>
                                        <p:tgtEl>
                                          <p:spTgt spid="2343659"/>
                                        </p:tgtEl>
                                      </p:cBhvr>
                                    </p:animEffect>
                                  </p:childTnLst>
                                </p:cTn>
                              </p:par>
                              <p:par>
                                <p:cTn id="50" presetID="9" presetClass="emph" presetSubtype="0" nodeType="withEffect">
                                  <p:stCondLst>
                                    <p:cond delay="0"/>
                                  </p:stCondLst>
                                  <p:childTnLst>
                                    <p:set>
                                      <p:cBhvr rctx="PPT">
                                        <p:cTn id="51" dur="indefinite"/>
                                        <p:tgtEl>
                                          <p:spTgt spid="2343612"/>
                                        </p:tgtEl>
                                        <p:attrNameLst>
                                          <p:attrName>style.opacity</p:attrName>
                                        </p:attrNameLst>
                                      </p:cBhvr>
                                      <p:to>
                                        <p:strVal val="0.5"/>
                                      </p:to>
                                    </p:set>
                                    <p:animEffect filter="image" prLst="opacity: 0.5">
                                      <p:cBhvr rctx="IE">
                                        <p:cTn id="52" dur="indefinite"/>
                                        <p:tgtEl>
                                          <p:spTgt spid="2343612"/>
                                        </p:tgtEl>
                                      </p:cBhvr>
                                    </p:animEffect>
                                  </p:childTnLst>
                                </p:cTn>
                              </p:par>
                              <p:par>
                                <p:cTn id="53" presetID="9" presetClass="emph" presetSubtype="0" nodeType="withEffect">
                                  <p:stCondLst>
                                    <p:cond delay="0"/>
                                  </p:stCondLst>
                                  <p:childTnLst>
                                    <p:set>
                                      <p:cBhvr rctx="PPT">
                                        <p:cTn id="54" dur="indefinite"/>
                                        <p:tgtEl>
                                          <p:spTgt spid="2343589"/>
                                        </p:tgtEl>
                                        <p:attrNameLst>
                                          <p:attrName>style.opacity</p:attrName>
                                        </p:attrNameLst>
                                      </p:cBhvr>
                                      <p:to>
                                        <p:strVal val="0.5"/>
                                      </p:to>
                                    </p:set>
                                    <p:animEffect filter="image" prLst="opacity: 0.5">
                                      <p:cBhvr rctx="IE">
                                        <p:cTn id="55" dur="indefinite"/>
                                        <p:tgtEl>
                                          <p:spTgt spid="2343589"/>
                                        </p:tgtEl>
                                      </p:cBhvr>
                                    </p:animEffect>
                                  </p:childTnLst>
                                </p:cTn>
                              </p:par>
                              <p:par>
                                <p:cTn id="56" presetID="9" presetClass="emph" presetSubtype="0" nodeType="withEffect">
                                  <p:stCondLst>
                                    <p:cond delay="0"/>
                                  </p:stCondLst>
                                  <p:childTnLst>
                                    <p:set>
                                      <p:cBhvr rctx="PPT">
                                        <p:cTn id="57" dur="indefinite"/>
                                        <p:tgtEl>
                                          <p:spTgt spid="2343676"/>
                                        </p:tgtEl>
                                        <p:attrNameLst>
                                          <p:attrName>style.opacity</p:attrName>
                                        </p:attrNameLst>
                                      </p:cBhvr>
                                      <p:to>
                                        <p:strVal val="0.5"/>
                                      </p:to>
                                    </p:set>
                                    <p:animEffect filter="image" prLst="opacity: 0.5">
                                      <p:cBhvr rctx="IE">
                                        <p:cTn id="58" dur="indefinite"/>
                                        <p:tgtEl>
                                          <p:spTgt spid="2343676"/>
                                        </p:tgtEl>
                                      </p:cBhvr>
                                    </p:animEffect>
                                  </p:childTnLst>
                                </p:cTn>
                              </p:par>
                              <p:par>
                                <p:cTn id="59" presetID="9" presetClass="emph" presetSubtype="0" nodeType="withEffect">
                                  <p:stCondLst>
                                    <p:cond delay="0"/>
                                  </p:stCondLst>
                                  <p:childTnLst>
                                    <p:set>
                                      <p:cBhvr rctx="PPT">
                                        <p:cTn id="60" dur="indefinite"/>
                                        <p:tgtEl>
                                          <p:spTgt spid="2343635"/>
                                        </p:tgtEl>
                                        <p:attrNameLst>
                                          <p:attrName>style.opacity</p:attrName>
                                        </p:attrNameLst>
                                      </p:cBhvr>
                                      <p:to>
                                        <p:strVal val="0.5"/>
                                      </p:to>
                                    </p:set>
                                    <p:animEffect filter="image" prLst="opacity: 0.5">
                                      <p:cBhvr rctx="IE">
                                        <p:cTn id="61" dur="indefinite"/>
                                        <p:tgtEl>
                                          <p:spTgt spid="2343635"/>
                                        </p:tgtEl>
                                      </p:cBhvr>
                                    </p:animEffect>
                                  </p:childTnLst>
                                </p:cTn>
                              </p:par>
                              <p:par>
                                <p:cTn id="62" presetID="9" presetClass="emph" presetSubtype="0" nodeType="withEffect">
                                  <p:stCondLst>
                                    <p:cond delay="0"/>
                                  </p:stCondLst>
                                  <p:childTnLst>
                                    <p:set>
                                      <p:cBhvr rctx="PPT">
                                        <p:cTn id="63" dur="indefinite"/>
                                        <p:tgtEl>
                                          <p:spTgt spid="2342943"/>
                                        </p:tgtEl>
                                        <p:attrNameLst>
                                          <p:attrName>style.opacity</p:attrName>
                                        </p:attrNameLst>
                                      </p:cBhvr>
                                      <p:to>
                                        <p:strVal val="0.5"/>
                                      </p:to>
                                    </p:set>
                                    <p:animEffect filter="image" prLst="opacity: 0.5">
                                      <p:cBhvr rctx="IE">
                                        <p:cTn id="64" dur="indefinite"/>
                                        <p:tgtEl>
                                          <p:spTgt spid="2342943"/>
                                        </p:tgtEl>
                                      </p:cBhvr>
                                    </p:animEffect>
                                  </p:childTnLst>
                                </p:cTn>
                              </p:par>
                              <p:par>
                                <p:cTn id="65" presetID="9" presetClass="emph" presetSubtype="0" nodeType="withEffect">
                                  <p:stCondLst>
                                    <p:cond delay="0"/>
                                  </p:stCondLst>
                                  <p:childTnLst>
                                    <p:set>
                                      <p:cBhvr rctx="PPT">
                                        <p:cTn id="66" dur="indefinite"/>
                                        <p:tgtEl>
                                          <p:spTgt spid="2342938"/>
                                        </p:tgtEl>
                                        <p:attrNameLst>
                                          <p:attrName>style.opacity</p:attrName>
                                        </p:attrNameLst>
                                      </p:cBhvr>
                                      <p:to>
                                        <p:strVal val="0.5"/>
                                      </p:to>
                                    </p:set>
                                    <p:animEffect filter="image" prLst="opacity: 0.5">
                                      <p:cBhvr rctx="IE">
                                        <p:cTn id="67" dur="indefinite"/>
                                        <p:tgtEl>
                                          <p:spTgt spid="2342938"/>
                                        </p:tgtEl>
                                      </p:cBhvr>
                                    </p:animEffect>
                                  </p:childTnLst>
                                </p:cTn>
                              </p:par>
                              <p:par>
                                <p:cTn id="68" presetID="9" presetClass="emph" presetSubtype="0" nodeType="withEffect">
                                  <p:stCondLst>
                                    <p:cond delay="0"/>
                                  </p:stCondLst>
                                  <p:childTnLst>
                                    <p:set>
                                      <p:cBhvr rctx="PPT">
                                        <p:cTn id="69" dur="indefinite"/>
                                        <p:tgtEl>
                                          <p:spTgt spid="2343497"/>
                                        </p:tgtEl>
                                        <p:attrNameLst>
                                          <p:attrName>style.opacity</p:attrName>
                                        </p:attrNameLst>
                                      </p:cBhvr>
                                      <p:to>
                                        <p:strVal val="0.5"/>
                                      </p:to>
                                    </p:set>
                                    <p:animEffect filter="image" prLst="opacity: 0.5">
                                      <p:cBhvr rctx="IE">
                                        <p:cTn id="70" dur="indefinite"/>
                                        <p:tgtEl>
                                          <p:spTgt spid="2343497"/>
                                        </p:tgtEl>
                                      </p:cBhvr>
                                    </p:animEffect>
                                  </p:childTnLst>
                                </p:cTn>
                              </p:par>
                              <p:par>
                                <p:cTn id="71" presetID="9" presetClass="emph" presetSubtype="0" nodeType="withEffect">
                                  <p:stCondLst>
                                    <p:cond delay="0"/>
                                  </p:stCondLst>
                                  <p:childTnLst>
                                    <p:set>
                                      <p:cBhvr rctx="PPT">
                                        <p:cTn id="72" dur="indefinite"/>
                                        <p:tgtEl>
                                          <p:spTgt spid="2342928"/>
                                        </p:tgtEl>
                                        <p:attrNameLst>
                                          <p:attrName>style.opacity</p:attrName>
                                        </p:attrNameLst>
                                      </p:cBhvr>
                                      <p:to>
                                        <p:strVal val="0.5"/>
                                      </p:to>
                                    </p:set>
                                    <p:animEffect filter="image" prLst="opacity: 0.5">
                                      <p:cBhvr rctx="IE">
                                        <p:cTn id="73" dur="indefinite"/>
                                        <p:tgtEl>
                                          <p:spTgt spid="2342928"/>
                                        </p:tgtEl>
                                      </p:cBhvr>
                                    </p:animEffect>
                                  </p:childTnLst>
                                </p:cTn>
                              </p:par>
                              <p:par>
                                <p:cTn id="74" presetID="9" presetClass="emph" presetSubtype="0" nodeType="withEffect">
                                  <p:stCondLst>
                                    <p:cond delay="0"/>
                                  </p:stCondLst>
                                  <p:childTnLst>
                                    <p:set>
                                      <p:cBhvr rctx="PPT">
                                        <p:cTn id="75" dur="indefinite"/>
                                        <p:tgtEl>
                                          <p:spTgt spid="2343543"/>
                                        </p:tgtEl>
                                        <p:attrNameLst>
                                          <p:attrName>style.opacity</p:attrName>
                                        </p:attrNameLst>
                                      </p:cBhvr>
                                      <p:to>
                                        <p:strVal val="0.5"/>
                                      </p:to>
                                    </p:set>
                                    <p:animEffect filter="image" prLst="opacity: 0.5">
                                      <p:cBhvr rctx="IE">
                                        <p:cTn id="76" dur="indefinite"/>
                                        <p:tgtEl>
                                          <p:spTgt spid="2343543"/>
                                        </p:tgtEl>
                                      </p:cBhvr>
                                    </p:animEffect>
                                  </p:childTnLst>
                                </p:cTn>
                              </p:par>
                              <p:par>
                                <p:cTn id="77" presetID="9" presetClass="emph" presetSubtype="0" nodeType="withEffect">
                                  <p:stCondLst>
                                    <p:cond delay="0"/>
                                  </p:stCondLst>
                                  <p:childTnLst>
                                    <p:set>
                                      <p:cBhvr rctx="PPT">
                                        <p:cTn id="78" dur="indefinite"/>
                                        <p:tgtEl>
                                          <p:spTgt spid="2343566"/>
                                        </p:tgtEl>
                                        <p:attrNameLst>
                                          <p:attrName>style.opacity</p:attrName>
                                        </p:attrNameLst>
                                      </p:cBhvr>
                                      <p:to>
                                        <p:strVal val="0.5"/>
                                      </p:to>
                                    </p:set>
                                    <p:animEffect filter="image" prLst="opacity: 0.5">
                                      <p:cBhvr rctx="IE">
                                        <p:cTn id="79" dur="indefinite"/>
                                        <p:tgtEl>
                                          <p:spTgt spid="2343566"/>
                                        </p:tgtEl>
                                      </p:cBhvr>
                                    </p:animEffect>
                                  </p:childTnLst>
                                </p:cTn>
                              </p:par>
                              <p:par>
                                <p:cTn id="80" presetID="9" presetClass="emph" presetSubtype="0" nodeType="withEffect">
                                  <p:stCondLst>
                                    <p:cond delay="0"/>
                                  </p:stCondLst>
                                  <p:childTnLst>
                                    <p:set>
                                      <p:cBhvr rctx="PPT">
                                        <p:cTn id="81" dur="indefinite"/>
                                        <p:tgtEl>
                                          <p:spTgt spid="2342961"/>
                                        </p:tgtEl>
                                        <p:attrNameLst>
                                          <p:attrName>style.opacity</p:attrName>
                                        </p:attrNameLst>
                                      </p:cBhvr>
                                      <p:to>
                                        <p:strVal val="0.5"/>
                                      </p:to>
                                    </p:set>
                                    <p:animEffect filter="image" prLst="opacity: 0.5">
                                      <p:cBhvr rctx="IE">
                                        <p:cTn id="82" dur="indefinite"/>
                                        <p:tgtEl>
                                          <p:spTgt spid="2342961"/>
                                        </p:tgtEl>
                                      </p:cBhvr>
                                    </p:animEffect>
                                  </p:childTnLst>
                                </p:cTn>
                              </p:par>
                              <p:par>
                                <p:cTn id="83" presetID="9" presetClass="emph" presetSubtype="0" nodeType="withEffect">
                                  <p:stCondLst>
                                    <p:cond delay="0"/>
                                  </p:stCondLst>
                                  <p:childTnLst>
                                    <p:set>
                                      <p:cBhvr rctx="PPT">
                                        <p:cTn id="84" dur="indefinite"/>
                                        <p:tgtEl>
                                          <p:spTgt spid="2343520"/>
                                        </p:tgtEl>
                                        <p:attrNameLst>
                                          <p:attrName>style.opacity</p:attrName>
                                        </p:attrNameLst>
                                      </p:cBhvr>
                                      <p:to>
                                        <p:strVal val="0.5"/>
                                      </p:to>
                                    </p:set>
                                    <p:animEffect filter="image" prLst="opacity: 0.5">
                                      <p:cBhvr rctx="IE">
                                        <p:cTn id="85" dur="indefinite"/>
                                        <p:tgtEl>
                                          <p:spTgt spid="2343520"/>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9" presetClass="emph" presetSubtype="0" nodeType="clickEffect">
                                  <p:stCondLst>
                                    <p:cond delay="0"/>
                                  </p:stCondLst>
                                  <p:childTnLst>
                                    <p:set>
                                      <p:cBhvr rctx="PPT">
                                        <p:cTn id="89" dur="indefinite"/>
                                        <p:tgtEl>
                                          <p:spTgt spid="16"/>
                                        </p:tgtEl>
                                        <p:attrNameLst>
                                          <p:attrName>style.opacity</p:attrName>
                                        </p:attrNameLst>
                                      </p:cBhvr>
                                      <p:to>
                                        <p:strVal val="1"/>
                                      </p:to>
                                    </p:set>
                                    <p:animEffect filter="image" prLst="opacity: 1">
                                      <p:cBhvr rctx="IE">
                                        <p:cTn id="90" dur="indefinite"/>
                                        <p:tgtEl>
                                          <p:spTgt spid="16"/>
                                        </p:tgtEl>
                                      </p:cBhvr>
                                    </p:animEffect>
                                  </p:childTnLst>
                                </p:cTn>
                              </p:par>
                              <p:par>
                                <p:cTn id="91" presetID="1" presetClass="entr" presetSubtype="0" fill="hold" nodeType="withEffect">
                                  <p:stCondLst>
                                    <p:cond delay="0"/>
                                  </p:stCondLst>
                                  <p:childTnLst>
                                    <p:set>
                                      <p:cBhvr>
                                        <p:cTn id="92" dur="1" fill="hold">
                                          <p:stCondLst>
                                            <p:cond delay="0"/>
                                          </p:stCondLst>
                                        </p:cTn>
                                        <p:tgtEl>
                                          <p:spTgt spid="2343699"/>
                                        </p:tgtEl>
                                        <p:attrNameLst>
                                          <p:attrName>style.visibility</p:attrName>
                                        </p:attrNameLst>
                                      </p:cBhvr>
                                      <p:to>
                                        <p:strVal val="visible"/>
                                      </p:to>
                                    </p:set>
                                  </p:childTnLst>
                                </p:cTn>
                              </p:par>
                              <p:par>
                                <p:cTn id="93" presetID="22" presetClass="entr" presetSubtype="1" fill="hold" grpId="0" nodeType="withEffect">
                                  <p:stCondLst>
                                    <p:cond delay="0"/>
                                  </p:stCondLst>
                                  <p:childTnLst>
                                    <p:set>
                                      <p:cBhvr>
                                        <p:cTn id="94" dur="1" fill="hold">
                                          <p:stCondLst>
                                            <p:cond delay="0"/>
                                          </p:stCondLst>
                                        </p:cTn>
                                        <p:tgtEl>
                                          <p:spTgt spid="2343687"/>
                                        </p:tgtEl>
                                        <p:attrNameLst>
                                          <p:attrName>style.visibility</p:attrName>
                                        </p:attrNameLst>
                                      </p:cBhvr>
                                      <p:to>
                                        <p:strVal val="visible"/>
                                      </p:to>
                                    </p:set>
                                    <p:animEffect transition="in" filter="wipe(up)">
                                      <p:cBhvr>
                                        <p:cTn id="95" dur="1000"/>
                                        <p:tgtEl>
                                          <p:spTgt spid="2343687"/>
                                        </p:tgtEl>
                                      </p:cBhvr>
                                    </p:animEffect>
                                  </p:childTnLst>
                                </p:cTn>
                              </p:par>
                            </p:childTnLst>
                          </p:cTn>
                        </p:par>
                        <p:par>
                          <p:cTn id="96" fill="hold" nodeType="afterGroup">
                            <p:stCondLst>
                              <p:cond delay="1000"/>
                            </p:stCondLst>
                            <p:childTnLst>
                              <p:par>
                                <p:cTn id="97" presetID="22" presetClass="entr" presetSubtype="4" fill="hold" grpId="0" nodeType="afterEffect">
                                  <p:stCondLst>
                                    <p:cond delay="0"/>
                                  </p:stCondLst>
                                  <p:childTnLst>
                                    <p:set>
                                      <p:cBhvr>
                                        <p:cTn id="98" dur="1" fill="hold">
                                          <p:stCondLst>
                                            <p:cond delay="0"/>
                                          </p:stCondLst>
                                        </p:cTn>
                                        <p:tgtEl>
                                          <p:spTgt spid="2343688"/>
                                        </p:tgtEl>
                                        <p:attrNameLst>
                                          <p:attrName>style.visibility</p:attrName>
                                        </p:attrNameLst>
                                      </p:cBhvr>
                                      <p:to>
                                        <p:strVal val="visible"/>
                                      </p:to>
                                    </p:set>
                                    <p:animEffect transition="in" filter="wipe(down)">
                                      <p:cBhvr>
                                        <p:cTn id="99" dur="1000"/>
                                        <p:tgtEl>
                                          <p:spTgt spid="2343688"/>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22" presetClass="entr" presetSubtype="4" fill="hold" grpId="0" nodeType="clickEffect">
                                  <p:stCondLst>
                                    <p:cond delay="0"/>
                                  </p:stCondLst>
                                  <p:childTnLst>
                                    <p:set>
                                      <p:cBhvr>
                                        <p:cTn id="103" dur="1" fill="hold">
                                          <p:stCondLst>
                                            <p:cond delay="0"/>
                                          </p:stCondLst>
                                        </p:cTn>
                                        <p:tgtEl>
                                          <p:spTgt spid="2343697"/>
                                        </p:tgtEl>
                                        <p:attrNameLst>
                                          <p:attrName>style.visibility</p:attrName>
                                        </p:attrNameLst>
                                      </p:cBhvr>
                                      <p:to>
                                        <p:strVal val="visible"/>
                                      </p:to>
                                    </p:set>
                                    <p:animEffect transition="in" filter="wipe(down)">
                                      <p:cBhvr>
                                        <p:cTn id="104" dur="1000"/>
                                        <p:tgtEl>
                                          <p:spTgt spid="2343697"/>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2343698"/>
                                        </p:tgtEl>
                                        <p:attrNameLst>
                                          <p:attrName>style.visibility</p:attrName>
                                        </p:attrNameLst>
                                      </p:cBhvr>
                                      <p:to>
                                        <p:strVal val="visible"/>
                                      </p:to>
                                    </p:set>
                                    <p:animEffect transition="in" filter="wipe(down)">
                                      <p:cBhvr>
                                        <p:cTn id="107" dur="1000"/>
                                        <p:tgtEl>
                                          <p:spTgt spid="2343698"/>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22" presetClass="entr" presetSubtype="1" fill="hold" grpId="0" nodeType="clickEffect">
                                  <p:stCondLst>
                                    <p:cond delay="0"/>
                                  </p:stCondLst>
                                  <p:childTnLst>
                                    <p:set>
                                      <p:cBhvr>
                                        <p:cTn id="111" dur="1" fill="hold">
                                          <p:stCondLst>
                                            <p:cond delay="0"/>
                                          </p:stCondLst>
                                        </p:cTn>
                                        <p:tgtEl>
                                          <p:spTgt spid="2343700"/>
                                        </p:tgtEl>
                                        <p:attrNameLst>
                                          <p:attrName>style.visibility</p:attrName>
                                        </p:attrNameLst>
                                      </p:cBhvr>
                                      <p:to>
                                        <p:strVal val="visible"/>
                                      </p:to>
                                    </p:set>
                                    <p:animEffect transition="in" filter="wipe(up)">
                                      <p:cBhvr>
                                        <p:cTn id="112" dur="1000"/>
                                        <p:tgtEl>
                                          <p:spTgt spid="2343700"/>
                                        </p:tgtEl>
                                      </p:cBhvr>
                                    </p:animEffect>
                                  </p:childTnLst>
                                </p:cTn>
                              </p:par>
                              <p:par>
                                <p:cTn id="113" presetID="22" presetClass="entr" presetSubtype="1" fill="hold" grpId="0" nodeType="withEffect">
                                  <p:stCondLst>
                                    <p:cond delay="0"/>
                                  </p:stCondLst>
                                  <p:childTnLst>
                                    <p:set>
                                      <p:cBhvr>
                                        <p:cTn id="114" dur="1" fill="hold">
                                          <p:stCondLst>
                                            <p:cond delay="0"/>
                                          </p:stCondLst>
                                        </p:cTn>
                                        <p:tgtEl>
                                          <p:spTgt spid="2343702"/>
                                        </p:tgtEl>
                                        <p:attrNameLst>
                                          <p:attrName>style.visibility</p:attrName>
                                        </p:attrNameLst>
                                      </p:cBhvr>
                                      <p:to>
                                        <p:strVal val="visible"/>
                                      </p:to>
                                    </p:set>
                                    <p:animEffect transition="in" filter="wipe(up)">
                                      <p:cBhvr>
                                        <p:cTn id="115" dur="1000"/>
                                        <p:tgtEl>
                                          <p:spTgt spid="2343702"/>
                                        </p:tgtEl>
                                      </p:cBhvr>
                                    </p:animEffect>
                                  </p:childTnLst>
                                </p:cTn>
                              </p:par>
                            </p:childTnLst>
                          </p:cTn>
                        </p:par>
                      </p:childTnLst>
                    </p:cTn>
                  </p:par>
                  <p:par>
                    <p:cTn id="116" fill="hold" nodeType="clickPar">
                      <p:stCondLst>
                        <p:cond delay="indefinite"/>
                      </p:stCondLst>
                      <p:childTnLst>
                        <p:par>
                          <p:cTn id="117" fill="hold" nodeType="withGroup">
                            <p:stCondLst>
                              <p:cond delay="0"/>
                            </p:stCondLst>
                            <p:childTnLst>
                              <p:par>
                                <p:cTn id="118" presetID="22" presetClass="entr" presetSubtype="4" fill="hold" grpId="0" nodeType="clickEffect">
                                  <p:stCondLst>
                                    <p:cond delay="0"/>
                                  </p:stCondLst>
                                  <p:childTnLst>
                                    <p:set>
                                      <p:cBhvr>
                                        <p:cTn id="119" dur="1" fill="hold">
                                          <p:stCondLst>
                                            <p:cond delay="0"/>
                                          </p:stCondLst>
                                        </p:cTn>
                                        <p:tgtEl>
                                          <p:spTgt spid="2343696"/>
                                        </p:tgtEl>
                                        <p:attrNameLst>
                                          <p:attrName>style.visibility</p:attrName>
                                        </p:attrNameLst>
                                      </p:cBhvr>
                                      <p:to>
                                        <p:strVal val="visible"/>
                                      </p:to>
                                    </p:set>
                                    <p:animEffect transition="in" filter="wipe(down)">
                                      <p:cBhvr>
                                        <p:cTn id="120" dur="1000"/>
                                        <p:tgtEl>
                                          <p:spTgt spid="2343696"/>
                                        </p:tgtEl>
                                      </p:cBhvr>
                                    </p:animEffect>
                                  </p:childTnLst>
                                </p:cTn>
                              </p:par>
                            </p:childTnLst>
                          </p:cTn>
                        </p:par>
                        <p:par>
                          <p:cTn id="121" fill="hold" nodeType="afterGroup">
                            <p:stCondLst>
                              <p:cond delay="1000"/>
                            </p:stCondLst>
                            <p:childTnLst>
                              <p:par>
                                <p:cTn id="122" presetID="1" presetClass="entr" presetSubtype="0" fill="hold" grpId="0" nodeType="afterEffect">
                                  <p:stCondLst>
                                    <p:cond delay="0"/>
                                  </p:stCondLst>
                                  <p:childTnLst>
                                    <p:set>
                                      <p:cBhvr>
                                        <p:cTn id="123" dur="1" fill="hold">
                                          <p:stCondLst>
                                            <p:cond delay="0"/>
                                          </p:stCondLst>
                                        </p:cTn>
                                        <p:tgtEl>
                                          <p:spTgt spid="23437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3687" grpId="0" animBg="1"/>
      <p:bldP spid="2343688" grpId="0" animBg="1"/>
      <p:bldP spid="2343696" grpId="0" animBg="1"/>
      <p:bldP spid="2343697" grpId="0" animBg="1"/>
      <p:bldP spid="2343698" grpId="0" animBg="1"/>
      <p:bldP spid="2343700" grpId="0" animBg="1"/>
      <p:bldP spid="2343702" grpId="0" animBg="1"/>
      <p:bldP spid="2343704"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2"/>
          <p:cNvSpPr>
            <a:spLocks noGrp="1" noChangeArrowheads="1"/>
          </p:cNvSpPr>
          <p:nvPr>
            <p:ph type="title"/>
          </p:nvPr>
        </p:nvSpPr>
        <p:spPr/>
        <p:txBody>
          <a:bodyPr/>
          <a:lstStyle/>
          <a:p>
            <a:r>
              <a:rPr lang="en-US" dirty="0" smtClean="0"/>
              <a:t>Quality of service - </a:t>
            </a:r>
            <a:r>
              <a:rPr lang="en-US" dirty="0" err="1" smtClean="0"/>
              <a:t>QoS</a:t>
            </a:r>
            <a:endParaRPr lang="en-US" dirty="0"/>
          </a:p>
        </p:txBody>
      </p:sp>
      <p:sp>
        <p:nvSpPr>
          <p:cNvPr id="342019" name="Rectangle 3"/>
          <p:cNvSpPr>
            <a:spLocks noGrp="1" noChangeArrowheads="1"/>
          </p:cNvSpPr>
          <p:nvPr>
            <p:ph type="body" sz="half" idx="1"/>
          </p:nvPr>
        </p:nvSpPr>
        <p:spPr>
          <a:xfrm>
            <a:off x="323528" y="764704"/>
            <a:ext cx="8568952" cy="5400600"/>
          </a:xfrm>
        </p:spPr>
        <p:txBody>
          <a:bodyPr numCol="2" spcCol="180000"/>
          <a:lstStyle/>
          <a:p>
            <a:pPr>
              <a:buFont typeface="ZapfDingbats" charset="0"/>
              <a:buNone/>
            </a:pPr>
            <a:r>
              <a:rPr lang="en-US" sz="1800" dirty="0" smtClean="0"/>
              <a:t>A term that is used in all kinds of contexts.</a:t>
            </a:r>
          </a:p>
          <a:p>
            <a:pPr>
              <a:buFont typeface="ZapfDingbats" charset="0"/>
              <a:buNone/>
            </a:pPr>
            <a:r>
              <a:rPr lang="en-US" sz="1800" dirty="0" smtClean="0"/>
              <a:t>Be careful what it means when you hear it.</a:t>
            </a:r>
          </a:p>
          <a:p>
            <a:pPr>
              <a:buFont typeface="ZapfDingbats" charset="0"/>
              <a:buNone/>
            </a:pPr>
            <a:endParaRPr lang="en-US" sz="1800" dirty="0" smtClean="0"/>
          </a:p>
          <a:p>
            <a:pPr>
              <a:buFont typeface="ZapfDingbats" charset="0"/>
              <a:buNone/>
            </a:pPr>
            <a:r>
              <a:rPr lang="en-US" sz="1800" dirty="0" smtClean="0"/>
              <a:t>In this lecture: 3 </a:t>
            </a:r>
            <a:r>
              <a:rPr lang="en-US" sz="1800" b="1" i="1" dirty="0" smtClean="0"/>
              <a:t>classical</a:t>
            </a:r>
            <a:r>
              <a:rPr lang="en-US" sz="1800" dirty="0" smtClean="0"/>
              <a:t> </a:t>
            </a:r>
            <a:br>
              <a:rPr lang="en-US" sz="1800" dirty="0" smtClean="0"/>
            </a:br>
            <a:r>
              <a:rPr lang="en-US" sz="1800" dirty="0" smtClean="0"/>
              <a:t>parameters of</a:t>
            </a:r>
            <a:r>
              <a:rPr lang="en-US" sz="1800" dirty="0"/>
              <a:t> </a:t>
            </a:r>
            <a:r>
              <a:rPr lang="en-US" sz="1800" b="1" dirty="0" smtClean="0">
                <a:solidFill>
                  <a:srgbClr val="FF0000"/>
                </a:solidFill>
              </a:rPr>
              <a:t>network </a:t>
            </a:r>
            <a:r>
              <a:rPr lang="en-US" sz="1800" b="1" dirty="0" err="1" smtClean="0">
                <a:solidFill>
                  <a:srgbClr val="FF0000"/>
                </a:solidFill>
              </a:rPr>
              <a:t>QoS</a:t>
            </a:r>
            <a:r>
              <a:rPr lang="en-US" sz="1800" dirty="0" smtClean="0"/>
              <a:t>:</a:t>
            </a:r>
            <a:endParaRPr lang="en-US" sz="1800" dirty="0"/>
          </a:p>
          <a:p>
            <a:r>
              <a:rPr lang="en-US" sz="1800" u="sng" dirty="0">
                <a:solidFill>
                  <a:srgbClr val="FF0000"/>
                </a:solidFill>
              </a:rPr>
              <a:t>end-to-end delay</a:t>
            </a:r>
            <a:endParaRPr lang="en-US" sz="1800" dirty="0"/>
          </a:p>
          <a:p>
            <a:r>
              <a:rPr lang="en-US" sz="1800" u="sng" dirty="0">
                <a:solidFill>
                  <a:srgbClr val="FF0000"/>
                </a:solidFill>
              </a:rPr>
              <a:t>packet loss</a:t>
            </a:r>
          </a:p>
          <a:p>
            <a:r>
              <a:rPr lang="en-US" sz="1800" u="sng" dirty="0">
                <a:solidFill>
                  <a:srgbClr val="FF0000"/>
                </a:solidFill>
              </a:rPr>
              <a:t>jitter</a:t>
            </a:r>
            <a:endParaRPr lang="en-US" sz="1800" dirty="0"/>
          </a:p>
          <a:p>
            <a:pPr>
              <a:buFont typeface="ZapfDingbats" charset="0"/>
              <a:buNone/>
            </a:pPr>
            <a:endParaRPr lang="en-US" sz="1800" u="sng" dirty="0" smtClean="0">
              <a:solidFill>
                <a:srgbClr val="FF0000"/>
              </a:solidFill>
            </a:endParaRPr>
          </a:p>
          <a:p>
            <a:pPr>
              <a:buFont typeface="ZapfDingbats" charset="0"/>
              <a:buNone/>
            </a:pPr>
            <a:r>
              <a:rPr lang="en-US" sz="1800" dirty="0" smtClean="0"/>
              <a:t>end</a:t>
            </a:r>
            <a:r>
              <a:rPr lang="en-US" sz="1800" dirty="0"/>
              <a:t>-to-end </a:t>
            </a:r>
            <a:r>
              <a:rPr lang="en-US" sz="1800" dirty="0" smtClean="0"/>
              <a:t>delay</a:t>
            </a:r>
          </a:p>
          <a:p>
            <a:r>
              <a:rPr lang="en-US" sz="1800" dirty="0" smtClean="0"/>
              <a:t>transmission time</a:t>
            </a:r>
          </a:p>
          <a:p>
            <a:r>
              <a:rPr lang="en-US" sz="1800" i="1" dirty="0" err="1">
                <a:latin typeface="Times"/>
                <a:ea typeface="Lucida Grande"/>
                <a:cs typeface="Times"/>
              </a:rPr>
              <a:t>Σ</a:t>
            </a:r>
            <a:r>
              <a:rPr lang="en-US" sz="1800" dirty="0"/>
              <a:t> </a:t>
            </a:r>
            <a:r>
              <a:rPr lang="en-US" sz="1800" dirty="0" smtClean="0"/>
              <a:t>propagation time on link </a:t>
            </a:r>
            <a:r>
              <a:rPr lang="en-US" sz="1800" i="1" dirty="0" smtClean="0">
                <a:latin typeface="Times"/>
                <a:cs typeface="Times"/>
              </a:rPr>
              <a:t>l</a:t>
            </a:r>
            <a:br>
              <a:rPr lang="en-US" sz="1800" i="1" dirty="0" smtClean="0">
                <a:latin typeface="Times"/>
                <a:cs typeface="Times"/>
              </a:rPr>
            </a:br>
            <a:r>
              <a:rPr lang="en-US" sz="1800" dirty="0" smtClean="0"/>
              <a:t>sum of propagation times over all links </a:t>
            </a:r>
            <a:r>
              <a:rPr lang="en-US" sz="1800" i="1" dirty="0" smtClean="0">
                <a:latin typeface="Times"/>
                <a:cs typeface="Times"/>
              </a:rPr>
              <a:t>l</a:t>
            </a:r>
          </a:p>
          <a:p>
            <a:r>
              <a:rPr lang="en-US" sz="1800" i="1" dirty="0" err="1" smtClean="0">
                <a:latin typeface="Times"/>
                <a:ea typeface="Lucida Grande"/>
                <a:cs typeface="Times"/>
              </a:rPr>
              <a:t>Σ</a:t>
            </a:r>
            <a:r>
              <a:rPr lang="en-US" sz="1800" dirty="0"/>
              <a:t> </a:t>
            </a:r>
            <a:r>
              <a:rPr lang="en-US" sz="1800" dirty="0" err="1" smtClean="0"/>
              <a:t>queueing</a:t>
            </a:r>
            <a:r>
              <a:rPr lang="en-US" sz="1800" dirty="0" smtClean="0"/>
              <a:t> time on router </a:t>
            </a:r>
            <a:r>
              <a:rPr lang="en-US" sz="1800" i="1" dirty="0" smtClean="0">
                <a:latin typeface="Times"/>
                <a:cs typeface="Times"/>
              </a:rPr>
              <a:t>r</a:t>
            </a:r>
            <a:br>
              <a:rPr lang="en-US" sz="1800" i="1" dirty="0" smtClean="0">
                <a:latin typeface="Times"/>
                <a:cs typeface="Times"/>
              </a:rPr>
            </a:br>
            <a:r>
              <a:rPr lang="en-US" sz="1800" dirty="0" smtClean="0"/>
              <a:t>sum of </a:t>
            </a:r>
            <a:r>
              <a:rPr lang="en-US" sz="1800" dirty="0" err="1" smtClean="0"/>
              <a:t>queueing</a:t>
            </a:r>
            <a:r>
              <a:rPr lang="en-US" sz="1800" dirty="0" smtClean="0"/>
              <a:t> times at all routers’ queues </a:t>
            </a:r>
            <a:r>
              <a:rPr lang="en-US" sz="1800" i="1" dirty="0" smtClean="0">
                <a:latin typeface="Times"/>
                <a:cs typeface="Times"/>
              </a:rPr>
              <a:t>r</a:t>
            </a:r>
          </a:p>
          <a:p>
            <a:endParaRPr lang="en-US" sz="1800" dirty="0" smtClean="0"/>
          </a:p>
          <a:p>
            <a:pPr>
              <a:buFont typeface="ZapfDingbats" charset="0"/>
              <a:buNone/>
            </a:pPr>
            <a:endParaRPr lang="en-US" sz="1800" dirty="0" smtClean="0"/>
          </a:p>
          <a:p>
            <a:pPr>
              <a:buFont typeface="ZapfDingbats" charset="0"/>
              <a:buNone/>
            </a:pPr>
            <a:endParaRPr lang="en-US" sz="1800" dirty="0"/>
          </a:p>
          <a:p>
            <a:pPr>
              <a:buFont typeface="ZapfDingbats" charset="0"/>
              <a:buNone/>
            </a:pPr>
            <a:endParaRPr lang="en-US" sz="1800" dirty="0" smtClean="0"/>
          </a:p>
          <a:p>
            <a:pPr>
              <a:buFont typeface="ZapfDingbats" charset="0"/>
              <a:buNone/>
            </a:pPr>
            <a:endParaRPr lang="en-US" sz="1800" dirty="0"/>
          </a:p>
          <a:p>
            <a:pPr>
              <a:buFont typeface="ZapfDingbats" charset="0"/>
              <a:buNone/>
            </a:pPr>
            <a:r>
              <a:rPr lang="en-US" sz="1800" dirty="0" smtClean="0"/>
              <a:t>packet loss</a:t>
            </a:r>
          </a:p>
          <a:p>
            <a:r>
              <a:rPr lang="en-US" sz="1800" dirty="0" smtClean="0"/>
              <a:t>probability of a packet to get lost</a:t>
            </a:r>
          </a:p>
          <a:p>
            <a:r>
              <a:rPr lang="en-US" sz="1800" i="1" dirty="0" smtClean="0">
                <a:latin typeface="Times"/>
                <a:cs typeface="Times"/>
              </a:rPr>
              <a:t>1 – (</a:t>
            </a:r>
            <a:r>
              <a:rPr lang="en-US" sz="1800" i="1" spc="-300" dirty="0" smtClean="0">
                <a:latin typeface="Times"/>
                <a:cs typeface="Times"/>
              </a:rPr>
              <a:t> </a:t>
            </a:r>
            <a:r>
              <a:rPr lang="en-US" sz="1800" i="1" spc="-250" dirty="0" smtClean="0"/>
              <a:t>TT</a:t>
            </a:r>
            <a:r>
              <a:rPr lang="en-US" sz="1800" i="1" dirty="0" smtClean="0">
                <a:latin typeface="Times"/>
                <a:cs typeface="Times"/>
              </a:rPr>
              <a:t> ( P(</a:t>
            </a:r>
            <a:r>
              <a:rPr lang="en-US" sz="1800" dirty="0" smtClean="0"/>
              <a:t>queue at </a:t>
            </a:r>
            <a:r>
              <a:rPr lang="en-US" sz="1800" i="1" dirty="0" smtClean="0">
                <a:latin typeface="Times"/>
                <a:cs typeface="Times"/>
              </a:rPr>
              <a:t>r</a:t>
            </a:r>
            <a:r>
              <a:rPr lang="en-US" sz="1800" dirty="0" smtClean="0"/>
              <a:t> not full</a:t>
            </a:r>
            <a:r>
              <a:rPr lang="en-US" sz="1800" i="1" dirty="0" smtClean="0">
                <a:latin typeface="Times"/>
                <a:cs typeface="Times"/>
              </a:rPr>
              <a:t>) ) )</a:t>
            </a:r>
            <a:br>
              <a:rPr lang="en-US" sz="1800" i="1" dirty="0" smtClean="0">
                <a:latin typeface="Times"/>
                <a:cs typeface="Times"/>
              </a:rPr>
            </a:br>
            <a:r>
              <a:rPr lang="en-US" sz="1800" dirty="0" smtClean="0"/>
              <a:t>1 – product of probabilities for all </a:t>
            </a:r>
            <a:r>
              <a:rPr lang="en-US" sz="1800" i="1" dirty="0" smtClean="0">
                <a:latin typeface="Times"/>
                <a:cs typeface="Times"/>
              </a:rPr>
              <a:t>r</a:t>
            </a:r>
            <a:r>
              <a:rPr lang="en-US" sz="1800" dirty="0" smtClean="0"/>
              <a:t> that queue at </a:t>
            </a:r>
            <a:r>
              <a:rPr lang="en-US" sz="1800" i="1" dirty="0" smtClean="0">
                <a:latin typeface="Times"/>
                <a:cs typeface="Times"/>
              </a:rPr>
              <a:t>r</a:t>
            </a:r>
            <a:r>
              <a:rPr lang="en-US" sz="1800" dirty="0" smtClean="0"/>
              <a:t> is not full</a:t>
            </a:r>
          </a:p>
          <a:p>
            <a:pPr>
              <a:buFont typeface="ZapfDingbats" charset="0"/>
              <a:buNone/>
            </a:pPr>
            <a:endParaRPr lang="en-US" sz="1800" dirty="0" smtClean="0"/>
          </a:p>
          <a:p>
            <a:pPr>
              <a:buFont typeface="ZapfDingbats" charset="0"/>
              <a:buNone/>
            </a:pPr>
            <a:r>
              <a:rPr lang="en-US" sz="1800" dirty="0" smtClean="0"/>
              <a:t>jitter</a:t>
            </a:r>
          </a:p>
          <a:p>
            <a:r>
              <a:rPr lang="en-US" sz="1800" dirty="0" smtClean="0"/>
              <a:t>variance of en</a:t>
            </a:r>
            <a:r>
              <a:rPr lang="en-US" sz="1800" dirty="0" smtClean="0">
                <a:solidFill>
                  <a:srgbClr val="000000"/>
                </a:solidFill>
              </a:rPr>
              <a:t>d-to-end delay</a:t>
            </a:r>
            <a:endParaRPr lang="en-US" sz="1800" dirty="0">
              <a:solidFill>
                <a:srgbClr val="000000"/>
              </a:solidFill>
            </a:endParaRPr>
          </a:p>
          <a:p>
            <a:r>
              <a:rPr lang="en-US" sz="1800" dirty="0" smtClean="0">
                <a:solidFill>
                  <a:srgbClr val="000000"/>
                </a:solidFill>
              </a:rPr>
              <a:t>estimated for several packets</a:t>
            </a:r>
          </a:p>
          <a:p>
            <a:r>
              <a:rPr lang="en-US" sz="1800" dirty="0" smtClean="0">
                <a:solidFill>
                  <a:srgbClr val="000000"/>
                </a:solidFill>
              </a:rPr>
              <a:t>reasons</a:t>
            </a:r>
          </a:p>
          <a:p>
            <a:pPr lvl="1"/>
            <a:r>
              <a:rPr lang="en-US" sz="1800" dirty="0" smtClean="0">
                <a:solidFill>
                  <a:srgbClr val="000000"/>
                </a:solidFill>
              </a:rPr>
              <a:t>link layer retransmissions</a:t>
            </a:r>
          </a:p>
          <a:p>
            <a:pPr lvl="1"/>
            <a:r>
              <a:rPr lang="en-US" sz="1800" dirty="0" smtClean="0">
                <a:solidFill>
                  <a:srgbClr val="000000"/>
                </a:solidFill>
              </a:rPr>
              <a:t>queue length variation</a:t>
            </a:r>
          </a:p>
        </p:txBody>
      </p:sp>
    </p:spTree>
    <p:extLst>
      <p:ext uri="{BB962C8B-B14F-4D97-AF65-F5344CB8AC3E}">
        <p14:creationId xmlns:p14="http://schemas.microsoft.com/office/powerpoint/2010/main" val="96047203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42019">
                                            <p:txEl>
                                              <p:pRg st="8" end="8"/>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42019">
                                            <p:txEl>
                                              <p:pRg st="9" end="9"/>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42019">
                                            <p:txEl>
                                              <p:pRg st="10" end="10"/>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42019">
                                            <p:txEl>
                                              <p:pRg st="11" end="11"/>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42019">
                                            <p:txEl>
                                              <p:pRg st="17" end="1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42019">
                                            <p:txEl>
                                              <p:pRg st="18" end="18"/>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42019">
                                            <p:txEl>
                                              <p:pRg st="19" end="19"/>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42019">
                                            <p:txEl>
                                              <p:pRg st="21" end="21"/>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42019">
                                            <p:txEl>
                                              <p:pRg st="22" end="22"/>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42019">
                                            <p:txEl>
                                              <p:pRg st="23" end="23"/>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42019">
                                            <p:txEl>
                                              <p:pRg st="24" end="24"/>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42019">
                                            <p:txEl>
                                              <p:pRg st="25" end="25"/>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42019">
                                            <p:txEl>
                                              <p:pRg st="26" end="2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48"/>
          <p:cNvSpPr>
            <a:spLocks noGrp="1" noChangeArrowheads="1"/>
          </p:cNvSpPr>
          <p:nvPr>
            <p:ph type="title"/>
          </p:nvPr>
        </p:nvSpPr>
        <p:spPr/>
        <p:txBody>
          <a:bodyPr/>
          <a:lstStyle/>
          <a:p>
            <a:pPr eaLnBrk="1" hangingPunct="1"/>
            <a:r>
              <a:rPr lang="en-US"/>
              <a:t>BitTorrent</a:t>
            </a:r>
          </a:p>
        </p:txBody>
      </p:sp>
      <p:grpSp>
        <p:nvGrpSpPr>
          <p:cNvPr id="82946" name="Group 49"/>
          <p:cNvGrpSpPr>
            <a:grpSpLocks/>
          </p:cNvGrpSpPr>
          <p:nvPr/>
        </p:nvGrpSpPr>
        <p:grpSpPr bwMode="auto">
          <a:xfrm>
            <a:off x="2605088" y="4603750"/>
            <a:ext cx="1141412" cy="893763"/>
            <a:chOff x="2896" y="2246"/>
            <a:chExt cx="561" cy="405"/>
          </a:xfrm>
        </p:grpSpPr>
        <p:sp>
          <p:nvSpPr>
            <p:cNvPr id="83666" name="Freeform 50"/>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67" name="Freeform 51"/>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68" name="Freeform 52"/>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69" name="Freeform 53"/>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70" name="Freeform 54"/>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71" name="Freeform 55"/>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72" name="Freeform 56"/>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73" name="Freeform 57"/>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74" name="Freeform 58"/>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75" name="Freeform 59"/>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76" name="Freeform 60"/>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77" name="Freeform 61"/>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78" name="Freeform 62"/>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79" name="Freeform 63"/>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80" name="Freeform 64"/>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81" name="Freeform 65"/>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82" name="Freeform 66"/>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83" name="Freeform 67"/>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84" name="Freeform 68"/>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85" name="Freeform 69"/>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83686" name="Freeform 70"/>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87" name="Freeform 71"/>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83688" name="Freeform 72"/>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89" name="Freeform 73"/>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90" name="Freeform 74"/>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91" name="Freeform 75"/>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92" name="Freeform 76"/>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93" name="Freeform 77"/>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94" name="Freeform 78"/>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2" name="Group 79"/>
          <p:cNvGrpSpPr>
            <a:grpSpLocks/>
          </p:cNvGrpSpPr>
          <p:nvPr/>
        </p:nvGrpSpPr>
        <p:grpSpPr bwMode="auto">
          <a:xfrm>
            <a:off x="328613" y="2800350"/>
            <a:ext cx="701675" cy="304800"/>
            <a:chOff x="872" y="994"/>
            <a:chExt cx="442" cy="192"/>
          </a:xfrm>
        </p:grpSpPr>
        <p:sp>
          <p:nvSpPr>
            <p:cNvPr id="83644" name="AutoShape 8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645" name="AutoShape 81"/>
            <p:cNvCxnSpPr>
              <a:cxnSpLocks noChangeShapeType="1"/>
              <a:stCxn id="8364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646" name="Group 82"/>
            <p:cNvGrpSpPr>
              <a:grpSpLocks/>
            </p:cNvGrpSpPr>
            <p:nvPr/>
          </p:nvGrpSpPr>
          <p:grpSpPr bwMode="auto">
            <a:xfrm flipH="1">
              <a:off x="872" y="994"/>
              <a:ext cx="182" cy="192"/>
              <a:chOff x="4666" y="2982"/>
              <a:chExt cx="481" cy="568"/>
            </a:xfrm>
          </p:grpSpPr>
          <p:sp>
            <p:nvSpPr>
              <p:cNvPr id="83647" name="AutoShape 8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648" name="Freeform 8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49" name="Freeform 8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50" name="Freeform 8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51" name="Freeform 8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52" name="Freeform 8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53" name="Freeform 8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54" name="Freeform 9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55" name="Freeform 9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56" name="Freeform 9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57" name="Freeform 9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58" name="Freeform 9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59" name="Freeform 9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60" name="Freeform 9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61" name="Freeform 9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62" name="Freeform 9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63" name="Freeform 9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64" name="Freeform 10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65" name="Freeform 10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4" name="Group 102"/>
          <p:cNvGrpSpPr>
            <a:grpSpLocks/>
          </p:cNvGrpSpPr>
          <p:nvPr/>
        </p:nvGrpSpPr>
        <p:grpSpPr bwMode="auto">
          <a:xfrm>
            <a:off x="1042988" y="2489200"/>
            <a:ext cx="701675" cy="304800"/>
            <a:chOff x="872" y="994"/>
            <a:chExt cx="442" cy="192"/>
          </a:xfrm>
        </p:grpSpPr>
        <p:sp>
          <p:nvSpPr>
            <p:cNvPr id="83622" name="AutoShape 10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623" name="AutoShape 104"/>
            <p:cNvCxnSpPr>
              <a:cxnSpLocks noChangeShapeType="1"/>
              <a:stCxn id="8362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624" name="Group 105"/>
            <p:cNvGrpSpPr>
              <a:grpSpLocks/>
            </p:cNvGrpSpPr>
            <p:nvPr/>
          </p:nvGrpSpPr>
          <p:grpSpPr bwMode="auto">
            <a:xfrm flipH="1">
              <a:off x="872" y="994"/>
              <a:ext cx="182" cy="192"/>
              <a:chOff x="4666" y="2982"/>
              <a:chExt cx="481" cy="568"/>
            </a:xfrm>
          </p:grpSpPr>
          <p:sp>
            <p:nvSpPr>
              <p:cNvPr id="83625" name="AutoShape 10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626" name="Freeform 10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27" name="Freeform 10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28" name="Freeform 10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29" name="Freeform 11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30" name="Freeform 11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31" name="Freeform 11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32" name="Freeform 11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33" name="Freeform 11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34" name="Freeform 11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35" name="Freeform 11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36" name="Freeform 11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37" name="Freeform 11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38" name="Freeform 11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39" name="Freeform 12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40" name="Freeform 12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41" name="Freeform 12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42" name="Freeform 12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43" name="Freeform 12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82949" name="Group 125"/>
          <p:cNvGrpSpPr>
            <a:grpSpLocks/>
          </p:cNvGrpSpPr>
          <p:nvPr/>
        </p:nvGrpSpPr>
        <p:grpSpPr bwMode="auto">
          <a:xfrm>
            <a:off x="1590675" y="2951163"/>
            <a:ext cx="701675" cy="304800"/>
            <a:chOff x="872" y="994"/>
            <a:chExt cx="442" cy="192"/>
          </a:xfrm>
        </p:grpSpPr>
        <p:sp>
          <p:nvSpPr>
            <p:cNvPr id="83600" name="AutoShape 12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601" name="AutoShape 127"/>
            <p:cNvCxnSpPr>
              <a:cxnSpLocks noChangeShapeType="1"/>
              <a:stCxn id="8360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602" name="Group 128"/>
            <p:cNvGrpSpPr>
              <a:grpSpLocks/>
            </p:cNvGrpSpPr>
            <p:nvPr/>
          </p:nvGrpSpPr>
          <p:grpSpPr bwMode="auto">
            <a:xfrm flipH="1">
              <a:off x="872" y="994"/>
              <a:ext cx="182" cy="192"/>
              <a:chOff x="4666" y="2982"/>
              <a:chExt cx="481" cy="568"/>
            </a:xfrm>
          </p:grpSpPr>
          <p:sp>
            <p:nvSpPr>
              <p:cNvPr id="83603" name="AutoShape 12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604" name="Freeform 13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05" name="Freeform 13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06" name="Freeform 13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07" name="Freeform 13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08" name="Freeform 13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09" name="Freeform 13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10" name="Freeform 13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11" name="Freeform 13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12" name="Freeform 13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13" name="Freeform 13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14" name="Freeform 14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15" name="Freeform 14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16" name="Freeform 14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17" name="Freeform 14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18" name="Freeform 14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19" name="Freeform 14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20" name="Freeform 14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21" name="Freeform 14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8" name="Group 148"/>
          <p:cNvGrpSpPr>
            <a:grpSpLocks/>
          </p:cNvGrpSpPr>
          <p:nvPr/>
        </p:nvGrpSpPr>
        <p:grpSpPr bwMode="auto">
          <a:xfrm>
            <a:off x="1304925" y="3694113"/>
            <a:ext cx="701675" cy="304800"/>
            <a:chOff x="872" y="994"/>
            <a:chExt cx="442" cy="192"/>
          </a:xfrm>
        </p:grpSpPr>
        <p:sp>
          <p:nvSpPr>
            <p:cNvPr id="83578" name="AutoShape 14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579" name="AutoShape 150"/>
            <p:cNvCxnSpPr>
              <a:cxnSpLocks noChangeShapeType="1"/>
              <a:stCxn id="8357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580" name="Group 151"/>
            <p:cNvGrpSpPr>
              <a:grpSpLocks/>
            </p:cNvGrpSpPr>
            <p:nvPr/>
          </p:nvGrpSpPr>
          <p:grpSpPr bwMode="auto">
            <a:xfrm flipH="1">
              <a:off x="872" y="994"/>
              <a:ext cx="182" cy="192"/>
              <a:chOff x="4666" y="2982"/>
              <a:chExt cx="481" cy="568"/>
            </a:xfrm>
          </p:grpSpPr>
          <p:sp>
            <p:nvSpPr>
              <p:cNvPr id="83581" name="AutoShape 15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582" name="Freeform 15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83" name="Freeform 15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84" name="Freeform 15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85" name="Freeform 15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86" name="Freeform 15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87" name="Freeform 15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88" name="Freeform 15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89" name="Freeform 16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90" name="Freeform 16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91" name="Freeform 16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92" name="Freeform 16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93" name="Freeform 16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94" name="Freeform 16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95" name="Freeform 16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96" name="Freeform 16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97" name="Freeform 16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98" name="Freeform 16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99" name="Freeform 17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0" name="Group 171"/>
          <p:cNvGrpSpPr>
            <a:grpSpLocks/>
          </p:cNvGrpSpPr>
          <p:nvPr/>
        </p:nvGrpSpPr>
        <p:grpSpPr bwMode="auto">
          <a:xfrm>
            <a:off x="3414713" y="1220788"/>
            <a:ext cx="701675" cy="304800"/>
            <a:chOff x="872" y="994"/>
            <a:chExt cx="442" cy="192"/>
          </a:xfrm>
        </p:grpSpPr>
        <p:sp>
          <p:nvSpPr>
            <p:cNvPr id="83556" name="AutoShape 17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557" name="AutoShape 173"/>
            <p:cNvCxnSpPr>
              <a:cxnSpLocks noChangeShapeType="1"/>
              <a:stCxn id="8355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558" name="Group 174"/>
            <p:cNvGrpSpPr>
              <a:grpSpLocks/>
            </p:cNvGrpSpPr>
            <p:nvPr/>
          </p:nvGrpSpPr>
          <p:grpSpPr bwMode="auto">
            <a:xfrm flipH="1">
              <a:off x="872" y="994"/>
              <a:ext cx="182" cy="192"/>
              <a:chOff x="4666" y="2982"/>
              <a:chExt cx="481" cy="568"/>
            </a:xfrm>
          </p:grpSpPr>
          <p:sp>
            <p:nvSpPr>
              <p:cNvPr id="83559" name="AutoShape 17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560" name="Freeform 17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61" name="Freeform 17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62" name="Freeform 17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63" name="Freeform 17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64" name="Freeform 18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65" name="Freeform 18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66" name="Freeform 18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67" name="Freeform 18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68" name="Freeform 18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69" name="Freeform 18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70" name="Freeform 18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71" name="Freeform 18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72" name="Freeform 18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73" name="Freeform 18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74" name="Freeform 19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75" name="Freeform 19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76" name="Freeform 19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77" name="Freeform 19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2" name="Group 194"/>
          <p:cNvGrpSpPr>
            <a:grpSpLocks/>
          </p:cNvGrpSpPr>
          <p:nvPr/>
        </p:nvGrpSpPr>
        <p:grpSpPr bwMode="auto">
          <a:xfrm>
            <a:off x="2363788" y="1279525"/>
            <a:ext cx="701675" cy="304800"/>
            <a:chOff x="872" y="994"/>
            <a:chExt cx="442" cy="192"/>
          </a:xfrm>
        </p:grpSpPr>
        <p:sp>
          <p:nvSpPr>
            <p:cNvPr id="83534" name="AutoShape 19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535" name="AutoShape 196"/>
            <p:cNvCxnSpPr>
              <a:cxnSpLocks noChangeShapeType="1"/>
              <a:stCxn id="8353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536" name="Group 197"/>
            <p:cNvGrpSpPr>
              <a:grpSpLocks/>
            </p:cNvGrpSpPr>
            <p:nvPr/>
          </p:nvGrpSpPr>
          <p:grpSpPr bwMode="auto">
            <a:xfrm flipH="1">
              <a:off x="872" y="994"/>
              <a:ext cx="182" cy="192"/>
              <a:chOff x="4666" y="2982"/>
              <a:chExt cx="481" cy="568"/>
            </a:xfrm>
          </p:grpSpPr>
          <p:sp>
            <p:nvSpPr>
              <p:cNvPr id="83537" name="AutoShape 19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538" name="Freeform 19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39" name="Freeform 20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40" name="Freeform 20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41" name="Freeform 20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42" name="Freeform 20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43" name="Freeform 20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44" name="Freeform 20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45" name="Freeform 20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46" name="Freeform 20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47" name="Freeform 20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48" name="Freeform 20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49" name="Freeform 21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50" name="Freeform 21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51" name="Freeform 21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52" name="Freeform 21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53" name="Freeform 21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54" name="Freeform 21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55" name="Freeform 21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4" name="Group 217"/>
          <p:cNvGrpSpPr>
            <a:grpSpLocks/>
          </p:cNvGrpSpPr>
          <p:nvPr/>
        </p:nvGrpSpPr>
        <p:grpSpPr bwMode="auto">
          <a:xfrm>
            <a:off x="2663825" y="2298700"/>
            <a:ext cx="701675" cy="304800"/>
            <a:chOff x="872" y="994"/>
            <a:chExt cx="442" cy="192"/>
          </a:xfrm>
        </p:grpSpPr>
        <p:sp>
          <p:nvSpPr>
            <p:cNvPr id="83512" name="AutoShape 21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513" name="AutoShape 219"/>
            <p:cNvCxnSpPr>
              <a:cxnSpLocks noChangeShapeType="1"/>
              <a:stCxn id="8351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514" name="Group 220"/>
            <p:cNvGrpSpPr>
              <a:grpSpLocks/>
            </p:cNvGrpSpPr>
            <p:nvPr/>
          </p:nvGrpSpPr>
          <p:grpSpPr bwMode="auto">
            <a:xfrm flipH="1">
              <a:off x="872" y="994"/>
              <a:ext cx="182" cy="192"/>
              <a:chOff x="4666" y="2982"/>
              <a:chExt cx="481" cy="568"/>
            </a:xfrm>
          </p:grpSpPr>
          <p:sp>
            <p:nvSpPr>
              <p:cNvPr id="83515" name="AutoShape 22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516" name="Freeform 22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17" name="Freeform 22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18" name="Freeform 22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19" name="Freeform 22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20" name="Freeform 22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21" name="Freeform 22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22" name="Freeform 22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23" name="Freeform 22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24" name="Freeform 23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25" name="Freeform 23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26" name="Freeform 23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27" name="Freeform 23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28" name="Freeform 23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29" name="Freeform 23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30" name="Freeform 23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31" name="Freeform 23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32" name="Freeform 23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33" name="Freeform 23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6" name="Group 240"/>
          <p:cNvGrpSpPr>
            <a:grpSpLocks/>
          </p:cNvGrpSpPr>
          <p:nvPr/>
        </p:nvGrpSpPr>
        <p:grpSpPr bwMode="auto">
          <a:xfrm>
            <a:off x="3195638" y="3525838"/>
            <a:ext cx="701675" cy="304800"/>
            <a:chOff x="872" y="994"/>
            <a:chExt cx="442" cy="192"/>
          </a:xfrm>
        </p:grpSpPr>
        <p:sp>
          <p:nvSpPr>
            <p:cNvPr id="83490" name="AutoShape 24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491" name="AutoShape 242"/>
            <p:cNvCxnSpPr>
              <a:cxnSpLocks noChangeShapeType="1"/>
              <a:stCxn id="8349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492" name="Group 243"/>
            <p:cNvGrpSpPr>
              <a:grpSpLocks/>
            </p:cNvGrpSpPr>
            <p:nvPr/>
          </p:nvGrpSpPr>
          <p:grpSpPr bwMode="auto">
            <a:xfrm flipH="1">
              <a:off x="872" y="994"/>
              <a:ext cx="182" cy="192"/>
              <a:chOff x="4666" y="2982"/>
              <a:chExt cx="481" cy="568"/>
            </a:xfrm>
          </p:grpSpPr>
          <p:sp>
            <p:nvSpPr>
              <p:cNvPr id="83493" name="AutoShape 24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494" name="Freeform 24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95" name="Freeform 24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96" name="Freeform 24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97" name="Freeform 24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98" name="Freeform 24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99" name="Freeform 25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00" name="Freeform 25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01" name="Freeform 25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02" name="Freeform 25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03" name="Freeform 25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04" name="Freeform 25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05" name="Freeform 25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06" name="Freeform 25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07" name="Freeform 25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08" name="Freeform 25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09" name="Freeform 26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10" name="Freeform 26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11" name="Freeform 26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8" name="Group 263"/>
          <p:cNvGrpSpPr>
            <a:grpSpLocks/>
          </p:cNvGrpSpPr>
          <p:nvPr/>
        </p:nvGrpSpPr>
        <p:grpSpPr bwMode="auto">
          <a:xfrm>
            <a:off x="2503488" y="5973763"/>
            <a:ext cx="701675" cy="304800"/>
            <a:chOff x="872" y="994"/>
            <a:chExt cx="442" cy="192"/>
          </a:xfrm>
        </p:grpSpPr>
        <p:sp>
          <p:nvSpPr>
            <p:cNvPr id="83468" name="AutoShape 26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469" name="AutoShape 265"/>
            <p:cNvCxnSpPr>
              <a:cxnSpLocks noChangeShapeType="1"/>
              <a:stCxn id="8346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470" name="Group 266"/>
            <p:cNvGrpSpPr>
              <a:grpSpLocks/>
            </p:cNvGrpSpPr>
            <p:nvPr/>
          </p:nvGrpSpPr>
          <p:grpSpPr bwMode="auto">
            <a:xfrm flipH="1">
              <a:off x="872" y="994"/>
              <a:ext cx="182" cy="192"/>
              <a:chOff x="4666" y="2982"/>
              <a:chExt cx="481" cy="568"/>
            </a:xfrm>
          </p:grpSpPr>
          <p:sp>
            <p:nvSpPr>
              <p:cNvPr id="83471" name="AutoShape 26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472" name="Freeform 26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73" name="Freeform 26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74" name="Freeform 27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75" name="Freeform 27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76" name="Freeform 27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77" name="Freeform 27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78" name="Freeform 27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79" name="Freeform 27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80" name="Freeform 27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81" name="Freeform 27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82" name="Freeform 27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83" name="Freeform 27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84" name="Freeform 28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85" name="Freeform 28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86" name="Freeform 28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87" name="Freeform 28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88" name="Freeform 28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89" name="Freeform 28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82956" name="Group 286"/>
          <p:cNvGrpSpPr>
            <a:grpSpLocks/>
          </p:cNvGrpSpPr>
          <p:nvPr/>
        </p:nvGrpSpPr>
        <p:grpSpPr bwMode="auto">
          <a:xfrm>
            <a:off x="4516438" y="2330450"/>
            <a:ext cx="701675" cy="304800"/>
            <a:chOff x="872" y="994"/>
            <a:chExt cx="442" cy="192"/>
          </a:xfrm>
        </p:grpSpPr>
        <p:sp>
          <p:nvSpPr>
            <p:cNvPr id="83446" name="AutoShape 28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447" name="AutoShape 288"/>
            <p:cNvCxnSpPr>
              <a:cxnSpLocks noChangeShapeType="1"/>
              <a:stCxn id="8344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448" name="Group 289"/>
            <p:cNvGrpSpPr>
              <a:grpSpLocks/>
            </p:cNvGrpSpPr>
            <p:nvPr/>
          </p:nvGrpSpPr>
          <p:grpSpPr bwMode="auto">
            <a:xfrm flipH="1">
              <a:off x="872" y="994"/>
              <a:ext cx="182" cy="192"/>
              <a:chOff x="4666" y="2982"/>
              <a:chExt cx="481" cy="568"/>
            </a:xfrm>
          </p:grpSpPr>
          <p:sp>
            <p:nvSpPr>
              <p:cNvPr id="83449" name="AutoShape 29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450" name="Freeform 29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51" name="Freeform 29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52" name="Freeform 29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53" name="Freeform 29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54" name="Freeform 29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55" name="Freeform 29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56" name="Freeform 29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57" name="Freeform 29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58" name="Freeform 29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59" name="Freeform 30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60" name="Freeform 30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61" name="Freeform 30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62" name="Freeform 30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63" name="Freeform 30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64" name="Freeform 30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65" name="Freeform 30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66" name="Freeform 30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67" name="Freeform 30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176" name="Group 309"/>
          <p:cNvGrpSpPr>
            <a:grpSpLocks/>
          </p:cNvGrpSpPr>
          <p:nvPr/>
        </p:nvGrpSpPr>
        <p:grpSpPr bwMode="auto">
          <a:xfrm>
            <a:off x="3482975" y="4211638"/>
            <a:ext cx="701675" cy="304800"/>
            <a:chOff x="872" y="994"/>
            <a:chExt cx="442" cy="192"/>
          </a:xfrm>
        </p:grpSpPr>
        <p:sp>
          <p:nvSpPr>
            <p:cNvPr id="83424" name="AutoShape 31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425" name="AutoShape 311"/>
            <p:cNvCxnSpPr>
              <a:cxnSpLocks noChangeShapeType="1"/>
              <a:stCxn id="8342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426" name="Group 312"/>
            <p:cNvGrpSpPr>
              <a:grpSpLocks/>
            </p:cNvGrpSpPr>
            <p:nvPr/>
          </p:nvGrpSpPr>
          <p:grpSpPr bwMode="auto">
            <a:xfrm flipH="1">
              <a:off x="872" y="994"/>
              <a:ext cx="182" cy="192"/>
              <a:chOff x="4666" y="2982"/>
              <a:chExt cx="481" cy="568"/>
            </a:xfrm>
          </p:grpSpPr>
          <p:sp>
            <p:nvSpPr>
              <p:cNvPr id="83427" name="AutoShape 31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428" name="Freeform 31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29" name="Freeform 31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30" name="Freeform 31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31" name="Freeform 31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32" name="Freeform 31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33" name="Freeform 31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34" name="Freeform 32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35" name="Freeform 32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36" name="Freeform 32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37" name="Freeform 32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38" name="Freeform 32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39" name="Freeform 32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40" name="Freeform 32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41" name="Freeform 32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42" name="Freeform 32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43" name="Freeform 32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44" name="Freeform 33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45" name="Freeform 33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199" name="Group 332"/>
          <p:cNvGrpSpPr>
            <a:grpSpLocks/>
          </p:cNvGrpSpPr>
          <p:nvPr/>
        </p:nvGrpSpPr>
        <p:grpSpPr bwMode="auto">
          <a:xfrm>
            <a:off x="3578225" y="4816475"/>
            <a:ext cx="701675" cy="304800"/>
            <a:chOff x="872" y="994"/>
            <a:chExt cx="442" cy="192"/>
          </a:xfrm>
        </p:grpSpPr>
        <p:sp>
          <p:nvSpPr>
            <p:cNvPr id="83402" name="AutoShape 33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403" name="AutoShape 334"/>
            <p:cNvCxnSpPr>
              <a:cxnSpLocks noChangeShapeType="1"/>
              <a:stCxn id="8340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404" name="Group 335"/>
            <p:cNvGrpSpPr>
              <a:grpSpLocks/>
            </p:cNvGrpSpPr>
            <p:nvPr/>
          </p:nvGrpSpPr>
          <p:grpSpPr bwMode="auto">
            <a:xfrm flipH="1">
              <a:off x="872" y="994"/>
              <a:ext cx="182" cy="192"/>
              <a:chOff x="4666" y="2982"/>
              <a:chExt cx="481" cy="568"/>
            </a:xfrm>
          </p:grpSpPr>
          <p:sp>
            <p:nvSpPr>
              <p:cNvPr id="83405" name="AutoShape 33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406" name="Freeform 33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07" name="Freeform 33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08" name="Freeform 33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09" name="Freeform 34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10" name="Freeform 34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11" name="Freeform 34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12" name="Freeform 34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13" name="Freeform 34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14" name="Freeform 34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15" name="Freeform 34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16" name="Freeform 34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17" name="Freeform 34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18" name="Freeform 34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19" name="Freeform 35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20" name="Freeform 35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21" name="Freeform 35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22" name="Freeform 35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23" name="Freeform 35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222" name="Group 355"/>
          <p:cNvGrpSpPr>
            <a:grpSpLocks/>
          </p:cNvGrpSpPr>
          <p:nvPr/>
        </p:nvGrpSpPr>
        <p:grpSpPr bwMode="auto">
          <a:xfrm>
            <a:off x="3609975" y="5708650"/>
            <a:ext cx="701675" cy="304800"/>
            <a:chOff x="872" y="994"/>
            <a:chExt cx="442" cy="192"/>
          </a:xfrm>
        </p:grpSpPr>
        <p:sp>
          <p:nvSpPr>
            <p:cNvPr id="83380" name="AutoShape 35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381" name="AutoShape 357"/>
            <p:cNvCxnSpPr>
              <a:cxnSpLocks noChangeShapeType="1"/>
              <a:stCxn id="8338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382" name="Group 358"/>
            <p:cNvGrpSpPr>
              <a:grpSpLocks/>
            </p:cNvGrpSpPr>
            <p:nvPr/>
          </p:nvGrpSpPr>
          <p:grpSpPr bwMode="auto">
            <a:xfrm flipH="1">
              <a:off x="872" y="994"/>
              <a:ext cx="182" cy="192"/>
              <a:chOff x="4666" y="2982"/>
              <a:chExt cx="481" cy="568"/>
            </a:xfrm>
          </p:grpSpPr>
          <p:sp>
            <p:nvSpPr>
              <p:cNvPr id="83383" name="AutoShape 35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384" name="Freeform 36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85" name="Freeform 36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86" name="Freeform 36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87" name="Freeform 36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88" name="Freeform 36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89" name="Freeform 36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90" name="Freeform 36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91" name="Freeform 36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92" name="Freeform 36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93" name="Freeform 36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94" name="Freeform 37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95" name="Freeform 37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96" name="Freeform 37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97" name="Freeform 37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98" name="Freeform 37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99" name="Freeform 37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00" name="Freeform 37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01" name="Freeform 37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245" name="Group 378"/>
          <p:cNvGrpSpPr>
            <a:grpSpLocks/>
          </p:cNvGrpSpPr>
          <p:nvPr/>
        </p:nvGrpSpPr>
        <p:grpSpPr bwMode="auto">
          <a:xfrm>
            <a:off x="5162550" y="2952750"/>
            <a:ext cx="701675" cy="304800"/>
            <a:chOff x="872" y="994"/>
            <a:chExt cx="442" cy="192"/>
          </a:xfrm>
        </p:grpSpPr>
        <p:sp>
          <p:nvSpPr>
            <p:cNvPr id="83358" name="AutoShape 37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359" name="AutoShape 380"/>
            <p:cNvCxnSpPr>
              <a:cxnSpLocks noChangeShapeType="1"/>
              <a:stCxn id="8335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360" name="Group 381"/>
            <p:cNvGrpSpPr>
              <a:grpSpLocks/>
            </p:cNvGrpSpPr>
            <p:nvPr/>
          </p:nvGrpSpPr>
          <p:grpSpPr bwMode="auto">
            <a:xfrm flipH="1">
              <a:off x="872" y="994"/>
              <a:ext cx="182" cy="192"/>
              <a:chOff x="4666" y="2982"/>
              <a:chExt cx="481" cy="568"/>
            </a:xfrm>
          </p:grpSpPr>
          <p:sp>
            <p:nvSpPr>
              <p:cNvPr id="83361" name="AutoShape 38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362" name="Freeform 38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63" name="Freeform 38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64" name="Freeform 38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65" name="Freeform 38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66" name="Freeform 38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67" name="Freeform 38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68" name="Freeform 38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69" name="Freeform 39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70" name="Freeform 39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71" name="Freeform 39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72" name="Freeform 39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73" name="Freeform 39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74" name="Freeform 39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75" name="Freeform 39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76" name="Freeform 39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77" name="Freeform 39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78" name="Freeform 39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79" name="Freeform 40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268" name="Group 401"/>
          <p:cNvGrpSpPr>
            <a:grpSpLocks/>
          </p:cNvGrpSpPr>
          <p:nvPr/>
        </p:nvGrpSpPr>
        <p:grpSpPr bwMode="auto">
          <a:xfrm>
            <a:off x="7821613" y="3349625"/>
            <a:ext cx="701675" cy="304800"/>
            <a:chOff x="872" y="994"/>
            <a:chExt cx="442" cy="192"/>
          </a:xfrm>
        </p:grpSpPr>
        <p:sp>
          <p:nvSpPr>
            <p:cNvPr id="83336" name="AutoShape 40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337" name="AutoShape 403"/>
            <p:cNvCxnSpPr>
              <a:cxnSpLocks noChangeShapeType="1"/>
              <a:stCxn id="8333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338" name="Group 404"/>
            <p:cNvGrpSpPr>
              <a:grpSpLocks/>
            </p:cNvGrpSpPr>
            <p:nvPr/>
          </p:nvGrpSpPr>
          <p:grpSpPr bwMode="auto">
            <a:xfrm flipH="1">
              <a:off x="872" y="994"/>
              <a:ext cx="182" cy="192"/>
              <a:chOff x="4666" y="2982"/>
              <a:chExt cx="481" cy="568"/>
            </a:xfrm>
          </p:grpSpPr>
          <p:sp>
            <p:nvSpPr>
              <p:cNvPr id="83339" name="AutoShape 40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340" name="Freeform 40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41" name="Freeform 40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42" name="Freeform 40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43" name="Freeform 40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44" name="Freeform 41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45" name="Freeform 41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46" name="Freeform 41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47" name="Freeform 41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48" name="Freeform 41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49" name="Freeform 41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50" name="Freeform 41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51" name="Freeform 41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52" name="Freeform 41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53" name="Freeform 41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54" name="Freeform 42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55" name="Freeform 42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56" name="Freeform 42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57" name="Freeform 42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291" name="Group 424"/>
          <p:cNvGrpSpPr>
            <a:grpSpLocks/>
          </p:cNvGrpSpPr>
          <p:nvPr/>
        </p:nvGrpSpPr>
        <p:grpSpPr bwMode="auto">
          <a:xfrm>
            <a:off x="7442200" y="2005013"/>
            <a:ext cx="701675" cy="304800"/>
            <a:chOff x="872" y="994"/>
            <a:chExt cx="442" cy="192"/>
          </a:xfrm>
        </p:grpSpPr>
        <p:sp>
          <p:nvSpPr>
            <p:cNvPr id="83314" name="AutoShape 42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315" name="AutoShape 426"/>
            <p:cNvCxnSpPr>
              <a:cxnSpLocks noChangeShapeType="1"/>
              <a:stCxn id="8331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316" name="Group 427"/>
            <p:cNvGrpSpPr>
              <a:grpSpLocks/>
            </p:cNvGrpSpPr>
            <p:nvPr/>
          </p:nvGrpSpPr>
          <p:grpSpPr bwMode="auto">
            <a:xfrm flipH="1">
              <a:off x="872" y="994"/>
              <a:ext cx="182" cy="192"/>
              <a:chOff x="4666" y="2982"/>
              <a:chExt cx="481" cy="568"/>
            </a:xfrm>
          </p:grpSpPr>
          <p:sp>
            <p:nvSpPr>
              <p:cNvPr id="83317" name="AutoShape 42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318" name="Freeform 42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19" name="Freeform 43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20" name="Freeform 43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21" name="Freeform 43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22" name="Freeform 43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23" name="Freeform 43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24" name="Freeform 43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25" name="Freeform 43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26" name="Freeform 43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27" name="Freeform 43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28" name="Freeform 43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29" name="Freeform 44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30" name="Freeform 44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31" name="Freeform 44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32" name="Freeform 44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33" name="Freeform 44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34" name="Freeform 44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35" name="Freeform 44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314" name="Group 447"/>
          <p:cNvGrpSpPr>
            <a:grpSpLocks/>
          </p:cNvGrpSpPr>
          <p:nvPr/>
        </p:nvGrpSpPr>
        <p:grpSpPr bwMode="auto">
          <a:xfrm>
            <a:off x="7104063" y="2479675"/>
            <a:ext cx="701675" cy="304800"/>
            <a:chOff x="872" y="994"/>
            <a:chExt cx="442" cy="192"/>
          </a:xfrm>
        </p:grpSpPr>
        <p:sp>
          <p:nvSpPr>
            <p:cNvPr id="83292" name="AutoShape 44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293" name="AutoShape 449"/>
            <p:cNvCxnSpPr>
              <a:cxnSpLocks noChangeShapeType="1"/>
              <a:stCxn id="8329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294" name="Group 450"/>
            <p:cNvGrpSpPr>
              <a:grpSpLocks/>
            </p:cNvGrpSpPr>
            <p:nvPr/>
          </p:nvGrpSpPr>
          <p:grpSpPr bwMode="auto">
            <a:xfrm flipH="1">
              <a:off x="872" y="994"/>
              <a:ext cx="182" cy="192"/>
              <a:chOff x="4666" y="2982"/>
              <a:chExt cx="481" cy="568"/>
            </a:xfrm>
          </p:grpSpPr>
          <p:sp>
            <p:nvSpPr>
              <p:cNvPr id="83295" name="AutoShape 45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296" name="Freeform 45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97" name="Freeform 45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98" name="Freeform 45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99" name="Freeform 45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00" name="Freeform 45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01" name="Freeform 45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02" name="Freeform 45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03" name="Freeform 45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04" name="Freeform 46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05" name="Freeform 46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06" name="Freeform 46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07" name="Freeform 46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08" name="Freeform 46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09" name="Freeform 46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10" name="Freeform 46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11" name="Freeform 46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12" name="Freeform 46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13" name="Freeform 46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337" name="Group 470"/>
          <p:cNvGrpSpPr>
            <a:grpSpLocks/>
          </p:cNvGrpSpPr>
          <p:nvPr/>
        </p:nvGrpSpPr>
        <p:grpSpPr bwMode="auto">
          <a:xfrm>
            <a:off x="7488238" y="4997450"/>
            <a:ext cx="701675" cy="304800"/>
            <a:chOff x="872" y="994"/>
            <a:chExt cx="442" cy="192"/>
          </a:xfrm>
        </p:grpSpPr>
        <p:sp>
          <p:nvSpPr>
            <p:cNvPr id="83270" name="AutoShape 47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271" name="AutoShape 472"/>
            <p:cNvCxnSpPr>
              <a:cxnSpLocks noChangeShapeType="1"/>
              <a:stCxn id="8327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272" name="Group 473"/>
            <p:cNvGrpSpPr>
              <a:grpSpLocks/>
            </p:cNvGrpSpPr>
            <p:nvPr/>
          </p:nvGrpSpPr>
          <p:grpSpPr bwMode="auto">
            <a:xfrm flipH="1">
              <a:off x="872" y="994"/>
              <a:ext cx="182" cy="192"/>
              <a:chOff x="4666" y="2982"/>
              <a:chExt cx="481" cy="568"/>
            </a:xfrm>
          </p:grpSpPr>
          <p:sp>
            <p:nvSpPr>
              <p:cNvPr id="83273" name="AutoShape 47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274" name="Freeform 47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75" name="Freeform 47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76" name="Freeform 47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77" name="Freeform 47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78" name="Freeform 47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79" name="Freeform 48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80" name="Freeform 48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81" name="Freeform 48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82" name="Freeform 48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83" name="Freeform 48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84" name="Freeform 48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85" name="Freeform 48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86" name="Freeform 48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87" name="Freeform 48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88" name="Freeform 48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89" name="Freeform 49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90" name="Freeform 49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91" name="Freeform 49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360" name="Group 493"/>
          <p:cNvGrpSpPr>
            <a:grpSpLocks/>
          </p:cNvGrpSpPr>
          <p:nvPr/>
        </p:nvGrpSpPr>
        <p:grpSpPr bwMode="auto">
          <a:xfrm>
            <a:off x="6559550" y="5965825"/>
            <a:ext cx="701675" cy="304800"/>
            <a:chOff x="872" y="994"/>
            <a:chExt cx="442" cy="192"/>
          </a:xfrm>
        </p:grpSpPr>
        <p:sp>
          <p:nvSpPr>
            <p:cNvPr id="83248" name="AutoShape 49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249" name="AutoShape 495"/>
            <p:cNvCxnSpPr>
              <a:cxnSpLocks noChangeShapeType="1"/>
              <a:stCxn id="8324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250" name="Group 496"/>
            <p:cNvGrpSpPr>
              <a:grpSpLocks/>
            </p:cNvGrpSpPr>
            <p:nvPr/>
          </p:nvGrpSpPr>
          <p:grpSpPr bwMode="auto">
            <a:xfrm flipH="1">
              <a:off x="872" y="994"/>
              <a:ext cx="182" cy="192"/>
              <a:chOff x="4666" y="2982"/>
              <a:chExt cx="481" cy="568"/>
            </a:xfrm>
          </p:grpSpPr>
          <p:sp>
            <p:nvSpPr>
              <p:cNvPr id="83251" name="AutoShape 49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252" name="Freeform 49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53" name="Freeform 49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54" name="Freeform 50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55" name="Freeform 50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56" name="Freeform 50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57" name="Freeform 50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58" name="Freeform 50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59" name="Freeform 50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60" name="Freeform 50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61" name="Freeform 50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62" name="Freeform 50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63" name="Freeform 50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64" name="Freeform 51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65" name="Freeform 51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66" name="Freeform 51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67" name="Freeform 51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68" name="Freeform 51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69" name="Freeform 51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383" name="Group 516"/>
          <p:cNvGrpSpPr>
            <a:grpSpLocks/>
          </p:cNvGrpSpPr>
          <p:nvPr/>
        </p:nvGrpSpPr>
        <p:grpSpPr bwMode="auto">
          <a:xfrm>
            <a:off x="6111875" y="4519613"/>
            <a:ext cx="701675" cy="304800"/>
            <a:chOff x="872" y="994"/>
            <a:chExt cx="442" cy="192"/>
          </a:xfrm>
        </p:grpSpPr>
        <p:sp>
          <p:nvSpPr>
            <p:cNvPr id="83226" name="AutoShape 51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227" name="AutoShape 518"/>
            <p:cNvCxnSpPr>
              <a:cxnSpLocks noChangeShapeType="1"/>
              <a:stCxn id="8322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228" name="Group 519"/>
            <p:cNvGrpSpPr>
              <a:grpSpLocks/>
            </p:cNvGrpSpPr>
            <p:nvPr/>
          </p:nvGrpSpPr>
          <p:grpSpPr bwMode="auto">
            <a:xfrm flipH="1">
              <a:off x="872" y="994"/>
              <a:ext cx="182" cy="192"/>
              <a:chOff x="4666" y="2982"/>
              <a:chExt cx="481" cy="568"/>
            </a:xfrm>
          </p:grpSpPr>
          <p:sp>
            <p:nvSpPr>
              <p:cNvPr id="83229" name="AutoShape 52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230" name="Freeform 52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31" name="Freeform 52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32" name="Freeform 52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33" name="Freeform 52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34" name="Freeform 52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35" name="Freeform 52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36" name="Freeform 52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37" name="Freeform 52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38" name="Freeform 52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39" name="Freeform 53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40" name="Freeform 53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41" name="Freeform 53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42" name="Freeform 53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43" name="Freeform 53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44" name="Freeform 53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45" name="Freeform 53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46" name="Freeform 53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47" name="Freeform 53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406" name="Group 539"/>
          <p:cNvGrpSpPr>
            <a:grpSpLocks/>
          </p:cNvGrpSpPr>
          <p:nvPr/>
        </p:nvGrpSpPr>
        <p:grpSpPr bwMode="auto">
          <a:xfrm>
            <a:off x="5441950" y="5805488"/>
            <a:ext cx="701675" cy="304800"/>
            <a:chOff x="872" y="994"/>
            <a:chExt cx="442" cy="192"/>
          </a:xfrm>
        </p:grpSpPr>
        <p:sp>
          <p:nvSpPr>
            <p:cNvPr id="83204" name="AutoShape 54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205" name="AutoShape 541"/>
            <p:cNvCxnSpPr>
              <a:cxnSpLocks noChangeShapeType="1"/>
              <a:stCxn id="8320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206" name="Group 542"/>
            <p:cNvGrpSpPr>
              <a:grpSpLocks/>
            </p:cNvGrpSpPr>
            <p:nvPr/>
          </p:nvGrpSpPr>
          <p:grpSpPr bwMode="auto">
            <a:xfrm flipH="1">
              <a:off x="872" y="994"/>
              <a:ext cx="182" cy="192"/>
              <a:chOff x="4666" y="2982"/>
              <a:chExt cx="481" cy="568"/>
            </a:xfrm>
          </p:grpSpPr>
          <p:sp>
            <p:nvSpPr>
              <p:cNvPr id="83207" name="AutoShape 54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208" name="Freeform 54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09" name="Freeform 54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10" name="Freeform 54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11" name="Freeform 54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12" name="Freeform 54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13" name="Freeform 54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14" name="Freeform 55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15" name="Freeform 55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16" name="Freeform 55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17" name="Freeform 55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18" name="Freeform 55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19" name="Freeform 55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20" name="Freeform 55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21" name="Freeform 55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22" name="Freeform 55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23" name="Freeform 55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24" name="Freeform 56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25" name="Freeform 56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82968" name="Group 562"/>
          <p:cNvGrpSpPr>
            <a:grpSpLocks/>
          </p:cNvGrpSpPr>
          <p:nvPr/>
        </p:nvGrpSpPr>
        <p:grpSpPr bwMode="auto">
          <a:xfrm>
            <a:off x="4724400" y="3970338"/>
            <a:ext cx="701675" cy="304800"/>
            <a:chOff x="872" y="994"/>
            <a:chExt cx="442" cy="192"/>
          </a:xfrm>
        </p:grpSpPr>
        <p:sp>
          <p:nvSpPr>
            <p:cNvPr id="83182" name="AutoShape 56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183" name="AutoShape 564"/>
            <p:cNvCxnSpPr>
              <a:cxnSpLocks noChangeShapeType="1"/>
              <a:stCxn id="8318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184" name="Group 565"/>
            <p:cNvGrpSpPr>
              <a:grpSpLocks/>
            </p:cNvGrpSpPr>
            <p:nvPr/>
          </p:nvGrpSpPr>
          <p:grpSpPr bwMode="auto">
            <a:xfrm flipH="1">
              <a:off x="872" y="994"/>
              <a:ext cx="182" cy="192"/>
              <a:chOff x="4666" y="2982"/>
              <a:chExt cx="481" cy="568"/>
            </a:xfrm>
          </p:grpSpPr>
          <p:sp>
            <p:nvSpPr>
              <p:cNvPr id="83185" name="AutoShape 56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186" name="Freeform 56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87" name="Freeform 56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88" name="Freeform 56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89" name="Freeform 57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90" name="Freeform 57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91" name="Freeform 57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92" name="Freeform 57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93" name="Freeform 57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94" name="Freeform 57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95" name="Freeform 57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96" name="Freeform 57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97" name="Freeform 57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98" name="Freeform 57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99" name="Freeform 58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00" name="Freeform 58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01" name="Freeform 58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02" name="Freeform 58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03" name="Freeform 58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452" name="Group 585"/>
          <p:cNvGrpSpPr>
            <a:grpSpLocks/>
          </p:cNvGrpSpPr>
          <p:nvPr/>
        </p:nvGrpSpPr>
        <p:grpSpPr bwMode="auto">
          <a:xfrm>
            <a:off x="5894388" y="5173663"/>
            <a:ext cx="701675" cy="304800"/>
            <a:chOff x="872" y="994"/>
            <a:chExt cx="442" cy="192"/>
          </a:xfrm>
        </p:grpSpPr>
        <p:sp>
          <p:nvSpPr>
            <p:cNvPr id="83160" name="AutoShape 58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161" name="AutoShape 587"/>
            <p:cNvCxnSpPr>
              <a:cxnSpLocks noChangeShapeType="1"/>
              <a:stCxn id="8316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162" name="Group 588"/>
            <p:cNvGrpSpPr>
              <a:grpSpLocks/>
            </p:cNvGrpSpPr>
            <p:nvPr/>
          </p:nvGrpSpPr>
          <p:grpSpPr bwMode="auto">
            <a:xfrm flipH="1">
              <a:off x="872" y="994"/>
              <a:ext cx="182" cy="192"/>
              <a:chOff x="4666" y="2982"/>
              <a:chExt cx="481" cy="568"/>
            </a:xfrm>
          </p:grpSpPr>
          <p:sp>
            <p:nvSpPr>
              <p:cNvPr id="83163" name="AutoShape 58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164" name="Freeform 59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65" name="Freeform 59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66" name="Freeform 59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67" name="Freeform 59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68" name="Freeform 59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69" name="Freeform 59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70" name="Freeform 59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71" name="Freeform 59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72" name="Freeform 59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73" name="Freeform 59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74" name="Freeform 60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75" name="Freeform 60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76" name="Freeform 60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77" name="Freeform 60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78" name="Freeform 60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79" name="Freeform 60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80" name="Freeform 60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81" name="Freeform 60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475" name="Group 608"/>
          <p:cNvGrpSpPr>
            <a:grpSpLocks/>
          </p:cNvGrpSpPr>
          <p:nvPr/>
        </p:nvGrpSpPr>
        <p:grpSpPr bwMode="auto">
          <a:xfrm>
            <a:off x="844550" y="3141663"/>
            <a:ext cx="701675" cy="304800"/>
            <a:chOff x="872" y="994"/>
            <a:chExt cx="442" cy="192"/>
          </a:xfrm>
        </p:grpSpPr>
        <p:sp>
          <p:nvSpPr>
            <p:cNvPr id="83138" name="AutoShape 60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139" name="AutoShape 610"/>
            <p:cNvCxnSpPr>
              <a:cxnSpLocks noChangeShapeType="1"/>
              <a:stCxn id="8313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140" name="Group 611"/>
            <p:cNvGrpSpPr>
              <a:grpSpLocks/>
            </p:cNvGrpSpPr>
            <p:nvPr/>
          </p:nvGrpSpPr>
          <p:grpSpPr bwMode="auto">
            <a:xfrm flipH="1">
              <a:off x="872" y="994"/>
              <a:ext cx="182" cy="192"/>
              <a:chOff x="4666" y="2982"/>
              <a:chExt cx="481" cy="568"/>
            </a:xfrm>
          </p:grpSpPr>
          <p:sp>
            <p:nvSpPr>
              <p:cNvPr id="83141" name="AutoShape 61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142" name="Freeform 61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43" name="Freeform 61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44" name="Freeform 61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45" name="Freeform 61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46" name="Freeform 61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47" name="Freeform 61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48" name="Freeform 61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49" name="Freeform 62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50" name="Freeform 62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51" name="Freeform 62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52" name="Freeform 62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53" name="Freeform 62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54" name="Freeform 62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55" name="Freeform 62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56" name="Freeform 62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57" name="Freeform 62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58" name="Freeform 62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59" name="Freeform 63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498" name="Group 631"/>
          <p:cNvGrpSpPr>
            <a:grpSpLocks/>
          </p:cNvGrpSpPr>
          <p:nvPr/>
        </p:nvGrpSpPr>
        <p:grpSpPr bwMode="auto">
          <a:xfrm>
            <a:off x="3294063" y="1778000"/>
            <a:ext cx="701675" cy="304800"/>
            <a:chOff x="872" y="994"/>
            <a:chExt cx="442" cy="192"/>
          </a:xfrm>
        </p:grpSpPr>
        <p:sp>
          <p:nvSpPr>
            <p:cNvPr id="83116" name="AutoShape 63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117" name="AutoShape 633"/>
            <p:cNvCxnSpPr>
              <a:cxnSpLocks noChangeShapeType="1"/>
              <a:stCxn id="8311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118" name="Group 634"/>
            <p:cNvGrpSpPr>
              <a:grpSpLocks/>
            </p:cNvGrpSpPr>
            <p:nvPr/>
          </p:nvGrpSpPr>
          <p:grpSpPr bwMode="auto">
            <a:xfrm flipH="1">
              <a:off x="872" y="994"/>
              <a:ext cx="182" cy="192"/>
              <a:chOff x="4666" y="2982"/>
              <a:chExt cx="481" cy="568"/>
            </a:xfrm>
          </p:grpSpPr>
          <p:sp>
            <p:nvSpPr>
              <p:cNvPr id="83119" name="AutoShape 63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120" name="Freeform 63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21" name="Freeform 63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22" name="Freeform 63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23" name="Freeform 63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24" name="Freeform 64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25" name="Freeform 64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26" name="Freeform 64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27" name="Freeform 64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28" name="Freeform 64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29" name="Freeform 64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30" name="Freeform 64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31" name="Freeform 64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32" name="Freeform 64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33" name="Freeform 64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34" name="Freeform 65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35" name="Freeform 65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36" name="Freeform 65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37" name="Freeform 65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521" name="Group 654"/>
          <p:cNvGrpSpPr>
            <a:grpSpLocks/>
          </p:cNvGrpSpPr>
          <p:nvPr/>
        </p:nvGrpSpPr>
        <p:grpSpPr bwMode="auto">
          <a:xfrm>
            <a:off x="6073775" y="1903413"/>
            <a:ext cx="701675" cy="304800"/>
            <a:chOff x="872" y="994"/>
            <a:chExt cx="442" cy="192"/>
          </a:xfrm>
        </p:grpSpPr>
        <p:sp>
          <p:nvSpPr>
            <p:cNvPr id="83094" name="AutoShape 65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095" name="AutoShape 656"/>
            <p:cNvCxnSpPr>
              <a:cxnSpLocks noChangeShapeType="1"/>
              <a:stCxn id="8309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096" name="Group 657"/>
            <p:cNvGrpSpPr>
              <a:grpSpLocks/>
            </p:cNvGrpSpPr>
            <p:nvPr/>
          </p:nvGrpSpPr>
          <p:grpSpPr bwMode="auto">
            <a:xfrm flipH="1">
              <a:off x="872" y="994"/>
              <a:ext cx="182" cy="192"/>
              <a:chOff x="4666" y="2982"/>
              <a:chExt cx="481" cy="568"/>
            </a:xfrm>
          </p:grpSpPr>
          <p:sp>
            <p:nvSpPr>
              <p:cNvPr id="83097" name="AutoShape 65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098" name="Freeform 65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99" name="Freeform 66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00" name="Freeform 66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01" name="Freeform 66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02" name="Freeform 66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03" name="Freeform 66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04" name="Freeform 66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05" name="Freeform 66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06" name="Freeform 66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07" name="Freeform 66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08" name="Freeform 66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09" name="Freeform 67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10" name="Freeform 67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11" name="Freeform 67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12" name="Freeform 67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13" name="Freeform 67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14" name="Freeform 67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15" name="Freeform 67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544" name="Group 677"/>
          <p:cNvGrpSpPr>
            <a:grpSpLocks/>
          </p:cNvGrpSpPr>
          <p:nvPr/>
        </p:nvGrpSpPr>
        <p:grpSpPr bwMode="auto">
          <a:xfrm>
            <a:off x="4368800" y="2974975"/>
            <a:ext cx="701675" cy="304800"/>
            <a:chOff x="872" y="994"/>
            <a:chExt cx="442" cy="192"/>
          </a:xfrm>
        </p:grpSpPr>
        <p:sp>
          <p:nvSpPr>
            <p:cNvPr id="83072" name="AutoShape 67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073" name="AutoShape 679"/>
            <p:cNvCxnSpPr>
              <a:cxnSpLocks noChangeShapeType="1"/>
              <a:stCxn id="8307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074" name="Group 680"/>
            <p:cNvGrpSpPr>
              <a:grpSpLocks/>
            </p:cNvGrpSpPr>
            <p:nvPr/>
          </p:nvGrpSpPr>
          <p:grpSpPr bwMode="auto">
            <a:xfrm flipH="1">
              <a:off x="872" y="994"/>
              <a:ext cx="182" cy="192"/>
              <a:chOff x="4666" y="2982"/>
              <a:chExt cx="481" cy="568"/>
            </a:xfrm>
          </p:grpSpPr>
          <p:sp>
            <p:nvSpPr>
              <p:cNvPr id="83075" name="AutoShape 68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076" name="Freeform 68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77" name="Freeform 68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78" name="Freeform 68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79" name="Freeform 68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80" name="Freeform 68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81" name="Freeform 68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82" name="Freeform 68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83" name="Freeform 68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84" name="Freeform 69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85" name="Freeform 69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86" name="Freeform 69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87" name="Freeform 69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88" name="Freeform 69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89" name="Freeform 69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90" name="Freeform 69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91" name="Freeform 69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92" name="Freeform 69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93" name="Freeform 69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567" name="Group 700"/>
          <p:cNvGrpSpPr>
            <a:grpSpLocks/>
          </p:cNvGrpSpPr>
          <p:nvPr/>
        </p:nvGrpSpPr>
        <p:grpSpPr bwMode="auto">
          <a:xfrm>
            <a:off x="5418138" y="4575175"/>
            <a:ext cx="701675" cy="304800"/>
            <a:chOff x="872" y="994"/>
            <a:chExt cx="442" cy="192"/>
          </a:xfrm>
        </p:grpSpPr>
        <p:sp>
          <p:nvSpPr>
            <p:cNvPr id="83050" name="AutoShape 70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051" name="AutoShape 702"/>
            <p:cNvCxnSpPr>
              <a:cxnSpLocks noChangeShapeType="1"/>
              <a:stCxn id="8305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052" name="Group 703"/>
            <p:cNvGrpSpPr>
              <a:grpSpLocks/>
            </p:cNvGrpSpPr>
            <p:nvPr/>
          </p:nvGrpSpPr>
          <p:grpSpPr bwMode="auto">
            <a:xfrm flipH="1">
              <a:off x="872" y="994"/>
              <a:ext cx="182" cy="192"/>
              <a:chOff x="4666" y="2982"/>
              <a:chExt cx="481" cy="568"/>
            </a:xfrm>
          </p:grpSpPr>
          <p:sp>
            <p:nvSpPr>
              <p:cNvPr id="83053" name="AutoShape 70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054" name="Freeform 70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55" name="Freeform 70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56" name="Freeform 70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57" name="Freeform 70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58" name="Freeform 70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59" name="Freeform 71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60" name="Freeform 71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61" name="Freeform 71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62" name="Freeform 71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63" name="Freeform 71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64" name="Freeform 71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65" name="Freeform 71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66" name="Freeform 71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67" name="Freeform 71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68" name="Freeform 71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69" name="Freeform 72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70" name="Freeform 72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71" name="Freeform 72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590" name="Group 723"/>
          <p:cNvGrpSpPr>
            <a:grpSpLocks/>
          </p:cNvGrpSpPr>
          <p:nvPr/>
        </p:nvGrpSpPr>
        <p:grpSpPr bwMode="auto">
          <a:xfrm>
            <a:off x="6799263" y="3322638"/>
            <a:ext cx="701675" cy="304800"/>
            <a:chOff x="872" y="994"/>
            <a:chExt cx="442" cy="192"/>
          </a:xfrm>
        </p:grpSpPr>
        <p:sp>
          <p:nvSpPr>
            <p:cNvPr id="83028" name="AutoShape 72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029" name="AutoShape 725"/>
            <p:cNvCxnSpPr>
              <a:cxnSpLocks noChangeShapeType="1"/>
              <a:stCxn id="8302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030" name="Group 726"/>
            <p:cNvGrpSpPr>
              <a:grpSpLocks/>
            </p:cNvGrpSpPr>
            <p:nvPr/>
          </p:nvGrpSpPr>
          <p:grpSpPr bwMode="auto">
            <a:xfrm flipH="1">
              <a:off x="872" y="994"/>
              <a:ext cx="182" cy="192"/>
              <a:chOff x="4666" y="2982"/>
              <a:chExt cx="481" cy="568"/>
            </a:xfrm>
          </p:grpSpPr>
          <p:sp>
            <p:nvSpPr>
              <p:cNvPr id="83031" name="AutoShape 72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032" name="Freeform 72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33" name="Freeform 72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34" name="Freeform 73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35" name="Freeform 73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36" name="Freeform 73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37" name="Freeform 73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38" name="Freeform 73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39" name="Freeform 73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40" name="Freeform 73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41" name="Freeform 73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42" name="Freeform 73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43" name="Freeform 73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44" name="Freeform 74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45" name="Freeform 74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46" name="Freeform 74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47" name="Freeform 74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48" name="Freeform 74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49" name="Freeform 74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sp>
        <p:nvSpPr>
          <p:cNvPr id="82976" name="Text Box 746"/>
          <p:cNvSpPr txBox="1">
            <a:spLocks noChangeArrowheads="1"/>
          </p:cNvSpPr>
          <p:nvPr/>
        </p:nvSpPr>
        <p:spPr bwMode="auto">
          <a:xfrm>
            <a:off x="1492250" y="4745038"/>
            <a:ext cx="1195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solidFill>
                  <a:srgbClr val="000000"/>
                </a:solidFill>
                <a:miter lim="800000"/>
                <a:headEnd type="none" w="sm" len="sm"/>
                <a:tailEnd type="none" w="sm" len="sm"/>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r>
              <a:rPr lang="en-US" sz="2400">
                <a:solidFill>
                  <a:srgbClr val="000066"/>
                </a:solidFill>
                <a:latin typeface="Eurostile"/>
                <a:cs typeface="Eurostile"/>
              </a:rPr>
              <a:t>Tracker</a:t>
            </a:r>
          </a:p>
        </p:txBody>
      </p:sp>
      <p:grpSp>
        <p:nvGrpSpPr>
          <p:cNvPr id="82977" name="Group 747"/>
          <p:cNvGrpSpPr>
            <a:grpSpLocks/>
          </p:cNvGrpSpPr>
          <p:nvPr/>
        </p:nvGrpSpPr>
        <p:grpSpPr bwMode="auto">
          <a:xfrm>
            <a:off x="4525963" y="2006600"/>
            <a:ext cx="812800" cy="369889"/>
            <a:chOff x="2851" y="1264"/>
            <a:chExt cx="512" cy="233"/>
          </a:xfrm>
        </p:grpSpPr>
        <p:sp>
          <p:nvSpPr>
            <p:cNvPr id="83022" name="Rectangle 748"/>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23" name="Rectangle 749"/>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24" name="Rectangle 750"/>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25" name="Rectangle 751"/>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26" name="Rectangle 752"/>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27" name="Rectangle 753"/>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82978" name="Rectangle 754"/>
          <p:cNvSpPr>
            <a:spLocks noChangeArrowheads="1"/>
          </p:cNvSpPr>
          <p:nvPr/>
        </p:nvSpPr>
        <p:spPr bwMode="auto">
          <a:xfrm>
            <a:off x="17811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2979" name="Rectangle 755"/>
          <p:cNvSpPr>
            <a:spLocks noChangeArrowheads="1"/>
          </p:cNvSpPr>
          <p:nvPr/>
        </p:nvSpPr>
        <p:spPr bwMode="auto">
          <a:xfrm>
            <a:off x="19161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2980" name="Rectangle 756"/>
          <p:cNvSpPr>
            <a:spLocks noChangeArrowheads="1"/>
          </p:cNvSpPr>
          <p:nvPr/>
        </p:nvSpPr>
        <p:spPr bwMode="auto">
          <a:xfrm>
            <a:off x="2052638"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2981" name="Rectangle 757"/>
          <p:cNvSpPr>
            <a:spLocks noChangeArrowheads="1"/>
          </p:cNvSpPr>
          <p:nvPr/>
        </p:nvSpPr>
        <p:spPr bwMode="auto">
          <a:xfrm>
            <a:off x="21875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2982" name="Rectangle 758"/>
          <p:cNvSpPr>
            <a:spLocks noChangeArrowheads="1"/>
          </p:cNvSpPr>
          <p:nvPr/>
        </p:nvSpPr>
        <p:spPr bwMode="auto">
          <a:xfrm>
            <a:off x="23225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2983" name="Rectangle 759"/>
          <p:cNvSpPr>
            <a:spLocks noChangeArrowheads="1"/>
          </p:cNvSpPr>
          <p:nvPr/>
        </p:nvSpPr>
        <p:spPr bwMode="auto">
          <a:xfrm>
            <a:off x="2457450"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2984" name="Rectangle 760"/>
          <p:cNvSpPr>
            <a:spLocks noChangeArrowheads="1"/>
          </p:cNvSpPr>
          <p:nvPr/>
        </p:nvSpPr>
        <p:spPr bwMode="auto">
          <a:xfrm>
            <a:off x="4527550"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nvGrpSpPr>
          <p:cNvPr id="82985" name="Group 761"/>
          <p:cNvGrpSpPr>
            <a:grpSpLocks/>
          </p:cNvGrpSpPr>
          <p:nvPr/>
        </p:nvGrpSpPr>
        <p:grpSpPr bwMode="auto">
          <a:xfrm>
            <a:off x="4751388" y="3671888"/>
            <a:ext cx="812800" cy="369886"/>
            <a:chOff x="2851" y="1264"/>
            <a:chExt cx="512" cy="233"/>
          </a:xfrm>
        </p:grpSpPr>
        <p:sp>
          <p:nvSpPr>
            <p:cNvPr id="83016" name="Rectangle 762"/>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17" name="Rectangle 763"/>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18" name="Rectangle 764"/>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19" name="Rectangle 765"/>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20" name="Rectangle 766"/>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21" name="Rectangle 767"/>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82986" name="Rectangle 768"/>
          <p:cNvSpPr>
            <a:spLocks noChangeArrowheads="1"/>
          </p:cNvSpPr>
          <p:nvPr/>
        </p:nvSpPr>
        <p:spPr bwMode="auto">
          <a:xfrm>
            <a:off x="4662488"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2987" name="Rectangle 769"/>
          <p:cNvSpPr>
            <a:spLocks noChangeArrowheads="1"/>
          </p:cNvSpPr>
          <p:nvPr/>
        </p:nvSpPr>
        <p:spPr bwMode="auto">
          <a:xfrm>
            <a:off x="5021263"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nvGrpSpPr>
          <p:cNvPr id="82988" name="Group 772"/>
          <p:cNvGrpSpPr>
            <a:grpSpLocks/>
          </p:cNvGrpSpPr>
          <p:nvPr/>
        </p:nvGrpSpPr>
        <p:grpSpPr bwMode="auto">
          <a:xfrm>
            <a:off x="1646238" y="2590800"/>
            <a:ext cx="812800" cy="369889"/>
            <a:chOff x="2851" y="1264"/>
            <a:chExt cx="512" cy="233"/>
          </a:xfrm>
        </p:grpSpPr>
        <p:sp>
          <p:nvSpPr>
            <p:cNvPr id="83010" name="Rectangle 773"/>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11" name="Rectangle 774"/>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12" name="Rectangle 775"/>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13" name="Rectangle 776"/>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14" name="Rectangle 777"/>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15" name="Rectangle 778"/>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82989" name="Rectangle 786"/>
          <p:cNvSpPr>
            <a:spLocks noChangeArrowheads="1"/>
          </p:cNvSpPr>
          <p:nvPr/>
        </p:nvSpPr>
        <p:spPr bwMode="auto">
          <a:xfrm>
            <a:off x="4797425"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2990" name="Rectangle 787"/>
          <p:cNvSpPr>
            <a:spLocks noChangeArrowheads="1"/>
          </p:cNvSpPr>
          <p:nvPr/>
        </p:nvSpPr>
        <p:spPr bwMode="auto">
          <a:xfrm>
            <a:off x="4932363"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2991" name="Rectangle 788"/>
          <p:cNvSpPr>
            <a:spLocks noChangeArrowheads="1"/>
          </p:cNvSpPr>
          <p:nvPr/>
        </p:nvSpPr>
        <p:spPr bwMode="auto">
          <a:xfrm>
            <a:off x="4886325"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2992" name="Rectangle 789"/>
          <p:cNvSpPr>
            <a:spLocks noChangeArrowheads="1"/>
          </p:cNvSpPr>
          <p:nvPr/>
        </p:nvSpPr>
        <p:spPr bwMode="auto">
          <a:xfrm>
            <a:off x="5292725"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2993" name="Rectangle 791"/>
          <p:cNvSpPr>
            <a:spLocks noChangeArrowheads="1"/>
          </p:cNvSpPr>
          <p:nvPr/>
        </p:nvSpPr>
        <p:spPr bwMode="auto">
          <a:xfrm>
            <a:off x="1646238" y="25910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4731" name="Line 795"/>
          <p:cNvSpPr>
            <a:spLocks noChangeShapeType="1"/>
          </p:cNvSpPr>
          <p:nvPr/>
        </p:nvSpPr>
        <p:spPr bwMode="auto">
          <a:xfrm flipH="1" flipV="1">
            <a:off x="3671888" y="5003800"/>
            <a:ext cx="3465512" cy="0"/>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4732" name="Line 796"/>
          <p:cNvSpPr>
            <a:spLocks noChangeShapeType="1"/>
          </p:cNvSpPr>
          <p:nvPr/>
        </p:nvSpPr>
        <p:spPr bwMode="auto">
          <a:xfrm>
            <a:off x="3716338" y="5184775"/>
            <a:ext cx="3465512" cy="0"/>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grpSp>
        <p:nvGrpSpPr>
          <p:cNvPr id="2344639" name="Group 797"/>
          <p:cNvGrpSpPr>
            <a:grpSpLocks/>
          </p:cNvGrpSpPr>
          <p:nvPr/>
        </p:nvGrpSpPr>
        <p:grpSpPr bwMode="auto">
          <a:xfrm>
            <a:off x="7362825" y="4660900"/>
            <a:ext cx="812800" cy="369889"/>
            <a:chOff x="2851" y="1264"/>
            <a:chExt cx="512" cy="233"/>
          </a:xfrm>
        </p:grpSpPr>
        <p:sp>
          <p:nvSpPr>
            <p:cNvPr id="83004" name="Rectangle 798"/>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05" name="Rectangle 799"/>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06" name="Rectangle 800"/>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07" name="Rectangle 801"/>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08" name="Rectangle 802"/>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09" name="Rectangle 803"/>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2344740" name="Line 804"/>
          <p:cNvSpPr>
            <a:spLocks noChangeShapeType="1"/>
          </p:cNvSpPr>
          <p:nvPr/>
        </p:nvSpPr>
        <p:spPr bwMode="auto">
          <a:xfrm flipH="1" flipV="1">
            <a:off x="5157788" y="2259013"/>
            <a:ext cx="179387" cy="1530350"/>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wrap="none" rIns="54000">
            <a:spAutoFit/>
          </a:bodyPr>
          <a:lstStyle/>
          <a:p>
            <a:endParaRPr lang="en-US">
              <a:solidFill>
                <a:srgbClr val="000000"/>
              </a:solidFill>
              <a:latin typeface="Eurostile"/>
              <a:cs typeface="Eurostile"/>
            </a:endParaRPr>
          </a:p>
        </p:txBody>
      </p:sp>
      <p:sp>
        <p:nvSpPr>
          <p:cNvPr id="2344741" name="Line 805"/>
          <p:cNvSpPr>
            <a:spLocks noChangeShapeType="1"/>
          </p:cNvSpPr>
          <p:nvPr/>
        </p:nvSpPr>
        <p:spPr bwMode="auto">
          <a:xfrm flipV="1">
            <a:off x="2501900" y="2259013"/>
            <a:ext cx="2744788" cy="2970212"/>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4742" name="Line 806"/>
          <p:cNvSpPr>
            <a:spLocks noChangeShapeType="1"/>
          </p:cNvSpPr>
          <p:nvPr/>
        </p:nvSpPr>
        <p:spPr bwMode="auto">
          <a:xfrm>
            <a:off x="4572000" y="2259013"/>
            <a:ext cx="225425" cy="1530350"/>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4743" name="Freeform 807"/>
          <p:cNvSpPr>
            <a:spLocks/>
          </p:cNvSpPr>
          <p:nvPr/>
        </p:nvSpPr>
        <p:spPr bwMode="auto">
          <a:xfrm>
            <a:off x="2141538" y="1982788"/>
            <a:ext cx="146860" cy="369332"/>
          </a:xfrm>
          <a:custGeom>
            <a:avLst/>
            <a:gdLst>
              <a:gd name="T0" fmla="*/ 2835275 w 1786"/>
              <a:gd name="T1" fmla="*/ 141287 h 457"/>
              <a:gd name="T2" fmla="*/ 809625 w 1786"/>
              <a:gd name="T3" fmla="*/ 96837 h 457"/>
              <a:gd name="T4" fmla="*/ 0 w 1786"/>
              <a:gd name="T5" fmla="*/ 725487 h 457"/>
              <a:gd name="T6" fmla="*/ 0 60000 65536"/>
              <a:gd name="T7" fmla="*/ 0 60000 65536"/>
              <a:gd name="T8" fmla="*/ 0 60000 65536"/>
              <a:gd name="T9" fmla="*/ 0 w 1786"/>
              <a:gd name="T10" fmla="*/ 0 h 457"/>
              <a:gd name="T11" fmla="*/ 1786 w 1786"/>
              <a:gd name="T12" fmla="*/ 457 h 457"/>
            </a:gdLst>
            <a:ahLst/>
            <a:cxnLst>
              <a:cxn ang="T6">
                <a:pos x="T0" y="T1"/>
              </a:cxn>
              <a:cxn ang="T7">
                <a:pos x="T2" y="T3"/>
              </a:cxn>
              <a:cxn ang="T8">
                <a:pos x="T4" y="T5"/>
              </a:cxn>
            </a:cxnLst>
            <a:rect l="T9" t="T10" r="T11" b="T12"/>
            <a:pathLst>
              <a:path w="1786" h="457">
                <a:moveTo>
                  <a:pt x="1786" y="89"/>
                </a:moveTo>
                <a:cubicBezTo>
                  <a:pt x="1297" y="44"/>
                  <a:pt x="808" y="0"/>
                  <a:pt x="510" y="61"/>
                </a:cubicBezTo>
                <a:cubicBezTo>
                  <a:pt x="212" y="122"/>
                  <a:pt x="106" y="289"/>
                  <a:pt x="0" y="457"/>
                </a:cubicBezTo>
              </a:path>
            </a:pathLst>
          </a:custGeom>
          <a:noFill/>
          <a:ln w="19050" cap="flat" cmpd="sng">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wrap="none" rIns="54000">
            <a:spAutoFit/>
          </a:bodyPr>
          <a:lstStyle/>
          <a:p>
            <a:endParaRPr lang="en-US">
              <a:solidFill>
                <a:srgbClr val="000000"/>
              </a:solidFill>
              <a:latin typeface="Eurostile"/>
              <a:cs typeface="Eurostile"/>
            </a:endParaRPr>
          </a:p>
        </p:txBody>
      </p:sp>
      <p:sp>
        <p:nvSpPr>
          <p:cNvPr id="2344744" name="Freeform 808"/>
          <p:cNvSpPr>
            <a:spLocks/>
          </p:cNvSpPr>
          <p:nvPr/>
        </p:nvSpPr>
        <p:spPr bwMode="auto">
          <a:xfrm>
            <a:off x="1692275" y="2843213"/>
            <a:ext cx="146860" cy="369332"/>
          </a:xfrm>
          <a:custGeom>
            <a:avLst/>
            <a:gdLst>
              <a:gd name="T0" fmla="*/ 0 w 3572"/>
              <a:gd name="T1" fmla="*/ 0 h 1276"/>
              <a:gd name="T2" fmla="*/ 2474913 w 3572"/>
              <a:gd name="T3" fmla="*/ 1350963 h 1276"/>
              <a:gd name="T4" fmla="*/ 5670550 w 3572"/>
              <a:gd name="T5" fmla="*/ 2025650 h 1276"/>
              <a:gd name="T6" fmla="*/ 0 60000 65536"/>
              <a:gd name="T7" fmla="*/ 0 60000 65536"/>
              <a:gd name="T8" fmla="*/ 0 60000 65536"/>
              <a:gd name="T9" fmla="*/ 0 w 3572"/>
              <a:gd name="T10" fmla="*/ 0 h 1276"/>
              <a:gd name="T11" fmla="*/ 3572 w 3572"/>
              <a:gd name="T12" fmla="*/ 1276 h 1276"/>
            </a:gdLst>
            <a:ahLst/>
            <a:cxnLst>
              <a:cxn ang="T6">
                <a:pos x="T0" y="T1"/>
              </a:cxn>
              <a:cxn ang="T7">
                <a:pos x="T2" y="T3"/>
              </a:cxn>
              <a:cxn ang="T8">
                <a:pos x="T4" y="T5"/>
              </a:cxn>
            </a:cxnLst>
            <a:rect l="T9" t="T10" r="T11" b="T12"/>
            <a:pathLst>
              <a:path w="3572" h="1276">
                <a:moveTo>
                  <a:pt x="0" y="0"/>
                </a:moveTo>
                <a:cubicBezTo>
                  <a:pt x="482" y="319"/>
                  <a:pt x="964" y="638"/>
                  <a:pt x="1559" y="851"/>
                </a:cubicBezTo>
                <a:cubicBezTo>
                  <a:pt x="2154" y="1064"/>
                  <a:pt x="2863" y="1170"/>
                  <a:pt x="3572" y="1276"/>
                </a:cubicBezTo>
              </a:path>
            </a:pathLst>
          </a:custGeom>
          <a:noFill/>
          <a:ln w="19050" cap="flat" cmpd="sng">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wrap="none" rIns="54000">
            <a:spAutoFit/>
          </a:bodyPr>
          <a:lstStyle/>
          <a:p>
            <a:endParaRPr lang="en-US">
              <a:solidFill>
                <a:srgbClr val="000000"/>
              </a:solidFill>
              <a:latin typeface="Eurostile"/>
              <a:cs typeface="Eurostile"/>
            </a:endParaRPr>
          </a:p>
        </p:txBody>
      </p:sp>
      <p:sp>
        <p:nvSpPr>
          <p:cNvPr id="2344745" name="Line 809"/>
          <p:cNvSpPr>
            <a:spLocks noChangeShapeType="1"/>
          </p:cNvSpPr>
          <p:nvPr/>
        </p:nvSpPr>
        <p:spPr bwMode="auto">
          <a:xfrm flipV="1">
            <a:off x="2232025" y="3924300"/>
            <a:ext cx="2970213" cy="1304925"/>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4746" name="Line 810"/>
          <p:cNvSpPr>
            <a:spLocks noChangeShapeType="1"/>
          </p:cNvSpPr>
          <p:nvPr/>
        </p:nvSpPr>
        <p:spPr bwMode="auto">
          <a:xfrm flipH="1" flipV="1">
            <a:off x="1871663" y="2843213"/>
            <a:ext cx="3059112" cy="901700"/>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Tree>
    <p:extLst>
      <p:ext uri="{BB962C8B-B14F-4D97-AF65-F5344CB8AC3E}">
        <p14:creationId xmlns:p14="http://schemas.microsoft.com/office/powerpoint/2010/main" val="104234911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mph" presetSubtype="0" nodeType="withEffect">
                                  <p:stCondLst>
                                    <p:cond delay="0"/>
                                  </p:stCondLst>
                                  <p:childTnLst>
                                    <p:set>
                                      <p:cBhvr rctx="PPT">
                                        <p:cTn id="6" dur="indefinite"/>
                                        <p:tgtEl>
                                          <p:spTgt spid="12"/>
                                        </p:tgtEl>
                                        <p:attrNameLst>
                                          <p:attrName>style.opacity</p:attrName>
                                        </p:attrNameLst>
                                      </p:cBhvr>
                                      <p:to>
                                        <p:strVal val="0.5"/>
                                      </p:to>
                                    </p:set>
                                    <p:animEffect filter="image" prLst="opacity: 0.5">
                                      <p:cBhvr rctx="IE">
                                        <p:cTn id="7" dur="indefinite"/>
                                        <p:tgtEl>
                                          <p:spTgt spid="12"/>
                                        </p:tgtEl>
                                      </p:cBhvr>
                                    </p:animEffect>
                                  </p:childTnLst>
                                </p:cTn>
                              </p:par>
                              <p:par>
                                <p:cTn id="8" presetID="9" presetClass="emph" presetSubtype="0" nodeType="withEffect">
                                  <p:stCondLst>
                                    <p:cond delay="0"/>
                                  </p:stCondLst>
                                  <p:childTnLst>
                                    <p:set>
                                      <p:cBhvr rctx="PPT">
                                        <p:cTn id="9" dur="indefinite"/>
                                        <p:tgtEl>
                                          <p:spTgt spid="14"/>
                                        </p:tgtEl>
                                        <p:attrNameLst>
                                          <p:attrName>style.opacity</p:attrName>
                                        </p:attrNameLst>
                                      </p:cBhvr>
                                      <p:to>
                                        <p:strVal val="0.5"/>
                                      </p:to>
                                    </p:set>
                                    <p:animEffect filter="image" prLst="opacity: 0.5">
                                      <p:cBhvr rctx="IE">
                                        <p:cTn id="10" dur="indefinite"/>
                                        <p:tgtEl>
                                          <p:spTgt spid="14"/>
                                        </p:tgtEl>
                                      </p:cBhvr>
                                    </p:animEffect>
                                  </p:childTnLst>
                                </p:cTn>
                              </p:par>
                              <p:par>
                                <p:cTn id="11" presetID="9" presetClass="emph" presetSubtype="0" nodeType="withEffect">
                                  <p:stCondLst>
                                    <p:cond delay="0"/>
                                  </p:stCondLst>
                                  <p:childTnLst>
                                    <p:set>
                                      <p:cBhvr rctx="PPT">
                                        <p:cTn id="12" dur="indefinite"/>
                                        <p:tgtEl>
                                          <p:spTgt spid="2344475"/>
                                        </p:tgtEl>
                                        <p:attrNameLst>
                                          <p:attrName>style.opacity</p:attrName>
                                        </p:attrNameLst>
                                      </p:cBhvr>
                                      <p:to>
                                        <p:strVal val="0.5"/>
                                      </p:to>
                                    </p:set>
                                    <p:animEffect filter="image" prLst="opacity: 0.5">
                                      <p:cBhvr rctx="IE">
                                        <p:cTn id="13" dur="indefinite"/>
                                        <p:tgtEl>
                                          <p:spTgt spid="2344475"/>
                                        </p:tgtEl>
                                      </p:cBhvr>
                                    </p:animEffect>
                                  </p:childTnLst>
                                </p:cTn>
                              </p:par>
                              <p:par>
                                <p:cTn id="14" presetID="9" presetClass="emph" presetSubtype="0" nodeType="withEffect">
                                  <p:stCondLst>
                                    <p:cond delay="0"/>
                                  </p:stCondLst>
                                  <p:childTnLst>
                                    <p:set>
                                      <p:cBhvr rctx="PPT">
                                        <p:cTn id="15" dur="indefinite"/>
                                        <p:tgtEl>
                                          <p:spTgt spid="18"/>
                                        </p:tgtEl>
                                        <p:attrNameLst>
                                          <p:attrName>style.opacity</p:attrName>
                                        </p:attrNameLst>
                                      </p:cBhvr>
                                      <p:to>
                                        <p:strVal val="0.5"/>
                                      </p:to>
                                    </p:set>
                                    <p:animEffect filter="image" prLst="opacity: 0.5">
                                      <p:cBhvr rctx="IE">
                                        <p:cTn id="16" dur="indefinite"/>
                                        <p:tgtEl>
                                          <p:spTgt spid="18"/>
                                        </p:tgtEl>
                                      </p:cBhvr>
                                    </p:animEffect>
                                  </p:childTnLst>
                                </p:cTn>
                              </p:par>
                              <p:par>
                                <p:cTn id="17" presetID="9" presetClass="emph" presetSubtype="0" nodeType="withEffect">
                                  <p:stCondLst>
                                    <p:cond delay="0"/>
                                  </p:stCondLst>
                                  <p:childTnLst>
                                    <p:set>
                                      <p:cBhvr rctx="PPT">
                                        <p:cTn id="18" dur="indefinite"/>
                                        <p:tgtEl>
                                          <p:spTgt spid="22"/>
                                        </p:tgtEl>
                                        <p:attrNameLst>
                                          <p:attrName>style.opacity</p:attrName>
                                        </p:attrNameLst>
                                      </p:cBhvr>
                                      <p:to>
                                        <p:strVal val="0.5"/>
                                      </p:to>
                                    </p:set>
                                    <p:animEffect filter="image" prLst="opacity: 0.5">
                                      <p:cBhvr rctx="IE">
                                        <p:cTn id="19" dur="indefinite"/>
                                        <p:tgtEl>
                                          <p:spTgt spid="22"/>
                                        </p:tgtEl>
                                      </p:cBhvr>
                                    </p:animEffect>
                                  </p:childTnLst>
                                </p:cTn>
                              </p:par>
                              <p:par>
                                <p:cTn id="20" presetID="9" presetClass="emph" presetSubtype="0" nodeType="withEffect">
                                  <p:stCondLst>
                                    <p:cond delay="0"/>
                                  </p:stCondLst>
                                  <p:childTnLst>
                                    <p:set>
                                      <p:cBhvr rctx="PPT">
                                        <p:cTn id="21" dur="indefinite"/>
                                        <p:tgtEl>
                                          <p:spTgt spid="20"/>
                                        </p:tgtEl>
                                        <p:attrNameLst>
                                          <p:attrName>style.opacity</p:attrName>
                                        </p:attrNameLst>
                                      </p:cBhvr>
                                      <p:to>
                                        <p:strVal val="0.5"/>
                                      </p:to>
                                    </p:set>
                                    <p:animEffect filter="image" prLst="opacity: 0.5">
                                      <p:cBhvr rctx="IE">
                                        <p:cTn id="22" dur="indefinite"/>
                                        <p:tgtEl>
                                          <p:spTgt spid="20"/>
                                        </p:tgtEl>
                                      </p:cBhvr>
                                    </p:animEffect>
                                  </p:childTnLst>
                                </p:cTn>
                              </p:par>
                              <p:par>
                                <p:cTn id="23" presetID="9" presetClass="emph" presetSubtype="0" nodeType="withEffect">
                                  <p:stCondLst>
                                    <p:cond delay="0"/>
                                  </p:stCondLst>
                                  <p:childTnLst>
                                    <p:set>
                                      <p:cBhvr rctx="PPT">
                                        <p:cTn id="24" dur="indefinite"/>
                                        <p:tgtEl>
                                          <p:spTgt spid="2344498"/>
                                        </p:tgtEl>
                                        <p:attrNameLst>
                                          <p:attrName>style.opacity</p:attrName>
                                        </p:attrNameLst>
                                      </p:cBhvr>
                                      <p:to>
                                        <p:strVal val="0.5"/>
                                      </p:to>
                                    </p:set>
                                    <p:animEffect filter="image" prLst="opacity: 0.5">
                                      <p:cBhvr rctx="IE">
                                        <p:cTn id="25" dur="indefinite"/>
                                        <p:tgtEl>
                                          <p:spTgt spid="2344498"/>
                                        </p:tgtEl>
                                      </p:cBhvr>
                                    </p:animEffect>
                                  </p:childTnLst>
                                </p:cTn>
                              </p:par>
                              <p:par>
                                <p:cTn id="26" presetID="9" presetClass="emph" presetSubtype="0" nodeType="withEffect">
                                  <p:stCondLst>
                                    <p:cond delay="0"/>
                                  </p:stCondLst>
                                  <p:childTnLst>
                                    <p:set>
                                      <p:cBhvr rctx="PPT">
                                        <p:cTn id="27" dur="indefinite"/>
                                        <p:tgtEl>
                                          <p:spTgt spid="24"/>
                                        </p:tgtEl>
                                        <p:attrNameLst>
                                          <p:attrName>style.opacity</p:attrName>
                                        </p:attrNameLst>
                                      </p:cBhvr>
                                      <p:to>
                                        <p:strVal val="0.5"/>
                                      </p:to>
                                    </p:set>
                                    <p:animEffect filter="image" prLst="opacity: 0.5">
                                      <p:cBhvr rctx="IE">
                                        <p:cTn id="28" dur="indefinite"/>
                                        <p:tgtEl>
                                          <p:spTgt spid="24"/>
                                        </p:tgtEl>
                                      </p:cBhvr>
                                    </p:animEffect>
                                  </p:childTnLst>
                                </p:cTn>
                              </p:par>
                              <p:par>
                                <p:cTn id="29" presetID="9" presetClass="emph" presetSubtype="0" nodeType="withEffect">
                                  <p:stCondLst>
                                    <p:cond delay="0"/>
                                  </p:stCondLst>
                                  <p:childTnLst>
                                    <p:set>
                                      <p:cBhvr rctx="PPT">
                                        <p:cTn id="30" dur="indefinite"/>
                                        <p:tgtEl>
                                          <p:spTgt spid="26"/>
                                        </p:tgtEl>
                                        <p:attrNameLst>
                                          <p:attrName>style.opacity</p:attrName>
                                        </p:attrNameLst>
                                      </p:cBhvr>
                                      <p:to>
                                        <p:strVal val="0.5"/>
                                      </p:to>
                                    </p:set>
                                    <p:animEffect filter="image" prLst="opacity: 0.5">
                                      <p:cBhvr rctx="IE">
                                        <p:cTn id="31" dur="indefinite"/>
                                        <p:tgtEl>
                                          <p:spTgt spid="26"/>
                                        </p:tgtEl>
                                      </p:cBhvr>
                                    </p:animEffect>
                                  </p:childTnLst>
                                </p:cTn>
                              </p:par>
                              <p:par>
                                <p:cTn id="32" presetID="9" presetClass="emph" presetSubtype="0" nodeType="withEffect">
                                  <p:stCondLst>
                                    <p:cond delay="0"/>
                                  </p:stCondLst>
                                  <p:childTnLst>
                                    <p:set>
                                      <p:cBhvr rctx="PPT">
                                        <p:cTn id="33" dur="indefinite"/>
                                        <p:tgtEl>
                                          <p:spTgt spid="2344176"/>
                                        </p:tgtEl>
                                        <p:attrNameLst>
                                          <p:attrName>style.opacity</p:attrName>
                                        </p:attrNameLst>
                                      </p:cBhvr>
                                      <p:to>
                                        <p:strVal val="0.5"/>
                                      </p:to>
                                    </p:set>
                                    <p:animEffect filter="image" prLst="opacity: 0.5">
                                      <p:cBhvr rctx="IE">
                                        <p:cTn id="34" dur="indefinite"/>
                                        <p:tgtEl>
                                          <p:spTgt spid="2344176"/>
                                        </p:tgtEl>
                                      </p:cBhvr>
                                    </p:animEffect>
                                  </p:childTnLst>
                                </p:cTn>
                              </p:par>
                              <p:par>
                                <p:cTn id="35" presetID="9" presetClass="emph" presetSubtype="0" nodeType="withEffect">
                                  <p:stCondLst>
                                    <p:cond delay="0"/>
                                  </p:stCondLst>
                                  <p:childTnLst>
                                    <p:set>
                                      <p:cBhvr rctx="PPT">
                                        <p:cTn id="36" dur="indefinite"/>
                                        <p:tgtEl>
                                          <p:spTgt spid="2344199"/>
                                        </p:tgtEl>
                                        <p:attrNameLst>
                                          <p:attrName>style.opacity</p:attrName>
                                        </p:attrNameLst>
                                      </p:cBhvr>
                                      <p:to>
                                        <p:strVal val="0.5"/>
                                      </p:to>
                                    </p:set>
                                    <p:animEffect filter="image" prLst="opacity: 0.5">
                                      <p:cBhvr rctx="IE">
                                        <p:cTn id="37" dur="indefinite"/>
                                        <p:tgtEl>
                                          <p:spTgt spid="2344199"/>
                                        </p:tgtEl>
                                      </p:cBhvr>
                                    </p:animEffect>
                                  </p:childTnLst>
                                </p:cTn>
                              </p:par>
                              <p:par>
                                <p:cTn id="38" presetID="9" presetClass="emph" presetSubtype="0" nodeType="withEffect">
                                  <p:stCondLst>
                                    <p:cond delay="0"/>
                                  </p:stCondLst>
                                  <p:childTnLst>
                                    <p:set>
                                      <p:cBhvr rctx="PPT">
                                        <p:cTn id="39" dur="indefinite"/>
                                        <p:tgtEl>
                                          <p:spTgt spid="2344222"/>
                                        </p:tgtEl>
                                        <p:attrNameLst>
                                          <p:attrName>style.opacity</p:attrName>
                                        </p:attrNameLst>
                                      </p:cBhvr>
                                      <p:to>
                                        <p:strVal val="0.5"/>
                                      </p:to>
                                    </p:set>
                                    <p:animEffect filter="image" prLst="opacity: 0.5">
                                      <p:cBhvr rctx="IE">
                                        <p:cTn id="40" dur="indefinite"/>
                                        <p:tgtEl>
                                          <p:spTgt spid="2344222"/>
                                        </p:tgtEl>
                                      </p:cBhvr>
                                    </p:animEffect>
                                  </p:childTnLst>
                                </p:cTn>
                              </p:par>
                              <p:par>
                                <p:cTn id="41" presetID="9" presetClass="emph" presetSubtype="0" nodeType="withEffect">
                                  <p:stCondLst>
                                    <p:cond delay="0"/>
                                  </p:stCondLst>
                                  <p:childTnLst>
                                    <p:set>
                                      <p:cBhvr rctx="PPT">
                                        <p:cTn id="42" dur="indefinite"/>
                                        <p:tgtEl>
                                          <p:spTgt spid="28"/>
                                        </p:tgtEl>
                                        <p:attrNameLst>
                                          <p:attrName>style.opacity</p:attrName>
                                        </p:attrNameLst>
                                      </p:cBhvr>
                                      <p:to>
                                        <p:strVal val="0.5"/>
                                      </p:to>
                                    </p:set>
                                    <p:animEffect filter="image" prLst="opacity: 0.5">
                                      <p:cBhvr rctx="IE">
                                        <p:cTn id="43" dur="indefinite"/>
                                        <p:tgtEl>
                                          <p:spTgt spid="28"/>
                                        </p:tgtEl>
                                      </p:cBhvr>
                                    </p:animEffect>
                                  </p:childTnLst>
                                </p:cTn>
                              </p:par>
                              <p:par>
                                <p:cTn id="44" presetID="9" presetClass="emph" presetSubtype="0" nodeType="withEffect">
                                  <p:stCondLst>
                                    <p:cond delay="0"/>
                                  </p:stCondLst>
                                  <p:childTnLst>
                                    <p:set>
                                      <p:cBhvr rctx="PPT">
                                        <p:cTn id="45" dur="indefinite"/>
                                        <p:tgtEl>
                                          <p:spTgt spid="2344406"/>
                                        </p:tgtEl>
                                        <p:attrNameLst>
                                          <p:attrName>style.opacity</p:attrName>
                                        </p:attrNameLst>
                                      </p:cBhvr>
                                      <p:to>
                                        <p:strVal val="0.5"/>
                                      </p:to>
                                    </p:set>
                                    <p:animEffect filter="image" prLst="opacity: 0.5">
                                      <p:cBhvr rctx="IE">
                                        <p:cTn id="46" dur="indefinite"/>
                                        <p:tgtEl>
                                          <p:spTgt spid="2344406"/>
                                        </p:tgtEl>
                                      </p:cBhvr>
                                    </p:animEffect>
                                  </p:childTnLst>
                                </p:cTn>
                              </p:par>
                              <p:par>
                                <p:cTn id="47" presetID="9" presetClass="emph" presetSubtype="0" nodeType="withEffect">
                                  <p:stCondLst>
                                    <p:cond delay="0"/>
                                  </p:stCondLst>
                                  <p:childTnLst>
                                    <p:set>
                                      <p:cBhvr rctx="PPT">
                                        <p:cTn id="48" dur="indefinite"/>
                                        <p:tgtEl>
                                          <p:spTgt spid="2344360"/>
                                        </p:tgtEl>
                                        <p:attrNameLst>
                                          <p:attrName>style.opacity</p:attrName>
                                        </p:attrNameLst>
                                      </p:cBhvr>
                                      <p:to>
                                        <p:strVal val="0.5"/>
                                      </p:to>
                                    </p:set>
                                    <p:animEffect filter="image" prLst="opacity: 0.5">
                                      <p:cBhvr rctx="IE">
                                        <p:cTn id="49" dur="indefinite"/>
                                        <p:tgtEl>
                                          <p:spTgt spid="2344360"/>
                                        </p:tgtEl>
                                      </p:cBhvr>
                                    </p:animEffect>
                                  </p:childTnLst>
                                </p:cTn>
                              </p:par>
                              <p:par>
                                <p:cTn id="50" presetID="9" presetClass="emph" presetSubtype="0" nodeType="withEffect">
                                  <p:stCondLst>
                                    <p:cond delay="0"/>
                                  </p:stCondLst>
                                  <p:childTnLst>
                                    <p:set>
                                      <p:cBhvr rctx="PPT">
                                        <p:cTn id="51" dur="indefinite"/>
                                        <p:tgtEl>
                                          <p:spTgt spid="2344337"/>
                                        </p:tgtEl>
                                        <p:attrNameLst>
                                          <p:attrName>style.opacity</p:attrName>
                                        </p:attrNameLst>
                                      </p:cBhvr>
                                      <p:to>
                                        <p:strVal val="0.5"/>
                                      </p:to>
                                    </p:set>
                                    <p:animEffect filter="image" prLst="opacity: 0.5">
                                      <p:cBhvr rctx="IE">
                                        <p:cTn id="52" dur="indefinite"/>
                                        <p:tgtEl>
                                          <p:spTgt spid="2344337"/>
                                        </p:tgtEl>
                                      </p:cBhvr>
                                    </p:animEffect>
                                  </p:childTnLst>
                                </p:cTn>
                              </p:par>
                              <p:par>
                                <p:cTn id="53" presetID="9" presetClass="emph" presetSubtype="0" nodeType="withEffect">
                                  <p:stCondLst>
                                    <p:cond delay="0"/>
                                  </p:stCondLst>
                                  <p:childTnLst>
                                    <p:set>
                                      <p:cBhvr rctx="PPT">
                                        <p:cTn id="54" dur="indefinite"/>
                                        <p:tgtEl>
                                          <p:spTgt spid="2344452"/>
                                        </p:tgtEl>
                                        <p:attrNameLst>
                                          <p:attrName>style.opacity</p:attrName>
                                        </p:attrNameLst>
                                      </p:cBhvr>
                                      <p:to>
                                        <p:strVal val="0.5"/>
                                      </p:to>
                                    </p:set>
                                    <p:animEffect filter="image" prLst="opacity: 0.5">
                                      <p:cBhvr rctx="IE">
                                        <p:cTn id="55" dur="indefinite"/>
                                        <p:tgtEl>
                                          <p:spTgt spid="2344452"/>
                                        </p:tgtEl>
                                      </p:cBhvr>
                                    </p:animEffect>
                                  </p:childTnLst>
                                </p:cTn>
                              </p:par>
                              <p:par>
                                <p:cTn id="56" presetID="9" presetClass="emph" presetSubtype="0" nodeType="withEffect">
                                  <p:stCondLst>
                                    <p:cond delay="0"/>
                                  </p:stCondLst>
                                  <p:childTnLst>
                                    <p:set>
                                      <p:cBhvr rctx="PPT">
                                        <p:cTn id="57" dur="indefinite"/>
                                        <p:tgtEl>
                                          <p:spTgt spid="2344383"/>
                                        </p:tgtEl>
                                        <p:attrNameLst>
                                          <p:attrName>style.opacity</p:attrName>
                                        </p:attrNameLst>
                                      </p:cBhvr>
                                      <p:to>
                                        <p:strVal val="0.5"/>
                                      </p:to>
                                    </p:set>
                                    <p:animEffect filter="image" prLst="opacity: 0.5">
                                      <p:cBhvr rctx="IE">
                                        <p:cTn id="58" dur="indefinite"/>
                                        <p:tgtEl>
                                          <p:spTgt spid="2344383"/>
                                        </p:tgtEl>
                                      </p:cBhvr>
                                    </p:animEffect>
                                  </p:childTnLst>
                                </p:cTn>
                              </p:par>
                              <p:par>
                                <p:cTn id="59" presetID="9" presetClass="emph" presetSubtype="0" nodeType="withEffect">
                                  <p:stCondLst>
                                    <p:cond delay="0"/>
                                  </p:stCondLst>
                                  <p:childTnLst>
                                    <p:set>
                                      <p:cBhvr rctx="PPT">
                                        <p:cTn id="60" dur="indefinite"/>
                                        <p:tgtEl>
                                          <p:spTgt spid="2344567"/>
                                        </p:tgtEl>
                                        <p:attrNameLst>
                                          <p:attrName>style.opacity</p:attrName>
                                        </p:attrNameLst>
                                      </p:cBhvr>
                                      <p:to>
                                        <p:strVal val="0.5"/>
                                      </p:to>
                                    </p:set>
                                    <p:animEffect filter="image" prLst="opacity: 0.5">
                                      <p:cBhvr rctx="IE">
                                        <p:cTn id="61" dur="indefinite"/>
                                        <p:tgtEl>
                                          <p:spTgt spid="2344567"/>
                                        </p:tgtEl>
                                      </p:cBhvr>
                                    </p:animEffect>
                                  </p:childTnLst>
                                </p:cTn>
                              </p:par>
                              <p:par>
                                <p:cTn id="62" presetID="9" presetClass="emph" presetSubtype="0" nodeType="withEffect">
                                  <p:stCondLst>
                                    <p:cond delay="0"/>
                                  </p:stCondLst>
                                  <p:childTnLst>
                                    <p:set>
                                      <p:cBhvr rctx="PPT">
                                        <p:cTn id="63" dur="indefinite"/>
                                        <p:tgtEl>
                                          <p:spTgt spid="2344544"/>
                                        </p:tgtEl>
                                        <p:attrNameLst>
                                          <p:attrName>style.opacity</p:attrName>
                                        </p:attrNameLst>
                                      </p:cBhvr>
                                      <p:to>
                                        <p:strVal val="0.5"/>
                                      </p:to>
                                    </p:set>
                                    <p:animEffect filter="image" prLst="opacity: 0.5">
                                      <p:cBhvr rctx="IE">
                                        <p:cTn id="64" dur="indefinite"/>
                                        <p:tgtEl>
                                          <p:spTgt spid="2344544"/>
                                        </p:tgtEl>
                                      </p:cBhvr>
                                    </p:animEffect>
                                  </p:childTnLst>
                                </p:cTn>
                              </p:par>
                              <p:par>
                                <p:cTn id="65" presetID="9" presetClass="emph" presetSubtype="0" nodeType="withEffect">
                                  <p:stCondLst>
                                    <p:cond delay="0"/>
                                  </p:stCondLst>
                                  <p:childTnLst>
                                    <p:set>
                                      <p:cBhvr rctx="PPT">
                                        <p:cTn id="66" dur="indefinite"/>
                                        <p:tgtEl>
                                          <p:spTgt spid="2344245"/>
                                        </p:tgtEl>
                                        <p:attrNameLst>
                                          <p:attrName>style.opacity</p:attrName>
                                        </p:attrNameLst>
                                      </p:cBhvr>
                                      <p:to>
                                        <p:strVal val="0.5"/>
                                      </p:to>
                                    </p:set>
                                    <p:animEffect filter="image" prLst="opacity: 0.5">
                                      <p:cBhvr rctx="IE">
                                        <p:cTn id="67" dur="indefinite"/>
                                        <p:tgtEl>
                                          <p:spTgt spid="2344245"/>
                                        </p:tgtEl>
                                      </p:cBhvr>
                                    </p:animEffect>
                                  </p:childTnLst>
                                </p:cTn>
                              </p:par>
                              <p:par>
                                <p:cTn id="68" presetID="9" presetClass="emph" presetSubtype="0" nodeType="withEffect">
                                  <p:stCondLst>
                                    <p:cond delay="0"/>
                                  </p:stCondLst>
                                  <p:childTnLst>
                                    <p:set>
                                      <p:cBhvr rctx="PPT">
                                        <p:cTn id="69" dur="indefinite"/>
                                        <p:tgtEl>
                                          <p:spTgt spid="2344521"/>
                                        </p:tgtEl>
                                        <p:attrNameLst>
                                          <p:attrName>style.opacity</p:attrName>
                                        </p:attrNameLst>
                                      </p:cBhvr>
                                      <p:to>
                                        <p:strVal val="0.5"/>
                                      </p:to>
                                    </p:set>
                                    <p:animEffect filter="image" prLst="opacity: 0.5">
                                      <p:cBhvr rctx="IE">
                                        <p:cTn id="70" dur="indefinite"/>
                                        <p:tgtEl>
                                          <p:spTgt spid="2344521"/>
                                        </p:tgtEl>
                                      </p:cBhvr>
                                    </p:animEffect>
                                  </p:childTnLst>
                                </p:cTn>
                              </p:par>
                              <p:par>
                                <p:cTn id="71" presetID="9" presetClass="emph" presetSubtype="0" nodeType="withEffect">
                                  <p:stCondLst>
                                    <p:cond delay="0"/>
                                  </p:stCondLst>
                                  <p:childTnLst>
                                    <p:set>
                                      <p:cBhvr rctx="PPT">
                                        <p:cTn id="72" dur="indefinite"/>
                                        <p:tgtEl>
                                          <p:spTgt spid="2344291"/>
                                        </p:tgtEl>
                                        <p:attrNameLst>
                                          <p:attrName>style.opacity</p:attrName>
                                        </p:attrNameLst>
                                      </p:cBhvr>
                                      <p:to>
                                        <p:strVal val="0.5"/>
                                      </p:to>
                                    </p:set>
                                    <p:animEffect filter="image" prLst="opacity: 0.5">
                                      <p:cBhvr rctx="IE">
                                        <p:cTn id="73" dur="indefinite"/>
                                        <p:tgtEl>
                                          <p:spTgt spid="2344291"/>
                                        </p:tgtEl>
                                      </p:cBhvr>
                                    </p:animEffect>
                                  </p:childTnLst>
                                </p:cTn>
                              </p:par>
                              <p:par>
                                <p:cTn id="74" presetID="9" presetClass="emph" presetSubtype="0" nodeType="withEffect">
                                  <p:stCondLst>
                                    <p:cond delay="0"/>
                                  </p:stCondLst>
                                  <p:childTnLst>
                                    <p:set>
                                      <p:cBhvr rctx="PPT">
                                        <p:cTn id="75" dur="indefinite"/>
                                        <p:tgtEl>
                                          <p:spTgt spid="2344314"/>
                                        </p:tgtEl>
                                        <p:attrNameLst>
                                          <p:attrName>style.opacity</p:attrName>
                                        </p:attrNameLst>
                                      </p:cBhvr>
                                      <p:to>
                                        <p:strVal val="0.5"/>
                                      </p:to>
                                    </p:set>
                                    <p:animEffect filter="image" prLst="opacity: 0.5">
                                      <p:cBhvr rctx="IE">
                                        <p:cTn id="76" dur="indefinite"/>
                                        <p:tgtEl>
                                          <p:spTgt spid="2344314"/>
                                        </p:tgtEl>
                                      </p:cBhvr>
                                    </p:animEffect>
                                  </p:childTnLst>
                                </p:cTn>
                              </p:par>
                              <p:par>
                                <p:cTn id="77" presetID="9" presetClass="emph" presetSubtype="0" nodeType="withEffect">
                                  <p:stCondLst>
                                    <p:cond delay="0"/>
                                  </p:stCondLst>
                                  <p:childTnLst>
                                    <p:set>
                                      <p:cBhvr rctx="PPT">
                                        <p:cTn id="78" dur="indefinite"/>
                                        <p:tgtEl>
                                          <p:spTgt spid="2344590"/>
                                        </p:tgtEl>
                                        <p:attrNameLst>
                                          <p:attrName>style.opacity</p:attrName>
                                        </p:attrNameLst>
                                      </p:cBhvr>
                                      <p:to>
                                        <p:strVal val="0.5"/>
                                      </p:to>
                                    </p:set>
                                    <p:animEffect filter="image" prLst="opacity: 0.5">
                                      <p:cBhvr rctx="IE">
                                        <p:cTn id="79" dur="indefinite"/>
                                        <p:tgtEl>
                                          <p:spTgt spid="2344590"/>
                                        </p:tgtEl>
                                      </p:cBhvr>
                                    </p:animEffect>
                                  </p:childTnLst>
                                </p:cTn>
                              </p:par>
                              <p:par>
                                <p:cTn id="80" presetID="9" presetClass="emph" presetSubtype="0" nodeType="withEffect">
                                  <p:stCondLst>
                                    <p:cond delay="0"/>
                                  </p:stCondLst>
                                  <p:childTnLst>
                                    <p:set>
                                      <p:cBhvr rctx="PPT">
                                        <p:cTn id="81" dur="indefinite"/>
                                        <p:tgtEl>
                                          <p:spTgt spid="2344268"/>
                                        </p:tgtEl>
                                        <p:attrNameLst>
                                          <p:attrName>style.opacity</p:attrName>
                                        </p:attrNameLst>
                                      </p:cBhvr>
                                      <p:to>
                                        <p:strVal val="0.5"/>
                                      </p:to>
                                    </p:set>
                                    <p:animEffect filter="image" prLst="opacity: 0.5">
                                      <p:cBhvr rctx="IE">
                                        <p:cTn id="82" dur="indefinite"/>
                                        <p:tgtEl>
                                          <p:spTgt spid="2344268"/>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9" presetClass="emph" presetSubtype="0" nodeType="clickEffect">
                                  <p:stCondLst>
                                    <p:cond delay="0"/>
                                  </p:stCondLst>
                                  <p:childTnLst>
                                    <p:set>
                                      <p:cBhvr rctx="PPT">
                                        <p:cTn id="86" dur="indefinite"/>
                                        <p:tgtEl>
                                          <p:spTgt spid="2344337"/>
                                        </p:tgtEl>
                                        <p:attrNameLst>
                                          <p:attrName>style.opacity</p:attrName>
                                        </p:attrNameLst>
                                      </p:cBhvr>
                                      <p:to>
                                        <p:strVal val="1"/>
                                      </p:to>
                                    </p:set>
                                    <p:animEffect filter="image" prLst="opacity: 1">
                                      <p:cBhvr rctx="IE">
                                        <p:cTn id="87" dur="indefinite"/>
                                        <p:tgtEl>
                                          <p:spTgt spid="2344337"/>
                                        </p:tgtEl>
                                      </p:cBhvr>
                                    </p:animEffect>
                                  </p:childTnLst>
                                </p:cTn>
                              </p:par>
                              <p:par>
                                <p:cTn id="88" presetID="1" presetClass="entr" presetSubtype="0" fill="hold" nodeType="withEffect">
                                  <p:stCondLst>
                                    <p:cond delay="0"/>
                                  </p:stCondLst>
                                  <p:childTnLst>
                                    <p:set>
                                      <p:cBhvr>
                                        <p:cTn id="89" dur="1" fill="hold">
                                          <p:stCondLst>
                                            <p:cond delay="0"/>
                                          </p:stCondLst>
                                        </p:cTn>
                                        <p:tgtEl>
                                          <p:spTgt spid="2344639"/>
                                        </p:tgtEl>
                                        <p:attrNameLst>
                                          <p:attrName>style.visibility</p:attrName>
                                        </p:attrNameLst>
                                      </p:cBhvr>
                                      <p:to>
                                        <p:strVal val="visible"/>
                                      </p:to>
                                    </p:set>
                                  </p:childTnLst>
                                </p:cTn>
                              </p:par>
                              <p:par>
                                <p:cTn id="90" presetID="22" presetClass="entr" presetSubtype="2" fill="hold" grpId="0" nodeType="withEffect">
                                  <p:stCondLst>
                                    <p:cond delay="0"/>
                                  </p:stCondLst>
                                  <p:childTnLst>
                                    <p:set>
                                      <p:cBhvr>
                                        <p:cTn id="91" dur="1" fill="hold">
                                          <p:stCondLst>
                                            <p:cond delay="0"/>
                                          </p:stCondLst>
                                        </p:cTn>
                                        <p:tgtEl>
                                          <p:spTgt spid="2344731"/>
                                        </p:tgtEl>
                                        <p:attrNameLst>
                                          <p:attrName>style.visibility</p:attrName>
                                        </p:attrNameLst>
                                      </p:cBhvr>
                                      <p:to>
                                        <p:strVal val="visible"/>
                                      </p:to>
                                    </p:set>
                                    <p:animEffect transition="in" filter="wipe(right)">
                                      <p:cBhvr>
                                        <p:cTn id="92" dur="1000"/>
                                        <p:tgtEl>
                                          <p:spTgt spid="2344731"/>
                                        </p:tgtEl>
                                      </p:cBhvr>
                                    </p:animEffect>
                                  </p:childTnLst>
                                </p:cTn>
                              </p:par>
                            </p:childTnLst>
                          </p:cTn>
                        </p:par>
                        <p:par>
                          <p:cTn id="93" fill="hold" nodeType="afterGroup">
                            <p:stCondLst>
                              <p:cond delay="1000"/>
                            </p:stCondLst>
                            <p:childTnLst>
                              <p:par>
                                <p:cTn id="94" presetID="22" presetClass="entr" presetSubtype="8" fill="hold" grpId="0" nodeType="afterEffect">
                                  <p:stCondLst>
                                    <p:cond delay="0"/>
                                  </p:stCondLst>
                                  <p:childTnLst>
                                    <p:set>
                                      <p:cBhvr>
                                        <p:cTn id="95" dur="1" fill="hold">
                                          <p:stCondLst>
                                            <p:cond delay="0"/>
                                          </p:stCondLst>
                                        </p:cTn>
                                        <p:tgtEl>
                                          <p:spTgt spid="2344732"/>
                                        </p:tgtEl>
                                        <p:attrNameLst>
                                          <p:attrName>style.visibility</p:attrName>
                                        </p:attrNameLst>
                                      </p:cBhvr>
                                      <p:to>
                                        <p:strVal val="visible"/>
                                      </p:to>
                                    </p:set>
                                    <p:animEffect transition="in" filter="wipe(left)">
                                      <p:cBhvr>
                                        <p:cTn id="96" dur="1000"/>
                                        <p:tgtEl>
                                          <p:spTgt spid="2344732"/>
                                        </p:tgtEl>
                                      </p:cBhvr>
                                    </p:animEffect>
                                  </p:childTnLst>
                                </p:cTn>
                              </p:par>
                            </p:childTnLst>
                          </p:cTn>
                        </p:par>
                      </p:childTnLst>
                    </p:cTn>
                  </p:par>
                  <p:par>
                    <p:cTn id="97" fill="hold" nodeType="clickPar">
                      <p:stCondLst>
                        <p:cond delay="indefinite"/>
                      </p:stCondLst>
                      <p:childTnLst>
                        <p:par>
                          <p:cTn id="98" fill="hold" nodeType="withGroup">
                            <p:stCondLst>
                              <p:cond delay="0"/>
                            </p:stCondLst>
                            <p:childTnLst>
                              <p:par>
                                <p:cTn id="99" presetID="22" presetClass="entr" presetSubtype="4" fill="hold" grpId="0" nodeType="clickEffect">
                                  <p:stCondLst>
                                    <p:cond delay="0"/>
                                  </p:stCondLst>
                                  <p:childTnLst>
                                    <p:set>
                                      <p:cBhvr>
                                        <p:cTn id="100" dur="1" fill="hold">
                                          <p:stCondLst>
                                            <p:cond delay="0"/>
                                          </p:stCondLst>
                                        </p:cTn>
                                        <p:tgtEl>
                                          <p:spTgt spid="2344741"/>
                                        </p:tgtEl>
                                        <p:attrNameLst>
                                          <p:attrName>style.visibility</p:attrName>
                                        </p:attrNameLst>
                                      </p:cBhvr>
                                      <p:to>
                                        <p:strVal val="visible"/>
                                      </p:to>
                                    </p:set>
                                    <p:animEffect transition="in" filter="wipe(down)">
                                      <p:cBhvr>
                                        <p:cTn id="101" dur="1000"/>
                                        <p:tgtEl>
                                          <p:spTgt spid="2344741"/>
                                        </p:tgtEl>
                                      </p:cBhvr>
                                    </p:animEffect>
                                  </p:childTnLst>
                                </p:cTn>
                              </p:par>
                              <p:par>
                                <p:cTn id="102" presetID="22" presetClass="entr" presetSubtype="4" fill="hold" grpId="0" nodeType="withEffect">
                                  <p:stCondLst>
                                    <p:cond delay="0"/>
                                  </p:stCondLst>
                                  <p:childTnLst>
                                    <p:set>
                                      <p:cBhvr>
                                        <p:cTn id="103" dur="1" fill="hold">
                                          <p:stCondLst>
                                            <p:cond delay="0"/>
                                          </p:stCondLst>
                                        </p:cTn>
                                        <p:tgtEl>
                                          <p:spTgt spid="2344745"/>
                                        </p:tgtEl>
                                        <p:attrNameLst>
                                          <p:attrName>style.visibility</p:attrName>
                                        </p:attrNameLst>
                                      </p:cBhvr>
                                      <p:to>
                                        <p:strVal val="visible"/>
                                      </p:to>
                                    </p:set>
                                    <p:animEffect transition="in" filter="wipe(down)">
                                      <p:cBhvr>
                                        <p:cTn id="104" dur="1000"/>
                                        <p:tgtEl>
                                          <p:spTgt spid="2344745"/>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2" presetClass="entr" presetSubtype="1" fill="hold" grpId="0" nodeType="clickEffect">
                                  <p:stCondLst>
                                    <p:cond delay="0"/>
                                  </p:stCondLst>
                                  <p:childTnLst>
                                    <p:set>
                                      <p:cBhvr>
                                        <p:cTn id="108" dur="1" fill="hold">
                                          <p:stCondLst>
                                            <p:cond delay="0"/>
                                          </p:stCondLst>
                                        </p:cTn>
                                        <p:tgtEl>
                                          <p:spTgt spid="2344742"/>
                                        </p:tgtEl>
                                        <p:attrNameLst>
                                          <p:attrName>style.visibility</p:attrName>
                                        </p:attrNameLst>
                                      </p:cBhvr>
                                      <p:to>
                                        <p:strVal val="visible"/>
                                      </p:to>
                                    </p:set>
                                    <p:animEffect transition="in" filter="wipe(up)">
                                      <p:cBhvr>
                                        <p:cTn id="109" dur="1000"/>
                                        <p:tgtEl>
                                          <p:spTgt spid="2344742"/>
                                        </p:tgtEl>
                                      </p:cBhvr>
                                    </p:animEffect>
                                  </p:childTnLst>
                                </p:cTn>
                              </p:par>
                              <p:par>
                                <p:cTn id="110" presetID="22" presetClass="entr" presetSubtype="2" fill="hold" grpId="0" nodeType="withEffect">
                                  <p:stCondLst>
                                    <p:cond delay="0"/>
                                  </p:stCondLst>
                                  <p:childTnLst>
                                    <p:set>
                                      <p:cBhvr>
                                        <p:cTn id="111" dur="1" fill="hold">
                                          <p:stCondLst>
                                            <p:cond delay="0"/>
                                          </p:stCondLst>
                                        </p:cTn>
                                        <p:tgtEl>
                                          <p:spTgt spid="2344743"/>
                                        </p:tgtEl>
                                        <p:attrNameLst>
                                          <p:attrName>style.visibility</p:attrName>
                                        </p:attrNameLst>
                                      </p:cBhvr>
                                      <p:to>
                                        <p:strVal val="visible"/>
                                      </p:to>
                                    </p:set>
                                    <p:animEffect transition="in" filter="wipe(right)">
                                      <p:cBhvr>
                                        <p:cTn id="112" dur="500"/>
                                        <p:tgtEl>
                                          <p:spTgt spid="2344743"/>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22" presetClass="entr" presetSubtype="4" fill="hold" grpId="0" nodeType="clickEffect">
                                  <p:stCondLst>
                                    <p:cond delay="0"/>
                                  </p:stCondLst>
                                  <p:childTnLst>
                                    <p:set>
                                      <p:cBhvr>
                                        <p:cTn id="116" dur="1" fill="hold">
                                          <p:stCondLst>
                                            <p:cond delay="0"/>
                                          </p:stCondLst>
                                        </p:cTn>
                                        <p:tgtEl>
                                          <p:spTgt spid="2344740"/>
                                        </p:tgtEl>
                                        <p:attrNameLst>
                                          <p:attrName>style.visibility</p:attrName>
                                        </p:attrNameLst>
                                      </p:cBhvr>
                                      <p:to>
                                        <p:strVal val="visible"/>
                                      </p:to>
                                    </p:set>
                                    <p:animEffect transition="in" filter="wipe(down)">
                                      <p:cBhvr>
                                        <p:cTn id="117" dur="1000"/>
                                        <p:tgtEl>
                                          <p:spTgt spid="2344740"/>
                                        </p:tgtEl>
                                      </p:cBhvr>
                                    </p:animEffect>
                                  </p:childTnLst>
                                </p:cTn>
                              </p:par>
                              <p:par>
                                <p:cTn id="118" presetID="22" presetClass="entr" presetSubtype="4" fill="hold" grpId="0" nodeType="withEffect">
                                  <p:stCondLst>
                                    <p:cond delay="0"/>
                                  </p:stCondLst>
                                  <p:childTnLst>
                                    <p:set>
                                      <p:cBhvr>
                                        <p:cTn id="119" dur="1" fill="hold">
                                          <p:stCondLst>
                                            <p:cond delay="0"/>
                                          </p:stCondLst>
                                        </p:cTn>
                                        <p:tgtEl>
                                          <p:spTgt spid="2344746"/>
                                        </p:tgtEl>
                                        <p:attrNameLst>
                                          <p:attrName>style.visibility</p:attrName>
                                        </p:attrNameLst>
                                      </p:cBhvr>
                                      <p:to>
                                        <p:strVal val="visible"/>
                                      </p:to>
                                    </p:set>
                                    <p:animEffect transition="in" filter="wipe(down)">
                                      <p:cBhvr>
                                        <p:cTn id="120" dur="1000"/>
                                        <p:tgtEl>
                                          <p:spTgt spid="2344746"/>
                                        </p:tgtEl>
                                      </p:cBhvr>
                                    </p:animEffec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22" presetClass="entr" presetSubtype="8" fill="hold" grpId="0" nodeType="clickEffect">
                                  <p:stCondLst>
                                    <p:cond delay="0"/>
                                  </p:stCondLst>
                                  <p:childTnLst>
                                    <p:set>
                                      <p:cBhvr>
                                        <p:cTn id="124" dur="1" fill="hold">
                                          <p:stCondLst>
                                            <p:cond delay="0"/>
                                          </p:stCondLst>
                                        </p:cTn>
                                        <p:tgtEl>
                                          <p:spTgt spid="2344744"/>
                                        </p:tgtEl>
                                        <p:attrNameLst>
                                          <p:attrName>style.visibility</p:attrName>
                                        </p:attrNameLst>
                                      </p:cBhvr>
                                      <p:to>
                                        <p:strVal val="visible"/>
                                      </p:to>
                                    </p:set>
                                    <p:animEffect transition="in" filter="wipe(left)">
                                      <p:cBhvr>
                                        <p:cTn id="125" dur="500"/>
                                        <p:tgtEl>
                                          <p:spTgt spid="23447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4731" grpId="0" animBg="1"/>
      <p:bldP spid="2344732" grpId="0" animBg="1"/>
      <p:bldP spid="2344740" grpId="0" animBg="1"/>
      <p:bldP spid="2344741" grpId="0" animBg="1"/>
      <p:bldP spid="2344742" grpId="0" animBg="1"/>
      <p:bldP spid="2344743" grpId="0" animBg="1"/>
      <p:bldP spid="2344744" grpId="0" animBg="1"/>
      <p:bldP spid="2344745" grpId="0" animBg="1"/>
      <p:bldP spid="2344746"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48"/>
          <p:cNvSpPr>
            <a:spLocks noGrp="1" noChangeArrowheads="1"/>
          </p:cNvSpPr>
          <p:nvPr>
            <p:ph type="title"/>
          </p:nvPr>
        </p:nvSpPr>
        <p:spPr/>
        <p:txBody>
          <a:bodyPr/>
          <a:lstStyle/>
          <a:p>
            <a:pPr eaLnBrk="1" hangingPunct="1"/>
            <a:r>
              <a:rPr lang="en-US"/>
              <a:t>BitTorrent</a:t>
            </a:r>
          </a:p>
        </p:txBody>
      </p:sp>
      <p:grpSp>
        <p:nvGrpSpPr>
          <p:cNvPr id="84994" name="Group 49"/>
          <p:cNvGrpSpPr>
            <a:grpSpLocks/>
          </p:cNvGrpSpPr>
          <p:nvPr/>
        </p:nvGrpSpPr>
        <p:grpSpPr bwMode="auto">
          <a:xfrm>
            <a:off x="2605088" y="4603750"/>
            <a:ext cx="1141412" cy="893763"/>
            <a:chOff x="2896" y="2246"/>
            <a:chExt cx="561" cy="405"/>
          </a:xfrm>
        </p:grpSpPr>
        <p:sp>
          <p:nvSpPr>
            <p:cNvPr id="85727" name="Freeform 50"/>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28" name="Freeform 51"/>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29" name="Freeform 52"/>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30" name="Freeform 53"/>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31" name="Freeform 54"/>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32" name="Freeform 55"/>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33" name="Freeform 56"/>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34" name="Freeform 57"/>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35" name="Freeform 58"/>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36" name="Freeform 59"/>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37" name="Freeform 60"/>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38" name="Freeform 61"/>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39" name="Freeform 62"/>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40" name="Freeform 63"/>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41" name="Freeform 64"/>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42" name="Freeform 65"/>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43" name="Freeform 66"/>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44" name="Freeform 67"/>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45" name="Freeform 68"/>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46" name="Freeform 69"/>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85747" name="Freeform 70"/>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48" name="Freeform 71"/>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85749" name="Freeform 72"/>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50" name="Freeform 73"/>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51" name="Freeform 74"/>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52" name="Freeform 75"/>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53" name="Freeform 76"/>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54" name="Freeform 77"/>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55" name="Freeform 78"/>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2" name="Group 79"/>
          <p:cNvGrpSpPr>
            <a:grpSpLocks/>
          </p:cNvGrpSpPr>
          <p:nvPr/>
        </p:nvGrpSpPr>
        <p:grpSpPr bwMode="auto">
          <a:xfrm>
            <a:off x="328613" y="2800350"/>
            <a:ext cx="701675" cy="304800"/>
            <a:chOff x="872" y="994"/>
            <a:chExt cx="442" cy="192"/>
          </a:xfrm>
        </p:grpSpPr>
        <p:sp>
          <p:nvSpPr>
            <p:cNvPr id="85705" name="AutoShape 8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706" name="AutoShape 81"/>
            <p:cNvCxnSpPr>
              <a:cxnSpLocks noChangeShapeType="1"/>
              <a:stCxn id="85705"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707" name="Group 82"/>
            <p:cNvGrpSpPr>
              <a:grpSpLocks/>
            </p:cNvGrpSpPr>
            <p:nvPr/>
          </p:nvGrpSpPr>
          <p:grpSpPr bwMode="auto">
            <a:xfrm flipH="1">
              <a:off x="872" y="994"/>
              <a:ext cx="182" cy="192"/>
              <a:chOff x="4666" y="2982"/>
              <a:chExt cx="481" cy="568"/>
            </a:xfrm>
          </p:grpSpPr>
          <p:sp>
            <p:nvSpPr>
              <p:cNvPr id="85708" name="AutoShape 8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709" name="Freeform 8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10" name="Freeform 8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11" name="Freeform 8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12" name="Freeform 8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13" name="Freeform 8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14" name="Freeform 8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15" name="Freeform 9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16" name="Freeform 9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17" name="Freeform 9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18" name="Freeform 9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19" name="Freeform 9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20" name="Freeform 9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21" name="Freeform 9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22" name="Freeform 9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23" name="Freeform 9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24" name="Freeform 9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25" name="Freeform 10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26" name="Freeform 10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4" name="Group 102"/>
          <p:cNvGrpSpPr>
            <a:grpSpLocks/>
          </p:cNvGrpSpPr>
          <p:nvPr/>
        </p:nvGrpSpPr>
        <p:grpSpPr bwMode="auto">
          <a:xfrm>
            <a:off x="1042988" y="2489200"/>
            <a:ext cx="701675" cy="304800"/>
            <a:chOff x="872" y="994"/>
            <a:chExt cx="442" cy="192"/>
          </a:xfrm>
        </p:grpSpPr>
        <p:sp>
          <p:nvSpPr>
            <p:cNvPr id="85683" name="AutoShape 10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684" name="AutoShape 104"/>
            <p:cNvCxnSpPr>
              <a:cxnSpLocks noChangeShapeType="1"/>
              <a:stCxn id="85683"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685" name="Group 105"/>
            <p:cNvGrpSpPr>
              <a:grpSpLocks/>
            </p:cNvGrpSpPr>
            <p:nvPr/>
          </p:nvGrpSpPr>
          <p:grpSpPr bwMode="auto">
            <a:xfrm flipH="1">
              <a:off x="872" y="994"/>
              <a:ext cx="182" cy="192"/>
              <a:chOff x="4666" y="2982"/>
              <a:chExt cx="481" cy="568"/>
            </a:xfrm>
          </p:grpSpPr>
          <p:sp>
            <p:nvSpPr>
              <p:cNvPr id="85686" name="AutoShape 10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687" name="Freeform 10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88" name="Freeform 10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89" name="Freeform 10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90" name="Freeform 11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91" name="Freeform 11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92" name="Freeform 11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93" name="Freeform 11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94" name="Freeform 11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95" name="Freeform 11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96" name="Freeform 11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97" name="Freeform 11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98" name="Freeform 11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99" name="Freeform 11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00" name="Freeform 12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01" name="Freeform 12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02" name="Freeform 12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03" name="Freeform 12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04" name="Freeform 12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84997" name="Group 125"/>
          <p:cNvGrpSpPr>
            <a:grpSpLocks/>
          </p:cNvGrpSpPr>
          <p:nvPr/>
        </p:nvGrpSpPr>
        <p:grpSpPr bwMode="auto">
          <a:xfrm>
            <a:off x="1590675" y="2951163"/>
            <a:ext cx="701675" cy="304800"/>
            <a:chOff x="872" y="994"/>
            <a:chExt cx="442" cy="192"/>
          </a:xfrm>
        </p:grpSpPr>
        <p:sp>
          <p:nvSpPr>
            <p:cNvPr id="85661" name="AutoShape 12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662" name="AutoShape 127"/>
            <p:cNvCxnSpPr>
              <a:cxnSpLocks noChangeShapeType="1"/>
              <a:stCxn id="85661"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663" name="Group 128"/>
            <p:cNvGrpSpPr>
              <a:grpSpLocks/>
            </p:cNvGrpSpPr>
            <p:nvPr/>
          </p:nvGrpSpPr>
          <p:grpSpPr bwMode="auto">
            <a:xfrm flipH="1">
              <a:off x="872" y="994"/>
              <a:ext cx="182" cy="192"/>
              <a:chOff x="4666" y="2982"/>
              <a:chExt cx="481" cy="568"/>
            </a:xfrm>
          </p:grpSpPr>
          <p:sp>
            <p:nvSpPr>
              <p:cNvPr id="85664" name="AutoShape 12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665" name="Freeform 13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66" name="Freeform 13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67" name="Freeform 13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68" name="Freeform 13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69" name="Freeform 13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70" name="Freeform 13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71" name="Freeform 13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72" name="Freeform 13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73" name="Freeform 13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74" name="Freeform 13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75" name="Freeform 14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76" name="Freeform 14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77" name="Freeform 14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78" name="Freeform 14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79" name="Freeform 14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80" name="Freeform 14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81" name="Freeform 14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82" name="Freeform 14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8" name="Group 148"/>
          <p:cNvGrpSpPr>
            <a:grpSpLocks/>
          </p:cNvGrpSpPr>
          <p:nvPr/>
        </p:nvGrpSpPr>
        <p:grpSpPr bwMode="auto">
          <a:xfrm>
            <a:off x="1304925" y="3694113"/>
            <a:ext cx="701675" cy="304800"/>
            <a:chOff x="872" y="994"/>
            <a:chExt cx="442" cy="192"/>
          </a:xfrm>
        </p:grpSpPr>
        <p:sp>
          <p:nvSpPr>
            <p:cNvPr id="85639" name="AutoShape 14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640" name="AutoShape 150"/>
            <p:cNvCxnSpPr>
              <a:cxnSpLocks noChangeShapeType="1"/>
              <a:stCxn id="85639"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641" name="Group 151"/>
            <p:cNvGrpSpPr>
              <a:grpSpLocks/>
            </p:cNvGrpSpPr>
            <p:nvPr/>
          </p:nvGrpSpPr>
          <p:grpSpPr bwMode="auto">
            <a:xfrm flipH="1">
              <a:off x="872" y="994"/>
              <a:ext cx="182" cy="192"/>
              <a:chOff x="4666" y="2982"/>
              <a:chExt cx="481" cy="568"/>
            </a:xfrm>
          </p:grpSpPr>
          <p:sp>
            <p:nvSpPr>
              <p:cNvPr id="85642" name="AutoShape 15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643" name="Freeform 15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44" name="Freeform 15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45" name="Freeform 15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46" name="Freeform 15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47" name="Freeform 15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48" name="Freeform 15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49" name="Freeform 15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50" name="Freeform 16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51" name="Freeform 16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52" name="Freeform 16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53" name="Freeform 16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54" name="Freeform 16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55" name="Freeform 16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56" name="Freeform 16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57" name="Freeform 16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58" name="Freeform 16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59" name="Freeform 16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60" name="Freeform 17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0" name="Group 171"/>
          <p:cNvGrpSpPr>
            <a:grpSpLocks/>
          </p:cNvGrpSpPr>
          <p:nvPr/>
        </p:nvGrpSpPr>
        <p:grpSpPr bwMode="auto">
          <a:xfrm>
            <a:off x="3414713" y="1220788"/>
            <a:ext cx="701675" cy="304800"/>
            <a:chOff x="872" y="994"/>
            <a:chExt cx="442" cy="192"/>
          </a:xfrm>
        </p:grpSpPr>
        <p:sp>
          <p:nvSpPr>
            <p:cNvPr id="85617" name="AutoShape 17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618" name="AutoShape 173"/>
            <p:cNvCxnSpPr>
              <a:cxnSpLocks noChangeShapeType="1"/>
              <a:stCxn id="85617"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619" name="Group 174"/>
            <p:cNvGrpSpPr>
              <a:grpSpLocks/>
            </p:cNvGrpSpPr>
            <p:nvPr/>
          </p:nvGrpSpPr>
          <p:grpSpPr bwMode="auto">
            <a:xfrm flipH="1">
              <a:off x="872" y="994"/>
              <a:ext cx="182" cy="192"/>
              <a:chOff x="4666" y="2982"/>
              <a:chExt cx="481" cy="568"/>
            </a:xfrm>
          </p:grpSpPr>
          <p:sp>
            <p:nvSpPr>
              <p:cNvPr id="85620" name="AutoShape 17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621" name="Freeform 17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22" name="Freeform 17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23" name="Freeform 17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24" name="Freeform 17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25" name="Freeform 18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26" name="Freeform 18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27" name="Freeform 18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28" name="Freeform 18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29" name="Freeform 18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30" name="Freeform 18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31" name="Freeform 18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32" name="Freeform 18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33" name="Freeform 18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34" name="Freeform 18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35" name="Freeform 19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36" name="Freeform 19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37" name="Freeform 19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38" name="Freeform 19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2" name="Group 194"/>
          <p:cNvGrpSpPr>
            <a:grpSpLocks/>
          </p:cNvGrpSpPr>
          <p:nvPr/>
        </p:nvGrpSpPr>
        <p:grpSpPr bwMode="auto">
          <a:xfrm>
            <a:off x="2363788" y="1279525"/>
            <a:ext cx="701675" cy="304800"/>
            <a:chOff x="872" y="994"/>
            <a:chExt cx="442" cy="192"/>
          </a:xfrm>
        </p:grpSpPr>
        <p:sp>
          <p:nvSpPr>
            <p:cNvPr id="85595" name="AutoShape 19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596" name="AutoShape 196"/>
            <p:cNvCxnSpPr>
              <a:cxnSpLocks noChangeShapeType="1"/>
              <a:stCxn id="85595"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597" name="Group 197"/>
            <p:cNvGrpSpPr>
              <a:grpSpLocks/>
            </p:cNvGrpSpPr>
            <p:nvPr/>
          </p:nvGrpSpPr>
          <p:grpSpPr bwMode="auto">
            <a:xfrm flipH="1">
              <a:off x="872" y="994"/>
              <a:ext cx="182" cy="192"/>
              <a:chOff x="4666" y="2982"/>
              <a:chExt cx="481" cy="568"/>
            </a:xfrm>
          </p:grpSpPr>
          <p:sp>
            <p:nvSpPr>
              <p:cNvPr id="85598" name="AutoShape 19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599" name="Freeform 19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00" name="Freeform 20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01" name="Freeform 20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02" name="Freeform 20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03" name="Freeform 20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04" name="Freeform 20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05" name="Freeform 20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06" name="Freeform 20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07" name="Freeform 20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08" name="Freeform 20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09" name="Freeform 20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10" name="Freeform 21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11" name="Freeform 21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12" name="Freeform 21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13" name="Freeform 21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14" name="Freeform 21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15" name="Freeform 21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16" name="Freeform 21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4" name="Group 217"/>
          <p:cNvGrpSpPr>
            <a:grpSpLocks/>
          </p:cNvGrpSpPr>
          <p:nvPr/>
        </p:nvGrpSpPr>
        <p:grpSpPr bwMode="auto">
          <a:xfrm>
            <a:off x="2663825" y="2298700"/>
            <a:ext cx="701675" cy="304800"/>
            <a:chOff x="872" y="994"/>
            <a:chExt cx="442" cy="192"/>
          </a:xfrm>
        </p:grpSpPr>
        <p:sp>
          <p:nvSpPr>
            <p:cNvPr id="85573" name="AutoShape 21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574" name="AutoShape 219"/>
            <p:cNvCxnSpPr>
              <a:cxnSpLocks noChangeShapeType="1"/>
              <a:stCxn id="85573"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575" name="Group 220"/>
            <p:cNvGrpSpPr>
              <a:grpSpLocks/>
            </p:cNvGrpSpPr>
            <p:nvPr/>
          </p:nvGrpSpPr>
          <p:grpSpPr bwMode="auto">
            <a:xfrm flipH="1">
              <a:off x="872" y="994"/>
              <a:ext cx="182" cy="192"/>
              <a:chOff x="4666" y="2982"/>
              <a:chExt cx="481" cy="568"/>
            </a:xfrm>
          </p:grpSpPr>
          <p:sp>
            <p:nvSpPr>
              <p:cNvPr id="85576" name="AutoShape 22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577" name="Freeform 22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78" name="Freeform 22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79" name="Freeform 22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80" name="Freeform 22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81" name="Freeform 22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82" name="Freeform 22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83" name="Freeform 22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84" name="Freeform 22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85" name="Freeform 23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86" name="Freeform 23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87" name="Freeform 23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88" name="Freeform 23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89" name="Freeform 23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90" name="Freeform 23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91" name="Freeform 23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92" name="Freeform 23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93" name="Freeform 23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94" name="Freeform 23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6" name="Group 240"/>
          <p:cNvGrpSpPr>
            <a:grpSpLocks/>
          </p:cNvGrpSpPr>
          <p:nvPr/>
        </p:nvGrpSpPr>
        <p:grpSpPr bwMode="auto">
          <a:xfrm>
            <a:off x="3195638" y="3525838"/>
            <a:ext cx="701675" cy="304800"/>
            <a:chOff x="872" y="994"/>
            <a:chExt cx="442" cy="192"/>
          </a:xfrm>
        </p:grpSpPr>
        <p:sp>
          <p:nvSpPr>
            <p:cNvPr id="85551" name="AutoShape 24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552" name="AutoShape 242"/>
            <p:cNvCxnSpPr>
              <a:cxnSpLocks noChangeShapeType="1"/>
              <a:stCxn id="85551"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553" name="Group 243"/>
            <p:cNvGrpSpPr>
              <a:grpSpLocks/>
            </p:cNvGrpSpPr>
            <p:nvPr/>
          </p:nvGrpSpPr>
          <p:grpSpPr bwMode="auto">
            <a:xfrm flipH="1">
              <a:off x="872" y="994"/>
              <a:ext cx="182" cy="192"/>
              <a:chOff x="4666" y="2982"/>
              <a:chExt cx="481" cy="568"/>
            </a:xfrm>
          </p:grpSpPr>
          <p:sp>
            <p:nvSpPr>
              <p:cNvPr id="85554" name="AutoShape 24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555" name="Freeform 24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56" name="Freeform 24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57" name="Freeform 24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58" name="Freeform 24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59" name="Freeform 24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60" name="Freeform 25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61" name="Freeform 25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62" name="Freeform 25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63" name="Freeform 25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64" name="Freeform 25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65" name="Freeform 25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66" name="Freeform 25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67" name="Freeform 25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68" name="Freeform 25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69" name="Freeform 25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70" name="Freeform 26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71" name="Freeform 26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72" name="Freeform 26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8" name="Group 263"/>
          <p:cNvGrpSpPr>
            <a:grpSpLocks/>
          </p:cNvGrpSpPr>
          <p:nvPr/>
        </p:nvGrpSpPr>
        <p:grpSpPr bwMode="auto">
          <a:xfrm>
            <a:off x="2503488" y="5973763"/>
            <a:ext cx="701675" cy="304800"/>
            <a:chOff x="872" y="994"/>
            <a:chExt cx="442" cy="192"/>
          </a:xfrm>
        </p:grpSpPr>
        <p:sp>
          <p:nvSpPr>
            <p:cNvPr id="85529" name="AutoShape 26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530" name="AutoShape 265"/>
            <p:cNvCxnSpPr>
              <a:cxnSpLocks noChangeShapeType="1"/>
              <a:stCxn id="85529"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531" name="Group 266"/>
            <p:cNvGrpSpPr>
              <a:grpSpLocks/>
            </p:cNvGrpSpPr>
            <p:nvPr/>
          </p:nvGrpSpPr>
          <p:grpSpPr bwMode="auto">
            <a:xfrm flipH="1">
              <a:off x="872" y="994"/>
              <a:ext cx="182" cy="192"/>
              <a:chOff x="4666" y="2982"/>
              <a:chExt cx="481" cy="568"/>
            </a:xfrm>
          </p:grpSpPr>
          <p:sp>
            <p:nvSpPr>
              <p:cNvPr id="85532" name="AutoShape 26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533" name="Freeform 26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34" name="Freeform 26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35" name="Freeform 27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36" name="Freeform 27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37" name="Freeform 27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38" name="Freeform 27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39" name="Freeform 27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40" name="Freeform 27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41" name="Freeform 27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42" name="Freeform 27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43" name="Freeform 27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44" name="Freeform 27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45" name="Freeform 28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46" name="Freeform 28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47" name="Freeform 28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48" name="Freeform 28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49" name="Freeform 28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50" name="Freeform 28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30" name="Group 286"/>
          <p:cNvGrpSpPr>
            <a:grpSpLocks/>
          </p:cNvGrpSpPr>
          <p:nvPr/>
        </p:nvGrpSpPr>
        <p:grpSpPr bwMode="auto">
          <a:xfrm>
            <a:off x="4516438" y="2330450"/>
            <a:ext cx="701675" cy="304800"/>
            <a:chOff x="872" y="994"/>
            <a:chExt cx="442" cy="192"/>
          </a:xfrm>
        </p:grpSpPr>
        <p:sp>
          <p:nvSpPr>
            <p:cNvPr id="85507" name="AutoShape 28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508" name="AutoShape 288"/>
            <p:cNvCxnSpPr>
              <a:cxnSpLocks noChangeShapeType="1"/>
              <a:stCxn id="85507"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509" name="Group 289"/>
            <p:cNvGrpSpPr>
              <a:grpSpLocks/>
            </p:cNvGrpSpPr>
            <p:nvPr/>
          </p:nvGrpSpPr>
          <p:grpSpPr bwMode="auto">
            <a:xfrm flipH="1">
              <a:off x="872" y="994"/>
              <a:ext cx="182" cy="192"/>
              <a:chOff x="4666" y="2982"/>
              <a:chExt cx="481" cy="568"/>
            </a:xfrm>
          </p:grpSpPr>
          <p:sp>
            <p:nvSpPr>
              <p:cNvPr id="85510" name="AutoShape 29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511" name="Freeform 29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12" name="Freeform 29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13" name="Freeform 29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14" name="Freeform 29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15" name="Freeform 29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16" name="Freeform 29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17" name="Freeform 29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18" name="Freeform 29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19" name="Freeform 29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20" name="Freeform 30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21" name="Freeform 30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22" name="Freeform 30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23" name="Freeform 30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24" name="Freeform 30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25" name="Freeform 30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26" name="Freeform 30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27" name="Freeform 30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28" name="Freeform 30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637" name="Group 309"/>
          <p:cNvGrpSpPr>
            <a:grpSpLocks/>
          </p:cNvGrpSpPr>
          <p:nvPr/>
        </p:nvGrpSpPr>
        <p:grpSpPr bwMode="auto">
          <a:xfrm>
            <a:off x="3482975" y="4211638"/>
            <a:ext cx="701675" cy="304800"/>
            <a:chOff x="872" y="994"/>
            <a:chExt cx="442" cy="192"/>
          </a:xfrm>
        </p:grpSpPr>
        <p:sp>
          <p:nvSpPr>
            <p:cNvPr id="85485" name="AutoShape 31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486" name="AutoShape 311"/>
            <p:cNvCxnSpPr>
              <a:cxnSpLocks noChangeShapeType="1"/>
              <a:stCxn id="85485"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487" name="Group 312"/>
            <p:cNvGrpSpPr>
              <a:grpSpLocks/>
            </p:cNvGrpSpPr>
            <p:nvPr/>
          </p:nvGrpSpPr>
          <p:grpSpPr bwMode="auto">
            <a:xfrm flipH="1">
              <a:off x="872" y="994"/>
              <a:ext cx="182" cy="192"/>
              <a:chOff x="4666" y="2982"/>
              <a:chExt cx="481" cy="568"/>
            </a:xfrm>
          </p:grpSpPr>
          <p:sp>
            <p:nvSpPr>
              <p:cNvPr id="85488" name="AutoShape 31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489" name="Freeform 31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90" name="Freeform 31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91" name="Freeform 31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92" name="Freeform 31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93" name="Freeform 31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94" name="Freeform 31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95" name="Freeform 32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96" name="Freeform 32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97" name="Freeform 32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98" name="Freeform 32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99" name="Freeform 32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00" name="Freeform 32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01" name="Freeform 32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02" name="Freeform 32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03" name="Freeform 32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04" name="Freeform 32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05" name="Freeform 33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06" name="Freeform 33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660" name="Group 332"/>
          <p:cNvGrpSpPr>
            <a:grpSpLocks/>
          </p:cNvGrpSpPr>
          <p:nvPr/>
        </p:nvGrpSpPr>
        <p:grpSpPr bwMode="auto">
          <a:xfrm>
            <a:off x="3578225" y="4816475"/>
            <a:ext cx="701675" cy="304800"/>
            <a:chOff x="872" y="994"/>
            <a:chExt cx="442" cy="192"/>
          </a:xfrm>
        </p:grpSpPr>
        <p:sp>
          <p:nvSpPr>
            <p:cNvPr id="85463" name="AutoShape 33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464" name="AutoShape 334"/>
            <p:cNvCxnSpPr>
              <a:cxnSpLocks noChangeShapeType="1"/>
              <a:stCxn id="85463"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465" name="Group 335"/>
            <p:cNvGrpSpPr>
              <a:grpSpLocks/>
            </p:cNvGrpSpPr>
            <p:nvPr/>
          </p:nvGrpSpPr>
          <p:grpSpPr bwMode="auto">
            <a:xfrm flipH="1">
              <a:off x="872" y="994"/>
              <a:ext cx="182" cy="192"/>
              <a:chOff x="4666" y="2982"/>
              <a:chExt cx="481" cy="568"/>
            </a:xfrm>
          </p:grpSpPr>
          <p:sp>
            <p:nvSpPr>
              <p:cNvPr id="85466" name="AutoShape 33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467" name="Freeform 33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68" name="Freeform 33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69" name="Freeform 33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70" name="Freeform 34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71" name="Freeform 34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72" name="Freeform 34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73" name="Freeform 34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74" name="Freeform 34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75" name="Freeform 34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76" name="Freeform 34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77" name="Freeform 34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78" name="Freeform 34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79" name="Freeform 34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80" name="Freeform 35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81" name="Freeform 35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82" name="Freeform 35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83" name="Freeform 35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84" name="Freeform 35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683" name="Group 355"/>
          <p:cNvGrpSpPr>
            <a:grpSpLocks/>
          </p:cNvGrpSpPr>
          <p:nvPr/>
        </p:nvGrpSpPr>
        <p:grpSpPr bwMode="auto">
          <a:xfrm>
            <a:off x="3609975" y="5708650"/>
            <a:ext cx="701675" cy="304800"/>
            <a:chOff x="872" y="994"/>
            <a:chExt cx="442" cy="192"/>
          </a:xfrm>
        </p:grpSpPr>
        <p:sp>
          <p:nvSpPr>
            <p:cNvPr id="85441" name="AutoShape 35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442" name="AutoShape 357"/>
            <p:cNvCxnSpPr>
              <a:cxnSpLocks noChangeShapeType="1"/>
              <a:stCxn id="85441"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443" name="Group 358"/>
            <p:cNvGrpSpPr>
              <a:grpSpLocks/>
            </p:cNvGrpSpPr>
            <p:nvPr/>
          </p:nvGrpSpPr>
          <p:grpSpPr bwMode="auto">
            <a:xfrm flipH="1">
              <a:off x="872" y="994"/>
              <a:ext cx="182" cy="192"/>
              <a:chOff x="4666" y="2982"/>
              <a:chExt cx="481" cy="568"/>
            </a:xfrm>
          </p:grpSpPr>
          <p:sp>
            <p:nvSpPr>
              <p:cNvPr id="85444" name="AutoShape 35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445" name="Freeform 36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46" name="Freeform 36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47" name="Freeform 36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48" name="Freeform 36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49" name="Freeform 36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50" name="Freeform 36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51" name="Freeform 36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52" name="Freeform 36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53" name="Freeform 36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54" name="Freeform 36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55" name="Freeform 37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56" name="Freeform 37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57" name="Freeform 37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58" name="Freeform 37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59" name="Freeform 37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60" name="Freeform 37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61" name="Freeform 37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62" name="Freeform 37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707" name="Group 378"/>
          <p:cNvGrpSpPr>
            <a:grpSpLocks/>
          </p:cNvGrpSpPr>
          <p:nvPr/>
        </p:nvGrpSpPr>
        <p:grpSpPr bwMode="auto">
          <a:xfrm>
            <a:off x="5162550" y="2952750"/>
            <a:ext cx="701675" cy="304800"/>
            <a:chOff x="872" y="994"/>
            <a:chExt cx="442" cy="192"/>
          </a:xfrm>
        </p:grpSpPr>
        <p:sp>
          <p:nvSpPr>
            <p:cNvPr id="85419" name="AutoShape 37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420" name="AutoShape 380"/>
            <p:cNvCxnSpPr>
              <a:cxnSpLocks noChangeShapeType="1"/>
              <a:stCxn id="85419"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421" name="Group 381"/>
            <p:cNvGrpSpPr>
              <a:grpSpLocks/>
            </p:cNvGrpSpPr>
            <p:nvPr/>
          </p:nvGrpSpPr>
          <p:grpSpPr bwMode="auto">
            <a:xfrm flipH="1">
              <a:off x="872" y="994"/>
              <a:ext cx="182" cy="192"/>
              <a:chOff x="4666" y="2982"/>
              <a:chExt cx="481" cy="568"/>
            </a:xfrm>
          </p:grpSpPr>
          <p:sp>
            <p:nvSpPr>
              <p:cNvPr id="85422" name="AutoShape 38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423" name="Freeform 38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24" name="Freeform 38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25" name="Freeform 38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26" name="Freeform 38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27" name="Freeform 38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28" name="Freeform 38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29" name="Freeform 38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30" name="Freeform 39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31" name="Freeform 39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32" name="Freeform 39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33" name="Freeform 39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34" name="Freeform 39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35" name="Freeform 39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36" name="Freeform 39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37" name="Freeform 39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38" name="Freeform 39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39" name="Freeform 39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40" name="Freeform 40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960" name="Group 401"/>
          <p:cNvGrpSpPr>
            <a:grpSpLocks/>
          </p:cNvGrpSpPr>
          <p:nvPr/>
        </p:nvGrpSpPr>
        <p:grpSpPr bwMode="auto">
          <a:xfrm>
            <a:off x="7821613" y="3349625"/>
            <a:ext cx="701675" cy="304800"/>
            <a:chOff x="872" y="994"/>
            <a:chExt cx="442" cy="192"/>
          </a:xfrm>
        </p:grpSpPr>
        <p:sp>
          <p:nvSpPr>
            <p:cNvPr id="85397" name="AutoShape 40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398" name="AutoShape 403"/>
            <p:cNvCxnSpPr>
              <a:cxnSpLocks noChangeShapeType="1"/>
              <a:stCxn id="85397"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399" name="Group 404"/>
            <p:cNvGrpSpPr>
              <a:grpSpLocks/>
            </p:cNvGrpSpPr>
            <p:nvPr/>
          </p:nvGrpSpPr>
          <p:grpSpPr bwMode="auto">
            <a:xfrm flipH="1">
              <a:off x="872" y="994"/>
              <a:ext cx="182" cy="192"/>
              <a:chOff x="4666" y="2982"/>
              <a:chExt cx="481" cy="568"/>
            </a:xfrm>
          </p:grpSpPr>
          <p:sp>
            <p:nvSpPr>
              <p:cNvPr id="85400" name="AutoShape 40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401" name="Freeform 40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02" name="Freeform 40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03" name="Freeform 40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04" name="Freeform 40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05" name="Freeform 41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06" name="Freeform 41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07" name="Freeform 41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08" name="Freeform 41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09" name="Freeform 41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10" name="Freeform 41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11" name="Freeform 41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12" name="Freeform 41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13" name="Freeform 41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14" name="Freeform 41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15" name="Freeform 42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16" name="Freeform 42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17" name="Freeform 42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18" name="Freeform 42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962" name="Group 424"/>
          <p:cNvGrpSpPr>
            <a:grpSpLocks/>
          </p:cNvGrpSpPr>
          <p:nvPr/>
        </p:nvGrpSpPr>
        <p:grpSpPr bwMode="auto">
          <a:xfrm>
            <a:off x="7442200" y="2005013"/>
            <a:ext cx="701675" cy="304800"/>
            <a:chOff x="872" y="994"/>
            <a:chExt cx="442" cy="192"/>
          </a:xfrm>
        </p:grpSpPr>
        <p:sp>
          <p:nvSpPr>
            <p:cNvPr id="85375" name="AutoShape 42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376" name="AutoShape 426"/>
            <p:cNvCxnSpPr>
              <a:cxnSpLocks noChangeShapeType="1"/>
              <a:stCxn id="85375"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377" name="Group 427"/>
            <p:cNvGrpSpPr>
              <a:grpSpLocks/>
            </p:cNvGrpSpPr>
            <p:nvPr/>
          </p:nvGrpSpPr>
          <p:grpSpPr bwMode="auto">
            <a:xfrm flipH="1">
              <a:off x="872" y="994"/>
              <a:ext cx="182" cy="192"/>
              <a:chOff x="4666" y="2982"/>
              <a:chExt cx="481" cy="568"/>
            </a:xfrm>
          </p:grpSpPr>
          <p:sp>
            <p:nvSpPr>
              <p:cNvPr id="85378" name="AutoShape 42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379" name="Freeform 42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80" name="Freeform 43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81" name="Freeform 43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82" name="Freeform 43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83" name="Freeform 43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84" name="Freeform 43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85" name="Freeform 43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86" name="Freeform 43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87" name="Freeform 43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88" name="Freeform 43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89" name="Freeform 43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90" name="Freeform 44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91" name="Freeform 44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92" name="Freeform 44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93" name="Freeform 44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94" name="Freeform 44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95" name="Freeform 44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96" name="Freeform 44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975" name="Group 447"/>
          <p:cNvGrpSpPr>
            <a:grpSpLocks/>
          </p:cNvGrpSpPr>
          <p:nvPr/>
        </p:nvGrpSpPr>
        <p:grpSpPr bwMode="auto">
          <a:xfrm>
            <a:off x="7104063" y="2479675"/>
            <a:ext cx="701675" cy="304800"/>
            <a:chOff x="872" y="994"/>
            <a:chExt cx="442" cy="192"/>
          </a:xfrm>
        </p:grpSpPr>
        <p:sp>
          <p:nvSpPr>
            <p:cNvPr id="85353" name="AutoShape 44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354" name="AutoShape 449"/>
            <p:cNvCxnSpPr>
              <a:cxnSpLocks noChangeShapeType="1"/>
              <a:stCxn id="85353"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355" name="Group 450"/>
            <p:cNvGrpSpPr>
              <a:grpSpLocks/>
            </p:cNvGrpSpPr>
            <p:nvPr/>
          </p:nvGrpSpPr>
          <p:grpSpPr bwMode="auto">
            <a:xfrm flipH="1">
              <a:off x="872" y="994"/>
              <a:ext cx="182" cy="192"/>
              <a:chOff x="4666" y="2982"/>
              <a:chExt cx="481" cy="568"/>
            </a:xfrm>
          </p:grpSpPr>
          <p:sp>
            <p:nvSpPr>
              <p:cNvPr id="85356" name="AutoShape 45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357" name="Freeform 45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58" name="Freeform 45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59" name="Freeform 45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60" name="Freeform 45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61" name="Freeform 45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62" name="Freeform 45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63" name="Freeform 45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64" name="Freeform 45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65" name="Freeform 46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66" name="Freeform 46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67" name="Freeform 46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68" name="Freeform 46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69" name="Freeform 46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70" name="Freeform 46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71" name="Freeform 46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72" name="Freeform 46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73" name="Freeform 46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74" name="Freeform 46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85012" name="Group 470"/>
          <p:cNvGrpSpPr>
            <a:grpSpLocks/>
          </p:cNvGrpSpPr>
          <p:nvPr/>
        </p:nvGrpSpPr>
        <p:grpSpPr bwMode="auto">
          <a:xfrm>
            <a:off x="7488238" y="4997450"/>
            <a:ext cx="701675" cy="304800"/>
            <a:chOff x="872" y="994"/>
            <a:chExt cx="442" cy="192"/>
          </a:xfrm>
        </p:grpSpPr>
        <p:sp>
          <p:nvSpPr>
            <p:cNvPr id="85331" name="AutoShape 47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332" name="AutoShape 472"/>
            <p:cNvCxnSpPr>
              <a:cxnSpLocks noChangeShapeType="1"/>
              <a:stCxn id="85331"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333" name="Group 473"/>
            <p:cNvGrpSpPr>
              <a:grpSpLocks/>
            </p:cNvGrpSpPr>
            <p:nvPr/>
          </p:nvGrpSpPr>
          <p:grpSpPr bwMode="auto">
            <a:xfrm flipH="1">
              <a:off x="872" y="994"/>
              <a:ext cx="182" cy="192"/>
              <a:chOff x="4666" y="2982"/>
              <a:chExt cx="481" cy="568"/>
            </a:xfrm>
          </p:grpSpPr>
          <p:sp>
            <p:nvSpPr>
              <p:cNvPr id="85334" name="AutoShape 47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335" name="Freeform 47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36" name="Freeform 47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37" name="Freeform 47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38" name="Freeform 47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39" name="Freeform 47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40" name="Freeform 48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41" name="Freeform 48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42" name="Freeform 48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43" name="Freeform 48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44" name="Freeform 48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45" name="Freeform 48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46" name="Freeform 48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47" name="Freeform 48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48" name="Freeform 48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49" name="Freeform 48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50" name="Freeform 49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51" name="Freeform 49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52" name="Freeform 49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987" name="Group 493"/>
          <p:cNvGrpSpPr>
            <a:grpSpLocks/>
          </p:cNvGrpSpPr>
          <p:nvPr/>
        </p:nvGrpSpPr>
        <p:grpSpPr bwMode="auto">
          <a:xfrm>
            <a:off x="6559550" y="5965825"/>
            <a:ext cx="701675" cy="304800"/>
            <a:chOff x="872" y="994"/>
            <a:chExt cx="442" cy="192"/>
          </a:xfrm>
        </p:grpSpPr>
        <p:sp>
          <p:nvSpPr>
            <p:cNvPr id="85309" name="AutoShape 49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310" name="AutoShape 495"/>
            <p:cNvCxnSpPr>
              <a:cxnSpLocks noChangeShapeType="1"/>
              <a:stCxn id="85309"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311" name="Group 496"/>
            <p:cNvGrpSpPr>
              <a:grpSpLocks/>
            </p:cNvGrpSpPr>
            <p:nvPr/>
          </p:nvGrpSpPr>
          <p:grpSpPr bwMode="auto">
            <a:xfrm flipH="1">
              <a:off x="872" y="994"/>
              <a:ext cx="182" cy="192"/>
              <a:chOff x="4666" y="2982"/>
              <a:chExt cx="481" cy="568"/>
            </a:xfrm>
          </p:grpSpPr>
          <p:sp>
            <p:nvSpPr>
              <p:cNvPr id="85312" name="AutoShape 49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313" name="Freeform 49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14" name="Freeform 49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15" name="Freeform 50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16" name="Freeform 50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17" name="Freeform 50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18" name="Freeform 50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19" name="Freeform 50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20" name="Freeform 50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21" name="Freeform 50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22" name="Freeform 50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23" name="Freeform 50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24" name="Freeform 50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25" name="Freeform 51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26" name="Freeform 51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27" name="Freeform 51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28" name="Freeform 51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29" name="Freeform 51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30" name="Freeform 51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730" name="Group 516"/>
          <p:cNvGrpSpPr>
            <a:grpSpLocks/>
          </p:cNvGrpSpPr>
          <p:nvPr/>
        </p:nvGrpSpPr>
        <p:grpSpPr bwMode="auto">
          <a:xfrm>
            <a:off x="6111875" y="4519613"/>
            <a:ext cx="701675" cy="304800"/>
            <a:chOff x="872" y="994"/>
            <a:chExt cx="442" cy="192"/>
          </a:xfrm>
        </p:grpSpPr>
        <p:sp>
          <p:nvSpPr>
            <p:cNvPr id="85287" name="AutoShape 51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288" name="AutoShape 518"/>
            <p:cNvCxnSpPr>
              <a:cxnSpLocks noChangeShapeType="1"/>
              <a:stCxn id="85287"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289" name="Group 519"/>
            <p:cNvGrpSpPr>
              <a:grpSpLocks/>
            </p:cNvGrpSpPr>
            <p:nvPr/>
          </p:nvGrpSpPr>
          <p:grpSpPr bwMode="auto">
            <a:xfrm flipH="1">
              <a:off x="872" y="994"/>
              <a:ext cx="182" cy="192"/>
              <a:chOff x="4666" y="2982"/>
              <a:chExt cx="481" cy="568"/>
            </a:xfrm>
          </p:grpSpPr>
          <p:sp>
            <p:nvSpPr>
              <p:cNvPr id="85290" name="AutoShape 52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291" name="Freeform 52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92" name="Freeform 52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93" name="Freeform 52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94" name="Freeform 52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95" name="Freeform 52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96" name="Freeform 52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97" name="Freeform 52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98" name="Freeform 52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99" name="Freeform 52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00" name="Freeform 53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01" name="Freeform 53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02" name="Freeform 53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03" name="Freeform 53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04" name="Freeform 53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05" name="Freeform 53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06" name="Freeform 53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07" name="Freeform 53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08" name="Freeform 53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743" name="Group 539"/>
          <p:cNvGrpSpPr>
            <a:grpSpLocks/>
          </p:cNvGrpSpPr>
          <p:nvPr/>
        </p:nvGrpSpPr>
        <p:grpSpPr bwMode="auto">
          <a:xfrm>
            <a:off x="5441950" y="5805488"/>
            <a:ext cx="701675" cy="304800"/>
            <a:chOff x="872" y="994"/>
            <a:chExt cx="442" cy="192"/>
          </a:xfrm>
        </p:grpSpPr>
        <p:sp>
          <p:nvSpPr>
            <p:cNvPr id="85265" name="AutoShape 54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266" name="AutoShape 541"/>
            <p:cNvCxnSpPr>
              <a:cxnSpLocks noChangeShapeType="1"/>
              <a:stCxn id="85265"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267" name="Group 542"/>
            <p:cNvGrpSpPr>
              <a:grpSpLocks/>
            </p:cNvGrpSpPr>
            <p:nvPr/>
          </p:nvGrpSpPr>
          <p:grpSpPr bwMode="auto">
            <a:xfrm flipH="1">
              <a:off x="872" y="994"/>
              <a:ext cx="182" cy="192"/>
              <a:chOff x="4666" y="2982"/>
              <a:chExt cx="481" cy="568"/>
            </a:xfrm>
          </p:grpSpPr>
          <p:sp>
            <p:nvSpPr>
              <p:cNvPr id="85268" name="AutoShape 54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269" name="Freeform 54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70" name="Freeform 54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71" name="Freeform 54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72" name="Freeform 54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73" name="Freeform 54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74" name="Freeform 54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75" name="Freeform 55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76" name="Freeform 55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77" name="Freeform 55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78" name="Freeform 55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79" name="Freeform 55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80" name="Freeform 55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81" name="Freeform 55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82" name="Freeform 55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83" name="Freeform 55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84" name="Freeform 55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85" name="Freeform 56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86" name="Freeform 56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85016" name="Group 562"/>
          <p:cNvGrpSpPr>
            <a:grpSpLocks/>
          </p:cNvGrpSpPr>
          <p:nvPr/>
        </p:nvGrpSpPr>
        <p:grpSpPr bwMode="auto">
          <a:xfrm>
            <a:off x="4724400" y="3970338"/>
            <a:ext cx="701675" cy="304800"/>
            <a:chOff x="872" y="994"/>
            <a:chExt cx="442" cy="192"/>
          </a:xfrm>
        </p:grpSpPr>
        <p:sp>
          <p:nvSpPr>
            <p:cNvPr id="85243" name="AutoShape 56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244" name="AutoShape 564"/>
            <p:cNvCxnSpPr>
              <a:cxnSpLocks noChangeShapeType="1"/>
              <a:stCxn id="85243"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245" name="Group 565"/>
            <p:cNvGrpSpPr>
              <a:grpSpLocks/>
            </p:cNvGrpSpPr>
            <p:nvPr/>
          </p:nvGrpSpPr>
          <p:grpSpPr bwMode="auto">
            <a:xfrm flipH="1">
              <a:off x="872" y="994"/>
              <a:ext cx="182" cy="192"/>
              <a:chOff x="4666" y="2982"/>
              <a:chExt cx="481" cy="568"/>
            </a:xfrm>
          </p:grpSpPr>
          <p:sp>
            <p:nvSpPr>
              <p:cNvPr id="85246" name="AutoShape 56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247" name="Freeform 56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48" name="Freeform 56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49" name="Freeform 56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50" name="Freeform 57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51" name="Freeform 57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52" name="Freeform 57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53" name="Freeform 57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54" name="Freeform 57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55" name="Freeform 57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56" name="Freeform 57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57" name="Freeform 57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58" name="Freeform 57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59" name="Freeform 57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60" name="Freeform 58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61" name="Freeform 58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62" name="Freeform 58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63" name="Freeform 58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64" name="Freeform 58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753" name="Group 585"/>
          <p:cNvGrpSpPr>
            <a:grpSpLocks/>
          </p:cNvGrpSpPr>
          <p:nvPr/>
        </p:nvGrpSpPr>
        <p:grpSpPr bwMode="auto">
          <a:xfrm>
            <a:off x="5894388" y="5173663"/>
            <a:ext cx="701675" cy="304800"/>
            <a:chOff x="872" y="994"/>
            <a:chExt cx="442" cy="192"/>
          </a:xfrm>
        </p:grpSpPr>
        <p:sp>
          <p:nvSpPr>
            <p:cNvPr id="85221" name="AutoShape 58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222" name="AutoShape 587"/>
            <p:cNvCxnSpPr>
              <a:cxnSpLocks noChangeShapeType="1"/>
              <a:stCxn id="85221"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223" name="Group 588"/>
            <p:cNvGrpSpPr>
              <a:grpSpLocks/>
            </p:cNvGrpSpPr>
            <p:nvPr/>
          </p:nvGrpSpPr>
          <p:grpSpPr bwMode="auto">
            <a:xfrm flipH="1">
              <a:off x="872" y="994"/>
              <a:ext cx="182" cy="192"/>
              <a:chOff x="4666" y="2982"/>
              <a:chExt cx="481" cy="568"/>
            </a:xfrm>
          </p:grpSpPr>
          <p:sp>
            <p:nvSpPr>
              <p:cNvPr id="85224" name="AutoShape 58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225" name="Freeform 59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26" name="Freeform 59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27" name="Freeform 59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28" name="Freeform 59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29" name="Freeform 59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30" name="Freeform 59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31" name="Freeform 59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32" name="Freeform 59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33" name="Freeform 59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34" name="Freeform 59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35" name="Freeform 60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36" name="Freeform 60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37" name="Freeform 60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38" name="Freeform 60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39" name="Freeform 60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40" name="Freeform 60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41" name="Freeform 60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42" name="Freeform 60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755" name="Group 608"/>
          <p:cNvGrpSpPr>
            <a:grpSpLocks/>
          </p:cNvGrpSpPr>
          <p:nvPr/>
        </p:nvGrpSpPr>
        <p:grpSpPr bwMode="auto">
          <a:xfrm>
            <a:off x="844550" y="3141663"/>
            <a:ext cx="701675" cy="304800"/>
            <a:chOff x="872" y="994"/>
            <a:chExt cx="442" cy="192"/>
          </a:xfrm>
        </p:grpSpPr>
        <p:sp>
          <p:nvSpPr>
            <p:cNvPr id="85199" name="AutoShape 60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200" name="AutoShape 610"/>
            <p:cNvCxnSpPr>
              <a:cxnSpLocks noChangeShapeType="1"/>
              <a:stCxn id="85199"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201" name="Group 611"/>
            <p:cNvGrpSpPr>
              <a:grpSpLocks/>
            </p:cNvGrpSpPr>
            <p:nvPr/>
          </p:nvGrpSpPr>
          <p:grpSpPr bwMode="auto">
            <a:xfrm flipH="1">
              <a:off x="872" y="994"/>
              <a:ext cx="182" cy="192"/>
              <a:chOff x="4666" y="2982"/>
              <a:chExt cx="481" cy="568"/>
            </a:xfrm>
          </p:grpSpPr>
          <p:sp>
            <p:nvSpPr>
              <p:cNvPr id="85202" name="AutoShape 61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203" name="Freeform 61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04" name="Freeform 61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05" name="Freeform 61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06" name="Freeform 61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07" name="Freeform 61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08" name="Freeform 61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09" name="Freeform 61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10" name="Freeform 62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11" name="Freeform 62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12" name="Freeform 62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13" name="Freeform 62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14" name="Freeform 62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15" name="Freeform 62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16" name="Freeform 62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17" name="Freeform 62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18" name="Freeform 62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19" name="Freeform 62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20" name="Freeform 63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757" name="Group 631"/>
          <p:cNvGrpSpPr>
            <a:grpSpLocks/>
          </p:cNvGrpSpPr>
          <p:nvPr/>
        </p:nvGrpSpPr>
        <p:grpSpPr bwMode="auto">
          <a:xfrm>
            <a:off x="3294063" y="1778000"/>
            <a:ext cx="701675" cy="304800"/>
            <a:chOff x="872" y="994"/>
            <a:chExt cx="442" cy="192"/>
          </a:xfrm>
        </p:grpSpPr>
        <p:sp>
          <p:nvSpPr>
            <p:cNvPr id="85177" name="AutoShape 63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178" name="AutoShape 633"/>
            <p:cNvCxnSpPr>
              <a:cxnSpLocks noChangeShapeType="1"/>
              <a:stCxn id="85177"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179" name="Group 634"/>
            <p:cNvGrpSpPr>
              <a:grpSpLocks/>
            </p:cNvGrpSpPr>
            <p:nvPr/>
          </p:nvGrpSpPr>
          <p:grpSpPr bwMode="auto">
            <a:xfrm flipH="1">
              <a:off x="872" y="994"/>
              <a:ext cx="182" cy="192"/>
              <a:chOff x="4666" y="2982"/>
              <a:chExt cx="481" cy="568"/>
            </a:xfrm>
          </p:grpSpPr>
          <p:sp>
            <p:nvSpPr>
              <p:cNvPr id="85180" name="AutoShape 63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181" name="Freeform 63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82" name="Freeform 63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83" name="Freeform 63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84" name="Freeform 63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85" name="Freeform 64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86" name="Freeform 64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87" name="Freeform 64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88" name="Freeform 64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89" name="Freeform 64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90" name="Freeform 64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91" name="Freeform 64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92" name="Freeform 64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93" name="Freeform 64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94" name="Freeform 64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95" name="Freeform 65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96" name="Freeform 65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97" name="Freeform 65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98" name="Freeform 65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009" name="Group 654"/>
          <p:cNvGrpSpPr>
            <a:grpSpLocks/>
          </p:cNvGrpSpPr>
          <p:nvPr/>
        </p:nvGrpSpPr>
        <p:grpSpPr bwMode="auto">
          <a:xfrm>
            <a:off x="6073775" y="1903413"/>
            <a:ext cx="701675" cy="304800"/>
            <a:chOff x="872" y="994"/>
            <a:chExt cx="442" cy="192"/>
          </a:xfrm>
        </p:grpSpPr>
        <p:sp>
          <p:nvSpPr>
            <p:cNvPr id="85155" name="AutoShape 65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156" name="AutoShape 656"/>
            <p:cNvCxnSpPr>
              <a:cxnSpLocks noChangeShapeType="1"/>
              <a:stCxn id="85155"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157" name="Group 657"/>
            <p:cNvGrpSpPr>
              <a:grpSpLocks/>
            </p:cNvGrpSpPr>
            <p:nvPr/>
          </p:nvGrpSpPr>
          <p:grpSpPr bwMode="auto">
            <a:xfrm flipH="1">
              <a:off x="872" y="994"/>
              <a:ext cx="182" cy="192"/>
              <a:chOff x="4666" y="2982"/>
              <a:chExt cx="481" cy="568"/>
            </a:xfrm>
          </p:grpSpPr>
          <p:sp>
            <p:nvSpPr>
              <p:cNvPr id="85158" name="AutoShape 65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159" name="Freeform 65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60" name="Freeform 66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61" name="Freeform 66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62" name="Freeform 66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63" name="Freeform 66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64" name="Freeform 66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65" name="Freeform 66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66" name="Freeform 66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67" name="Freeform 66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68" name="Freeform 66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69" name="Freeform 66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70" name="Freeform 67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71" name="Freeform 67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72" name="Freeform 67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73" name="Freeform 67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74" name="Freeform 67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75" name="Freeform 67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76" name="Freeform 67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777" name="Group 677"/>
          <p:cNvGrpSpPr>
            <a:grpSpLocks/>
          </p:cNvGrpSpPr>
          <p:nvPr/>
        </p:nvGrpSpPr>
        <p:grpSpPr bwMode="auto">
          <a:xfrm>
            <a:off x="4368800" y="2974975"/>
            <a:ext cx="701675" cy="304800"/>
            <a:chOff x="872" y="994"/>
            <a:chExt cx="442" cy="192"/>
          </a:xfrm>
        </p:grpSpPr>
        <p:sp>
          <p:nvSpPr>
            <p:cNvPr id="85133" name="AutoShape 67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134" name="AutoShape 679"/>
            <p:cNvCxnSpPr>
              <a:cxnSpLocks noChangeShapeType="1"/>
              <a:stCxn id="85133"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135" name="Group 680"/>
            <p:cNvGrpSpPr>
              <a:grpSpLocks/>
            </p:cNvGrpSpPr>
            <p:nvPr/>
          </p:nvGrpSpPr>
          <p:grpSpPr bwMode="auto">
            <a:xfrm flipH="1">
              <a:off x="872" y="994"/>
              <a:ext cx="182" cy="192"/>
              <a:chOff x="4666" y="2982"/>
              <a:chExt cx="481" cy="568"/>
            </a:xfrm>
          </p:grpSpPr>
          <p:sp>
            <p:nvSpPr>
              <p:cNvPr id="85136" name="AutoShape 68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137" name="Freeform 68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38" name="Freeform 68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39" name="Freeform 68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40" name="Freeform 68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41" name="Freeform 68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42" name="Freeform 68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43" name="Freeform 68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44" name="Freeform 68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45" name="Freeform 69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46" name="Freeform 69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47" name="Freeform 69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48" name="Freeform 69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49" name="Freeform 69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50" name="Freeform 69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51" name="Freeform 69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52" name="Freeform 69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53" name="Freeform 69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54" name="Freeform 69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782" name="Group 700"/>
          <p:cNvGrpSpPr>
            <a:grpSpLocks/>
          </p:cNvGrpSpPr>
          <p:nvPr/>
        </p:nvGrpSpPr>
        <p:grpSpPr bwMode="auto">
          <a:xfrm>
            <a:off x="5418138" y="4575175"/>
            <a:ext cx="701675" cy="304800"/>
            <a:chOff x="872" y="994"/>
            <a:chExt cx="442" cy="192"/>
          </a:xfrm>
        </p:grpSpPr>
        <p:sp>
          <p:nvSpPr>
            <p:cNvPr id="85111" name="AutoShape 70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112" name="AutoShape 702"/>
            <p:cNvCxnSpPr>
              <a:cxnSpLocks noChangeShapeType="1"/>
              <a:stCxn id="85111"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113" name="Group 703"/>
            <p:cNvGrpSpPr>
              <a:grpSpLocks/>
            </p:cNvGrpSpPr>
            <p:nvPr/>
          </p:nvGrpSpPr>
          <p:grpSpPr bwMode="auto">
            <a:xfrm flipH="1">
              <a:off x="872" y="994"/>
              <a:ext cx="182" cy="192"/>
              <a:chOff x="4666" y="2982"/>
              <a:chExt cx="481" cy="568"/>
            </a:xfrm>
          </p:grpSpPr>
          <p:sp>
            <p:nvSpPr>
              <p:cNvPr id="85114" name="AutoShape 70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115" name="Freeform 70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16" name="Freeform 70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17" name="Freeform 70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18" name="Freeform 70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19" name="Freeform 70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20" name="Freeform 71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21" name="Freeform 71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22" name="Freeform 71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23" name="Freeform 71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24" name="Freeform 71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25" name="Freeform 71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26" name="Freeform 71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27" name="Freeform 71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28" name="Freeform 71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29" name="Freeform 71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30" name="Freeform 72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31" name="Freeform 72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32" name="Freeform 72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784" name="Group 723"/>
          <p:cNvGrpSpPr>
            <a:grpSpLocks/>
          </p:cNvGrpSpPr>
          <p:nvPr/>
        </p:nvGrpSpPr>
        <p:grpSpPr bwMode="auto">
          <a:xfrm>
            <a:off x="6799263" y="3322638"/>
            <a:ext cx="701675" cy="304800"/>
            <a:chOff x="872" y="994"/>
            <a:chExt cx="442" cy="192"/>
          </a:xfrm>
        </p:grpSpPr>
        <p:sp>
          <p:nvSpPr>
            <p:cNvPr id="85089" name="AutoShape 72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090" name="AutoShape 725"/>
            <p:cNvCxnSpPr>
              <a:cxnSpLocks noChangeShapeType="1"/>
              <a:stCxn id="85089"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091" name="Group 726"/>
            <p:cNvGrpSpPr>
              <a:grpSpLocks/>
            </p:cNvGrpSpPr>
            <p:nvPr/>
          </p:nvGrpSpPr>
          <p:grpSpPr bwMode="auto">
            <a:xfrm flipH="1">
              <a:off x="872" y="994"/>
              <a:ext cx="182" cy="192"/>
              <a:chOff x="4666" y="2982"/>
              <a:chExt cx="481" cy="568"/>
            </a:xfrm>
          </p:grpSpPr>
          <p:sp>
            <p:nvSpPr>
              <p:cNvPr id="85092" name="AutoShape 72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093" name="Freeform 72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094" name="Freeform 72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095" name="Freeform 73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096" name="Freeform 73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097" name="Freeform 73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098" name="Freeform 73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099" name="Freeform 73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00" name="Freeform 73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01" name="Freeform 73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02" name="Freeform 73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03" name="Freeform 73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04" name="Freeform 73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05" name="Freeform 74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06" name="Freeform 74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07" name="Freeform 74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08" name="Freeform 74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09" name="Freeform 74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10" name="Freeform 74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sp>
        <p:nvSpPr>
          <p:cNvPr id="85024" name="Text Box 746"/>
          <p:cNvSpPr txBox="1">
            <a:spLocks noChangeArrowheads="1"/>
          </p:cNvSpPr>
          <p:nvPr/>
        </p:nvSpPr>
        <p:spPr bwMode="auto">
          <a:xfrm>
            <a:off x="1492250" y="4745038"/>
            <a:ext cx="1195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solidFill>
                  <a:srgbClr val="000000"/>
                </a:solidFill>
                <a:miter lim="800000"/>
                <a:headEnd type="none" w="sm" len="sm"/>
                <a:tailEnd type="none" w="sm" len="sm"/>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r>
              <a:rPr lang="en-US" sz="2400">
                <a:solidFill>
                  <a:srgbClr val="000066"/>
                </a:solidFill>
                <a:latin typeface="Eurostile"/>
                <a:cs typeface="Eurostile"/>
              </a:rPr>
              <a:t>Tracker</a:t>
            </a:r>
          </a:p>
        </p:txBody>
      </p:sp>
      <p:grpSp>
        <p:nvGrpSpPr>
          <p:cNvPr id="2345786" name="Group 747"/>
          <p:cNvGrpSpPr>
            <a:grpSpLocks/>
          </p:cNvGrpSpPr>
          <p:nvPr/>
        </p:nvGrpSpPr>
        <p:grpSpPr bwMode="auto">
          <a:xfrm>
            <a:off x="4525963" y="2006600"/>
            <a:ext cx="812800" cy="369889"/>
            <a:chOff x="2851" y="1264"/>
            <a:chExt cx="512" cy="233"/>
          </a:xfrm>
        </p:grpSpPr>
        <p:sp>
          <p:nvSpPr>
            <p:cNvPr id="85083" name="Rectangle 748"/>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84" name="Rectangle 749"/>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85" name="Rectangle 750"/>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86" name="Rectangle 751"/>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87" name="Rectangle 752"/>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88" name="Rectangle 753"/>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85026" name="Rectangle 754"/>
          <p:cNvSpPr>
            <a:spLocks noChangeArrowheads="1"/>
          </p:cNvSpPr>
          <p:nvPr/>
        </p:nvSpPr>
        <p:spPr bwMode="auto">
          <a:xfrm>
            <a:off x="17811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27" name="Rectangle 755"/>
          <p:cNvSpPr>
            <a:spLocks noChangeArrowheads="1"/>
          </p:cNvSpPr>
          <p:nvPr/>
        </p:nvSpPr>
        <p:spPr bwMode="auto">
          <a:xfrm>
            <a:off x="19161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28" name="Rectangle 756"/>
          <p:cNvSpPr>
            <a:spLocks noChangeArrowheads="1"/>
          </p:cNvSpPr>
          <p:nvPr/>
        </p:nvSpPr>
        <p:spPr bwMode="auto">
          <a:xfrm>
            <a:off x="2052638"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29" name="Rectangle 757"/>
          <p:cNvSpPr>
            <a:spLocks noChangeArrowheads="1"/>
          </p:cNvSpPr>
          <p:nvPr/>
        </p:nvSpPr>
        <p:spPr bwMode="auto">
          <a:xfrm>
            <a:off x="21875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30" name="Rectangle 758"/>
          <p:cNvSpPr>
            <a:spLocks noChangeArrowheads="1"/>
          </p:cNvSpPr>
          <p:nvPr/>
        </p:nvSpPr>
        <p:spPr bwMode="auto">
          <a:xfrm>
            <a:off x="23225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31" name="Rectangle 759"/>
          <p:cNvSpPr>
            <a:spLocks noChangeArrowheads="1"/>
          </p:cNvSpPr>
          <p:nvPr/>
        </p:nvSpPr>
        <p:spPr bwMode="auto">
          <a:xfrm>
            <a:off x="2457450"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5720" name="Rectangle 760"/>
          <p:cNvSpPr>
            <a:spLocks noChangeArrowheads="1"/>
          </p:cNvSpPr>
          <p:nvPr/>
        </p:nvSpPr>
        <p:spPr bwMode="auto">
          <a:xfrm>
            <a:off x="4527550"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nvGrpSpPr>
          <p:cNvPr id="85033" name="Group 761"/>
          <p:cNvGrpSpPr>
            <a:grpSpLocks/>
          </p:cNvGrpSpPr>
          <p:nvPr/>
        </p:nvGrpSpPr>
        <p:grpSpPr bwMode="auto">
          <a:xfrm>
            <a:off x="4751388" y="3671888"/>
            <a:ext cx="812800" cy="369886"/>
            <a:chOff x="2851" y="1264"/>
            <a:chExt cx="512" cy="233"/>
          </a:xfrm>
        </p:grpSpPr>
        <p:sp>
          <p:nvSpPr>
            <p:cNvPr id="85077" name="Rectangle 762"/>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78" name="Rectangle 763"/>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79" name="Rectangle 764"/>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80" name="Rectangle 765"/>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81" name="Rectangle 766"/>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82" name="Rectangle 767"/>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2345728" name="Rectangle 768"/>
          <p:cNvSpPr>
            <a:spLocks noChangeArrowheads="1"/>
          </p:cNvSpPr>
          <p:nvPr/>
        </p:nvSpPr>
        <p:spPr bwMode="auto">
          <a:xfrm>
            <a:off x="4662488"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35" name="Rectangle 769"/>
          <p:cNvSpPr>
            <a:spLocks noChangeArrowheads="1"/>
          </p:cNvSpPr>
          <p:nvPr/>
        </p:nvSpPr>
        <p:spPr bwMode="auto">
          <a:xfrm>
            <a:off x="5021263"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nvGrpSpPr>
          <p:cNvPr id="85036" name="Group 770"/>
          <p:cNvGrpSpPr>
            <a:grpSpLocks/>
          </p:cNvGrpSpPr>
          <p:nvPr/>
        </p:nvGrpSpPr>
        <p:grpSpPr bwMode="auto">
          <a:xfrm>
            <a:off x="1646238" y="2590800"/>
            <a:ext cx="812800" cy="369889"/>
            <a:chOff x="2851" y="1264"/>
            <a:chExt cx="512" cy="233"/>
          </a:xfrm>
        </p:grpSpPr>
        <p:sp>
          <p:nvSpPr>
            <p:cNvPr id="85071" name="Rectangle 771"/>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72" name="Rectangle 772"/>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73" name="Rectangle 773"/>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74" name="Rectangle 774"/>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75" name="Rectangle 775"/>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76" name="Rectangle 776"/>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2345737" name="Rectangle 777"/>
          <p:cNvSpPr>
            <a:spLocks noChangeArrowheads="1"/>
          </p:cNvSpPr>
          <p:nvPr/>
        </p:nvSpPr>
        <p:spPr bwMode="auto">
          <a:xfrm>
            <a:off x="4797425"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5738" name="Rectangle 778"/>
          <p:cNvSpPr>
            <a:spLocks noChangeArrowheads="1"/>
          </p:cNvSpPr>
          <p:nvPr/>
        </p:nvSpPr>
        <p:spPr bwMode="auto">
          <a:xfrm>
            <a:off x="4932363"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39" name="Rectangle 779"/>
          <p:cNvSpPr>
            <a:spLocks noChangeArrowheads="1"/>
          </p:cNvSpPr>
          <p:nvPr/>
        </p:nvSpPr>
        <p:spPr bwMode="auto">
          <a:xfrm>
            <a:off x="4886325"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40" name="Rectangle 780"/>
          <p:cNvSpPr>
            <a:spLocks noChangeArrowheads="1"/>
          </p:cNvSpPr>
          <p:nvPr/>
        </p:nvSpPr>
        <p:spPr bwMode="auto">
          <a:xfrm>
            <a:off x="5292725"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41" name="Rectangle 781"/>
          <p:cNvSpPr>
            <a:spLocks noChangeArrowheads="1"/>
          </p:cNvSpPr>
          <p:nvPr/>
        </p:nvSpPr>
        <p:spPr bwMode="auto">
          <a:xfrm>
            <a:off x="1646238" y="25910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nvGrpSpPr>
          <p:cNvPr id="85042" name="Group 784"/>
          <p:cNvGrpSpPr>
            <a:grpSpLocks/>
          </p:cNvGrpSpPr>
          <p:nvPr/>
        </p:nvGrpSpPr>
        <p:grpSpPr bwMode="auto">
          <a:xfrm>
            <a:off x="7362825" y="4660900"/>
            <a:ext cx="812800" cy="369889"/>
            <a:chOff x="2851" y="1264"/>
            <a:chExt cx="512" cy="233"/>
          </a:xfrm>
        </p:grpSpPr>
        <p:sp>
          <p:nvSpPr>
            <p:cNvPr id="85065" name="Rectangle 785"/>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66" name="Rectangle 786"/>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67" name="Rectangle 787"/>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68" name="Rectangle 788"/>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69" name="Rectangle 789"/>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70" name="Rectangle 790"/>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85043" name="Rectangle 798"/>
          <p:cNvSpPr>
            <a:spLocks noChangeArrowheads="1"/>
          </p:cNvSpPr>
          <p:nvPr/>
        </p:nvSpPr>
        <p:spPr bwMode="auto">
          <a:xfrm>
            <a:off x="1781175" y="25910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44" name="Rectangle 799"/>
          <p:cNvSpPr>
            <a:spLocks noChangeArrowheads="1"/>
          </p:cNvSpPr>
          <p:nvPr/>
        </p:nvSpPr>
        <p:spPr bwMode="auto">
          <a:xfrm>
            <a:off x="2051050" y="25910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45" name="Rectangle 800"/>
          <p:cNvSpPr>
            <a:spLocks noChangeArrowheads="1"/>
          </p:cNvSpPr>
          <p:nvPr/>
        </p:nvSpPr>
        <p:spPr bwMode="auto">
          <a:xfrm>
            <a:off x="7362825" y="46611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46" name="Rectangle 801"/>
          <p:cNvSpPr>
            <a:spLocks noChangeArrowheads="1"/>
          </p:cNvSpPr>
          <p:nvPr/>
        </p:nvSpPr>
        <p:spPr bwMode="auto">
          <a:xfrm>
            <a:off x="5157788"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5762" name="Rectangle 802"/>
          <p:cNvSpPr>
            <a:spLocks noChangeArrowheads="1"/>
          </p:cNvSpPr>
          <p:nvPr/>
        </p:nvSpPr>
        <p:spPr bwMode="auto">
          <a:xfrm>
            <a:off x="5067300"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5763" name="Rectangle 803"/>
          <p:cNvSpPr>
            <a:spLocks noChangeArrowheads="1"/>
          </p:cNvSpPr>
          <p:nvPr/>
        </p:nvSpPr>
        <p:spPr bwMode="auto">
          <a:xfrm>
            <a:off x="5202238"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49" name="Rectangle 804"/>
          <p:cNvSpPr>
            <a:spLocks noChangeArrowheads="1"/>
          </p:cNvSpPr>
          <p:nvPr/>
        </p:nvSpPr>
        <p:spPr bwMode="auto">
          <a:xfrm>
            <a:off x="4751388"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5765" name="Line 805"/>
          <p:cNvSpPr>
            <a:spLocks noChangeShapeType="1"/>
          </p:cNvSpPr>
          <p:nvPr/>
        </p:nvSpPr>
        <p:spPr bwMode="auto">
          <a:xfrm flipH="1">
            <a:off x="3267075" y="1628775"/>
            <a:ext cx="719138" cy="2925763"/>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5766" name="Line 806"/>
          <p:cNvSpPr>
            <a:spLocks noChangeShapeType="1"/>
          </p:cNvSpPr>
          <p:nvPr/>
        </p:nvSpPr>
        <p:spPr bwMode="auto">
          <a:xfrm flipV="1">
            <a:off x="3086100" y="1673225"/>
            <a:ext cx="676275" cy="2835275"/>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grpSp>
        <p:nvGrpSpPr>
          <p:cNvPr id="2345790" name="Group 807"/>
          <p:cNvGrpSpPr>
            <a:grpSpLocks/>
          </p:cNvGrpSpPr>
          <p:nvPr/>
        </p:nvGrpSpPr>
        <p:grpSpPr bwMode="auto">
          <a:xfrm>
            <a:off x="4211638" y="1196975"/>
            <a:ext cx="812800" cy="369889"/>
            <a:chOff x="2851" y="1264"/>
            <a:chExt cx="512" cy="233"/>
          </a:xfrm>
        </p:grpSpPr>
        <p:sp>
          <p:nvSpPr>
            <p:cNvPr id="85059" name="Rectangle 808"/>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60" name="Rectangle 809"/>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61" name="Rectangle 810"/>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62" name="Rectangle 811"/>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63" name="Rectangle 812"/>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64" name="Rectangle 813"/>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2345774" name="Line 814"/>
          <p:cNvSpPr>
            <a:spLocks noChangeShapeType="1"/>
          </p:cNvSpPr>
          <p:nvPr/>
        </p:nvSpPr>
        <p:spPr bwMode="auto">
          <a:xfrm flipH="1" flipV="1">
            <a:off x="2411413" y="2843213"/>
            <a:ext cx="90487" cy="2386012"/>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5775" name="Line 815"/>
          <p:cNvSpPr>
            <a:spLocks noChangeShapeType="1"/>
          </p:cNvSpPr>
          <p:nvPr/>
        </p:nvSpPr>
        <p:spPr bwMode="auto">
          <a:xfrm flipV="1">
            <a:off x="2592388" y="3924300"/>
            <a:ext cx="2879725" cy="1349375"/>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5776" name="Line 816"/>
          <p:cNvSpPr>
            <a:spLocks noChangeShapeType="1"/>
          </p:cNvSpPr>
          <p:nvPr/>
        </p:nvSpPr>
        <p:spPr bwMode="auto">
          <a:xfrm>
            <a:off x="5381625" y="3924300"/>
            <a:ext cx="2565400" cy="854075"/>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5778" name="Line 818"/>
          <p:cNvSpPr>
            <a:spLocks noChangeShapeType="1"/>
          </p:cNvSpPr>
          <p:nvPr/>
        </p:nvSpPr>
        <p:spPr bwMode="auto">
          <a:xfrm flipH="1" flipV="1">
            <a:off x="1962150" y="2843213"/>
            <a:ext cx="3105150" cy="946150"/>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5779" name="Line 819"/>
          <p:cNvSpPr>
            <a:spLocks noChangeShapeType="1"/>
          </p:cNvSpPr>
          <p:nvPr/>
        </p:nvSpPr>
        <p:spPr bwMode="auto">
          <a:xfrm flipH="1" flipV="1">
            <a:off x="4302125" y="1449388"/>
            <a:ext cx="3105150" cy="3328987"/>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5781" name="Freeform 821"/>
          <p:cNvSpPr>
            <a:spLocks/>
          </p:cNvSpPr>
          <p:nvPr/>
        </p:nvSpPr>
        <p:spPr bwMode="auto">
          <a:xfrm>
            <a:off x="1817688" y="2832100"/>
            <a:ext cx="146860" cy="369332"/>
          </a:xfrm>
          <a:custGeom>
            <a:avLst/>
            <a:gdLst>
              <a:gd name="T0" fmla="*/ 0 w 3606"/>
              <a:gd name="T1" fmla="*/ 0 h 1226"/>
              <a:gd name="T2" fmla="*/ 1035050 w 3606"/>
              <a:gd name="T3" fmla="*/ 1177925 h 1226"/>
              <a:gd name="T4" fmla="*/ 4375150 w 3606"/>
              <a:gd name="T5" fmla="*/ 1541463 h 1226"/>
              <a:gd name="T6" fmla="*/ 5724525 w 3606"/>
              <a:gd name="T7" fmla="*/ 1946275 h 1226"/>
              <a:gd name="T8" fmla="*/ 0 60000 65536"/>
              <a:gd name="T9" fmla="*/ 0 60000 65536"/>
              <a:gd name="T10" fmla="*/ 0 60000 65536"/>
              <a:gd name="T11" fmla="*/ 0 60000 65536"/>
              <a:gd name="T12" fmla="*/ 0 w 3606"/>
              <a:gd name="T13" fmla="*/ 0 h 1226"/>
              <a:gd name="T14" fmla="*/ 3606 w 3606"/>
              <a:gd name="T15" fmla="*/ 1226 h 1226"/>
            </a:gdLst>
            <a:ahLst/>
            <a:cxnLst>
              <a:cxn ang="T8">
                <a:pos x="T0" y="T1"/>
              </a:cxn>
              <a:cxn ang="T9">
                <a:pos x="T2" y="T3"/>
              </a:cxn>
              <a:cxn ang="T10">
                <a:pos x="T4" y="T5"/>
              </a:cxn>
              <a:cxn ang="T11">
                <a:pos x="T6" y="T7"/>
              </a:cxn>
            </a:cxnLst>
            <a:rect l="T12" t="T13" r="T14" b="T15"/>
            <a:pathLst>
              <a:path w="3606" h="1226">
                <a:moveTo>
                  <a:pt x="0" y="0"/>
                </a:moveTo>
                <a:cubicBezTo>
                  <a:pt x="109" y="124"/>
                  <a:pt x="193" y="580"/>
                  <a:pt x="652" y="742"/>
                </a:cubicBezTo>
                <a:cubicBezTo>
                  <a:pt x="1111" y="904"/>
                  <a:pt x="2264" y="890"/>
                  <a:pt x="2756" y="971"/>
                </a:cubicBezTo>
                <a:cubicBezTo>
                  <a:pt x="3248" y="1052"/>
                  <a:pt x="3360" y="1131"/>
                  <a:pt x="3606" y="1226"/>
                </a:cubicBezTo>
              </a:path>
            </a:pathLst>
          </a:custGeom>
          <a:noFill/>
          <a:ln w="19050" cap="flat" cmpd="sng">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wrap="none" rIns="54000">
            <a:spAutoFit/>
          </a:bodyPr>
          <a:lstStyle/>
          <a:p>
            <a:endParaRPr lang="en-US">
              <a:solidFill>
                <a:srgbClr val="000000"/>
              </a:solidFill>
              <a:latin typeface="Eurostile"/>
              <a:cs typeface="Eurostile"/>
            </a:endParaRPr>
          </a:p>
        </p:txBody>
      </p:sp>
    </p:spTree>
    <p:extLst>
      <p:ext uri="{BB962C8B-B14F-4D97-AF65-F5344CB8AC3E}">
        <p14:creationId xmlns:p14="http://schemas.microsoft.com/office/powerpoint/2010/main" val="307697147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mph" presetSubtype="0" nodeType="withEffect">
                                  <p:stCondLst>
                                    <p:cond delay="0"/>
                                  </p:stCondLst>
                                  <p:childTnLst>
                                    <p:set>
                                      <p:cBhvr rctx="PPT">
                                        <p:cTn id="6" dur="indefinite"/>
                                        <p:tgtEl>
                                          <p:spTgt spid="12"/>
                                        </p:tgtEl>
                                        <p:attrNameLst>
                                          <p:attrName>style.opacity</p:attrName>
                                        </p:attrNameLst>
                                      </p:cBhvr>
                                      <p:to>
                                        <p:strVal val="0.5"/>
                                      </p:to>
                                    </p:set>
                                    <p:animEffect filter="image" prLst="opacity: 0.5">
                                      <p:cBhvr rctx="IE">
                                        <p:cTn id="7" dur="indefinite"/>
                                        <p:tgtEl>
                                          <p:spTgt spid="12"/>
                                        </p:tgtEl>
                                      </p:cBhvr>
                                    </p:animEffect>
                                  </p:childTnLst>
                                </p:cTn>
                              </p:par>
                              <p:par>
                                <p:cTn id="8" presetID="9" presetClass="emph" presetSubtype="0" nodeType="withEffect">
                                  <p:stCondLst>
                                    <p:cond delay="0"/>
                                  </p:stCondLst>
                                  <p:childTnLst>
                                    <p:set>
                                      <p:cBhvr rctx="PPT">
                                        <p:cTn id="9" dur="indefinite"/>
                                        <p:tgtEl>
                                          <p:spTgt spid="14"/>
                                        </p:tgtEl>
                                        <p:attrNameLst>
                                          <p:attrName>style.opacity</p:attrName>
                                        </p:attrNameLst>
                                      </p:cBhvr>
                                      <p:to>
                                        <p:strVal val="0.5"/>
                                      </p:to>
                                    </p:set>
                                    <p:animEffect filter="image" prLst="opacity: 0.5">
                                      <p:cBhvr rctx="IE">
                                        <p:cTn id="10" dur="indefinite"/>
                                        <p:tgtEl>
                                          <p:spTgt spid="14"/>
                                        </p:tgtEl>
                                      </p:cBhvr>
                                    </p:animEffect>
                                  </p:childTnLst>
                                </p:cTn>
                              </p:par>
                              <p:par>
                                <p:cTn id="11" presetID="9" presetClass="emph" presetSubtype="0" nodeType="withEffect">
                                  <p:stCondLst>
                                    <p:cond delay="0"/>
                                  </p:stCondLst>
                                  <p:childTnLst>
                                    <p:set>
                                      <p:cBhvr rctx="PPT">
                                        <p:cTn id="12" dur="indefinite"/>
                                        <p:tgtEl>
                                          <p:spTgt spid="2345755"/>
                                        </p:tgtEl>
                                        <p:attrNameLst>
                                          <p:attrName>style.opacity</p:attrName>
                                        </p:attrNameLst>
                                      </p:cBhvr>
                                      <p:to>
                                        <p:strVal val="0.5"/>
                                      </p:to>
                                    </p:set>
                                    <p:animEffect filter="image" prLst="opacity: 0.5">
                                      <p:cBhvr rctx="IE">
                                        <p:cTn id="13" dur="indefinite"/>
                                        <p:tgtEl>
                                          <p:spTgt spid="2345755"/>
                                        </p:tgtEl>
                                      </p:cBhvr>
                                    </p:animEffect>
                                  </p:childTnLst>
                                </p:cTn>
                              </p:par>
                              <p:par>
                                <p:cTn id="14" presetID="9" presetClass="emph" presetSubtype="0" nodeType="withEffect">
                                  <p:stCondLst>
                                    <p:cond delay="0"/>
                                  </p:stCondLst>
                                  <p:childTnLst>
                                    <p:set>
                                      <p:cBhvr rctx="PPT">
                                        <p:cTn id="15" dur="indefinite"/>
                                        <p:tgtEl>
                                          <p:spTgt spid="18"/>
                                        </p:tgtEl>
                                        <p:attrNameLst>
                                          <p:attrName>style.opacity</p:attrName>
                                        </p:attrNameLst>
                                      </p:cBhvr>
                                      <p:to>
                                        <p:strVal val="0.5"/>
                                      </p:to>
                                    </p:set>
                                    <p:animEffect filter="image" prLst="opacity: 0.5">
                                      <p:cBhvr rctx="IE">
                                        <p:cTn id="16" dur="indefinite"/>
                                        <p:tgtEl>
                                          <p:spTgt spid="18"/>
                                        </p:tgtEl>
                                      </p:cBhvr>
                                    </p:animEffect>
                                  </p:childTnLst>
                                </p:cTn>
                              </p:par>
                              <p:par>
                                <p:cTn id="17" presetID="9" presetClass="emph" presetSubtype="0" nodeType="withEffect">
                                  <p:stCondLst>
                                    <p:cond delay="0"/>
                                  </p:stCondLst>
                                  <p:childTnLst>
                                    <p:set>
                                      <p:cBhvr rctx="PPT">
                                        <p:cTn id="18" dur="indefinite"/>
                                        <p:tgtEl>
                                          <p:spTgt spid="22"/>
                                        </p:tgtEl>
                                        <p:attrNameLst>
                                          <p:attrName>style.opacity</p:attrName>
                                        </p:attrNameLst>
                                      </p:cBhvr>
                                      <p:to>
                                        <p:strVal val="0.5"/>
                                      </p:to>
                                    </p:set>
                                    <p:animEffect filter="image" prLst="opacity: 0.5">
                                      <p:cBhvr rctx="IE">
                                        <p:cTn id="19" dur="indefinite"/>
                                        <p:tgtEl>
                                          <p:spTgt spid="22"/>
                                        </p:tgtEl>
                                      </p:cBhvr>
                                    </p:animEffect>
                                  </p:childTnLst>
                                </p:cTn>
                              </p:par>
                              <p:par>
                                <p:cTn id="20" presetID="9" presetClass="emph" presetSubtype="0" nodeType="withEffect">
                                  <p:stCondLst>
                                    <p:cond delay="0"/>
                                  </p:stCondLst>
                                  <p:childTnLst>
                                    <p:set>
                                      <p:cBhvr rctx="PPT">
                                        <p:cTn id="21" dur="indefinite"/>
                                        <p:tgtEl>
                                          <p:spTgt spid="20"/>
                                        </p:tgtEl>
                                        <p:attrNameLst>
                                          <p:attrName>style.opacity</p:attrName>
                                        </p:attrNameLst>
                                      </p:cBhvr>
                                      <p:to>
                                        <p:strVal val="0.5"/>
                                      </p:to>
                                    </p:set>
                                    <p:animEffect filter="image" prLst="opacity: 0.5">
                                      <p:cBhvr rctx="IE">
                                        <p:cTn id="22" dur="indefinite"/>
                                        <p:tgtEl>
                                          <p:spTgt spid="20"/>
                                        </p:tgtEl>
                                      </p:cBhvr>
                                    </p:animEffect>
                                  </p:childTnLst>
                                </p:cTn>
                              </p:par>
                              <p:par>
                                <p:cTn id="23" presetID="9" presetClass="emph" presetSubtype="0" nodeType="withEffect">
                                  <p:stCondLst>
                                    <p:cond delay="0"/>
                                  </p:stCondLst>
                                  <p:childTnLst>
                                    <p:set>
                                      <p:cBhvr rctx="PPT">
                                        <p:cTn id="24" dur="indefinite"/>
                                        <p:tgtEl>
                                          <p:spTgt spid="2345757"/>
                                        </p:tgtEl>
                                        <p:attrNameLst>
                                          <p:attrName>style.opacity</p:attrName>
                                        </p:attrNameLst>
                                      </p:cBhvr>
                                      <p:to>
                                        <p:strVal val="0.5"/>
                                      </p:to>
                                    </p:set>
                                    <p:animEffect filter="image" prLst="opacity: 0.5">
                                      <p:cBhvr rctx="IE">
                                        <p:cTn id="25" dur="indefinite"/>
                                        <p:tgtEl>
                                          <p:spTgt spid="2345757"/>
                                        </p:tgtEl>
                                      </p:cBhvr>
                                    </p:animEffect>
                                  </p:childTnLst>
                                </p:cTn>
                              </p:par>
                              <p:par>
                                <p:cTn id="26" presetID="9" presetClass="emph" presetSubtype="0" nodeType="withEffect">
                                  <p:stCondLst>
                                    <p:cond delay="0"/>
                                  </p:stCondLst>
                                  <p:childTnLst>
                                    <p:set>
                                      <p:cBhvr rctx="PPT">
                                        <p:cTn id="27" dur="indefinite"/>
                                        <p:tgtEl>
                                          <p:spTgt spid="24"/>
                                        </p:tgtEl>
                                        <p:attrNameLst>
                                          <p:attrName>style.opacity</p:attrName>
                                        </p:attrNameLst>
                                      </p:cBhvr>
                                      <p:to>
                                        <p:strVal val="0.5"/>
                                      </p:to>
                                    </p:set>
                                    <p:animEffect filter="image" prLst="opacity: 0.5">
                                      <p:cBhvr rctx="IE">
                                        <p:cTn id="28" dur="indefinite"/>
                                        <p:tgtEl>
                                          <p:spTgt spid="24"/>
                                        </p:tgtEl>
                                      </p:cBhvr>
                                    </p:animEffect>
                                  </p:childTnLst>
                                </p:cTn>
                              </p:par>
                              <p:par>
                                <p:cTn id="29" presetID="9" presetClass="emph" presetSubtype="0" nodeType="withEffect">
                                  <p:stCondLst>
                                    <p:cond delay="0"/>
                                  </p:stCondLst>
                                  <p:childTnLst>
                                    <p:set>
                                      <p:cBhvr rctx="PPT">
                                        <p:cTn id="30" dur="indefinite"/>
                                        <p:tgtEl>
                                          <p:spTgt spid="26"/>
                                        </p:tgtEl>
                                        <p:attrNameLst>
                                          <p:attrName>style.opacity</p:attrName>
                                        </p:attrNameLst>
                                      </p:cBhvr>
                                      <p:to>
                                        <p:strVal val="0.5"/>
                                      </p:to>
                                    </p:set>
                                    <p:animEffect filter="image" prLst="opacity: 0.5">
                                      <p:cBhvr rctx="IE">
                                        <p:cTn id="31" dur="indefinite"/>
                                        <p:tgtEl>
                                          <p:spTgt spid="26"/>
                                        </p:tgtEl>
                                      </p:cBhvr>
                                    </p:animEffect>
                                  </p:childTnLst>
                                </p:cTn>
                              </p:par>
                              <p:par>
                                <p:cTn id="32" presetID="9" presetClass="emph" presetSubtype="0" nodeType="withEffect">
                                  <p:stCondLst>
                                    <p:cond delay="0"/>
                                  </p:stCondLst>
                                  <p:childTnLst>
                                    <p:set>
                                      <p:cBhvr rctx="PPT">
                                        <p:cTn id="33" dur="indefinite"/>
                                        <p:tgtEl>
                                          <p:spTgt spid="2345637"/>
                                        </p:tgtEl>
                                        <p:attrNameLst>
                                          <p:attrName>style.opacity</p:attrName>
                                        </p:attrNameLst>
                                      </p:cBhvr>
                                      <p:to>
                                        <p:strVal val="0.5"/>
                                      </p:to>
                                    </p:set>
                                    <p:animEffect filter="image" prLst="opacity: 0.5">
                                      <p:cBhvr rctx="IE">
                                        <p:cTn id="34" dur="indefinite"/>
                                        <p:tgtEl>
                                          <p:spTgt spid="2345637"/>
                                        </p:tgtEl>
                                      </p:cBhvr>
                                    </p:animEffect>
                                  </p:childTnLst>
                                </p:cTn>
                              </p:par>
                              <p:par>
                                <p:cTn id="35" presetID="9" presetClass="emph" presetSubtype="0" nodeType="withEffect">
                                  <p:stCondLst>
                                    <p:cond delay="0"/>
                                  </p:stCondLst>
                                  <p:childTnLst>
                                    <p:set>
                                      <p:cBhvr rctx="PPT">
                                        <p:cTn id="36" dur="indefinite"/>
                                        <p:tgtEl>
                                          <p:spTgt spid="2345660"/>
                                        </p:tgtEl>
                                        <p:attrNameLst>
                                          <p:attrName>style.opacity</p:attrName>
                                        </p:attrNameLst>
                                      </p:cBhvr>
                                      <p:to>
                                        <p:strVal val="0.5"/>
                                      </p:to>
                                    </p:set>
                                    <p:animEffect filter="image" prLst="opacity: 0.5">
                                      <p:cBhvr rctx="IE">
                                        <p:cTn id="37" dur="indefinite"/>
                                        <p:tgtEl>
                                          <p:spTgt spid="2345660"/>
                                        </p:tgtEl>
                                      </p:cBhvr>
                                    </p:animEffect>
                                  </p:childTnLst>
                                </p:cTn>
                              </p:par>
                              <p:par>
                                <p:cTn id="38" presetID="9" presetClass="emph" presetSubtype="0" nodeType="withEffect">
                                  <p:stCondLst>
                                    <p:cond delay="0"/>
                                  </p:stCondLst>
                                  <p:childTnLst>
                                    <p:set>
                                      <p:cBhvr rctx="PPT">
                                        <p:cTn id="39" dur="indefinite"/>
                                        <p:tgtEl>
                                          <p:spTgt spid="2345683"/>
                                        </p:tgtEl>
                                        <p:attrNameLst>
                                          <p:attrName>style.opacity</p:attrName>
                                        </p:attrNameLst>
                                      </p:cBhvr>
                                      <p:to>
                                        <p:strVal val="0.5"/>
                                      </p:to>
                                    </p:set>
                                    <p:animEffect filter="image" prLst="opacity: 0.5">
                                      <p:cBhvr rctx="IE">
                                        <p:cTn id="40" dur="indefinite"/>
                                        <p:tgtEl>
                                          <p:spTgt spid="2345683"/>
                                        </p:tgtEl>
                                      </p:cBhvr>
                                    </p:animEffect>
                                  </p:childTnLst>
                                </p:cTn>
                              </p:par>
                              <p:par>
                                <p:cTn id="41" presetID="9" presetClass="emph" presetSubtype="0" nodeType="withEffect">
                                  <p:stCondLst>
                                    <p:cond delay="0"/>
                                  </p:stCondLst>
                                  <p:childTnLst>
                                    <p:set>
                                      <p:cBhvr rctx="PPT">
                                        <p:cTn id="42" dur="indefinite"/>
                                        <p:tgtEl>
                                          <p:spTgt spid="28"/>
                                        </p:tgtEl>
                                        <p:attrNameLst>
                                          <p:attrName>style.opacity</p:attrName>
                                        </p:attrNameLst>
                                      </p:cBhvr>
                                      <p:to>
                                        <p:strVal val="0.5"/>
                                      </p:to>
                                    </p:set>
                                    <p:animEffect filter="image" prLst="opacity: 0.5">
                                      <p:cBhvr rctx="IE">
                                        <p:cTn id="43" dur="indefinite"/>
                                        <p:tgtEl>
                                          <p:spTgt spid="28"/>
                                        </p:tgtEl>
                                      </p:cBhvr>
                                    </p:animEffect>
                                  </p:childTnLst>
                                </p:cTn>
                              </p:par>
                              <p:par>
                                <p:cTn id="44" presetID="9" presetClass="emph" presetSubtype="0" nodeType="withEffect">
                                  <p:stCondLst>
                                    <p:cond delay="0"/>
                                  </p:stCondLst>
                                  <p:childTnLst>
                                    <p:set>
                                      <p:cBhvr rctx="PPT">
                                        <p:cTn id="45" dur="indefinite"/>
                                        <p:tgtEl>
                                          <p:spTgt spid="2345743"/>
                                        </p:tgtEl>
                                        <p:attrNameLst>
                                          <p:attrName>style.opacity</p:attrName>
                                        </p:attrNameLst>
                                      </p:cBhvr>
                                      <p:to>
                                        <p:strVal val="0.5"/>
                                      </p:to>
                                    </p:set>
                                    <p:animEffect filter="image" prLst="opacity: 0.5">
                                      <p:cBhvr rctx="IE">
                                        <p:cTn id="46" dur="indefinite"/>
                                        <p:tgtEl>
                                          <p:spTgt spid="2345743"/>
                                        </p:tgtEl>
                                      </p:cBhvr>
                                    </p:animEffect>
                                  </p:childTnLst>
                                </p:cTn>
                              </p:par>
                              <p:par>
                                <p:cTn id="47" presetID="9" presetClass="emph" presetSubtype="0" nodeType="withEffect">
                                  <p:stCondLst>
                                    <p:cond delay="0"/>
                                  </p:stCondLst>
                                  <p:childTnLst>
                                    <p:set>
                                      <p:cBhvr rctx="PPT">
                                        <p:cTn id="48" dur="indefinite"/>
                                        <p:tgtEl>
                                          <p:spTgt spid="2344987"/>
                                        </p:tgtEl>
                                        <p:attrNameLst>
                                          <p:attrName>style.opacity</p:attrName>
                                        </p:attrNameLst>
                                      </p:cBhvr>
                                      <p:to>
                                        <p:strVal val="0.5"/>
                                      </p:to>
                                    </p:set>
                                    <p:animEffect filter="image" prLst="opacity: 0.5">
                                      <p:cBhvr rctx="IE">
                                        <p:cTn id="49" dur="indefinite"/>
                                        <p:tgtEl>
                                          <p:spTgt spid="2344987"/>
                                        </p:tgtEl>
                                      </p:cBhvr>
                                    </p:animEffect>
                                  </p:childTnLst>
                                </p:cTn>
                              </p:par>
                              <p:par>
                                <p:cTn id="50" presetID="9" presetClass="emph" presetSubtype="0" nodeType="withEffect">
                                  <p:stCondLst>
                                    <p:cond delay="0"/>
                                  </p:stCondLst>
                                  <p:childTnLst>
                                    <p:set>
                                      <p:cBhvr rctx="PPT">
                                        <p:cTn id="51" dur="indefinite"/>
                                        <p:tgtEl>
                                          <p:spTgt spid="2345753"/>
                                        </p:tgtEl>
                                        <p:attrNameLst>
                                          <p:attrName>style.opacity</p:attrName>
                                        </p:attrNameLst>
                                      </p:cBhvr>
                                      <p:to>
                                        <p:strVal val="0.5"/>
                                      </p:to>
                                    </p:set>
                                    <p:animEffect filter="image" prLst="opacity: 0.5">
                                      <p:cBhvr rctx="IE">
                                        <p:cTn id="52" dur="indefinite"/>
                                        <p:tgtEl>
                                          <p:spTgt spid="2345753"/>
                                        </p:tgtEl>
                                      </p:cBhvr>
                                    </p:animEffect>
                                  </p:childTnLst>
                                </p:cTn>
                              </p:par>
                              <p:par>
                                <p:cTn id="53" presetID="9" presetClass="emph" presetSubtype="0" nodeType="withEffect">
                                  <p:stCondLst>
                                    <p:cond delay="0"/>
                                  </p:stCondLst>
                                  <p:childTnLst>
                                    <p:set>
                                      <p:cBhvr rctx="PPT">
                                        <p:cTn id="54" dur="indefinite"/>
                                        <p:tgtEl>
                                          <p:spTgt spid="2345730"/>
                                        </p:tgtEl>
                                        <p:attrNameLst>
                                          <p:attrName>style.opacity</p:attrName>
                                        </p:attrNameLst>
                                      </p:cBhvr>
                                      <p:to>
                                        <p:strVal val="0.5"/>
                                      </p:to>
                                    </p:set>
                                    <p:animEffect filter="image" prLst="opacity: 0.5">
                                      <p:cBhvr rctx="IE">
                                        <p:cTn id="55" dur="indefinite"/>
                                        <p:tgtEl>
                                          <p:spTgt spid="2345730"/>
                                        </p:tgtEl>
                                      </p:cBhvr>
                                    </p:animEffect>
                                  </p:childTnLst>
                                </p:cTn>
                              </p:par>
                              <p:par>
                                <p:cTn id="56" presetID="9" presetClass="emph" presetSubtype="0" nodeType="withEffect">
                                  <p:stCondLst>
                                    <p:cond delay="0"/>
                                  </p:stCondLst>
                                  <p:childTnLst>
                                    <p:set>
                                      <p:cBhvr rctx="PPT">
                                        <p:cTn id="57" dur="indefinite"/>
                                        <p:tgtEl>
                                          <p:spTgt spid="2345782"/>
                                        </p:tgtEl>
                                        <p:attrNameLst>
                                          <p:attrName>style.opacity</p:attrName>
                                        </p:attrNameLst>
                                      </p:cBhvr>
                                      <p:to>
                                        <p:strVal val="0.5"/>
                                      </p:to>
                                    </p:set>
                                    <p:animEffect filter="image" prLst="opacity: 0.5">
                                      <p:cBhvr rctx="IE">
                                        <p:cTn id="58" dur="indefinite"/>
                                        <p:tgtEl>
                                          <p:spTgt spid="2345782"/>
                                        </p:tgtEl>
                                      </p:cBhvr>
                                    </p:animEffect>
                                  </p:childTnLst>
                                </p:cTn>
                              </p:par>
                              <p:par>
                                <p:cTn id="59" presetID="9" presetClass="emph" presetSubtype="0" nodeType="withEffect">
                                  <p:stCondLst>
                                    <p:cond delay="0"/>
                                  </p:stCondLst>
                                  <p:childTnLst>
                                    <p:set>
                                      <p:cBhvr rctx="PPT">
                                        <p:cTn id="60" dur="indefinite"/>
                                        <p:tgtEl>
                                          <p:spTgt spid="2345777"/>
                                        </p:tgtEl>
                                        <p:attrNameLst>
                                          <p:attrName>style.opacity</p:attrName>
                                        </p:attrNameLst>
                                      </p:cBhvr>
                                      <p:to>
                                        <p:strVal val="0.5"/>
                                      </p:to>
                                    </p:set>
                                    <p:animEffect filter="image" prLst="opacity: 0.5">
                                      <p:cBhvr rctx="IE">
                                        <p:cTn id="61" dur="indefinite"/>
                                        <p:tgtEl>
                                          <p:spTgt spid="2345777"/>
                                        </p:tgtEl>
                                      </p:cBhvr>
                                    </p:animEffect>
                                  </p:childTnLst>
                                </p:cTn>
                              </p:par>
                              <p:par>
                                <p:cTn id="62" presetID="9" presetClass="emph" presetSubtype="0" nodeType="withEffect">
                                  <p:stCondLst>
                                    <p:cond delay="0"/>
                                  </p:stCondLst>
                                  <p:childTnLst>
                                    <p:set>
                                      <p:cBhvr rctx="PPT">
                                        <p:cTn id="63" dur="indefinite"/>
                                        <p:tgtEl>
                                          <p:spTgt spid="2345707"/>
                                        </p:tgtEl>
                                        <p:attrNameLst>
                                          <p:attrName>style.opacity</p:attrName>
                                        </p:attrNameLst>
                                      </p:cBhvr>
                                      <p:to>
                                        <p:strVal val="0.5"/>
                                      </p:to>
                                    </p:set>
                                    <p:animEffect filter="image" prLst="opacity: 0.5">
                                      <p:cBhvr rctx="IE">
                                        <p:cTn id="64" dur="indefinite"/>
                                        <p:tgtEl>
                                          <p:spTgt spid="2345707"/>
                                        </p:tgtEl>
                                      </p:cBhvr>
                                    </p:animEffect>
                                  </p:childTnLst>
                                </p:cTn>
                              </p:par>
                              <p:par>
                                <p:cTn id="65" presetID="9" presetClass="emph" presetSubtype="0" nodeType="withEffect">
                                  <p:stCondLst>
                                    <p:cond delay="0"/>
                                  </p:stCondLst>
                                  <p:childTnLst>
                                    <p:set>
                                      <p:cBhvr rctx="PPT">
                                        <p:cTn id="66" dur="indefinite"/>
                                        <p:tgtEl>
                                          <p:spTgt spid="2345009"/>
                                        </p:tgtEl>
                                        <p:attrNameLst>
                                          <p:attrName>style.opacity</p:attrName>
                                        </p:attrNameLst>
                                      </p:cBhvr>
                                      <p:to>
                                        <p:strVal val="0.5"/>
                                      </p:to>
                                    </p:set>
                                    <p:animEffect filter="image" prLst="opacity: 0.5">
                                      <p:cBhvr rctx="IE">
                                        <p:cTn id="67" dur="indefinite"/>
                                        <p:tgtEl>
                                          <p:spTgt spid="2345009"/>
                                        </p:tgtEl>
                                      </p:cBhvr>
                                    </p:animEffect>
                                  </p:childTnLst>
                                </p:cTn>
                              </p:par>
                              <p:par>
                                <p:cTn id="68" presetID="9" presetClass="emph" presetSubtype="0" nodeType="withEffect">
                                  <p:stCondLst>
                                    <p:cond delay="0"/>
                                  </p:stCondLst>
                                  <p:childTnLst>
                                    <p:set>
                                      <p:cBhvr rctx="PPT">
                                        <p:cTn id="69" dur="indefinite"/>
                                        <p:tgtEl>
                                          <p:spTgt spid="2344962"/>
                                        </p:tgtEl>
                                        <p:attrNameLst>
                                          <p:attrName>style.opacity</p:attrName>
                                        </p:attrNameLst>
                                      </p:cBhvr>
                                      <p:to>
                                        <p:strVal val="0.5"/>
                                      </p:to>
                                    </p:set>
                                    <p:animEffect filter="image" prLst="opacity: 0.5">
                                      <p:cBhvr rctx="IE">
                                        <p:cTn id="70" dur="indefinite"/>
                                        <p:tgtEl>
                                          <p:spTgt spid="2344962"/>
                                        </p:tgtEl>
                                      </p:cBhvr>
                                    </p:animEffect>
                                  </p:childTnLst>
                                </p:cTn>
                              </p:par>
                              <p:par>
                                <p:cTn id="71" presetID="9" presetClass="emph" presetSubtype="0" nodeType="withEffect">
                                  <p:stCondLst>
                                    <p:cond delay="0"/>
                                  </p:stCondLst>
                                  <p:childTnLst>
                                    <p:set>
                                      <p:cBhvr rctx="PPT">
                                        <p:cTn id="72" dur="indefinite"/>
                                        <p:tgtEl>
                                          <p:spTgt spid="2344975"/>
                                        </p:tgtEl>
                                        <p:attrNameLst>
                                          <p:attrName>style.opacity</p:attrName>
                                        </p:attrNameLst>
                                      </p:cBhvr>
                                      <p:to>
                                        <p:strVal val="0.5"/>
                                      </p:to>
                                    </p:set>
                                    <p:animEffect filter="image" prLst="opacity: 0.5">
                                      <p:cBhvr rctx="IE">
                                        <p:cTn id="73" dur="indefinite"/>
                                        <p:tgtEl>
                                          <p:spTgt spid="2344975"/>
                                        </p:tgtEl>
                                      </p:cBhvr>
                                    </p:animEffect>
                                  </p:childTnLst>
                                </p:cTn>
                              </p:par>
                              <p:par>
                                <p:cTn id="74" presetID="9" presetClass="emph" presetSubtype="0" nodeType="withEffect">
                                  <p:stCondLst>
                                    <p:cond delay="0"/>
                                  </p:stCondLst>
                                  <p:childTnLst>
                                    <p:set>
                                      <p:cBhvr rctx="PPT">
                                        <p:cTn id="75" dur="indefinite"/>
                                        <p:tgtEl>
                                          <p:spTgt spid="2345784"/>
                                        </p:tgtEl>
                                        <p:attrNameLst>
                                          <p:attrName>style.opacity</p:attrName>
                                        </p:attrNameLst>
                                      </p:cBhvr>
                                      <p:to>
                                        <p:strVal val="0.5"/>
                                      </p:to>
                                    </p:set>
                                    <p:animEffect filter="image" prLst="opacity: 0.5">
                                      <p:cBhvr rctx="IE">
                                        <p:cTn id="76" dur="indefinite"/>
                                        <p:tgtEl>
                                          <p:spTgt spid="2345784"/>
                                        </p:tgtEl>
                                      </p:cBhvr>
                                    </p:animEffect>
                                  </p:childTnLst>
                                </p:cTn>
                              </p:par>
                              <p:par>
                                <p:cTn id="77" presetID="9" presetClass="emph" presetSubtype="0" nodeType="withEffect">
                                  <p:stCondLst>
                                    <p:cond delay="0"/>
                                  </p:stCondLst>
                                  <p:childTnLst>
                                    <p:set>
                                      <p:cBhvr rctx="PPT">
                                        <p:cTn id="78" dur="indefinite"/>
                                        <p:tgtEl>
                                          <p:spTgt spid="2344960"/>
                                        </p:tgtEl>
                                        <p:attrNameLst>
                                          <p:attrName>style.opacity</p:attrName>
                                        </p:attrNameLst>
                                      </p:cBhvr>
                                      <p:to>
                                        <p:strVal val="0.5"/>
                                      </p:to>
                                    </p:set>
                                    <p:animEffect filter="image" prLst="opacity: 0.5">
                                      <p:cBhvr rctx="IE">
                                        <p:cTn id="79" dur="indefinite"/>
                                        <p:tgtEl>
                                          <p:spTgt spid="2344960"/>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1" presetClass="exit" presetSubtype="0" fill="hold" nodeType="clickEffect">
                                  <p:stCondLst>
                                    <p:cond delay="0"/>
                                  </p:stCondLst>
                                  <p:childTnLst>
                                    <p:set>
                                      <p:cBhvr>
                                        <p:cTn id="83" dur="1" fill="hold">
                                          <p:stCondLst>
                                            <p:cond delay="0"/>
                                          </p:stCondLst>
                                        </p:cTn>
                                        <p:tgtEl>
                                          <p:spTgt spid="2345786"/>
                                        </p:tgtEl>
                                        <p:attrNameLst>
                                          <p:attrName>style.visibility</p:attrName>
                                        </p:attrNameLst>
                                      </p:cBhvr>
                                      <p:to>
                                        <p:strVal val="hidden"/>
                                      </p:to>
                                    </p:set>
                                  </p:childTnLst>
                                </p:cTn>
                              </p:par>
                              <p:par>
                                <p:cTn id="84" presetID="1" presetClass="exit" presetSubtype="0" fill="hold" grpId="0" nodeType="withEffect">
                                  <p:stCondLst>
                                    <p:cond delay="0"/>
                                  </p:stCondLst>
                                  <p:childTnLst>
                                    <p:set>
                                      <p:cBhvr>
                                        <p:cTn id="85" dur="1" fill="hold">
                                          <p:stCondLst>
                                            <p:cond delay="0"/>
                                          </p:stCondLst>
                                        </p:cTn>
                                        <p:tgtEl>
                                          <p:spTgt spid="2345720"/>
                                        </p:tgtEl>
                                        <p:attrNameLst>
                                          <p:attrName>style.visibility</p:attrName>
                                        </p:attrNameLst>
                                      </p:cBhvr>
                                      <p:to>
                                        <p:strVal val="hidden"/>
                                      </p:to>
                                    </p:set>
                                  </p:childTnLst>
                                </p:cTn>
                              </p:par>
                              <p:par>
                                <p:cTn id="86" presetID="1" presetClass="exit" presetSubtype="0" fill="hold" grpId="0" nodeType="withEffect">
                                  <p:stCondLst>
                                    <p:cond delay="0"/>
                                  </p:stCondLst>
                                  <p:childTnLst>
                                    <p:set>
                                      <p:cBhvr>
                                        <p:cTn id="87" dur="1" fill="hold">
                                          <p:stCondLst>
                                            <p:cond delay="0"/>
                                          </p:stCondLst>
                                        </p:cTn>
                                        <p:tgtEl>
                                          <p:spTgt spid="2345728"/>
                                        </p:tgtEl>
                                        <p:attrNameLst>
                                          <p:attrName>style.visibility</p:attrName>
                                        </p:attrNameLst>
                                      </p:cBhvr>
                                      <p:to>
                                        <p:strVal val="hidden"/>
                                      </p:to>
                                    </p:set>
                                  </p:childTnLst>
                                </p:cTn>
                              </p:par>
                              <p:par>
                                <p:cTn id="88" presetID="1" presetClass="exit" presetSubtype="0" fill="hold" grpId="0" nodeType="withEffect">
                                  <p:stCondLst>
                                    <p:cond delay="0"/>
                                  </p:stCondLst>
                                  <p:childTnLst>
                                    <p:set>
                                      <p:cBhvr>
                                        <p:cTn id="89" dur="1" fill="hold">
                                          <p:stCondLst>
                                            <p:cond delay="0"/>
                                          </p:stCondLst>
                                        </p:cTn>
                                        <p:tgtEl>
                                          <p:spTgt spid="2345737"/>
                                        </p:tgtEl>
                                        <p:attrNameLst>
                                          <p:attrName>style.visibility</p:attrName>
                                        </p:attrNameLst>
                                      </p:cBhvr>
                                      <p:to>
                                        <p:strVal val="hidden"/>
                                      </p:to>
                                    </p:set>
                                  </p:childTnLst>
                                </p:cTn>
                              </p:par>
                              <p:par>
                                <p:cTn id="90" presetID="1" presetClass="exit" presetSubtype="0" fill="hold" grpId="0" nodeType="withEffect">
                                  <p:stCondLst>
                                    <p:cond delay="0"/>
                                  </p:stCondLst>
                                  <p:childTnLst>
                                    <p:set>
                                      <p:cBhvr>
                                        <p:cTn id="91" dur="1" fill="hold">
                                          <p:stCondLst>
                                            <p:cond delay="0"/>
                                          </p:stCondLst>
                                        </p:cTn>
                                        <p:tgtEl>
                                          <p:spTgt spid="2345738"/>
                                        </p:tgtEl>
                                        <p:attrNameLst>
                                          <p:attrName>style.visibility</p:attrName>
                                        </p:attrNameLst>
                                      </p:cBhvr>
                                      <p:to>
                                        <p:strVal val="hidden"/>
                                      </p:to>
                                    </p:set>
                                  </p:childTnLst>
                                </p:cTn>
                              </p:par>
                              <p:par>
                                <p:cTn id="92" presetID="1" presetClass="exit" presetSubtype="0" fill="hold" grpId="0" nodeType="withEffect">
                                  <p:stCondLst>
                                    <p:cond delay="0"/>
                                  </p:stCondLst>
                                  <p:childTnLst>
                                    <p:set>
                                      <p:cBhvr>
                                        <p:cTn id="93" dur="1" fill="hold">
                                          <p:stCondLst>
                                            <p:cond delay="0"/>
                                          </p:stCondLst>
                                        </p:cTn>
                                        <p:tgtEl>
                                          <p:spTgt spid="2345762"/>
                                        </p:tgtEl>
                                        <p:attrNameLst>
                                          <p:attrName>style.visibility</p:attrName>
                                        </p:attrNameLst>
                                      </p:cBhvr>
                                      <p:to>
                                        <p:strVal val="hidden"/>
                                      </p:to>
                                    </p:set>
                                  </p:childTnLst>
                                </p:cTn>
                              </p:par>
                              <p:par>
                                <p:cTn id="94" presetID="1" presetClass="exit" presetSubtype="0" fill="hold" grpId="0" nodeType="withEffect">
                                  <p:stCondLst>
                                    <p:cond delay="0"/>
                                  </p:stCondLst>
                                  <p:childTnLst>
                                    <p:set>
                                      <p:cBhvr>
                                        <p:cTn id="95" dur="1" fill="hold">
                                          <p:stCondLst>
                                            <p:cond delay="0"/>
                                          </p:stCondLst>
                                        </p:cTn>
                                        <p:tgtEl>
                                          <p:spTgt spid="2345763"/>
                                        </p:tgtEl>
                                        <p:attrNameLst>
                                          <p:attrName>style.visibility</p:attrName>
                                        </p:attrNameLst>
                                      </p:cBhvr>
                                      <p:to>
                                        <p:strVal val="hidden"/>
                                      </p:to>
                                    </p:set>
                                  </p:childTnLst>
                                </p:cTn>
                              </p:par>
                              <p:par>
                                <p:cTn id="96" presetID="9" presetClass="emph" presetSubtype="0" nodeType="withEffect">
                                  <p:stCondLst>
                                    <p:cond delay="0"/>
                                  </p:stCondLst>
                                  <p:childTnLst>
                                    <p:set>
                                      <p:cBhvr rctx="PPT">
                                        <p:cTn id="97" dur="indefinite"/>
                                        <p:tgtEl>
                                          <p:spTgt spid="30"/>
                                        </p:tgtEl>
                                        <p:attrNameLst>
                                          <p:attrName>style.opacity</p:attrName>
                                        </p:attrNameLst>
                                      </p:cBhvr>
                                      <p:to>
                                        <p:strVal val="0.5"/>
                                      </p:to>
                                    </p:set>
                                    <p:animEffect filter="image" prLst="opacity: 0.5">
                                      <p:cBhvr rctx="IE">
                                        <p:cTn id="98" dur="indefinite"/>
                                        <p:tgtEl>
                                          <p:spTgt spid="30"/>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9" presetClass="emph" presetSubtype="0" nodeType="clickEffect">
                                  <p:stCondLst>
                                    <p:cond delay="0"/>
                                  </p:stCondLst>
                                  <p:childTnLst>
                                    <p:set>
                                      <p:cBhvr rctx="PPT">
                                        <p:cTn id="102" dur="indefinite"/>
                                        <p:tgtEl>
                                          <p:spTgt spid="20"/>
                                        </p:tgtEl>
                                        <p:attrNameLst>
                                          <p:attrName>style.opacity</p:attrName>
                                        </p:attrNameLst>
                                      </p:cBhvr>
                                      <p:to>
                                        <p:strVal val="1"/>
                                      </p:to>
                                    </p:set>
                                    <p:animEffect filter="image" prLst="opacity: 1">
                                      <p:cBhvr rctx="IE">
                                        <p:cTn id="103" dur="indefinite"/>
                                        <p:tgtEl>
                                          <p:spTgt spid="20"/>
                                        </p:tgtEl>
                                      </p:cBhvr>
                                    </p:animEffect>
                                  </p:childTnLst>
                                </p:cTn>
                              </p:par>
                              <p:par>
                                <p:cTn id="104" presetID="1" presetClass="entr" presetSubtype="0" fill="hold" nodeType="withEffect">
                                  <p:stCondLst>
                                    <p:cond delay="0"/>
                                  </p:stCondLst>
                                  <p:childTnLst>
                                    <p:set>
                                      <p:cBhvr>
                                        <p:cTn id="105" dur="1" fill="hold">
                                          <p:stCondLst>
                                            <p:cond delay="0"/>
                                          </p:stCondLst>
                                        </p:cTn>
                                        <p:tgtEl>
                                          <p:spTgt spid="2345790"/>
                                        </p:tgtEl>
                                        <p:attrNameLst>
                                          <p:attrName>style.visibility</p:attrName>
                                        </p:attrNameLst>
                                      </p:cBhvr>
                                      <p:to>
                                        <p:strVal val="visible"/>
                                      </p:to>
                                    </p:set>
                                  </p:childTnLst>
                                </p:cTn>
                              </p:par>
                              <p:par>
                                <p:cTn id="106" presetID="22" presetClass="entr" presetSubtype="1" fill="hold" grpId="0" nodeType="withEffect">
                                  <p:stCondLst>
                                    <p:cond delay="0"/>
                                  </p:stCondLst>
                                  <p:childTnLst>
                                    <p:set>
                                      <p:cBhvr>
                                        <p:cTn id="107" dur="1" fill="hold">
                                          <p:stCondLst>
                                            <p:cond delay="0"/>
                                          </p:stCondLst>
                                        </p:cTn>
                                        <p:tgtEl>
                                          <p:spTgt spid="2345765"/>
                                        </p:tgtEl>
                                        <p:attrNameLst>
                                          <p:attrName>style.visibility</p:attrName>
                                        </p:attrNameLst>
                                      </p:cBhvr>
                                      <p:to>
                                        <p:strVal val="visible"/>
                                      </p:to>
                                    </p:set>
                                    <p:animEffect transition="in" filter="wipe(up)">
                                      <p:cBhvr>
                                        <p:cTn id="108" dur="1000"/>
                                        <p:tgtEl>
                                          <p:spTgt spid="2345765"/>
                                        </p:tgtEl>
                                      </p:cBhvr>
                                    </p:animEffect>
                                  </p:childTnLst>
                                </p:cTn>
                              </p:par>
                            </p:childTnLst>
                          </p:cTn>
                        </p:par>
                        <p:par>
                          <p:cTn id="109" fill="hold" nodeType="afterGroup">
                            <p:stCondLst>
                              <p:cond delay="1000"/>
                            </p:stCondLst>
                            <p:childTnLst>
                              <p:par>
                                <p:cTn id="110" presetID="22" presetClass="entr" presetSubtype="4" fill="hold" grpId="0" nodeType="afterEffect">
                                  <p:stCondLst>
                                    <p:cond delay="0"/>
                                  </p:stCondLst>
                                  <p:childTnLst>
                                    <p:set>
                                      <p:cBhvr>
                                        <p:cTn id="111" dur="1" fill="hold">
                                          <p:stCondLst>
                                            <p:cond delay="0"/>
                                          </p:stCondLst>
                                        </p:cTn>
                                        <p:tgtEl>
                                          <p:spTgt spid="2345766"/>
                                        </p:tgtEl>
                                        <p:attrNameLst>
                                          <p:attrName>style.visibility</p:attrName>
                                        </p:attrNameLst>
                                      </p:cBhvr>
                                      <p:to>
                                        <p:strVal val="visible"/>
                                      </p:to>
                                    </p:set>
                                    <p:animEffect transition="in" filter="wipe(down)">
                                      <p:cBhvr>
                                        <p:cTn id="112" dur="1000"/>
                                        <p:tgtEl>
                                          <p:spTgt spid="2345766"/>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22" presetClass="entr" presetSubtype="4" fill="hold" grpId="0" nodeType="clickEffect">
                                  <p:stCondLst>
                                    <p:cond delay="0"/>
                                  </p:stCondLst>
                                  <p:childTnLst>
                                    <p:set>
                                      <p:cBhvr>
                                        <p:cTn id="116" dur="1" fill="hold">
                                          <p:stCondLst>
                                            <p:cond delay="0"/>
                                          </p:stCondLst>
                                        </p:cTn>
                                        <p:tgtEl>
                                          <p:spTgt spid="2345774"/>
                                        </p:tgtEl>
                                        <p:attrNameLst>
                                          <p:attrName>style.visibility</p:attrName>
                                        </p:attrNameLst>
                                      </p:cBhvr>
                                      <p:to>
                                        <p:strVal val="visible"/>
                                      </p:to>
                                    </p:set>
                                    <p:animEffect transition="in" filter="wipe(down)">
                                      <p:cBhvr>
                                        <p:cTn id="117" dur="500"/>
                                        <p:tgtEl>
                                          <p:spTgt spid="2345774"/>
                                        </p:tgtEl>
                                      </p:cBhvr>
                                    </p:animEffect>
                                  </p:childTnLst>
                                </p:cTn>
                              </p:par>
                              <p:par>
                                <p:cTn id="118" presetID="22" presetClass="entr" presetSubtype="4" fill="hold" grpId="0" nodeType="withEffect">
                                  <p:stCondLst>
                                    <p:cond delay="0"/>
                                  </p:stCondLst>
                                  <p:childTnLst>
                                    <p:set>
                                      <p:cBhvr>
                                        <p:cTn id="119" dur="1" fill="hold">
                                          <p:stCondLst>
                                            <p:cond delay="0"/>
                                          </p:stCondLst>
                                        </p:cTn>
                                        <p:tgtEl>
                                          <p:spTgt spid="2345775"/>
                                        </p:tgtEl>
                                        <p:attrNameLst>
                                          <p:attrName>style.visibility</p:attrName>
                                        </p:attrNameLst>
                                      </p:cBhvr>
                                      <p:to>
                                        <p:strVal val="visible"/>
                                      </p:to>
                                    </p:set>
                                    <p:animEffect transition="in" filter="wipe(down)">
                                      <p:cBhvr>
                                        <p:cTn id="120" dur="500"/>
                                        <p:tgtEl>
                                          <p:spTgt spid="2345775"/>
                                        </p:tgtEl>
                                      </p:cBhvr>
                                    </p:animEffec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22" presetClass="entr" presetSubtype="8" fill="hold" grpId="0" nodeType="clickEffect">
                                  <p:stCondLst>
                                    <p:cond delay="0"/>
                                  </p:stCondLst>
                                  <p:childTnLst>
                                    <p:set>
                                      <p:cBhvr>
                                        <p:cTn id="124" dur="1" fill="hold">
                                          <p:stCondLst>
                                            <p:cond delay="0"/>
                                          </p:stCondLst>
                                        </p:cTn>
                                        <p:tgtEl>
                                          <p:spTgt spid="2345776"/>
                                        </p:tgtEl>
                                        <p:attrNameLst>
                                          <p:attrName>style.visibility</p:attrName>
                                        </p:attrNameLst>
                                      </p:cBhvr>
                                      <p:to>
                                        <p:strVal val="visible"/>
                                      </p:to>
                                    </p:set>
                                    <p:animEffect transition="in" filter="wipe(left)">
                                      <p:cBhvr>
                                        <p:cTn id="125" dur="500"/>
                                        <p:tgtEl>
                                          <p:spTgt spid="2345776"/>
                                        </p:tgtEl>
                                      </p:cBhvr>
                                    </p:animEffect>
                                  </p:childTnLst>
                                </p:cTn>
                              </p:par>
                              <p:par>
                                <p:cTn id="126" presetID="22" presetClass="entr" presetSubtype="2" fill="hold" grpId="0" nodeType="withEffect">
                                  <p:stCondLst>
                                    <p:cond delay="0"/>
                                  </p:stCondLst>
                                  <p:childTnLst>
                                    <p:set>
                                      <p:cBhvr>
                                        <p:cTn id="127" dur="1" fill="hold">
                                          <p:stCondLst>
                                            <p:cond delay="0"/>
                                          </p:stCondLst>
                                        </p:cTn>
                                        <p:tgtEl>
                                          <p:spTgt spid="2345778"/>
                                        </p:tgtEl>
                                        <p:attrNameLst>
                                          <p:attrName>style.visibility</p:attrName>
                                        </p:attrNameLst>
                                      </p:cBhvr>
                                      <p:to>
                                        <p:strVal val="visible"/>
                                      </p:to>
                                    </p:set>
                                    <p:animEffect transition="in" filter="wipe(right)">
                                      <p:cBhvr>
                                        <p:cTn id="128" dur="500"/>
                                        <p:tgtEl>
                                          <p:spTgt spid="2345778"/>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22" presetClass="entr" presetSubtype="8" fill="hold" grpId="0" nodeType="clickEffect">
                                  <p:stCondLst>
                                    <p:cond delay="0"/>
                                  </p:stCondLst>
                                  <p:childTnLst>
                                    <p:set>
                                      <p:cBhvr>
                                        <p:cTn id="132" dur="1" fill="hold">
                                          <p:stCondLst>
                                            <p:cond delay="0"/>
                                          </p:stCondLst>
                                        </p:cTn>
                                        <p:tgtEl>
                                          <p:spTgt spid="2345781"/>
                                        </p:tgtEl>
                                        <p:attrNameLst>
                                          <p:attrName>style.visibility</p:attrName>
                                        </p:attrNameLst>
                                      </p:cBhvr>
                                      <p:to>
                                        <p:strVal val="visible"/>
                                      </p:to>
                                    </p:set>
                                    <p:animEffect transition="in" filter="wipe(left)">
                                      <p:cBhvr>
                                        <p:cTn id="133" dur="500"/>
                                        <p:tgtEl>
                                          <p:spTgt spid="2345781"/>
                                        </p:tgtEl>
                                      </p:cBhvr>
                                    </p:animEffect>
                                  </p:childTnLst>
                                </p:cTn>
                              </p:par>
                            </p:childTnLst>
                          </p:cTn>
                        </p:par>
                      </p:childTnLst>
                    </p:cTn>
                  </p:par>
                  <p:par>
                    <p:cTn id="134" fill="hold" nodeType="clickPar">
                      <p:stCondLst>
                        <p:cond delay="indefinite"/>
                      </p:stCondLst>
                      <p:childTnLst>
                        <p:par>
                          <p:cTn id="135" fill="hold" nodeType="withGroup">
                            <p:stCondLst>
                              <p:cond delay="0"/>
                            </p:stCondLst>
                            <p:childTnLst>
                              <p:par>
                                <p:cTn id="136" presetID="22" presetClass="entr" presetSubtype="4" fill="hold" grpId="0" nodeType="clickEffect">
                                  <p:stCondLst>
                                    <p:cond delay="0"/>
                                  </p:stCondLst>
                                  <p:childTnLst>
                                    <p:set>
                                      <p:cBhvr>
                                        <p:cTn id="137" dur="1" fill="hold">
                                          <p:stCondLst>
                                            <p:cond delay="0"/>
                                          </p:stCondLst>
                                        </p:cTn>
                                        <p:tgtEl>
                                          <p:spTgt spid="2345779"/>
                                        </p:tgtEl>
                                        <p:attrNameLst>
                                          <p:attrName>style.visibility</p:attrName>
                                        </p:attrNameLst>
                                      </p:cBhvr>
                                      <p:to>
                                        <p:strVal val="visible"/>
                                      </p:to>
                                    </p:set>
                                    <p:animEffect transition="in" filter="wipe(down)">
                                      <p:cBhvr>
                                        <p:cTn id="138" dur="500"/>
                                        <p:tgtEl>
                                          <p:spTgt spid="23457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5720" grpId="0" animBg="1"/>
      <p:bldP spid="2345728" grpId="0" animBg="1"/>
      <p:bldP spid="2345737" grpId="0" animBg="1"/>
      <p:bldP spid="2345738" grpId="0" animBg="1"/>
      <p:bldP spid="2345762" grpId="0" animBg="1"/>
      <p:bldP spid="2345763" grpId="0" animBg="1"/>
      <p:bldP spid="2345765" grpId="0" animBg="1"/>
      <p:bldP spid="2345766" grpId="0" animBg="1"/>
      <p:bldP spid="2345774" grpId="0" animBg="1"/>
      <p:bldP spid="2345775" grpId="0" animBg="1"/>
      <p:bldP spid="2345776" grpId="0" animBg="1"/>
      <p:bldP spid="2345778" grpId="0" animBg="1"/>
      <p:bldP spid="2345779" grpId="0" animBg="1"/>
      <p:bldP spid="2345781"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48"/>
          <p:cNvSpPr>
            <a:spLocks noGrp="1" noChangeArrowheads="1"/>
          </p:cNvSpPr>
          <p:nvPr>
            <p:ph type="title"/>
          </p:nvPr>
        </p:nvSpPr>
        <p:spPr/>
        <p:txBody>
          <a:bodyPr/>
          <a:lstStyle/>
          <a:p>
            <a:pPr eaLnBrk="1" hangingPunct="1"/>
            <a:r>
              <a:rPr lang="en-US"/>
              <a:t>BitTorrent</a:t>
            </a:r>
          </a:p>
        </p:txBody>
      </p:sp>
      <p:grpSp>
        <p:nvGrpSpPr>
          <p:cNvPr id="87042" name="Group 49"/>
          <p:cNvGrpSpPr>
            <a:grpSpLocks/>
          </p:cNvGrpSpPr>
          <p:nvPr/>
        </p:nvGrpSpPr>
        <p:grpSpPr bwMode="auto">
          <a:xfrm>
            <a:off x="2605088" y="4603750"/>
            <a:ext cx="1141412" cy="893763"/>
            <a:chOff x="2896" y="2246"/>
            <a:chExt cx="561" cy="405"/>
          </a:xfrm>
        </p:grpSpPr>
        <p:sp>
          <p:nvSpPr>
            <p:cNvPr id="87760" name="Freeform 50"/>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61" name="Freeform 51"/>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62" name="Freeform 52"/>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63" name="Freeform 53"/>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64" name="Freeform 54"/>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65" name="Freeform 55"/>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66" name="Freeform 56"/>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67" name="Freeform 57"/>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68" name="Freeform 58"/>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69" name="Freeform 59"/>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70" name="Freeform 60"/>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71" name="Freeform 61"/>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72" name="Freeform 62"/>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73" name="Freeform 63"/>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74" name="Freeform 64"/>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75" name="Freeform 65"/>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76" name="Freeform 66"/>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77" name="Freeform 67"/>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78" name="Freeform 68"/>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79" name="Freeform 69"/>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87780" name="Freeform 70"/>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81" name="Freeform 71"/>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87782" name="Freeform 72"/>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83" name="Freeform 73"/>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84" name="Freeform 74"/>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85" name="Freeform 75"/>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86" name="Freeform 76"/>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87" name="Freeform 77"/>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88" name="Freeform 78"/>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2" name="Group 79"/>
          <p:cNvGrpSpPr>
            <a:grpSpLocks/>
          </p:cNvGrpSpPr>
          <p:nvPr/>
        </p:nvGrpSpPr>
        <p:grpSpPr bwMode="auto">
          <a:xfrm>
            <a:off x="328613" y="2800350"/>
            <a:ext cx="701675" cy="304800"/>
            <a:chOff x="872" y="994"/>
            <a:chExt cx="442" cy="192"/>
          </a:xfrm>
        </p:grpSpPr>
        <p:sp>
          <p:nvSpPr>
            <p:cNvPr id="87738" name="AutoShape 8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739" name="AutoShape 81"/>
            <p:cNvCxnSpPr>
              <a:cxnSpLocks noChangeShapeType="1"/>
              <a:stCxn id="8773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740" name="Group 82"/>
            <p:cNvGrpSpPr>
              <a:grpSpLocks/>
            </p:cNvGrpSpPr>
            <p:nvPr/>
          </p:nvGrpSpPr>
          <p:grpSpPr bwMode="auto">
            <a:xfrm flipH="1">
              <a:off x="872" y="994"/>
              <a:ext cx="182" cy="192"/>
              <a:chOff x="4666" y="2982"/>
              <a:chExt cx="481" cy="568"/>
            </a:xfrm>
          </p:grpSpPr>
          <p:sp>
            <p:nvSpPr>
              <p:cNvPr id="87741" name="AutoShape 8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742" name="Freeform 8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43" name="Freeform 8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44" name="Freeform 8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45" name="Freeform 8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46" name="Freeform 8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47" name="Freeform 8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48" name="Freeform 9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49" name="Freeform 9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50" name="Freeform 9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51" name="Freeform 9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52" name="Freeform 9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53" name="Freeform 9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54" name="Freeform 9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55" name="Freeform 9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56" name="Freeform 9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57" name="Freeform 9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58" name="Freeform 10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59" name="Freeform 10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4" name="Group 102"/>
          <p:cNvGrpSpPr>
            <a:grpSpLocks/>
          </p:cNvGrpSpPr>
          <p:nvPr/>
        </p:nvGrpSpPr>
        <p:grpSpPr bwMode="auto">
          <a:xfrm>
            <a:off x="1042988" y="2489200"/>
            <a:ext cx="701675" cy="304800"/>
            <a:chOff x="872" y="994"/>
            <a:chExt cx="442" cy="192"/>
          </a:xfrm>
        </p:grpSpPr>
        <p:sp>
          <p:nvSpPr>
            <p:cNvPr id="87716" name="AutoShape 10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717" name="AutoShape 104"/>
            <p:cNvCxnSpPr>
              <a:cxnSpLocks noChangeShapeType="1"/>
              <a:stCxn id="8771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718" name="Group 105"/>
            <p:cNvGrpSpPr>
              <a:grpSpLocks/>
            </p:cNvGrpSpPr>
            <p:nvPr/>
          </p:nvGrpSpPr>
          <p:grpSpPr bwMode="auto">
            <a:xfrm flipH="1">
              <a:off x="872" y="994"/>
              <a:ext cx="182" cy="192"/>
              <a:chOff x="4666" y="2982"/>
              <a:chExt cx="481" cy="568"/>
            </a:xfrm>
          </p:grpSpPr>
          <p:sp>
            <p:nvSpPr>
              <p:cNvPr id="87719" name="AutoShape 10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720" name="Freeform 10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21" name="Freeform 10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22" name="Freeform 10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23" name="Freeform 11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24" name="Freeform 11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25" name="Freeform 11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26" name="Freeform 11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27" name="Freeform 11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28" name="Freeform 11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29" name="Freeform 11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30" name="Freeform 11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31" name="Freeform 11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32" name="Freeform 11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33" name="Freeform 12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34" name="Freeform 12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35" name="Freeform 12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36" name="Freeform 12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37" name="Freeform 12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87045" name="Group 125"/>
          <p:cNvGrpSpPr>
            <a:grpSpLocks/>
          </p:cNvGrpSpPr>
          <p:nvPr/>
        </p:nvGrpSpPr>
        <p:grpSpPr bwMode="auto">
          <a:xfrm>
            <a:off x="1590675" y="2951163"/>
            <a:ext cx="701675" cy="304800"/>
            <a:chOff x="872" y="994"/>
            <a:chExt cx="442" cy="192"/>
          </a:xfrm>
        </p:grpSpPr>
        <p:sp>
          <p:nvSpPr>
            <p:cNvPr id="87694" name="AutoShape 12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695" name="AutoShape 127"/>
            <p:cNvCxnSpPr>
              <a:cxnSpLocks noChangeShapeType="1"/>
              <a:stCxn id="8769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696" name="Group 128"/>
            <p:cNvGrpSpPr>
              <a:grpSpLocks/>
            </p:cNvGrpSpPr>
            <p:nvPr/>
          </p:nvGrpSpPr>
          <p:grpSpPr bwMode="auto">
            <a:xfrm flipH="1">
              <a:off x="872" y="994"/>
              <a:ext cx="182" cy="192"/>
              <a:chOff x="4666" y="2982"/>
              <a:chExt cx="481" cy="568"/>
            </a:xfrm>
          </p:grpSpPr>
          <p:sp>
            <p:nvSpPr>
              <p:cNvPr id="87697" name="AutoShape 12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698" name="Freeform 13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99" name="Freeform 13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00" name="Freeform 13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01" name="Freeform 13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02" name="Freeform 13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03" name="Freeform 13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04" name="Freeform 13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05" name="Freeform 13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06" name="Freeform 13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07" name="Freeform 13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08" name="Freeform 14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09" name="Freeform 14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10" name="Freeform 14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11" name="Freeform 14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12" name="Freeform 14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13" name="Freeform 14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14" name="Freeform 14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15" name="Freeform 14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8" name="Group 148"/>
          <p:cNvGrpSpPr>
            <a:grpSpLocks/>
          </p:cNvGrpSpPr>
          <p:nvPr/>
        </p:nvGrpSpPr>
        <p:grpSpPr bwMode="auto">
          <a:xfrm>
            <a:off x="1304925" y="3694113"/>
            <a:ext cx="701675" cy="304800"/>
            <a:chOff x="872" y="994"/>
            <a:chExt cx="442" cy="192"/>
          </a:xfrm>
        </p:grpSpPr>
        <p:sp>
          <p:nvSpPr>
            <p:cNvPr id="87672" name="AutoShape 14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673" name="AutoShape 150"/>
            <p:cNvCxnSpPr>
              <a:cxnSpLocks noChangeShapeType="1"/>
              <a:stCxn id="8767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674" name="Group 151"/>
            <p:cNvGrpSpPr>
              <a:grpSpLocks/>
            </p:cNvGrpSpPr>
            <p:nvPr/>
          </p:nvGrpSpPr>
          <p:grpSpPr bwMode="auto">
            <a:xfrm flipH="1">
              <a:off x="872" y="994"/>
              <a:ext cx="182" cy="192"/>
              <a:chOff x="4666" y="2982"/>
              <a:chExt cx="481" cy="568"/>
            </a:xfrm>
          </p:grpSpPr>
          <p:sp>
            <p:nvSpPr>
              <p:cNvPr id="87675" name="AutoShape 15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676" name="Freeform 15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77" name="Freeform 15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78" name="Freeform 15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79" name="Freeform 15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80" name="Freeform 15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81" name="Freeform 15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82" name="Freeform 15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83" name="Freeform 16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84" name="Freeform 16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85" name="Freeform 16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86" name="Freeform 16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87" name="Freeform 16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88" name="Freeform 16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89" name="Freeform 16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90" name="Freeform 16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91" name="Freeform 16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92" name="Freeform 16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93" name="Freeform 17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87047" name="Group 171"/>
          <p:cNvGrpSpPr>
            <a:grpSpLocks/>
          </p:cNvGrpSpPr>
          <p:nvPr/>
        </p:nvGrpSpPr>
        <p:grpSpPr bwMode="auto">
          <a:xfrm>
            <a:off x="3414713" y="1220788"/>
            <a:ext cx="701675" cy="304800"/>
            <a:chOff x="872" y="994"/>
            <a:chExt cx="442" cy="192"/>
          </a:xfrm>
        </p:grpSpPr>
        <p:sp>
          <p:nvSpPr>
            <p:cNvPr id="87650" name="AutoShape 17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651" name="AutoShape 173"/>
            <p:cNvCxnSpPr>
              <a:cxnSpLocks noChangeShapeType="1"/>
              <a:stCxn id="8765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652" name="Group 174"/>
            <p:cNvGrpSpPr>
              <a:grpSpLocks/>
            </p:cNvGrpSpPr>
            <p:nvPr/>
          </p:nvGrpSpPr>
          <p:grpSpPr bwMode="auto">
            <a:xfrm flipH="1">
              <a:off x="872" y="994"/>
              <a:ext cx="182" cy="192"/>
              <a:chOff x="4666" y="2982"/>
              <a:chExt cx="481" cy="568"/>
            </a:xfrm>
          </p:grpSpPr>
          <p:sp>
            <p:nvSpPr>
              <p:cNvPr id="87653" name="AutoShape 17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654" name="Freeform 17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55" name="Freeform 17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56" name="Freeform 17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57" name="Freeform 17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58" name="Freeform 18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59" name="Freeform 18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60" name="Freeform 18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61" name="Freeform 18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62" name="Freeform 18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63" name="Freeform 18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64" name="Freeform 18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65" name="Freeform 18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66" name="Freeform 18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67" name="Freeform 18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68" name="Freeform 19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69" name="Freeform 19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70" name="Freeform 19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71" name="Freeform 19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2" name="Group 194"/>
          <p:cNvGrpSpPr>
            <a:grpSpLocks/>
          </p:cNvGrpSpPr>
          <p:nvPr/>
        </p:nvGrpSpPr>
        <p:grpSpPr bwMode="auto">
          <a:xfrm>
            <a:off x="2363788" y="1279525"/>
            <a:ext cx="701675" cy="304800"/>
            <a:chOff x="872" y="994"/>
            <a:chExt cx="442" cy="192"/>
          </a:xfrm>
        </p:grpSpPr>
        <p:sp>
          <p:nvSpPr>
            <p:cNvPr id="87628" name="AutoShape 19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629" name="AutoShape 196"/>
            <p:cNvCxnSpPr>
              <a:cxnSpLocks noChangeShapeType="1"/>
              <a:stCxn id="8762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630" name="Group 197"/>
            <p:cNvGrpSpPr>
              <a:grpSpLocks/>
            </p:cNvGrpSpPr>
            <p:nvPr/>
          </p:nvGrpSpPr>
          <p:grpSpPr bwMode="auto">
            <a:xfrm flipH="1">
              <a:off x="872" y="994"/>
              <a:ext cx="182" cy="192"/>
              <a:chOff x="4666" y="2982"/>
              <a:chExt cx="481" cy="568"/>
            </a:xfrm>
          </p:grpSpPr>
          <p:sp>
            <p:nvSpPr>
              <p:cNvPr id="87631" name="AutoShape 19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632" name="Freeform 19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33" name="Freeform 20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34" name="Freeform 20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35" name="Freeform 20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36" name="Freeform 20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37" name="Freeform 20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38" name="Freeform 20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39" name="Freeform 20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40" name="Freeform 20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41" name="Freeform 20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42" name="Freeform 20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43" name="Freeform 21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44" name="Freeform 21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45" name="Freeform 21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46" name="Freeform 21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47" name="Freeform 21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48" name="Freeform 21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49" name="Freeform 21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4" name="Group 217"/>
          <p:cNvGrpSpPr>
            <a:grpSpLocks/>
          </p:cNvGrpSpPr>
          <p:nvPr/>
        </p:nvGrpSpPr>
        <p:grpSpPr bwMode="auto">
          <a:xfrm>
            <a:off x="2663825" y="2298700"/>
            <a:ext cx="701675" cy="304800"/>
            <a:chOff x="872" y="994"/>
            <a:chExt cx="442" cy="192"/>
          </a:xfrm>
        </p:grpSpPr>
        <p:sp>
          <p:nvSpPr>
            <p:cNvPr id="87606" name="AutoShape 21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607" name="AutoShape 219"/>
            <p:cNvCxnSpPr>
              <a:cxnSpLocks noChangeShapeType="1"/>
              <a:stCxn id="8760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608" name="Group 220"/>
            <p:cNvGrpSpPr>
              <a:grpSpLocks/>
            </p:cNvGrpSpPr>
            <p:nvPr/>
          </p:nvGrpSpPr>
          <p:grpSpPr bwMode="auto">
            <a:xfrm flipH="1">
              <a:off x="872" y="994"/>
              <a:ext cx="182" cy="192"/>
              <a:chOff x="4666" y="2982"/>
              <a:chExt cx="481" cy="568"/>
            </a:xfrm>
          </p:grpSpPr>
          <p:sp>
            <p:nvSpPr>
              <p:cNvPr id="87609" name="AutoShape 22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610" name="Freeform 22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11" name="Freeform 22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12" name="Freeform 22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13" name="Freeform 22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14" name="Freeform 22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15" name="Freeform 22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16" name="Freeform 22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17" name="Freeform 22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18" name="Freeform 23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19" name="Freeform 23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20" name="Freeform 23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21" name="Freeform 23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22" name="Freeform 23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23" name="Freeform 23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24" name="Freeform 23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25" name="Freeform 23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26" name="Freeform 23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27" name="Freeform 23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6" name="Group 240"/>
          <p:cNvGrpSpPr>
            <a:grpSpLocks/>
          </p:cNvGrpSpPr>
          <p:nvPr/>
        </p:nvGrpSpPr>
        <p:grpSpPr bwMode="auto">
          <a:xfrm>
            <a:off x="3195638" y="3525838"/>
            <a:ext cx="701675" cy="304800"/>
            <a:chOff x="872" y="994"/>
            <a:chExt cx="442" cy="192"/>
          </a:xfrm>
        </p:grpSpPr>
        <p:sp>
          <p:nvSpPr>
            <p:cNvPr id="87584" name="AutoShape 24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585" name="AutoShape 242"/>
            <p:cNvCxnSpPr>
              <a:cxnSpLocks noChangeShapeType="1"/>
              <a:stCxn id="8758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586" name="Group 243"/>
            <p:cNvGrpSpPr>
              <a:grpSpLocks/>
            </p:cNvGrpSpPr>
            <p:nvPr/>
          </p:nvGrpSpPr>
          <p:grpSpPr bwMode="auto">
            <a:xfrm flipH="1">
              <a:off x="872" y="994"/>
              <a:ext cx="182" cy="192"/>
              <a:chOff x="4666" y="2982"/>
              <a:chExt cx="481" cy="568"/>
            </a:xfrm>
          </p:grpSpPr>
          <p:sp>
            <p:nvSpPr>
              <p:cNvPr id="87587" name="AutoShape 24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588" name="Freeform 24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89" name="Freeform 24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90" name="Freeform 24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91" name="Freeform 24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92" name="Freeform 24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93" name="Freeform 25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94" name="Freeform 25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95" name="Freeform 25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96" name="Freeform 25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97" name="Freeform 25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98" name="Freeform 25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99" name="Freeform 25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00" name="Freeform 25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01" name="Freeform 25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02" name="Freeform 25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03" name="Freeform 26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04" name="Freeform 26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05" name="Freeform 26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8" name="Group 263"/>
          <p:cNvGrpSpPr>
            <a:grpSpLocks/>
          </p:cNvGrpSpPr>
          <p:nvPr/>
        </p:nvGrpSpPr>
        <p:grpSpPr bwMode="auto">
          <a:xfrm>
            <a:off x="2503488" y="5973763"/>
            <a:ext cx="701675" cy="304800"/>
            <a:chOff x="872" y="994"/>
            <a:chExt cx="442" cy="192"/>
          </a:xfrm>
        </p:grpSpPr>
        <p:sp>
          <p:nvSpPr>
            <p:cNvPr id="87562" name="AutoShape 26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563" name="AutoShape 265"/>
            <p:cNvCxnSpPr>
              <a:cxnSpLocks noChangeShapeType="1"/>
              <a:stCxn id="8756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564" name="Group 266"/>
            <p:cNvGrpSpPr>
              <a:grpSpLocks/>
            </p:cNvGrpSpPr>
            <p:nvPr/>
          </p:nvGrpSpPr>
          <p:grpSpPr bwMode="auto">
            <a:xfrm flipH="1">
              <a:off x="872" y="994"/>
              <a:ext cx="182" cy="192"/>
              <a:chOff x="4666" y="2982"/>
              <a:chExt cx="481" cy="568"/>
            </a:xfrm>
          </p:grpSpPr>
          <p:sp>
            <p:nvSpPr>
              <p:cNvPr id="87565" name="AutoShape 26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566" name="Freeform 26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67" name="Freeform 26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68" name="Freeform 27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69" name="Freeform 27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70" name="Freeform 27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71" name="Freeform 27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72" name="Freeform 27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73" name="Freeform 27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74" name="Freeform 27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75" name="Freeform 27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76" name="Freeform 27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77" name="Freeform 27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78" name="Freeform 28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79" name="Freeform 28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80" name="Freeform 28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81" name="Freeform 28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82" name="Freeform 28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83" name="Freeform 28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30" name="Group 286"/>
          <p:cNvGrpSpPr>
            <a:grpSpLocks/>
          </p:cNvGrpSpPr>
          <p:nvPr/>
        </p:nvGrpSpPr>
        <p:grpSpPr bwMode="auto">
          <a:xfrm>
            <a:off x="4516438" y="2330450"/>
            <a:ext cx="701675" cy="304800"/>
            <a:chOff x="872" y="994"/>
            <a:chExt cx="442" cy="192"/>
          </a:xfrm>
        </p:grpSpPr>
        <p:sp>
          <p:nvSpPr>
            <p:cNvPr id="87540" name="AutoShape 28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541" name="AutoShape 288"/>
            <p:cNvCxnSpPr>
              <a:cxnSpLocks noChangeShapeType="1"/>
              <a:stCxn id="8754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542" name="Group 289"/>
            <p:cNvGrpSpPr>
              <a:grpSpLocks/>
            </p:cNvGrpSpPr>
            <p:nvPr/>
          </p:nvGrpSpPr>
          <p:grpSpPr bwMode="auto">
            <a:xfrm flipH="1">
              <a:off x="872" y="994"/>
              <a:ext cx="182" cy="192"/>
              <a:chOff x="4666" y="2982"/>
              <a:chExt cx="481" cy="568"/>
            </a:xfrm>
          </p:grpSpPr>
          <p:sp>
            <p:nvSpPr>
              <p:cNvPr id="87543" name="AutoShape 29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544" name="Freeform 29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45" name="Freeform 29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46" name="Freeform 29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47" name="Freeform 29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48" name="Freeform 29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49" name="Freeform 29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50" name="Freeform 29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51" name="Freeform 29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52" name="Freeform 29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53" name="Freeform 30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54" name="Freeform 30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55" name="Freeform 30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56" name="Freeform 30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57" name="Freeform 30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58" name="Freeform 30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59" name="Freeform 30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60" name="Freeform 30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61" name="Freeform 30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385" name="Group 309"/>
          <p:cNvGrpSpPr>
            <a:grpSpLocks/>
          </p:cNvGrpSpPr>
          <p:nvPr/>
        </p:nvGrpSpPr>
        <p:grpSpPr bwMode="auto">
          <a:xfrm>
            <a:off x="3482975" y="4211638"/>
            <a:ext cx="701675" cy="304800"/>
            <a:chOff x="872" y="994"/>
            <a:chExt cx="442" cy="192"/>
          </a:xfrm>
        </p:grpSpPr>
        <p:sp>
          <p:nvSpPr>
            <p:cNvPr id="87518" name="AutoShape 31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519" name="AutoShape 311"/>
            <p:cNvCxnSpPr>
              <a:cxnSpLocks noChangeShapeType="1"/>
              <a:stCxn id="8751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520" name="Group 312"/>
            <p:cNvGrpSpPr>
              <a:grpSpLocks/>
            </p:cNvGrpSpPr>
            <p:nvPr/>
          </p:nvGrpSpPr>
          <p:grpSpPr bwMode="auto">
            <a:xfrm flipH="1">
              <a:off x="872" y="994"/>
              <a:ext cx="182" cy="192"/>
              <a:chOff x="4666" y="2982"/>
              <a:chExt cx="481" cy="568"/>
            </a:xfrm>
          </p:grpSpPr>
          <p:sp>
            <p:nvSpPr>
              <p:cNvPr id="87521" name="AutoShape 31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522" name="Freeform 31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23" name="Freeform 31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24" name="Freeform 31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25" name="Freeform 31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26" name="Freeform 31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27" name="Freeform 31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28" name="Freeform 32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29" name="Freeform 32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30" name="Freeform 32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31" name="Freeform 32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32" name="Freeform 32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33" name="Freeform 32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34" name="Freeform 32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35" name="Freeform 32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36" name="Freeform 32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37" name="Freeform 32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38" name="Freeform 33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39" name="Freeform 33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408" name="Group 332"/>
          <p:cNvGrpSpPr>
            <a:grpSpLocks/>
          </p:cNvGrpSpPr>
          <p:nvPr/>
        </p:nvGrpSpPr>
        <p:grpSpPr bwMode="auto">
          <a:xfrm>
            <a:off x="3578225" y="4816475"/>
            <a:ext cx="701675" cy="304800"/>
            <a:chOff x="872" y="994"/>
            <a:chExt cx="442" cy="192"/>
          </a:xfrm>
        </p:grpSpPr>
        <p:sp>
          <p:nvSpPr>
            <p:cNvPr id="87496" name="AutoShape 33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497" name="AutoShape 334"/>
            <p:cNvCxnSpPr>
              <a:cxnSpLocks noChangeShapeType="1"/>
              <a:stCxn id="8749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498" name="Group 335"/>
            <p:cNvGrpSpPr>
              <a:grpSpLocks/>
            </p:cNvGrpSpPr>
            <p:nvPr/>
          </p:nvGrpSpPr>
          <p:grpSpPr bwMode="auto">
            <a:xfrm flipH="1">
              <a:off x="872" y="994"/>
              <a:ext cx="182" cy="192"/>
              <a:chOff x="4666" y="2982"/>
              <a:chExt cx="481" cy="568"/>
            </a:xfrm>
          </p:grpSpPr>
          <p:sp>
            <p:nvSpPr>
              <p:cNvPr id="87499" name="AutoShape 33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500" name="Freeform 33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01" name="Freeform 33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02" name="Freeform 33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03" name="Freeform 34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04" name="Freeform 34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05" name="Freeform 34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06" name="Freeform 34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07" name="Freeform 34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08" name="Freeform 34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09" name="Freeform 34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10" name="Freeform 34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11" name="Freeform 34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12" name="Freeform 34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13" name="Freeform 35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14" name="Freeform 35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15" name="Freeform 35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16" name="Freeform 35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17" name="Freeform 35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431" name="Group 355"/>
          <p:cNvGrpSpPr>
            <a:grpSpLocks/>
          </p:cNvGrpSpPr>
          <p:nvPr/>
        </p:nvGrpSpPr>
        <p:grpSpPr bwMode="auto">
          <a:xfrm>
            <a:off x="3609975" y="5708650"/>
            <a:ext cx="701675" cy="304800"/>
            <a:chOff x="872" y="994"/>
            <a:chExt cx="442" cy="192"/>
          </a:xfrm>
        </p:grpSpPr>
        <p:sp>
          <p:nvSpPr>
            <p:cNvPr id="87474" name="AutoShape 35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475" name="AutoShape 357"/>
            <p:cNvCxnSpPr>
              <a:cxnSpLocks noChangeShapeType="1"/>
              <a:stCxn id="8747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476" name="Group 358"/>
            <p:cNvGrpSpPr>
              <a:grpSpLocks/>
            </p:cNvGrpSpPr>
            <p:nvPr/>
          </p:nvGrpSpPr>
          <p:grpSpPr bwMode="auto">
            <a:xfrm flipH="1">
              <a:off x="872" y="994"/>
              <a:ext cx="182" cy="192"/>
              <a:chOff x="4666" y="2982"/>
              <a:chExt cx="481" cy="568"/>
            </a:xfrm>
          </p:grpSpPr>
          <p:sp>
            <p:nvSpPr>
              <p:cNvPr id="87477" name="AutoShape 35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478" name="Freeform 36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79" name="Freeform 36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80" name="Freeform 36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81" name="Freeform 36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82" name="Freeform 36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83" name="Freeform 36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84" name="Freeform 36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85" name="Freeform 36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86" name="Freeform 36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87" name="Freeform 36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88" name="Freeform 37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89" name="Freeform 37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90" name="Freeform 37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91" name="Freeform 37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92" name="Freeform 37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93" name="Freeform 37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94" name="Freeform 37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95" name="Freeform 37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454" name="Group 378"/>
          <p:cNvGrpSpPr>
            <a:grpSpLocks/>
          </p:cNvGrpSpPr>
          <p:nvPr/>
        </p:nvGrpSpPr>
        <p:grpSpPr bwMode="auto">
          <a:xfrm>
            <a:off x="5162550" y="2952750"/>
            <a:ext cx="701675" cy="304800"/>
            <a:chOff x="872" y="994"/>
            <a:chExt cx="442" cy="192"/>
          </a:xfrm>
        </p:grpSpPr>
        <p:sp>
          <p:nvSpPr>
            <p:cNvPr id="87452" name="AutoShape 37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453" name="AutoShape 380"/>
            <p:cNvCxnSpPr>
              <a:cxnSpLocks noChangeShapeType="1"/>
              <a:stCxn id="8745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454" name="Group 381"/>
            <p:cNvGrpSpPr>
              <a:grpSpLocks/>
            </p:cNvGrpSpPr>
            <p:nvPr/>
          </p:nvGrpSpPr>
          <p:grpSpPr bwMode="auto">
            <a:xfrm flipH="1">
              <a:off x="872" y="994"/>
              <a:ext cx="182" cy="192"/>
              <a:chOff x="4666" y="2982"/>
              <a:chExt cx="481" cy="568"/>
            </a:xfrm>
          </p:grpSpPr>
          <p:sp>
            <p:nvSpPr>
              <p:cNvPr id="87455" name="AutoShape 38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456" name="Freeform 38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57" name="Freeform 38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58" name="Freeform 38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59" name="Freeform 38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60" name="Freeform 38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61" name="Freeform 38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62" name="Freeform 38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63" name="Freeform 39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64" name="Freeform 39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65" name="Freeform 39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66" name="Freeform 39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67" name="Freeform 39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68" name="Freeform 39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69" name="Freeform 39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70" name="Freeform 39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71" name="Freeform 39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72" name="Freeform 39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73" name="Freeform 40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477" name="Group 401"/>
          <p:cNvGrpSpPr>
            <a:grpSpLocks/>
          </p:cNvGrpSpPr>
          <p:nvPr/>
        </p:nvGrpSpPr>
        <p:grpSpPr bwMode="auto">
          <a:xfrm>
            <a:off x="7821613" y="3349625"/>
            <a:ext cx="701675" cy="304800"/>
            <a:chOff x="872" y="994"/>
            <a:chExt cx="442" cy="192"/>
          </a:xfrm>
        </p:grpSpPr>
        <p:sp>
          <p:nvSpPr>
            <p:cNvPr id="87430" name="AutoShape 40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431" name="AutoShape 403"/>
            <p:cNvCxnSpPr>
              <a:cxnSpLocks noChangeShapeType="1"/>
              <a:stCxn id="8743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432" name="Group 404"/>
            <p:cNvGrpSpPr>
              <a:grpSpLocks/>
            </p:cNvGrpSpPr>
            <p:nvPr/>
          </p:nvGrpSpPr>
          <p:grpSpPr bwMode="auto">
            <a:xfrm flipH="1">
              <a:off x="872" y="994"/>
              <a:ext cx="182" cy="192"/>
              <a:chOff x="4666" y="2982"/>
              <a:chExt cx="481" cy="568"/>
            </a:xfrm>
          </p:grpSpPr>
          <p:sp>
            <p:nvSpPr>
              <p:cNvPr id="87433" name="AutoShape 40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434" name="Freeform 40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35" name="Freeform 40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36" name="Freeform 40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37" name="Freeform 40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38" name="Freeform 41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39" name="Freeform 41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40" name="Freeform 41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41" name="Freeform 41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42" name="Freeform 41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43" name="Freeform 41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44" name="Freeform 41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45" name="Freeform 41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46" name="Freeform 41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47" name="Freeform 41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48" name="Freeform 42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49" name="Freeform 42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50" name="Freeform 42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51" name="Freeform 42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500" name="Group 424"/>
          <p:cNvGrpSpPr>
            <a:grpSpLocks/>
          </p:cNvGrpSpPr>
          <p:nvPr/>
        </p:nvGrpSpPr>
        <p:grpSpPr bwMode="auto">
          <a:xfrm>
            <a:off x="7442200" y="2005013"/>
            <a:ext cx="701675" cy="304800"/>
            <a:chOff x="872" y="994"/>
            <a:chExt cx="442" cy="192"/>
          </a:xfrm>
        </p:grpSpPr>
        <p:sp>
          <p:nvSpPr>
            <p:cNvPr id="87408" name="AutoShape 42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409" name="AutoShape 426"/>
            <p:cNvCxnSpPr>
              <a:cxnSpLocks noChangeShapeType="1"/>
              <a:stCxn id="8740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410" name="Group 427"/>
            <p:cNvGrpSpPr>
              <a:grpSpLocks/>
            </p:cNvGrpSpPr>
            <p:nvPr/>
          </p:nvGrpSpPr>
          <p:grpSpPr bwMode="auto">
            <a:xfrm flipH="1">
              <a:off x="872" y="994"/>
              <a:ext cx="182" cy="192"/>
              <a:chOff x="4666" y="2982"/>
              <a:chExt cx="481" cy="568"/>
            </a:xfrm>
          </p:grpSpPr>
          <p:sp>
            <p:nvSpPr>
              <p:cNvPr id="87411" name="AutoShape 42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412" name="Freeform 42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13" name="Freeform 43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14" name="Freeform 43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15" name="Freeform 43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16" name="Freeform 43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17" name="Freeform 43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18" name="Freeform 43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19" name="Freeform 43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20" name="Freeform 43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21" name="Freeform 43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22" name="Freeform 43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23" name="Freeform 44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24" name="Freeform 44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25" name="Freeform 44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26" name="Freeform 44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27" name="Freeform 44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28" name="Freeform 44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29" name="Freeform 44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523" name="Group 447"/>
          <p:cNvGrpSpPr>
            <a:grpSpLocks/>
          </p:cNvGrpSpPr>
          <p:nvPr/>
        </p:nvGrpSpPr>
        <p:grpSpPr bwMode="auto">
          <a:xfrm>
            <a:off x="7104063" y="2479675"/>
            <a:ext cx="701675" cy="304800"/>
            <a:chOff x="872" y="994"/>
            <a:chExt cx="442" cy="192"/>
          </a:xfrm>
        </p:grpSpPr>
        <p:sp>
          <p:nvSpPr>
            <p:cNvPr id="87386" name="AutoShape 44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387" name="AutoShape 449"/>
            <p:cNvCxnSpPr>
              <a:cxnSpLocks noChangeShapeType="1"/>
              <a:stCxn id="8738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388" name="Group 450"/>
            <p:cNvGrpSpPr>
              <a:grpSpLocks/>
            </p:cNvGrpSpPr>
            <p:nvPr/>
          </p:nvGrpSpPr>
          <p:grpSpPr bwMode="auto">
            <a:xfrm flipH="1">
              <a:off x="872" y="994"/>
              <a:ext cx="182" cy="192"/>
              <a:chOff x="4666" y="2982"/>
              <a:chExt cx="481" cy="568"/>
            </a:xfrm>
          </p:grpSpPr>
          <p:sp>
            <p:nvSpPr>
              <p:cNvPr id="87389" name="AutoShape 45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390" name="Freeform 45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91" name="Freeform 45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92" name="Freeform 45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93" name="Freeform 45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94" name="Freeform 45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95" name="Freeform 45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96" name="Freeform 45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97" name="Freeform 45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98" name="Freeform 46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99" name="Freeform 46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00" name="Freeform 46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01" name="Freeform 46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02" name="Freeform 46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03" name="Freeform 46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04" name="Freeform 46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05" name="Freeform 46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06" name="Freeform 46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07" name="Freeform 46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87060" name="Group 470"/>
          <p:cNvGrpSpPr>
            <a:grpSpLocks/>
          </p:cNvGrpSpPr>
          <p:nvPr/>
        </p:nvGrpSpPr>
        <p:grpSpPr bwMode="auto">
          <a:xfrm>
            <a:off x="7488238" y="4997450"/>
            <a:ext cx="701675" cy="304800"/>
            <a:chOff x="872" y="994"/>
            <a:chExt cx="442" cy="192"/>
          </a:xfrm>
        </p:grpSpPr>
        <p:sp>
          <p:nvSpPr>
            <p:cNvPr id="87364" name="AutoShape 47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365" name="AutoShape 472"/>
            <p:cNvCxnSpPr>
              <a:cxnSpLocks noChangeShapeType="1"/>
              <a:stCxn id="8736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366" name="Group 473"/>
            <p:cNvGrpSpPr>
              <a:grpSpLocks/>
            </p:cNvGrpSpPr>
            <p:nvPr/>
          </p:nvGrpSpPr>
          <p:grpSpPr bwMode="auto">
            <a:xfrm flipH="1">
              <a:off x="872" y="994"/>
              <a:ext cx="182" cy="192"/>
              <a:chOff x="4666" y="2982"/>
              <a:chExt cx="481" cy="568"/>
            </a:xfrm>
          </p:grpSpPr>
          <p:sp>
            <p:nvSpPr>
              <p:cNvPr id="87367" name="AutoShape 47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368" name="Freeform 47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69" name="Freeform 47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70" name="Freeform 47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71" name="Freeform 47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72" name="Freeform 47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73" name="Freeform 48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74" name="Freeform 48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75" name="Freeform 48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76" name="Freeform 48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77" name="Freeform 48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78" name="Freeform 48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79" name="Freeform 48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80" name="Freeform 48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81" name="Freeform 48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82" name="Freeform 48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83" name="Freeform 49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84" name="Freeform 49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85" name="Freeform 49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569" name="Group 493"/>
          <p:cNvGrpSpPr>
            <a:grpSpLocks/>
          </p:cNvGrpSpPr>
          <p:nvPr/>
        </p:nvGrpSpPr>
        <p:grpSpPr bwMode="auto">
          <a:xfrm>
            <a:off x="6559550" y="5965825"/>
            <a:ext cx="701675" cy="304800"/>
            <a:chOff x="872" y="994"/>
            <a:chExt cx="442" cy="192"/>
          </a:xfrm>
        </p:grpSpPr>
        <p:sp>
          <p:nvSpPr>
            <p:cNvPr id="87342" name="AutoShape 49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343" name="AutoShape 495"/>
            <p:cNvCxnSpPr>
              <a:cxnSpLocks noChangeShapeType="1"/>
              <a:stCxn id="8734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344" name="Group 496"/>
            <p:cNvGrpSpPr>
              <a:grpSpLocks/>
            </p:cNvGrpSpPr>
            <p:nvPr/>
          </p:nvGrpSpPr>
          <p:grpSpPr bwMode="auto">
            <a:xfrm flipH="1">
              <a:off x="872" y="994"/>
              <a:ext cx="182" cy="192"/>
              <a:chOff x="4666" y="2982"/>
              <a:chExt cx="481" cy="568"/>
            </a:xfrm>
          </p:grpSpPr>
          <p:sp>
            <p:nvSpPr>
              <p:cNvPr id="87345" name="AutoShape 49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346" name="Freeform 49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47" name="Freeform 49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48" name="Freeform 50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49" name="Freeform 50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50" name="Freeform 50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51" name="Freeform 50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52" name="Freeform 50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53" name="Freeform 50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54" name="Freeform 50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55" name="Freeform 50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56" name="Freeform 50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57" name="Freeform 50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58" name="Freeform 51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59" name="Freeform 51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60" name="Freeform 51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61" name="Freeform 51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62" name="Freeform 51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63" name="Freeform 51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592" name="Group 516"/>
          <p:cNvGrpSpPr>
            <a:grpSpLocks/>
          </p:cNvGrpSpPr>
          <p:nvPr/>
        </p:nvGrpSpPr>
        <p:grpSpPr bwMode="auto">
          <a:xfrm>
            <a:off x="6111875" y="4519613"/>
            <a:ext cx="701675" cy="304800"/>
            <a:chOff x="872" y="994"/>
            <a:chExt cx="442" cy="192"/>
          </a:xfrm>
        </p:grpSpPr>
        <p:sp>
          <p:nvSpPr>
            <p:cNvPr id="87320" name="AutoShape 51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321" name="AutoShape 518"/>
            <p:cNvCxnSpPr>
              <a:cxnSpLocks noChangeShapeType="1"/>
              <a:stCxn id="8732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322" name="Group 519"/>
            <p:cNvGrpSpPr>
              <a:grpSpLocks/>
            </p:cNvGrpSpPr>
            <p:nvPr/>
          </p:nvGrpSpPr>
          <p:grpSpPr bwMode="auto">
            <a:xfrm flipH="1">
              <a:off x="872" y="994"/>
              <a:ext cx="182" cy="192"/>
              <a:chOff x="4666" y="2982"/>
              <a:chExt cx="481" cy="568"/>
            </a:xfrm>
          </p:grpSpPr>
          <p:sp>
            <p:nvSpPr>
              <p:cNvPr id="87323" name="AutoShape 52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324" name="Freeform 52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25" name="Freeform 52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26" name="Freeform 52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27" name="Freeform 52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28" name="Freeform 52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29" name="Freeform 52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30" name="Freeform 52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31" name="Freeform 52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32" name="Freeform 52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33" name="Freeform 53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34" name="Freeform 53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35" name="Freeform 53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36" name="Freeform 53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37" name="Freeform 53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38" name="Freeform 53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39" name="Freeform 53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40" name="Freeform 53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41" name="Freeform 53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615" name="Group 539"/>
          <p:cNvGrpSpPr>
            <a:grpSpLocks/>
          </p:cNvGrpSpPr>
          <p:nvPr/>
        </p:nvGrpSpPr>
        <p:grpSpPr bwMode="auto">
          <a:xfrm>
            <a:off x="5441950" y="5805488"/>
            <a:ext cx="701675" cy="304800"/>
            <a:chOff x="872" y="994"/>
            <a:chExt cx="442" cy="192"/>
          </a:xfrm>
        </p:grpSpPr>
        <p:sp>
          <p:nvSpPr>
            <p:cNvPr id="87298" name="AutoShape 54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299" name="AutoShape 541"/>
            <p:cNvCxnSpPr>
              <a:cxnSpLocks noChangeShapeType="1"/>
              <a:stCxn id="8729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300" name="Group 542"/>
            <p:cNvGrpSpPr>
              <a:grpSpLocks/>
            </p:cNvGrpSpPr>
            <p:nvPr/>
          </p:nvGrpSpPr>
          <p:grpSpPr bwMode="auto">
            <a:xfrm flipH="1">
              <a:off x="872" y="994"/>
              <a:ext cx="182" cy="192"/>
              <a:chOff x="4666" y="2982"/>
              <a:chExt cx="481" cy="568"/>
            </a:xfrm>
          </p:grpSpPr>
          <p:sp>
            <p:nvSpPr>
              <p:cNvPr id="87301" name="AutoShape 54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302" name="Freeform 54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03" name="Freeform 54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04" name="Freeform 54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05" name="Freeform 54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06" name="Freeform 54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07" name="Freeform 54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08" name="Freeform 55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09" name="Freeform 55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10" name="Freeform 55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11" name="Freeform 55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12" name="Freeform 55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13" name="Freeform 55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14" name="Freeform 55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15" name="Freeform 55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16" name="Freeform 55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17" name="Freeform 55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18" name="Freeform 56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19" name="Freeform 56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638" name="Group 562"/>
          <p:cNvGrpSpPr>
            <a:grpSpLocks/>
          </p:cNvGrpSpPr>
          <p:nvPr/>
        </p:nvGrpSpPr>
        <p:grpSpPr bwMode="auto">
          <a:xfrm>
            <a:off x="4724400" y="3970338"/>
            <a:ext cx="701675" cy="304800"/>
            <a:chOff x="872" y="994"/>
            <a:chExt cx="442" cy="192"/>
          </a:xfrm>
        </p:grpSpPr>
        <p:sp>
          <p:nvSpPr>
            <p:cNvPr id="87276" name="AutoShape 56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277" name="AutoShape 564"/>
            <p:cNvCxnSpPr>
              <a:cxnSpLocks noChangeShapeType="1"/>
              <a:stCxn id="8727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278" name="Group 565"/>
            <p:cNvGrpSpPr>
              <a:grpSpLocks/>
            </p:cNvGrpSpPr>
            <p:nvPr/>
          </p:nvGrpSpPr>
          <p:grpSpPr bwMode="auto">
            <a:xfrm flipH="1">
              <a:off x="872" y="994"/>
              <a:ext cx="182" cy="192"/>
              <a:chOff x="4666" y="2982"/>
              <a:chExt cx="481" cy="568"/>
            </a:xfrm>
          </p:grpSpPr>
          <p:sp>
            <p:nvSpPr>
              <p:cNvPr id="87279" name="AutoShape 56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280" name="Freeform 56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81" name="Freeform 56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82" name="Freeform 56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83" name="Freeform 57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84" name="Freeform 57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85" name="Freeform 57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86" name="Freeform 57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87" name="Freeform 57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88" name="Freeform 57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89" name="Freeform 57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90" name="Freeform 57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91" name="Freeform 57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92" name="Freeform 57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93" name="Freeform 58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94" name="Freeform 58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95" name="Freeform 58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96" name="Freeform 58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97" name="Freeform 58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661" name="Group 585"/>
          <p:cNvGrpSpPr>
            <a:grpSpLocks/>
          </p:cNvGrpSpPr>
          <p:nvPr/>
        </p:nvGrpSpPr>
        <p:grpSpPr bwMode="auto">
          <a:xfrm>
            <a:off x="5894388" y="5173663"/>
            <a:ext cx="701675" cy="304800"/>
            <a:chOff x="872" y="994"/>
            <a:chExt cx="442" cy="192"/>
          </a:xfrm>
        </p:grpSpPr>
        <p:sp>
          <p:nvSpPr>
            <p:cNvPr id="87254" name="AutoShape 58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255" name="AutoShape 587"/>
            <p:cNvCxnSpPr>
              <a:cxnSpLocks noChangeShapeType="1"/>
              <a:stCxn id="8725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256" name="Group 588"/>
            <p:cNvGrpSpPr>
              <a:grpSpLocks/>
            </p:cNvGrpSpPr>
            <p:nvPr/>
          </p:nvGrpSpPr>
          <p:grpSpPr bwMode="auto">
            <a:xfrm flipH="1">
              <a:off x="872" y="994"/>
              <a:ext cx="182" cy="192"/>
              <a:chOff x="4666" y="2982"/>
              <a:chExt cx="481" cy="568"/>
            </a:xfrm>
          </p:grpSpPr>
          <p:sp>
            <p:nvSpPr>
              <p:cNvPr id="87257" name="AutoShape 58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258" name="Freeform 59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59" name="Freeform 59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60" name="Freeform 59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61" name="Freeform 59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62" name="Freeform 59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63" name="Freeform 59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64" name="Freeform 59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65" name="Freeform 59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66" name="Freeform 59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67" name="Freeform 59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68" name="Freeform 60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69" name="Freeform 60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70" name="Freeform 60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71" name="Freeform 60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72" name="Freeform 60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73" name="Freeform 60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74" name="Freeform 60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75" name="Freeform 60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684" name="Group 608"/>
          <p:cNvGrpSpPr>
            <a:grpSpLocks/>
          </p:cNvGrpSpPr>
          <p:nvPr/>
        </p:nvGrpSpPr>
        <p:grpSpPr bwMode="auto">
          <a:xfrm>
            <a:off x="844550" y="3141663"/>
            <a:ext cx="701675" cy="304800"/>
            <a:chOff x="872" y="994"/>
            <a:chExt cx="442" cy="192"/>
          </a:xfrm>
        </p:grpSpPr>
        <p:sp>
          <p:nvSpPr>
            <p:cNvPr id="87232" name="AutoShape 60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233" name="AutoShape 610"/>
            <p:cNvCxnSpPr>
              <a:cxnSpLocks noChangeShapeType="1"/>
              <a:stCxn id="8723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234" name="Group 611"/>
            <p:cNvGrpSpPr>
              <a:grpSpLocks/>
            </p:cNvGrpSpPr>
            <p:nvPr/>
          </p:nvGrpSpPr>
          <p:grpSpPr bwMode="auto">
            <a:xfrm flipH="1">
              <a:off x="872" y="994"/>
              <a:ext cx="182" cy="192"/>
              <a:chOff x="4666" y="2982"/>
              <a:chExt cx="481" cy="568"/>
            </a:xfrm>
          </p:grpSpPr>
          <p:sp>
            <p:nvSpPr>
              <p:cNvPr id="87235" name="AutoShape 61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236" name="Freeform 61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37" name="Freeform 61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38" name="Freeform 61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39" name="Freeform 61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40" name="Freeform 61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41" name="Freeform 61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42" name="Freeform 61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43" name="Freeform 62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44" name="Freeform 62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45" name="Freeform 62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46" name="Freeform 62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47" name="Freeform 62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48" name="Freeform 62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49" name="Freeform 62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50" name="Freeform 62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51" name="Freeform 62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52" name="Freeform 62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53" name="Freeform 63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707" name="Group 631"/>
          <p:cNvGrpSpPr>
            <a:grpSpLocks/>
          </p:cNvGrpSpPr>
          <p:nvPr/>
        </p:nvGrpSpPr>
        <p:grpSpPr bwMode="auto">
          <a:xfrm>
            <a:off x="3294063" y="1778000"/>
            <a:ext cx="701675" cy="304800"/>
            <a:chOff x="872" y="994"/>
            <a:chExt cx="442" cy="192"/>
          </a:xfrm>
        </p:grpSpPr>
        <p:sp>
          <p:nvSpPr>
            <p:cNvPr id="87210" name="AutoShape 63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211" name="AutoShape 633"/>
            <p:cNvCxnSpPr>
              <a:cxnSpLocks noChangeShapeType="1"/>
              <a:stCxn id="8721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212" name="Group 634"/>
            <p:cNvGrpSpPr>
              <a:grpSpLocks/>
            </p:cNvGrpSpPr>
            <p:nvPr/>
          </p:nvGrpSpPr>
          <p:grpSpPr bwMode="auto">
            <a:xfrm flipH="1">
              <a:off x="872" y="994"/>
              <a:ext cx="182" cy="192"/>
              <a:chOff x="4666" y="2982"/>
              <a:chExt cx="481" cy="568"/>
            </a:xfrm>
          </p:grpSpPr>
          <p:sp>
            <p:nvSpPr>
              <p:cNvPr id="87213" name="AutoShape 63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214" name="Freeform 63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15" name="Freeform 63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16" name="Freeform 63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17" name="Freeform 63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18" name="Freeform 64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19" name="Freeform 64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20" name="Freeform 64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21" name="Freeform 64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22" name="Freeform 64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23" name="Freeform 64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24" name="Freeform 64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25" name="Freeform 64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26" name="Freeform 64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27" name="Freeform 64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28" name="Freeform 65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29" name="Freeform 65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30" name="Freeform 65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31" name="Freeform 65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731" name="Group 654"/>
          <p:cNvGrpSpPr>
            <a:grpSpLocks/>
          </p:cNvGrpSpPr>
          <p:nvPr/>
        </p:nvGrpSpPr>
        <p:grpSpPr bwMode="auto">
          <a:xfrm>
            <a:off x="6073775" y="1903413"/>
            <a:ext cx="701675" cy="304800"/>
            <a:chOff x="872" y="994"/>
            <a:chExt cx="442" cy="192"/>
          </a:xfrm>
        </p:grpSpPr>
        <p:sp>
          <p:nvSpPr>
            <p:cNvPr id="87188" name="AutoShape 65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189" name="AutoShape 656"/>
            <p:cNvCxnSpPr>
              <a:cxnSpLocks noChangeShapeType="1"/>
              <a:stCxn id="8718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190" name="Group 657"/>
            <p:cNvGrpSpPr>
              <a:grpSpLocks/>
            </p:cNvGrpSpPr>
            <p:nvPr/>
          </p:nvGrpSpPr>
          <p:grpSpPr bwMode="auto">
            <a:xfrm flipH="1">
              <a:off x="872" y="994"/>
              <a:ext cx="182" cy="192"/>
              <a:chOff x="4666" y="2982"/>
              <a:chExt cx="481" cy="568"/>
            </a:xfrm>
          </p:grpSpPr>
          <p:sp>
            <p:nvSpPr>
              <p:cNvPr id="87191" name="AutoShape 65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192" name="Freeform 65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93" name="Freeform 66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94" name="Freeform 66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95" name="Freeform 66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96" name="Freeform 66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97" name="Freeform 66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98" name="Freeform 66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99" name="Freeform 66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00" name="Freeform 66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01" name="Freeform 66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02" name="Freeform 66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03" name="Freeform 67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04" name="Freeform 67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05" name="Freeform 67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06" name="Freeform 67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07" name="Freeform 67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08" name="Freeform 67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09" name="Freeform 67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733" name="Group 677"/>
          <p:cNvGrpSpPr>
            <a:grpSpLocks/>
          </p:cNvGrpSpPr>
          <p:nvPr/>
        </p:nvGrpSpPr>
        <p:grpSpPr bwMode="auto">
          <a:xfrm>
            <a:off x="4368800" y="2974975"/>
            <a:ext cx="701675" cy="304800"/>
            <a:chOff x="872" y="994"/>
            <a:chExt cx="442" cy="192"/>
          </a:xfrm>
        </p:grpSpPr>
        <p:sp>
          <p:nvSpPr>
            <p:cNvPr id="87166" name="AutoShape 67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167" name="AutoShape 679"/>
            <p:cNvCxnSpPr>
              <a:cxnSpLocks noChangeShapeType="1"/>
              <a:stCxn id="8716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168" name="Group 680"/>
            <p:cNvGrpSpPr>
              <a:grpSpLocks/>
            </p:cNvGrpSpPr>
            <p:nvPr/>
          </p:nvGrpSpPr>
          <p:grpSpPr bwMode="auto">
            <a:xfrm flipH="1">
              <a:off x="872" y="994"/>
              <a:ext cx="182" cy="192"/>
              <a:chOff x="4666" y="2982"/>
              <a:chExt cx="481" cy="568"/>
            </a:xfrm>
          </p:grpSpPr>
          <p:sp>
            <p:nvSpPr>
              <p:cNvPr id="87169" name="AutoShape 68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170" name="Freeform 68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71" name="Freeform 68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72" name="Freeform 68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73" name="Freeform 68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74" name="Freeform 68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75" name="Freeform 68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76" name="Freeform 68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77" name="Freeform 68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78" name="Freeform 69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79" name="Freeform 69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80" name="Freeform 69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81" name="Freeform 69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82" name="Freeform 69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83" name="Freeform 69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84" name="Freeform 69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85" name="Freeform 69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86" name="Freeform 69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87" name="Freeform 69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735" name="Group 700"/>
          <p:cNvGrpSpPr>
            <a:grpSpLocks/>
          </p:cNvGrpSpPr>
          <p:nvPr/>
        </p:nvGrpSpPr>
        <p:grpSpPr bwMode="auto">
          <a:xfrm>
            <a:off x="5418138" y="4575175"/>
            <a:ext cx="701675" cy="304800"/>
            <a:chOff x="872" y="994"/>
            <a:chExt cx="442" cy="192"/>
          </a:xfrm>
        </p:grpSpPr>
        <p:sp>
          <p:nvSpPr>
            <p:cNvPr id="87144" name="AutoShape 70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145" name="AutoShape 702"/>
            <p:cNvCxnSpPr>
              <a:cxnSpLocks noChangeShapeType="1"/>
              <a:stCxn id="8714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146" name="Group 703"/>
            <p:cNvGrpSpPr>
              <a:grpSpLocks/>
            </p:cNvGrpSpPr>
            <p:nvPr/>
          </p:nvGrpSpPr>
          <p:grpSpPr bwMode="auto">
            <a:xfrm flipH="1">
              <a:off x="872" y="994"/>
              <a:ext cx="182" cy="192"/>
              <a:chOff x="4666" y="2982"/>
              <a:chExt cx="481" cy="568"/>
            </a:xfrm>
          </p:grpSpPr>
          <p:sp>
            <p:nvSpPr>
              <p:cNvPr id="87147" name="AutoShape 70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148" name="Freeform 70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49" name="Freeform 70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50" name="Freeform 70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51" name="Freeform 70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52" name="Freeform 70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53" name="Freeform 71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54" name="Freeform 71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55" name="Freeform 71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56" name="Freeform 71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57" name="Freeform 71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58" name="Freeform 71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59" name="Freeform 71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60" name="Freeform 71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61" name="Freeform 71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62" name="Freeform 71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63" name="Freeform 72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64" name="Freeform 72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65" name="Freeform 72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737" name="Group 723"/>
          <p:cNvGrpSpPr>
            <a:grpSpLocks/>
          </p:cNvGrpSpPr>
          <p:nvPr/>
        </p:nvGrpSpPr>
        <p:grpSpPr bwMode="auto">
          <a:xfrm>
            <a:off x="6799263" y="3322638"/>
            <a:ext cx="701675" cy="304800"/>
            <a:chOff x="872" y="994"/>
            <a:chExt cx="442" cy="192"/>
          </a:xfrm>
        </p:grpSpPr>
        <p:sp>
          <p:nvSpPr>
            <p:cNvPr id="87122" name="AutoShape 72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123" name="AutoShape 725"/>
            <p:cNvCxnSpPr>
              <a:cxnSpLocks noChangeShapeType="1"/>
              <a:stCxn id="8712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124" name="Group 726"/>
            <p:cNvGrpSpPr>
              <a:grpSpLocks/>
            </p:cNvGrpSpPr>
            <p:nvPr/>
          </p:nvGrpSpPr>
          <p:grpSpPr bwMode="auto">
            <a:xfrm flipH="1">
              <a:off x="872" y="994"/>
              <a:ext cx="182" cy="192"/>
              <a:chOff x="4666" y="2982"/>
              <a:chExt cx="481" cy="568"/>
            </a:xfrm>
          </p:grpSpPr>
          <p:sp>
            <p:nvSpPr>
              <p:cNvPr id="87125" name="AutoShape 72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126" name="Freeform 72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27" name="Freeform 72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28" name="Freeform 73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29" name="Freeform 73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30" name="Freeform 73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31" name="Freeform 73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32" name="Freeform 73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33" name="Freeform 73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34" name="Freeform 73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35" name="Freeform 73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36" name="Freeform 73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37" name="Freeform 73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38" name="Freeform 74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39" name="Freeform 74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40" name="Freeform 74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41" name="Freeform 74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42" name="Freeform 74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43" name="Freeform 74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sp>
        <p:nvSpPr>
          <p:cNvPr id="87072" name="Text Box 746"/>
          <p:cNvSpPr txBox="1">
            <a:spLocks noChangeArrowheads="1"/>
          </p:cNvSpPr>
          <p:nvPr/>
        </p:nvSpPr>
        <p:spPr bwMode="auto">
          <a:xfrm>
            <a:off x="1492250" y="4745038"/>
            <a:ext cx="1195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solidFill>
                  <a:srgbClr val="000000"/>
                </a:solidFill>
                <a:miter lim="800000"/>
                <a:headEnd type="none" w="sm" len="sm"/>
                <a:tailEnd type="none" w="sm" len="sm"/>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r>
              <a:rPr lang="en-US" sz="2400">
                <a:solidFill>
                  <a:srgbClr val="000066"/>
                </a:solidFill>
                <a:latin typeface="Eurostile"/>
                <a:cs typeface="Eurostile"/>
              </a:rPr>
              <a:t>Tracker</a:t>
            </a:r>
          </a:p>
        </p:txBody>
      </p:sp>
      <p:sp>
        <p:nvSpPr>
          <p:cNvPr id="87073" name="Rectangle 754"/>
          <p:cNvSpPr>
            <a:spLocks noChangeArrowheads="1"/>
          </p:cNvSpPr>
          <p:nvPr/>
        </p:nvSpPr>
        <p:spPr bwMode="auto">
          <a:xfrm>
            <a:off x="17811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74" name="Rectangle 755"/>
          <p:cNvSpPr>
            <a:spLocks noChangeArrowheads="1"/>
          </p:cNvSpPr>
          <p:nvPr/>
        </p:nvSpPr>
        <p:spPr bwMode="auto">
          <a:xfrm>
            <a:off x="19161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75" name="Rectangle 756"/>
          <p:cNvSpPr>
            <a:spLocks noChangeArrowheads="1"/>
          </p:cNvSpPr>
          <p:nvPr/>
        </p:nvSpPr>
        <p:spPr bwMode="auto">
          <a:xfrm>
            <a:off x="2052638"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76" name="Rectangle 757"/>
          <p:cNvSpPr>
            <a:spLocks noChangeArrowheads="1"/>
          </p:cNvSpPr>
          <p:nvPr/>
        </p:nvSpPr>
        <p:spPr bwMode="auto">
          <a:xfrm>
            <a:off x="21875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77" name="Rectangle 758"/>
          <p:cNvSpPr>
            <a:spLocks noChangeArrowheads="1"/>
          </p:cNvSpPr>
          <p:nvPr/>
        </p:nvSpPr>
        <p:spPr bwMode="auto">
          <a:xfrm>
            <a:off x="23225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78" name="Rectangle 759"/>
          <p:cNvSpPr>
            <a:spLocks noChangeArrowheads="1"/>
          </p:cNvSpPr>
          <p:nvPr/>
        </p:nvSpPr>
        <p:spPr bwMode="auto">
          <a:xfrm>
            <a:off x="2457450"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nvGrpSpPr>
          <p:cNvPr id="2346745" name="Group 761"/>
          <p:cNvGrpSpPr>
            <a:grpSpLocks/>
          </p:cNvGrpSpPr>
          <p:nvPr/>
        </p:nvGrpSpPr>
        <p:grpSpPr bwMode="auto">
          <a:xfrm>
            <a:off x="4751388" y="3671888"/>
            <a:ext cx="812800" cy="369886"/>
            <a:chOff x="2851" y="1264"/>
            <a:chExt cx="512" cy="233"/>
          </a:xfrm>
        </p:grpSpPr>
        <p:sp>
          <p:nvSpPr>
            <p:cNvPr id="87116" name="Rectangle 762"/>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17" name="Rectangle 763"/>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18" name="Rectangle 764"/>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19" name="Rectangle 765"/>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20" name="Rectangle 766"/>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21" name="Rectangle 767"/>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2346753" name="Rectangle 769"/>
          <p:cNvSpPr>
            <a:spLocks noChangeArrowheads="1"/>
          </p:cNvSpPr>
          <p:nvPr/>
        </p:nvSpPr>
        <p:spPr bwMode="auto">
          <a:xfrm>
            <a:off x="5021263"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nvGrpSpPr>
          <p:cNvPr id="87081" name="Group 770"/>
          <p:cNvGrpSpPr>
            <a:grpSpLocks/>
          </p:cNvGrpSpPr>
          <p:nvPr/>
        </p:nvGrpSpPr>
        <p:grpSpPr bwMode="auto">
          <a:xfrm>
            <a:off x="1646238" y="2590800"/>
            <a:ext cx="812800" cy="369889"/>
            <a:chOff x="2851" y="1264"/>
            <a:chExt cx="512" cy="233"/>
          </a:xfrm>
        </p:grpSpPr>
        <p:sp>
          <p:nvSpPr>
            <p:cNvPr id="87110" name="Rectangle 771"/>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11" name="Rectangle 772"/>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12" name="Rectangle 773"/>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13" name="Rectangle 774"/>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14" name="Rectangle 775"/>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15" name="Rectangle 776"/>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2346763" name="Rectangle 779"/>
          <p:cNvSpPr>
            <a:spLocks noChangeArrowheads="1"/>
          </p:cNvSpPr>
          <p:nvPr/>
        </p:nvSpPr>
        <p:spPr bwMode="auto">
          <a:xfrm>
            <a:off x="4886325"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6764" name="Rectangle 780"/>
          <p:cNvSpPr>
            <a:spLocks noChangeArrowheads="1"/>
          </p:cNvSpPr>
          <p:nvPr/>
        </p:nvSpPr>
        <p:spPr bwMode="auto">
          <a:xfrm>
            <a:off x="5292725"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84" name="Rectangle 781"/>
          <p:cNvSpPr>
            <a:spLocks noChangeArrowheads="1"/>
          </p:cNvSpPr>
          <p:nvPr/>
        </p:nvSpPr>
        <p:spPr bwMode="auto">
          <a:xfrm>
            <a:off x="1646238" y="25910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nvGrpSpPr>
          <p:cNvPr id="87085" name="Group 782"/>
          <p:cNvGrpSpPr>
            <a:grpSpLocks/>
          </p:cNvGrpSpPr>
          <p:nvPr/>
        </p:nvGrpSpPr>
        <p:grpSpPr bwMode="auto">
          <a:xfrm>
            <a:off x="7362825" y="4660900"/>
            <a:ext cx="812800" cy="369889"/>
            <a:chOff x="2851" y="1264"/>
            <a:chExt cx="512" cy="233"/>
          </a:xfrm>
        </p:grpSpPr>
        <p:sp>
          <p:nvSpPr>
            <p:cNvPr id="87104" name="Rectangle 783"/>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05" name="Rectangle 784"/>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06" name="Rectangle 785"/>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07" name="Rectangle 786"/>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08" name="Rectangle 787"/>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09" name="Rectangle 788"/>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87086" name="Rectangle 789"/>
          <p:cNvSpPr>
            <a:spLocks noChangeArrowheads="1"/>
          </p:cNvSpPr>
          <p:nvPr/>
        </p:nvSpPr>
        <p:spPr bwMode="auto">
          <a:xfrm>
            <a:off x="1781175" y="25910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87" name="Rectangle 790"/>
          <p:cNvSpPr>
            <a:spLocks noChangeArrowheads="1"/>
          </p:cNvSpPr>
          <p:nvPr/>
        </p:nvSpPr>
        <p:spPr bwMode="auto">
          <a:xfrm>
            <a:off x="2051050" y="25910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88" name="Rectangle 791"/>
          <p:cNvSpPr>
            <a:spLocks noChangeArrowheads="1"/>
          </p:cNvSpPr>
          <p:nvPr/>
        </p:nvSpPr>
        <p:spPr bwMode="auto">
          <a:xfrm>
            <a:off x="7362825" y="46611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6776" name="Rectangle 792"/>
          <p:cNvSpPr>
            <a:spLocks noChangeArrowheads="1"/>
          </p:cNvSpPr>
          <p:nvPr/>
        </p:nvSpPr>
        <p:spPr bwMode="auto">
          <a:xfrm>
            <a:off x="5157788"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6779" name="Rectangle 795"/>
          <p:cNvSpPr>
            <a:spLocks noChangeArrowheads="1"/>
          </p:cNvSpPr>
          <p:nvPr/>
        </p:nvSpPr>
        <p:spPr bwMode="auto">
          <a:xfrm>
            <a:off x="4751388"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nvGrpSpPr>
          <p:cNvPr id="87091" name="Group 798"/>
          <p:cNvGrpSpPr>
            <a:grpSpLocks/>
          </p:cNvGrpSpPr>
          <p:nvPr/>
        </p:nvGrpSpPr>
        <p:grpSpPr bwMode="auto">
          <a:xfrm>
            <a:off x="4211638" y="1196975"/>
            <a:ext cx="812800" cy="369889"/>
            <a:chOff x="2851" y="1264"/>
            <a:chExt cx="512" cy="233"/>
          </a:xfrm>
        </p:grpSpPr>
        <p:sp>
          <p:nvSpPr>
            <p:cNvPr id="87098" name="Rectangle 799"/>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99" name="Rectangle 800"/>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00" name="Rectangle 801"/>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01" name="Rectangle 802"/>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02" name="Rectangle 803"/>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03" name="Rectangle 804"/>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87092" name="Rectangle 812"/>
          <p:cNvSpPr>
            <a:spLocks noChangeArrowheads="1"/>
          </p:cNvSpPr>
          <p:nvPr/>
        </p:nvSpPr>
        <p:spPr bwMode="auto">
          <a:xfrm>
            <a:off x="1916113" y="25910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93" name="Rectangle 814"/>
          <p:cNvSpPr>
            <a:spLocks noChangeArrowheads="1"/>
          </p:cNvSpPr>
          <p:nvPr/>
        </p:nvSpPr>
        <p:spPr bwMode="auto">
          <a:xfrm>
            <a:off x="2322513" y="25910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6799" name="Rectangle 815"/>
          <p:cNvSpPr>
            <a:spLocks noChangeArrowheads="1"/>
          </p:cNvSpPr>
          <p:nvPr/>
        </p:nvSpPr>
        <p:spPr bwMode="auto">
          <a:xfrm>
            <a:off x="5427663"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95" name="Rectangle 816"/>
          <p:cNvSpPr>
            <a:spLocks noChangeArrowheads="1"/>
          </p:cNvSpPr>
          <p:nvPr/>
        </p:nvSpPr>
        <p:spPr bwMode="auto">
          <a:xfrm>
            <a:off x="7497763" y="46611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96" name="Rectangle 817"/>
          <p:cNvSpPr>
            <a:spLocks noChangeArrowheads="1"/>
          </p:cNvSpPr>
          <p:nvPr/>
        </p:nvSpPr>
        <p:spPr bwMode="auto">
          <a:xfrm>
            <a:off x="7902575" y="46611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97" name="Rectangle 818"/>
          <p:cNvSpPr>
            <a:spLocks noChangeArrowheads="1"/>
          </p:cNvSpPr>
          <p:nvPr/>
        </p:nvSpPr>
        <p:spPr bwMode="auto">
          <a:xfrm>
            <a:off x="4211638" y="1197253"/>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Tree>
    <p:extLst>
      <p:ext uri="{BB962C8B-B14F-4D97-AF65-F5344CB8AC3E}">
        <p14:creationId xmlns:p14="http://schemas.microsoft.com/office/powerpoint/2010/main" val="41803520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mph" presetSubtype="0" nodeType="withEffect">
                                  <p:stCondLst>
                                    <p:cond delay="0"/>
                                  </p:stCondLst>
                                  <p:childTnLst>
                                    <p:set>
                                      <p:cBhvr rctx="PPT">
                                        <p:cTn id="6" dur="indefinite"/>
                                        <p:tgtEl>
                                          <p:spTgt spid="12"/>
                                        </p:tgtEl>
                                        <p:attrNameLst>
                                          <p:attrName>style.opacity</p:attrName>
                                        </p:attrNameLst>
                                      </p:cBhvr>
                                      <p:to>
                                        <p:strVal val="0.5"/>
                                      </p:to>
                                    </p:set>
                                    <p:animEffect filter="image" prLst="opacity: 0.5">
                                      <p:cBhvr rctx="IE">
                                        <p:cTn id="7" dur="indefinite"/>
                                        <p:tgtEl>
                                          <p:spTgt spid="12"/>
                                        </p:tgtEl>
                                      </p:cBhvr>
                                    </p:animEffect>
                                  </p:childTnLst>
                                </p:cTn>
                              </p:par>
                              <p:par>
                                <p:cTn id="8" presetID="9" presetClass="emph" presetSubtype="0" nodeType="withEffect">
                                  <p:stCondLst>
                                    <p:cond delay="0"/>
                                  </p:stCondLst>
                                  <p:childTnLst>
                                    <p:set>
                                      <p:cBhvr rctx="PPT">
                                        <p:cTn id="9" dur="indefinite"/>
                                        <p:tgtEl>
                                          <p:spTgt spid="14"/>
                                        </p:tgtEl>
                                        <p:attrNameLst>
                                          <p:attrName>style.opacity</p:attrName>
                                        </p:attrNameLst>
                                      </p:cBhvr>
                                      <p:to>
                                        <p:strVal val="0.5"/>
                                      </p:to>
                                    </p:set>
                                    <p:animEffect filter="image" prLst="opacity: 0.5">
                                      <p:cBhvr rctx="IE">
                                        <p:cTn id="10" dur="indefinite"/>
                                        <p:tgtEl>
                                          <p:spTgt spid="14"/>
                                        </p:tgtEl>
                                      </p:cBhvr>
                                    </p:animEffect>
                                  </p:childTnLst>
                                </p:cTn>
                              </p:par>
                              <p:par>
                                <p:cTn id="11" presetID="9" presetClass="emph" presetSubtype="0" nodeType="withEffect">
                                  <p:stCondLst>
                                    <p:cond delay="0"/>
                                  </p:stCondLst>
                                  <p:childTnLst>
                                    <p:set>
                                      <p:cBhvr rctx="PPT">
                                        <p:cTn id="12" dur="indefinite"/>
                                        <p:tgtEl>
                                          <p:spTgt spid="2346684"/>
                                        </p:tgtEl>
                                        <p:attrNameLst>
                                          <p:attrName>style.opacity</p:attrName>
                                        </p:attrNameLst>
                                      </p:cBhvr>
                                      <p:to>
                                        <p:strVal val="0.5"/>
                                      </p:to>
                                    </p:set>
                                    <p:animEffect filter="image" prLst="opacity: 0.5">
                                      <p:cBhvr rctx="IE">
                                        <p:cTn id="13" dur="indefinite"/>
                                        <p:tgtEl>
                                          <p:spTgt spid="2346684"/>
                                        </p:tgtEl>
                                      </p:cBhvr>
                                    </p:animEffect>
                                  </p:childTnLst>
                                </p:cTn>
                              </p:par>
                              <p:par>
                                <p:cTn id="14" presetID="9" presetClass="emph" presetSubtype="0" nodeType="withEffect">
                                  <p:stCondLst>
                                    <p:cond delay="0"/>
                                  </p:stCondLst>
                                  <p:childTnLst>
                                    <p:set>
                                      <p:cBhvr rctx="PPT">
                                        <p:cTn id="15" dur="indefinite"/>
                                        <p:tgtEl>
                                          <p:spTgt spid="18"/>
                                        </p:tgtEl>
                                        <p:attrNameLst>
                                          <p:attrName>style.opacity</p:attrName>
                                        </p:attrNameLst>
                                      </p:cBhvr>
                                      <p:to>
                                        <p:strVal val="0.5"/>
                                      </p:to>
                                    </p:set>
                                    <p:animEffect filter="image" prLst="opacity: 0.5">
                                      <p:cBhvr rctx="IE">
                                        <p:cTn id="16" dur="indefinite"/>
                                        <p:tgtEl>
                                          <p:spTgt spid="18"/>
                                        </p:tgtEl>
                                      </p:cBhvr>
                                    </p:animEffect>
                                  </p:childTnLst>
                                </p:cTn>
                              </p:par>
                              <p:par>
                                <p:cTn id="17" presetID="9" presetClass="emph" presetSubtype="0" nodeType="withEffect">
                                  <p:stCondLst>
                                    <p:cond delay="0"/>
                                  </p:stCondLst>
                                  <p:childTnLst>
                                    <p:set>
                                      <p:cBhvr rctx="PPT">
                                        <p:cTn id="18" dur="indefinite"/>
                                        <p:tgtEl>
                                          <p:spTgt spid="22"/>
                                        </p:tgtEl>
                                        <p:attrNameLst>
                                          <p:attrName>style.opacity</p:attrName>
                                        </p:attrNameLst>
                                      </p:cBhvr>
                                      <p:to>
                                        <p:strVal val="0.5"/>
                                      </p:to>
                                    </p:set>
                                    <p:animEffect filter="image" prLst="opacity: 0.5">
                                      <p:cBhvr rctx="IE">
                                        <p:cTn id="19" dur="indefinite"/>
                                        <p:tgtEl>
                                          <p:spTgt spid="22"/>
                                        </p:tgtEl>
                                      </p:cBhvr>
                                    </p:animEffect>
                                  </p:childTnLst>
                                </p:cTn>
                              </p:par>
                              <p:par>
                                <p:cTn id="20" presetID="9" presetClass="emph" presetSubtype="0" nodeType="withEffect">
                                  <p:stCondLst>
                                    <p:cond delay="0"/>
                                  </p:stCondLst>
                                  <p:childTnLst>
                                    <p:set>
                                      <p:cBhvr rctx="PPT">
                                        <p:cTn id="21" dur="indefinite"/>
                                        <p:tgtEl>
                                          <p:spTgt spid="2346707"/>
                                        </p:tgtEl>
                                        <p:attrNameLst>
                                          <p:attrName>style.opacity</p:attrName>
                                        </p:attrNameLst>
                                      </p:cBhvr>
                                      <p:to>
                                        <p:strVal val="0.5"/>
                                      </p:to>
                                    </p:set>
                                    <p:animEffect filter="image" prLst="opacity: 0.5">
                                      <p:cBhvr rctx="IE">
                                        <p:cTn id="22" dur="indefinite"/>
                                        <p:tgtEl>
                                          <p:spTgt spid="2346707"/>
                                        </p:tgtEl>
                                      </p:cBhvr>
                                    </p:animEffect>
                                  </p:childTnLst>
                                </p:cTn>
                              </p:par>
                              <p:par>
                                <p:cTn id="23" presetID="9" presetClass="emph" presetSubtype="0" nodeType="withEffect">
                                  <p:stCondLst>
                                    <p:cond delay="0"/>
                                  </p:stCondLst>
                                  <p:childTnLst>
                                    <p:set>
                                      <p:cBhvr rctx="PPT">
                                        <p:cTn id="24" dur="indefinite"/>
                                        <p:tgtEl>
                                          <p:spTgt spid="24"/>
                                        </p:tgtEl>
                                        <p:attrNameLst>
                                          <p:attrName>style.opacity</p:attrName>
                                        </p:attrNameLst>
                                      </p:cBhvr>
                                      <p:to>
                                        <p:strVal val="0.5"/>
                                      </p:to>
                                    </p:set>
                                    <p:animEffect filter="image" prLst="opacity: 0.5">
                                      <p:cBhvr rctx="IE">
                                        <p:cTn id="25" dur="indefinite"/>
                                        <p:tgtEl>
                                          <p:spTgt spid="24"/>
                                        </p:tgtEl>
                                      </p:cBhvr>
                                    </p:animEffect>
                                  </p:childTnLst>
                                </p:cTn>
                              </p:par>
                              <p:par>
                                <p:cTn id="26" presetID="9" presetClass="emph" presetSubtype="0" nodeType="withEffect">
                                  <p:stCondLst>
                                    <p:cond delay="0"/>
                                  </p:stCondLst>
                                  <p:childTnLst>
                                    <p:set>
                                      <p:cBhvr rctx="PPT">
                                        <p:cTn id="27" dur="indefinite"/>
                                        <p:tgtEl>
                                          <p:spTgt spid="26"/>
                                        </p:tgtEl>
                                        <p:attrNameLst>
                                          <p:attrName>style.opacity</p:attrName>
                                        </p:attrNameLst>
                                      </p:cBhvr>
                                      <p:to>
                                        <p:strVal val="0.5"/>
                                      </p:to>
                                    </p:set>
                                    <p:animEffect filter="image" prLst="opacity: 0.5">
                                      <p:cBhvr rctx="IE">
                                        <p:cTn id="28" dur="indefinite"/>
                                        <p:tgtEl>
                                          <p:spTgt spid="26"/>
                                        </p:tgtEl>
                                      </p:cBhvr>
                                    </p:animEffect>
                                  </p:childTnLst>
                                </p:cTn>
                              </p:par>
                              <p:par>
                                <p:cTn id="29" presetID="9" presetClass="emph" presetSubtype="0" nodeType="withEffect">
                                  <p:stCondLst>
                                    <p:cond delay="0"/>
                                  </p:stCondLst>
                                  <p:childTnLst>
                                    <p:set>
                                      <p:cBhvr rctx="PPT">
                                        <p:cTn id="30" dur="indefinite"/>
                                        <p:tgtEl>
                                          <p:spTgt spid="2346385"/>
                                        </p:tgtEl>
                                        <p:attrNameLst>
                                          <p:attrName>style.opacity</p:attrName>
                                        </p:attrNameLst>
                                      </p:cBhvr>
                                      <p:to>
                                        <p:strVal val="0.5"/>
                                      </p:to>
                                    </p:set>
                                    <p:animEffect filter="image" prLst="opacity: 0.5">
                                      <p:cBhvr rctx="IE">
                                        <p:cTn id="31" dur="indefinite"/>
                                        <p:tgtEl>
                                          <p:spTgt spid="2346385"/>
                                        </p:tgtEl>
                                      </p:cBhvr>
                                    </p:animEffect>
                                  </p:childTnLst>
                                </p:cTn>
                              </p:par>
                              <p:par>
                                <p:cTn id="32" presetID="9" presetClass="emph" presetSubtype="0" nodeType="withEffect">
                                  <p:stCondLst>
                                    <p:cond delay="0"/>
                                  </p:stCondLst>
                                  <p:childTnLst>
                                    <p:set>
                                      <p:cBhvr rctx="PPT">
                                        <p:cTn id="33" dur="indefinite"/>
                                        <p:tgtEl>
                                          <p:spTgt spid="2346408"/>
                                        </p:tgtEl>
                                        <p:attrNameLst>
                                          <p:attrName>style.opacity</p:attrName>
                                        </p:attrNameLst>
                                      </p:cBhvr>
                                      <p:to>
                                        <p:strVal val="0.5"/>
                                      </p:to>
                                    </p:set>
                                    <p:animEffect filter="image" prLst="opacity: 0.5">
                                      <p:cBhvr rctx="IE">
                                        <p:cTn id="34" dur="indefinite"/>
                                        <p:tgtEl>
                                          <p:spTgt spid="2346408"/>
                                        </p:tgtEl>
                                      </p:cBhvr>
                                    </p:animEffect>
                                  </p:childTnLst>
                                </p:cTn>
                              </p:par>
                              <p:par>
                                <p:cTn id="35" presetID="9" presetClass="emph" presetSubtype="0" nodeType="withEffect">
                                  <p:stCondLst>
                                    <p:cond delay="0"/>
                                  </p:stCondLst>
                                  <p:childTnLst>
                                    <p:set>
                                      <p:cBhvr rctx="PPT">
                                        <p:cTn id="36" dur="indefinite"/>
                                        <p:tgtEl>
                                          <p:spTgt spid="2346431"/>
                                        </p:tgtEl>
                                        <p:attrNameLst>
                                          <p:attrName>style.opacity</p:attrName>
                                        </p:attrNameLst>
                                      </p:cBhvr>
                                      <p:to>
                                        <p:strVal val="0.5"/>
                                      </p:to>
                                    </p:set>
                                    <p:animEffect filter="image" prLst="opacity: 0.5">
                                      <p:cBhvr rctx="IE">
                                        <p:cTn id="37" dur="indefinite"/>
                                        <p:tgtEl>
                                          <p:spTgt spid="2346431"/>
                                        </p:tgtEl>
                                      </p:cBhvr>
                                    </p:animEffect>
                                  </p:childTnLst>
                                </p:cTn>
                              </p:par>
                              <p:par>
                                <p:cTn id="38" presetID="9" presetClass="emph" presetSubtype="0" nodeType="withEffect">
                                  <p:stCondLst>
                                    <p:cond delay="0"/>
                                  </p:stCondLst>
                                  <p:childTnLst>
                                    <p:set>
                                      <p:cBhvr rctx="PPT">
                                        <p:cTn id="39" dur="indefinite"/>
                                        <p:tgtEl>
                                          <p:spTgt spid="28"/>
                                        </p:tgtEl>
                                        <p:attrNameLst>
                                          <p:attrName>style.opacity</p:attrName>
                                        </p:attrNameLst>
                                      </p:cBhvr>
                                      <p:to>
                                        <p:strVal val="0.5"/>
                                      </p:to>
                                    </p:set>
                                    <p:animEffect filter="image" prLst="opacity: 0.5">
                                      <p:cBhvr rctx="IE">
                                        <p:cTn id="40" dur="indefinite"/>
                                        <p:tgtEl>
                                          <p:spTgt spid="28"/>
                                        </p:tgtEl>
                                      </p:cBhvr>
                                    </p:animEffect>
                                  </p:childTnLst>
                                </p:cTn>
                              </p:par>
                              <p:par>
                                <p:cTn id="41" presetID="9" presetClass="emph" presetSubtype="0" nodeType="withEffect">
                                  <p:stCondLst>
                                    <p:cond delay="0"/>
                                  </p:stCondLst>
                                  <p:childTnLst>
                                    <p:set>
                                      <p:cBhvr rctx="PPT">
                                        <p:cTn id="42" dur="indefinite"/>
                                        <p:tgtEl>
                                          <p:spTgt spid="2346615"/>
                                        </p:tgtEl>
                                        <p:attrNameLst>
                                          <p:attrName>style.opacity</p:attrName>
                                        </p:attrNameLst>
                                      </p:cBhvr>
                                      <p:to>
                                        <p:strVal val="0.5"/>
                                      </p:to>
                                    </p:set>
                                    <p:animEffect filter="image" prLst="opacity: 0.5">
                                      <p:cBhvr rctx="IE">
                                        <p:cTn id="43" dur="indefinite"/>
                                        <p:tgtEl>
                                          <p:spTgt spid="2346615"/>
                                        </p:tgtEl>
                                      </p:cBhvr>
                                    </p:animEffect>
                                  </p:childTnLst>
                                </p:cTn>
                              </p:par>
                              <p:par>
                                <p:cTn id="44" presetID="9" presetClass="emph" presetSubtype="0" nodeType="withEffect">
                                  <p:stCondLst>
                                    <p:cond delay="0"/>
                                  </p:stCondLst>
                                  <p:childTnLst>
                                    <p:set>
                                      <p:cBhvr rctx="PPT">
                                        <p:cTn id="45" dur="indefinite"/>
                                        <p:tgtEl>
                                          <p:spTgt spid="2346569"/>
                                        </p:tgtEl>
                                        <p:attrNameLst>
                                          <p:attrName>style.opacity</p:attrName>
                                        </p:attrNameLst>
                                      </p:cBhvr>
                                      <p:to>
                                        <p:strVal val="0.5"/>
                                      </p:to>
                                    </p:set>
                                    <p:animEffect filter="image" prLst="opacity: 0.5">
                                      <p:cBhvr rctx="IE">
                                        <p:cTn id="46" dur="indefinite"/>
                                        <p:tgtEl>
                                          <p:spTgt spid="2346569"/>
                                        </p:tgtEl>
                                      </p:cBhvr>
                                    </p:animEffect>
                                  </p:childTnLst>
                                </p:cTn>
                              </p:par>
                              <p:par>
                                <p:cTn id="47" presetID="9" presetClass="emph" presetSubtype="0" nodeType="withEffect">
                                  <p:stCondLst>
                                    <p:cond delay="0"/>
                                  </p:stCondLst>
                                  <p:childTnLst>
                                    <p:set>
                                      <p:cBhvr rctx="PPT">
                                        <p:cTn id="48" dur="indefinite"/>
                                        <p:tgtEl>
                                          <p:spTgt spid="2346661"/>
                                        </p:tgtEl>
                                        <p:attrNameLst>
                                          <p:attrName>style.opacity</p:attrName>
                                        </p:attrNameLst>
                                      </p:cBhvr>
                                      <p:to>
                                        <p:strVal val="0.5"/>
                                      </p:to>
                                    </p:set>
                                    <p:animEffect filter="image" prLst="opacity: 0.5">
                                      <p:cBhvr rctx="IE">
                                        <p:cTn id="49" dur="indefinite"/>
                                        <p:tgtEl>
                                          <p:spTgt spid="2346661"/>
                                        </p:tgtEl>
                                      </p:cBhvr>
                                    </p:animEffect>
                                  </p:childTnLst>
                                </p:cTn>
                              </p:par>
                              <p:par>
                                <p:cTn id="50" presetID="9" presetClass="emph" presetSubtype="0" nodeType="withEffect">
                                  <p:stCondLst>
                                    <p:cond delay="0"/>
                                  </p:stCondLst>
                                  <p:childTnLst>
                                    <p:set>
                                      <p:cBhvr rctx="PPT">
                                        <p:cTn id="51" dur="indefinite"/>
                                        <p:tgtEl>
                                          <p:spTgt spid="2346592"/>
                                        </p:tgtEl>
                                        <p:attrNameLst>
                                          <p:attrName>style.opacity</p:attrName>
                                        </p:attrNameLst>
                                      </p:cBhvr>
                                      <p:to>
                                        <p:strVal val="0.5"/>
                                      </p:to>
                                    </p:set>
                                    <p:animEffect filter="image" prLst="opacity: 0.5">
                                      <p:cBhvr rctx="IE">
                                        <p:cTn id="52" dur="indefinite"/>
                                        <p:tgtEl>
                                          <p:spTgt spid="2346592"/>
                                        </p:tgtEl>
                                      </p:cBhvr>
                                    </p:animEffect>
                                  </p:childTnLst>
                                </p:cTn>
                              </p:par>
                              <p:par>
                                <p:cTn id="53" presetID="9" presetClass="emph" presetSubtype="0" nodeType="withEffect">
                                  <p:stCondLst>
                                    <p:cond delay="0"/>
                                  </p:stCondLst>
                                  <p:childTnLst>
                                    <p:set>
                                      <p:cBhvr rctx="PPT">
                                        <p:cTn id="54" dur="indefinite"/>
                                        <p:tgtEl>
                                          <p:spTgt spid="2346735"/>
                                        </p:tgtEl>
                                        <p:attrNameLst>
                                          <p:attrName>style.opacity</p:attrName>
                                        </p:attrNameLst>
                                      </p:cBhvr>
                                      <p:to>
                                        <p:strVal val="0.5"/>
                                      </p:to>
                                    </p:set>
                                    <p:animEffect filter="image" prLst="opacity: 0.5">
                                      <p:cBhvr rctx="IE">
                                        <p:cTn id="55" dur="indefinite"/>
                                        <p:tgtEl>
                                          <p:spTgt spid="2346735"/>
                                        </p:tgtEl>
                                      </p:cBhvr>
                                    </p:animEffect>
                                  </p:childTnLst>
                                </p:cTn>
                              </p:par>
                              <p:par>
                                <p:cTn id="56" presetID="9" presetClass="emph" presetSubtype="0" nodeType="withEffect">
                                  <p:stCondLst>
                                    <p:cond delay="0"/>
                                  </p:stCondLst>
                                  <p:childTnLst>
                                    <p:set>
                                      <p:cBhvr rctx="PPT">
                                        <p:cTn id="57" dur="indefinite"/>
                                        <p:tgtEl>
                                          <p:spTgt spid="2346733"/>
                                        </p:tgtEl>
                                        <p:attrNameLst>
                                          <p:attrName>style.opacity</p:attrName>
                                        </p:attrNameLst>
                                      </p:cBhvr>
                                      <p:to>
                                        <p:strVal val="0.5"/>
                                      </p:to>
                                    </p:set>
                                    <p:animEffect filter="image" prLst="opacity: 0.5">
                                      <p:cBhvr rctx="IE">
                                        <p:cTn id="58" dur="indefinite"/>
                                        <p:tgtEl>
                                          <p:spTgt spid="2346733"/>
                                        </p:tgtEl>
                                      </p:cBhvr>
                                    </p:animEffect>
                                  </p:childTnLst>
                                </p:cTn>
                              </p:par>
                              <p:par>
                                <p:cTn id="59" presetID="9" presetClass="emph" presetSubtype="0" nodeType="withEffect">
                                  <p:stCondLst>
                                    <p:cond delay="0"/>
                                  </p:stCondLst>
                                  <p:childTnLst>
                                    <p:set>
                                      <p:cBhvr rctx="PPT">
                                        <p:cTn id="60" dur="indefinite"/>
                                        <p:tgtEl>
                                          <p:spTgt spid="2346454"/>
                                        </p:tgtEl>
                                        <p:attrNameLst>
                                          <p:attrName>style.opacity</p:attrName>
                                        </p:attrNameLst>
                                      </p:cBhvr>
                                      <p:to>
                                        <p:strVal val="0.5"/>
                                      </p:to>
                                    </p:set>
                                    <p:animEffect filter="image" prLst="opacity: 0.5">
                                      <p:cBhvr rctx="IE">
                                        <p:cTn id="61" dur="indefinite"/>
                                        <p:tgtEl>
                                          <p:spTgt spid="2346454"/>
                                        </p:tgtEl>
                                      </p:cBhvr>
                                    </p:animEffect>
                                  </p:childTnLst>
                                </p:cTn>
                              </p:par>
                              <p:par>
                                <p:cTn id="62" presetID="9" presetClass="emph" presetSubtype="0" nodeType="withEffect">
                                  <p:stCondLst>
                                    <p:cond delay="0"/>
                                  </p:stCondLst>
                                  <p:childTnLst>
                                    <p:set>
                                      <p:cBhvr rctx="PPT">
                                        <p:cTn id="63" dur="indefinite"/>
                                        <p:tgtEl>
                                          <p:spTgt spid="2346731"/>
                                        </p:tgtEl>
                                        <p:attrNameLst>
                                          <p:attrName>style.opacity</p:attrName>
                                        </p:attrNameLst>
                                      </p:cBhvr>
                                      <p:to>
                                        <p:strVal val="0.5"/>
                                      </p:to>
                                    </p:set>
                                    <p:animEffect filter="image" prLst="opacity: 0.5">
                                      <p:cBhvr rctx="IE">
                                        <p:cTn id="64" dur="indefinite"/>
                                        <p:tgtEl>
                                          <p:spTgt spid="2346731"/>
                                        </p:tgtEl>
                                      </p:cBhvr>
                                    </p:animEffect>
                                  </p:childTnLst>
                                </p:cTn>
                              </p:par>
                              <p:par>
                                <p:cTn id="65" presetID="9" presetClass="emph" presetSubtype="0" nodeType="withEffect">
                                  <p:stCondLst>
                                    <p:cond delay="0"/>
                                  </p:stCondLst>
                                  <p:childTnLst>
                                    <p:set>
                                      <p:cBhvr rctx="PPT">
                                        <p:cTn id="66" dur="indefinite"/>
                                        <p:tgtEl>
                                          <p:spTgt spid="2346500"/>
                                        </p:tgtEl>
                                        <p:attrNameLst>
                                          <p:attrName>style.opacity</p:attrName>
                                        </p:attrNameLst>
                                      </p:cBhvr>
                                      <p:to>
                                        <p:strVal val="0.5"/>
                                      </p:to>
                                    </p:set>
                                    <p:animEffect filter="image" prLst="opacity: 0.5">
                                      <p:cBhvr rctx="IE">
                                        <p:cTn id="67" dur="indefinite"/>
                                        <p:tgtEl>
                                          <p:spTgt spid="2346500"/>
                                        </p:tgtEl>
                                      </p:cBhvr>
                                    </p:animEffect>
                                  </p:childTnLst>
                                </p:cTn>
                              </p:par>
                              <p:par>
                                <p:cTn id="68" presetID="9" presetClass="emph" presetSubtype="0" nodeType="withEffect">
                                  <p:stCondLst>
                                    <p:cond delay="0"/>
                                  </p:stCondLst>
                                  <p:childTnLst>
                                    <p:set>
                                      <p:cBhvr rctx="PPT">
                                        <p:cTn id="69" dur="indefinite"/>
                                        <p:tgtEl>
                                          <p:spTgt spid="2346523"/>
                                        </p:tgtEl>
                                        <p:attrNameLst>
                                          <p:attrName>style.opacity</p:attrName>
                                        </p:attrNameLst>
                                      </p:cBhvr>
                                      <p:to>
                                        <p:strVal val="0.5"/>
                                      </p:to>
                                    </p:set>
                                    <p:animEffect filter="image" prLst="opacity: 0.5">
                                      <p:cBhvr rctx="IE">
                                        <p:cTn id="70" dur="indefinite"/>
                                        <p:tgtEl>
                                          <p:spTgt spid="2346523"/>
                                        </p:tgtEl>
                                      </p:cBhvr>
                                    </p:animEffect>
                                  </p:childTnLst>
                                </p:cTn>
                              </p:par>
                              <p:par>
                                <p:cTn id="71" presetID="9" presetClass="emph" presetSubtype="0" nodeType="withEffect">
                                  <p:stCondLst>
                                    <p:cond delay="0"/>
                                  </p:stCondLst>
                                  <p:childTnLst>
                                    <p:set>
                                      <p:cBhvr rctx="PPT">
                                        <p:cTn id="72" dur="indefinite"/>
                                        <p:tgtEl>
                                          <p:spTgt spid="2346737"/>
                                        </p:tgtEl>
                                        <p:attrNameLst>
                                          <p:attrName>style.opacity</p:attrName>
                                        </p:attrNameLst>
                                      </p:cBhvr>
                                      <p:to>
                                        <p:strVal val="0.5"/>
                                      </p:to>
                                    </p:set>
                                    <p:animEffect filter="image" prLst="opacity: 0.5">
                                      <p:cBhvr rctx="IE">
                                        <p:cTn id="73" dur="indefinite"/>
                                        <p:tgtEl>
                                          <p:spTgt spid="2346737"/>
                                        </p:tgtEl>
                                      </p:cBhvr>
                                    </p:animEffect>
                                  </p:childTnLst>
                                </p:cTn>
                              </p:par>
                              <p:par>
                                <p:cTn id="74" presetID="9" presetClass="emph" presetSubtype="0" nodeType="withEffect">
                                  <p:stCondLst>
                                    <p:cond delay="0"/>
                                  </p:stCondLst>
                                  <p:childTnLst>
                                    <p:set>
                                      <p:cBhvr rctx="PPT">
                                        <p:cTn id="75" dur="indefinite"/>
                                        <p:tgtEl>
                                          <p:spTgt spid="2346477"/>
                                        </p:tgtEl>
                                        <p:attrNameLst>
                                          <p:attrName>style.opacity</p:attrName>
                                        </p:attrNameLst>
                                      </p:cBhvr>
                                      <p:to>
                                        <p:strVal val="0.5"/>
                                      </p:to>
                                    </p:set>
                                    <p:animEffect filter="image" prLst="opacity: 0.5">
                                      <p:cBhvr rctx="IE">
                                        <p:cTn id="76" dur="indefinite"/>
                                        <p:tgtEl>
                                          <p:spTgt spid="2346477"/>
                                        </p:tgtEl>
                                      </p:cBhvr>
                                    </p:animEffect>
                                  </p:childTnLst>
                                </p:cTn>
                              </p:par>
                              <p:par>
                                <p:cTn id="77" presetID="9" presetClass="emph" presetSubtype="0" nodeType="withEffect">
                                  <p:stCondLst>
                                    <p:cond delay="0"/>
                                  </p:stCondLst>
                                  <p:childTnLst>
                                    <p:set>
                                      <p:cBhvr rctx="PPT">
                                        <p:cTn id="78" dur="indefinite"/>
                                        <p:tgtEl>
                                          <p:spTgt spid="30"/>
                                        </p:tgtEl>
                                        <p:attrNameLst>
                                          <p:attrName>style.opacity</p:attrName>
                                        </p:attrNameLst>
                                      </p:cBhvr>
                                      <p:to>
                                        <p:strVal val="0.5"/>
                                      </p:to>
                                    </p:set>
                                    <p:animEffect filter="image" prLst="opacity: 0.5">
                                      <p:cBhvr rctx="IE">
                                        <p:cTn id="79" dur="indefinite"/>
                                        <p:tgtEl>
                                          <p:spTgt spid="30"/>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1" presetClass="exit" presetSubtype="0" fill="hold" nodeType="clickEffect">
                                  <p:stCondLst>
                                    <p:cond delay="0"/>
                                  </p:stCondLst>
                                  <p:childTnLst>
                                    <p:set>
                                      <p:cBhvr>
                                        <p:cTn id="83" dur="1" fill="hold">
                                          <p:stCondLst>
                                            <p:cond delay="0"/>
                                          </p:stCondLst>
                                        </p:cTn>
                                        <p:tgtEl>
                                          <p:spTgt spid="2346745"/>
                                        </p:tgtEl>
                                        <p:attrNameLst>
                                          <p:attrName>style.visibility</p:attrName>
                                        </p:attrNameLst>
                                      </p:cBhvr>
                                      <p:to>
                                        <p:strVal val="hidden"/>
                                      </p:to>
                                    </p:set>
                                  </p:childTnLst>
                                </p:cTn>
                              </p:par>
                              <p:par>
                                <p:cTn id="84" presetID="1" presetClass="exit" presetSubtype="0" fill="hold" grpId="0" nodeType="withEffect">
                                  <p:stCondLst>
                                    <p:cond delay="0"/>
                                  </p:stCondLst>
                                  <p:childTnLst>
                                    <p:set>
                                      <p:cBhvr>
                                        <p:cTn id="85" dur="1" fill="hold">
                                          <p:stCondLst>
                                            <p:cond delay="0"/>
                                          </p:stCondLst>
                                        </p:cTn>
                                        <p:tgtEl>
                                          <p:spTgt spid="2346753"/>
                                        </p:tgtEl>
                                        <p:attrNameLst>
                                          <p:attrName>style.visibility</p:attrName>
                                        </p:attrNameLst>
                                      </p:cBhvr>
                                      <p:to>
                                        <p:strVal val="hidden"/>
                                      </p:to>
                                    </p:set>
                                  </p:childTnLst>
                                </p:cTn>
                              </p:par>
                              <p:par>
                                <p:cTn id="86" presetID="1" presetClass="exit" presetSubtype="0" fill="hold" grpId="0" nodeType="withEffect">
                                  <p:stCondLst>
                                    <p:cond delay="0"/>
                                  </p:stCondLst>
                                  <p:childTnLst>
                                    <p:set>
                                      <p:cBhvr>
                                        <p:cTn id="87" dur="1" fill="hold">
                                          <p:stCondLst>
                                            <p:cond delay="0"/>
                                          </p:stCondLst>
                                        </p:cTn>
                                        <p:tgtEl>
                                          <p:spTgt spid="2346763"/>
                                        </p:tgtEl>
                                        <p:attrNameLst>
                                          <p:attrName>style.visibility</p:attrName>
                                        </p:attrNameLst>
                                      </p:cBhvr>
                                      <p:to>
                                        <p:strVal val="hidden"/>
                                      </p:to>
                                    </p:set>
                                  </p:childTnLst>
                                </p:cTn>
                              </p:par>
                              <p:par>
                                <p:cTn id="88" presetID="1" presetClass="exit" presetSubtype="0" fill="hold" grpId="0" nodeType="withEffect">
                                  <p:stCondLst>
                                    <p:cond delay="0"/>
                                  </p:stCondLst>
                                  <p:childTnLst>
                                    <p:set>
                                      <p:cBhvr>
                                        <p:cTn id="89" dur="1" fill="hold">
                                          <p:stCondLst>
                                            <p:cond delay="0"/>
                                          </p:stCondLst>
                                        </p:cTn>
                                        <p:tgtEl>
                                          <p:spTgt spid="2346764"/>
                                        </p:tgtEl>
                                        <p:attrNameLst>
                                          <p:attrName>style.visibility</p:attrName>
                                        </p:attrNameLst>
                                      </p:cBhvr>
                                      <p:to>
                                        <p:strVal val="hidden"/>
                                      </p:to>
                                    </p:set>
                                  </p:childTnLst>
                                </p:cTn>
                              </p:par>
                              <p:par>
                                <p:cTn id="90" presetID="1" presetClass="exit" presetSubtype="0" fill="hold" grpId="0" nodeType="withEffect">
                                  <p:stCondLst>
                                    <p:cond delay="0"/>
                                  </p:stCondLst>
                                  <p:childTnLst>
                                    <p:set>
                                      <p:cBhvr>
                                        <p:cTn id="91" dur="1" fill="hold">
                                          <p:stCondLst>
                                            <p:cond delay="0"/>
                                          </p:stCondLst>
                                        </p:cTn>
                                        <p:tgtEl>
                                          <p:spTgt spid="2346776"/>
                                        </p:tgtEl>
                                        <p:attrNameLst>
                                          <p:attrName>style.visibility</p:attrName>
                                        </p:attrNameLst>
                                      </p:cBhvr>
                                      <p:to>
                                        <p:strVal val="hidden"/>
                                      </p:to>
                                    </p:set>
                                  </p:childTnLst>
                                </p:cTn>
                              </p:par>
                              <p:par>
                                <p:cTn id="92" presetID="1" presetClass="exit" presetSubtype="0" fill="hold" grpId="0" nodeType="withEffect">
                                  <p:stCondLst>
                                    <p:cond delay="0"/>
                                  </p:stCondLst>
                                  <p:childTnLst>
                                    <p:set>
                                      <p:cBhvr>
                                        <p:cTn id="93" dur="1" fill="hold">
                                          <p:stCondLst>
                                            <p:cond delay="0"/>
                                          </p:stCondLst>
                                        </p:cTn>
                                        <p:tgtEl>
                                          <p:spTgt spid="2346779"/>
                                        </p:tgtEl>
                                        <p:attrNameLst>
                                          <p:attrName>style.visibility</p:attrName>
                                        </p:attrNameLst>
                                      </p:cBhvr>
                                      <p:to>
                                        <p:strVal val="hidden"/>
                                      </p:to>
                                    </p:set>
                                  </p:childTnLst>
                                </p:cTn>
                              </p:par>
                              <p:par>
                                <p:cTn id="94" presetID="1" presetClass="exit" presetSubtype="0" fill="hold" grpId="0" nodeType="withEffect">
                                  <p:stCondLst>
                                    <p:cond delay="0"/>
                                  </p:stCondLst>
                                  <p:childTnLst>
                                    <p:set>
                                      <p:cBhvr>
                                        <p:cTn id="95" dur="1" fill="hold">
                                          <p:stCondLst>
                                            <p:cond delay="0"/>
                                          </p:stCondLst>
                                        </p:cTn>
                                        <p:tgtEl>
                                          <p:spTgt spid="2346799"/>
                                        </p:tgtEl>
                                        <p:attrNameLst>
                                          <p:attrName>style.visibility</p:attrName>
                                        </p:attrNameLst>
                                      </p:cBhvr>
                                      <p:to>
                                        <p:strVal val="hidden"/>
                                      </p:to>
                                    </p:set>
                                  </p:childTnLst>
                                </p:cTn>
                              </p:par>
                              <p:par>
                                <p:cTn id="96" presetID="9" presetClass="emph" presetSubtype="0" nodeType="withEffect">
                                  <p:stCondLst>
                                    <p:cond delay="0"/>
                                  </p:stCondLst>
                                  <p:childTnLst>
                                    <p:set>
                                      <p:cBhvr rctx="PPT">
                                        <p:cTn id="97" dur="indefinite"/>
                                        <p:tgtEl>
                                          <p:spTgt spid="2346638"/>
                                        </p:tgtEl>
                                        <p:attrNameLst>
                                          <p:attrName>style.opacity</p:attrName>
                                        </p:attrNameLst>
                                      </p:cBhvr>
                                      <p:to>
                                        <p:strVal val="0.5"/>
                                      </p:to>
                                    </p:set>
                                    <p:animEffect filter="image" prLst="opacity: 0.5">
                                      <p:cBhvr rctx="IE">
                                        <p:cTn id="98" dur="indefinite"/>
                                        <p:tgtEl>
                                          <p:spTgt spid="23466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6753" grpId="0" animBg="1"/>
      <p:bldP spid="2346763" grpId="0" animBg="1"/>
      <p:bldP spid="2346764" grpId="0" animBg="1"/>
      <p:bldP spid="2346776" grpId="0" animBg="1"/>
      <p:bldP spid="2346779" grpId="0" animBg="1"/>
      <p:bldP spid="2346799"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2"/>
          <p:cNvSpPr>
            <a:spLocks noGrp="1" noChangeArrowheads="1"/>
          </p:cNvSpPr>
          <p:nvPr>
            <p:ph type="ctrTitle"/>
          </p:nvPr>
        </p:nvSpPr>
        <p:spPr/>
        <p:txBody>
          <a:bodyPr/>
          <a:lstStyle/>
          <a:p>
            <a:pPr eaLnBrk="1" hangingPunct="1"/>
            <a:r>
              <a:rPr lang="en-US" sz="4800" dirty="0" err="1" smtClean="0">
                <a:latin typeface="Eurostile"/>
                <a:ea typeface="ＭＳ Ｐゴシック" charset="0"/>
                <a:cs typeface="Eurostile"/>
              </a:rPr>
              <a:t>Signalling</a:t>
            </a:r>
            <a:r>
              <a:rPr lang="en-US" sz="4800" dirty="0" smtClean="0">
                <a:latin typeface="Eurostile"/>
                <a:ea typeface="ＭＳ Ｐゴシック" charset="0"/>
                <a:cs typeface="Eurostile"/>
              </a:rPr>
              <a:t> Protocols:</a:t>
            </a:r>
            <a:br>
              <a:rPr lang="en-US" sz="4800" dirty="0" smtClean="0">
                <a:latin typeface="Eurostile"/>
                <a:ea typeface="ＭＳ Ｐゴシック" charset="0"/>
                <a:cs typeface="Eurostile"/>
              </a:rPr>
            </a:br>
            <a:r>
              <a:rPr lang="en-US" sz="4800" dirty="0" smtClean="0">
                <a:ea typeface="ＭＳ Ｐゴシック" charset="0"/>
              </a:rPr>
              <a:t>RTSP &amp; SIP</a:t>
            </a:r>
            <a:endParaRPr lang="en-US" sz="4800" dirty="0">
              <a:latin typeface="Eurostile"/>
              <a:ea typeface="ＭＳ Ｐゴシック" charset="0"/>
              <a:cs typeface="Eurostile"/>
            </a:endParaRPr>
          </a:p>
        </p:txBody>
      </p:sp>
      <p:sp>
        <p:nvSpPr>
          <p:cNvPr id="2" name="Subtitle 1"/>
          <p:cNvSpPr>
            <a:spLocks noGrp="1"/>
          </p:cNvSpPr>
          <p:nvPr>
            <p:ph type="subTitle" idx="1"/>
          </p:nvPr>
        </p:nvSpPr>
        <p:spPr/>
        <p:txBody>
          <a:bodyPr/>
          <a:lstStyle/>
          <a:p>
            <a:endParaRPr lang="en-US"/>
          </a:p>
        </p:txBody>
      </p:sp>
    </p:spTree>
    <p:extLst>
      <p:ext uri="{BB962C8B-B14F-4D97-AF65-F5344CB8AC3E}">
        <p14:creationId xmlns:p14="http://schemas.microsoft.com/office/powerpoint/2010/main" val="3665403588"/>
      </p:ext>
    </p:extLst>
  </p:cSld>
  <p:clrMapOvr>
    <a:masterClrMapping/>
  </p:clrMapOvr>
  <p:timing>
    <p:tnLst>
      <p:par>
        <p:cTn xmlns:p14="http://schemas.microsoft.com/office/powerpoint/2010/mai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Signaling Protocols</a:t>
            </a:r>
          </a:p>
        </p:txBody>
      </p:sp>
      <p:sp>
        <p:nvSpPr>
          <p:cNvPr id="47106" name="Rectangle 3"/>
          <p:cNvSpPr>
            <a:spLocks noGrp="1" noChangeArrowheads="1"/>
          </p:cNvSpPr>
          <p:nvPr>
            <p:ph idx="1"/>
          </p:nvPr>
        </p:nvSpPr>
        <p:spPr/>
        <p:txBody>
          <a:bodyPr/>
          <a:lstStyle/>
          <a:p>
            <a:pPr marL="0" indent="0" eaLnBrk="1" hangingPunct="1">
              <a:lnSpc>
                <a:spcPct val="90000"/>
              </a:lnSpc>
              <a:buNone/>
            </a:pPr>
            <a:r>
              <a:rPr lang="en-US" sz="2400" dirty="0">
                <a:latin typeface="Eurostile"/>
                <a:ea typeface="ＭＳ Ｐゴシック" charset="0"/>
                <a:cs typeface="Eurostile"/>
              </a:rPr>
              <a:t>Applications differ</a:t>
            </a:r>
          </a:p>
          <a:p>
            <a:pPr lvl="1" eaLnBrk="1" hangingPunct="1">
              <a:lnSpc>
                <a:spcPct val="90000"/>
              </a:lnSpc>
            </a:pPr>
            <a:r>
              <a:rPr lang="en-US" sz="2000" dirty="0">
                <a:latin typeface="Eurostile"/>
                <a:ea typeface="ＭＳ Ｐゴシック" charset="0"/>
                <a:cs typeface="Eurostile"/>
              </a:rPr>
              <a:t>Media delivery controlled by sender or receiver</a:t>
            </a:r>
          </a:p>
          <a:p>
            <a:pPr lvl="1" eaLnBrk="1" hangingPunct="1">
              <a:lnSpc>
                <a:spcPct val="90000"/>
              </a:lnSpc>
            </a:pPr>
            <a:r>
              <a:rPr lang="en-US" sz="2000" dirty="0">
                <a:latin typeface="Eurostile"/>
                <a:ea typeface="ＭＳ Ｐゴシック" charset="0"/>
                <a:cs typeface="Eurostile"/>
              </a:rPr>
              <a:t>Sender and receiver “meet” before media delivery</a:t>
            </a:r>
          </a:p>
          <a:p>
            <a:pPr lvl="1" eaLnBrk="1" hangingPunct="1">
              <a:lnSpc>
                <a:spcPct val="90000"/>
              </a:lnSpc>
            </a:pPr>
            <a:endParaRPr lang="en-US" sz="2000" dirty="0">
              <a:latin typeface="Eurostile"/>
              <a:ea typeface="ＭＳ Ｐゴシック" charset="0"/>
              <a:cs typeface="Eurostile"/>
            </a:endParaRPr>
          </a:p>
          <a:p>
            <a:pPr marL="0" indent="0" eaLnBrk="1" hangingPunct="1">
              <a:lnSpc>
                <a:spcPct val="90000"/>
              </a:lnSpc>
              <a:buNone/>
            </a:pPr>
            <a:r>
              <a:rPr lang="en-US" sz="2400" dirty="0">
                <a:latin typeface="Eurostile"/>
                <a:ea typeface="ＭＳ Ｐゴシック" charset="0"/>
                <a:cs typeface="Eurostile"/>
              </a:rPr>
              <a:t>Signaling should reflect different needs</a:t>
            </a:r>
          </a:p>
          <a:p>
            <a:pPr lvl="1" eaLnBrk="1" hangingPunct="1">
              <a:lnSpc>
                <a:spcPct val="90000"/>
              </a:lnSpc>
            </a:pPr>
            <a:r>
              <a:rPr lang="en-US" sz="2000" dirty="0">
                <a:latin typeface="Eurostile"/>
                <a:ea typeface="ＭＳ Ｐゴシック" charset="0"/>
                <a:cs typeface="Eurostile"/>
              </a:rPr>
              <a:t>Media-on-demand</a:t>
            </a:r>
          </a:p>
          <a:p>
            <a:pPr lvl="2" eaLnBrk="1" hangingPunct="1">
              <a:lnSpc>
                <a:spcPct val="90000"/>
              </a:lnSpc>
            </a:pPr>
            <a:r>
              <a:rPr lang="en-US" sz="1800" dirty="0">
                <a:latin typeface="Eurostile"/>
                <a:ea typeface="ＭＳ Ｐゴシック" charset="0"/>
                <a:cs typeface="Eurostile"/>
              </a:rPr>
              <a:t>Receiver controlled delivery of content</a:t>
            </a:r>
          </a:p>
          <a:p>
            <a:pPr lvl="2" eaLnBrk="1" hangingPunct="1">
              <a:lnSpc>
                <a:spcPct val="90000"/>
              </a:lnSpc>
            </a:pPr>
            <a:r>
              <a:rPr lang="en-US" sz="1800" dirty="0">
                <a:latin typeface="Eurostile"/>
                <a:ea typeface="ＭＳ Ｐゴシック" charset="0"/>
                <a:cs typeface="Eurostile"/>
              </a:rPr>
              <a:t>Explicit session </a:t>
            </a:r>
            <a:r>
              <a:rPr lang="en-US" sz="1800" dirty="0" smtClean="0">
                <a:latin typeface="Eurostile"/>
                <a:ea typeface="ＭＳ Ｐゴシック" charset="0"/>
                <a:cs typeface="Eurostile"/>
              </a:rPr>
              <a:t>setup</a:t>
            </a:r>
          </a:p>
          <a:p>
            <a:pPr lvl="2" eaLnBrk="1" hangingPunct="1">
              <a:lnSpc>
                <a:spcPct val="90000"/>
              </a:lnSpc>
            </a:pPr>
            <a:endParaRPr lang="en-US" sz="1800" dirty="0" smtClean="0">
              <a:latin typeface="Eurostile"/>
              <a:ea typeface="ＭＳ Ｐゴシック" charset="0"/>
              <a:cs typeface="Eurostile"/>
            </a:endParaRPr>
          </a:p>
          <a:p>
            <a:pPr lvl="1" eaLnBrk="1" hangingPunct="1">
              <a:lnSpc>
                <a:spcPct val="90000"/>
              </a:lnSpc>
            </a:pPr>
            <a:r>
              <a:rPr lang="en-US" sz="2000" dirty="0" smtClean="0">
                <a:latin typeface="Eurostile"/>
                <a:ea typeface="ＭＳ Ｐゴシック" charset="0"/>
                <a:cs typeface="Eurostile"/>
              </a:rPr>
              <a:t>Internet broadcast</a:t>
            </a:r>
          </a:p>
          <a:p>
            <a:pPr lvl="2" eaLnBrk="1" hangingPunct="1">
              <a:lnSpc>
                <a:spcPct val="90000"/>
              </a:lnSpc>
            </a:pPr>
            <a:r>
              <a:rPr lang="en-US" sz="1800" dirty="0" smtClean="0">
                <a:latin typeface="Eurostile"/>
                <a:ea typeface="ＭＳ Ｐゴシック" charset="0"/>
                <a:cs typeface="Eurostile"/>
              </a:rPr>
              <a:t>Sender announces multicast stream</a:t>
            </a:r>
          </a:p>
          <a:p>
            <a:pPr lvl="2" eaLnBrk="1" hangingPunct="1">
              <a:lnSpc>
                <a:spcPct val="90000"/>
              </a:lnSpc>
            </a:pPr>
            <a:r>
              <a:rPr lang="en-US" sz="1800" dirty="0" smtClean="0">
                <a:latin typeface="Eurostile"/>
                <a:ea typeface="ＭＳ Ｐゴシック" charset="0"/>
                <a:cs typeface="Eurostile"/>
              </a:rPr>
              <a:t>No explicit session setup</a:t>
            </a:r>
          </a:p>
          <a:p>
            <a:pPr lvl="2" eaLnBrk="1" hangingPunct="1">
              <a:lnSpc>
                <a:spcPct val="90000"/>
              </a:lnSpc>
            </a:pPr>
            <a:endParaRPr lang="en-US" sz="1800" dirty="0">
              <a:latin typeface="Eurostile"/>
              <a:ea typeface="ＭＳ Ｐゴシック" charset="0"/>
              <a:cs typeface="Eurostile"/>
            </a:endParaRPr>
          </a:p>
          <a:p>
            <a:pPr lvl="1" eaLnBrk="1" hangingPunct="1">
              <a:lnSpc>
                <a:spcPct val="90000"/>
              </a:lnSpc>
            </a:pPr>
            <a:r>
              <a:rPr lang="en-US" sz="2000" dirty="0">
                <a:latin typeface="Eurostile"/>
                <a:ea typeface="ＭＳ Ｐゴシック" charset="0"/>
                <a:cs typeface="Eurostile"/>
              </a:rPr>
              <a:t>Internet telephony and conferences: </a:t>
            </a:r>
          </a:p>
          <a:p>
            <a:pPr lvl="2" eaLnBrk="1" hangingPunct="1">
              <a:lnSpc>
                <a:spcPct val="90000"/>
              </a:lnSpc>
            </a:pPr>
            <a:r>
              <a:rPr lang="en-US" sz="1800" dirty="0">
                <a:latin typeface="Eurostile"/>
                <a:ea typeface="ＭＳ Ｐゴシック" charset="0"/>
                <a:cs typeface="Eurostile"/>
              </a:rPr>
              <a:t>Bi-directional data flow, live sources</a:t>
            </a:r>
          </a:p>
          <a:p>
            <a:pPr lvl="2" eaLnBrk="1" hangingPunct="1">
              <a:lnSpc>
                <a:spcPct val="90000"/>
              </a:lnSpc>
            </a:pPr>
            <a:r>
              <a:rPr lang="en-US" sz="1800" dirty="0">
                <a:latin typeface="Eurostile"/>
                <a:ea typeface="ＭＳ Ｐゴシック" charset="0"/>
                <a:cs typeface="Eurostile"/>
              </a:rPr>
              <a:t>(mostly) explicit session setup</a:t>
            </a:r>
            <a:r>
              <a:rPr lang="en-US" sz="1800" dirty="0" smtClean="0">
                <a:latin typeface="Eurostile"/>
                <a:ea typeface="ＭＳ Ｐゴシック" charset="0"/>
                <a:cs typeface="Eurostile"/>
              </a:rPr>
              <a:t>,</a:t>
            </a:r>
            <a:br>
              <a:rPr lang="en-US" sz="1800" dirty="0" smtClean="0">
                <a:latin typeface="Eurostile"/>
                <a:ea typeface="ＭＳ Ｐゴシック" charset="0"/>
                <a:cs typeface="Eurostile"/>
              </a:rPr>
            </a:br>
            <a:r>
              <a:rPr lang="en-US" sz="1800" dirty="0" smtClean="0">
                <a:latin typeface="Eurostile"/>
                <a:ea typeface="ＭＳ Ｐゴシック" charset="0"/>
                <a:cs typeface="Eurostile"/>
              </a:rPr>
              <a:t>mostly </a:t>
            </a:r>
            <a:r>
              <a:rPr lang="en-US" sz="1800" dirty="0">
                <a:latin typeface="Eurostile"/>
                <a:ea typeface="ＭＳ Ｐゴシック" charset="0"/>
                <a:cs typeface="Eurostile"/>
              </a:rPr>
              <a:t>persons at both </a:t>
            </a:r>
            <a:r>
              <a:rPr lang="en-US" sz="1800" dirty="0" smtClean="0">
                <a:latin typeface="Eurostile"/>
                <a:ea typeface="ＭＳ Ｐゴシック" charset="0"/>
                <a:cs typeface="Eurostile"/>
              </a:rPr>
              <a:t>ends</a:t>
            </a:r>
          </a:p>
          <a:p>
            <a:pPr lvl="2" eaLnBrk="1" hangingPunct="1">
              <a:lnSpc>
                <a:spcPct val="90000"/>
              </a:lnSpc>
            </a:pPr>
            <a:endParaRPr lang="en-US" sz="1800" dirty="0">
              <a:latin typeface="Eurostile"/>
              <a:ea typeface="ＭＳ Ｐゴシック" charset="0"/>
              <a:cs typeface="Eurostile"/>
            </a:endParaRPr>
          </a:p>
        </p:txBody>
      </p:sp>
      <p:sp>
        <p:nvSpPr>
          <p:cNvPr id="2" name="Right Brace 1"/>
          <p:cNvSpPr/>
          <p:nvPr/>
        </p:nvSpPr>
        <p:spPr bwMode="auto">
          <a:xfrm>
            <a:off x="5580112" y="2636912"/>
            <a:ext cx="504056" cy="2376264"/>
          </a:xfrm>
          <a:prstGeom prst="rightBrace">
            <a:avLst/>
          </a:prstGeom>
          <a:noFill/>
          <a:ln w="28575"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sp>
        <p:nvSpPr>
          <p:cNvPr id="5" name="Right Brace 4"/>
          <p:cNvSpPr/>
          <p:nvPr/>
        </p:nvSpPr>
        <p:spPr bwMode="auto">
          <a:xfrm>
            <a:off x="5940152" y="4005064"/>
            <a:ext cx="504056" cy="2376264"/>
          </a:xfrm>
          <a:prstGeom prst="rightBrace">
            <a:avLst/>
          </a:prstGeom>
          <a:noFill/>
          <a:ln w="28575"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sp>
        <p:nvSpPr>
          <p:cNvPr id="3" name="TextBox 2"/>
          <p:cNvSpPr txBox="1"/>
          <p:nvPr/>
        </p:nvSpPr>
        <p:spPr>
          <a:xfrm>
            <a:off x="6660232" y="4797152"/>
            <a:ext cx="2318964" cy="830997"/>
          </a:xfrm>
          <a:prstGeom prst="rect">
            <a:avLst/>
          </a:prstGeom>
          <a:solidFill>
            <a:srgbClr val="FFFFFF"/>
          </a:solidFill>
          <a:ln>
            <a:noFill/>
          </a:ln>
          <a:effectLst/>
        </p:spPr>
        <p:txBody>
          <a:bodyPr wrap="none" rtlCol="0">
            <a:spAutoFit/>
          </a:bodyPr>
          <a:lstStyle/>
          <a:p>
            <a:r>
              <a:rPr lang="en-US" sz="2400" dirty="0" smtClean="0">
                <a:solidFill>
                  <a:srgbClr val="000000"/>
                </a:solidFill>
                <a:latin typeface="Eurostile"/>
                <a:cs typeface="Eurostile"/>
              </a:rPr>
              <a:t>Session Initiation</a:t>
            </a:r>
          </a:p>
          <a:p>
            <a:r>
              <a:rPr lang="en-US" sz="2400" dirty="0" smtClean="0">
                <a:solidFill>
                  <a:srgbClr val="000000"/>
                </a:solidFill>
                <a:latin typeface="Eurostile"/>
                <a:cs typeface="Eurostile"/>
              </a:rPr>
              <a:t>Protocol (SIP)</a:t>
            </a:r>
          </a:p>
        </p:txBody>
      </p:sp>
      <p:sp>
        <p:nvSpPr>
          <p:cNvPr id="7" name="TextBox 6"/>
          <p:cNvSpPr txBox="1"/>
          <p:nvPr/>
        </p:nvSpPr>
        <p:spPr>
          <a:xfrm>
            <a:off x="6262352" y="3429000"/>
            <a:ext cx="2846152" cy="830997"/>
          </a:xfrm>
          <a:prstGeom prst="rect">
            <a:avLst/>
          </a:prstGeom>
          <a:solidFill>
            <a:srgbClr val="FFFFFF"/>
          </a:solidFill>
          <a:ln>
            <a:noFill/>
          </a:ln>
          <a:effectLst/>
        </p:spPr>
        <p:txBody>
          <a:bodyPr wrap="none" rtlCol="0">
            <a:spAutoFit/>
          </a:bodyPr>
          <a:lstStyle/>
          <a:p>
            <a:r>
              <a:rPr lang="en-US" sz="2400" dirty="0" smtClean="0">
                <a:solidFill>
                  <a:srgbClr val="000000"/>
                </a:solidFill>
                <a:latin typeface="Eurostile"/>
                <a:cs typeface="Eurostile"/>
              </a:rPr>
              <a:t>Real-Time Streaming</a:t>
            </a:r>
          </a:p>
          <a:p>
            <a:r>
              <a:rPr lang="en-US" sz="2400" dirty="0" smtClean="0">
                <a:solidFill>
                  <a:srgbClr val="000000"/>
                </a:solidFill>
                <a:latin typeface="Eurostile"/>
                <a:cs typeface="Eurostile"/>
              </a:rPr>
              <a:t>Protocol (RTSP)</a:t>
            </a:r>
          </a:p>
        </p:txBody>
      </p:sp>
    </p:spTree>
    <p:extLst>
      <p:ext uri="{BB962C8B-B14F-4D97-AF65-F5344CB8AC3E}">
        <p14:creationId xmlns:p14="http://schemas.microsoft.com/office/powerpoint/2010/main" val="409053120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3" grpId="0" animBg="1"/>
      <p:bldP spid="7"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2"/>
          <p:cNvSpPr>
            <a:spLocks noGrp="1" noChangeArrowheads="1"/>
          </p:cNvSpPr>
          <p:nvPr>
            <p:ph type="title"/>
          </p:nvPr>
        </p:nvSpPr>
        <p:spPr/>
        <p:txBody>
          <a:bodyPr/>
          <a:lstStyle/>
          <a:p>
            <a:pPr eaLnBrk="1" hangingPunct="1">
              <a:lnSpc>
                <a:spcPct val="90000"/>
              </a:lnSpc>
            </a:pPr>
            <a:r>
              <a:rPr lang="en-US" dirty="0" smtClean="0">
                <a:latin typeface="Eurostile"/>
                <a:ea typeface="ＭＳ Ｐゴシック" charset="0"/>
                <a:cs typeface="Eurostile"/>
              </a:rPr>
              <a:t>Real-Time Streaming Protocol (RTSP)</a:t>
            </a:r>
            <a:endParaRPr lang="en-US" dirty="0">
              <a:latin typeface="Eurostile"/>
              <a:ea typeface="ＭＳ Ｐゴシック" charset="0"/>
              <a:cs typeface="Eurostile"/>
            </a:endParaRPr>
          </a:p>
        </p:txBody>
      </p:sp>
      <p:sp>
        <p:nvSpPr>
          <p:cNvPr id="50178" name="Rectangle 3"/>
          <p:cNvSpPr>
            <a:spLocks noGrp="1" noChangeArrowheads="1"/>
          </p:cNvSpPr>
          <p:nvPr>
            <p:ph idx="1"/>
          </p:nvPr>
        </p:nvSpPr>
        <p:spPr>
          <a:xfrm>
            <a:off x="251520" y="866775"/>
            <a:ext cx="8784976" cy="5648325"/>
          </a:xfrm>
        </p:spPr>
        <p:txBody>
          <a:bodyPr/>
          <a:lstStyle/>
          <a:p>
            <a:pPr marL="0" indent="0" eaLnBrk="1" hangingPunct="1">
              <a:lnSpc>
                <a:spcPct val="90000"/>
              </a:lnSpc>
              <a:buNone/>
            </a:pPr>
            <a:r>
              <a:rPr lang="en-US" sz="2400" dirty="0" smtClean="0">
                <a:latin typeface="Eurostile"/>
                <a:ea typeface="ＭＳ Ｐゴシック" charset="0"/>
                <a:cs typeface="Eurostile"/>
              </a:rPr>
              <a:t>Rough </a:t>
            </a:r>
            <a:r>
              <a:rPr lang="en-US" sz="2400" dirty="0">
                <a:latin typeface="Eurostile"/>
                <a:ea typeface="ＭＳ Ｐゴシック" charset="0"/>
                <a:cs typeface="Eurostile"/>
              </a:rPr>
              <a:t>synchronization</a:t>
            </a:r>
          </a:p>
          <a:p>
            <a:pPr lvl="1" eaLnBrk="1" hangingPunct="1">
              <a:lnSpc>
                <a:spcPct val="90000"/>
              </a:lnSpc>
            </a:pPr>
            <a:r>
              <a:rPr lang="en-US" sz="2000" dirty="0">
                <a:latin typeface="Eurostile"/>
                <a:ea typeface="ＭＳ Ｐゴシック" charset="0"/>
                <a:cs typeface="Eurostile"/>
              </a:rPr>
              <a:t>Media description in DESCRIBE response</a:t>
            </a:r>
          </a:p>
          <a:p>
            <a:pPr lvl="1" eaLnBrk="1" hangingPunct="1">
              <a:lnSpc>
                <a:spcPct val="90000"/>
              </a:lnSpc>
            </a:pPr>
            <a:r>
              <a:rPr lang="en-US" sz="2000" dirty="0">
                <a:latin typeface="Eurostile"/>
                <a:ea typeface="ＭＳ Ｐゴシック" charset="0"/>
                <a:cs typeface="Eurostile"/>
              </a:rPr>
              <a:t>Timing description in SETUP response</a:t>
            </a:r>
          </a:p>
          <a:p>
            <a:pPr lvl="1" eaLnBrk="1" hangingPunct="1">
              <a:lnSpc>
                <a:spcPct val="90000"/>
              </a:lnSpc>
            </a:pPr>
            <a:r>
              <a:rPr lang="en-US" sz="2000" dirty="0">
                <a:latin typeface="Eurostile"/>
                <a:ea typeface="ＭＳ Ｐゴシック" charset="0"/>
                <a:cs typeface="Eurostile"/>
              </a:rPr>
              <a:t>Fine-grained through RTP sender </a:t>
            </a:r>
            <a:r>
              <a:rPr lang="en-US" sz="2000" dirty="0" smtClean="0">
                <a:latin typeface="Eurostile"/>
                <a:ea typeface="ＭＳ Ｐゴシック" charset="0"/>
                <a:cs typeface="Eurostile"/>
              </a:rPr>
              <a:t>reports</a:t>
            </a:r>
            <a:endParaRPr lang="en-US" sz="2000" dirty="0">
              <a:latin typeface="Eurostile"/>
              <a:ea typeface="ＭＳ Ｐゴシック" charset="0"/>
              <a:cs typeface="Eurostile"/>
            </a:endParaRPr>
          </a:p>
          <a:p>
            <a:pPr marL="0" indent="0" eaLnBrk="1" hangingPunct="1">
              <a:lnSpc>
                <a:spcPct val="90000"/>
              </a:lnSpc>
              <a:buNone/>
            </a:pPr>
            <a:endParaRPr lang="en-US" sz="2400" dirty="0" smtClean="0">
              <a:latin typeface="Eurostile"/>
              <a:ea typeface="ＭＳ Ｐゴシック" charset="0"/>
              <a:cs typeface="Eurostile"/>
            </a:endParaRPr>
          </a:p>
          <a:p>
            <a:pPr marL="0" indent="0" eaLnBrk="1" hangingPunct="1">
              <a:lnSpc>
                <a:spcPct val="90000"/>
              </a:lnSpc>
              <a:buNone/>
            </a:pPr>
            <a:r>
              <a:rPr lang="en-US" sz="2400" dirty="0" smtClean="0">
                <a:latin typeface="Eurostile"/>
                <a:ea typeface="ＭＳ Ｐゴシック" charset="0"/>
                <a:cs typeface="Eurostile"/>
              </a:rPr>
              <a:t>Aggregate </a:t>
            </a:r>
            <a:r>
              <a:rPr lang="en-US" sz="2400" dirty="0">
                <a:latin typeface="Eurostile"/>
                <a:ea typeface="ＭＳ Ｐゴシック" charset="0"/>
                <a:cs typeface="Eurostile"/>
              </a:rPr>
              <a:t>and separate control of streams possible</a:t>
            </a:r>
          </a:p>
          <a:p>
            <a:pPr marL="0" indent="0" eaLnBrk="1" hangingPunct="1">
              <a:lnSpc>
                <a:spcPct val="90000"/>
              </a:lnSpc>
              <a:buNone/>
            </a:pPr>
            <a:r>
              <a:rPr lang="en-US" sz="2400" dirty="0" smtClean="0">
                <a:ea typeface="ＭＳ Ｐゴシック" charset="0"/>
              </a:rPr>
              <a:t>Combine several data (RTP) servers</a:t>
            </a:r>
          </a:p>
          <a:p>
            <a:pPr marL="0" indent="0" eaLnBrk="1" hangingPunct="1">
              <a:lnSpc>
                <a:spcPct val="90000"/>
              </a:lnSpc>
              <a:buNone/>
            </a:pPr>
            <a:r>
              <a:rPr lang="en-US" sz="2400" dirty="0" smtClean="0">
                <a:latin typeface="Eurostile"/>
                <a:ea typeface="ＭＳ Ｐゴシック" charset="0"/>
                <a:cs typeface="Eurostile"/>
              </a:rPr>
              <a:t>Load </a:t>
            </a:r>
            <a:r>
              <a:rPr lang="en-US" sz="2400" dirty="0">
                <a:latin typeface="Eurostile"/>
                <a:ea typeface="ＭＳ Ｐゴシック" charset="0"/>
                <a:cs typeface="Eurostile"/>
              </a:rPr>
              <a:t>balancing </a:t>
            </a:r>
            <a:r>
              <a:rPr lang="en-US" sz="2400" dirty="0" smtClean="0">
                <a:latin typeface="Eurostile"/>
                <a:ea typeface="ＭＳ Ｐゴシック" charset="0"/>
                <a:cs typeface="Eurostile"/>
              </a:rPr>
              <a:t>by REDIRECT at </a:t>
            </a:r>
            <a:r>
              <a:rPr lang="en-US" sz="2400" dirty="0">
                <a:latin typeface="Eurostile"/>
                <a:ea typeface="ＭＳ Ｐゴシック" charset="0"/>
                <a:cs typeface="Eurostile"/>
              </a:rPr>
              <a:t>connect time</a:t>
            </a:r>
          </a:p>
          <a:p>
            <a:pPr marL="0" indent="0" eaLnBrk="1" hangingPunct="1">
              <a:lnSpc>
                <a:spcPct val="90000"/>
              </a:lnSpc>
              <a:buNone/>
            </a:pPr>
            <a:endParaRPr lang="en-US" sz="2400" dirty="0" smtClean="0">
              <a:latin typeface="Eurostile"/>
              <a:ea typeface="ＭＳ Ｐゴシック" charset="0"/>
              <a:cs typeface="Eurostile"/>
            </a:endParaRPr>
          </a:p>
          <a:p>
            <a:pPr marL="0" indent="0" eaLnBrk="1" hangingPunct="1">
              <a:lnSpc>
                <a:spcPct val="90000"/>
              </a:lnSpc>
              <a:buNone/>
            </a:pPr>
            <a:r>
              <a:rPr lang="en-US" sz="2400" dirty="0" smtClean="0">
                <a:latin typeface="Eurostile"/>
                <a:ea typeface="ＭＳ Ｐゴシック" charset="0"/>
                <a:cs typeface="Eurostile"/>
              </a:rPr>
              <a:t>Caching</a:t>
            </a:r>
            <a:endParaRPr lang="en-US" sz="2400" dirty="0">
              <a:latin typeface="Eurostile"/>
              <a:ea typeface="ＭＳ Ｐゴシック" charset="0"/>
              <a:cs typeface="Eurostile"/>
            </a:endParaRPr>
          </a:p>
          <a:p>
            <a:pPr lvl="1" eaLnBrk="1" hangingPunct="1">
              <a:lnSpc>
                <a:spcPct val="90000"/>
              </a:lnSpc>
            </a:pPr>
            <a:r>
              <a:rPr lang="en-US" dirty="0" smtClean="0">
                <a:ea typeface="ＭＳ Ｐゴシック" charset="0"/>
              </a:rPr>
              <a:t>Much more difficult than web caching</a:t>
            </a:r>
          </a:p>
          <a:p>
            <a:pPr lvl="2">
              <a:lnSpc>
                <a:spcPct val="90000"/>
              </a:lnSpc>
            </a:pPr>
            <a:r>
              <a:rPr lang="en-US" sz="1800" dirty="0" smtClean="0">
                <a:ea typeface="ＭＳ Ｐゴシック" charset="0"/>
              </a:rPr>
              <a:t>interpret RTSP</a:t>
            </a:r>
          </a:p>
          <a:p>
            <a:pPr lvl="2">
              <a:lnSpc>
                <a:spcPct val="90000"/>
              </a:lnSpc>
            </a:pPr>
            <a:r>
              <a:rPr lang="en-US" sz="1800" dirty="0" smtClean="0">
                <a:ea typeface="ＭＳ Ｐゴシック" charset="0"/>
              </a:rPr>
              <a:t>but cache several RTP flows</a:t>
            </a:r>
          </a:p>
          <a:p>
            <a:pPr lvl="1">
              <a:lnSpc>
                <a:spcPct val="90000"/>
              </a:lnSpc>
            </a:pPr>
            <a:r>
              <a:rPr lang="en-US" dirty="0" smtClean="0">
                <a:latin typeface="Eurostile"/>
                <a:ea typeface="ＭＳ Ｐゴシック" charset="0"/>
                <a:cs typeface="Eurostile"/>
              </a:rPr>
              <a:t>Cache must act as an RTP translator</a:t>
            </a:r>
          </a:p>
          <a:p>
            <a:pPr lvl="2">
              <a:lnSpc>
                <a:spcPct val="90000"/>
              </a:lnSpc>
            </a:pPr>
            <a:r>
              <a:rPr lang="en-US" dirty="0" smtClean="0">
                <a:ea typeface="ＭＳ Ｐゴシック" charset="0"/>
              </a:rPr>
              <a:t>otherwise it cannot guarantee to receive packets</a:t>
            </a:r>
            <a:endParaRPr lang="en-US" dirty="0">
              <a:latin typeface="Eurostile"/>
              <a:ea typeface="ＭＳ Ｐゴシック" charset="0"/>
              <a:cs typeface="Eurostile"/>
            </a:endParaRPr>
          </a:p>
        </p:txBody>
      </p:sp>
    </p:spTree>
    <p:extLst>
      <p:ext uri="{BB962C8B-B14F-4D97-AF65-F5344CB8AC3E}">
        <p14:creationId xmlns:p14="http://schemas.microsoft.com/office/powerpoint/2010/main" val="427487831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0178">
                                            <p:txEl>
                                              <p:pRg st="9" end="9"/>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0178">
                                            <p:txEl>
                                              <p:pRg st="10" end="10"/>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0178">
                                            <p:txEl>
                                              <p:pRg st="11" end="1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0178">
                                            <p:txEl>
                                              <p:pRg st="12" end="1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0178">
                                            <p:txEl>
                                              <p:pRg st="13" end="1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0178">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49" name="Group 2"/>
          <p:cNvGrpSpPr>
            <a:grpSpLocks/>
          </p:cNvGrpSpPr>
          <p:nvPr/>
        </p:nvGrpSpPr>
        <p:grpSpPr bwMode="auto">
          <a:xfrm>
            <a:off x="825500" y="3070225"/>
            <a:ext cx="1620838" cy="3095625"/>
            <a:chOff x="158" y="2160"/>
            <a:chExt cx="1021" cy="1950"/>
          </a:xfrm>
        </p:grpSpPr>
        <p:sp>
          <p:nvSpPr>
            <p:cNvPr id="53295" name="Rectangle 3"/>
            <p:cNvSpPr>
              <a:spLocks noChangeArrowheads="1"/>
            </p:cNvSpPr>
            <p:nvPr/>
          </p:nvSpPr>
          <p:spPr bwMode="auto">
            <a:xfrm>
              <a:off x="181" y="2160"/>
              <a:ext cx="998" cy="1928"/>
            </a:xfrm>
            <a:prstGeom prst="rect">
              <a:avLst/>
            </a:prstGeom>
            <a:solidFill>
              <a:srgbClr val="EAEAEA"/>
            </a:solidFill>
            <a:ln w="9525">
              <a:solidFill>
                <a:schemeClr val="tx1"/>
              </a:solidFill>
              <a:miter lim="800000"/>
              <a:headEnd/>
              <a:tailEnd/>
            </a:ln>
          </p:spPr>
          <p:txBody>
            <a:bodyPr wrap="none" rIns="54000" anchor="ctr"/>
            <a:lstStyle/>
            <a:p>
              <a:endParaRPr lang="en-US">
                <a:solidFill>
                  <a:srgbClr val="000000"/>
                </a:solidFill>
              </a:endParaRPr>
            </a:p>
          </p:txBody>
        </p:sp>
        <p:sp>
          <p:nvSpPr>
            <p:cNvPr id="53296" name="Text Box 4"/>
            <p:cNvSpPr txBox="1">
              <a:spLocks noChangeArrowheads="1"/>
            </p:cNvSpPr>
            <p:nvPr/>
          </p:nvSpPr>
          <p:spPr bwMode="auto">
            <a:xfrm>
              <a:off x="158" y="3898"/>
              <a:ext cx="100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2000" b="0">
                  <a:solidFill>
                    <a:srgbClr val="000000"/>
                  </a:solidFill>
                </a:rPr>
                <a:t>media server</a:t>
              </a:r>
            </a:p>
          </p:txBody>
        </p:sp>
      </p:grpSp>
      <p:sp>
        <p:nvSpPr>
          <p:cNvPr id="53250" name="Rectangle 5"/>
          <p:cNvSpPr>
            <a:spLocks noGrp="1" noChangeArrowheads="1"/>
          </p:cNvSpPr>
          <p:nvPr>
            <p:ph type="title"/>
          </p:nvPr>
        </p:nvSpPr>
        <p:spPr/>
        <p:txBody>
          <a:bodyPr/>
          <a:lstStyle/>
          <a:p>
            <a:pPr eaLnBrk="1" hangingPunct="1"/>
            <a:r>
              <a:rPr lang="en-US">
                <a:latin typeface="Eurostile"/>
                <a:ea typeface="ＭＳ Ｐゴシック" charset="0"/>
                <a:cs typeface="Eurostile"/>
              </a:rPr>
              <a:t>RTSP Integration</a:t>
            </a:r>
          </a:p>
        </p:txBody>
      </p:sp>
      <p:grpSp>
        <p:nvGrpSpPr>
          <p:cNvPr id="53251" name="Group 6"/>
          <p:cNvGrpSpPr>
            <a:grpSpLocks/>
          </p:cNvGrpSpPr>
          <p:nvPr/>
        </p:nvGrpSpPr>
        <p:grpSpPr bwMode="auto">
          <a:xfrm>
            <a:off x="1042988" y="1593850"/>
            <a:ext cx="1223962" cy="1044575"/>
            <a:chOff x="295" y="1389"/>
            <a:chExt cx="771" cy="658"/>
          </a:xfrm>
        </p:grpSpPr>
        <p:sp>
          <p:nvSpPr>
            <p:cNvPr id="53293" name="Rectangle 7"/>
            <p:cNvSpPr>
              <a:spLocks noChangeArrowheads="1"/>
            </p:cNvSpPr>
            <p:nvPr/>
          </p:nvSpPr>
          <p:spPr bwMode="auto">
            <a:xfrm>
              <a:off x="295" y="1389"/>
              <a:ext cx="771" cy="65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rIns="54000" anchor="ctr"/>
            <a:lstStyle/>
            <a:p>
              <a:endParaRPr lang="en-US">
                <a:solidFill>
                  <a:srgbClr val="000000"/>
                </a:solidFill>
              </a:endParaRPr>
            </a:p>
          </p:txBody>
        </p:sp>
        <p:sp>
          <p:nvSpPr>
            <p:cNvPr id="53294" name="Text Box 8"/>
            <p:cNvSpPr txBox="1">
              <a:spLocks noChangeArrowheads="1"/>
            </p:cNvSpPr>
            <p:nvPr/>
          </p:nvSpPr>
          <p:spPr bwMode="auto">
            <a:xfrm>
              <a:off x="417" y="1516"/>
              <a:ext cx="527"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2000" b="0">
                  <a:solidFill>
                    <a:srgbClr val="000000"/>
                  </a:solidFill>
                </a:rPr>
                <a:t>HTTP</a:t>
              </a:r>
            </a:p>
            <a:p>
              <a:pPr algn="ctr" eaLnBrk="1" hangingPunct="1">
                <a:lnSpc>
                  <a:spcPct val="80000"/>
                </a:lnSpc>
                <a:spcBef>
                  <a:spcPct val="20000"/>
                </a:spcBef>
                <a:buClr>
                  <a:srgbClr val="3333CC"/>
                </a:buClr>
                <a:buSzPct val="85000"/>
                <a:buFont typeface="Wingdings" charset="0"/>
                <a:buNone/>
              </a:pPr>
              <a:r>
                <a:rPr lang="en-US" sz="2000" b="0">
                  <a:solidFill>
                    <a:srgbClr val="000000"/>
                  </a:solidFill>
                </a:rPr>
                <a:t>server</a:t>
              </a:r>
            </a:p>
          </p:txBody>
        </p:sp>
      </p:grpSp>
      <p:grpSp>
        <p:nvGrpSpPr>
          <p:cNvPr id="53252" name="Group 9"/>
          <p:cNvGrpSpPr>
            <a:grpSpLocks/>
          </p:cNvGrpSpPr>
          <p:nvPr/>
        </p:nvGrpSpPr>
        <p:grpSpPr bwMode="auto">
          <a:xfrm>
            <a:off x="1042988" y="3321050"/>
            <a:ext cx="1223962" cy="1225550"/>
            <a:chOff x="295" y="2318"/>
            <a:chExt cx="771" cy="658"/>
          </a:xfrm>
        </p:grpSpPr>
        <p:sp>
          <p:nvSpPr>
            <p:cNvPr id="53291" name="Rectangle 10"/>
            <p:cNvSpPr>
              <a:spLocks noChangeArrowheads="1"/>
            </p:cNvSpPr>
            <p:nvPr/>
          </p:nvSpPr>
          <p:spPr bwMode="auto">
            <a:xfrm>
              <a:off x="295" y="2318"/>
              <a:ext cx="771" cy="658"/>
            </a:xfrm>
            <a:prstGeom prst="rect">
              <a:avLst/>
            </a:prstGeom>
            <a:solidFill>
              <a:schemeClr val="bg1"/>
            </a:solidFill>
            <a:ln w="9525">
              <a:solidFill>
                <a:schemeClr val="tx1"/>
              </a:solidFill>
              <a:miter lim="800000"/>
              <a:headEnd/>
              <a:tailEnd/>
            </a:ln>
          </p:spPr>
          <p:txBody>
            <a:bodyPr wrap="none" rIns="54000" anchor="ctr"/>
            <a:lstStyle/>
            <a:p>
              <a:endParaRPr lang="en-US">
                <a:solidFill>
                  <a:srgbClr val="000000"/>
                </a:solidFill>
              </a:endParaRPr>
            </a:p>
          </p:txBody>
        </p:sp>
        <p:sp>
          <p:nvSpPr>
            <p:cNvPr id="53292" name="Text Box 11"/>
            <p:cNvSpPr txBox="1">
              <a:spLocks noChangeArrowheads="1"/>
            </p:cNvSpPr>
            <p:nvPr/>
          </p:nvSpPr>
          <p:spPr bwMode="auto">
            <a:xfrm>
              <a:off x="417" y="2445"/>
              <a:ext cx="527" cy="34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2000" b="0">
                  <a:solidFill>
                    <a:srgbClr val="000000"/>
                  </a:solidFill>
                </a:rPr>
                <a:t>RTSP</a:t>
              </a:r>
            </a:p>
            <a:p>
              <a:pPr algn="ctr" eaLnBrk="1" hangingPunct="1">
                <a:lnSpc>
                  <a:spcPct val="80000"/>
                </a:lnSpc>
                <a:spcBef>
                  <a:spcPct val="20000"/>
                </a:spcBef>
                <a:buClr>
                  <a:srgbClr val="3333CC"/>
                </a:buClr>
                <a:buSzPct val="85000"/>
                <a:buFont typeface="Wingdings" charset="0"/>
                <a:buNone/>
              </a:pPr>
              <a:r>
                <a:rPr lang="en-US" sz="2000" b="0">
                  <a:solidFill>
                    <a:srgbClr val="000000"/>
                  </a:solidFill>
                </a:rPr>
                <a:t>server</a:t>
              </a:r>
            </a:p>
          </p:txBody>
        </p:sp>
      </p:grpSp>
      <p:grpSp>
        <p:nvGrpSpPr>
          <p:cNvPr id="53253" name="Group 12"/>
          <p:cNvGrpSpPr>
            <a:grpSpLocks/>
          </p:cNvGrpSpPr>
          <p:nvPr/>
        </p:nvGrpSpPr>
        <p:grpSpPr bwMode="auto">
          <a:xfrm>
            <a:off x="1042988" y="4689475"/>
            <a:ext cx="1223962" cy="1044575"/>
            <a:chOff x="295" y="3180"/>
            <a:chExt cx="771" cy="658"/>
          </a:xfrm>
        </p:grpSpPr>
        <p:sp>
          <p:nvSpPr>
            <p:cNvPr id="53289" name="Rectangle 13"/>
            <p:cNvSpPr>
              <a:spLocks noChangeArrowheads="1"/>
            </p:cNvSpPr>
            <p:nvPr/>
          </p:nvSpPr>
          <p:spPr bwMode="auto">
            <a:xfrm>
              <a:off x="295" y="3180"/>
              <a:ext cx="771" cy="658"/>
            </a:xfrm>
            <a:prstGeom prst="rect">
              <a:avLst/>
            </a:prstGeom>
            <a:solidFill>
              <a:schemeClr val="bg1"/>
            </a:solidFill>
            <a:ln w="9525">
              <a:solidFill>
                <a:schemeClr val="tx1"/>
              </a:solidFill>
              <a:miter lim="800000"/>
              <a:headEnd/>
              <a:tailEnd/>
            </a:ln>
          </p:spPr>
          <p:txBody>
            <a:bodyPr wrap="none" rIns="54000" anchor="ctr"/>
            <a:lstStyle/>
            <a:p>
              <a:endParaRPr lang="en-US">
                <a:solidFill>
                  <a:srgbClr val="000000"/>
                </a:solidFill>
              </a:endParaRPr>
            </a:p>
          </p:txBody>
        </p:sp>
        <p:sp>
          <p:nvSpPr>
            <p:cNvPr id="53290" name="Text Box 14"/>
            <p:cNvSpPr txBox="1">
              <a:spLocks noChangeArrowheads="1"/>
            </p:cNvSpPr>
            <p:nvPr/>
          </p:nvSpPr>
          <p:spPr bwMode="auto">
            <a:xfrm>
              <a:off x="403" y="3307"/>
              <a:ext cx="555" cy="40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2000" b="0">
                  <a:solidFill>
                    <a:srgbClr val="000000"/>
                  </a:solidFill>
                </a:rPr>
                <a:t>data</a:t>
              </a:r>
            </a:p>
            <a:p>
              <a:pPr algn="ctr" eaLnBrk="1" hangingPunct="1">
                <a:lnSpc>
                  <a:spcPct val="80000"/>
                </a:lnSpc>
                <a:spcBef>
                  <a:spcPct val="20000"/>
                </a:spcBef>
                <a:buClr>
                  <a:srgbClr val="3333CC"/>
                </a:buClr>
                <a:buSzPct val="85000"/>
                <a:buFont typeface="Wingdings" charset="0"/>
                <a:buNone/>
              </a:pPr>
              <a:r>
                <a:rPr lang="en-US" sz="2000" b="0">
                  <a:solidFill>
                    <a:srgbClr val="000000"/>
                  </a:solidFill>
                </a:rPr>
                <a:t>source</a:t>
              </a:r>
            </a:p>
          </p:txBody>
        </p:sp>
      </p:grpSp>
      <p:sp>
        <p:nvSpPr>
          <p:cNvPr id="53254" name="Rectangle 15"/>
          <p:cNvSpPr>
            <a:spLocks noChangeArrowheads="1"/>
          </p:cNvSpPr>
          <p:nvPr/>
        </p:nvSpPr>
        <p:spPr bwMode="auto">
          <a:xfrm>
            <a:off x="6443663" y="1376363"/>
            <a:ext cx="1871662" cy="1260475"/>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solidFill>
                <a:srgbClr val="000000"/>
              </a:solidFill>
            </a:endParaRPr>
          </a:p>
        </p:txBody>
      </p:sp>
      <p:grpSp>
        <p:nvGrpSpPr>
          <p:cNvPr id="53255" name="Group 16"/>
          <p:cNvGrpSpPr>
            <a:grpSpLocks/>
          </p:cNvGrpSpPr>
          <p:nvPr/>
        </p:nvGrpSpPr>
        <p:grpSpPr bwMode="auto">
          <a:xfrm>
            <a:off x="6875463" y="1449388"/>
            <a:ext cx="1044575" cy="1020762"/>
            <a:chOff x="4037" y="1412"/>
            <a:chExt cx="658" cy="643"/>
          </a:xfrm>
        </p:grpSpPr>
        <p:pic>
          <p:nvPicPr>
            <p:cNvPr id="53287" name="Picture 17" descr="j0230318[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037" y="1412"/>
              <a:ext cx="658" cy="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88" name="Freeform 18"/>
            <p:cNvSpPr>
              <a:spLocks/>
            </p:cNvSpPr>
            <p:nvPr/>
          </p:nvSpPr>
          <p:spPr bwMode="auto">
            <a:xfrm>
              <a:off x="4105" y="1502"/>
              <a:ext cx="408" cy="340"/>
            </a:xfrm>
            <a:custGeom>
              <a:avLst/>
              <a:gdLst>
                <a:gd name="T0" fmla="*/ 0 w 363"/>
                <a:gd name="T1" fmla="*/ 416 h 295"/>
                <a:gd name="T2" fmla="*/ 33 w 363"/>
                <a:gd name="T3" fmla="*/ 0 h 295"/>
                <a:gd name="T4" fmla="*/ 516 w 363"/>
                <a:gd name="T5" fmla="*/ 0 h 295"/>
                <a:gd name="T6" fmla="*/ 482 w 363"/>
                <a:gd name="T7" fmla="*/ 452 h 295"/>
                <a:gd name="T8" fmla="*/ 0 w 363"/>
                <a:gd name="T9" fmla="*/ 416 h 295"/>
                <a:gd name="T10" fmla="*/ 0 60000 65536"/>
                <a:gd name="T11" fmla="*/ 0 60000 65536"/>
                <a:gd name="T12" fmla="*/ 0 60000 65536"/>
                <a:gd name="T13" fmla="*/ 0 60000 65536"/>
                <a:gd name="T14" fmla="*/ 0 60000 65536"/>
                <a:gd name="T15" fmla="*/ 0 w 363"/>
                <a:gd name="T16" fmla="*/ 0 h 295"/>
                <a:gd name="T17" fmla="*/ 363 w 363"/>
                <a:gd name="T18" fmla="*/ 295 h 295"/>
              </a:gdLst>
              <a:ahLst/>
              <a:cxnLst>
                <a:cxn ang="T10">
                  <a:pos x="T0" y="T1"/>
                </a:cxn>
                <a:cxn ang="T11">
                  <a:pos x="T2" y="T3"/>
                </a:cxn>
                <a:cxn ang="T12">
                  <a:pos x="T4" y="T5"/>
                </a:cxn>
                <a:cxn ang="T13">
                  <a:pos x="T6" y="T7"/>
                </a:cxn>
                <a:cxn ang="T14">
                  <a:pos x="T8" y="T9"/>
                </a:cxn>
              </a:cxnLst>
              <a:rect l="T15" t="T16" r="T17" b="T18"/>
              <a:pathLst>
                <a:path w="363" h="295">
                  <a:moveTo>
                    <a:pt x="0" y="272"/>
                  </a:moveTo>
                  <a:lnTo>
                    <a:pt x="23" y="0"/>
                  </a:lnTo>
                  <a:lnTo>
                    <a:pt x="363" y="0"/>
                  </a:lnTo>
                  <a:lnTo>
                    <a:pt x="340" y="295"/>
                  </a:lnTo>
                  <a:lnTo>
                    <a:pt x="0" y="272"/>
                  </a:lnTo>
                  <a:close/>
                </a:path>
              </a:pathLst>
            </a:custGeom>
            <a:solidFill>
              <a:schemeClr val="tx1"/>
            </a:solidFill>
            <a:ln w="9525">
              <a:solidFill>
                <a:schemeClr val="tx1"/>
              </a:solidFill>
              <a:round/>
              <a:headEnd/>
              <a:tailEnd/>
            </a:ln>
          </p:spPr>
          <p:txBody>
            <a:bodyPr wrap="none" rIns="54000" anchor="ctr"/>
            <a:lstStyle/>
            <a:p>
              <a:endParaRPr lang="en-US">
                <a:solidFill>
                  <a:srgbClr val="000000"/>
                </a:solidFill>
              </a:endParaRPr>
            </a:p>
          </p:txBody>
        </p:sp>
      </p:grpSp>
      <p:pic>
        <p:nvPicPr>
          <p:cNvPr id="1630227" name="Picture 19" descr="j0162967[1]"/>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7054850" y="1628775"/>
            <a:ext cx="503238"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57" name="AutoShape 20"/>
          <p:cNvSpPr>
            <a:spLocks noChangeArrowheads="1"/>
          </p:cNvSpPr>
          <p:nvPr/>
        </p:nvSpPr>
        <p:spPr bwMode="auto">
          <a:xfrm>
            <a:off x="6443663" y="2636838"/>
            <a:ext cx="1871662" cy="57626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5777 w 21600"/>
              <a:gd name="T13" fmla="*/ 5777 h 21600"/>
              <a:gd name="T14" fmla="*/ 15823 w 21600"/>
              <a:gd name="T15" fmla="*/ 15823 h 21600"/>
            </a:gdLst>
            <a:ahLst/>
            <a:cxnLst>
              <a:cxn ang="T8">
                <a:pos x="T0" y="T1"/>
              </a:cxn>
              <a:cxn ang="T9">
                <a:pos x="T2" y="T3"/>
              </a:cxn>
              <a:cxn ang="T10">
                <a:pos x="T4" y="T5"/>
              </a:cxn>
              <a:cxn ang="T11">
                <a:pos x="T6" y="T7"/>
              </a:cxn>
            </a:cxnLst>
            <a:rect l="T12" t="T13" r="T14" b="T15"/>
            <a:pathLst>
              <a:path w="21600" h="21600">
                <a:moveTo>
                  <a:pt x="0" y="0"/>
                </a:moveTo>
                <a:lnTo>
                  <a:pt x="7953" y="21600"/>
                </a:lnTo>
                <a:lnTo>
                  <a:pt x="13647" y="21600"/>
                </a:lnTo>
                <a:lnTo>
                  <a:pt x="21600" y="0"/>
                </a:lnTo>
                <a:lnTo>
                  <a:pt x="0" y="0"/>
                </a:lnTo>
                <a:close/>
              </a:path>
            </a:pathLst>
          </a:custGeom>
          <a:gradFill rotWithShape="1">
            <a:gsLst>
              <a:gs pos="0">
                <a:srgbClr val="CCECFF"/>
              </a:gs>
              <a:gs pos="100000">
                <a:schemeClr val="accent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solidFill>
                <a:srgbClr val="000000"/>
              </a:solidFill>
            </a:endParaRPr>
          </a:p>
        </p:txBody>
      </p:sp>
      <p:grpSp>
        <p:nvGrpSpPr>
          <p:cNvPr id="53258" name="Group 21"/>
          <p:cNvGrpSpPr>
            <a:grpSpLocks/>
          </p:cNvGrpSpPr>
          <p:nvPr/>
        </p:nvGrpSpPr>
        <p:grpSpPr bwMode="auto">
          <a:xfrm>
            <a:off x="6556375" y="3178175"/>
            <a:ext cx="1614488" cy="3095625"/>
            <a:chOff x="162" y="2160"/>
            <a:chExt cx="1017" cy="1950"/>
          </a:xfrm>
        </p:grpSpPr>
        <p:sp>
          <p:nvSpPr>
            <p:cNvPr id="53285" name="Rectangle 22"/>
            <p:cNvSpPr>
              <a:spLocks noChangeArrowheads="1"/>
            </p:cNvSpPr>
            <p:nvPr/>
          </p:nvSpPr>
          <p:spPr bwMode="auto">
            <a:xfrm>
              <a:off x="181" y="2160"/>
              <a:ext cx="998" cy="1928"/>
            </a:xfrm>
            <a:prstGeom prst="rect">
              <a:avLst/>
            </a:prstGeom>
            <a:solidFill>
              <a:srgbClr val="EAEAEA"/>
            </a:solidFill>
            <a:ln w="9525">
              <a:solidFill>
                <a:schemeClr val="tx1"/>
              </a:solidFill>
              <a:miter lim="800000"/>
              <a:headEnd/>
              <a:tailEnd/>
            </a:ln>
          </p:spPr>
          <p:txBody>
            <a:bodyPr wrap="none" rIns="54000" anchor="ctr"/>
            <a:lstStyle/>
            <a:p>
              <a:endParaRPr lang="en-US">
                <a:solidFill>
                  <a:srgbClr val="000000"/>
                </a:solidFill>
              </a:endParaRPr>
            </a:p>
          </p:txBody>
        </p:sp>
        <p:sp>
          <p:nvSpPr>
            <p:cNvPr id="53286" name="Text Box 23"/>
            <p:cNvSpPr txBox="1">
              <a:spLocks noChangeArrowheads="1"/>
            </p:cNvSpPr>
            <p:nvPr/>
          </p:nvSpPr>
          <p:spPr bwMode="auto">
            <a:xfrm>
              <a:off x="162" y="3898"/>
              <a:ext cx="99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2000" b="0">
                  <a:solidFill>
                    <a:srgbClr val="000000"/>
                  </a:solidFill>
                </a:rPr>
                <a:t>web browser</a:t>
              </a:r>
            </a:p>
          </p:txBody>
        </p:sp>
      </p:grpSp>
      <p:sp>
        <p:nvSpPr>
          <p:cNvPr id="53259" name="Rectangle 24"/>
          <p:cNvSpPr>
            <a:spLocks noChangeArrowheads="1"/>
          </p:cNvSpPr>
          <p:nvPr/>
        </p:nvSpPr>
        <p:spPr bwMode="auto">
          <a:xfrm>
            <a:off x="6694488" y="3322638"/>
            <a:ext cx="1368425" cy="2447925"/>
          </a:xfrm>
          <a:prstGeom prst="rect">
            <a:avLst/>
          </a:prstGeom>
          <a:solidFill>
            <a:schemeClr val="bg1"/>
          </a:solidFill>
          <a:ln w="9525">
            <a:solidFill>
              <a:schemeClr val="tx1"/>
            </a:solidFill>
            <a:miter lim="800000"/>
            <a:headEnd/>
            <a:tailEnd/>
          </a:ln>
        </p:spPr>
        <p:txBody>
          <a:bodyPr wrap="none" rIns="54000" anchor="ctr"/>
          <a:lstStyle/>
          <a:p>
            <a:endParaRPr lang="en-US">
              <a:solidFill>
                <a:srgbClr val="000000"/>
              </a:solidFill>
            </a:endParaRPr>
          </a:p>
        </p:txBody>
      </p:sp>
      <p:sp>
        <p:nvSpPr>
          <p:cNvPr id="53260" name="Text Box 25"/>
          <p:cNvSpPr txBox="1">
            <a:spLocks noChangeArrowheads="1"/>
          </p:cNvSpPr>
          <p:nvPr/>
        </p:nvSpPr>
        <p:spPr bwMode="auto">
          <a:xfrm>
            <a:off x="6807200" y="4984750"/>
            <a:ext cx="1144588"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36000" rIns="36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1800" b="0">
                <a:solidFill>
                  <a:srgbClr val="000000"/>
                </a:solidFill>
              </a:rPr>
              <a:t>AV</a:t>
            </a:r>
          </a:p>
          <a:p>
            <a:pPr algn="ctr" eaLnBrk="1" hangingPunct="1">
              <a:lnSpc>
                <a:spcPct val="80000"/>
              </a:lnSpc>
              <a:spcBef>
                <a:spcPct val="20000"/>
              </a:spcBef>
              <a:buClr>
                <a:srgbClr val="3333CC"/>
              </a:buClr>
              <a:buSzPct val="85000"/>
              <a:buFont typeface="Wingdings" charset="0"/>
              <a:buNone/>
            </a:pPr>
            <a:r>
              <a:rPr lang="en-US" sz="1800" b="0">
                <a:solidFill>
                  <a:srgbClr val="000000"/>
                </a:solidFill>
              </a:rPr>
              <a:t>subsystem</a:t>
            </a:r>
          </a:p>
        </p:txBody>
      </p:sp>
      <p:sp>
        <p:nvSpPr>
          <p:cNvPr id="53261" name="Text Box 26"/>
          <p:cNvSpPr txBox="1">
            <a:spLocks noChangeArrowheads="1"/>
          </p:cNvSpPr>
          <p:nvPr/>
        </p:nvSpPr>
        <p:spPr bwMode="auto">
          <a:xfrm>
            <a:off x="6946900" y="3797300"/>
            <a:ext cx="879475"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54000"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2000" b="0">
                <a:solidFill>
                  <a:srgbClr val="000000"/>
                </a:solidFill>
              </a:rPr>
              <a:t>RTSP</a:t>
            </a:r>
          </a:p>
          <a:p>
            <a:pPr algn="ctr" eaLnBrk="1" hangingPunct="1">
              <a:lnSpc>
                <a:spcPct val="80000"/>
              </a:lnSpc>
              <a:spcBef>
                <a:spcPct val="20000"/>
              </a:spcBef>
              <a:buClr>
                <a:srgbClr val="3333CC"/>
              </a:buClr>
              <a:buSzPct val="85000"/>
              <a:buFont typeface="Wingdings" charset="0"/>
              <a:buNone/>
            </a:pPr>
            <a:r>
              <a:rPr lang="en-US" sz="2000" b="0">
                <a:solidFill>
                  <a:srgbClr val="000000"/>
                </a:solidFill>
              </a:rPr>
              <a:t>plug-in</a:t>
            </a:r>
          </a:p>
        </p:txBody>
      </p:sp>
      <p:sp>
        <p:nvSpPr>
          <p:cNvPr id="1630235" name="Line 27"/>
          <p:cNvSpPr>
            <a:spLocks noChangeShapeType="1"/>
          </p:cNvSpPr>
          <p:nvPr/>
        </p:nvSpPr>
        <p:spPr bwMode="auto">
          <a:xfrm flipH="1" flipV="1">
            <a:off x="2301875" y="1666875"/>
            <a:ext cx="4248150" cy="140493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rIns="54000" anchor="ctr"/>
          <a:lstStyle/>
          <a:p>
            <a:endParaRPr lang="en-US">
              <a:solidFill>
                <a:srgbClr val="000000"/>
              </a:solidFill>
            </a:endParaRPr>
          </a:p>
        </p:txBody>
      </p:sp>
      <p:sp>
        <p:nvSpPr>
          <p:cNvPr id="1630236" name="Text Box 28"/>
          <p:cNvSpPr txBox="1">
            <a:spLocks noChangeArrowheads="1"/>
          </p:cNvSpPr>
          <p:nvPr/>
        </p:nvSpPr>
        <p:spPr bwMode="auto">
          <a:xfrm rot="1080728">
            <a:off x="3441700" y="1943100"/>
            <a:ext cx="949325"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1400" b="0">
                <a:solidFill>
                  <a:srgbClr val="000000"/>
                </a:solidFill>
              </a:rPr>
              <a:t>HTTP GET</a:t>
            </a:r>
          </a:p>
        </p:txBody>
      </p:sp>
      <p:sp>
        <p:nvSpPr>
          <p:cNvPr id="1630237" name="Line 29"/>
          <p:cNvSpPr>
            <a:spLocks noChangeShapeType="1"/>
          </p:cNvSpPr>
          <p:nvPr/>
        </p:nvSpPr>
        <p:spPr bwMode="auto">
          <a:xfrm flipH="1" flipV="1">
            <a:off x="2301875" y="1846263"/>
            <a:ext cx="4248150" cy="1404937"/>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rIns="54000" anchor="ctr"/>
          <a:lstStyle/>
          <a:p>
            <a:endParaRPr lang="en-US">
              <a:solidFill>
                <a:srgbClr val="000000"/>
              </a:solidFill>
            </a:endParaRPr>
          </a:p>
        </p:txBody>
      </p:sp>
      <p:sp>
        <p:nvSpPr>
          <p:cNvPr id="1630238" name="Text Box 30"/>
          <p:cNvSpPr txBox="1">
            <a:spLocks noChangeArrowheads="1"/>
          </p:cNvSpPr>
          <p:nvPr/>
        </p:nvSpPr>
        <p:spPr bwMode="auto">
          <a:xfrm rot="1113038">
            <a:off x="3001963" y="2447925"/>
            <a:ext cx="231775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1400" b="0">
                <a:solidFill>
                  <a:srgbClr val="000000"/>
                </a:solidFill>
              </a:rPr>
              <a:t>presentation description file</a:t>
            </a:r>
          </a:p>
        </p:txBody>
      </p:sp>
      <p:sp>
        <p:nvSpPr>
          <p:cNvPr id="1630239" name="Line 31"/>
          <p:cNvSpPr>
            <a:spLocks noChangeShapeType="1"/>
          </p:cNvSpPr>
          <p:nvPr/>
        </p:nvSpPr>
        <p:spPr bwMode="auto">
          <a:xfrm flipH="1">
            <a:off x="2157413" y="3375025"/>
            <a:ext cx="464502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rIns="54000" anchor="ctr"/>
          <a:lstStyle/>
          <a:p>
            <a:endParaRPr lang="en-US">
              <a:solidFill>
                <a:srgbClr val="000000"/>
              </a:solidFill>
            </a:endParaRPr>
          </a:p>
        </p:txBody>
      </p:sp>
      <p:sp>
        <p:nvSpPr>
          <p:cNvPr id="1630240" name="Text Box 32"/>
          <p:cNvSpPr txBox="1">
            <a:spLocks noChangeArrowheads="1"/>
          </p:cNvSpPr>
          <p:nvPr/>
        </p:nvSpPr>
        <p:spPr bwMode="auto">
          <a:xfrm>
            <a:off x="3746500" y="3178175"/>
            <a:ext cx="989013"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1200" b="0">
                <a:solidFill>
                  <a:srgbClr val="000000"/>
                </a:solidFill>
              </a:rPr>
              <a:t>RTSP SETUP</a:t>
            </a:r>
          </a:p>
        </p:txBody>
      </p:sp>
      <p:sp>
        <p:nvSpPr>
          <p:cNvPr id="1630241" name="Line 33"/>
          <p:cNvSpPr>
            <a:spLocks noChangeShapeType="1"/>
          </p:cNvSpPr>
          <p:nvPr/>
        </p:nvSpPr>
        <p:spPr bwMode="auto">
          <a:xfrm flipH="1">
            <a:off x="2193925" y="3575050"/>
            <a:ext cx="4645025" cy="317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rIns="54000" anchor="ctr"/>
          <a:lstStyle/>
          <a:p>
            <a:endParaRPr lang="en-US">
              <a:solidFill>
                <a:srgbClr val="000000"/>
              </a:solidFill>
            </a:endParaRPr>
          </a:p>
        </p:txBody>
      </p:sp>
      <p:sp>
        <p:nvSpPr>
          <p:cNvPr id="1630242" name="Text Box 34"/>
          <p:cNvSpPr txBox="1">
            <a:spLocks noChangeArrowheads="1"/>
          </p:cNvSpPr>
          <p:nvPr/>
        </p:nvSpPr>
        <p:spPr bwMode="auto">
          <a:xfrm>
            <a:off x="3848100" y="3381375"/>
            <a:ext cx="742950"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1200" b="0">
                <a:solidFill>
                  <a:srgbClr val="000000"/>
                </a:solidFill>
              </a:rPr>
              <a:t>RTSP OK</a:t>
            </a:r>
          </a:p>
        </p:txBody>
      </p:sp>
      <p:sp>
        <p:nvSpPr>
          <p:cNvPr id="1630243" name="Line 35"/>
          <p:cNvSpPr>
            <a:spLocks noChangeShapeType="1"/>
          </p:cNvSpPr>
          <p:nvPr/>
        </p:nvSpPr>
        <p:spPr bwMode="auto">
          <a:xfrm flipH="1">
            <a:off x="2157413" y="3830638"/>
            <a:ext cx="464502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rIns="54000" anchor="ctr"/>
          <a:lstStyle/>
          <a:p>
            <a:endParaRPr lang="en-US">
              <a:solidFill>
                <a:srgbClr val="000000"/>
              </a:solidFill>
            </a:endParaRPr>
          </a:p>
        </p:txBody>
      </p:sp>
      <p:sp>
        <p:nvSpPr>
          <p:cNvPr id="1630244" name="Text Box 36"/>
          <p:cNvSpPr txBox="1">
            <a:spLocks noChangeArrowheads="1"/>
          </p:cNvSpPr>
          <p:nvPr/>
        </p:nvSpPr>
        <p:spPr bwMode="auto">
          <a:xfrm>
            <a:off x="3798888" y="3633788"/>
            <a:ext cx="885825"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1200" b="0">
                <a:solidFill>
                  <a:srgbClr val="000000"/>
                </a:solidFill>
              </a:rPr>
              <a:t>RTSP PLAY</a:t>
            </a:r>
          </a:p>
        </p:txBody>
      </p:sp>
      <p:sp>
        <p:nvSpPr>
          <p:cNvPr id="1630245" name="Line 37"/>
          <p:cNvSpPr>
            <a:spLocks noChangeShapeType="1"/>
          </p:cNvSpPr>
          <p:nvPr/>
        </p:nvSpPr>
        <p:spPr bwMode="auto">
          <a:xfrm flipH="1" flipV="1">
            <a:off x="2193925" y="4033838"/>
            <a:ext cx="4645025" cy="95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rIns="54000" anchor="ctr"/>
          <a:lstStyle/>
          <a:p>
            <a:endParaRPr lang="en-US">
              <a:solidFill>
                <a:srgbClr val="000000"/>
              </a:solidFill>
            </a:endParaRPr>
          </a:p>
        </p:txBody>
      </p:sp>
      <p:sp>
        <p:nvSpPr>
          <p:cNvPr id="1630246" name="Text Box 38"/>
          <p:cNvSpPr txBox="1">
            <a:spLocks noChangeArrowheads="1"/>
          </p:cNvSpPr>
          <p:nvPr/>
        </p:nvSpPr>
        <p:spPr bwMode="auto">
          <a:xfrm>
            <a:off x="3848100" y="3836988"/>
            <a:ext cx="742950"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1200" b="0">
                <a:solidFill>
                  <a:srgbClr val="000000"/>
                </a:solidFill>
              </a:rPr>
              <a:t>RTSP OK</a:t>
            </a:r>
          </a:p>
        </p:txBody>
      </p:sp>
      <p:sp>
        <p:nvSpPr>
          <p:cNvPr id="1630247" name="Line 39"/>
          <p:cNvSpPr>
            <a:spLocks noChangeShapeType="1"/>
          </p:cNvSpPr>
          <p:nvPr/>
        </p:nvSpPr>
        <p:spPr bwMode="auto">
          <a:xfrm>
            <a:off x="1654175" y="4332288"/>
            <a:ext cx="0" cy="611187"/>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rIns="54000" anchor="ctr"/>
          <a:lstStyle/>
          <a:p>
            <a:endParaRPr lang="en-US">
              <a:solidFill>
                <a:srgbClr val="000000"/>
              </a:solidFill>
            </a:endParaRPr>
          </a:p>
        </p:txBody>
      </p:sp>
      <p:sp>
        <p:nvSpPr>
          <p:cNvPr id="1630248" name="Line 40"/>
          <p:cNvSpPr>
            <a:spLocks noChangeShapeType="1"/>
          </p:cNvSpPr>
          <p:nvPr/>
        </p:nvSpPr>
        <p:spPr bwMode="auto">
          <a:xfrm>
            <a:off x="2157413" y="5194300"/>
            <a:ext cx="47894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rIns="54000" anchor="ctr"/>
          <a:lstStyle/>
          <a:p>
            <a:endParaRPr lang="en-US">
              <a:solidFill>
                <a:srgbClr val="000000"/>
              </a:solidFill>
            </a:endParaRPr>
          </a:p>
        </p:txBody>
      </p:sp>
      <p:sp>
        <p:nvSpPr>
          <p:cNvPr id="1630249" name="Text Box 41"/>
          <p:cNvSpPr txBox="1">
            <a:spLocks noChangeArrowheads="1"/>
          </p:cNvSpPr>
          <p:nvPr/>
        </p:nvSpPr>
        <p:spPr bwMode="auto">
          <a:xfrm>
            <a:off x="3760788" y="5353050"/>
            <a:ext cx="922337"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1200" b="0">
                <a:solidFill>
                  <a:srgbClr val="000000"/>
                </a:solidFill>
              </a:rPr>
              <a:t>RTP AUDIO</a:t>
            </a:r>
          </a:p>
        </p:txBody>
      </p:sp>
      <p:sp>
        <p:nvSpPr>
          <p:cNvPr id="1630250" name="Line 42"/>
          <p:cNvSpPr>
            <a:spLocks noChangeShapeType="1"/>
          </p:cNvSpPr>
          <p:nvPr/>
        </p:nvSpPr>
        <p:spPr bwMode="auto">
          <a:xfrm>
            <a:off x="2157413" y="5324475"/>
            <a:ext cx="47894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rIns="54000" anchor="ctr"/>
          <a:lstStyle/>
          <a:p>
            <a:endParaRPr lang="en-US">
              <a:solidFill>
                <a:srgbClr val="000000"/>
              </a:solidFill>
            </a:endParaRPr>
          </a:p>
        </p:txBody>
      </p:sp>
      <p:sp>
        <p:nvSpPr>
          <p:cNvPr id="1630251" name="Text Box 43"/>
          <p:cNvSpPr txBox="1">
            <a:spLocks noChangeArrowheads="1"/>
          </p:cNvSpPr>
          <p:nvPr/>
        </p:nvSpPr>
        <p:spPr bwMode="auto">
          <a:xfrm>
            <a:off x="3767138" y="4992688"/>
            <a:ext cx="906462"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1200" b="0">
                <a:solidFill>
                  <a:srgbClr val="000000"/>
                </a:solidFill>
              </a:rPr>
              <a:t>RTP VIDEO</a:t>
            </a:r>
          </a:p>
        </p:txBody>
      </p:sp>
      <p:sp>
        <p:nvSpPr>
          <p:cNvPr id="1630252" name="Rectangle 44"/>
          <p:cNvSpPr>
            <a:spLocks noChangeArrowheads="1"/>
          </p:cNvSpPr>
          <p:nvPr/>
        </p:nvSpPr>
        <p:spPr bwMode="auto">
          <a:xfrm>
            <a:off x="2122488" y="5122863"/>
            <a:ext cx="107950" cy="107950"/>
          </a:xfrm>
          <a:prstGeom prst="rect">
            <a:avLst/>
          </a:prstGeom>
          <a:solidFill>
            <a:schemeClr val="folHlink"/>
          </a:solidFill>
          <a:ln w="9525">
            <a:solidFill>
              <a:schemeClr val="tx1"/>
            </a:solidFill>
            <a:miter lim="800000"/>
            <a:headEnd/>
            <a:tailEnd/>
          </a:ln>
        </p:spPr>
        <p:txBody>
          <a:bodyPr wrap="none" rIns="54000" anchor="ctr"/>
          <a:lstStyle/>
          <a:p>
            <a:endParaRPr lang="en-US">
              <a:solidFill>
                <a:srgbClr val="000000"/>
              </a:solidFill>
            </a:endParaRPr>
          </a:p>
        </p:txBody>
      </p:sp>
      <p:sp>
        <p:nvSpPr>
          <p:cNvPr id="1630253" name="Rectangle 45"/>
          <p:cNvSpPr>
            <a:spLocks noChangeArrowheads="1"/>
          </p:cNvSpPr>
          <p:nvPr/>
        </p:nvSpPr>
        <p:spPr bwMode="auto">
          <a:xfrm>
            <a:off x="2122488" y="5302250"/>
            <a:ext cx="107950" cy="107950"/>
          </a:xfrm>
          <a:prstGeom prst="rect">
            <a:avLst/>
          </a:prstGeom>
          <a:solidFill>
            <a:schemeClr val="hlink"/>
          </a:solidFill>
          <a:ln w="9525">
            <a:solidFill>
              <a:schemeClr val="tx1"/>
            </a:solidFill>
            <a:miter lim="800000"/>
            <a:headEnd/>
            <a:tailEnd/>
          </a:ln>
        </p:spPr>
        <p:txBody>
          <a:bodyPr wrap="none" rIns="54000" anchor="ctr"/>
          <a:lstStyle/>
          <a:p>
            <a:endParaRPr lang="en-US">
              <a:solidFill>
                <a:srgbClr val="000000"/>
              </a:solidFill>
            </a:endParaRPr>
          </a:p>
        </p:txBody>
      </p:sp>
      <p:sp>
        <p:nvSpPr>
          <p:cNvPr id="1630254" name="Line 46"/>
          <p:cNvSpPr>
            <a:spLocks noChangeShapeType="1"/>
          </p:cNvSpPr>
          <p:nvPr/>
        </p:nvSpPr>
        <p:spPr bwMode="auto">
          <a:xfrm flipH="1">
            <a:off x="2157413" y="4303713"/>
            <a:ext cx="464502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rIns="54000" anchor="ctr"/>
          <a:lstStyle/>
          <a:p>
            <a:endParaRPr lang="en-US">
              <a:solidFill>
                <a:srgbClr val="000000"/>
              </a:solidFill>
            </a:endParaRPr>
          </a:p>
        </p:txBody>
      </p:sp>
      <p:sp>
        <p:nvSpPr>
          <p:cNvPr id="1630255" name="Text Box 47"/>
          <p:cNvSpPr txBox="1">
            <a:spLocks noChangeArrowheads="1"/>
          </p:cNvSpPr>
          <p:nvPr/>
        </p:nvSpPr>
        <p:spPr bwMode="auto">
          <a:xfrm>
            <a:off x="3563938" y="4106863"/>
            <a:ext cx="1358900"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1200" b="0">
                <a:solidFill>
                  <a:srgbClr val="000000"/>
                </a:solidFill>
              </a:rPr>
              <a:t>RTSP TEARDOWN</a:t>
            </a:r>
          </a:p>
        </p:txBody>
      </p:sp>
      <p:sp>
        <p:nvSpPr>
          <p:cNvPr id="1630256" name="Line 48"/>
          <p:cNvSpPr>
            <a:spLocks noChangeShapeType="1"/>
          </p:cNvSpPr>
          <p:nvPr/>
        </p:nvSpPr>
        <p:spPr bwMode="auto">
          <a:xfrm flipH="1">
            <a:off x="2193925" y="4506913"/>
            <a:ext cx="4645025" cy="0"/>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rIns="54000" anchor="ctr"/>
          <a:lstStyle/>
          <a:p>
            <a:endParaRPr lang="en-US">
              <a:solidFill>
                <a:srgbClr val="000000"/>
              </a:solidFill>
            </a:endParaRPr>
          </a:p>
        </p:txBody>
      </p:sp>
      <p:sp>
        <p:nvSpPr>
          <p:cNvPr id="1630257" name="Text Box 49"/>
          <p:cNvSpPr txBox="1">
            <a:spLocks noChangeArrowheads="1"/>
          </p:cNvSpPr>
          <p:nvPr/>
        </p:nvSpPr>
        <p:spPr bwMode="auto">
          <a:xfrm>
            <a:off x="3848100" y="4310063"/>
            <a:ext cx="742950"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1200" b="0">
                <a:solidFill>
                  <a:srgbClr val="000000"/>
                </a:solidFill>
              </a:rPr>
              <a:t>RTSP OK</a:t>
            </a:r>
          </a:p>
        </p:txBody>
      </p:sp>
    </p:spTree>
    <p:extLst>
      <p:ext uri="{BB962C8B-B14F-4D97-AF65-F5344CB8AC3E}">
        <p14:creationId xmlns:p14="http://schemas.microsoft.com/office/powerpoint/2010/main" val="64143211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30235"/>
                                        </p:tgtEl>
                                        <p:attrNameLst>
                                          <p:attrName>style.visibility</p:attrName>
                                        </p:attrNameLst>
                                      </p:cBhvr>
                                      <p:to>
                                        <p:strVal val="visible"/>
                                      </p:to>
                                    </p:set>
                                    <p:animEffect transition="in" filter="wipe(down)">
                                      <p:cBhvr>
                                        <p:cTn id="7" dur="500"/>
                                        <p:tgtEl>
                                          <p:spTgt spid="1630235"/>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163023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1630237"/>
                                        </p:tgtEl>
                                        <p:attrNameLst>
                                          <p:attrName>style.visibility</p:attrName>
                                        </p:attrNameLst>
                                      </p:cBhvr>
                                      <p:to>
                                        <p:strVal val="visible"/>
                                      </p:to>
                                    </p:set>
                                    <p:animEffect transition="in" filter="wipe(up)">
                                      <p:cBhvr>
                                        <p:cTn id="15" dur="500"/>
                                        <p:tgtEl>
                                          <p:spTgt spid="1630237"/>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1630238"/>
                                        </p:tgtEl>
                                        <p:attrNameLst>
                                          <p:attrName>style.visibility</p:attrName>
                                        </p:attrNameLst>
                                      </p:cBhvr>
                                      <p:to>
                                        <p:strVal val="visible"/>
                                      </p:to>
                                    </p:set>
                                  </p:childTnLst>
                                </p:cTn>
                              </p:par>
                              <p:par>
                                <p:cTn id="19" presetID="3" presetClass="emph" presetSubtype="2" fill="hold" grpId="1" nodeType="withEffect">
                                  <p:stCondLst>
                                    <p:cond delay="0"/>
                                  </p:stCondLst>
                                  <p:childTnLst>
                                    <p:animClr clrSpc="rgb" dir="cw">
                                      <p:cBhvr override="childStyle">
                                        <p:cTn id="20" dur="1000" fill="hold"/>
                                        <p:tgtEl>
                                          <p:spTgt spid="1630236"/>
                                        </p:tgtEl>
                                        <p:attrNameLst>
                                          <p:attrName>style.color</p:attrName>
                                        </p:attrNameLst>
                                      </p:cBhvr>
                                      <p:to>
                                        <a:srgbClr val="DDDDDD"/>
                                      </p:to>
                                    </p:animClr>
                                  </p:childTnLst>
                                </p:cTn>
                              </p:par>
                              <p:par>
                                <p:cTn id="21" presetID="3" presetClass="emph" presetSubtype="2" fill="hold" grpId="1" nodeType="withEffect">
                                  <p:stCondLst>
                                    <p:cond delay="0"/>
                                  </p:stCondLst>
                                  <p:childTnLst>
                                    <p:animClr clrSpc="rgb" dir="cw">
                                      <p:cBhvr override="childStyle">
                                        <p:cTn id="22" dur="1000" fill="hold"/>
                                        <p:tgtEl>
                                          <p:spTgt spid="1630238"/>
                                        </p:tgtEl>
                                        <p:attrNameLst>
                                          <p:attrName>style.color</p:attrName>
                                        </p:attrNameLst>
                                      </p:cBhvr>
                                      <p:to>
                                        <a:srgbClr val="DDDDDD"/>
                                      </p:to>
                                    </p:animClr>
                                  </p:childTnLst>
                                </p:cTn>
                              </p:par>
                            </p:childTnLst>
                          </p:cTn>
                        </p:par>
                        <p:par>
                          <p:cTn id="23" fill="hold">
                            <p:stCondLst>
                              <p:cond delay="1500"/>
                            </p:stCondLst>
                            <p:childTnLst>
                              <p:par>
                                <p:cTn id="24" presetID="22" presetClass="entr" presetSubtype="2" fill="hold" grpId="0" nodeType="afterEffect">
                                  <p:stCondLst>
                                    <p:cond delay="0"/>
                                  </p:stCondLst>
                                  <p:childTnLst>
                                    <p:set>
                                      <p:cBhvr>
                                        <p:cTn id="25" dur="1" fill="hold">
                                          <p:stCondLst>
                                            <p:cond delay="0"/>
                                          </p:stCondLst>
                                        </p:cTn>
                                        <p:tgtEl>
                                          <p:spTgt spid="1630239"/>
                                        </p:tgtEl>
                                        <p:attrNameLst>
                                          <p:attrName>style.visibility</p:attrName>
                                        </p:attrNameLst>
                                      </p:cBhvr>
                                      <p:to>
                                        <p:strVal val="visible"/>
                                      </p:to>
                                    </p:set>
                                    <p:animEffect transition="in" filter="wipe(right)">
                                      <p:cBhvr>
                                        <p:cTn id="26" dur="500"/>
                                        <p:tgtEl>
                                          <p:spTgt spid="1630239"/>
                                        </p:tgtEl>
                                      </p:cBhvr>
                                    </p:animEffect>
                                  </p:childTnLst>
                                </p:cTn>
                              </p:par>
                            </p:childTnLst>
                          </p:cTn>
                        </p:par>
                        <p:par>
                          <p:cTn id="27" fill="hold">
                            <p:stCondLst>
                              <p:cond delay="2000"/>
                            </p:stCondLst>
                            <p:childTnLst>
                              <p:par>
                                <p:cTn id="28" presetID="1" presetClass="entr" presetSubtype="0" fill="hold" grpId="0" nodeType="afterEffect">
                                  <p:stCondLst>
                                    <p:cond delay="0"/>
                                  </p:stCondLst>
                                  <p:childTnLst>
                                    <p:set>
                                      <p:cBhvr>
                                        <p:cTn id="29" dur="1" fill="hold">
                                          <p:stCondLst>
                                            <p:cond delay="0"/>
                                          </p:stCondLst>
                                        </p:cTn>
                                        <p:tgtEl>
                                          <p:spTgt spid="1630240"/>
                                        </p:tgtEl>
                                        <p:attrNameLst>
                                          <p:attrName>style.visibility</p:attrName>
                                        </p:attrNameLst>
                                      </p:cBhvr>
                                      <p:to>
                                        <p:strVal val="visible"/>
                                      </p:to>
                                    </p:set>
                                  </p:childTnLst>
                                </p:cTn>
                              </p:par>
                            </p:childTnLst>
                          </p:cTn>
                        </p:par>
                        <p:par>
                          <p:cTn id="30" fill="hold">
                            <p:stCondLst>
                              <p:cond delay="2000"/>
                            </p:stCondLst>
                            <p:childTnLst>
                              <p:par>
                                <p:cTn id="31" presetID="22" presetClass="entr" presetSubtype="1" fill="hold" grpId="0" nodeType="afterEffect">
                                  <p:stCondLst>
                                    <p:cond delay="0"/>
                                  </p:stCondLst>
                                  <p:childTnLst>
                                    <p:set>
                                      <p:cBhvr>
                                        <p:cTn id="32" dur="1" fill="hold">
                                          <p:stCondLst>
                                            <p:cond delay="0"/>
                                          </p:stCondLst>
                                        </p:cTn>
                                        <p:tgtEl>
                                          <p:spTgt spid="1630247"/>
                                        </p:tgtEl>
                                        <p:attrNameLst>
                                          <p:attrName>style.visibility</p:attrName>
                                        </p:attrNameLst>
                                      </p:cBhvr>
                                      <p:to>
                                        <p:strVal val="visible"/>
                                      </p:to>
                                    </p:set>
                                    <p:animEffect transition="in" filter="wipe(up)">
                                      <p:cBhvr>
                                        <p:cTn id="33" dur="500"/>
                                        <p:tgtEl>
                                          <p:spTgt spid="1630247"/>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1630241"/>
                                        </p:tgtEl>
                                        <p:attrNameLst>
                                          <p:attrName>style.visibility</p:attrName>
                                        </p:attrNameLst>
                                      </p:cBhvr>
                                      <p:to>
                                        <p:strVal val="visible"/>
                                      </p:to>
                                    </p:set>
                                    <p:animEffect transition="in" filter="wipe(left)">
                                      <p:cBhvr>
                                        <p:cTn id="38" dur="500"/>
                                        <p:tgtEl>
                                          <p:spTgt spid="1630241"/>
                                        </p:tgtEl>
                                      </p:cBhvr>
                                    </p:animEffect>
                                  </p:childTnLst>
                                </p:cTn>
                              </p:par>
                            </p:childTnLst>
                          </p:cTn>
                        </p:par>
                        <p:par>
                          <p:cTn id="39" fill="hold">
                            <p:stCondLst>
                              <p:cond delay="500"/>
                            </p:stCondLst>
                            <p:childTnLst>
                              <p:par>
                                <p:cTn id="40" presetID="1" presetClass="entr" presetSubtype="0" fill="hold" grpId="0" nodeType="afterEffect">
                                  <p:stCondLst>
                                    <p:cond delay="0"/>
                                  </p:stCondLst>
                                  <p:childTnLst>
                                    <p:set>
                                      <p:cBhvr>
                                        <p:cTn id="41" dur="1" fill="hold">
                                          <p:stCondLst>
                                            <p:cond delay="0"/>
                                          </p:stCondLst>
                                        </p:cTn>
                                        <p:tgtEl>
                                          <p:spTgt spid="1630242"/>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3" presetClass="emph" presetSubtype="2" fill="hold" grpId="1" nodeType="clickEffect">
                                  <p:stCondLst>
                                    <p:cond delay="0"/>
                                  </p:stCondLst>
                                  <p:childTnLst>
                                    <p:animClr clrSpc="rgb" dir="cw">
                                      <p:cBhvr override="childStyle">
                                        <p:cTn id="45" dur="2000" fill="hold"/>
                                        <p:tgtEl>
                                          <p:spTgt spid="1630240"/>
                                        </p:tgtEl>
                                        <p:attrNameLst>
                                          <p:attrName>style.color</p:attrName>
                                        </p:attrNameLst>
                                      </p:cBhvr>
                                      <p:to>
                                        <a:srgbClr val="DDDDDD"/>
                                      </p:to>
                                    </p:animClr>
                                  </p:childTnLst>
                                </p:cTn>
                              </p:par>
                              <p:par>
                                <p:cTn id="46" presetID="3" presetClass="emph" presetSubtype="2" fill="hold" grpId="1" nodeType="withEffect">
                                  <p:stCondLst>
                                    <p:cond delay="0"/>
                                  </p:stCondLst>
                                  <p:childTnLst>
                                    <p:animClr clrSpc="rgb" dir="cw">
                                      <p:cBhvr override="childStyle">
                                        <p:cTn id="47" dur="2000" fill="hold"/>
                                        <p:tgtEl>
                                          <p:spTgt spid="1630242"/>
                                        </p:tgtEl>
                                        <p:attrNameLst>
                                          <p:attrName>style.color</p:attrName>
                                        </p:attrNameLst>
                                      </p:cBhvr>
                                      <p:to>
                                        <a:srgbClr val="DDDDDD"/>
                                      </p:to>
                                    </p:animClr>
                                  </p:childTnLst>
                                </p:cTn>
                              </p:par>
                            </p:childTnLst>
                          </p:cTn>
                        </p:par>
                        <p:par>
                          <p:cTn id="48" fill="hold">
                            <p:stCondLst>
                              <p:cond delay="2000"/>
                            </p:stCondLst>
                            <p:childTnLst>
                              <p:par>
                                <p:cTn id="49" presetID="22" presetClass="entr" presetSubtype="2" fill="hold" grpId="0" nodeType="afterEffect">
                                  <p:stCondLst>
                                    <p:cond delay="0"/>
                                  </p:stCondLst>
                                  <p:childTnLst>
                                    <p:set>
                                      <p:cBhvr>
                                        <p:cTn id="50" dur="1" fill="hold">
                                          <p:stCondLst>
                                            <p:cond delay="0"/>
                                          </p:stCondLst>
                                        </p:cTn>
                                        <p:tgtEl>
                                          <p:spTgt spid="1630243"/>
                                        </p:tgtEl>
                                        <p:attrNameLst>
                                          <p:attrName>style.visibility</p:attrName>
                                        </p:attrNameLst>
                                      </p:cBhvr>
                                      <p:to>
                                        <p:strVal val="visible"/>
                                      </p:to>
                                    </p:set>
                                    <p:animEffect transition="in" filter="wipe(right)">
                                      <p:cBhvr>
                                        <p:cTn id="51" dur="500"/>
                                        <p:tgtEl>
                                          <p:spTgt spid="1630243"/>
                                        </p:tgtEl>
                                      </p:cBhvr>
                                    </p:animEffect>
                                  </p:childTnLst>
                                </p:cTn>
                              </p:par>
                            </p:childTnLst>
                          </p:cTn>
                        </p:par>
                        <p:par>
                          <p:cTn id="52" fill="hold">
                            <p:stCondLst>
                              <p:cond delay="2500"/>
                            </p:stCondLst>
                            <p:childTnLst>
                              <p:par>
                                <p:cTn id="53" presetID="1" presetClass="entr" presetSubtype="0" fill="hold" grpId="0" nodeType="afterEffect">
                                  <p:stCondLst>
                                    <p:cond delay="0"/>
                                  </p:stCondLst>
                                  <p:childTnLst>
                                    <p:set>
                                      <p:cBhvr>
                                        <p:cTn id="54" dur="1" fill="hold">
                                          <p:stCondLst>
                                            <p:cond delay="0"/>
                                          </p:stCondLst>
                                        </p:cTn>
                                        <p:tgtEl>
                                          <p:spTgt spid="1630244"/>
                                        </p:tgtEl>
                                        <p:attrNameLst>
                                          <p:attrName>style.visibility</p:attrName>
                                        </p:attrNameLst>
                                      </p:cBhvr>
                                      <p:to>
                                        <p:strVal val="visible"/>
                                      </p:to>
                                    </p:set>
                                  </p:childTnLst>
                                </p:cTn>
                              </p:par>
                            </p:childTnLst>
                          </p:cTn>
                        </p:par>
                        <p:par>
                          <p:cTn id="55" fill="hold">
                            <p:stCondLst>
                              <p:cond delay="2500"/>
                            </p:stCondLst>
                            <p:childTnLst>
                              <p:par>
                                <p:cTn id="56" presetID="22" presetClass="entr" presetSubtype="8" fill="hold" grpId="0" nodeType="afterEffect">
                                  <p:stCondLst>
                                    <p:cond delay="0"/>
                                  </p:stCondLst>
                                  <p:childTnLst>
                                    <p:set>
                                      <p:cBhvr>
                                        <p:cTn id="57" dur="1" fill="hold">
                                          <p:stCondLst>
                                            <p:cond delay="0"/>
                                          </p:stCondLst>
                                        </p:cTn>
                                        <p:tgtEl>
                                          <p:spTgt spid="1630245"/>
                                        </p:tgtEl>
                                        <p:attrNameLst>
                                          <p:attrName>style.visibility</p:attrName>
                                        </p:attrNameLst>
                                      </p:cBhvr>
                                      <p:to>
                                        <p:strVal val="visible"/>
                                      </p:to>
                                    </p:set>
                                    <p:animEffect transition="in" filter="wipe(left)">
                                      <p:cBhvr>
                                        <p:cTn id="58" dur="500"/>
                                        <p:tgtEl>
                                          <p:spTgt spid="1630245"/>
                                        </p:tgtEl>
                                      </p:cBhvr>
                                    </p:animEffect>
                                  </p:childTnLst>
                                </p:cTn>
                              </p:par>
                            </p:childTnLst>
                          </p:cTn>
                        </p:par>
                        <p:par>
                          <p:cTn id="59" fill="hold">
                            <p:stCondLst>
                              <p:cond delay="3000"/>
                            </p:stCondLst>
                            <p:childTnLst>
                              <p:par>
                                <p:cTn id="60" presetID="1" presetClass="entr" presetSubtype="0" fill="hold" grpId="0" nodeType="afterEffect">
                                  <p:stCondLst>
                                    <p:cond delay="0"/>
                                  </p:stCondLst>
                                  <p:childTnLst>
                                    <p:set>
                                      <p:cBhvr>
                                        <p:cTn id="61" dur="1" fill="hold">
                                          <p:stCondLst>
                                            <p:cond delay="0"/>
                                          </p:stCondLst>
                                        </p:cTn>
                                        <p:tgtEl>
                                          <p:spTgt spid="1630246"/>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3" presetClass="emph" presetSubtype="2" fill="hold" grpId="1" nodeType="clickEffect">
                                  <p:stCondLst>
                                    <p:cond delay="0"/>
                                  </p:stCondLst>
                                  <p:childTnLst>
                                    <p:animClr clrSpc="rgb" dir="cw">
                                      <p:cBhvr override="childStyle">
                                        <p:cTn id="65" dur="2000" fill="hold"/>
                                        <p:tgtEl>
                                          <p:spTgt spid="1630244"/>
                                        </p:tgtEl>
                                        <p:attrNameLst>
                                          <p:attrName>style.color</p:attrName>
                                        </p:attrNameLst>
                                      </p:cBhvr>
                                      <p:to>
                                        <a:srgbClr val="DDDDDD"/>
                                      </p:to>
                                    </p:animClr>
                                  </p:childTnLst>
                                </p:cTn>
                              </p:par>
                              <p:par>
                                <p:cTn id="66" presetID="3" presetClass="emph" presetSubtype="2" fill="hold" grpId="1" nodeType="withEffect">
                                  <p:stCondLst>
                                    <p:cond delay="0"/>
                                  </p:stCondLst>
                                  <p:childTnLst>
                                    <p:animClr clrSpc="rgb" dir="cw">
                                      <p:cBhvr override="childStyle">
                                        <p:cTn id="67" dur="2000" fill="hold"/>
                                        <p:tgtEl>
                                          <p:spTgt spid="1630246"/>
                                        </p:tgtEl>
                                        <p:attrNameLst>
                                          <p:attrName>style.color</p:attrName>
                                        </p:attrNameLst>
                                      </p:cBhvr>
                                      <p:to>
                                        <a:srgbClr val="DDDDDD"/>
                                      </p:to>
                                    </p:animClr>
                                  </p:childTnLst>
                                </p:cTn>
                              </p:par>
                            </p:childTnLst>
                          </p:cTn>
                        </p:par>
                      </p:childTnLst>
                    </p:cTn>
                  </p:par>
                  <p:par>
                    <p:cTn id="68" fill="hold" nodeType="clickPar">
                      <p:stCondLst>
                        <p:cond delay="indefinite"/>
                      </p:stCondLst>
                      <p:childTnLst>
                        <p:par>
                          <p:cTn id="69" fill="hold" nodeType="withGroup">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1630248"/>
                                        </p:tgtEl>
                                        <p:attrNameLst>
                                          <p:attrName>style.visibility</p:attrName>
                                        </p:attrNameLst>
                                      </p:cBhvr>
                                      <p:to>
                                        <p:strVal val="visible"/>
                                      </p:to>
                                    </p:set>
                                    <p:animEffect transition="in" filter="wipe(left)">
                                      <p:cBhvr>
                                        <p:cTn id="72" dur="500"/>
                                        <p:tgtEl>
                                          <p:spTgt spid="1630248"/>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1630250"/>
                                        </p:tgtEl>
                                        <p:attrNameLst>
                                          <p:attrName>style.visibility</p:attrName>
                                        </p:attrNameLst>
                                      </p:cBhvr>
                                      <p:to>
                                        <p:strVal val="visible"/>
                                      </p:to>
                                    </p:set>
                                    <p:animEffect transition="in" filter="wipe(left)">
                                      <p:cBhvr>
                                        <p:cTn id="75" dur="500"/>
                                        <p:tgtEl>
                                          <p:spTgt spid="1630250"/>
                                        </p:tgtEl>
                                      </p:cBhvr>
                                    </p:animEffect>
                                  </p:childTnLst>
                                </p:cTn>
                              </p:par>
                            </p:childTnLst>
                          </p:cTn>
                        </p:par>
                        <p:par>
                          <p:cTn id="76" fill="hold" nodeType="afterGroup">
                            <p:stCondLst>
                              <p:cond delay="500"/>
                            </p:stCondLst>
                            <p:childTnLst>
                              <p:par>
                                <p:cTn id="77" presetID="1" presetClass="entr" presetSubtype="0" fill="hold" grpId="0" nodeType="afterEffect">
                                  <p:stCondLst>
                                    <p:cond delay="0"/>
                                  </p:stCondLst>
                                  <p:childTnLst>
                                    <p:set>
                                      <p:cBhvr>
                                        <p:cTn id="78" dur="1" fill="hold">
                                          <p:stCondLst>
                                            <p:cond delay="0"/>
                                          </p:stCondLst>
                                        </p:cTn>
                                        <p:tgtEl>
                                          <p:spTgt spid="1630249"/>
                                        </p:tgtEl>
                                        <p:attrNameLst>
                                          <p:attrName>style.visibility</p:attrName>
                                        </p:attrNameLst>
                                      </p:cBhvr>
                                      <p:to>
                                        <p:strVal val="visible"/>
                                      </p:to>
                                    </p:set>
                                  </p:childTnLst>
                                </p:cTn>
                              </p:par>
                            </p:childTnLst>
                          </p:cTn>
                        </p:par>
                        <p:par>
                          <p:cTn id="79" fill="hold" nodeType="afterGroup">
                            <p:stCondLst>
                              <p:cond delay="500"/>
                            </p:stCondLst>
                            <p:childTnLst>
                              <p:par>
                                <p:cTn id="80" presetID="1" presetClass="entr" presetSubtype="0" fill="hold" grpId="0" nodeType="afterEffect">
                                  <p:stCondLst>
                                    <p:cond delay="0"/>
                                  </p:stCondLst>
                                  <p:childTnLst>
                                    <p:set>
                                      <p:cBhvr>
                                        <p:cTn id="81" dur="1" fill="hold">
                                          <p:stCondLst>
                                            <p:cond delay="0"/>
                                          </p:stCondLst>
                                        </p:cTn>
                                        <p:tgtEl>
                                          <p:spTgt spid="1630251"/>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1630252"/>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1630253"/>
                                        </p:tgtEl>
                                        <p:attrNameLst>
                                          <p:attrName>style.visibility</p:attrName>
                                        </p:attrNameLst>
                                      </p:cBhvr>
                                      <p:to>
                                        <p:strVal val="visible"/>
                                      </p:to>
                                    </p:set>
                                  </p:childTnLst>
                                </p:cTn>
                              </p:par>
                              <p:par>
                                <p:cTn id="86" presetID="1" presetClass="entr" presetSubtype="0" fill="hold" nodeType="withEffect">
                                  <p:stCondLst>
                                    <p:cond delay="2000"/>
                                  </p:stCondLst>
                                  <p:childTnLst>
                                    <p:set>
                                      <p:cBhvr>
                                        <p:cTn id="87" dur="1" fill="hold">
                                          <p:stCondLst>
                                            <p:cond delay="0"/>
                                          </p:stCondLst>
                                        </p:cTn>
                                        <p:tgtEl>
                                          <p:spTgt spid="1630227"/>
                                        </p:tgtEl>
                                        <p:attrNameLst>
                                          <p:attrName>style.visibility</p:attrName>
                                        </p:attrNameLst>
                                      </p:cBhvr>
                                      <p:to>
                                        <p:strVal val="visible"/>
                                      </p:to>
                                    </p:set>
                                  </p:childTnLst>
                                </p:cTn>
                              </p:par>
                              <p:par>
                                <p:cTn id="88" presetID="0" presetClass="path" presetSubtype="0" repeatCount="indefinite" accel="50000" decel="50000" fill="hold" grpId="1" nodeType="withEffect">
                                  <p:stCondLst>
                                    <p:cond delay="0"/>
                                  </p:stCondLst>
                                  <p:childTnLst>
                                    <p:animMotion origin="layout" path="M 0.0007 0.00093 L 0.53959 0.00093 L 0.53959 -0.40278 " pathEditMode="relative" ptsTypes="AAA">
                                      <p:cBhvr>
                                        <p:cTn id="89" dur="2000" fill="hold"/>
                                        <p:tgtEl>
                                          <p:spTgt spid="1630252"/>
                                        </p:tgtEl>
                                        <p:attrNameLst>
                                          <p:attrName>ppt_x</p:attrName>
                                          <p:attrName>ppt_y</p:attrName>
                                        </p:attrNameLst>
                                      </p:cBhvr>
                                    </p:animMotion>
                                  </p:childTnLst>
                                </p:cTn>
                              </p:par>
                              <p:par>
                                <p:cTn id="90" presetID="0" presetClass="path" presetSubtype="0" repeatCount="indefinite" accel="50000" decel="50000" fill="hold" grpId="1" nodeType="withEffect">
                                  <p:stCondLst>
                                    <p:cond delay="0"/>
                                  </p:stCondLst>
                                  <p:childTnLst>
                                    <p:animMotion origin="layout" path="M 0.0007 0.00092 L 0.59254 0.00092 L 0.59254 -0.42778 " pathEditMode="relative" rAng="0" ptsTypes="AAA">
                                      <p:cBhvr>
                                        <p:cTn id="91" dur="2000" fill="hold"/>
                                        <p:tgtEl>
                                          <p:spTgt spid="1630253"/>
                                        </p:tgtEl>
                                        <p:attrNameLst>
                                          <p:attrName>ppt_x</p:attrName>
                                          <p:attrName>ppt_y</p:attrName>
                                        </p:attrNameLst>
                                      </p:cBhvr>
                                      <p:rCtr x="29600" y="-21400"/>
                                    </p:animMotion>
                                  </p:childTnLst>
                                </p:cTn>
                              </p:par>
                            </p:childTnLst>
                          </p:cTn>
                        </p:par>
                      </p:childTnLst>
                    </p:cTn>
                  </p:par>
                  <p:par>
                    <p:cTn id="92" fill="hold" nodeType="clickPar">
                      <p:stCondLst>
                        <p:cond delay="indefinite"/>
                      </p:stCondLst>
                      <p:childTnLst>
                        <p:par>
                          <p:cTn id="93" fill="hold" nodeType="withGroup">
                            <p:stCondLst>
                              <p:cond delay="0"/>
                            </p:stCondLst>
                            <p:childTnLst>
                              <p:par>
                                <p:cTn id="94" presetID="22" presetClass="entr" presetSubtype="2" fill="hold" grpId="0" nodeType="clickEffect">
                                  <p:stCondLst>
                                    <p:cond delay="0"/>
                                  </p:stCondLst>
                                  <p:childTnLst>
                                    <p:set>
                                      <p:cBhvr>
                                        <p:cTn id="95" dur="1" fill="hold">
                                          <p:stCondLst>
                                            <p:cond delay="0"/>
                                          </p:stCondLst>
                                        </p:cTn>
                                        <p:tgtEl>
                                          <p:spTgt spid="1630254"/>
                                        </p:tgtEl>
                                        <p:attrNameLst>
                                          <p:attrName>style.visibility</p:attrName>
                                        </p:attrNameLst>
                                      </p:cBhvr>
                                      <p:to>
                                        <p:strVal val="visible"/>
                                      </p:to>
                                    </p:set>
                                    <p:animEffect transition="in" filter="wipe(right)">
                                      <p:cBhvr>
                                        <p:cTn id="96" dur="500"/>
                                        <p:tgtEl>
                                          <p:spTgt spid="1630254"/>
                                        </p:tgtEl>
                                      </p:cBhvr>
                                    </p:animEffect>
                                  </p:childTnLst>
                                </p:cTn>
                              </p:par>
                            </p:childTnLst>
                          </p:cTn>
                        </p:par>
                        <p:par>
                          <p:cTn id="97" fill="hold" nodeType="afterGroup">
                            <p:stCondLst>
                              <p:cond delay="500"/>
                            </p:stCondLst>
                            <p:childTnLst>
                              <p:par>
                                <p:cTn id="98" presetID="1" presetClass="entr" presetSubtype="0" fill="hold" grpId="0" nodeType="afterEffect">
                                  <p:stCondLst>
                                    <p:cond delay="0"/>
                                  </p:stCondLst>
                                  <p:childTnLst>
                                    <p:set>
                                      <p:cBhvr>
                                        <p:cTn id="99" dur="1" fill="hold">
                                          <p:stCondLst>
                                            <p:cond delay="0"/>
                                          </p:stCondLst>
                                        </p:cTn>
                                        <p:tgtEl>
                                          <p:spTgt spid="1630255"/>
                                        </p:tgtEl>
                                        <p:attrNameLst>
                                          <p:attrName>style.visibility</p:attrName>
                                        </p:attrNameLst>
                                      </p:cBhvr>
                                      <p:to>
                                        <p:strVal val="visible"/>
                                      </p:to>
                                    </p:set>
                                  </p:childTnLst>
                                </p:cTn>
                              </p:par>
                            </p:childTnLst>
                          </p:cTn>
                        </p:par>
                        <p:par>
                          <p:cTn id="100" fill="hold" nodeType="afterGroup">
                            <p:stCondLst>
                              <p:cond delay="500"/>
                            </p:stCondLst>
                            <p:childTnLst>
                              <p:par>
                                <p:cTn id="101" presetID="22" presetClass="entr" presetSubtype="8" fill="hold" grpId="0" nodeType="afterEffect">
                                  <p:stCondLst>
                                    <p:cond delay="0"/>
                                  </p:stCondLst>
                                  <p:childTnLst>
                                    <p:set>
                                      <p:cBhvr>
                                        <p:cTn id="102" dur="1" fill="hold">
                                          <p:stCondLst>
                                            <p:cond delay="0"/>
                                          </p:stCondLst>
                                        </p:cTn>
                                        <p:tgtEl>
                                          <p:spTgt spid="1630256"/>
                                        </p:tgtEl>
                                        <p:attrNameLst>
                                          <p:attrName>style.visibility</p:attrName>
                                        </p:attrNameLst>
                                      </p:cBhvr>
                                      <p:to>
                                        <p:strVal val="visible"/>
                                      </p:to>
                                    </p:set>
                                    <p:animEffect transition="in" filter="wipe(left)">
                                      <p:cBhvr>
                                        <p:cTn id="103" dur="500"/>
                                        <p:tgtEl>
                                          <p:spTgt spid="1630256"/>
                                        </p:tgtEl>
                                      </p:cBhvr>
                                    </p:animEffect>
                                  </p:childTnLst>
                                </p:cTn>
                              </p:par>
                            </p:childTnLst>
                          </p:cTn>
                        </p:par>
                        <p:par>
                          <p:cTn id="104" fill="hold" nodeType="afterGroup">
                            <p:stCondLst>
                              <p:cond delay="1000"/>
                            </p:stCondLst>
                            <p:childTnLst>
                              <p:par>
                                <p:cTn id="105" presetID="1" presetClass="entr" presetSubtype="0" fill="hold" grpId="0" nodeType="afterEffect">
                                  <p:stCondLst>
                                    <p:cond delay="0"/>
                                  </p:stCondLst>
                                  <p:childTnLst>
                                    <p:set>
                                      <p:cBhvr>
                                        <p:cTn id="106" dur="1" fill="hold">
                                          <p:stCondLst>
                                            <p:cond delay="0"/>
                                          </p:stCondLst>
                                        </p:cTn>
                                        <p:tgtEl>
                                          <p:spTgt spid="1630257"/>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3" presetClass="emph" presetSubtype="2" fill="hold" grpId="1" nodeType="clickEffect">
                                  <p:stCondLst>
                                    <p:cond delay="0"/>
                                  </p:stCondLst>
                                  <p:childTnLst>
                                    <p:animClr clrSpc="rgb" dir="cw">
                                      <p:cBhvr override="childStyle">
                                        <p:cTn id="110" dur="2000" fill="hold"/>
                                        <p:tgtEl>
                                          <p:spTgt spid="1630249"/>
                                        </p:tgtEl>
                                        <p:attrNameLst>
                                          <p:attrName>style.color</p:attrName>
                                        </p:attrNameLst>
                                      </p:cBhvr>
                                      <p:to>
                                        <a:srgbClr val="DDDDDD"/>
                                      </p:to>
                                    </p:animClr>
                                  </p:childTnLst>
                                </p:cTn>
                              </p:par>
                              <p:par>
                                <p:cTn id="111" presetID="3" presetClass="emph" presetSubtype="2" fill="hold" grpId="1" nodeType="withEffect">
                                  <p:stCondLst>
                                    <p:cond delay="0"/>
                                  </p:stCondLst>
                                  <p:childTnLst>
                                    <p:animClr clrSpc="rgb" dir="cw">
                                      <p:cBhvr override="childStyle">
                                        <p:cTn id="112" dur="2000" fill="hold"/>
                                        <p:tgtEl>
                                          <p:spTgt spid="1630251"/>
                                        </p:tgtEl>
                                        <p:attrNameLst>
                                          <p:attrName>style.color</p:attrName>
                                        </p:attrNameLst>
                                      </p:cBhvr>
                                      <p:to>
                                        <a:srgbClr val="DDDDDD"/>
                                      </p:to>
                                    </p:animClr>
                                  </p:childTnLst>
                                </p:cTn>
                              </p:par>
                              <p:par>
                                <p:cTn id="113" presetID="7" presetClass="emph" presetSubtype="2" fill="hold" nodeType="withEffect">
                                  <p:stCondLst>
                                    <p:cond delay="0"/>
                                  </p:stCondLst>
                                  <p:childTnLst>
                                    <p:animClr clrSpc="rgb" dir="cw">
                                      <p:cBhvr>
                                        <p:cTn id="114" dur="2000" fill="hold"/>
                                        <p:tgtEl>
                                          <p:spTgt spid="1630252"/>
                                        </p:tgtEl>
                                        <p:attrNameLst>
                                          <p:attrName>stroke.color</p:attrName>
                                        </p:attrNameLst>
                                      </p:cBhvr>
                                      <p:to>
                                        <a:srgbClr val="DDDDDD"/>
                                      </p:to>
                                    </p:animClr>
                                    <p:set>
                                      <p:cBhvr>
                                        <p:cTn id="115" dur="2000" fill="hold"/>
                                        <p:tgtEl>
                                          <p:spTgt spid="1630252"/>
                                        </p:tgtEl>
                                        <p:attrNameLst>
                                          <p:attrName>stroke.on</p:attrName>
                                        </p:attrNameLst>
                                      </p:cBhvr>
                                      <p:to>
                                        <p:strVal val="true"/>
                                      </p:to>
                                    </p:set>
                                  </p:childTnLst>
                                </p:cTn>
                              </p:par>
                              <p:par>
                                <p:cTn id="116" presetID="7" presetClass="emph" presetSubtype="2" fill="hold" nodeType="withEffect">
                                  <p:stCondLst>
                                    <p:cond delay="0"/>
                                  </p:stCondLst>
                                  <p:childTnLst>
                                    <p:animClr clrSpc="rgb" dir="cw">
                                      <p:cBhvr>
                                        <p:cTn id="117" dur="2000" fill="hold"/>
                                        <p:tgtEl>
                                          <p:spTgt spid="1630253"/>
                                        </p:tgtEl>
                                        <p:attrNameLst>
                                          <p:attrName>stroke.color</p:attrName>
                                        </p:attrNameLst>
                                      </p:cBhvr>
                                      <p:to>
                                        <a:srgbClr val="DDDDDD"/>
                                      </p:to>
                                    </p:animClr>
                                    <p:set>
                                      <p:cBhvr>
                                        <p:cTn id="118" dur="2000" fill="hold"/>
                                        <p:tgtEl>
                                          <p:spTgt spid="1630253"/>
                                        </p:tgtEl>
                                        <p:attrNameLst>
                                          <p:attrName>stroke.on</p:attrName>
                                        </p:attrNameLst>
                                      </p:cBhvr>
                                      <p:to>
                                        <p:strVal val="true"/>
                                      </p:to>
                                    </p:set>
                                  </p:childTnLst>
                                </p:cTn>
                              </p:par>
                            </p:childTnLst>
                          </p:cTn>
                        </p:par>
                        <p:par>
                          <p:cTn id="119" fill="hold" nodeType="afterGroup">
                            <p:stCondLst>
                              <p:cond delay="2000"/>
                            </p:stCondLst>
                            <p:childTnLst>
                              <p:par>
                                <p:cTn id="120" presetID="10" presetClass="exit" presetSubtype="0" fill="hold" grpId="2" nodeType="afterEffect">
                                  <p:stCondLst>
                                    <p:cond delay="0"/>
                                  </p:stCondLst>
                                  <p:childTnLst>
                                    <p:animEffect transition="out" filter="fade">
                                      <p:cBhvr>
                                        <p:cTn id="121" dur="2000"/>
                                        <p:tgtEl>
                                          <p:spTgt spid="1630252"/>
                                        </p:tgtEl>
                                      </p:cBhvr>
                                    </p:animEffect>
                                    <p:set>
                                      <p:cBhvr>
                                        <p:cTn id="122" dur="1" fill="hold">
                                          <p:stCondLst>
                                            <p:cond delay="1999"/>
                                          </p:stCondLst>
                                        </p:cTn>
                                        <p:tgtEl>
                                          <p:spTgt spid="1630252"/>
                                        </p:tgtEl>
                                        <p:attrNameLst>
                                          <p:attrName>style.visibility</p:attrName>
                                        </p:attrNameLst>
                                      </p:cBhvr>
                                      <p:to>
                                        <p:strVal val="hidden"/>
                                      </p:to>
                                    </p:set>
                                  </p:childTnLst>
                                </p:cTn>
                              </p:par>
                              <p:par>
                                <p:cTn id="123" presetID="10" presetClass="exit" presetSubtype="0" fill="hold" grpId="2" nodeType="withEffect">
                                  <p:stCondLst>
                                    <p:cond delay="0"/>
                                  </p:stCondLst>
                                  <p:childTnLst>
                                    <p:animEffect transition="out" filter="fade">
                                      <p:cBhvr>
                                        <p:cTn id="124" dur="2000"/>
                                        <p:tgtEl>
                                          <p:spTgt spid="1630253"/>
                                        </p:tgtEl>
                                      </p:cBhvr>
                                    </p:animEffect>
                                    <p:set>
                                      <p:cBhvr>
                                        <p:cTn id="125" dur="1" fill="hold">
                                          <p:stCondLst>
                                            <p:cond delay="1999"/>
                                          </p:stCondLst>
                                        </p:cTn>
                                        <p:tgtEl>
                                          <p:spTgt spid="1630253"/>
                                        </p:tgtEl>
                                        <p:attrNameLst>
                                          <p:attrName>style.visibility</p:attrName>
                                        </p:attrNameLst>
                                      </p:cBhvr>
                                      <p:to>
                                        <p:strVal val="hidden"/>
                                      </p:to>
                                    </p:set>
                                  </p:childTnLst>
                                </p:cTn>
                              </p:par>
                              <p:par>
                                <p:cTn id="126" presetID="10" presetClass="exit" presetSubtype="0" fill="hold" nodeType="withEffect">
                                  <p:stCondLst>
                                    <p:cond delay="0"/>
                                  </p:stCondLst>
                                  <p:childTnLst>
                                    <p:animEffect transition="out" filter="fade">
                                      <p:cBhvr>
                                        <p:cTn id="127" dur="2000"/>
                                        <p:tgtEl>
                                          <p:spTgt spid="1630227"/>
                                        </p:tgtEl>
                                      </p:cBhvr>
                                    </p:animEffect>
                                    <p:set>
                                      <p:cBhvr>
                                        <p:cTn id="128" dur="1" fill="hold">
                                          <p:stCondLst>
                                            <p:cond delay="1999"/>
                                          </p:stCondLst>
                                        </p:cTn>
                                        <p:tgtEl>
                                          <p:spTgt spid="163022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0235" grpId="0" animBg="1"/>
      <p:bldP spid="1630236" grpId="0"/>
      <p:bldP spid="1630236" grpId="1"/>
      <p:bldP spid="1630237" grpId="0" animBg="1"/>
      <p:bldP spid="1630238" grpId="0"/>
      <p:bldP spid="1630238" grpId="1"/>
      <p:bldP spid="1630239" grpId="0" animBg="1"/>
      <p:bldP spid="1630240" grpId="0"/>
      <p:bldP spid="1630240" grpId="1"/>
      <p:bldP spid="1630241" grpId="0" animBg="1"/>
      <p:bldP spid="1630242" grpId="0"/>
      <p:bldP spid="1630242" grpId="1"/>
      <p:bldP spid="1630243" grpId="0" animBg="1"/>
      <p:bldP spid="1630244" grpId="0"/>
      <p:bldP spid="1630244" grpId="1"/>
      <p:bldP spid="1630245" grpId="0" animBg="1"/>
      <p:bldP spid="1630246" grpId="0"/>
      <p:bldP spid="1630246" grpId="1"/>
      <p:bldP spid="1630247" grpId="0" animBg="1"/>
      <p:bldP spid="1630248" grpId="0" animBg="1"/>
      <p:bldP spid="1630249" grpId="0"/>
      <p:bldP spid="1630249" grpId="1"/>
      <p:bldP spid="1630250" grpId="0" animBg="1"/>
      <p:bldP spid="1630251" grpId="0"/>
      <p:bldP spid="1630251" grpId="1"/>
      <p:bldP spid="1630252" grpId="0" animBg="1"/>
      <p:bldP spid="1630252" grpId="1" animBg="1"/>
      <p:bldP spid="1630252" grpId="2" animBg="1"/>
      <p:bldP spid="1630253" grpId="0" animBg="1"/>
      <p:bldP spid="1630253" grpId="1" animBg="1"/>
      <p:bldP spid="1630253" grpId="2" animBg="1"/>
      <p:bldP spid="1630254" grpId="0" animBg="1"/>
      <p:bldP spid="1630255" grpId="0"/>
      <p:bldP spid="1630256" grpId="0" animBg="1"/>
      <p:bldP spid="1630257"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2"/>
          <p:cNvSpPr>
            <a:spLocks noGrp="1" noChangeArrowheads="1"/>
          </p:cNvSpPr>
          <p:nvPr>
            <p:ph type="title"/>
          </p:nvPr>
        </p:nvSpPr>
        <p:spPr/>
        <p:txBody>
          <a:bodyPr/>
          <a:lstStyle/>
          <a:p>
            <a:pPr>
              <a:spcBef>
                <a:spcPts val="1000"/>
              </a:spcBef>
              <a:spcAft>
                <a:spcPts val="400"/>
              </a:spcAft>
            </a:pPr>
            <a:r>
              <a:rPr lang="en-US">
                <a:latin typeface="Eurostile"/>
                <a:ea typeface="ＭＳ Ｐゴシック" charset="0"/>
                <a:cs typeface="Eurostile"/>
              </a:rPr>
              <a:t>Session Initiation Protocol (SIP)</a:t>
            </a:r>
          </a:p>
        </p:txBody>
      </p:sp>
      <p:sp>
        <p:nvSpPr>
          <p:cNvPr id="54274" name="Rectangle 3"/>
          <p:cNvSpPr>
            <a:spLocks noGrp="1" noChangeArrowheads="1"/>
          </p:cNvSpPr>
          <p:nvPr>
            <p:ph type="body" idx="1"/>
          </p:nvPr>
        </p:nvSpPr>
        <p:spPr>
          <a:xfrm>
            <a:off x="323528" y="866775"/>
            <a:ext cx="8712968" cy="5648325"/>
          </a:xfrm>
        </p:spPr>
        <p:txBody>
          <a:bodyPr/>
          <a:lstStyle/>
          <a:p>
            <a:pPr marL="0" indent="0">
              <a:buNone/>
            </a:pPr>
            <a:r>
              <a:rPr lang="en-US" sz="2400" dirty="0" smtClean="0">
                <a:latin typeface="Eurostile"/>
                <a:ea typeface="ＭＳ Ｐゴシック" charset="0"/>
                <a:cs typeface="Eurostile"/>
              </a:rPr>
              <a:t>Lightweight </a:t>
            </a:r>
            <a:r>
              <a:rPr lang="en-US" sz="2400" dirty="0">
                <a:latin typeface="Eurostile"/>
                <a:ea typeface="ＭＳ Ｐゴシック" charset="0"/>
                <a:cs typeface="Eurostile"/>
              </a:rPr>
              <a:t>generic signaling protocol</a:t>
            </a:r>
          </a:p>
          <a:p>
            <a:endParaRPr lang="en-US" sz="2400" dirty="0">
              <a:latin typeface="Eurostile"/>
              <a:ea typeface="ＭＳ Ｐゴシック" charset="0"/>
              <a:cs typeface="Eurostile"/>
            </a:endParaRPr>
          </a:p>
          <a:p>
            <a:pPr marL="0" indent="0">
              <a:buNone/>
            </a:pPr>
            <a:r>
              <a:rPr lang="en-US" sz="2400" dirty="0">
                <a:latin typeface="Eurostile"/>
                <a:ea typeface="ＭＳ Ｐゴシック" charset="0"/>
                <a:cs typeface="Eurostile"/>
              </a:rPr>
              <a:t>Internet telephony and conferencing</a:t>
            </a:r>
          </a:p>
          <a:p>
            <a:pPr lvl="1"/>
            <a:r>
              <a:rPr lang="en-US" sz="2000" dirty="0">
                <a:latin typeface="Eurostile"/>
                <a:ea typeface="ＭＳ Ｐゴシック" charset="0"/>
                <a:cs typeface="Eurostile"/>
              </a:rPr>
              <a:t>call: association between number of participants</a:t>
            </a:r>
          </a:p>
          <a:p>
            <a:pPr lvl="1"/>
            <a:r>
              <a:rPr lang="en-US" sz="2000" dirty="0">
                <a:latin typeface="Eurostile"/>
                <a:ea typeface="ＭＳ Ｐゴシック" charset="0"/>
                <a:cs typeface="Eurostile"/>
              </a:rPr>
              <a:t>signaling association as signaling state at endpoints (no network resources)</a:t>
            </a:r>
          </a:p>
          <a:p>
            <a:endParaRPr lang="en-US" sz="2400" dirty="0">
              <a:latin typeface="Eurostile"/>
              <a:ea typeface="ＭＳ Ｐゴシック" charset="0"/>
              <a:cs typeface="Eurostile"/>
            </a:endParaRPr>
          </a:p>
          <a:p>
            <a:pPr marL="0" indent="0">
              <a:buNone/>
            </a:pPr>
            <a:r>
              <a:rPr lang="en-US" sz="2400" dirty="0">
                <a:latin typeface="Eurostile"/>
                <a:ea typeface="ＭＳ Ｐゴシック" charset="0"/>
                <a:cs typeface="Eurostile"/>
              </a:rPr>
              <a:t>Several “services” needed </a:t>
            </a:r>
          </a:p>
          <a:p>
            <a:pPr lvl="1"/>
            <a:r>
              <a:rPr lang="en-US" sz="2000" dirty="0">
                <a:latin typeface="Eurostile"/>
                <a:ea typeface="ＭＳ Ｐゴシック" charset="0"/>
                <a:cs typeface="Eurostile"/>
              </a:rPr>
              <a:t>Name translation</a:t>
            </a:r>
          </a:p>
          <a:p>
            <a:pPr lvl="1"/>
            <a:r>
              <a:rPr lang="en-US" sz="2000" dirty="0">
                <a:latin typeface="Eurostile"/>
                <a:ea typeface="ＭＳ Ｐゴシック" charset="0"/>
                <a:cs typeface="Eurostile"/>
              </a:rPr>
              <a:t>User location</a:t>
            </a:r>
          </a:p>
          <a:p>
            <a:pPr lvl="1"/>
            <a:r>
              <a:rPr lang="en-US" sz="2000" dirty="0">
                <a:latin typeface="Eurostile"/>
                <a:ea typeface="ＭＳ Ｐゴシック" charset="0"/>
                <a:cs typeface="Eurostile"/>
              </a:rPr>
              <a:t>Feature negotiation</a:t>
            </a:r>
          </a:p>
          <a:p>
            <a:pPr lvl="1"/>
            <a:r>
              <a:rPr lang="en-US" sz="2000" dirty="0">
                <a:latin typeface="Eurostile"/>
                <a:ea typeface="ＭＳ Ｐゴシック" charset="0"/>
                <a:cs typeface="Eurostile"/>
              </a:rPr>
              <a:t>Call control</a:t>
            </a:r>
          </a:p>
          <a:p>
            <a:pPr lvl="1"/>
            <a:r>
              <a:rPr lang="en-US" sz="2000" dirty="0">
                <a:latin typeface="Eurostile"/>
                <a:ea typeface="ＭＳ Ｐゴシック" charset="0"/>
                <a:cs typeface="Eurostile"/>
              </a:rPr>
              <a:t>Changing features</a:t>
            </a:r>
          </a:p>
        </p:txBody>
      </p:sp>
    </p:spTree>
    <p:extLst>
      <p:ext uri="{BB962C8B-B14F-4D97-AF65-F5344CB8AC3E}">
        <p14:creationId xmlns:p14="http://schemas.microsoft.com/office/powerpoint/2010/main" val="4199999194"/>
      </p:ext>
    </p:extLst>
  </p:cSld>
  <p:clrMapOvr>
    <a:masterClrMapping/>
  </p:clrMapOvr>
  <p:timing>
    <p:tnLst>
      <p:par>
        <p:cTn xmlns:p14="http://schemas.microsoft.com/office/powerpoint/2010/mai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p:cNvSpPr/>
          <p:nvPr/>
        </p:nvSpPr>
        <p:spPr>
          <a:xfrm>
            <a:off x="3779912" y="2276872"/>
            <a:ext cx="5112568" cy="2016224"/>
          </a:xfrm>
          <a:prstGeom prst="rect">
            <a:avLst/>
          </a:prstGeom>
          <a:solidFill>
            <a:srgbClr val="FFCF01"/>
          </a:solidFill>
          <a:ln>
            <a:solidFill>
              <a:schemeClr val="tx1"/>
            </a:solidFill>
          </a:ln>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sp>
        <p:nvSpPr>
          <p:cNvPr id="57345" name="Rectangle 2"/>
          <p:cNvSpPr>
            <a:spLocks noGrp="1" noChangeArrowheads="1"/>
          </p:cNvSpPr>
          <p:nvPr>
            <p:ph type="title"/>
          </p:nvPr>
        </p:nvSpPr>
        <p:spPr/>
        <p:txBody>
          <a:bodyPr/>
          <a:lstStyle/>
          <a:p>
            <a:pPr>
              <a:spcBef>
                <a:spcPts val="1000"/>
              </a:spcBef>
              <a:spcAft>
                <a:spcPts val="400"/>
              </a:spcAft>
            </a:pPr>
            <a:r>
              <a:rPr lang="en-US">
                <a:latin typeface="Eurostile"/>
                <a:ea typeface="ＭＳ Ｐゴシック" charset="0"/>
                <a:cs typeface="Eurostile"/>
              </a:rPr>
              <a:t>SIP Operation – Proxy Mode</a:t>
            </a:r>
            <a:endParaRPr lang="en-US" sz="3200">
              <a:latin typeface="Eurostile"/>
              <a:ea typeface="ＭＳ Ｐゴシック" charset="0"/>
              <a:cs typeface="Eurostile"/>
            </a:endParaRPr>
          </a:p>
        </p:txBody>
      </p:sp>
      <p:sp>
        <p:nvSpPr>
          <p:cNvPr id="57346" name="Rectangle 3"/>
          <p:cNvSpPr>
            <a:spLocks noGrp="1" noChangeArrowheads="1"/>
          </p:cNvSpPr>
          <p:nvPr>
            <p:ph type="body" sz="half" idx="2"/>
          </p:nvPr>
        </p:nvSpPr>
        <p:spPr>
          <a:xfrm>
            <a:off x="152400" y="4725144"/>
            <a:ext cx="8839200" cy="1560513"/>
          </a:xfrm>
        </p:spPr>
        <p:txBody>
          <a:bodyPr/>
          <a:lstStyle/>
          <a:p>
            <a:pPr marL="0" indent="0">
              <a:buNone/>
            </a:pPr>
            <a:r>
              <a:rPr lang="en-US" sz="2400" dirty="0">
                <a:latin typeface="Eurostile"/>
                <a:ea typeface="ＭＳ Ｐゴシック" charset="0"/>
                <a:cs typeface="Eurostile"/>
              </a:rPr>
              <a:t>Proxy forwards requests</a:t>
            </a:r>
          </a:p>
          <a:p>
            <a:pPr lvl="1"/>
            <a:r>
              <a:rPr lang="en-US" sz="2000" dirty="0">
                <a:latin typeface="Eurostile"/>
                <a:ea typeface="ＭＳ Ｐゴシック" charset="0"/>
                <a:cs typeface="Eurostile"/>
              </a:rPr>
              <a:t>possibly in parallel to several hosts</a:t>
            </a:r>
          </a:p>
          <a:p>
            <a:pPr lvl="1"/>
            <a:r>
              <a:rPr lang="en-US" sz="2000" dirty="0">
                <a:latin typeface="Eurostile"/>
                <a:ea typeface="ＭＳ Ｐゴシック" charset="0"/>
                <a:cs typeface="Eurostile"/>
              </a:rPr>
              <a:t>cannot accept or reject call</a:t>
            </a:r>
          </a:p>
          <a:p>
            <a:pPr lvl="1"/>
            <a:r>
              <a:rPr lang="en-US" sz="2000" dirty="0">
                <a:latin typeface="Eurostile"/>
                <a:ea typeface="ＭＳ Ｐゴシック" charset="0"/>
                <a:cs typeface="Eurostile"/>
              </a:rPr>
              <a:t>useful to hide location of </a:t>
            </a:r>
            <a:r>
              <a:rPr lang="en-US" sz="2000" dirty="0" err="1">
                <a:latin typeface="Eurostile"/>
                <a:ea typeface="ＭＳ Ｐゴシック" charset="0"/>
                <a:cs typeface="Eurostile"/>
              </a:rPr>
              <a:t>callee</a:t>
            </a:r>
            <a:endParaRPr lang="en-US" sz="2000" dirty="0">
              <a:latin typeface="Eurostile"/>
              <a:ea typeface="ＭＳ Ｐゴシック" charset="0"/>
              <a:cs typeface="Eurostile"/>
            </a:endParaRPr>
          </a:p>
        </p:txBody>
      </p:sp>
      <p:pic>
        <p:nvPicPr>
          <p:cNvPr id="4" name="Picture 3" descr="server.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139952" y="2924944"/>
            <a:ext cx="750087" cy="720000"/>
          </a:xfrm>
          <a:prstGeom prst="rect">
            <a:avLst/>
          </a:prstGeom>
        </p:spPr>
      </p:pic>
      <p:pic>
        <p:nvPicPr>
          <p:cNvPr id="5" name="Picture 4" descr="dbms.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39952" y="764704"/>
            <a:ext cx="763548" cy="1080000"/>
          </a:xfrm>
          <a:prstGeom prst="rect">
            <a:avLst/>
          </a:prstGeom>
        </p:spPr>
      </p:pic>
      <p:grpSp>
        <p:nvGrpSpPr>
          <p:cNvPr id="8" name="Group 7"/>
          <p:cNvGrpSpPr/>
          <p:nvPr/>
        </p:nvGrpSpPr>
        <p:grpSpPr>
          <a:xfrm>
            <a:off x="107504" y="2276872"/>
            <a:ext cx="1728192" cy="2016224"/>
            <a:chOff x="2987824" y="1196752"/>
            <a:chExt cx="1728192" cy="2016224"/>
          </a:xfrm>
        </p:grpSpPr>
        <p:sp>
          <p:nvSpPr>
            <p:cNvPr id="6" name="Rectangle 5"/>
            <p:cNvSpPr/>
            <p:nvPr/>
          </p:nvSpPr>
          <p:spPr>
            <a:xfrm>
              <a:off x="2987824" y="1196752"/>
              <a:ext cx="1728192" cy="2016224"/>
            </a:xfrm>
            <a:prstGeom prst="rect">
              <a:avLst/>
            </a:prstGeom>
            <a:solidFill>
              <a:srgbClr val="FFCF01"/>
            </a:solidFill>
            <a:ln>
              <a:solidFill>
                <a:schemeClr val="tx1"/>
              </a:solidFill>
            </a:ln>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pic>
          <p:nvPicPr>
            <p:cNvPr id="3" name="Picture 2" descr="telephone.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563888" y="1700808"/>
              <a:ext cx="636923" cy="720000"/>
            </a:xfrm>
            <a:prstGeom prst="rect">
              <a:avLst/>
            </a:prstGeom>
          </p:spPr>
        </p:pic>
        <p:sp>
          <p:nvSpPr>
            <p:cNvPr id="7" name="TextBox 6"/>
            <p:cNvSpPr txBox="1"/>
            <p:nvPr/>
          </p:nvSpPr>
          <p:spPr>
            <a:xfrm>
              <a:off x="3347864" y="1196752"/>
              <a:ext cx="941283" cy="461665"/>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2400" dirty="0" smtClean="0">
                  <a:solidFill>
                    <a:srgbClr val="000000"/>
                  </a:solidFill>
                  <a:latin typeface="Eurostile"/>
                  <a:cs typeface="Eurostile"/>
                </a:rPr>
                <a:t>Site A</a:t>
              </a:r>
            </a:p>
          </p:txBody>
        </p:sp>
        <p:sp>
          <p:nvSpPr>
            <p:cNvPr id="11" name="TextBox 10"/>
            <p:cNvSpPr txBox="1"/>
            <p:nvPr/>
          </p:nvSpPr>
          <p:spPr>
            <a:xfrm>
              <a:off x="3203848" y="2420888"/>
              <a:ext cx="1292391" cy="738664"/>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spAutoFit/>
            </a:bodyPr>
            <a:lstStyle/>
            <a:p>
              <a:pPr algn="ctr"/>
              <a:r>
                <a:rPr lang="en-US" sz="1400" dirty="0" smtClean="0">
                  <a:solidFill>
                    <a:srgbClr val="000000"/>
                  </a:solidFill>
                  <a:latin typeface="Eurostile"/>
                  <a:cs typeface="Eurostile"/>
                </a:rPr>
                <a:t>User with</a:t>
              </a:r>
            </a:p>
            <a:p>
              <a:pPr algn="ctr"/>
              <a:r>
                <a:rPr lang="en-US" sz="1400" dirty="0" smtClean="0">
                  <a:solidFill>
                    <a:srgbClr val="000000"/>
                  </a:solidFill>
                  <a:latin typeface="Eurostile"/>
                  <a:cs typeface="Eurostile"/>
                </a:rPr>
                <a:t>symbolic name</a:t>
              </a:r>
            </a:p>
            <a:p>
              <a:pPr algn="ctr"/>
              <a:r>
                <a:rPr lang="en-US" sz="1400" dirty="0" smtClean="0">
                  <a:solidFill>
                    <a:srgbClr val="000000"/>
                  </a:solidFill>
                  <a:latin typeface="Eurostile"/>
                  <a:cs typeface="Eurostile"/>
                </a:rPr>
                <a:t>calls another</a:t>
              </a:r>
            </a:p>
          </p:txBody>
        </p:sp>
      </p:grpSp>
      <p:sp>
        <p:nvSpPr>
          <p:cNvPr id="30" name="TextBox 29"/>
          <p:cNvSpPr txBox="1"/>
          <p:nvPr/>
        </p:nvSpPr>
        <p:spPr>
          <a:xfrm>
            <a:off x="5004048" y="1052736"/>
            <a:ext cx="2185214" cy="461665"/>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2400" dirty="0" smtClean="0">
                <a:solidFill>
                  <a:srgbClr val="000000"/>
                </a:solidFill>
                <a:latin typeface="Eurostile"/>
                <a:cs typeface="Eurostile"/>
              </a:rPr>
              <a:t>Location server</a:t>
            </a:r>
          </a:p>
        </p:txBody>
      </p:sp>
      <p:sp>
        <p:nvSpPr>
          <p:cNvPr id="32" name="TextBox 31"/>
          <p:cNvSpPr txBox="1"/>
          <p:nvPr/>
        </p:nvSpPr>
        <p:spPr>
          <a:xfrm>
            <a:off x="7380312" y="2492896"/>
            <a:ext cx="941283" cy="461665"/>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2400" dirty="0" smtClean="0">
                <a:solidFill>
                  <a:srgbClr val="000000"/>
                </a:solidFill>
                <a:latin typeface="Eurostile"/>
                <a:cs typeface="Eurostile"/>
              </a:rPr>
              <a:t>Site B</a:t>
            </a:r>
          </a:p>
        </p:txBody>
      </p:sp>
      <p:pic>
        <p:nvPicPr>
          <p:cNvPr id="2" name="Picture 1" descr="telephone3.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68344" y="2996952"/>
            <a:ext cx="465734" cy="720000"/>
          </a:xfrm>
          <a:prstGeom prst="rect">
            <a:avLst/>
          </a:prstGeom>
        </p:spPr>
      </p:pic>
      <p:grpSp>
        <p:nvGrpSpPr>
          <p:cNvPr id="9" name="Group 8"/>
          <p:cNvGrpSpPr/>
          <p:nvPr/>
        </p:nvGrpSpPr>
        <p:grpSpPr>
          <a:xfrm>
            <a:off x="1835696" y="2303052"/>
            <a:ext cx="2376264" cy="549884"/>
            <a:chOff x="1835696" y="2303052"/>
            <a:chExt cx="2376264" cy="549884"/>
          </a:xfrm>
        </p:grpSpPr>
        <p:cxnSp>
          <p:nvCxnSpPr>
            <p:cNvPr id="10" name="Straight Arrow Connector 9"/>
            <p:cNvCxnSpPr/>
            <p:nvPr/>
          </p:nvCxnSpPr>
          <p:spPr bwMode="auto">
            <a:xfrm>
              <a:off x="1835696" y="2348880"/>
              <a:ext cx="2376264" cy="504056"/>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57362" name="TextBox 57361"/>
            <p:cNvSpPr txBox="1"/>
            <p:nvPr/>
          </p:nvSpPr>
          <p:spPr>
            <a:xfrm rot="726699">
              <a:off x="2425630" y="2303052"/>
              <a:ext cx="1654970"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1. INVITE </a:t>
              </a:r>
              <a:r>
                <a:rPr lang="en-US" sz="1400" dirty="0" err="1" smtClean="0">
                  <a:solidFill>
                    <a:srgbClr val="000000"/>
                  </a:solidFill>
                  <a:latin typeface="Eurostile"/>
                  <a:cs typeface="Eurostile"/>
                </a:rPr>
                <a:t>u@domain</a:t>
              </a:r>
              <a:endParaRPr lang="en-US" sz="1400" dirty="0" smtClean="0">
                <a:solidFill>
                  <a:srgbClr val="000000"/>
                </a:solidFill>
                <a:latin typeface="Eurostile"/>
                <a:cs typeface="Eurostile"/>
              </a:endParaRPr>
            </a:p>
          </p:txBody>
        </p:sp>
      </p:grpSp>
      <p:grpSp>
        <p:nvGrpSpPr>
          <p:cNvPr id="16" name="Group 15"/>
          <p:cNvGrpSpPr/>
          <p:nvPr/>
        </p:nvGrpSpPr>
        <p:grpSpPr>
          <a:xfrm>
            <a:off x="1835696" y="2492896"/>
            <a:ext cx="2304256" cy="517065"/>
            <a:chOff x="1835696" y="2492896"/>
            <a:chExt cx="2304256" cy="517065"/>
          </a:xfrm>
        </p:grpSpPr>
        <p:cxnSp>
          <p:nvCxnSpPr>
            <p:cNvPr id="44" name="Straight Arrow Connector 43"/>
            <p:cNvCxnSpPr/>
            <p:nvPr/>
          </p:nvCxnSpPr>
          <p:spPr bwMode="auto">
            <a:xfrm flipH="1" flipV="1">
              <a:off x="1835696" y="2492896"/>
              <a:ext cx="2304256" cy="504056"/>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69" name="TextBox 68"/>
            <p:cNvSpPr txBox="1"/>
            <p:nvPr/>
          </p:nvSpPr>
          <p:spPr>
            <a:xfrm rot="726699">
              <a:off x="2725458" y="2702184"/>
              <a:ext cx="595035"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7. OK</a:t>
              </a:r>
            </a:p>
          </p:txBody>
        </p:sp>
      </p:grpSp>
      <p:grpSp>
        <p:nvGrpSpPr>
          <p:cNvPr id="18" name="Group 17"/>
          <p:cNvGrpSpPr/>
          <p:nvPr/>
        </p:nvGrpSpPr>
        <p:grpSpPr>
          <a:xfrm>
            <a:off x="1835696" y="3173251"/>
            <a:ext cx="2304256" cy="399765"/>
            <a:chOff x="1835696" y="3173251"/>
            <a:chExt cx="2304256" cy="399765"/>
          </a:xfrm>
        </p:grpSpPr>
        <p:cxnSp>
          <p:nvCxnSpPr>
            <p:cNvPr id="48" name="Straight Arrow Connector 47"/>
            <p:cNvCxnSpPr>
              <a:endCxn id="4" idx="1"/>
            </p:cNvCxnSpPr>
            <p:nvPr/>
          </p:nvCxnSpPr>
          <p:spPr bwMode="auto">
            <a:xfrm flipV="1">
              <a:off x="1835696" y="3284944"/>
              <a:ext cx="2304256" cy="288072"/>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75" name="TextBox 74"/>
            <p:cNvSpPr txBox="1"/>
            <p:nvPr/>
          </p:nvSpPr>
          <p:spPr>
            <a:xfrm rot="21170905">
              <a:off x="2053553" y="3173251"/>
              <a:ext cx="1496999"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8. ACK </a:t>
              </a:r>
              <a:r>
                <a:rPr lang="en-US" sz="1400" dirty="0" err="1" smtClean="0">
                  <a:solidFill>
                    <a:srgbClr val="000000"/>
                  </a:solidFill>
                  <a:latin typeface="Eurostile"/>
                  <a:cs typeface="Eurostile"/>
                </a:rPr>
                <a:t>u@domain</a:t>
              </a:r>
              <a:endParaRPr lang="en-US" sz="1400" dirty="0" smtClean="0">
                <a:solidFill>
                  <a:srgbClr val="000000"/>
                </a:solidFill>
                <a:latin typeface="Eurostile"/>
                <a:cs typeface="Eurostile"/>
              </a:endParaRPr>
            </a:p>
          </p:txBody>
        </p:sp>
      </p:grpSp>
      <p:grpSp>
        <p:nvGrpSpPr>
          <p:cNvPr id="21" name="Group 20"/>
          <p:cNvGrpSpPr/>
          <p:nvPr/>
        </p:nvGrpSpPr>
        <p:grpSpPr>
          <a:xfrm>
            <a:off x="1835696" y="3429000"/>
            <a:ext cx="2232248" cy="501871"/>
            <a:chOff x="1835696" y="3429000"/>
            <a:chExt cx="2232248" cy="501871"/>
          </a:xfrm>
        </p:grpSpPr>
        <p:cxnSp>
          <p:nvCxnSpPr>
            <p:cNvPr id="52" name="Straight Arrow Connector 51"/>
            <p:cNvCxnSpPr/>
            <p:nvPr/>
          </p:nvCxnSpPr>
          <p:spPr bwMode="auto">
            <a:xfrm flipH="1">
              <a:off x="1835696" y="3429000"/>
              <a:ext cx="2232248" cy="360040"/>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76" name="TextBox 75"/>
            <p:cNvSpPr txBox="1"/>
            <p:nvPr/>
          </p:nvSpPr>
          <p:spPr>
            <a:xfrm rot="21007932">
              <a:off x="2646404" y="3623094"/>
              <a:ext cx="710451"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11. OK</a:t>
              </a:r>
            </a:p>
          </p:txBody>
        </p:sp>
      </p:grpSp>
      <p:grpSp>
        <p:nvGrpSpPr>
          <p:cNvPr id="12" name="Group 11"/>
          <p:cNvGrpSpPr/>
          <p:nvPr/>
        </p:nvGrpSpPr>
        <p:grpSpPr>
          <a:xfrm>
            <a:off x="3363397" y="1628800"/>
            <a:ext cx="992579" cy="1152128"/>
            <a:chOff x="3363397" y="1628800"/>
            <a:chExt cx="992579" cy="1152128"/>
          </a:xfrm>
        </p:grpSpPr>
        <p:cxnSp>
          <p:nvCxnSpPr>
            <p:cNvPr id="17" name="Straight Arrow Connector 16"/>
            <p:cNvCxnSpPr/>
            <p:nvPr/>
          </p:nvCxnSpPr>
          <p:spPr bwMode="auto">
            <a:xfrm flipV="1">
              <a:off x="4355976" y="1628800"/>
              <a:ext cx="0" cy="1152128"/>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84" name="TextBox 83"/>
            <p:cNvSpPr txBox="1"/>
            <p:nvPr/>
          </p:nvSpPr>
          <p:spPr>
            <a:xfrm>
              <a:off x="3363397" y="1718543"/>
              <a:ext cx="992579"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2. Where?</a:t>
              </a:r>
            </a:p>
          </p:txBody>
        </p:sp>
      </p:grpSp>
      <p:grpSp>
        <p:nvGrpSpPr>
          <p:cNvPr id="13" name="Group 12"/>
          <p:cNvGrpSpPr/>
          <p:nvPr/>
        </p:nvGrpSpPr>
        <p:grpSpPr>
          <a:xfrm>
            <a:off x="4499992" y="1628800"/>
            <a:ext cx="1224136" cy="1224136"/>
            <a:chOff x="4499992" y="1628800"/>
            <a:chExt cx="1224136" cy="1224136"/>
          </a:xfrm>
        </p:grpSpPr>
        <p:cxnSp>
          <p:nvCxnSpPr>
            <p:cNvPr id="24" name="Straight Arrow Connector 23"/>
            <p:cNvCxnSpPr/>
            <p:nvPr/>
          </p:nvCxnSpPr>
          <p:spPr bwMode="auto">
            <a:xfrm>
              <a:off x="4499992" y="1628800"/>
              <a:ext cx="0" cy="1224136"/>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85" name="TextBox 84"/>
            <p:cNvSpPr txBox="1"/>
            <p:nvPr/>
          </p:nvSpPr>
          <p:spPr>
            <a:xfrm>
              <a:off x="4564836" y="1772816"/>
              <a:ext cx="1159292"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3. </a:t>
              </a:r>
              <a:r>
                <a:rPr lang="en-US" sz="1400" dirty="0" err="1" smtClean="0">
                  <a:solidFill>
                    <a:srgbClr val="000000"/>
                  </a:solidFill>
                  <a:latin typeface="Eurostile"/>
                  <a:cs typeface="Eurostile"/>
                </a:rPr>
                <a:t>user@host</a:t>
              </a:r>
              <a:endParaRPr lang="en-US" sz="1400" dirty="0" smtClean="0">
                <a:solidFill>
                  <a:srgbClr val="000000"/>
                </a:solidFill>
                <a:latin typeface="Eurostile"/>
                <a:cs typeface="Eurostile"/>
              </a:endParaRPr>
            </a:p>
          </p:txBody>
        </p:sp>
      </p:grpSp>
      <p:grpSp>
        <p:nvGrpSpPr>
          <p:cNvPr id="14" name="Group 13"/>
          <p:cNvGrpSpPr/>
          <p:nvPr/>
        </p:nvGrpSpPr>
        <p:grpSpPr>
          <a:xfrm>
            <a:off x="4860032" y="2513818"/>
            <a:ext cx="2448272" cy="483134"/>
            <a:chOff x="4860032" y="2513818"/>
            <a:chExt cx="2448272" cy="483134"/>
          </a:xfrm>
        </p:grpSpPr>
        <p:cxnSp>
          <p:nvCxnSpPr>
            <p:cNvPr id="33" name="Straight Arrow Connector 32"/>
            <p:cNvCxnSpPr/>
            <p:nvPr/>
          </p:nvCxnSpPr>
          <p:spPr bwMode="auto">
            <a:xfrm flipV="1">
              <a:off x="4860032" y="2708920"/>
              <a:ext cx="2448272" cy="288032"/>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90" name="TextBox 89"/>
            <p:cNvSpPr txBox="1"/>
            <p:nvPr/>
          </p:nvSpPr>
          <p:spPr>
            <a:xfrm rot="21172362">
              <a:off x="5292080" y="2513818"/>
              <a:ext cx="1685077"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4. INVITE </a:t>
              </a:r>
              <a:r>
                <a:rPr lang="en-US" sz="1400" dirty="0" err="1" smtClean="0">
                  <a:solidFill>
                    <a:srgbClr val="000000"/>
                  </a:solidFill>
                  <a:latin typeface="Eurostile"/>
                  <a:cs typeface="Eurostile"/>
                </a:rPr>
                <a:t>user@host</a:t>
              </a:r>
              <a:endParaRPr lang="en-US" sz="1400" dirty="0" smtClean="0">
                <a:solidFill>
                  <a:srgbClr val="000000"/>
                </a:solidFill>
                <a:latin typeface="Eurostile"/>
                <a:cs typeface="Eurostile"/>
              </a:endParaRPr>
            </a:p>
          </p:txBody>
        </p:sp>
      </p:grpSp>
      <p:grpSp>
        <p:nvGrpSpPr>
          <p:cNvPr id="15" name="Group 14"/>
          <p:cNvGrpSpPr/>
          <p:nvPr/>
        </p:nvGrpSpPr>
        <p:grpSpPr>
          <a:xfrm>
            <a:off x="4860032" y="2852936"/>
            <a:ext cx="2448272" cy="414877"/>
            <a:chOff x="4860032" y="2852936"/>
            <a:chExt cx="2448272" cy="414877"/>
          </a:xfrm>
        </p:grpSpPr>
        <p:cxnSp>
          <p:nvCxnSpPr>
            <p:cNvPr id="39" name="Straight Arrow Connector 38"/>
            <p:cNvCxnSpPr/>
            <p:nvPr/>
          </p:nvCxnSpPr>
          <p:spPr bwMode="auto">
            <a:xfrm flipH="1">
              <a:off x="4860032" y="2852936"/>
              <a:ext cx="2448272" cy="288032"/>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94" name="TextBox 93"/>
            <p:cNvSpPr txBox="1"/>
            <p:nvPr/>
          </p:nvSpPr>
          <p:spPr>
            <a:xfrm rot="21180248">
              <a:off x="5730946" y="2960036"/>
              <a:ext cx="595035" cy="307777"/>
            </a:xfrm>
            <a:prstGeom prst="rect">
              <a:avLst/>
            </a:prstGeom>
            <a:noFill/>
            <a:ln>
              <a:noFill/>
            </a:ln>
            <a:effectLst/>
          </p:spPr>
          <p:txBody>
            <a:bodyPr wrap="none" rtlCol="0">
              <a:spAutoFit/>
            </a:bodyPr>
            <a:lstStyle/>
            <a:p>
              <a:r>
                <a:rPr lang="en-US" sz="1400" dirty="0">
                  <a:solidFill>
                    <a:srgbClr val="000000"/>
                  </a:solidFill>
                  <a:latin typeface="Eurostile"/>
                  <a:cs typeface="Eurostile"/>
                </a:rPr>
                <a:t>6</a:t>
              </a:r>
              <a:r>
                <a:rPr lang="en-US" sz="1400" dirty="0" smtClean="0">
                  <a:solidFill>
                    <a:srgbClr val="000000"/>
                  </a:solidFill>
                  <a:latin typeface="Eurostile"/>
                  <a:cs typeface="Eurostile"/>
                </a:rPr>
                <a:t>. OK</a:t>
              </a:r>
            </a:p>
          </p:txBody>
        </p:sp>
      </p:grpSp>
      <p:sp>
        <p:nvSpPr>
          <p:cNvPr id="95" name="TextBox 94"/>
          <p:cNvSpPr txBox="1"/>
          <p:nvPr/>
        </p:nvSpPr>
        <p:spPr>
          <a:xfrm>
            <a:off x="7596336" y="3789040"/>
            <a:ext cx="759305"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5. RING</a:t>
            </a:r>
          </a:p>
        </p:txBody>
      </p:sp>
      <p:grpSp>
        <p:nvGrpSpPr>
          <p:cNvPr id="19" name="Group 18"/>
          <p:cNvGrpSpPr/>
          <p:nvPr/>
        </p:nvGrpSpPr>
        <p:grpSpPr>
          <a:xfrm>
            <a:off x="4932040" y="3193231"/>
            <a:ext cx="2448272" cy="307777"/>
            <a:chOff x="4932040" y="3193231"/>
            <a:chExt cx="2448272" cy="307777"/>
          </a:xfrm>
        </p:grpSpPr>
        <p:cxnSp>
          <p:nvCxnSpPr>
            <p:cNvPr id="57" name="Straight Arrow Connector 56"/>
            <p:cNvCxnSpPr/>
            <p:nvPr/>
          </p:nvCxnSpPr>
          <p:spPr bwMode="auto">
            <a:xfrm>
              <a:off x="4932040" y="3501008"/>
              <a:ext cx="2448272" cy="0"/>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99" name="TextBox 98"/>
            <p:cNvSpPr txBox="1"/>
            <p:nvPr/>
          </p:nvSpPr>
          <p:spPr>
            <a:xfrm>
              <a:off x="5453618" y="3193231"/>
              <a:ext cx="1531188"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9. ACK </a:t>
              </a:r>
              <a:r>
                <a:rPr lang="en-US" sz="1400" dirty="0" err="1" smtClean="0">
                  <a:solidFill>
                    <a:srgbClr val="000000"/>
                  </a:solidFill>
                  <a:latin typeface="Eurostile"/>
                  <a:cs typeface="Eurostile"/>
                </a:rPr>
                <a:t>user@host</a:t>
              </a:r>
              <a:endParaRPr lang="en-US" sz="1400" dirty="0" smtClean="0">
                <a:solidFill>
                  <a:srgbClr val="000000"/>
                </a:solidFill>
                <a:latin typeface="Eurostile"/>
                <a:cs typeface="Eurostile"/>
              </a:endParaRPr>
            </a:p>
          </p:txBody>
        </p:sp>
      </p:grpSp>
      <p:grpSp>
        <p:nvGrpSpPr>
          <p:cNvPr id="20" name="Group 19"/>
          <p:cNvGrpSpPr/>
          <p:nvPr/>
        </p:nvGrpSpPr>
        <p:grpSpPr>
          <a:xfrm>
            <a:off x="4932040" y="3573016"/>
            <a:ext cx="2448272" cy="307777"/>
            <a:chOff x="4932040" y="3573016"/>
            <a:chExt cx="2448272" cy="307777"/>
          </a:xfrm>
        </p:grpSpPr>
        <p:cxnSp>
          <p:nvCxnSpPr>
            <p:cNvPr id="59" name="Straight Arrow Connector 58"/>
            <p:cNvCxnSpPr/>
            <p:nvPr/>
          </p:nvCxnSpPr>
          <p:spPr bwMode="auto">
            <a:xfrm flipH="1">
              <a:off x="4932040" y="3573016"/>
              <a:ext cx="2448272" cy="0"/>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102" name="TextBox 101"/>
            <p:cNvSpPr txBox="1"/>
            <p:nvPr/>
          </p:nvSpPr>
          <p:spPr>
            <a:xfrm>
              <a:off x="5884672" y="3573016"/>
              <a:ext cx="710451"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10. OK</a:t>
              </a:r>
            </a:p>
          </p:txBody>
        </p:sp>
      </p:grpSp>
    </p:spTree>
    <p:extLst>
      <p:ext uri="{BB962C8B-B14F-4D97-AF65-F5344CB8AC3E}">
        <p14:creationId xmlns:p14="http://schemas.microsoft.com/office/powerpoint/2010/main" val="263185388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2000"/>
                                        <p:tgtEl>
                                          <p:spTgt spid="95"/>
                                        </p:tgtEl>
                                      </p:cBhvr>
                                    </p:animEffect>
                                    <p:anim calcmode="lin" valueType="num">
                                      <p:cBhvr>
                                        <p:cTn id="24" dur="2000" fill="hold"/>
                                        <p:tgtEl>
                                          <p:spTgt spid="95"/>
                                        </p:tgtEl>
                                        <p:attrNameLst>
                                          <p:attrName>style.rotation</p:attrName>
                                        </p:attrNameLst>
                                      </p:cBhvr>
                                      <p:tavLst>
                                        <p:tav tm="0">
                                          <p:val>
                                            <p:fltVal val="720"/>
                                          </p:val>
                                        </p:tav>
                                        <p:tav tm="100000">
                                          <p:val>
                                            <p:fltVal val="0"/>
                                          </p:val>
                                        </p:tav>
                                      </p:tavLst>
                                    </p:anim>
                                    <p:anim calcmode="lin" valueType="num">
                                      <p:cBhvr>
                                        <p:cTn id="25" dur="2000" fill="hold"/>
                                        <p:tgtEl>
                                          <p:spTgt spid="95"/>
                                        </p:tgtEl>
                                        <p:attrNameLst>
                                          <p:attrName>ppt_h</p:attrName>
                                        </p:attrNameLst>
                                      </p:cBhvr>
                                      <p:tavLst>
                                        <p:tav tm="0">
                                          <p:val>
                                            <p:fltVal val="0"/>
                                          </p:val>
                                        </p:tav>
                                        <p:tav tm="100000">
                                          <p:val>
                                            <p:strVal val="#ppt_h"/>
                                          </p:val>
                                        </p:tav>
                                      </p:tavLst>
                                    </p:anim>
                                    <p:anim calcmode="lin" valueType="num">
                                      <p:cBhvr>
                                        <p:cTn id="26" dur="2000" fill="hold"/>
                                        <p:tgtEl>
                                          <p:spTgt spid="95"/>
                                        </p:tgtEl>
                                        <p:attrNameLst>
                                          <p:attrName>ppt_w</p:attrName>
                                        </p:attrNameLst>
                                      </p:cBhvr>
                                      <p:tavLst>
                                        <p:tav tm="0">
                                          <p:val>
                                            <p:fltVal val="0"/>
                                          </p:val>
                                        </p:tav>
                                        <p:tav tm="100000">
                                          <p:val>
                                            <p:strVal val="#ppt_w"/>
                                          </p:val>
                                        </p:tav>
                                      </p:tavLst>
                                    </p:anim>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8"/>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0"/>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p:cNvSpPr/>
          <p:nvPr/>
        </p:nvSpPr>
        <p:spPr>
          <a:xfrm>
            <a:off x="3563888" y="980728"/>
            <a:ext cx="5184576" cy="1224136"/>
          </a:xfrm>
          <a:prstGeom prst="rect">
            <a:avLst/>
          </a:prstGeom>
          <a:solidFill>
            <a:srgbClr val="FFCF01"/>
          </a:solidFill>
          <a:ln>
            <a:solidFill>
              <a:schemeClr val="tx1"/>
            </a:solidFill>
          </a:ln>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sp>
        <p:nvSpPr>
          <p:cNvPr id="57345" name="Rectangle 2"/>
          <p:cNvSpPr>
            <a:spLocks noGrp="1" noChangeArrowheads="1"/>
          </p:cNvSpPr>
          <p:nvPr>
            <p:ph type="title"/>
          </p:nvPr>
        </p:nvSpPr>
        <p:spPr/>
        <p:txBody>
          <a:bodyPr/>
          <a:lstStyle/>
          <a:p>
            <a:pPr>
              <a:spcBef>
                <a:spcPts val="1000"/>
              </a:spcBef>
              <a:spcAft>
                <a:spcPts val="400"/>
              </a:spcAft>
            </a:pPr>
            <a:r>
              <a:rPr lang="en-US" dirty="0">
                <a:latin typeface="Eurostile"/>
                <a:ea typeface="ＭＳ Ｐゴシック" charset="0"/>
                <a:cs typeface="Eurostile"/>
              </a:rPr>
              <a:t>SIP Operation – </a:t>
            </a:r>
            <a:r>
              <a:rPr lang="en-US" dirty="0" smtClean="0">
                <a:latin typeface="Eurostile"/>
                <a:ea typeface="ＭＳ Ｐゴシック" charset="0"/>
                <a:cs typeface="Eurostile"/>
              </a:rPr>
              <a:t>Redirect Mode</a:t>
            </a:r>
            <a:endParaRPr lang="en-US" sz="3200" dirty="0">
              <a:latin typeface="Eurostile"/>
              <a:ea typeface="ＭＳ Ｐゴシック" charset="0"/>
              <a:cs typeface="Eurostile"/>
            </a:endParaRPr>
          </a:p>
        </p:txBody>
      </p:sp>
      <p:pic>
        <p:nvPicPr>
          <p:cNvPr id="4" name="Picture 3" descr="server.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35896" y="1196752"/>
            <a:ext cx="750087" cy="720000"/>
          </a:xfrm>
          <a:prstGeom prst="rect">
            <a:avLst/>
          </a:prstGeom>
        </p:spPr>
      </p:pic>
      <p:pic>
        <p:nvPicPr>
          <p:cNvPr id="5" name="Picture 4" descr="dbms.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292080" y="1052736"/>
            <a:ext cx="763548" cy="1080000"/>
          </a:xfrm>
          <a:prstGeom prst="rect">
            <a:avLst/>
          </a:prstGeom>
        </p:spPr>
      </p:pic>
      <p:grpSp>
        <p:nvGrpSpPr>
          <p:cNvPr id="8" name="Group 7"/>
          <p:cNvGrpSpPr/>
          <p:nvPr/>
        </p:nvGrpSpPr>
        <p:grpSpPr>
          <a:xfrm>
            <a:off x="107504" y="2564904"/>
            <a:ext cx="1728192" cy="2016224"/>
            <a:chOff x="2987824" y="1196752"/>
            <a:chExt cx="1728192" cy="2016224"/>
          </a:xfrm>
        </p:grpSpPr>
        <p:sp>
          <p:nvSpPr>
            <p:cNvPr id="6" name="Rectangle 5"/>
            <p:cNvSpPr/>
            <p:nvPr/>
          </p:nvSpPr>
          <p:spPr>
            <a:xfrm>
              <a:off x="2987824" y="1196752"/>
              <a:ext cx="1728192" cy="2016224"/>
            </a:xfrm>
            <a:prstGeom prst="rect">
              <a:avLst/>
            </a:prstGeom>
            <a:solidFill>
              <a:srgbClr val="FFCF01"/>
            </a:solidFill>
            <a:ln>
              <a:solidFill>
                <a:schemeClr val="tx1"/>
              </a:solidFill>
            </a:ln>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pic>
          <p:nvPicPr>
            <p:cNvPr id="3" name="Picture 2" descr="telephone.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563888" y="1700808"/>
              <a:ext cx="636923" cy="720000"/>
            </a:xfrm>
            <a:prstGeom prst="rect">
              <a:avLst/>
            </a:prstGeom>
          </p:spPr>
        </p:pic>
        <p:sp>
          <p:nvSpPr>
            <p:cNvPr id="7" name="TextBox 6"/>
            <p:cNvSpPr txBox="1"/>
            <p:nvPr/>
          </p:nvSpPr>
          <p:spPr>
            <a:xfrm>
              <a:off x="3347864" y="1196752"/>
              <a:ext cx="941283" cy="461665"/>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2400" dirty="0" smtClean="0">
                  <a:solidFill>
                    <a:srgbClr val="000000"/>
                  </a:solidFill>
                  <a:latin typeface="Eurostile"/>
                  <a:cs typeface="Eurostile"/>
                </a:rPr>
                <a:t>Site A</a:t>
              </a:r>
            </a:p>
          </p:txBody>
        </p:sp>
        <p:sp>
          <p:nvSpPr>
            <p:cNvPr id="11" name="TextBox 10"/>
            <p:cNvSpPr txBox="1"/>
            <p:nvPr/>
          </p:nvSpPr>
          <p:spPr>
            <a:xfrm>
              <a:off x="3203848" y="2420888"/>
              <a:ext cx="1292391" cy="738664"/>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spAutoFit/>
            </a:bodyPr>
            <a:lstStyle/>
            <a:p>
              <a:pPr algn="ctr"/>
              <a:r>
                <a:rPr lang="en-US" sz="1400" dirty="0" smtClean="0">
                  <a:solidFill>
                    <a:srgbClr val="000000"/>
                  </a:solidFill>
                  <a:latin typeface="Eurostile"/>
                  <a:cs typeface="Eurostile"/>
                </a:rPr>
                <a:t>User with</a:t>
              </a:r>
            </a:p>
            <a:p>
              <a:pPr algn="ctr"/>
              <a:r>
                <a:rPr lang="en-US" sz="1400" dirty="0" smtClean="0">
                  <a:solidFill>
                    <a:srgbClr val="000000"/>
                  </a:solidFill>
                  <a:latin typeface="Eurostile"/>
                  <a:cs typeface="Eurostile"/>
                </a:rPr>
                <a:t>symbolic name</a:t>
              </a:r>
            </a:p>
            <a:p>
              <a:pPr algn="ctr"/>
              <a:r>
                <a:rPr lang="en-US" sz="1400" dirty="0" smtClean="0">
                  <a:solidFill>
                    <a:srgbClr val="000000"/>
                  </a:solidFill>
                  <a:latin typeface="Eurostile"/>
                  <a:cs typeface="Eurostile"/>
                </a:rPr>
                <a:t>calls another</a:t>
              </a:r>
            </a:p>
          </p:txBody>
        </p:sp>
      </p:grpSp>
      <p:sp>
        <p:nvSpPr>
          <p:cNvPr id="30" name="TextBox 29"/>
          <p:cNvSpPr txBox="1"/>
          <p:nvPr/>
        </p:nvSpPr>
        <p:spPr>
          <a:xfrm>
            <a:off x="6372200" y="1268760"/>
            <a:ext cx="2185214" cy="461665"/>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2400" dirty="0" smtClean="0">
                <a:solidFill>
                  <a:srgbClr val="000000"/>
                </a:solidFill>
                <a:latin typeface="Eurostile"/>
                <a:cs typeface="Eurostile"/>
              </a:rPr>
              <a:t>Location server</a:t>
            </a:r>
          </a:p>
        </p:txBody>
      </p:sp>
      <p:grpSp>
        <p:nvGrpSpPr>
          <p:cNvPr id="12" name="Group 11"/>
          <p:cNvGrpSpPr/>
          <p:nvPr/>
        </p:nvGrpSpPr>
        <p:grpSpPr>
          <a:xfrm>
            <a:off x="1835696" y="1772816"/>
            <a:ext cx="1800200" cy="864096"/>
            <a:chOff x="1835696" y="1772816"/>
            <a:chExt cx="1800200" cy="864096"/>
          </a:xfrm>
        </p:grpSpPr>
        <p:cxnSp>
          <p:nvCxnSpPr>
            <p:cNvPr id="10" name="Straight Arrow Connector 9"/>
            <p:cNvCxnSpPr/>
            <p:nvPr/>
          </p:nvCxnSpPr>
          <p:spPr bwMode="auto">
            <a:xfrm flipV="1">
              <a:off x="1835696" y="1772816"/>
              <a:ext cx="1800200" cy="864096"/>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57362" name="TextBox 57361"/>
            <p:cNvSpPr txBox="1"/>
            <p:nvPr/>
          </p:nvSpPr>
          <p:spPr>
            <a:xfrm rot="19993743">
              <a:off x="1933216" y="1904488"/>
              <a:ext cx="1654970"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1. INVITE </a:t>
              </a:r>
              <a:r>
                <a:rPr lang="en-US" sz="1400" dirty="0" err="1" smtClean="0">
                  <a:solidFill>
                    <a:srgbClr val="000000"/>
                  </a:solidFill>
                  <a:latin typeface="Eurostile"/>
                  <a:cs typeface="Eurostile"/>
                </a:rPr>
                <a:t>u@domain</a:t>
              </a:r>
              <a:endParaRPr lang="en-US" sz="1400" dirty="0" smtClean="0">
                <a:solidFill>
                  <a:srgbClr val="000000"/>
                </a:solidFill>
                <a:latin typeface="Eurostile"/>
                <a:cs typeface="Eurostile"/>
              </a:endParaRPr>
            </a:p>
          </p:txBody>
        </p:sp>
      </p:grpSp>
      <p:grpSp>
        <p:nvGrpSpPr>
          <p:cNvPr id="21" name="Group 20"/>
          <p:cNvGrpSpPr/>
          <p:nvPr/>
        </p:nvGrpSpPr>
        <p:grpSpPr>
          <a:xfrm>
            <a:off x="1835696" y="3717032"/>
            <a:ext cx="5040560" cy="648072"/>
            <a:chOff x="1835696" y="3717032"/>
            <a:chExt cx="5040560" cy="648072"/>
          </a:xfrm>
        </p:grpSpPr>
        <p:cxnSp>
          <p:nvCxnSpPr>
            <p:cNvPr id="39" name="Straight Arrow Connector 38"/>
            <p:cNvCxnSpPr/>
            <p:nvPr/>
          </p:nvCxnSpPr>
          <p:spPr bwMode="auto">
            <a:xfrm flipH="1" flipV="1">
              <a:off x="1835696" y="3717032"/>
              <a:ext cx="5040560" cy="648072"/>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76" name="TextBox 75"/>
            <p:cNvSpPr txBox="1"/>
            <p:nvPr/>
          </p:nvSpPr>
          <p:spPr>
            <a:xfrm rot="525441">
              <a:off x="3727865" y="3976559"/>
              <a:ext cx="595035"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8. OK</a:t>
              </a:r>
            </a:p>
          </p:txBody>
        </p:sp>
      </p:grpSp>
      <p:grpSp>
        <p:nvGrpSpPr>
          <p:cNvPr id="13" name="Group 12"/>
          <p:cNvGrpSpPr/>
          <p:nvPr/>
        </p:nvGrpSpPr>
        <p:grpSpPr>
          <a:xfrm>
            <a:off x="4355976" y="1052736"/>
            <a:ext cx="992579" cy="360040"/>
            <a:chOff x="4355976" y="1052736"/>
            <a:chExt cx="992579" cy="360040"/>
          </a:xfrm>
        </p:grpSpPr>
        <p:cxnSp>
          <p:nvCxnSpPr>
            <p:cNvPr id="17" name="Straight Arrow Connector 16"/>
            <p:cNvCxnSpPr/>
            <p:nvPr/>
          </p:nvCxnSpPr>
          <p:spPr bwMode="auto">
            <a:xfrm>
              <a:off x="4355976" y="1412776"/>
              <a:ext cx="864096" cy="0"/>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84" name="TextBox 83"/>
            <p:cNvSpPr txBox="1"/>
            <p:nvPr/>
          </p:nvSpPr>
          <p:spPr>
            <a:xfrm>
              <a:off x="4355976" y="1052736"/>
              <a:ext cx="992579"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2. Where?</a:t>
              </a:r>
            </a:p>
          </p:txBody>
        </p:sp>
      </p:grpSp>
      <p:grpSp>
        <p:nvGrpSpPr>
          <p:cNvPr id="14" name="Group 13"/>
          <p:cNvGrpSpPr/>
          <p:nvPr/>
        </p:nvGrpSpPr>
        <p:grpSpPr>
          <a:xfrm>
            <a:off x="4211960" y="1844824"/>
            <a:ext cx="1484288" cy="307777"/>
            <a:chOff x="4211960" y="1844824"/>
            <a:chExt cx="1484288" cy="307777"/>
          </a:xfrm>
        </p:grpSpPr>
        <p:cxnSp>
          <p:nvCxnSpPr>
            <p:cNvPr id="24" name="Straight Arrow Connector 23"/>
            <p:cNvCxnSpPr/>
            <p:nvPr/>
          </p:nvCxnSpPr>
          <p:spPr bwMode="auto">
            <a:xfrm flipH="1">
              <a:off x="4355976" y="1844824"/>
              <a:ext cx="936104" cy="0"/>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85" name="TextBox 84"/>
            <p:cNvSpPr txBox="1"/>
            <p:nvPr/>
          </p:nvSpPr>
          <p:spPr>
            <a:xfrm>
              <a:off x="4211960" y="1844824"/>
              <a:ext cx="1484288"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3. user@domain2</a:t>
              </a:r>
            </a:p>
          </p:txBody>
        </p:sp>
      </p:grpSp>
      <p:grpSp>
        <p:nvGrpSpPr>
          <p:cNvPr id="18" name="Group 17"/>
          <p:cNvGrpSpPr/>
          <p:nvPr/>
        </p:nvGrpSpPr>
        <p:grpSpPr>
          <a:xfrm>
            <a:off x="1835696" y="3540906"/>
            <a:ext cx="5040560" cy="680182"/>
            <a:chOff x="1835696" y="3540906"/>
            <a:chExt cx="5040560" cy="680182"/>
          </a:xfrm>
        </p:grpSpPr>
        <p:cxnSp>
          <p:nvCxnSpPr>
            <p:cNvPr id="33" name="Straight Arrow Connector 32"/>
            <p:cNvCxnSpPr>
              <a:stCxn id="6" idx="3"/>
            </p:cNvCxnSpPr>
            <p:nvPr/>
          </p:nvCxnSpPr>
          <p:spPr bwMode="auto">
            <a:xfrm>
              <a:off x="1835696" y="3573016"/>
              <a:ext cx="5040560" cy="648072"/>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90" name="TextBox 89"/>
            <p:cNvSpPr txBox="1"/>
            <p:nvPr/>
          </p:nvSpPr>
          <p:spPr>
            <a:xfrm rot="543288">
              <a:off x="2927137" y="3540906"/>
              <a:ext cx="2011676" cy="307777"/>
            </a:xfrm>
            <a:prstGeom prst="rect">
              <a:avLst/>
            </a:prstGeom>
            <a:noFill/>
            <a:ln>
              <a:noFill/>
            </a:ln>
            <a:effectLst/>
          </p:spPr>
          <p:txBody>
            <a:bodyPr wrap="none" rtlCol="0">
              <a:spAutoFit/>
            </a:bodyPr>
            <a:lstStyle/>
            <a:p>
              <a:r>
                <a:rPr lang="en-US" sz="1400" dirty="0">
                  <a:solidFill>
                    <a:srgbClr val="000000"/>
                  </a:solidFill>
                  <a:latin typeface="Eurostile"/>
                  <a:cs typeface="Eurostile"/>
                </a:rPr>
                <a:t>6</a:t>
              </a:r>
              <a:r>
                <a:rPr lang="en-US" sz="1400" dirty="0" smtClean="0">
                  <a:solidFill>
                    <a:srgbClr val="000000"/>
                  </a:solidFill>
                  <a:latin typeface="Eurostile"/>
                  <a:cs typeface="Eurostile"/>
                </a:rPr>
                <a:t>. INVITE user@domain2</a:t>
              </a:r>
            </a:p>
          </p:txBody>
        </p:sp>
      </p:grpSp>
      <p:grpSp>
        <p:nvGrpSpPr>
          <p:cNvPr id="19" name="Group 18"/>
          <p:cNvGrpSpPr/>
          <p:nvPr/>
        </p:nvGrpSpPr>
        <p:grpSpPr>
          <a:xfrm>
            <a:off x="6876256" y="3861048"/>
            <a:ext cx="1944216" cy="2016224"/>
            <a:chOff x="6876256" y="3861048"/>
            <a:chExt cx="1944216" cy="2016224"/>
          </a:xfrm>
        </p:grpSpPr>
        <p:sp>
          <p:nvSpPr>
            <p:cNvPr id="31" name="Rectangle 30"/>
            <p:cNvSpPr/>
            <p:nvPr/>
          </p:nvSpPr>
          <p:spPr>
            <a:xfrm>
              <a:off x="6876256" y="3861048"/>
              <a:ext cx="1944216" cy="2016224"/>
            </a:xfrm>
            <a:prstGeom prst="rect">
              <a:avLst/>
            </a:prstGeom>
            <a:solidFill>
              <a:srgbClr val="FFCF01"/>
            </a:solidFill>
            <a:ln>
              <a:solidFill>
                <a:schemeClr val="tx1"/>
              </a:solidFill>
            </a:ln>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sp>
          <p:nvSpPr>
            <p:cNvPr id="32" name="TextBox 31"/>
            <p:cNvSpPr txBox="1"/>
            <p:nvPr/>
          </p:nvSpPr>
          <p:spPr>
            <a:xfrm>
              <a:off x="7308304" y="4077072"/>
              <a:ext cx="941283" cy="461665"/>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2400" dirty="0" smtClean="0">
                  <a:solidFill>
                    <a:srgbClr val="000000"/>
                  </a:solidFill>
                  <a:latin typeface="Eurostile"/>
                  <a:cs typeface="Eurostile"/>
                </a:rPr>
                <a:t>Site B</a:t>
              </a:r>
            </a:p>
          </p:txBody>
        </p:sp>
        <p:pic>
          <p:nvPicPr>
            <p:cNvPr id="2" name="Picture 1" descr="telephone3.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596336" y="4581128"/>
              <a:ext cx="465734" cy="720000"/>
            </a:xfrm>
            <a:prstGeom prst="rect">
              <a:avLst/>
            </a:prstGeom>
          </p:spPr>
        </p:pic>
      </p:grpSp>
      <p:sp>
        <p:nvSpPr>
          <p:cNvPr id="95" name="TextBox 94"/>
          <p:cNvSpPr txBox="1"/>
          <p:nvPr/>
        </p:nvSpPr>
        <p:spPr>
          <a:xfrm>
            <a:off x="7452320" y="5373216"/>
            <a:ext cx="759305" cy="307777"/>
          </a:xfrm>
          <a:prstGeom prst="rect">
            <a:avLst/>
          </a:prstGeom>
          <a:noFill/>
          <a:ln>
            <a:noFill/>
          </a:ln>
          <a:effectLst/>
        </p:spPr>
        <p:txBody>
          <a:bodyPr wrap="none" rtlCol="0">
            <a:spAutoFit/>
          </a:bodyPr>
          <a:lstStyle/>
          <a:p>
            <a:r>
              <a:rPr lang="en-US" sz="1400" dirty="0">
                <a:solidFill>
                  <a:srgbClr val="000000"/>
                </a:solidFill>
                <a:latin typeface="Eurostile"/>
                <a:cs typeface="Eurostile"/>
              </a:rPr>
              <a:t>7</a:t>
            </a:r>
            <a:r>
              <a:rPr lang="en-US" sz="1400" dirty="0" smtClean="0">
                <a:solidFill>
                  <a:srgbClr val="000000"/>
                </a:solidFill>
                <a:latin typeface="Eurostile"/>
                <a:cs typeface="Eurostile"/>
              </a:rPr>
              <a:t>. RING</a:t>
            </a:r>
          </a:p>
        </p:txBody>
      </p:sp>
      <p:grpSp>
        <p:nvGrpSpPr>
          <p:cNvPr id="22" name="Group 21"/>
          <p:cNvGrpSpPr/>
          <p:nvPr/>
        </p:nvGrpSpPr>
        <p:grpSpPr>
          <a:xfrm>
            <a:off x="1835696" y="4077072"/>
            <a:ext cx="5040560" cy="792088"/>
            <a:chOff x="1835696" y="4077072"/>
            <a:chExt cx="5040560" cy="792088"/>
          </a:xfrm>
        </p:grpSpPr>
        <p:cxnSp>
          <p:nvCxnSpPr>
            <p:cNvPr id="57" name="Straight Arrow Connector 56"/>
            <p:cNvCxnSpPr>
              <a:endCxn id="31" idx="1"/>
            </p:cNvCxnSpPr>
            <p:nvPr/>
          </p:nvCxnSpPr>
          <p:spPr bwMode="auto">
            <a:xfrm>
              <a:off x="1835696" y="4077072"/>
              <a:ext cx="5040560" cy="792088"/>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99" name="TextBox 98"/>
            <p:cNvSpPr txBox="1"/>
            <p:nvPr/>
          </p:nvSpPr>
          <p:spPr>
            <a:xfrm rot="554902">
              <a:off x="2921461" y="4342402"/>
              <a:ext cx="1853880"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9. ACK user@domain2</a:t>
              </a:r>
            </a:p>
          </p:txBody>
        </p:sp>
      </p:grpSp>
      <p:grpSp>
        <p:nvGrpSpPr>
          <p:cNvPr id="15" name="Group 14"/>
          <p:cNvGrpSpPr/>
          <p:nvPr/>
        </p:nvGrpSpPr>
        <p:grpSpPr>
          <a:xfrm>
            <a:off x="1835696" y="1916832"/>
            <a:ext cx="2205667" cy="864096"/>
            <a:chOff x="1835696" y="1916832"/>
            <a:chExt cx="2205667" cy="864096"/>
          </a:xfrm>
        </p:grpSpPr>
        <p:cxnSp>
          <p:nvCxnSpPr>
            <p:cNvPr id="44" name="Straight Arrow Connector 43"/>
            <p:cNvCxnSpPr/>
            <p:nvPr/>
          </p:nvCxnSpPr>
          <p:spPr bwMode="auto">
            <a:xfrm flipH="1">
              <a:off x="1835696" y="1916832"/>
              <a:ext cx="1872208" cy="864096"/>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45" name="TextBox 44"/>
            <p:cNvSpPr txBox="1"/>
            <p:nvPr/>
          </p:nvSpPr>
          <p:spPr>
            <a:xfrm rot="20104784">
              <a:off x="2070188" y="2226821"/>
              <a:ext cx="1971175" cy="523220"/>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4. Moved temporarily</a:t>
              </a:r>
            </a:p>
            <a:p>
              <a:r>
                <a:rPr lang="en-US" sz="1400" dirty="0" smtClean="0">
                  <a:solidFill>
                    <a:srgbClr val="000000"/>
                  </a:solidFill>
                  <a:latin typeface="Eurostile"/>
                  <a:cs typeface="Eurostile"/>
                </a:rPr>
                <a:t>Location user@domain2</a:t>
              </a:r>
            </a:p>
          </p:txBody>
        </p:sp>
      </p:grpSp>
      <p:grpSp>
        <p:nvGrpSpPr>
          <p:cNvPr id="16" name="Group 15"/>
          <p:cNvGrpSpPr/>
          <p:nvPr/>
        </p:nvGrpSpPr>
        <p:grpSpPr>
          <a:xfrm>
            <a:off x="1835696" y="1916832"/>
            <a:ext cx="2304256" cy="1531913"/>
            <a:chOff x="1835696" y="1916832"/>
            <a:chExt cx="2304256" cy="1531913"/>
          </a:xfrm>
        </p:grpSpPr>
        <p:sp>
          <p:nvSpPr>
            <p:cNvPr id="69" name="TextBox 68"/>
            <p:cNvSpPr txBox="1"/>
            <p:nvPr/>
          </p:nvSpPr>
          <p:spPr>
            <a:xfrm>
              <a:off x="2411760" y="3140968"/>
              <a:ext cx="1607106" cy="307777"/>
            </a:xfrm>
            <a:prstGeom prst="rect">
              <a:avLst/>
            </a:prstGeom>
            <a:noFill/>
            <a:ln>
              <a:noFill/>
            </a:ln>
            <a:effectLst/>
          </p:spPr>
          <p:txBody>
            <a:bodyPr wrap="none" rtlCol="0">
              <a:spAutoFit/>
            </a:bodyPr>
            <a:lstStyle/>
            <a:p>
              <a:r>
                <a:rPr lang="en-US" sz="1400" dirty="0">
                  <a:solidFill>
                    <a:srgbClr val="000000"/>
                  </a:solidFill>
                  <a:latin typeface="Eurostile"/>
                  <a:cs typeface="Eurostile"/>
                </a:rPr>
                <a:t>5</a:t>
              </a:r>
              <a:r>
                <a:rPr lang="en-US" sz="1400" dirty="0" smtClean="0">
                  <a:solidFill>
                    <a:srgbClr val="000000"/>
                  </a:solidFill>
                  <a:latin typeface="Eurostile"/>
                  <a:cs typeface="Eurostile"/>
                </a:rPr>
                <a:t>. ACK u@domain1</a:t>
              </a:r>
            </a:p>
          </p:txBody>
        </p:sp>
        <p:cxnSp>
          <p:nvCxnSpPr>
            <p:cNvPr id="20" name="Elbow Connector 19"/>
            <p:cNvCxnSpPr/>
            <p:nvPr/>
          </p:nvCxnSpPr>
          <p:spPr bwMode="auto">
            <a:xfrm flipV="1">
              <a:off x="1835696" y="1916832"/>
              <a:ext cx="2304256" cy="1296144"/>
            </a:xfrm>
            <a:prstGeom prst="bentConnector3">
              <a:avLst>
                <a:gd name="adj1" fmla="val 99180"/>
              </a:avLst>
            </a:prstGeom>
            <a:solidFill>
              <a:schemeClr val="accent1"/>
            </a:solidFill>
            <a:ln w="28575" cap="flat" cmpd="sng" algn="ctr">
              <a:solidFill>
                <a:srgbClr val="0000FF"/>
              </a:solidFill>
              <a:prstDash val="solid"/>
              <a:round/>
              <a:headEnd type="none" w="med" len="med"/>
              <a:tailEnd type="arrow"/>
            </a:ln>
            <a:effectLst/>
          </p:spPr>
        </p:cxnSp>
      </p:grpSp>
    </p:spTree>
    <p:extLst>
      <p:ext uri="{BB962C8B-B14F-4D97-AF65-F5344CB8AC3E}">
        <p14:creationId xmlns:p14="http://schemas.microsoft.com/office/powerpoint/2010/main" val="277333608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6"/>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35" presetClass="entr" presetSubtype="0" fill="hold" grpId="0" nodeType="clickEffect">
                                  <p:stCondLst>
                                    <p:cond delay="0"/>
                                  </p:stCondLst>
                                  <p:childTnLst>
                                    <p:set>
                                      <p:cBhvr>
                                        <p:cTn id="28" dur="1" fill="hold">
                                          <p:stCondLst>
                                            <p:cond delay="0"/>
                                          </p:stCondLst>
                                        </p:cTn>
                                        <p:tgtEl>
                                          <p:spTgt spid="95"/>
                                        </p:tgtEl>
                                        <p:attrNameLst>
                                          <p:attrName>style.visibility</p:attrName>
                                        </p:attrNameLst>
                                      </p:cBhvr>
                                      <p:to>
                                        <p:strVal val="visible"/>
                                      </p:to>
                                    </p:set>
                                    <p:animEffect transition="in" filter="fade">
                                      <p:cBhvr>
                                        <p:cTn id="29" dur="2000"/>
                                        <p:tgtEl>
                                          <p:spTgt spid="95"/>
                                        </p:tgtEl>
                                      </p:cBhvr>
                                    </p:animEffect>
                                    <p:anim calcmode="lin" valueType="num">
                                      <p:cBhvr>
                                        <p:cTn id="30" dur="2000" fill="hold"/>
                                        <p:tgtEl>
                                          <p:spTgt spid="95"/>
                                        </p:tgtEl>
                                        <p:attrNameLst>
                                          <p:attrName>style.rotation</p:attrName>
                                        </p:attrNameLst>
                                      </p:cBhvr>
                                      <p:tavLst>
                                        <p:tav tm="0">
                                          <p:val>
                                            <p:fltVal val="720"/>
                                          </p:val>
                                        </p:tav>
                                        <p:tav tm="100000">
                                          <p:val>
                                            <p:fltVal val="0"/>
                                          </p:val>
                                        </p:tav>
                                      </p:tavLst>
                                    </p:anim>
                                    <p:anim calcmode="lin" valueType="num">
                                      <p:cBhvr>
                                        <p:cTn id="31" dur="2000" fill="hold"/>
                                        <p:tgtEl>
                                          <p:spTgt spid="95"/>
                                        </p:tgtEl>
                                        <p:attrNameLst>
                                          <p:attrName>ppt_h</p:attrName>
                                        </p:attrNameLst>
                                      </p:cBhvr>
                                      <p:tavLst>
                                        <p:tav tm="0">
                                          <p:val>
                                            <p:fltVal val="0"/>
                                          </p:val>
                                        </p:tav>
                                        <p:tav tm="100000">
                                          <p:val>
                                            <p:strVal val="#ppt_h"/>
                                          </p:val>
                                        </p:tav>
                                      </p:tavLst>
                                    </p:anim>
                                    <p:anim calcmode="lin" valueType="num">
                                      <p:cBhvr>
                                        <p:cTn id="32" dur="2000" fill="hold"/>
                                        <p:tgtEl>
                                          <p:spTgt spid="95"/>
                                        </p:tgtEl>
                                        <p:attrNameLst>
                                          <p:attrName>ppt_w</p:attrName>
                                        </p:attrNameLst>
                                      </p:cBhvr>
                                      <p:tavLst>
                                        <p:tav tm="0">
                                          <p:val>
                                            <p:fltVal val="0"/>
                                          </p:val>
                                        </p:tav>
                                        <p:tav tm="100000">
                                          <p:val>
                                            <p:strVal val="#ppt_w"/>
                                          </p:val>
                                        </p:tav>
                                      </p:tavLst>
                                    </p:anim>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21"/>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Rectangle 2"/>
          <p:cNvSpPr>
            <a:spLocks noGrp="1" noChangeArrowheads="1"/>
          </p:cNvSpPr>
          <p:nvPr>
            <p:ph type="title"/>
          </p:nvPr>
        </p:nvSpPr>
        <p:spPr/>
        <p:txBody>
          <a:bodyPr/>
          <a:lstStyle/>
          <a:p>
            <a:pPr eaLnBrk="1" hangingPunct="1"/>
            <a:r>
              <a:rPr lang="en-US" dirty="0">
                <a:ea typeface="ＭＳ Ｐゴシック" charset="0"/>
              </a:rPr>
              <a:t>Multimedia Networking</a:t>
            </a:r>
            <a:endParaRPr lang="en-US" sz="3200" dirty="0">
              <a:ea typeface="ＭＳ Ｐゴシック" charset="0"/>
            </a:endParaRPr>
          </a:p>
        </p:txBody>
      </p:sp>
      <p:sp>
        <p:nvSpPr>
          <p:cNvPr id="12290" name="Rectangle 3"/>
          <p:cNvSpPr>
            <a:spLocks noGrp="1" noChangeArrowheads="1"/>
          </p:cNvSpPr>
          <p:nvPr>
            <p:ph idx="1"/>
          </p:nvPr>
        </p:nvSpPr>
        <p:spPr>
          <a:xfrm>
            <a:off x="179512" y="866775"/>
            <a:ext cx="8928992" cy="5648325"/>
          </a:xfrm>
        </p:spPr>
        <p:txBody>
          <a:bodyPr/>
          <a:lstStyle/>
          <a:p>
            <a:pPr marL="0" indent="0" eaLnBrk="1" hangingPunct="1">
              <a:buNone/>
            </a:pPr>
            <a:r>
              <a:rPr lang="en-US" sz="2400" u="sng" dirty="0">
                <a:solidFill>
                  <a:srgbClr val="FF0000"/>
                </a:solidFill>
                <a:ea typeface="ＭＳ Ｐゴシック" charset="0"/>
              </a:rPr>
              <a:t>Internet without network </a:t>
            </a:r>
            <a:r>
              <a:rPr lang="en-US" sz="2400" u="sng" dirty="0" err="1">
                <a:solidFill>
                  <a:srgbClr val="FF0000"/>
                </a:solidFill>
                <a:ea typeface="ＭＳ Ｐゴシック" charset="0"/>
              </a:rPr>
              <a:t>QoS</a:t>
            </a:r>
            <a:r>
              <a:rPr lang="en-US" sz="2400" u="sng" dirty="0">
                <a:solidFill>
                  <a:srgbClr val="FF0000"/>
                </a:solidFill>
                <a:ea typeface="ＭＳ Ｐゴシック" charset="0"/>
              </a:rPr>
              <a:t> support</a:t>
            </a:r>
          </a:p>
          <a:p>
            <a:r>
              <a:rPr lang="en-US" sz="2000" dirty="0">
                <a:ea typeface="ＭＳ Ｐゴシック" charset="0"/>
              </a:rPr>
              <a:t>Internet applications must cope with networking problems</a:t>
            </a:r>
          </a:p>
          <a:p>
            <a:pPr lvl="1"/>
            <a:r>
              <a:rPr lang="en-US" sz="2000" dirty="0">
                <a:ea typeface="ＭＳ Ｐゴシック" charset="0"/>
              </a:rPr>
              <a:t>Application itself or middleware</a:t>
            </a:r>
          </a:p>
          <a:p>
            <a:pPr lvl="1"/>
            <a:r>
              <a:rPr lang="en-US" sz="2000" dirty="0">
                <a:ea typeface="ＭＳ Ｐゴシック" charset="0"/>
              </a:rPr>
              <a:t>"Cope with" means either "</a:t>
            </a:r>
            <a:r>
              <a:rPr lang="en-US" sz="2000" i="1" dirty="0">
                <a:ea typeface="ＭＳ Ｐゴシック" charset="0"/>
              </a:rPr>
              <a:t>adapt to</a:t>
            </a:r>
            <a:r>
              <a:rPr lang="en-US" sz="2000" dirty="0">
                <a:ea typeface="ＭＳ Ｐゴシック" charset="0"/>
              </a:rPr>
              <a:t>" or "</a:t>
            </a:r>
            <a:r>
              <a:rPr lang="en-US" sz="2000" i="1" dirty="0">
                <a:ea typeface="ＭＳ Ｐゴシック" charset="0"/>
              </a:rPr>
              <a:t>don’t care about</a:t>
            </a:r>
            <a:r>
              <a:rPr lang="en-US" sz="2000" dirty="0">
                <a:ea typeface="ＭＳ Ｐゴシック" charset="0"/>
              </a:rPr>
              <a:t>“</a:t>
            </a:r>
          </a:p>
          <a:p>
            <a:pPr lvl="1"/>
            <a:r>
              <a:rPr lang="en-US" sz="2000" dirty="0">
                <a:ea typeface="ＭＳ Ｐゴシック" charset="0"/>
              </a:rPr>
              <a:t>"Adapt to" must deal with TCP-like service variations</a:t>
            </a:r>
          </a:p>
          <a:p>
            <a:pPr lvl="1"/>
            <a:r>
              <a:rPr lang="en-US" sz="2000" dirty="0">
                <a:ea typeface="ＭＳ Ｐゴシック" charset="0"/>
              </a:rPr>
              <a:t>"Don’t care about" approach is considered "unfair“</a:t>
            </a:r>
          </a:p>
          <a:p>
            <a:pPr lvl="1"/>
            <a:r>
              <a:rPr lang="en-US" sz="2000" dirty="0">
                <a:ea typeface="ＭＳ Ｐゴシック" charset="0"/>
              </a:rPr>
              <a:t>"Don’t care about" approach cannot work with TCP</a:t>
            </a:r>
            <a:br>
              <a:rPr lang="en-US" sz="2000" dirty="0">
                <a:ea typeface="ＭＳ Ｐゴシック" charset="0"/>
              </a:rPr>
            </a:br>
            <a:endParaRPr lang="en-US" dirty="0">
              <a:ea typeface="ＭＳ Ｐゴシック" charset="0"/>
            </a:endParaRPr>
          </a:p>
          <a:p>
            <a:pPr marL="0" indent="0" eaLnBrk="1" hangingPunct="1">
              <a:buNone/>
            </a:pPr>
            <a:r>
              <a:rPr lang="en-US" sz="2400" u="sng" dirty="0">
                <a:solidFill>
                  <a:srgbClr val="FF0000"/>
                </a:solidFill>
                <a:ea typeface="ＭＳ Ｐゴシック" charset="0"/>
              </a:rPr>
              <a:t>Internet with network </a:t>
            </a:r>
            <a:r>
              <a:rPr lang="en-US" sz="2400" u="sng" dirty="0" err="1">
                <a:solidFill>
                  <a:srgbClr val="FF0000"/>
                </a:solidFill>
                <a:ea typeface="ＭＳ Ｐゴシック" charset="0"/>
              </a:rPr>
              <a:t>QoS</a:t>
            </a:r>
            <a:r>
              <a:rPr lang="en-US" sz="2400" u="sng" dirty="0">
                <a:solidFill>
                  <a:srgbClr val="FF0000"/>
                </a:solidFill>
                <a:ea typeface="ＭＳ Ｐゴシック" charset="0"/>
              </a:rPr>
              <a:t> support</a:t>
            </a:r>
          </a:p>
          <a:p>
            <a:r>
              <a:rPr lang="en-US" sz="2000" dirty="0">
                <a:ea typeface="ＭＳ Ｐゴシック" charset="0"/>
              </a:rPr>
              <a:t>Application must specify their needs</a:t>
            </a:r>
          </a:p>
          <a:p>
            <a:r>
              <a:rPr lang="en-US" sz="2000" dirty="0">
                <a:ea typeface="ＭＳ Ｐゴシック" charset="0"/>
              </a:rPr>
              <a:t>Internet infrastructure must change – negotiation of </a:t>
            </a:r>
            <a:r>
              <a:rPr lang="en-US" sz="2000" dirty="0" err="1">
                <a:ea typeface="ＭＳ Ｐゴシック" charset="0"/>
              </a:rPr>
              <a:t>QoS</a:t>
            </a:r>
            <a:r>
              <a:rPr lang="en-US" sz="2000" dirty="0">
                <a:ea typeface="ＭＳ Ｐゴシック" charset="0"/>
              </a:rPr>
              <a:t> parameters</a:t>
            </a:r>
          </a:p>
          <a:p>
            <a:r>
              <a:rPr lang="en-US" sz="2000" dirty="0">
                <a:ea typeface="ＭＳ Ｐゴシック" charset="0"/>
              </a:rPr>
              <a:t>Routers need more features</a:t>
            </a:r>
          </a:p>
          <a:p>
            <a:pPr lvl="1"/>
            <a:r>
              <a:rPr lang="en-US" sz="2000" dirty="0">
                <a:ea typeface="ＭＳ Ｐゴシック" charset="0"/>
              </a:rPr>
              <a:t>Keep </a:t>
            </a:r>
            <a:r>
              <a:rPr lang="en-US" sz="2000" dirty="0" err="1">
                <a:ea typeface="ＭＳ Ｐゴシック" charset="0"/>
              </a:rPr>
              <a:t>QoS</a:t>
            </a:r>
            <a:r>
              <a:rPr lang="en-US" sz="2000" dirty="0">
                <a:ea typeface="ＭＳ Ｐゴシック" charset="0"/>
              </a:rPr>
              <a:t>-related information</a:t>
            </a:r>
          </a:p>
          <a:p>
            <a:pPr lvl="1"/>
            <a:r>
              <a:rPr lang="en-US" sz="2000" dirty="0">
                <a:ea typeface="ＭＳ Ｐゴシック" charset="0"/>
              </a:rPr>
              <a:t>Identify packets as </a:t>
            </a:r>
            <a:r>
              <a:rPr lang="en-US" sz="2000" dirty="0" err="1">
                <a:ea typeface="ＭＳ Ｐゴシック" charset="0"/>
              </a:rPr>
              <a:t>QoS</a:t>
            </a:r>
            <a:r>
              <a:rPr lang="en-US" sz="2000" dirty="0">
                <a:ea typeface="ＭＳ Ｐゴシック" charset="0"/>
              </a:rPr>
              <a:t>-worthy or not</a:t>
            </a:r>
          </a:p>
          <a:p>
            <a:pPr lvl="1"/>
            <a:r>
              <a:rPr lang="en-US" sz="2000" dirty="0">
                <a:ea typeface="ＭＳ Ｐゴシック" charset="0"/>
              </a:rPr>
              <a:t>Treat packets differently keep routing consistent</a:t>
            </a:r>
          </a:p>
        </p:txBody>
      </p:sp>
      <p:sp>
        <p:nvSpPr>
          <p:cNvPr id="4" name="Rounded Rectangle 3"/>
          <p:cNvSpPr/>
          <p:nvPr/>
        </p:nvSpPr>
        <p:spPr>
          <a:xfrm>
            <a:off x="107504" y="836712"/>
            <a:ext cx="7992888" cy="2664296"/>
          </a:xfrm>
          <a:prstGeom prst="roundRect">
            <a:avLst/>
          </a:prstGeom>
          <a:ln w="57150" cmpd="sng">
            <a:solidFill>
              <a:srgbClr val="FF0000"/>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tx1"/>
              </a:solidFill>
              <a:effectLst/>
              <a:latin typeface="Tahoma" charset="0"/>
            </a:endParaRPr>
          </a:p>
        </p:txBody>
      </p:sp>
      <p:sp>
        <p:nvSpPr>
          <p:cNvPr id="2" name="TextBox 1"/>
          <p:cNvSpPr txBox="1"/>
          <p:nvPr/>
        </p:nvSpPr>
        <p:spPr>
          <a:xfrm>
            <a:off x="5364088" y="5118282"/>
            <a:ext cx="3672408" cy="1047022"/>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square" rtlCol="0">
            <a:normAutofit fontScale="92500" lnSpcReduction="20000"/>
          </a:bodyPr>
          <a:lstStyle/>
          <a:p>
            <a:pPr marL="285750" indent="-285750">
              <a:buFont typeface="Arial"/>
              <a:buChar char="•"/>
            </a:pPr>
            <a:r>
              <a:rPr lang="en-US" sz="1600" dirty="0">
                <a:latin typeface="Eurostile"/>
                <a:cs typeface="Eurostile"/>
              </a:rPr>
              <a:t>a</a:t>
            </a:r>
            <a:r>
              <a:rPr lang="en-US" sz="1600" dirty="0" smtClean="0">
                <a:latin typeface="Eurostile"/>
                <a:cs typeface="Eurostile"/>
              </a:rPr>
              <a:t>pproach seemed “dead” for many years</a:t>
            </a:r>
          </a:p>
          <a:p>
            <a:pPr marL="285750" indent="-285750">
              <a:buFont typeface="Arial"/>
              <a:buChar char="•"/>
            </a:pPr>
            <a:r>
              <a:rPr lang="en-US" sz="1600" dirty="0">
                <a:latin typeface="Eurostile"/>
                <a:cs typeface="Eurostile"/>
              </a:rPr>
              <a:t>r</a:t>
            </a:r>
            <a:r>
              <a:rPr lang="en-US" sz="1600" dirty="0" smtClean="0">
                <a:latin typeface="Eurostile"/>
                <a:cs typeface="Eurostile"/>
              </a:rPr>
              <a:t>evival with recent Software Defined Networking (SDN) idea</a:t>
            </a:r>
          </a:p>
          <a:p>
            <a:pPr marL="285750" indent="-285750">
              <a:buFont typeface="Arial"/>
              <a:buChar char="•"/>
            </a:pPr>
            <a:r>
              <a:rPr lang="en-US" sz="1600" dirty="0" smtClean="0">
                <a:latin typeface="Eurostile"/>
                <a:cs typeface="Eurostile"/>
              </a:rPr>
              <a:t>not yet mainstream again</a:t>
            </a:r>
          </a:p>
        </p:txBody>
      </p:sp>
    </p:spTree>
    <p:extLst>
      <p:ext uri="{BB962C8B-B14F-4D97-AF65-F5344CB8AC3E}">
        <p14:creationId xmlns:p14="http://schemas.microsoft.com/office/powerpoint/2010/main" val="138652781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2"/>
          <p:cNvSpPr>
            <a:spLocks noGrp="1" noChangeArrowheads="1"/>
          </p:cNvSpPr>
          <p:nvPr>
            <p:ph type="title"/>
          </p:nvPr>
        </p:nvSpPr>
        <p:spPr/>
        <p:txBody>
          <a:bodyPr/>
          <a:lstStyle/>
          <a:p>
            <a:pPr eaLnBrk="1" hangingPunct="1"/>
            <a:r>
              <a:rPr lang="en-US" dirty="0" smtClean="0"/>
              <a:t>Summary</a:t>
            </a:r>
            <a:endParaRPr lang="en-US" dirty="0"/>
          </a:p>
        </p:txBody>
      </p:sp>
      <p:sp>
        <p:nvSpPr>
          <p:cNvPr id="120834" name="Rectangle 3"/>
          <p:cNvSpPr>
            <a:spLocks noGrp="1" noChangeArrowheads="1"/>
          </p:cNvSpPr>
          <p:nvPr>
            <p:ph type="body" idx="1"/>
          </p:nvPr>
        </p:nvSpPr>
        <p:spPr/>
        <p:txBody>
          <a:bodyPr/>
          <a:lstStyle/>
          <a:p>
            <a:pPr eaLnBrk="1" hangingPunct="1">
              <a:lnSpc>
                <a:spcPct val="120000"/>
              </a:lnSpc>
              <a:buFont typeface="+mj-lt"/>
              <a:buAutoNum type="arabicPeriod"/>
            </a:pPr>
            <a:r>
              <a:rPr lang="en-US" sz="2400" dirty="0" smtClean="0"/>
              <a:t>Signaling protocols: RTSP and SIP</a:t>
            </a:r>
          </a:p>
          <a:p>
            <a:pPr eaLnBrk="1" hangingPunct="1">
              <a:lnSpc>
                <a:spcPct val="120000"/>
              </a:lnSpc>
              <a:buFont typeface="+mj-lt"/>
              <a:buAutoNum type="arabicPeriod"/>
            </a:pPr>
            <a:r>
              <a:rPr lang="en-US" sz="2400" dirty="0" smtClean="0"/>
              <a:t>Adaptation with RTP: Loss Delay Adjustment Algorithm (LDA)</a:t>
            </a:r>
          </a:p>
          <a:p>
            <a:pPr eaLnBrk="1" hangingPunct="1">
              <a:lnSpc>
                <a:spcPct val="120000"/>
              </a:lnSpc>
              <a:buFont typeface="+mj-lt"/>
              <a:buAutoNum type="arabicPeriod"/>
            </a:pPr>
            <a:r>
              <a:rPr lang="en-US" sz="2400" dirty="0" smtClean="0"/>
              <a:t>How to adapt video quality?</a:t>
            </a:r>
          </a:p>
          <a:p>
            <a:pPr eaLnBrk="1" hangingPunct="1">
              <a:lnSpc>
                <a:spcPct val="120000"/>
              </a:lnSpc>
              <a:buFont typeface="+mj-lt"/>
              <a:buAutoNum type="arabicPeriod"/>
            </a:pPr>
            <a:r>
              <a:rPr lang="en-US" sz="2400" dirty="0" smtClean="0"/>
              <a:t>Dynamic Adaptive Streaming over HTTP (DASH) and related techniques</a:t>
            </a:r>
          </a:p>
          <a:p>
            <a:pPr eaLnBrk="1" hangingPunct="1">
              <a:lnSpc>
                <a:spcPct val="120000"/>
              </a:lnSpc>
              <a:buFont typeface="+mj-lt"/>
              <a:buAutoNum type="arabicPeriod"/>
            </a:pPr>
            <a:r>
              <a:rPr lang="en-US" sz="2400" dirty="0" smtClean="0"/>
              <a:t>Distribution Architectures</a:t>
            </a:r>
          </a:p>
          <a:p>
            <a:pPr lvl="1">
              <a:lnSpc>
                <a:spcPct val="120000"/>
              </a:lnSpc>
            </a:pPr>
            <a:r>
              <a:rPr lang="en-US" dirty="0" smtClean="0"/>
              <a:t>using the </a:t>
            </a:r>
            <a:r>
              <a:rPr lang="en-US" dirty="0" err="1" smtClean="0"/>
              <a:t>Zipf</a:t>
            </a:r>
            <a:r>
              <a:rPr lang="en-US" dirty="0" smtClean="0"/>
              <a:t> distribution</a:t>
            </a:r>
          </a:p>
          <a:p>
            <a:pPr eaLnBrk="1" hangingPunct="1">
              <a:lnSpc>
                <a:spcPct val="120000"/>
              </a:lnSpc>
              <a:buFont typeface="+mj-lt"/>
              <a:buAutoNum type="arabicPeriod"/>
            </a:pPr>
            <a:r>
              <a:rPr lang="en-US" sz="2400" dirty="0" smtClean="0"/>
              <a:t>P2P</a:t>
            </a:r>
          </a:p>
          <a:p>
            <a:pPr lvl="1">
              <a:lnSpc>
                <a:spcPct val="120000"/>
              </a:lnSpc>
            </a:pPr>
            <a:r>
              <a:rPr lang="en-US" dirty="0" smtClean="0"/>
              <a:t>DHTs</a:t>
            </a:r>
          </a:p>
          <a:p>
            <a:pPr lvl="1">
              <a:lnSpc>
                <a:spcPct val="120000"/>
              </a:lnSpc>
            </a:pPr>
            <a:r>
              <a:rPr lang="en-US" dirty="0" smtClean="0"/>
              <a:t>Chord</a:t>
            </a:r>
          </a:p>
        </p:txBody>
      </p:sp>
    </p:spTree>
    <p:extLst>
      <p:ext uri="{BB962C8B-B14F-4D97-AF65-F5344CB8AC3E}">
        <p14:creationId xmlns:p14="http://schemas.microsoft.com/office/powerpoint/2010/main" val="525518830"/>
      </p:ext>
    </p:extLst>
  </p:cSld>
  <p:clrMapOvr>
    <a:masterClrMapping/>
  </p:clrMapOvr>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Rectangle 2"/>
          <p:cNvSpPr>
            <a:spLocks noGrp="1" noChangeArrowheads="1"/>
          </p:cNvSpPr>
          <p:nvPr>
            <p:ph type="ctrTitle"/>
          </p:nvPr>
        </p:nvSpPr>
        <p:spPr/>
        <p:txBody>
          <a:bodyPr/>
          <a:lstStyle/>
          <a:p>
            <a:pPr eaLnBrk="1" hangingPunct="1"/>
            <a:r>
              <a:rPr lang="en-US" sz="4400" dirty="0">
                <a:latin typeface="Tahoma" charset="0"/>
                <a:ea typeface="ＭＳ Ｐゴシック" charset="0"/>
                <a:cs typeface="ＭＳ Ｐゴシック" charset="0"/>
              </a:rPr>
              <a:t>Non-</a:t>
            </a:r>
            <a:r>
              <a:rPr lang="en-US" sz="4400" dirty="0" err="1">
                <a:latin typeface="Tahoma" charset="0"/>
                <a:ea typeface="ＭＳ Ｐゴシック" charset="0"/>
                <a:cs typeface="ＭＳ Ｐゴシック" charset="0"/>
              </a:rPr>
              <a:t>QoS</a:t>
            </a:r>
            <a:r>
              <a:rPr lang="en-US" sz="4400" dirty="0">
                <a:latin typeface="Tahoma" charset="0"/>
                <a:ea typeface="ＭＳ Ｐゴシック" charset="0"/>
                <a:cs typeface="ＭＳ Ｐゴシック" charset="0"/>
              </a:rPr>
              <a:t/>
            </a:r>
            <a:br>
              <a:rPr lang="en-US" sz="4400" dirty="0">
                <a:latin typeface="Tahoma" charset="0"/>
                <a:ea typeface="ＭＳ Ｐゴシック" charset="0"/>
                <a:cs typeface="ＭＳ Ｐゴシック" charset="0"/>
              </a:rPr>
            </a:br>
            <a:r>
              <a:rPr lang="en-US" sz="4400" dirty="0">
                <a:latin typeface="Tahoma" charset="0"/>
                <a:ea typeface="ＭＳ Ｐゴシック" charset="0"/>
                <a:cs typeface="ＭＳ Ｐゴシック" charset="0"/>
              </a:rPr>
              <a:t>Multimedia Networking</a:t>
            </a:r>
          </a:p>
        </p:txBody>
      </p:sp>
      <p:sp>
        <p:nvSpPr>
          <p:cNvPr id="13314" name="Rectangle 3"/>
          <p:cNvSpPr>
            <a:spLocks noGrp="1" noChangeArrowheads="1"/>
          </p:cNvSpPr>
          <p:nvPr>
            <p:ph type="subTitle" idx="1"/>
          </p:nvPr>
        </p:nvSpPr>
        <p:spPr/>
        <p:txBody>
          <a:bodyPr/>
          <a:lstStyle/>
          <a:p>
            <a:pPr eaLnBrk="1" hangingPunct="1">
              <a:buFont typeface="Wingdings" charset="0"/>
              <a:buNone/>
            </a:pPr>
            <a:r>
              <a:rPr lang="en-US" dirty="0" smtClean="0">
                <a:latin typeface="Tahoma" charset="0"/>
                <a:ea typeface="ＭＳ Ｐゴシック" charset="0"/>
                <a:cs typeface="ＭＳ Ｐゴシック" charset="0"/>
              </a:rPr>
              <a:t>Basics</a:t>
            </a:r>
            <a:endParaRPr lang="en-US" dirty="0">
              <a:latin typeface="Tahoma" charset="0"/>
              <a:ea typeface="ＭＳ Ｐゴシック" charset="0"/>
              <a:cs typeface="ＭＳ Ｐゴシック" charset="0"/>
            </a:endParaRPr>
          </a:p>
        </p:txBody>
      </p:sp>
    </p:spTree>
    <p:extLst>
      <p:ext uri="{BB962C8B-B14F-4D97-AF65-F5344CB8AC3E}">
        <p14:creationId xmlns:p14="http://schemas.microsoft.com/office/powerpoint/2010/main" val="698693393"/>
      </p:ext>
    </p:extLst>
  </p:cSld>
  <p:clrMapOvr>
    <a:masterClrMapping/>
  </p:clrMapOvr>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p:txBody>
          <a:bodyPr/>
          <a:lstStyle/>
          <a:p>
            <a:r>
              <a:rPr lang="en-US" sz="2800" dirty="0" smtClean="0"/>
              <a:t>Streaming over </a:t>
            </a:r>
            <a:r>
              <a:rPr lang="en-US" sz="2800" dirty="0"/>
              <a:t>best-</a:t>
            </a:r>
            <a:r>
              <a:rPr lang="en-US" sz="2800" dirty="0" smtClean="0"/>
              <a:t>effort networks: audio conferencing</a:t>
            </a:r>
            <a:endParaRPr lang="en-US" sz="2800" dirty="0"/>
          </a:p>
        </p:txBody>
      </p:sp>
      <p:pic>
        <p:nvPicPr>
          <p:cNvPr id="2" name="Picture 1" descr="communication.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41853" y="2247255"/>
            <a:ext cx="4704080" cy="2966720"/>
          </a:xfrm>
          <a:prstGeom prst="rect">
            <a:avLst/>
          </a:prstGeom>
        </p:spPr>
      </p:pic>
      <p:sp>
        <p:nvSpPr>
          <p:cNvPr id="3" name="TextBox 2"/>
          <p:cNvSpPr txBox="1"/>
          <p:nvPr/>
        </p:nvSpPr>
        <p:spPr>
          <a:xfrm>
            <a:off x="3970045" y="5991671"/>
            <a:ext cx="1641796" cy="461665"/>
          </a:xfrm>
          <a:prstGeom prst="rect">
            <a:avLst/>
          </a:prstGeom>
          <a:solidFill>
            <a:srgbClr val="EAEAEA"/>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2400" dirty="0" smtClean="0">
                <a:latin typeface="Eurostile"/>
                <a:cs typeface="Eurostile"/>
              </a:rPr>
              <a:t>Packet loss</a:t>
            </a:r>
          </a:p>
        </p:txBody>
      </p:sp>
      <p:sp>
        <p:nvSpPr>
          <p:cNvPr id="7" name="TextBox 6"/>
          <p:cNvSpPr txBox="1"/>
          <p:nvPr/>
        </p:nvSpPr>
        <p:spPr>
          <a:xfrm>
            <a:off x="1593781" y="5991671"/>
            <a:ext cx="1787669" cy="461665"/>
          </a:xfrm>
          <a:prstGeom prst="rect">
            <a:avLst/>
          </a:prstGeom>
          <a:solidFill>
            <a:srgbClr val="EAEAEA"/>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2400" dirty="0" smtClean="0">
                <a:latin typeface="Eurostile"/>
                <a:cs typeface="Eurostile"/>
              </a:rPr>
              <a:t>Packet delay</a:t>
            </a:r>
          </a:p>
        </p:txBody>
      </p:sp>
      <p:sp>
        <p:nvSpPr>
          <p:cNvPr id="8" name="TextBox 7"/>
          <p:cNvSpPr txBox="1"/>
          <p:nvPr/>
        </p:nvSpPr>
        <p:spPr>
          <a:xfrm>
            <a:off x="6706349" y="5991671"/>
            <a:ext cx="889987" cy="461665"/>
          </a:xfrm>
          <a:prstGeom prst="rect">
            <a:avLst/>
          </a:prstGeom>
          <a:solidFill>
            <a:srgbClr val="EAEAEA"/>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2400" dirty="0" smtClean="0">
                <a:latin typeface="Eurostile"/>
                <a:cs typeface="Eurostile"/>
              </a:rPr>
              <a:t>Jitter</a:t>
            </a:r>
          </a:p>
        </p:txBody>
      </p:sp>
      <p:cxnSp>
        <p:nvCxnSpPr>
          <p:cNvPr id="6" name="Straight Arrow Connector 5"/>
          <p:cNvCxnSpPr>
            <a:stCxn id="7" idx="0"/>
          </p:cNvCxnSpPr>
          <p:nvPr/>
        </p:nvCxnSpPr>
        <p:spPr bwMode="auto">
          <a:xfrm flipV="1">
            <a:off x="2487616" y="5055567"/>
            <a:ext cx="1698453" cy="936104"/>
          </a:xfrm>
          <a:prstGeom prst="straightConnector1">
            <a:avLst/>
          </a:prstGeom>
          <a:solidFill>
            <a:schemeClr val="accent1"/>
          </a:solidFill>
          <a:ln w="57150" cap="flat" cmpd="sng" algn="ctr">
            <a:solidFill>
              <a:schemeClr val="tx1"/>
            </a:solidFill>
            <a:prstDash val="sysDash"/>
            <a:round/>
            <a:headEnd type="none" w="med" len="med"/>
            <a:tailEnd type="arrow"/>
          </a:ln>
          <a:effectLst/>
        </p:spPr>
      </p:cxnSp>
      <p:cxnSp>
        <p:nvCxnSpPr>
          <p:cNvPr id="12" name="Straight Arrow Connector 11"/>
          <p:cNvCxnSpPr>
            <a:stCxn id="3" idx="0"/>
          </p:cNvCxnSpPr>
          <p:nvPr/>
        </p:nvCxnSpPr>
        <p:spPr bwMode="auto">
          <a:xfrm flipV="1">
            <a:off x="4790943" y="4839543"/>
            <a:ext cx="43198" cy="1152128"/>
          </a:xfrm>
          <a:prstGeom prst="straightConnector1">
            <a:avLst/>
          </a:prstGeom>
          <a:solidFill>
            <a:schemeClr val="accent1"/>
          </a:solidFill>
          <a:ln w="57150" cap="flat" cmpd="sng" algn="ctr">
            <a:solidFill>
              <a:schemeClr val="tx1"/>
            </a:solidFill>
            <a:prstDash val="sysDash"/>
            <a:round/>
            <a:headEnd type="none" w="med" len="med"/>
            <a:tailEnd type="arrow"/>
          </a:ln>
          <a:effectLst/>
        </p:spPr>
      </p:cxnSp>
      <p:cxnSp>
        <p:nvCxnSpPr>
          <p:cNvPr id="15" name="Straight Arrow Connector 14"/>
          <p:cNvCxnSpPr>
            <a:stCxn id="8" idx="0"/>
          </p:cNvCxnSpPr>
          <p:nvPr/>
        </p:nvCxnSpPr>
        <p:spPr bwMode="auto">
          <a:xfrm flipH="1" flipV="1">
            <a:off x="5266189" y="5127575"/>
            <a:ext cx="1885154" cy="864096"/>
          </a:xfrm>
          <a:prstGeom prst="straightConnector1">
            <a:avLst/>
          </a:prstGeom>
          <a:solidFill>
            <a:schemeClr val="accent1"/>
          </a:solidFill>
          <a:ln w="57150" cap="flat" cmpd="sng" algn="ctr">
            <a:solidFill>
              <a:schemeClr val="tx1"/>
            </a:solidFill>
            <a:prstDash val="sysDash"/>
            <a:round/>
            <a:headEnd type="none" w="med" len="med"/>
            <a:tailEnd type="arrow"/>
          </a:ln>
          <a:effectLst/>
        </p:spPr>
      </p:cxnSp>
      <p:grpSp>
        <p:nvGrpSpPr>
          <p:cNvPr id="44" name="Group 43"/>
          <p:cNvGrpSpPr/>
          <p:nvPr/>
        </p:nvGrpSpPr>
        <p:grpSpPr>
          <a:xfrm>
            <a:off x="827584" y="836712"/>
            <a:ext cx="7344816" cy="1080120"/>
            <a:chOff x="827584" y="836712"/>
            <a:chExt cx="7344816" cy="1080120"/>
          </a:xfrm>
        </p:grpSpPr>
        <p:sp>
          <p:nvSpPr>
            <p:cNvPr id="18" name="Rectangle 17"/>
            <p:cNvSpPr/>
            <p:nvPr/>
          </p:nvSpPr>
          <p:spPr>
            <a:xfrm>
              <a:off x="1216427" y="836712"/>
              <a:ext cx="648072" cy="216024"/>
            </a:xfrm>
            <a:prstGeom prst="rect">
              <a:avLst/>
            </a:prstGeom>
            <a:solidFill>
              <a:srgbClr val="3366FF"/>
            </a:solidFill>
            <a:ln>
              <a:solidFill>
                <a:schemeClr val="tx1"/>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tx1"/>
                </a:solidFill>
                <a:effectLst/>
                <a:latin typeface="Tahoma" charset="0"/>
              </a:endParaRPr>
            </a:p>
          </p:txBody>
        </p:sp>
        <p:sp>
          <p:nvSpPr>
            <p:cNvPr id="21" name="Rectangle 20"/>
            <p:cNvSpPr/>
            <p:nvPr/>
          </p:nvSpPr>
          <p:spPr>
            <a:xfrm>
              <a:off x="2454964" y="836712"/>
              <a:ext cx="216024" cy="216024"/>
            </a:xfrm>
            <a:prstGeom prst="rect">
              <a:avLst/>
            </a:prstGeom>
            <a:solidFill>
              <a:srgbClr val="3366FF"/>
            </a:solidFill>
            <a:ln>
              <a:solidFill>
                <a:schemeClr val="tx1"/>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tx1"/>
                </a:solidFill>
                <a:effectLst/>
                <a:latin typeface="Tahoma" charset="0"/>
              </a:endParaRPr>
            </a:p>
          </p:txBody>
        </p:sp>
        <p:sp>
          <p:nvSpPr>
            <p:cNvPr id="22" name="Rectangle 21"/>
            <p:cNvSpPr/>
            <p:nvPr/>
          </p:nvSpPr>
          <p:spPr>
            <a:xfrm>
              <a:off x="3333461" y="836712"/>
              <a:ext cx="576064" cy="216024"/>
            </a:xfrm>
            <a:prstGeom prst="rect">
              <a:avLst/>
            </a:prstGeom>
            <a:solidFill>
              <a:srgbClr val="3366FF"/>
            </a:solidFill>
            <a:ln>
              <a:solidFill>
                <a:schemeClr val="tx1"/>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tx1"/>
                </a:solidFill>
                <a:effectLst/>
                <a:latin typeface="Tahoma" charset="0"/>
              </a:endParaRPr>
            </a:p>
          </p:txBody>
        </p:sp>
        <p:sp>
          <p:nvSpPr>
            <p:cNvPr id="23" name="Rectangle 22"/>
            <p:cNvSpPr/>
            <p:nvPr/>
          </p:nvSpPr>
          <p:spPr>
            <a:xfrm>
              <a:off x="5220070" y="836712"/>
              <a:ext cx="432048" cy="216024"/>
            </a:xfrm>
            <a:prstGeom prst="rect">
              <a:avLst/>
            </a:prstGeom>
            <a:solidFill>
              <a:srgbClr val="3366FF"/>
            </a:solidFill>
            <a:ln>
              <a:solidFill>
                <a:schemeClr val="tx1"/>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tx1"/>
                </a:solidFill>
                <a:effectLst/>
                <a:latin typeface="Tahoma" charset="0"/>
              </a:endParaRPr>
            </a:p>
          </p:txBody>
        </p:sp>
        <p:sp>
          <p:nvSpPr>
            <p:cNvPr id="24" name="Rectangle 23"/>
            <p:cNvSpPr/>
            <p:nvPr/>
          </p:nvSpPr>
          <p:spPr>
            <a:xfrm>
              <a:off x="5752929" y="836712"/>
              <a:ext cx="216024" cy="216024"/>
            </a:xfrm>
            <a:prstGeom prst="rect">
              <a:avLst/>
            </a:prstGeom>
            <a:solidFill>
              <a:srgbClr val="3366FF"/>
            </a:solidFill>
            <a:ln>
              <a:solidFill>
                <a:schemeClr val="tx1"/>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tx1"/>
                </a:solidFill>
                <a:effectLst/>
                <a:latin typeface="Tahoma" charset="0"/>
              </a:endParaRPr>
            </a:p>
          </p:txBody>
        </p:sp>
        <p:sp>
          <p:nvSpPr>
            <p:cNvPr id="25" name="Rectangle 24"/>
            <p:cNvSpPr/>
            <p:nvPr/>
          </p:nvSpPr>
          <p:spPr>
            <a:xfrm>
              <a:off x="6458607" y="836712"/>
              <a:ext cx="288032" cy="216024"/>
            </a:xfrm>
            <a:prstGeom prst="rect">
              <a:avLst/>
            </a:prstGeom>
            <a:solidFill>
              <a:srgbClr val="3366FF"/>
            </a:solidFill>
            <a:ln>
              <a:solidFill>
                <a:schemeClr val="tx1"/>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tx1"/>
                </a:solidFill>
                <a:effectLst/>
                <a:latin typeface="Tahoma" charset="0"/>
              </a:endParaRPr>
            </a:p>
          </p:txBody>
        </p:sp>
        <p:sp>
          <p:nvSpPr>
            <p:cNvPr id="26" name="Rectangle 25"/>
            <p:cNvSpPr/>
            <p:nvPr/>
          </p:nvSpPr>
          <p:spPr>
            <a:xfrm>
              <a:off x="7524328" y="836712"/>
              <a:ext cx="648072" cy="216024"/>
            </a:xfrm>
            <a:prstGeom prst="rect">
              <a:avLst/>
            </a:prstGeom>
            <a:solidFill>
              <a:srgbClr val="3366FF"/>
            </a:solidFill>
            <a:ln>
              <a:solidFill>
                <a:schemeClr val="tx1"/>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tx1"/>
                </a:solidFill>
                <a:effectLst/>
                <a:latin typeface="Tahoma" charset="0"/>
              </a:endParaRPr>
            </a:p>
          </p:txBody>
        </p:sp>
        <p:sp>
          <p:nvSpPr>
            <p:cNvPr id="28" name="Rectangle 27"/>
            <p:cNvSpPr/>
            <p:nvPr/>
          </p:nvSpPr>
          <p:spPr>
            <a:xfrm>
              <a:off x="6847450" y="1556792"/>
              <a:ext cx="576064" cy="216024"/>
            </a:xfrm>
            <a:prstGeom prst="rect">
              <a:avLst/>
            </a:prstGeom>
            <a:solidFill>
              <a:srgbClr val="FF3300"/>
            </a:solidFill>
            <a:ln>
              <a:solidFill>
                <a:schemeClr val="tx1"/>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tx1"/>
                </a:solidFill>
                <a:effectLst/>
                <a:latin typeface="Tahoma" charset="0"/>
              </a:endParaRPr>
            </a:p>
          </p:txBody>
        </p:sp>
        <p:sp>
          <p:nvSpPr>
            <p:cNvPr id="29" name="Rectangle 28"/>
            <p:cNvSpPr/>
            <p:nvPr/>
          </p:nvSpPr>
          <p:spPr>
            <a:xfrm>
              <a:off x="6069764" y="1556792"/>
              <a:ext cx="288032" cy="216024"/>
            </a:xfrm>
            <a:prstGeom prst="rect">
              <a:avLst/>
            </a:prstGeom>
            <a:solidFill>
              <a:srgbClr val="FF3300"/>
            </a:solidFill>
            <a:ln>
              <a:solidFill>
                <a:schemeClr val="tx1"/>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tx1"/>
                </a:solidFill>
                <a:effectLst/>
                <a:latin typeface="Tahoma" charset="0"/>
              </a:endParaRPr>
            </a:p>
          </p:txBody>
        </p:sp>
        <p:sp>
          <p:nvSpPr>
            <p:cNvPr id="30" name="Rectangle 29"/>
            <p:cNvSpPr/>
            <p:nvPr/>
          </p:nvSpPr>
          <p:spPr>
            <a:xfrm>
              <a:off x="4543195" y="1556792"/>
              <a:ext cx="576064" cy="216024"/>
            </a:xfrm>
            <a:prstGeom prst="rect">
              <a:avLst/>
            </a:prstGeom>
            <a:solidFill>
              <a:srgbClr val="FF3300"/>
            </a:solidFill>
            <a:ln>
              <a:solidFill>
                <a:schemeClr val="tx1"/>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tx1"/>
                </a:solidFill>
                <a:effectLst/>
                <a:latin typeface="Tahoma" charset="0"/>
              </a:endParaRPr>
            </a:p>
          </p:txBody>
        </p:sp>
        <p:sp>
          <p:nvSpPr>
            <p:cNvPr id="31" name="Rectangle 30"/>
            <p:cNvSpPr/>
            <p:nvPr/>
          </p:nvSpPr>
          <p:spPr>
            <a:xfrm>
              <a:off x="4010336" y="1556792"/>
              <a:ext cx="432048" cy="216024"/>
            </a:xfrm>
            <a:prstGeom prst="rect">
              <a:avLst/>
            </a:prstGeom>
            <a:solidFill>
              <a:srgbClr val="FF3300"/>
            </a:solidFill>
            <a:ln>
              <a:solidFill>
                <a:schemeClr val="tx1"/>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tx1"/>
                </a:solidFill>
                <a:effectLst/>
                <a:latin typeface="Tahoma" charset="0"/>
              </a:endParaRPr>
            </a:p>
          </p:txBody>
        </p:sp>
        <p:sp>
          <p:nvSpPr>
            <p:cNvPr id="32" name="Rectangle 31"/>
            <p:cNvSpPr/>
            <p:nvPr/>
          </p:nvSpPr>
          <p:spPr>
            <a:xfrm>
              <a:off x="3016626" y="1556792"/>
              <a:ext cx="216024" cy="216024"/>
            </a:xfrm>
            <a:prstGeom prst="rect">
              <a:avLst/>
            </a:prstGeom>
            <a:solidFill>
              <a:srgbClr val="FF3300"/>
            </a:solidFill>
            <a:ln>
              <a:solidFill>
                <a:schemeClr val="tx1"/>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tx1"/>
                </a:solidFill>
                <a:effectLst/>
                <a:latin typeface="Tahoma" charset="0"/>
              </a:endParaRPr>
            </a:p>
          </p:txBody>
        </p:sp>
        <p:sp>
          <p:nvSpPr>
            <p:cNvPr id="33" name="Rectangle 32"/>
            <p:cNvSpPr/>
            <p:nvPr/>
          </p:nvSpPr>
          <p:spPr>
            <a:xfrm>
              <a:off x="2771799" y="1556792"/>
              <a:ext cx="144016" cy="216024"/>
            </a:xfrm>
            <a:prstGeom prst="rect">
              <a:avLst/>
            </a:prstGeom>
            <a:solidFill>
              <a:srgbClr val="FF3300"/>
            </a:solidFill>
            <a:ln>
              <a:solidFill>
                <a:schemeClr val="tx1"/>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tx1"/>
                </a:solidFill>
                <a:effectLst/>
                <a:latin typeface="Tahoma" charset="0"/>
              </a:endParaRPr>
            </a:p>
          </p:txBody>
        </p:sp>
        <p:sp>
          <p:nvSpPr>
            <p:cNvPr id="36" name="Rectangle 35"/>
            <p:cNvSpPr/>
            <p:nvPr/>
          </p:nvSpPr>
          <p:spPr>
            <a:xfrm>
              <a:off x="2210137" y="1556792"/>
              <a:ext cx="144016" cy="216024"/>
            </a:xfrm>
            <a:prstGeom prst="rect">
              <a:avLst/>
            </a:prstGeom>
            <a:solidFill>
              <a:srgbClr val="FF3300"/>
            </a:solidFill>
            <a:ln>
              <a:solidFill>
                <a:schemeClr val="tx1"/>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tx1"/>
                </a:solidFill>
                <a:effectLst/>
                <a:latin typeface="Tahoma" charset="0"/>
              </a:endParaRPr>
            </a:p>
          </p:txBody>
        </p:sp>
        <p:sp>
          <p:nvSpPr>
            <p:cNvPr id="37" name="Rectangle 36"/>
            <p:cNvSpPr/>
            <p:nvPr/>
          </p:nvSpPr>
          <p:spPr>
            <a:xfrm>
              <a:off x="1965310" y="1556792"/>
              <a:ext cx="144016" cy="216024"/>
            </a:xfrm>
            <a:prstGeom prst="rect">
              <a:avLst/>
            </a:prstGeom>
            <a:solidFill>
              <a:srgbClr val="FF3300"/>
            </a:solidFill>
            <a:ln>
              <a:solidFill>
                <a:schemeClr val="tx1"/>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tx1"/>
                </a:solidFill>
                <a:effectLst/>
                <a:latin typeface="Tahoma" charset="0"/>
              </a:endParaRPr>
            </a:p>
          </p:txBody>
        </p:sp>
        <p:sp>
          <p:nvSpPr>
            <p:cNvPr id="38" name="Rectangle 37"/>
            <p:cNvSpPr/>
            <p:nvPr/>
          </p:nvSpPr>
          <p:spPr>
            <a:xfrm>
              <a:off x="827584" y="1556792"/>
              <a:ext cx="288032" cy="216024"/>
            </a:xfrm>
            <a:prstGeom prst="rect">
              <a:avLst/>
            </a:prstGeom>
            <a:solidFill>
              <a:srgbClr val="FF3300"/>
            </a:solidFill>
            <a:ln>
              <a:solidFill>
                <a:schemeClr val="tx1"/>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tx1"/>
                </a:solidFill>
                <a:effectLst/>
                <a:latin typeface="Tahoma" charset="0"/>
              </a:endParaRPr>
            </a:p>
          </p:txBody>
        </p:sp>
        <p:cxnSp>
          <p:nvCxnSpPr>
            <p:cNvPr id="20" name="Straight Arrow Connector 19"/>
            <p:cNvCxnSpPr/>
            <p:nvPr/>
          </p:nvCxnSpPr>
          <p:spPr bwMode="auto">
            <a:xfrm>
              <a:off x="2915816" y="1196752"/>
              <a:ext cx="3240360" cy="0"/>
            </a:xfrm>
            <a:prstGeom prst="straightConnector1">
              <a:avLst/>
            </a:prstGeom>
            <a:solidFill>
              <a:schemeClr val="accent1"/>
            </a:solidFill>
            <a:ln w="57150" cap="flat" cmpd="sng" algn="ctr">
              <a:solidFill>
                <a:srgbClr val="0000FF"/>
              </a:solidFill>
              <a:prstDash val="solid"/>
              <a:round/>
              <a:headEnd type="none" w="med" len="med"/>
              <a:tailEnd type="arrow"/>
            </a:ln>
            <a:effectLst/>
          </p:spPr>
        </p:cxnSp>
        <p:cxnSp>
          <p:nvCxnSpPr>
            <p:cNvPr id="41" name="Straight Arrow Connector 40"/>
            <p:cNvCxnSpPr/>
            <p:nvPr/>
          </p:nvCxnSpPr>
          <p:spPr bwMode="auto">
            <a:xfrm flipH="1">
              <a:off x="2915816" y="1916832"/>
              <a:ext cx="3240360" cy="0"/>
            </a:xfrm>
            <a:prstGeom prst="straightConnector1">
              <a:avLst/>
            </a:prstGeom>
            <a:solidFill>
              <a:schemeClr val="accent1"/>
            </a:solidFill>
            <a:ln w="57150" cap="flat" cmpd="sng" algn="ctr">
              <a:solidFill>
                <a:srgbClr val="FF3300"/>
              </a:solidFill>
              <a:prstDash val="solid"/>
              <a:round/>
              <a:headEnd type="none" w="med" len="med"/>
              <a:tailEnd type="arrow"/>
            </a:ln>
            <a:effectLst/>
          </p:spPr>
        </p:cxnSp>
      </p:grpSp>
      <p:grpSp>
        <p:nvGrpSpPr>
          <p:cNvPr id="45" name="Group 44"/>
          <p:cNvGrpSpPr/>
          <p:nvPr/>
        </p:nvGrpSpPr>
        <p:grpSpPr>
          <a:xfrm>
            <a:off x="7135482" y="1772816"/>
            <a:ext cx="1849888" cy="1253753"/>
            <a:chOff x="7135482" y="1772816"/>
            <a:chExt cx="1849888" cy="1253753"/>
          </a:xfrm>
        </p:grpSpPr>
        <p:sp>
          <p:nvSpPr>
            <p:cNvPr id="42" name="TextBox 41"/>
            <p:cNvSpPr txBox="1"/>
            <p:nvPr/>
          </p:nvSpPr>
          <p:spPr>
            <a:xfrm>
              <a:off x="7164288" y="2564904"/>
              <a:ext cx="1821082" cy="4616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2400" dirty="0" smtClean="0">
                  <a:latin typeface="Eurostile"/>
                  <a:cs typeface="Eurostile"/>
                </a:rPr>
                <a:t>a “talk spurt”</a:t>
              </a:r>
            </a:p>
          </p:txBody>
        </p:sp>
        <p:cxnSp>
          <p:nvCxnSpPr>
            <p:cNvPr id="40" name="Straight Arrow Connector 39"/>
            <p:cNvCxnSpPr>
              <a:stCxn id="42" idx="0"/>
              <a:endCxn id="28" idx="2"/>
            </p:cNvCxnSpPr>
            <p:nvPr/>
          </p:nvCxnSpPr>
          <p:spPr bwMode="auto">
            <a:xfrm flipH="1" flipV="1">
              <a:off x="7135482" y="1772816"/>
              <a:ext cx="939347" cy="792088"/>
            </a:xfrm>
            <a:prstGeom prst="straightConnector1">
              <a:avLst/>
            </a:prstGeom>
            <a:solidFill>
              <a:schemeClr val="accent1"/>
            </a:solidFill>
            <a:ln w="9525" cap="flat" cmpd="sng" algn="ctr">
              <a:solidFill>
                <a:schemeClr val="tx1"/>
              </a:solidFill>
              <a:prstDash val="solid"/>
              <a:round/>
              <a:headEnd type="none" w="med" len="med"/>
              <a:tailEnd type="arrow"/>
            </a:ln>
            <a:effectLst/>
          </p:spPr>
        </p:cxnSp>
      </p:grpSp>
    </p:spTree>
    <p:extLst>
      <p:ext uri="{BB962C8B-B14F-4D97-AF65-F5344CB8AC3E}">
        <p14:creationId xmlns:p14="http://schemas.microsoft.com/office/powerpoint/2010/main" val="187891734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dissolve">
                                      <p:cBhvr>
                                        <p:cTn id="15" dur="500"/>
                                        <p:tgtEl>
                                          <p:spTgt spid="3"/>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dissolve">
                                      <p:cBhvr>
                                        <p:cTn id="18" dur="500"/>
                                        <p:tgtEl>
                                          <p:spTgt spid="7"/>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dissolve">
                                      <p:cBhvr>
                                        <p:cTn id="21" dur="500"/>
                                        <p:tgtEl>
                                          <p:spTgt spid="8"/>
                                        </p:tgtEl>
                                      </p:cBhvr>
                                    </p:animEffect>
                                  </p:childTnLst>
                                </p:cTn>
                              </p:par>
                              <p:par>
                                <p:cTn id="22" presetID="9" presetClass="entr" presetSubtype="0" fill="hold"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dissolve">
                                      <p:cBhvr>
                                        <p:cTn id="24" dur="500"/>
                                        <p:tgtEl>
                                          <p:spTgt spid="6"/>
                                        </p:tgtEl>
                                      </p:cBhvr>
                                    </p:animEffect>
                                  </p:childTnLst>
                                </p:cTn>
                              </p:par>
                              <p:par>
                                <p:cTn id="25" presetID="9" presetClass="entr" presetSubtype="0"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dissolve">
                                      <p:cBhvr>
                                        <p:cTn id="27" dur="500"/>
                                        <p:tgtEl>
                                          <p:spTgt spid="12"/>
                                        </p:tgtEl>
                                      </p:cBhvr>
                                    </p:animEffect>
                                  </p:childTnLst>
                                </p:cTn>
                              </p:par>
                              <p:par>
                                <p:cTn id="28" presetID="9" presetClass="entr" presetSubtype="0" fill="hold" nodeType="with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dissolve">
                                      <p:cBhvr>
                                        <p:cTn id="3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9" name="Rectangle 3"/>
          <p:cNvSpPr>
            <a:spLocks noGrp="1" noChangeArrowheads="1"/>
          </p:cNvSpPr>
          <p:nvPr>
            <p:ph type="body" sz="half" idx="1"/>
          </p:nvPr>
        </p:nvSpPr>
        <p:spPr/>
        <p:txBody>
          <a:bodyPr/>
          <a:lstStyle/>
          <a:p>
            <a:pPr>
              <a:buFont typeface="ZapfDingbats" charset="0"/>
              <a:buNone/>
            </a:pPr>
            <a:r>
              <a:rPr lang="en-US" sz="2000" u="sng" dirty="0">
                <a:solidFill>
                  <a:srgbClr val="FF0000"/>
                </a:solidFill>
              </a:rPr>
              <a:t>end-to-end delay</a:t>
            </a:r>
            <a:endParaRPr lang="en-US" sz="2000" dirty="0"/>
          </a:p>
          <a:p>
            <a:r>
              <a:rPr lang="en-US" sz="2000" dirty="0" smtClean="0"/>
              <a:t>end</a:t>
            </a:r>
            <a:r>
              <a:rPr lang="en-US" sz="2000" dirty="0"/>
              <a:t>-to-end delay can seriously hinder </a:t>
            </a:r>
            <a:r>
              <a:rPr lang="en-US" sz="2000" dirty="0" smtClean="0"/>
              <a:t>interactivity</a:t>
            </a:r>
          </a:p>
          <a:p>
            <a:r>
              <a:rPr lang="en-US" sz="2000" dirty="0" smtClean="0"/>
              <a:t>smaller is always better? not true for cooperative music making!</a:t>
            </a:r>
          </a:p>
          <a:p>
            <a:endParaRPr lang="en-US" sz="2000" dirty="0"/>
          </a:p>
          <a:p>
            <a:pPr>
              <a:buFont typeface="ZapfDingbats" charset="0"/>
              <a:buNone/>
            </a:pPr>
            <a:r>
              <a:rPr lang="en-US" sz="2000" u="sng" dirty="0" smtClean="0">
                <a:solidFill>
                  <a:srgbClr val="FF0000"/>
                </a:solidFill>
              </a:rPr>
              <a:t>packet </a:t>
            </a:r>
            <a:r>
              <a:rPr lang="en-US" sz="2000" u="sng" dirty="0">
                <a:solidFill>
                  <a:srgbClr val="FF0000"/>
                </a:solidFill>
              </a:rPr>
              <a:t>loss</a:t>
            </a:r>
            <a:endParaRPr lang="en-US" sz="2000" dirty="0"/>
          </a:p>
          <a:p>
            <a:r>
              <a:rPr lang="en-US" sz="2000" dirty="0"/>
              <a:t>UDP segment is encapsulated in IP datagram</a:t>
            </a:r>
          </a:p>
          <a:p>
            <a:r>
              <a:rPr lang="en-US" sz="2000" dirty="0"/>
              <a:t>datagram may overflow a router queue</a:t>
            </a:r>
          </a:p>
          <a:p>
            <a:r>
              <a:rPr lang="en-US" sz="2000" dirty="0"/>
              <a:t>TCP can eliminate loss, but</a:t>
            </a:r>
          </a:p>
          <a:p>
            <a:pPr lvl="1"/>
            <a:r>
              <a:rPr lang="en-US" sz="1800" dirty="0"/>
              <a:t>retransmissions add delay</a:t>
            </a:r>
          </a:p>
          <a:p>
            <a:pPr lvl="1"/>
            <a:r>
              <a:rPr lang="en-US" sz="1800" dirty="0"/>
              <a:t>TCP congestion control limits transmission rate</a:t>
            </a:r>
          </a:p>
          <a:p>
            <a:r>
              <a:rPr lang="en-US" sz="2000" dirty="0" smtClean="0"/>
              <a:t>redundant </a:t>
            </a:r>
            <a:r>
              <a:rPr lang="en-US" sz="2000" dirty="0"/>
              <a:t>packets can </a:t>
            </a:r>
            <a:r>
              <a:rPr lang="en-US" sz="2000" dirty="0" smtClean="0"/>
              <a:t>help</a:t>
            </a:r>
            <a:endParaRPr lang="en-US" sz="2000" dirty="0"/>
          </a:p>
        </p:txBody>
      </p:sp>
      <p:sp>
        <p:nvSpPr>
          <p:cNvPr id="342020" name="Rectangle 4"/>
          <p:cNvSpPr>
            <a:spLocks noGrp="1" noChangeArrowheads="1"/>
          </p:cNvSpPr>
          <p:nvPr>
            <p:ph type="body" sz="half" idx="2"/>
          </p:nvPr>
        </p:nvSpPr>
        <p:spPr/>
        <p:txBody>
          <a:bodyPr/>
          <a:lstStyle/>
          <a:p>
            <a:pPr>
              <a:buFont typeface="ZapfDingbats" charset="0"/>
              <a:buNone/>
            </a:pPr>
            <a:r>
              <a:rPr lang="en-US" sz="2000" u="sng" dirty="0" smtClean="0">
                <a:solidFill>
                  <a:srgbClr val="FF0000"/>
                </a:solidFill>
              </a:rPr>
              <a:t>delay </a:t>
            </a:r>
            <a:r>
              <a:rPr lang="en-US" sz="2000" u="sng" dirty="0">
                <a:solidFill>
                  <a:srgbClr val="FF0000"/>
                </a:solidFill>
              </a:rPr>
              <a:t>jitter</a:t>
            </a:r>
            <a:endParaRPr lang="en-US" sz="2000" dirty="0"/>
          </a:p>
          <a:p>
            <a:r>
              <a:rPr lang="en-US" sz="2000" dirty="0"/>
              <a:t>consider two consecutive packets in talk spurt</a:t>
            </a:r>
          </a:p>
          <a:p>
            <a:r>
              <a:rPr lang="en-US" sz="2000" dirty="0"/>
              <a:t>initial spacing is 20 </a:t>
            </a:r>
            <a:r>
              <a:rPr lang="en-US" sz="2000" dirty="0" err="1"/>
              <a:t>msec</a:t>
            </a:r>
            <a:r>
              <a:rPr lang="en-US" sz="2000" dirty="0"/>
              <a:t>, but spacing at receiver can be more or less than 20 </a:t>
            </a:r>
            <a:r>
              <a:rPr lang="en-US" sz="2000" dirty="0" err="1"/>
              <a:t>msec</a:t>
            </a:r>
            <a:endParaRPr lang="en-US" sz="2000" dirty="0"/>
          </a:p>
          <a:p>
            <a:pPr>
              <a:buFont typeface="ZapfDingbats" charset="0"/>
              <a:buNone/>
            </a:pPr>
            <a:endParaRPr lang="en-US" sz="2000" u="sng" dirty="0" smtClean="0">
              <a:solidFill>
                <a:srgbClr val="FF0000"/>
              </a:solidFill>
            </a:endParaRPr>
          </a:p>
          <a:p>
            <a:pPr>
              <a:buFont typeface="ZapfDingbats" charset="0"/>
              <a:buNone/>
            </a:pPr>
            <a:r>
              <a:rPr lang="en-US" sz="2000" u="sng" dirty="0" smtClean="0">
                <a:solidFill>
                  <a:srgbClr val="FF0000"/>
                </a:solidFill>
              </a:rPr>
              <a:t>removing </a:t>
            </a:r>
            <a:r>
              <a:rPr lang="en-US" sz="2000" u="sng" dirty="0">
                <a:solidFill>
                  <a:srgbClr val="FF0000"/>
                </a:solidFill>
              </a:rPr>
              <a:t>jitter</a:t>
            </a:r>
            <a:endParaRPr lang="en-US" sz="2000" dirty="0"/>
          </a:p>
          <a:p>
            <a:r>
              <a:rPr lang="en-US" sz="2000" dirty="0"/>
              <a:t>sequence numbers</a:t>
            </a:r>
          </a:p>
          <a:p>
            <a:r>
              <a:rPr lang="en-US" sz="2000" dirty="0"/>
              <a:t>timestamps</a:t>
            </a:r>
          </a:p>
          <a:p>
            <a:r>
              <a:rPr lang="en-US" sz="2000" dirty="0"/>
              <a:t>delaying </a:t>
            </a:r>
            <a:r>
              <a:rPr lang="en-US" sz="2000" dirty="0" err="1"/>
              <a:t>playout</a:t>
            </a:r>
            <a:endParaRPr lang="en-US" sz="2000" dirty="0"/>
          </a:p>
        </p:txBody>
      </p:sp>
      <p:sp>
        <p:nvSpPr>
          <p:cNvPr id="6" name="Rectangle 2"/>
          <p:cNvSpPr>
            <a:spLocks noGrp="1" noChangeArrowheads="1"/>
          </p:cNvSpPr>
          <p:nvPr>
            <p:ph type="title"/>
          </p:nvPr>
        </p:nvSpPr>
        <p:spPr>
          <a:xfrm>
            <a:off x="312738" y="127000"/>
            <a:ext cx="8797925" cy="561975"/>
          </a:xfrm>
        </p:spPr>
        <p:txBody>
          <a:bodyPr/>
          <a:lstStyle/>
          <a:p>
            <a:r>
              <a:rPr lang="en-US" sz="2800" dirty="0" smtClean="0"/>
              <a:t>Streaming over </a:t>
            </a:r>
            <a:r>
              <a:rPr lang="en-US" sz="2800" dirty="0"/>
              <a:t>best-</a:t>
            </a:r>
            <a:r>
              <a:rPr lang="en-US" sz="2800" dirty="0" smtClean="0"/>
              <a:t>effort networks: audio conferencing</a:t>
            </a:r>
            <a:endParaRPr lang="en-US" sz="2800" dirty="0"/>
          </a:p>
        </p:txBody>
      </p:sp>
    </p:spTree>
    <p:extLst>
      <p:ext uri="{BB962C8B-B14F-4D97-AF65-F5344CB8AC3E}">
        <p14:creationId xmlns:p14="http://schemas.microsoft.com/office/powerpoint/2010/main" val="87192465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42019">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42019">
                                            <p:txEl>
                                              <p:pRg st="5" end="5"/>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42019">
                                            <p:txEl>
                                              <p:pRg st="6" end="6"/>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42019">
                                            <p:txEl>
                                              <p:pRg st="7" end="7"/>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42019">
                                            <p:txEl>
                                              <p:pRg st="8" end="8"/>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42019">
                                            <p:txEl>
                                              <p:pRg st="9" end="9"/>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42019">
                                            <p:txEl>
                                              <p:pRg st="10" end="1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42020">
                                            <p:txEl>
                                              <p:pRg st="0" end="0"/>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42020">
                                            <p:txEl>
                                              <p:pRg st="1" end="1"/>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42020">
                                            <p:txEl>
                                              <p:pRg st="2" end="2"/>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42020">
                                            <p:txEl>
                                              <p:pRg st="4" end="4"/>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42020">
                                            <p:txEl>
                                              <p:pRg st="5" end="5"/>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42020">
                                            <p:txEl>
                                              <p:pRg st="6" end="6"/>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42020">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Rectangle 2"/>
          <p:cNvSpPr>
            <a:spLocks noGrp="1" noChangeArrowheads="1"/>
          </p:cNvSpPr>
          <p:nvPr>
            <p:ph type="title"/>
          </p:nvPr>
        </p:nvSpPr>
        <p:spPr>
          <a:xfrm>
            <a:off x="533400" y="228600"/>
            <a:ext cx="7772400" cy="608112"/>
          </a:xfrm>
        </p:spPr>
        <p:txBody>
          <a:bodyPr/>
          <a:lstStyle/>
          <a:p>
            <a:r>
              <a:rPr lang="en-US" dirty="0" smtClean="0"/>
              <a:t>Delay compensation</a:t>
            </a:r>
            <a:endParaRPr lang="en-US" dirty="0"/>
          </a:p>
        </p:txBody>
      </p:sp>
      <p:sp>
        <p:nvSpPr>
          <p:cNvPr id="352259" name="Rectangle 3"/>
          <p:cNvSpPr>
            <a:spLocks noGrp="1" noChangeArrowheads="1"/>
          </p:cNvSpPr>
          <p:nvPr>
            <p:ph type="body" sz="half" idx="1"/>
          </p:nvPr>
        </p:nvSpPr>
        <p:spPr>
          <a:xfrm>
            <a:off x="533400" y="1052736"/>
            <a:ext cx="7855024" cy="5195664"/>
          </a:xfrm>
        </p:spPr>
        <p:txBody>
          <a:bodyPr/>
          <a:lstStyle/>
          <a:p>
            <a:pPr>
              <a:buNone/>
            </a:pPr>
            <a:r>
              <a:rPr lang="en-US" sz="2000" dirty="0" smtClean="0"/>
              <a:t>All techniques rely on </a:t>
            </a:r>
            <a:r>
              <a:rPr lang="en-US" sz="2000" b="1" i="1" dirty="0" smtClean="0"/>
              <a:t>Prediction</a:t>
            </a:r>
            <a:endParaRPr lang="en-US" sz="2000" b="1" i="1" dirty="0"/>
          </a:p>
          <a:p>
            <a:pPr>
              <a:buFont typeface="ZapfDingbats" charset="0"/>
              <a:buNone/>
            </a:pPr>
            <a:endParaRPr lang="en-US" sz="2000" u="sng" dirty="0" smtClean="0">
              <a:solidFill>
                <a:srgbClr val="FF0000"/>
              </a:solidFill>
            </a:endParaRPr>
          </a:p>
          <a:p>
            <a:pPr>
              <a:buFont typeface="ZapfDingbats" charset="0"/>
              <a:buNone/>
            </a:pPr>
            <a:r>
              <a:rPr lang="en-US" sz="2000" u="sng" dirty="0" smtClean="0">
                <a:solidFill>
                  <a:srgbClr val="FF0000"/>
                </a:solidFill>
              </a:rPr>
              <a:t>Teleconferencing</a:t>
            </a:r>
          </a:p>
          <a:p>
            <a:r>
              <a:rPr lang="en-US" sz="2000" dirty="0" smtClean="0"/>
              <a:t>no known technique: cannot predict what people will say</a:t>
            </a:r>
            <a:endParaRPr lang="en-US" sz="2000" u="sng" dirty="0" smtClean="0">
              <a:solidFill>
                <a:srgbClr val="FF0000"/>
              </a:solidFill>
            </a:endParaRPr>
          </a:p>
          <a:p>
            <a:pPr>
              <a:buFont typeface="ZapfDingbats" charset="0"/>
              <a:buNone/>
            </a:pPr>
            <a:r>
              <a:rPr lang="en-US" sz="2000" u="sng" dirty="0" smtClean="0">
                <a:solidFill>
                  <a:srgbClr val="FF0000"/>
                </a:solidFill>
              </a:rPr>
              <a:t>For on-demand </a:t>
            </a:r>
          </a:p>
          <a:p>
            <a:r>
              <a:rPr lang="en-US" sz="2000" dirty="0" smtClean="0"/>
              <a:t>usually content is consumed linearly, prefetching is easy, limited only by resources and legal constraints</a:t>
            </a:r>
          </a:p>
          <a:p>
            <a:endParaRPr lang="en-US" sz="2000" u="sng" dirty="0" smtClean="0">
              <a:solidFill>
                <a:srgbClr val="FF0000"/>
              </a:solidFill>
            </a:endParaRPr>
          </a:p>
          <a:p>
            <a:pPr>
              <a:buFont typeface="ZapfDingbats" charset="0"/>
              <a:buNone/>
            </a:pPr>
            <a:r>
              <a:rPr lang="en-US" sz="2000" u="sng" dirty="0" smtClean="0">
                <a:solidFill>
                  <a:srgbClr val="FF0000"/>
                </a:solidFill>
              </a:rPr>
              <a:t>For event-based multimedia</a:t>
            </a:r>
            <a:endParaRPr lang="en-US" sz="2000" u="sng" dirty="0">
              <a:solidFill>
                <a:srgbClr val="FF0000"/>
              </a:solidFill>
            </a:endParaRPr>
          </a:p>
          <a:p>
            <a:r>
              <a:rPr lang="en-US" sz="2000" dirty="0" smtClean="0"/>
              <a:t>predict future movement</a:t>
            </a:r>
            <a:endParaRPr lang="en-US" sz="2000" dirty="0"/>
          </a:p>
          <a:p>
            <a:r>
              <a:rPr lang="en-US" sz="2000" dirty="0" smtClean="0"/>
              <a:t>perform audiovisual rendering based on prediction</a:t>
            </a:r>
          </a:p>
          <a:p>
            <a:r>
              <a:rPr lang="en-US" sz="2000" dirty="0" smtClean="0"/>
              <a:t>compensate for errors in next prediction</a:t>
            </a:r>
          </a:p>
          <a:p>
            <a:r>
              <a:rPr lang="en-US" sz="2000" dirty="0" smtClean="0"/>
              <a:t>used in computer games and other distributed simulations,</a:t>
            </a:r>
            <a:br>
              <a:rPr lang="en-US" sz="2000" dirty="0" smtClean="0"/>
            </a:br>
            <a:r>
              <a:rPr lang="en-US" sz="2000" dirty="0" smtClean="0"/>
              <a:t>head- and gesture tracking, mouse of joystick inputs</a:t>
            </a:r>
          </a:p>
        </p:txBody>
      </p:sp>
      <p:sp>
        <p:nvSpPr>
          <p:cNvPr id="352261" name="Rectangle 5"/>
          <p:cNvSpPr>
            <a:spLocks noChangeArrowheads="1"/>
          </p:cNvSpPr>
          <p:nvPr/>
        </p:nvSpPr>
        <p:spPr bwMode="auto">
          <a:xfrm>
            <a:off x="1684338" y="2041525"/>
            <a:ext cx="18415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endParaRPr lang="en-US" sz="2400">
              <a:latin typeface="Times New Roman" charset="0"/>
            </a:endParaRPr>
          </a:p>
        </p:txBody>
      </p:sp>
      <p:sp>
        <p:nvSpPr>
          <p:cNvPr id="5" name="TextBox 4"/>
          <p:cNvSpPr txBox="1"/>
          <p:nvPr/>
        </p:nvSpPr>
        <p:spPr>
          <a:xfrm>
            <a:off x="6300192" y="1268760"/>
            <a:ext cx="2431675" cy="646331"/>
          </a:xfrm>
          <a:prstGeom prst="rect">
            <a:avLst/>
          </a:prstGeom>
          <a:solidFill>
            <a:srgbClr val="FFFFFF"/>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dirty="0" smtClean="0">
                <a:latin typeface="Eurostile"/>
                <a:cs typeface="Eurostile"/>
              </a:rPr>
              <a:t>no delay compensation</a:t>
            </a:r>
          </a:p>
          <a:p>
            <a:r>
              <a:rPr lang="en-US" dirty="0" smtClean="0">
                <a:latin typeface="Eurostile"/>
                <a:cs typeface="Eurostile"/>
              </a:rPr>
              <a:t>in this example</a:t>
            </a:r>
            <a:endParaRPr lang="en-US" baseline="-25000" dirty="0" smtClean="0">
              <a:latin typeface="Times New Roman"/>
              <a:cs typeface="Times New Roman"/>
            </a:endParaRPr>
          </a:p>
        </p:txBody>
      </p:sp>
      <p:sp>
        <p:nvSpPr>
          <p:cNvPr id="2" name="Bent Arrow 1"/>
          <p:cNvSpPr/>
          <p:nvPr/>
        </p:nvSpPr>
        <p:spPr>
          <a:xfrm>
            <a:off x="5148064" y="1412776"/>
            <a:ext cx="936104" cy="792088"/>
          </a:xfrm>
          <a:prstGeom prst="bentArrow">
            <a:avLst/>
          </a:prstGeom>
          <a:solidFill>
            <a:srgbClr val="FF0000"/>
          </a:solidFill>
          <a:ln>
            <a:noFill/>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tx1"/>
              </a:solidFill>
              <a:effectLst/>
              <a:latin typeface="Tahoma" charset="0"/>
            </a:endParaRPr>
          </a:p>
        </p:txBody>
      </p:sp>
    </p:spTree>
    <p:extLst>
      <p:ext uri="{BB962C8B-B14F-4D97-AF65-F5344CB8AC3E}">
        <p14:creationId xmlns:p14="http://schemas.microsoft.com/office/powerpoint/2010/main" val="427880419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4" name="Rectangle 6"/>
          <p:cNvSpPr>
            <a:spLocks noGrp="1" noChangeArrowheads="1"/>
          </p:cNvSpPr>
          <p:nvPr>
            <p:ph type="body" sz="half" idx="1"/>
          </p:nvPr>
        </p:nvSpPr>
        <p:spPr>
          <a:xfrm>
            <a:off x="323528" y="1124744"/>
            <a:ext cx="4176464" cy="4248472"/>
          </a:xfrm>
        </p:spPr>
        <p:txBody>
          <a:bodyPr/>
          <a:lstStyle/>
          <a:p>
            <a:pPr marL="0" indent="0">
              <a:buNone/>
            </a:pPr>
            <a:r>
              <a:rPr lang="en-US" sz="2400" dirty="0" smtClean="0"/>
              <a:t>Receiver </a:t>
            </a:r>
            <a:r>
              <a:rPr lang="en-US" sz="2400" dirty="0"/>
              <a:t>attempts to </a:t>
            </a:r>
            <a:r>
              <a:rPr lang="en-US" sz="2400" dirty="0" err="1"/>
              <a:t>playout</a:t>
            </a:r>
            <a:r>
              <a:rPr lang="en-US" sz="2400" dirty="0"/>
              <a:t> each chunk at exactly </a:t>
            </a:r>
            <a:r>
              <a:rPr lang="en-US" sz="2400" dirty="0">
                <a:latin typeface="Times New Roman"/>
                <a:cs typeface="Times New Roman"/>
              </a:rPr>
              <a:t>q</a:t>
            </a:r>
            <a:r>
              <a:rPr lang="en-US" sz="2400" dirty="0"/>
              <a:t> </a:t>
            </a:r>
            <a:r>
              <a:rPr lang="en-US" sz="2400" dirty="0" err="1"/>
              <a:t>msecs</a:t>
            </a:r>
            <a:r>
              <a:rPr lang="en-US" sz="2400" dirty="0"/>
              <a:t> after the chunk is </a:t>
            </a:r>
            <a:r>
              <a:rPr lang="en-US" sz="2400" dirty="0" smtClean="0"/>
              <a:t>generated</a:t>
            </a:r>
            <a:endParaRPr lang="en-US" sz="2400" dirty="0"/>
          </a:p>
          <a:p>
            <a:r>
              <a:rPr lang="en-US" sz="2000" dirty="0"/>
              <a:t>If chunk is time stamped </a:t>
            </a:r>
            <a:r>
              <a:rPr lang="en-US" sz="2000" dirty="0">
                <a:latin typeface="Times New Roman"/>
                <a:cs typeface="Times New Roman"/>
              </a:rPr>
              <a:t>t</a:t>
            </a:r>
            <a:r>
              <a:rPr lang="en-US" sz="2000" dirty="0"/>
              <a:t>, receiver plays out chunk at </a:t>
            </a:r>
            <a:r>
              <a:rPr lang="en-US" sz="2000" dirty="0" err="1">
                <a:latin typeface="Times New Roman"/>
                <a:cs typeface="Times New Roman"/>
              </a:rPr>
              <a:t>t+</a:t>
            </a:r>
            <a:r>
              <a:rPr lang="en-US" sz="2000" dirty="0" err="1" smtClean="0">
                <a:latin typeface="Times New Roman"/>
                <a:cs typeface="Times New Roman"/>
              </a:rPr>
              <a:t>q</a:t>
            </a:r>
            <a:endParaRPr lang="en-US" sz="2000" dirty="0">
              <a:latin typeface="Times New Roman"/>
              <a:cs typeface="Times New Roman"/>
            </a:endParaRPr>
          </a:p>
          <a:p>
            <a:r>
              <a:rPr lang="en-US" sz="2000" dirty="0"/>
              <a:t>If chunk arrives after time </a:t>
            </a:r>
            <a:r>
              <a:rPr lang="en-US" sz="2000" dirty="0" err="1">
                <a:latin typeface="Times New Roman"/>
                <a:cs typeface="Times New Roman"/>
              </a:rPr>
              <a:t>t+q</a:t>
            </a:r>
            <a:r>
              <a:rPr lang="en-US" sz="2000" dirty="0"/>
              <a:t>, receiver discards </a:t>
            </a:r>
            <a:r>
              <a:rPr lang="en-US" sz="2000" dirty="0" smtClean="0"/>
              <a:t>it</a:t>
            </a:r>
            <a:endParaRPr lang="en-US" sz="2000" dirty="0"/>
          </a:p>
          <a:p>
            <a:pPr marL="0" indent="0">
              <a:buNone/>
            </a:pPr>
            <a:endParaRPr lang="en-US" sz="2400" dirty="0" smtClean="0"/>
          </a:p>
        </p:txBody>
      </p:sp>
      <p:sp>
        <p:nvSpPr>
          <p:cNvPr id="339975" name="Rectangle 7"/>
          <p:cNvSpPr>
            <a:spLocks noGrp="1" noChangeArrowheads="1"/>
          </p:cNvSpPr>
          <p:nvPr>
            <p:ph type="body" sz="half" idx="2"/>
          </p:nvPr>
        </p:nvSpPr>
        <p:spPr>
          <a:xfrm>
            <a:off x="4788024" y="1124744"/>
            <a:ext cx="4131940" cy="4176464"/>
          </a:xfrm>
        </p:spPr>
        <p:txBody>
          <a:bodyPr/>
          <a:lstStyle/>
          <a:p>
            <a:pPr marL="0" indent="0">
              <a:buNone/>
            </a:pPr>
            <a:r>
              <a:rPr lang="en-US" sz="2400" dirty="0"/>
              <a:t>Sequence numbers not necessary</a:t>
            </a:r>
          </a:p>
          <a:p>
            <a:pPr marL="0" indent="0">
              <a:buNone/>
            </a:pPr>
            <a:endParaRPr lang="en-US" sz="2400" dirty="0"/>
          </a:p>
          <a:p>
            <a:pPr marL="0" indent="0">
              <a:buNone/>
            </a:pPr>
            <a:r>
              <a:rPr lang="en-US" sz="2400" dirty="0"/>
              <a:t>Strategy allows for lost packets</a:t>
            </a:r>
          </a:p>
          <a:p>
            <a:endParaRPr lang="en-US" sz="2400" dirty="0" smtClean="0"/>
          </a:p>
          <a:p>
            <a:pPr marL="0" indent="0">
              <a:buNone/>
            </a:pPr>
            <a:r>
              <a:rPr lang="en-US" sz="2400" dirty="0" smtClean="0"/>
              <a:t>Tradeoff </a:t>
            </a:r>
            <a:r>
              <a:rPr lang="en-US" sz="2400" dirty="0"/>
              <a:t>for </a:t>
            </a:r>
            <a:r>
              <a:rPr lang="en-US" sz="2400" dirty="0">
                <a:latin typeface="Times New Roman"/>
                <a:cs typeface="Times New Roman"/>
              </a:rPr>
              <a:t>q</a:t>
            </a:r>
            <a:r>
              <a:rPr lang="en-US" sz="2400" dirty="0"/>
              <a:t>:</a:t>
            </a:r>
          </a:p>
          <a:p>
            <a:r>
              <a:rPr lang="en-US" sz="2000" dirty="0"/>
              <a:t>large </a:t>
            </a:r>
            <a:r>
              <a:rPr lang="en-US" sz="2000" dirty="0">
                <a:latin typeface="Times New Roman"/>
                <a:cs typeface="Times New Roman"/>
              </a:rPr>
              <a:t>q</a:t>
            </a:r>
            <a:r>
              <a:rPr lang="en-US" sz="2000" dirty="0"/>
              <a:t>: less packet </a:t>
            </a:r>
            <a:r>
              <a:rPr lang="en-US" sz="2000" dirty="0" smtClean="0"/>
              <a:t>drop/loss (better audio quality)</a:t>
            </a:r>
            <a:endParaRPr lang="en-US" sz="2000" dirty="0"/>
          </a:p>
          <a:p>
            <a:r>
              <a:rPr lang="en-US" sz="2000" dirty="0"/>
              <a:t>small </a:t>
            </a:r>
            <a:r>
              <a:rPr lang="en-US" sz="2000" dirty="0">
                <a:latin typeface="Times New Roman"/>
                <a:cs typeface="Times New Roman"/>
              </a:rPr>
              <a:t>q</a:t>
            </a:r>
            <a:r>
              <a:rPr lang="en-US" sz="2000" dirty="0"/>
              <a:t>: better interactive experience</a:t>
            </a:r>
          </a:p>
        </p:txBody>
      </p:sp>
      <p:sp>
        <p:nvSpPr>
          <p:cNvPr id="9" name="Rectangle 2"/>
          <p:cNvSpPr>
            <a:spLocks noGrp="1" noChangeArrowheads="1"/>
          </p:cNvSpPr>
          <p:nvPr>
            <p:ph type="title"/>
          </p:nvPr>
        </p:nvSpPr>
        <p:spPr>
          <a:xfrm>
            <a:off x="312738" y="127000"/>
            <a:ext cx="8797925" cy="561975"/>
          </a:xfrm>
        </p:spPr>
        <p:txBody>
          <a:bodyPr/>
          <a:lstStyle/>
          <a:p>
            <a:r>
              <a:rPr lang="en-US" dirty="0" smtClean="0"/>
              <a:t>Jitter compensation</a:t>
            </a:r>
            <a:endParaRPr lang="en-US" sz="2000" dirty="0"/>
          </a:p>
        </p:txBody>
      </p:sp>
    </p:spTree>
    <p:extLst>
      <p:ext uri="{BB962C8B-B14F-4D97-AF65-F5344CB8AC3E}">
        <p14:creationId xmlns:p14="http://schemas.microsoft.com/office/powerpoint/2010/main" val="2117257016"/>
      </p:ext>
    </p:extLst>
  </p:cSld>
  <p:clrMapOvr>
    <a:masterClrMapping/>
  </p:clrMapOvr>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2"/>
          <p:cNvSpPr>
            <a:spLocks noGrp="1" noChangeArrowheads="1"/>
          </p:cNvSpPr>
          <p:nvPr>
            <p:ph type="title"/>
          </p:nvPr>
        </p:nvSpPr>
        <p:spPr/>
        <p:txBody>
          <a:bodyPr/>
          <a:lstStyle/>
          <a:p>
            <a:r>
              <a:rPr lang="en-US" dirty="0" smtClean="0"/>
              <a:t>Jitter compensation</a:t>
            </a:r>
            <a:endParaRPr lang="en-US" sz="2000" dirty="0"/>
          </a:p>
        </p:txBody>
      </p:sp>
      <p:graphicFrame>
        <p:nvGraphicFramePr>
          <p:cNvPr id="338950" name="Object 6"/>
          <p:cNvGraphicFramePr>
            <a:graphicFrameLocks noGrp="1" noChangeAspect="1"/>
          </p:cNvGraphicFramePr>
          <p:nvPr>
            <p:ph idx="1"/>
            <p:extLst>
              <p:ext uri="{D42A27DB-BD31-4B8C-83A1-F6EECF244321}">
                <p14:modId xmlns:p14="http://schemas.microsoft.com/office/powerpoint/2010/main" val="2915826064"/>
              </p:ext>
            </p:extLst>
          </p:nvPr>
        </p:nvGraphicFramePr>
        <p:xfrm>
          <a:off x="736600" y="1662832"/>
          <a:ext cx="7669213" cy="4862512"/>
        </p:xfrm>
        <a:graphic>
          <a:graphicData uri="http://schemas.openxmlformats.org/presentationml/2006/ole">
            <mc:AlternateContent xmlns:mc="http://schemas.openxmlformats.org/markup-compatibility/2006">
              <mc:Choice xmlns:v="urn:schemas-microsoft-com:vml" Requires="v">
                <p:oleObj spid="_x0000_s1305" name="VISIO" r:id="rId3" imgW="7669440" imgH="4862880" progId="Visio.Drawing.5">
                  <p:embed/>
                </p:oleObj>
              </mc:Choice>
              <mc:Fallback>
                <p:oleObj name="VISIO" r:id="rId3" imgW="7669440" imgH="4862880" progId="Visio.Drawing.5">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6600" y="1662832"/>
                        <a:ext cx="7669213" cy="4862512"/>
                      </a:xfrm>
                      <a:prstGeom prst="rect">
                        <a:avLst/>
                      </a:prstGeom>
                      <a:extLst>
                        <a:ext uri="{FAA26D3D-D897-4be2-8F04-BA451C77F1D7}">
                          <ma14:placeholderFlag xmlns:ma14="http://schemas.microsoft.com/office/mac/drawingml/2011/main" val="1"/>
                        </a:ext>
                      </a:extLst>
                    </p:spPr>
                  </p:pic>
                </p:oleObj>
              </mc:Fallback>
            </mc:AlternateContent>
          </a:graphicData>
        </a:graphic>
      </p:graphicFrame>
      <p:sp>
        <p:nvSpPr>
          <p:cNvPr id="338949" name="Rectangle 5"/>
          <p:cNvSpPr>
            <a:spLocks noGrp="1" noChangeArrowheads="1"/>
          </p:cNvSpPr>
          <p:nvPr>
            <p:ph type="body" sz="half" idx="4294967295"/>
          </p:nvPr>
        </p:nvSpPr>
        <p:spPr>
          <a:xfrm>
            <a:off x="2411760" y="836712"/>
            <a:ext cx="6480720" cy="1574800"/>
          </a:xfrm>
        </p:spPr>
        <p:txBody>
          <a:bodyPr/>
          <a:lstStyle/>
          <a:p>
            <a:pPr marL="0" indent="0">
              <a:buNone/>
            </a:pPr>
            <a:r>
              <a:rPr lang="en-US" sz="2000" dirty="0"/>
              <a:t>Sender generates packets every 20 </a:t>
            </a:r>
            <a:r>
              <a:rPr lang="en-US" sz="2000" dirty="0" err="1"/>
              <a:t>msec</a:t>
            </a:r>
            <a:r>
              <a:rPr lang="en-US" sz="2000" dirty="0"/>
              <a:t> during talk </a:t>
            </a:r>
            <a:r>
              <a:rPr lang="en-US" sz="2000" dirty="0" smtClean="0"/>
              <a:t>spurt</a:t>
            </a:r>
            <a:endParaRPr lang="en-US" sz="2000" dirty="0"/>
          </a:p>
          <a:p>
            <a:pPr marL="0" indent="0">
              <a:buNone/>
            </a:pPr>
            <a:r>
              <a:rPr lang="en-US" sz="2000" dirty="0" smtClean="0"/>
              <a:t>First </a:t>
            </a:r>
            <a:r>
              <a:rPr lang="en-US" sz="2000" dirty="0"/>
              <a:t>packet received at time </a:t>
            </a:r>
            <a:r>
              <a:rPr lang="en-US" sz="2000" dirty="0">
                <a:latin typeface="Times New Roman"/>
                <a:cs typeface="Times New Roman"/>
              </a:rPr>
              <a:t>r</a:t>
            </a:r>
          </a:p>
          <a:p>
            <a:pPr marL="0" indent="0">
              <a:buNone/>
            </a:pPr>
            <a:r>
              <a:rPr lang="en-US" sz="2000" dirty="0" smtClean="0"/>
              <a:t>First </a:t>
            </a:r>
            <a:r>
              <a:rPr lang="en-US" sz="2000" dirty="0" err="1"/>
              <a:t>playout</a:t>
            </a:r>
            <a:r>
              <a:rPr lang="en-US" sz="2000" dirty="0"/>
              <a:t> schedule: begins at </a:t>
            </a:r>
            <a:r>
              <a:rPr lang="en-US" sz="2000" dirty="0" smtClean="0">
                <a:latin typeface="Times New Roman"/>
                <a:cs typeface="Times New Roman"/>
              </a:rPr>
              <a:t>p</a:t>
            </a:r>
            <a:endParaRPr lang="en-US" sz="2000" dirty="0">
              <a:latin typeface="Times New Roman"/>
              <a:cs typeface="Times New Roman"/>
            </a:endParaRPr>
          </a:p>
          <a:p>
            <a:pPr marL="0" indent="0">
              <a:buNone/>
            </a:pPr>
            <a:r>
              <a:rPr lang="en-US" sz="2000" dirty="0" smtClean="0"/>
              <a:t>Second </a:t>
            </a:r>
            <a:r>
              <a:rPr lang="en-US" sz="2000" dirty="0" err="1"/>
              <a:t>playout</a:t>
            </a:r>
            <a:r>
              <a:rPr lang="en-US" sz="2000" dirty="0"/>
              <a:t> schedule: begins at </a:t>
            </a:r>
            <a:r>
              <a:rPr lang="en-US" sz="2000" dirty="0">
                <a:latin typeface="Times New Roman"/>
                <a:cs typeface="Times New Roman"/>
              </a:rPr>
              <a:t>p</a:t>
            </a:r>
            <a:r>
              <a:rPr lang="ja-JP" altLang="en-US" sz="2000" dirty="0">
                <a:latin typeface="Times New Roman"/>
                <a:cs typeface="Times New Roman"/>
              </a:rPr>
              <a:t>’</a:t>
            </a:r>
            <a:endParaRPr lang="en-US" sz="2400" dirty="0">
              <a:latin typeface="Times New Roman"/>
              <a:cs typeface="Times New Roman"/>
            </a:endParaRPr>
          </a:p>
          <a:p>
            <a:pPr marL="0" indent="0">
              <a:buNone/>
            </a:pPr>
            <a:endParaRPr lang="en-US" sz="2400" dirty="0"/>
          </a:p>
        </p:txBody>
      </p:sp>
    </p:spTree>
    <p:extLst>
      <p:ext uri="{BB962C8B-B14F-4D97-AF65-F5344CB8AC3E}">
        <p14:creationId xmlns:p14="http://schemas.microsoft.com/office/powerpoint/2010/main" val="1142432956"/>
      </p:ext>
    </p:extLst>
  </p:cSld>
  <p:clrMapOvr>
    <a:masterClrMapping/>
  </p:clrMapOvr>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Rectangle 2"/>
          <p:cNvSpPr>
            <a:spLocks noGrp="1" noChangeArrowheads="1"/>
          </p:cNvSpPr>
          <p:nvPr>
            <p:ph type="title"/>
          </p:nvPr>
        </p:nvSpPr>
        <p:spPr/>
        <p:txBody>
          <a:bodyPr/>
          <a:lstStyle/>
          <a:p>
            <a:r>
              <a:rPr lang="en-US" dirty="0" smtClean="0"/>
              <a:t>Jitter compensation: Adaptive </a:t>
            </a:r>
            <a:r>
              <a:rPr lang="en-US" dirty="0" err="1" smtClean="0"/>
              <a:t>playout</a:t>
            </a:r>
            <a:r>
              <a:rPr lang="en-US" dirty="0" smtClean="0"/>
              <a:t> delay</a:t>
            </a:r>
            <a:endParaRPr lang="en-US" dirty="0"/>
          </a:p>
        </p:txBody>
      </p:sp>
      <p:sp>
        <p:nvSpPr>
          <p:cNvPr id="2" name="Content Placeholder 1"/>
          <p:cNvSpPr>
            <a:spLocks noGrp="1"/>
          </p:cNvSpPr>
          <p:nvPr>
            <p:ph idx="1"/>
          </p:nvPr>
        </p:nvSpPr>
        <p:spPr/>
        <p:txBody>
          <a:bodyPr/>
          <a:lstStyle/>
          <a:p>
            <a:pPr marL="0" indent="0">
              <a:buNone/>
            </a:pPr>
            <a:r>
              <a:rPr lang="en-US" sz="2000" dirty="0"/>
              <a:t>Estimate network delay and adjust </a:t>
            </a:r>
            <a:r>
              <a:rPr lang="en-US" sz="2000" dirty="0" err="1"/>
              <a:t>playout</a:t>
            </a:r>
            <a:r>
              <a:rPr lang="en-US" sz="2000" dirty="0"/>
              <a:t> delay at the beginning of each talk </a:t>
            </a:r>
            <a:r>
              <a:rPr lang="en-US" sz="2000" dirty="0" smtClean="0"/>
              <a:t>spurt</a:t>
            </a:r>
          </a:p>
          <a:p>
            <a:pPr marL="0" indent="0">
              <a:buNone/>
            </a:pPr>
            <a:r>
              <a:rPr lang="en-US" sz="2000" dirty="0" smtClean="0"/>
              <a:t>Silent </a:t>
            </a:r>
            <a:r>
              <a:rPr lang="en-US" sz="2000" dirty="0"/>
              <a:t>periods are compressed and </a:t>
            </a:r>
            <a:r>
              <a:rPr lang="en-US" sz="2000" dirty="0" smtClean="0"/>
              <a:t>elongated as needed</a:t>
            </a:r>
          </a:p>
          <a:p>
            <a:pPr marL="0" indent="0">
              <a:buNone/>
            </a:pPr>
            <a:endParaRPr lang="en-US" sz="2000" dirty="0" smtClean="0"/>
          </a:p>
          <a:p>
            <a:pPr marL="0" indent="0">
              <a:buNone/>
            </a:pPr>
            <a:r>
              <a:rPr lang="en-US" sz="2000" dirty="0" smtClean="0"/>
              <a:t>Chunks </a:t>
            </a:r>
            <a:r>
              <a:rPr lang="en-US" sz="2000" i="1" dirty="0"/>
              <a:t>still</a:t>
            </a:r>
            <a:r>
              <a:rPr lang="en-US" sz="2000" dirty="0"/>
              <a:t> played out every 20 </a:t>
            </a:r>
            <a:r>
              <a:rPr lang="en-US" sz="2000" dirty="0" err="1"/>
              <a:t>msec</a:t>
            </a:r>
            <a:r>
              <a:rPr lang="en-US" sz="2000" dirty="0"/>
              <a:t> during talk </a:t>
            </a:r>
            <a:r>
              <a:rPr lang="en-US" sz="2000" dirty="0" smtClean="0"/>
              <a:t>spurt</a:t>
            </a:r>
          </a:p>
          <a:p>
            <a:pPr marL="0" indent="0">
              <a:buNone/>
            </a:pPr>
            <a:endParaRPr lang="en-US" sz="2000" b="1" dirty="0"/>
          </a:p>
          <a:p>
            <a:pPr marL="0" indent="0">
              <a:buNone/>
            </a:pPr>
            <a:endParaRPr lang="en-US" sz="2000" b="1" dirty="0" smtClean="0"/>
          </a:p>
          <a:p>
            <a:pPr marL="0" indent="0">
              <a:buNone/>
            </a:pPr>
            <a:endParaRPr lang="en-US" sz="2000" b="1" dirty="0"/>
          </a:p>
          <a:p>
            <a:pPr marL="0" indent="0">
              <a:buNone/>
            </a:pPr>
            <a:endParaRPr lang="en-US" sz="2000" b="1" dirty="0" smtClean="0"/>
          </a:p>
          <a:p>
            <a:pPr marL="0" indent="0">
              <a:buNone/>
            </a:pPr>
            <a:endParaRPr lang="en-US" sz="2000" b="1" dirty="0" smtClean="0"/>
          </a:p>
          <a:p>
            <a:pPr marL="0" indent="0">
              <a:buNone/>
            </a:pPr>
            <a:endParaRPr lang="en-US" sz="2000" dirty="0" smtClean="0"/>
          </a:p>
          <a:p>
            <a:pPr marL="0" indent="0">
              <a:buNone/>
            </a:pPr>
            <a:r>
              <a:rPr lang="en-US" sz="2000" dirty="0" smtClean="0"/>
              <a:t>Dynamic </a:t>
            </a:r>
            <a:r>
              <a:rPr lang="en-US" sz="2000" dirty="0"/>
              <a:t>estimate of average delay at receiver</a:t>
            </a:r>
            <a:r>
              <a:rPr lang="en-US" sz="2000" dirty="0" smtClean="0"/>
              <a:t>:</a:t>
            </a:r>
          </a:p>
          <a:p>
            <a:pPr marL="0" indent="0">
              <a:buNone/>
            </a:pPr>
            <a:endParaRPr lang="en-US" sz="2000" dirty="0"/>
          </a:p>
          <a:p>
            <a:pPr marL="0" indent="0">
              <a:buNone/>
            </a:pPr>
            <a:r>
              <a:rPr lang="en-US" sz="2000" dirty="0" smtClean="0"/>
              <a:t>where </a:t>
            </a:r>
            <a:r>
              <a:rPr lang="en-US" sz="2000" i="1" dirty="0">
                <a:latin typeface="Times New Roman"/>
                <a:cs typeface="Times New Roman"/>
              </a:rPr>
              <a:t>u</a:t>
            </a:r>
            <a:r>
              <a:rPr lang="en-US" sz="2000" dirty="0"/>
              <a:t> is a fixed constant (e.g., </a:t>
            </a:r>
            <a:r>
              <a:rPr lang="en-US" sz="2000" i="1" dirty="0">
                <a:latin typeface="Times New Roman"/>
                <a:cs typeface="Times New Roman"/>
              </a:rPr>
              <a:t>u = .01</a:t>
            </a:r>
            <a:r>
              <a:rPr lang="en-US" sz="2000" dirty="0" smtClean="0"/>
              <a:t>)</a:t>
            </a:r>
            <a:endParaRPr lang="en-US" sz="2000" dirty="0"/>
          </a:p>
        </p:txBody>
      </p:sp>
      <p:graphicFrame>
        <p:nvGraphicFramePr>
          <p:cNvPr id="345091" name="Object 3"/>
          <p:cNvGraphicFramePr>
            <a:graphicFrameLocks noChangeAspect="1"/>
          </p:cNvGraphicFramePr>
          <p:nvPr>
            <p:extLst>
              <p:ext uri="{D42A27DB-BD31-4B8C-83A1-F6EECF244321}">
                <p14:modId xmlns:p14="http://schemas.microsoft.com/office/powerpoint/2010/main" val="1842121057"/>
              </p:ext>
            </p:extLst>
          </p:nvPr>
        </p:nvGraphicFramePr>
        <p:xfrm>
          <a:off x="899592" y="2430388"/>
          <a:ext cx="6172200" cy="1790700"/>
        </p:xfrm>
        <a:graphic>
          <a:graphicData uri="http://schemas.openxmlformats.org/presentationml/2006/ole">
            <mc:AlternateContent xmlns:mc="http://schemas.openxmlformats.org/markup-compatibility/2006">
              <mc:Choice xmlns:v="urn:schemas-microsoft-com:vml" Requires="v">
                <p:oleObj spid="_x0000_s2620" name="Equation" r:id="rId3" imgW="3936960" imgH="1143000" progId="Equation.3">
                  <p:embed/>
                </p:oleObj>
              </mc:Choice>
              <mc:Fallback>
                <p:oleObj name="Equation" r:id="rId3" imgW="3936960" imgH="11430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9592" y="2430388"/>
                        <a:ext cx="6172200" cy="1790700"/>
                      </a:xfrm>
                      <a:prstGeom prst="rect">
                        <a:avLst/>
                      </a:prstGeom>
                      <a:noFill/>
                      <a:ln>
                        <a:noFill/>
                      </a:ln>
                      <a:effectLst/>
                      <a:extLst>
                        <a:ext uri="{909E8E84-426E-40dd-AFC4-6F175D3DCCD1}">
                          <a14:hiddenFill xmlns:a14="http://schemas.microsoft.com/office/drawing/2010/main">
                            <a:solidFill>
                              <a:srgbClr val="FF00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345095" name="Object 7"/>
          <p:cNvGraphicFramePr>
            <a:graphicFrameLocks noChangeAspect="1"/>
          </p:cNvGraphicFramePr>
          <p:nvPr>
            <p:extLst>
              <p:ext uri="{D42A27DB-BD31-4B8C-83A1-F6EECF244321}">
                <p14:modId xmlns:p14="http://schemas.microsoft.com/office/powerpoint/2010/main" val="2364042565"/>
              </p:ext>
            </p:extLst>
          </p:nvPr>
        </p:nvGraphicFramePr>
        <p:xfrm>
          <a:off x="899592" y="4941168"/>
          <a:ext cx="2438400" cy="360363"/>
        </p:xfrm>
        <a:graphic>
          <a:graphicData uri="http://schemas.openxmlformats.org/presentationml/2006/ole">
            <mc:AlternateContent xmlns:mc="http://schemas.openxmlformats.org/markup-compatibility/2006">
              <mc:Choice xmlns:v="urn:schemas-microsoft-com:vml" Requires="v">
                <p:oleObj spid="_x0000_s2621" name="Equation" r:id="rId5" imgW="1549080" imgH="228600" progId="Equation.3">
                  <p:embed/>
                </p:oleObj>
              </mc:Choice>
              <mc:Fallback>
                <p:oleObj name="Equation" r:id="rId5" imgW="1549080" imgH="2286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99592" y="4941168"/>
                        <a:ext cx="2438400" cy="3603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Tree>
    <p:extLst>
      <p:ext uri="{BB962C8B-B14F-4D97-AF65-F5344CB8AC3E}">
        <p14:creationId xmlns:p14="http://schemas.microsoft.com/office/powerpoint/2010/main" val="1540435903"/>
      </p:ext>
    </p:extLst>
  </p:cSld>
  <p:clrMapOvr>
    <a:masterClrMapping/>
  </p:clrMapOvr>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Rectangle 2"/>
          <p:cNvSpPr>
            <a:spLocks noGrp="1" noChangeArrowheads="1"/>
          </p:cNvSpPr>
          <p:nvPr>
            <p:ph type="title"/>
          </p:nvPr>
        </p:nvSpPr>
        <p:spPr/>
        <p:txBody>
          <a:bodyPr/>
          <a:lstStyle/>
          <a:p>
            <a:pPr eaLnBrk="1" hangingPunct="1"/>
            <a:r>
              <a:rPr lang="en-US" dirty="0">
                <a:ea typeface="ＭＳ Ｐゴシック" charset="0"/>
              </a:rPr>
              <a:t>Media</a:t>
            </a:r>
          </a:p>
        </p:txBody>
      </p:sp>
      <p:sp>
        <p:nvSpPr>
          <p:cNvPr id="6146" name="Rectangle 3"/>
          <p:cNvSpPr>
            <a:spLocks noGrp="1" noChangeArrowheads="1"/>
          </p:cNvSpPr>
          <p:nvPr>
            <p:ph idx="1"/>
          </p:nvPr>
        </p:nvSpPr>
        <p:spPr>
          <a:xfrm>
            <a:off x="179512" y="866775"/>
            <a:ext cx="8784976" cy="1266081"/>
          </a:xfrm>
        </p:spPr>
        <p:txBody>
          <a:bodyPr/>
          <a:lstStyle/>
          <a:p>
            <a:pPr marL="0" indent="0" eaLnBrk="1" hangingPunct="1">
              <a:lnSpc>
                <a:spcPct val="90000"/>
              </a:lnSpc>
              <a:buNone/>
            </a:pPr>
            <a:r>
              <a:rPr lang="en-US" sz="2400" dirty="0">
                <a:ea typeface="ＭＳ Ｐゴシック" charset="0"/>
              </a:rPr>
              <a:t>Medium: "Thing in the middle“</a:t>
            </a:r>
          </a:p>
          <a:p>
            <a:pPr>
              <a:lnSpc>
                <a:spcPct val="90000"/>
              </a:lnSpc>
            </a:pPr>
            <a:r>
              <a:rPr lang="en-US" sz="2000" dirty="0">
                <a:ea typeface="ＭＳ Ｐゴシック" charset="0"/>
              </a:rPr>
              <a:t>here: means to distribute and present information</a:t>
            </a:r>
          </a:p>
          <a:p>
            <a:pPr marL="0" indent="0" eaLnBrk="1" hangingPunct="1">
              <a:lnSpc>
                <a:spcPct val="90000"/>
              </a:lnSpc>
              <a:buNone/>
            </a:pPr>
            <a:r>
              <a:rPr lang="en-US" sz="2400" dirty="0">
                <a:ea typeface="ＭＳ Ｐゴシック" charset="0"/>
              </a:rPr>
              <a:t>Media affect human computer interaction</a:t>
            </a:r>
          </a:p>
        </p:txBody>
      </p:sp>
      <p:sp>
        <p:nvSpPr>
          <p:cNvPr id="6147" name="Rectangle 4"/>
          <p:cNvSpPr>
            <a:spLocks noGrp="1" noChangeArrowheads="1"/>
          </p:cNvSpPr>
          <p:nvPr>
            <p:ph sz="half" idx="4294967295"/>
          </p:nvPr>
        </p:nvSpPr>
        <p:spPr>
          <a:xfrm>
            <a:off x="179512" y="4941888"/>
            <a:ext cx="8199437" cy="1439440"/>
          </a:xfrm>
        </p:spPr>
        <p:txBody>
          <a:bodyPr/>
          <a:lstStyle/>
          <a:p>
            <a:pPr marL="0" indent="0" eaLnBrk="1" hangingPunct="1">
              <a:lnSpc>
                <a:spcPct val="90000"/>
              </a:lnSpc>
              <a:buNone/>
            </a:pPr>
            <a:r>
              <a:rPr lang="en-US" sz="2400" dirty="0">
                <a:latin typeface="Eurostile"/>
                <a:ea typeface="ＭＳ Ｐゴシック" charset="0"/>
                <a:cs typeface="Eurostile"/>
              </a:rPr>
              <a:t>The mantra of multimedia users</a:t>
            </a:r>
          </a:p>
          <a:p>
            <a:pPr>
              <a:lnSpc>
                <a:spcPct val="90000"/>
              </a:lnSpc>
            </a:pPr>
            <a:r>
              <a:rPr lang="en-US" sz="2000" dirty="0">
                <a:latin typeface="Eurostile"/>
                <a:ea typeface="ＭＳ Ｐゴシック" charset="0"/>
                <a:cs typeface="Eurostile"/>
              </a:rPr>
              <a:t>Speaking is faster than writing</a:t>
            </a:r>
          </a:p>
          <a:p>
            <a:pPr>
              <a:lnSpc>
                <a:spcPct val="90000"/>
              </a:lnSpc>
            </a:pPr>
            <a:r>
              <a:rPr lang="en-US" sz="2000" dirty="0">
                <a:latin typeface="Eurostile"/>
                <a:ea typeface="ＭＳ Ｐゴシック" charset="0"/>
                <a:cs typeface="Eurostile"/>
              </a:rPr>
              <a:t>Listening is easier than reading</a:t>
            </a:r>
          </a:p>
          <a:p>
            <a:pPr>
              <a:lnSpc>
                <a:spcPct val="90000"/>
              </a:lnSpc>
            </a:pPr>
            <a:r>
              <a:rPr lang="en-US" sz="2000" dirty="0">
                <a:latin typeface="Eurostile"/>
                <a:ea typeface="ＭＳ Ｐゴシック" charset="0"/>
                <a:cs typeface="Eurostile"/>
              </a:rPr>
              <a:t>Showing is easier than describing</a:t>
            </a:r>
          </a:p>
        </p:txBody>
      </p:sp>
      <p:pic>
        <p:nvPicPr>
          <p:cNvPr id="6148"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27163" y="2204864"/>
            <a:ext cx="6029325" cy="263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type="none" w="lg" len="lg"/>
              </a14:hiddenLine>
            </a:ext>
          </a:extLst>
        </p:spPr>
      </p:pic>
    </p:spTree>
    <p:extLst>
      <p:ext uri="{BB962C8B-B14F-4D97-AF65-F5344CB8AC3E}">
        <p14:creationId xmlns:p14="http://schemas.microsoft.com/office/powerpoint/2010/main" val="96447402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147">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147">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6147">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147">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Rectangle 2"/>
          <p:cNvSpPr>
            <a:spLocks noGrp="1" noChangeArrowheads="1"/>
          </p:cNvSpPr>
          <p:nvPr>
            <p:ph type="title"/>
          </p:nvPr>
        </p:nvSpPr>
        <p:spPr/>
        <p:txBody>
          <a:bodyPr/>
          <a:lstStyle/>
          <a:p>
            <a:r>
              <a:rPr lang="en-US" dirty="0"/>
              <a:t>Jitter compensation: Adaptive </a:t>
            </a:r>
            <a:r>
              <a:rPr lang="en-US" dirty="0" err="1"/>
              <a:t>playout</a:t>
            </a:r>
            <a:r>
              <a:rPr lang="en-US" dirty="0"/>
              <a:t> delay</a:t>
            </a:r>
          </a:p>
        </p:txBody>
      </p:sp>
      <p:sp>
        <p:nvSpPr>
          <p:cNvPr id="337923" name="Text Box 3"/>
          <p:cNvSpPr txBox="1">
            <a:spLocks noChangeArrowheads="1"/>
          </p:cNvSpPr>
          <p:nvPr/>
        </p:nvSpPr>
        <p:spPr bwMode="auto">
          <a:xfrm>
            <a:off x="228600" y="1162050"/>
            <a:ext cx="655359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r>
              <a:rPr lang="en-US" sz="2000" dirty="0">
                <a:latin typeface="Eurostile"/>
                <a:cs typeface="Eurostile"/>
              </a:rPr>
              <a:t>Also useful to estimate the average deviation of the delay, </a:t>
            </a:r>
            <a:r>
              <a:rPr lang="en-US" sz="2000" i="1" dirty="0">
                <a:latin typeface="Eurostile"/>
                <a:cs typeface="Eurostile"/>
              </a:rPr>
              <a:t>v</a:t>
            </a:r>
            <a:r>
              <a:rPr lang="en-US" sz="2000" i="1" baseline="-25000" dirty="0">
                <a:latin typeface="Eurostile"/>
                <a:cs typeface="Eurostile"/>
              </a:rPr>
              <a:t>i </a:t>
            </a:r>
            <a:r>
              <a:rPr lang="en-US" sz="2000" dirty="0">
                <a:latin typeface="Eurostile"/>
                <a:cs typeface="Eurostile"/>
              </a:rPr>
              <a:t>:</a:t>
            </a:r>
            <a:endParaRPr lang="en-US" sz="2800" dirty="0">
              <a:latin typeface="Eurostile"/>
              <a:cs typeface="Eurostile"/>
            </a:endParaRPr>
          </a:p>
        </p:txBody>
      </p:sp>
      <p:graphicFrame>
        <p:nvGraphicFramePr>
          <p:cNvPr id="337924" name="Object 4"/>
          <p:cNvGraphicFramePr>
            <a:graphicFrameLocks noChangeAspect="1"/>
          </p:cNvGraphicFramePr>
          <p:nvPr>
            <p:extLst>
              <p:ext uri="{D42A27DB-BD31-4B8C-83A1-F6EECF244321}">
                <p14:modId xmlns:p14="http://schemas.microsoft.com/office/powerpoint/2010/main" val="141593759"/>
              </p:ext>
            </p:extLst>
          </p:nvPr>
        </p:nvGraphicFramePr>
        <p:xfrm>
          <a:off x="4514850" y="3321050"/>
          <a:ext cx="112713" cy="214313"/>
        </p:xfrm>
        <a:graphic>
          <a:graphicData uri="http://schemas.openxmlformats.org/presentationml/2006/ole">
            <mc:AlternateContent xmlns:mc="http://schemas.openxmlformats.org/markup-compatibility/2006">
              <mc:Choice xmlns:v="urn:schemas-microsoft-com:vml" Requires="v">
                <p:oleObj spid="_x0000_s8296" name="Equation" r:id="rId4" imgW="114120" imgH="215640" progId="Equation.3">
                  <p:embed/>
                </p:oleObj>
              </mc:Choice>
              <mc:Fallback>
                <p:oleObj name="Equation" r:id="rId4" imgW="114120" imgH="2156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14850" y="3321050"/>
                        <a:ext cx="112713" cy="214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graphicFrame>
        <p:nvGraphicFramePr>
          <p:cNvPr id="337925" name="Object 5"/>
          <p:cNvGraphicFramePr>
            <a:graphicFrameLocks noChangeAspect="1"/>
          </p:cNvGraphicFramePr>
          <p:nvPr>
            <p:extLst>
              <p:ext uri="{D42A27DB-BD31-4B8C-83A1-F6EECF244321}">
                <p14:modId xmlns:p14="http://schemas.microsoft.com/office/powerpoint/2010/main" val="845144403"/>
              </p:ext>
            </p:extLst>
          </p:nvPr>
        </p:nvGraphicFramePr>
        <p:xfrm>
          <a:off x="2166938" y="1676400"/>
          <a:ext cx="3516312" cy="446088"/>
        </p:xfrm>
        <a:graphic>
          <a:graphicData uri="http://schemas.openxmlformats.org/presentationml/2006/ole">
            <mc:AlternateContent xmlns:mc="http://schemas.openxmlformats.org/markup-compatibility/2006">
              <mc:Choice xmlns:v="urn:schemas-microsoft-com:vml" Requires="v">
                <p:oleObj spid="_x0000_s8297" name="Equation" r:id="rId6" imgW="1803240" imgH="228600" progId="Equation.3">
                  <p:embed/>
                </p:oleObj>
              </mc:Choice>
              <mc:Fallback>
                <p:oleObj name="Equation" r:id="rId6" imgW="1803240" imgH="2286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6938" y="1676400"/>
                        <a:ext cx="3516312" cy="4460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337926" name="Text Box 6"/>
          <p:cNvSpPr txBox="1">
            <a:spLocks noChangeArrowheads="1"/>
          </p:cNvSpPr>
          <p:nvPr/>
        </p:nvSpPr>
        <p:spPr bwMode="auto">
          <a:xfrm>
            <a:off x="228600" y="2209800"/>
            <a:ext cx="87630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r>
              <a:rPr lang="en-US" sz="2000" dirty="0">
                <a:latin typeface="Eurostile"/>
                <a:cs typeface="Eurostile"/>
              </a:rPr>
              <a:t>The estimates </a:t>
            </a:r>
            <a:r>
              <a:rPr lang="en-US" sz="2000" i="1" dirty="0">
                <a:latin typeface="Times New Roman"/>
                <a:cs typeface="Times New Roman"/>
              </a:rPr>
              <a:t>d</a:t>
            </a:r>
            <a:r>
              <a:rPr lang="en-US" sz="2000" i="1" baseline="-25000" dirty="0">
                <a:latin typeface="Times New Roman"/>
                <a:cs typeface="Times New Roman"/>
              </a:rPr>
              <a:t>i</a:t>
            </a:r>
            <a:r>
              <a:rPr lang="en-US" sz="2000" dirty="0">
                <a:latin typeface="Times New Roman"/>
                <a:cs typeface="Times New Roman"/>
              </a:rPr>
              <a:t> </a:t>
            </a:r>
            <a:r>
              <a:rPr lang="en-US" sz="2000" dirty="0">
                <a:latin typeface="Eurostile"/>
                <a:cs typeface="Eurostile"/>
              </a:rPr>
              <a:t>and </a:t>
            </a:r>
            <a:r>
              <a:rPr lang="en-US" sz="2000" i="1" dirty="0">
                <a:latin typeface="Times New Roman"/>
                <a:cs typeface="Times New Roman"/>
              </a:rPr>
              <a:t>v</a:t>
            </a:r>
            <a:r>
              <a:rPr lang="en-US" sz="2000" i="1" baseline="-25000" dirty="0">
                <a:latin typeface="Times New Roman"/>
                <a:cs typeface="Times New Roman"/>
              </a:rPr>
              <a:t>i</a:t>
            </a:r>
            <a:r>
              <a:rPr lang="en-US" sz="2000" dirty="0">
                <a:latin typeface="Times New Roman"/>
                <a:cs typeface="Times New Roman"/>
              </a:rPr>
              <a:t> </a:t>
            </a:r>
            <a:r>
              <a:rPr lang="en-US" sz="2000" dirty="0">
                <a:latin typeface="Eurostile"/>
                <a:cs typeface="Eurostile"/>
              </a:rPr>
              <a:t>are calculated for every received packet, although they are only used at the beginning of a talk </a:t>
            </a:r>
            <a:r>
              <a:rPr lang="en-US" sz="2000" dirty="0" smtClean="0">
                <a:latin typeface="Eurostile"/>
                <a:cs typeface="Eurostile"/>
              </a:rPr>
              <a:t>spurt</a:t>
            </a:r>
            <a:endParaRPr lang="en-US" sz="2000" dirty="0">
              <a:solidFill>
                <a:schemeClr val="accent2"/>
              </a:solidFill>
              <a:latin typeface="Eurostile"/>
              <a:cs typeface="Eurostile"/>
            </a:endParaRPr>
          </a:p>
          <a:p>
            <a:endParaRPr lang="en-US" sz="2000" dirty="0">
              <a:solidFill>
                <a:schemeClr val="accent2"/>
              </a:solidFill>
              <a:latin typeface="Eurostile"/>
              <a:cs typeface="Eurostile"/>
            </a:endParaRPr>
          </a:p>
          <a:p>
            <a:r>
              <a:rPr lang="en-US" sz="2000" dirty="0">
                <a:latin typeface="Eurostile"/>
                <a:cs typeface="Eurostile"/>
              </a:rPr>
              <a:t>For first packet in talk spurt, </a:t>
            </a:r>
            <a:r>
              <a:rPr lang="en-US" sz="2000" dirty="0" err="1">
                <a:latin typeface="Eurostile"/>
                <a:cs typeface="Eurostile"/>
              </a:rPr>
              <a:t>playout</a:t>
            </a:r>
            <a:r>
              <a:rPr lang="en-US" sz="2000" dirty="0">
                <a:latin typeface="Eurostile"/>
                <a:cs typeface="Eurostile"/>
              </a:rPr>
              <a:t> time is:</a:t>
            </a:r>
          </a:p>
        </p:txBody>
      </p:sp>
      <p:graphicFrame>
        <p:nvGraphicFramePr>
          <p:cNvPr id="337927" name="Object 7"/>
          <p:cNvGraphicFramePr>
            <a:graphicFrameLocks noChangeAspect="1"/>
          </p:cNvGraphicFramePr>
          <p:nvPr>
            <p:extLst>
              <p:ext uri="{D42A27DB-BD31-4B8C-83A1-F6EECF244321}">
                <p14:modId xmlns:p14="http://schemas.microsoft.com/office/powerpoint/2010/main" val="2598578456"/>
              </p:ext>
            </p:extLst>
          </p:nvPr>
        </p:nvGraphicFramePr>
        <p:xfrm>
          <a:off x="2895600" y="3581400"/>
          <a:ext cx="1981200" cy="441325"/>
        </p:xfrm>
        <a:graphic>
          <a:graphicData uri="http://schemas.openxmlformats.org/presentationml/2006/ole">
            <mc:AlternateContent xmlns:mc="http://schemas.openxmlformats.org/markup-compatibility/2006">
              <mc:Choice xmlns:v="urn:schemas-microsoft-com:vml" Requires="v">
                <p:oleObj spid="_x0000_s8298" name="Equation" r:id="rId8" imgW="1028520" imgH="228600" progId="Equation.3">
                  <p:embed/>
                </p:oleObj>
              </mc:Choice>
              <mc:Fallback>
                <p:oleObj name="Equation" r:id="rId8" imgW="1028520" imgH="2286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895600" y="3581400"/>
                        <a:ext cx="1981200" cy="441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337928" name="Text Box 8"/>
          <p:cNvSpPr txBox="1">
            <a:spLocks noChangeArrowheads="1"/>
          </p:cNvSpPr>
          <p:nvPr/>
        </p:nvSpPr>
        <p:spPr bwMode="auto">
          <a:xfrm>
            <a:off x="228600" y="4141788"/>
            <a:ext cx="336502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r>
              <a:rPr lang="en-US" sz="2000" dirty="0">
                <a:latin typeface="Eurostile"/>
                <a:cs typeface="Eurostile"/>
              </a:rPr>
              <a:t>where </a:t>
            </a:r>
            <a:r>
              <a:rPr lang="en-US" sz="2000" dirty="0">
                <a:latin typeface="Times New Roman"/>
                <a:cs typeface="Times New Roman"/>
              </a:rPr>
              <a:t>K</a:t>
            </a:r>
            <a:r>
              <a:rPr lang="en-US" sz="2000" dirty="0">
                <a:latin typeface="Eurostile"/>
                <a:cs typeface="Eurostile"/>
              </a:rPr>
              <a:t> is a positive </a:t>
            </a:r>
            <a:r>
              <a:rPr lang="en-US" sz="2000" dirty="0" smtClean="0">
                <a:latin typeface="Eurostile"/>
                <a:cs typeface="Eurostile"/>
              </a:rPr>
              <a:t>constant</a:t>
            </a:r>
            <a:endParaRPr lang="en-US" sz="2000" dirty="0">
              <a:latin typeface="Eurostile"/>
              <a:cs typeface="Eurostile"/>
            </a:endParaRPr>
          </a:p>
        </p:txBody>
      </p:sp>
      <p:graphicFrame>
        <p:nvGraphicFramePr>
          <p:cNvPr id="337929" name="Object 9"/>
          <p:cNvGraphicFramePr>
            <a:graphicFrameLocks noChangeAspect="1"/>
          </p:cNvGraphicFramePr>
          <p:nvPr>
            <p:extLst>
              <p:ext uri="{D42A27DB-BD31-4B8C-83A1-F6EECF244321}">
                <p14:modId xmlns:p14="http://schemas.microsoft.com/office/powerpoint/2010/main" val="3346127963"/>
              </p:ext>
            </p:extLst>
          </p:nvPr>
        </p:nvGraphicFramePr>
        <p:xfrm>
          <a:off x="2026097" y="5182592"/>
          <a:ext cx="2414587" cy="423862"/>
        </p:xfrm>
        <a:graphic>
          <a:graphicData uri="http://schemas.openxmlformats.org/presentationml/2006/ole">
            <mc:AlternateContent xmlns:mc="http://schemas.openxmlformats.org/markup-compatibility/2006">
              <mc:Choice xmlns:v="urn:schemas-microsoft-com:vml" Requires="v">
                <p:oleObj spid="_x0000_s8299" name="Equation" r:id="rId10" imgW="1231900" imgH="215900" progId="Equation.3">
                  <p:embed/>
                </p:oleObj>
              </mc:Choice>
              <mc:Fallback>
                <p:oleObj name="Equation" r:id="rId10" imgW="1231900" imgH="215900" progId="Equation.3">
                  <p:embed/>
                  <p:pic>
                    <p:nvPicPr>
                      <p:cNvPr id="0" name=""/>
                      <p:cNvPicPr>
                        <a:picLocks noChangeAspect="1" noChangeArrowheads="1"/>
                      </p:cNvPicPr>
                      <p:nvPr/>
                    </p:nvPicPr>
                    <p:blipFill>
                      <a:blip r:embed="rId11"/>
                      <a:srcRect/>
                      <a:stretch>
                        <a:fillRect/>
                      </a:stretch>
                    </p:blipFill>
                    <p:spPr bwMode="auto">
                      <a:xfrm>
                        <a:off x="2026097" y="5182592"/>
                        <a:ext cx="2414587" cy="4238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oleObj>
              </mc:Fallback>
            </mc:AlternateContent>
          </a:graphicData>
        </a:graphic>
      </p:graphicFrame>
      <p:sp>
        <p:nvSpPr>
          <p:cNvPr id="3" name="TextBox 2"/>
          <p:cNvSpPr txBox="1"/>
          <p:nvPr/>
        </p:nvSpPr>
        <p:spPr>
          <a:xfrm>
            <a:off x="5508104" y="3501008"/>
            <a:ext cx="2432802" cy="646331"/>
          </a:xfrm>
          <a:prstGeom prst="rect">
            <a:avLst/>
          </a:prstGeom>
          <a:solidFill>
            <a:srgbClr val="FFFFFF"/>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dirty="0" smtClean="0">
                <a:latin typeface="Eurostile"/>
                <a:cs typeface="Eurostile"/>
              </a:rPr>
              <a:t>application chooses the</a:t>
            </a:r>
          </a:p>
          <a:p>
            <a:r>
              <a:rPr lang="en-US" dirty="0" smtClean="0">
                <a:latin typeface="Eurostile"/>
                <a:cs typeface="Eurostile"/>
              </a:rPr>
              <a:t>safety margin </a:t>
            </a:r>
            <a:r>
              <a:rPr lang="en-US" i="1" dirty="0" err="1" smtClean="0">
                <a:latin typeface="Times New Roman"/>
                <a:cs typeface="Times New Roman"/>
              </a:rPr>
              <a:t>Kv</a:t>
            </a:r>
            <a:r>
              <a:rPr lang="en-US" i="1" baseline="-25000" dirty="0" err="1" smtClean="0">
                <a:latin typeface="Times New Roman"/>
                <a:cs typeface="Times New Roman"/>
              </a:rPr>
              <a:t>i</a:t>
            </a:r>
            <a:endParaRPr lang="en-US" i="1" baseline="-25000" dirty="0" smtClean="0">
              <a:latin typeface="Times New Roman"/>
              <a:cs typeface="Times New Roman"/>
            </a:endParaRPr>
          </a:p>
        </p:txBody>
      </p:sp>
      <p:sp>
        <p:nvSpPr>
          <p:cNvPr id="22" name="Text Box 8"/>
          <p:cNvSpPr txBox="1">
            <a:spLocks noChangeArrowheads="1"/>
          </p:cNvSpPr>
          <p:nvPr/>
        </p:nvSpPr>
        <p:spPr bwMode="auto">
          <a:xfrm>
            <a:off x="228600" y="5181768"/>
            <a:ext cx="179455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r>
              <a:rPr lang="en-US" sz="2000" dirty="0" err="1" smtClean="0">
                <a:latin typeface="Eurostile"/>
                <a:cs typeface="Eurostile"/>
              </a:rPr>
              <a:t>Playout</a:t>
            </a:r>
            <a:r>
              <a:rPr lang="en-US" sz="2000" dirty="0" smtClean="0">
                <a:latin typeface="Eurostile"/>
                <a:cs typeface="Eurostile"/>
              </a:rPr>
              <a:t> </a:t>
            </a:r>
            <a:r>
              <a:rPr lang="en-US" sz="2000" dirty="0">
                <a:latin typeface="Eurostile"/>
                <a:cs typeface="Eurostile"/>
              </a:rPr>
              <a:t>delay </a:t>
            </a:r>
            <a:r>
              <a:rPr lang="en-US" sz="2000" dirty="0" smtClean="0">
                <a:latin typeface="Eurostile"/>
                <a:cs typeface="Eurostile"/>
              </a:rPr>
              <a:t>is</a:t>
            </a:r>
            <a:endParaRPr lang="en-US" sz="2000" dirty="0">
              <a:latin typeface="Eurostile"/>
              <a:cs typeface="Eurostile"/>
            </a:endParaRPr>
          </a:p>
        </p:txBody>
      </p:sp>
      <p:sp>
        <p:nvSpPr>
          <p:cNvPr id="23" name="Text Box 8"/>
          <p:cNvSpPr txBox="1">
            <a:spLocks noChangeArrowheads="1"/>
          </p:cNvSpPr>
          <p:nvPr/>
        </p:nvSpPr>
        <p:spPr bwMode="auto">
          <a:xfrm>
            <a:off x="221833" y="5551140"/>
            <a:ext cx="503214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r>
              <a:rPr lang="en-US" sz="2000" dirty="0" smtClean="0">
                <a:latin typeface="Eurostile"/>
                <a:cs typeface="Eurostile"/>
              </a:rPr>
              <a:t>for this and </a:t>
            </a:r>
            <a:r>
              <a:rPr lang="en-US" sz="2000" b="1" i="1" dirty="0" smtClean="0">
                <a:latin typeface="Eurostile"/>
                <a:cs typeface="Eurostile"/>
              </a:rPr>
              <a:t>all other </a:t>
            </a:r>
            <a:r>
              <a:rPr lang="en-US" sz="2000" dirty="0" smtClean="0">
                <a:latin typeface="Eurostile"/>
                <a:cs typeface="Eurostile"/>
              </a:rPr>
              <a:t>packets in </a:t>
            </a:r>
            <a:r>
              <a:rPr lang="en-US" sz="2000" b="1" i="1" dirty="0" smtClean="0">
                <a:latin typeface="Eurostile"/>
                <a:cs typeface="Eurostile"/>
              </a:rPr>
              <a:t>this</a:t>
            </a:r>
            <a:r>
              <a:rPr lang="en-US" sz="2000" dirty="0" smtClean="0">
                <a:latin typeface="Eurostile"/>
                <a:cs typeface="Eurostile"/>
              </a:rPr>
              <a:t> talk spurt</a:t>
            </a:r>
            <a:endParaRPr lang="en-US" sz="2000" dirty="0">
              <a:latin typeface="Eurostile"/>
              <a:cs typeface="Eurostile"/>
            </a:endParaRPr>
          </a:p>
        </p:txBody>
      </p:sp>
      <p:sp>
        <p:nvSpPr>
          <p:cNvPr id="13" name="TextBox 12"/>
          <p:cNvSpPr txBox="1"/>
          <p:nvPr/>
        </p:nvSpPr>
        <p:spPr>
          <a:xfrm>
            <a:off x="6189142" y="1628800"/>
            <a:ext cx="2847354" cy="584776"/>
          </a:xfrm>
          <a:prstGeom prst="rect">
            <a:avLst/>
          </a:prstGeom>
          <a:solidFill>
            <a:srgbClr val="FFFFFF"/>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1600" dirty="0" smtClean="0">
                <a:latin typeface="Eurostile"/>
                <a:cs typeface="Eurostile"/>
              </a:rPr>
              <a:t>Deviation: How strongly</a:t>
            </a:r>
            <a:br>
              <a:rPr lang="en-US" sz="1600" dirty="0" smtClean="0">
                <a:latin typeface="Eurostile"/>
                <a:cs typeface="Eurostile"/>
              </a:rPr>
            </a:br>
            <a:r>
              <a:rPr lang="en-US" sz="1600" dirty="0" smtClean="0">
                <a:latin typeface="Eurostile"/>
                <a:cs typeface="Eurostile"/>
              </a:rPr>
              <a:t>does the queue length change?</a:t>
            </a:r>
          </a:p>
        </p:txBody>
      </p:sp>
    </p:spTree>
    <p:extLst>
      <p:ext uri="{BB962C8B-B14F-4D97-AF65-F5344CB8AC3E}">
        <p14:creationId xmlns:p14="http://schemas.microsoft.com/office/powerpoint/2010/main" val="50656105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Rectangle 2"/>
          <p:cNvSpPr>
            <a:spLocks noGrp="1" noChangeArrowheads="1"/>
          </p:cNvSpPr>
          <p:nvPr>
            <p:ph type="title"/>
          </p:nvPr>
        </p:nvSpPr>
        <p:spPr/>
        <p:txBody>
          <a:bodyPr/>
          <a:lstStyle/>
          <a:p>
            <a:r>
              <a:rPr lang="en-US" dirty="0"/>
              <a:t>Jitter compensation: Adaptive </a:t>
            </a:r>
            <a:r>
              <a:rPr lang="en-US" dirty="0" err="1"/>
              <a:t>playout</a:t>
            </a:r>
            <a:r>
              <a:rPr lang="en-US" dirty="0"/>
              <a:t> delay</a:t>
            </a:r>
          </a:p>
        </p:txBody>
      </p:sp>
      <p:sp>
        <p:nvSpPr>
          <p:cNvPr id="336899" name="Rectangle 3"/>
          <p:cNvSpPr>
            <a:spLocks noGrp="1" noChangeArrowheads="1"/>
          </p:cNvSpPr>
          <p:nvPr>
            <p:ph idx="1"/>
          </p:nvPr>
        </p:nvSpPr>
        <p:spPr/>
        <p:txBody>
          <a:bodyPr/>
          <a:lstStyle/>
          <a:p>
            <a:pPr>
              <a:buFont typeface="ZapfDingbats" charset="0"/>
              <a:buNone/>
            </a:pPr>
            <a:r>
              <a:rPr lang="en-US" u="sng" dirty="0">
                <a:solidFill>
                  <a:srgbClr val="FF0000"/>
                </a:solidFill>
              </a:rPr>
              <a:t>How to determine whether a packet is the first in a </a:t>
            </a:r>
            <a:r>
              <a:rPr lang="en-US" u="sng" dirty="0" err="1" smtClean="0">
                <a:solidFill>
                  <a:srgbClr val="FF0000"/>
                </a:solidFill>
              </a:rPr>
              <a:t>talkspurt</a:t>
            </a:r>
            <a:r>
              <a:rPr lang="en-US" u="sng" dirty="0" smtClean="0">
                <a:solidFill>
                  <a:srgbClr val="FF0000"/>
                </a:solidFill>
              </a:rPr>
              <a:t>?</a:t>
            </a:r>
          </a:p>
          <a:p>
            <a:pPr>
              <a:buFont typeface="ZapfDingbats" charset="0"/>
              <a:buNone/>
            </a:pPr>
            <a:endParaRPr lang="en-US" dirty="0"/>
          </a:p>
          <a:p>
            <a:r>
              <a:rPr lang="en-US" dirty="0"/>
              <a:t>If there were never loss, receiver could simply look at the successive time </a:t>
            </a:r>
            <a:r>
              <a:rPr lang="en-US" dirty="0" smtClean="0"/>
              <a:t>stamps</a:t>
            </a:r>
          </a:p>
          <a:p>
            <a:pPr lvl="1"/>
            <a:r>
              <a:rPr lang="en-US" dirty="0" smtClean="0"/>
              <a:t>Difference </a:t>
            </a:r>
            <a:r>
              <a:rPr lang="en-US" dirty="0"/>
              <a:t>of successive stamps &gt; 20 </a:t>
            </a:r>
            <a:r>
              <a:rPr lang="en-US" dirty="0" err="1"/>
              <a:t>msec</a:t>
            </a:r>
            <a:r>
              <a:rPr lang="en-US" dirty="0"/>
              <a:t>, talk spurt </a:t>
            </a:r>
            <a:r>
              <a:rPr lang="en-US" dirty="0" smtClean="0"/>
              <a:t>begins</a:t>
            </a:r>
          </a:p>
          <a:p>
            <a:pPr lvl="1"/>
            <a:endParaRPr lang="en-US" dirty="0"/>
          </a:p>
          <a:p>
            <a:r>
              <a:rPr lang="en-US" dirty="0"/>
              <a:t>But because loss is possible, receiver must look at both time stamps and sequence </a:t>
            </a:r>
            <a:r>
              <a:rPr lang="en-US" dirty="0" smtClean="0"/>
              <a:t>numbers</a:t>
            </a:r>
          </a:p>
          <a:p>
            <a:pPr lvl="1"/>
            <a:r>
              <a:rPr lang="en-US" dirty="0" smtClean="0"/>
              <a:t>Difference </a:t>
            </a:r>
            <a:r>
              <a:rPr lang="en-US" dirty="0"/>
              <a:t>of successive stamps &gt; 20 </a:t>
            </a:r>
            <a:r>
              <a:rPr lang="en-US" dirty="0" err="1"/>
              <a:t>msec</a:t>
            </a:r>
            <a:r>
              <a:rPr lang="en-US" dirty="0"/>
              <a:t> and sequence numbers without gaps, talk spurt </a:t>
            </a:r>
            <a:r>
              <a:rPr lang="en-US" dirty="0" smtClean="0"/>
              <a:t>begins</a:t>
            </a:r>
            <a:endParaRPr lang="en-US" dirty="0"/>
          </a:p>
        </p:txBody>
      </p:sp>
    </p:spTree>
    <p:extLst>
      <p:ext uri="{BB962C8B-B14F-4D97-AF65-F5344CB8AC3E}">
        <p14:creationId xmlns:p14="http://schemas.microsoft.com/office/powerpoint/2010/main" val="4269148854"/>
      </p:ext>
    </p:extLst>
  </p:cSld>
  <p:clrMapOvr>
    <a:masterClrMapping/>
  </p:clrMapOvr>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2"/>
          <p:cNvSpPr>
            <a:spLocks noGrp="1" noChangeArrowheads="1"/>
          </p:cNvSpPr>
          <p:nvPr>
            <p:ph type="title"/>
          </p:nvPr>
        </p:nvSpPr>
        <p:spPr/>
        <p:txBody>
          <a:bodyPr/>
          <a:lstStyle/>
          <a:p>
            <a:r>
              <a:rPr lang="en-US" dirty="0" smtClean="0"/>
              <a:t>Loss compensation</a:t>
            </a:r>
            <a:endParaRPr lang="en-US" dirty="0"/>
          </a:p>
        </p:txBody>
      </p:sp>
      <p:sp>
        <p:nvSpPr>
          <p:cNvPr id="193539" name="Rectangle 3"/>
          <p:cNvSpPr>
            <a:spLocks noGrp="1" noChangeArrowheads="1"/>
          </p:cNvSpPr>
          <p:nvPr>
            <p:ph sz="half" idx="1"/>
          </p:nvPr>
        </p:nvSpPr>
        <p:spPr>
          <a:xfrm>
            <a:off x="323528" y="2649117"/>
            <a:ext cx="4176464" cy="3384376"/>
          </a:xfrm>
        </p:spPr>
        <p:txBody>
          <a:bodyPr/>
          <a:lstStyle/>
          <a:p>
            <a:pPr>
              <a:buFont typeface="ZapfDingbats" charset="0"/>
              <a:buNone/>
            </a:pPr>
            <a:r>
              <a:rPr lang="en-US" sz="2000" u="sng" dirty="0" smtClean="0">
                <a:solidFill>
                  <a:srgbClr val="FF0000"/>
                </a:solidFill>
              </a:rPr>
              <a:t>forward </a:t>
            </a:r>
            <a:r>
              <a:rPr lang="en-US" sz="2000" u="sng" dirty="0">
                <a:solidFill>
                  <a:srgbClr val="FF0000"/>
                </a:solidFill>
              </a:rPr>
              <a:t>error correction (FEC): simple scheme</a:t>
            </a:r>
            <a:endParaRPr lang="en-US" sz="2000" dirty="0"/>
          </a:p>
          <a:p>
            <a:r>
              <a:rPr lang="en-US" sz="2000" dirty="0"/>
              <a:t>for every group of n chunks create a redundant chunk by exclusive OR-</a:t>
            </a:r>
            <a:r>
              <a:rPr lang="en-US" sz="2000" dirty="0" err="1"/>
              <a:t>ing</a:t>
            </a:r>
            <a:r>
              <a:rPr lang="en-US" sz="2000" dirty="0"/>
              <a:t> the n original chunks</a:t>
            </a:r>
          </a:p>
          <a:p>
            <a:r>
              <a:rPr lang="en-US" sz="2000" dirty="0"/>
              <a:t>send out n+1 chunks, increasing the bandwidth by factor 1/n.</a:t>
            </a:r>
          </a:p>
          <a:p>
            <a:r>
              <a:rPr lang="en-US" sz="2000" dirty="0"/>
              <a:t>can reconstruct the original n chunks if there is at most one lost chunk from the n+1 chunks</a:t>
            </a:r>
          </a:p>
          <a:p>
            <a:endParaRPr lang="en-US" sz="2000" dirty="0"/>
          </a:p>
          <a:p>
            <a:pPr lvl="1"/>
            <a:endParaRPr lang="en-US" sz="1800" dirty="0"/>
          </a:p>
          <a:p>
            <a:endParaRPr lang="en-US" sz="2000" dirty="0"/>
          </a:p>
        </p:txBody>
      </p:sp>
      <p:sp>
        <p:nvSpPr>
          <p:cNvPr id="193540" name="Rectangle 4"/>
          <p:cNvSpPr>
            <a:spLocks noGrp="1" noChangeArrowheads="1"/>
          </p:cNvSpPr>
          <p:nvPr>
            <p:ph sz="half" idx="2"/>
          </p:nvPr>
        </p:nvSpPr>
        <p:spPr>
          <a:xfrm>
            <a:off x="4788024" y="3297190"/>
            <a:ext cx="4131940" cy="2868114"/>
          </a:xfrm>
        </p:spPr>
        <p:txBody>
          <a:bodyPr/>
          <a:lstStyle/>
          <a:p>
            <a:r>
              <a:rPr lang="en-US" sz="2000" dirty="0" err="1" smtClean="0"/>
              <a:t>Playout</a:t>
            </a:r>
            <a:r>
              <a:rPr lang="en-US" sz="2000" dirty="0" smtClean="0"/>
              <a:t> of first packet has to wait for arrival of (n+1)</a:t>
            </a:r>
            <a:r>
              <a:rPr lang="en-US" sz="2000" baseline="30000" dirty="0" err="1" smtClean="0"/>
              <a:t>st</a:t>
            </a:r>
            <a:r>
              <a:rPr lang="en-US" sz="2000" dirty="0" smtClean="0"/>
              <a:t> packet</a:t>
            </a:r>
          </a:p>
          <a:p>
            <a:r>
              <a:rPr lang="en-US" sz="2000" dirty="0" err="1" smtClean="0"/>
              <a:t>Playout</a:t>
            </a:r>
            <a:r>
              <a:rPr lang="en-US" sz="2000" dirty="0" smtClean="0"/>
              <a:t> </a:t>
            </a:r>
            <a:r>
              <a:rPr lang="en-US" sz="2000" dirty="0"/>
              <a:t>delay needs to </a:t>
            </a:r>
            <a:r>
              <a:rPr lang="en-US" sz="2000" dirty="0" smtClean="0"/>
              <a:t>be fixed </a:t>
            </a:r>
            <a:r>
              <a:rPr lang="en-US" sz="2000" dirty="0"/>
              <a:t>to the time to receive all n+1 packets</a:t>
            </a:r>
          </a:p>
          <a:p>
            <a:r>
              <a:rPr lang="en-US" sz="2000" dirty="0"/>
              <a:t>Tradeoff: </a:t>
            </a:r>
          </a:p>
          <a:p>
            <a:pPr lvl="1"/>
            <a:r>
              <a:rPr lang="en-US" sz="1800" dirty="0"/>
              <a:t>increase n, less bandwidth waste</a:t>
            </a:r>
          </a:p>
          <a:p>
            <a:pPr lvl="1"/>
            <a:r>
              <a:rPr lang="en-US" sz="1800" dirty="0"/>
              <a:t>increase </a:t>
            </a:r>
            <a:r>
              <a:rPr lang="en-US" sz="1800" dirty="0" smtClean="0"/>
              <a:t>n</a:t>
            </a:r>
            <a:r>
              <a:rPr lang="en-US" sz="1800" dirty="0"/>
              <a:t>, longer </a:t>
            </a:r>
            <a:r>
              <a:rPr lang="en-US" sz="1800" dirty="0" err="1"/>
              <a:t>playout</a:t>
            </a:r>
            <a:r>
              <a:rPr lang="en-US" sz="1800" dirty="0"/>
              <a:t> delay</a:t>
            </a:r>
          </a:p>
          <a:p>
            <a:pPr lvl="1"/>
            <a:r>
              <a:rPr lang="en-US" sz="1800" dirty="0"/>
              <a:t>increase n, higher probability that 2 or more chunks will be lost</a:t>
            </a:r>
          </a:p>
        </p:txBody>
      </p:sp>
      <p:sp>
        <p:nvSpPr>
          <p:cNvPr id="5" name="Rectangle 4"/>
          <p:cNvSpPr txBox="1">
            <a:spLocks noChangeArrowheads="1"/>
          </p:cNvSpPr>
          <p:nvPr/>
        </p:nvSpPr>
        <p:spPr bwMode="auto">
          <a:xfrm>
            <a:off x="395536" y="764704"/>
            <a:ext cx="8424936" cy="1512167"/>
          </a:xfrm>
          <a:prstGeom prst="rect">
            <a:avLst/>
          </a:prstGeom>
          <a:noFill/>
          <a:ln w="9525">
            <a:noFill/>
            <a:miter lim="800000"/>
            <a:headEnd/>
            <a:tailEnd/>
          </a:ln>
          <a:effectLst/>
        </p:spPr>
        <p:txBody>
          <a:bodyPr vert="horz" wrap="square" lIns="91440" tIns="45720" rIns="54000" bIns="45720" numCol="1" anchor="t" anchorCtr="0" compatLnSpc="1">
            <a:prstTxWarp prst="textNoShape">
              <a:avLst/>
            </a:prstTxWarp>
          </a:bodyPr>
          <a:lstStyle>
            <a:lvl1pPr marL="342900" indent="-342900" algn="l" rtl="0" eaLnBrk="1" fontAlgn="base" hangingPunct="1">
              <a:spcBef>
                <a:spcPct val="20000"/>
              </a:spcBef>
              <a:spcAft>
                <a:spcPct val="0"/>
              </a:spcAft>
              <a:buClr>
                <a:srgbClr val="FF6600"/>
              </a:buClr>
              <a:buSzPct val="120000"/>
              <a:buFont typeface="Wingdings" charset="2"/>
              <a:buChar char="§"/>
              <a:defRPr sz="2800">
                <a:solidFill>
                  <a:schemeClr val="tx1"/>
                </a:solidFill>
                <a:latin typeface="Eurostile"/>
                <a:ea typeface="+mn-ea"/>
                <a:cs typeface="Eurostile"/>
              </a:defRPr>
            </a:lvl1pPr>
            <a:lvl2pPr marL="742950" indent="-285750" algn="l" rtl="0" eaLnBrk="1" fontAlgn="base" hangingPunct="1">
              <a:spcBef>
                <a:spcPct val="20000"/>
              </a:spcBef>
              <a:spcAft>
                <a:spcPct val="0"/>
              </a:spcAft>
              <a:buClr>
                <a:srgbClr val="FF6600"/>
              </a:buClr>
              <a:buFont typeface="Tahoma" charset="0"/>
              <a:buChar char="−"/>
              <a:defRPr sz="2400">
                <a:solidFill>
                  <a:schemeClr val="tx1"/>
                </a:solidFill>
                <a:latin typeface="Eurostile"/>
                <a:ea typeface="ＭＳ Ｐゴシック" charset="-128"/>
                <a:cs typeface="Eurostile"/>
              </a:defRPr>
            </a:lvl2pPr>
            <a:lvl3pPr marL="1143000" indent="-228600" algn="l" rtl="0" eaLnBrk="1" fontAlgn="base" hangingPunct="1">
              <a:spcBef>
                <a:spcPct val="20000"/>
              </a:spcBef>
              <a:spcAft>
                <a:spcPct val="0"/>
              </a:spcAft>
              <a:buClr>
                <a:srgbClr val="FF6600"/>
              </a:buClr>
              <a:buChar char="•"/>
              <a:defRPr sz="2000">
                <a:solidFill>
                  <a:schemeClr val="tx1"/>
                </a:solidFill>
                <a:latin typeface="Eurostile"/>
                <a:ea typeface="ＭＳ Ｐゴシック" charset="-128"/>
                <a:cs typeface="Eurostile"/>
              </a:defRPr>
            </a:lvl3pPr>
            <a:lvl4pPr marL="1600200" indent="-228600" algn="l" rtl="0" eaLnBrk="1" fontAlgn="base" hangingPunct="1">
              <a:spcBef>
                <a:spcPct val="20000"/>
              </a:spcBef>
              <a:spcAft>
                <a:spcPct val="0"/>
              </a:spcAft>
              <a:buClr>
                <a:srgbClr val="FF6600"/>
              </a:buClr>
              <a:buFont typeface="Wingdings" charset="2"/>
              <a:buChar char="§"/>
              <a:defRPr sz="1800">
                <a:solidFill>
                  <a:schemeClr val="tx1"/>
                </a:solidFill>
                <a:latin typeface="Eurostile"/>
                <a:ea typeface="ＭＳ Ｐゴシック" charset="-128"/>
                <a:cs typeface="Eurostile"/>
              </a:defRPr>
            </a:lvl4pPr>
            <a:lvl5pPr marL="2057400" indent="-228600" algn="l" rtl="0" eaLnBrk="1" fontAlgn="base" hangingPunct="1">
              <a:spcBef>
                <a:spcPct val="20000"/>
              </a:spcBef>
              <a:spcAft>
                <a:spcPct val="0"/>
              </a:spcAft>
              <a:buClr>
                <a:schemeClr val="tx2"/>
              </a:buClr>
              <a:buSzPct val="50000"/>
              <a:buFont typeface="Wingdings" charset="2"/>
              <a:buChar char="q"/>
              <a:defRPr sz="1800">
                <a:solidFill>
                  <a:schemeClr val="tx1"/>
                </a:solidFill>
                <a:latin typeface="Eurostile"/>
                <a:ea typeface="ＭＳ Ｐゴシック" charset="-128"/>
                <a:cs typeface="Eurostile"/>
              </a:defRPr>
            </a:lvl5pPr>
            <a:lvl6pPr marL="2514600" indent="-228600" algn="l" rtl="0" eaLnBrk="1" fontAlgn="base" hangingPunct="1">
              <a:spcBef>
                <a:spcPct val="20000"/>
              </a:spcBef>
              <a:spcAft>
                <a:spcPct val="0"/>
              </a:spcAft>
              <a:buClr>
                <a:schemeClr val="tx2"/>
              </a:buClr>
              <a:buSzPct val="50000"/>
              <a:buFont typeface="Wingdings" charset="2"/>
              <a:buChar char="q"/>
              <a:defRPr sz="1800">
                <a:solidFill>
                  <a:schemeClr val="tx1"/>
                </a:solidFill>
                <a:latin typeface="+mn-lt"/>
                <a:ea typeface="ＭＳ Ｐゴシック" charset="-128"/>
              </a:defRPr>
            </a:lvl6pPr>
            <a:lvl7pPr marL="2971800" indent="-228600" algn="l" rtl="0" eaLnBrk="1" fontAlgn="base" hangingPunct="1">
              <a:spcBef>
                <a:spcPct val="20000"/>
              </a:spcBef>
              <a:spcAft>
                <a:spcPct val="0"/>
              </a:spcAft>
              <a:buClr>
                <a:schemeClr val="tx2"/>
              </a:buClr>
              <a:buSzPct val="50000"/>
              <a:buFont typeface="Wingdings" charset="2"/>
              <a:buChar char="q"/>
              <a:defRPr sz="1800">
                <a:solidFill>
                  <a:schemeClr val="tx1"/>
                </a:solidFill>
                <a:latin typeface="+mn-lt"/>
                <a:ea typeface="ＭＳ Ｐゴシック" charset="-128"/>
              </a:defRPr>
            </a:lvl7pPr>
            <a:lvl8pPr marL="3429000" indent="-228600" algn="l" rtl="0" eaLnBrk="1" fontAlgn="base" hangingPunct="1">
              <a:spcBef>
                <a:spcPct val="20000"/>
              </a:spcBef>
              <a:spcAft>
                <a:spcPct val="0"/>
              </a:spcAft>
              <a:buClr>
                <a:schemeClr val="tx2"/>
              </a:buClr>
              <a:buSzPct val="50000"/>
              <a:buFont typeface="Wingdings" charset="2"/>
              <a:buChar char="q"/>
              <a:defRPr sz="1800">
                <a:solidFill>
                  <a:schemeClr val="tx1"/>
                </a:solidFill>
                <a:latin typeface="+mn-lt"/>
                <a:ea typeface="ＭＳ Ｐゴシック" charset="-128"/>
              </a:defRPr>
            </a:lvl8pPr>
            <a:lvl9pPr marL="3886200" indent="-228600" algn="l" rtl="0" eaLnBrk="1" fontAlgn="base" hangingPunct="1">
              <a:spcBef>
                <a:spcPct val="20000"/>
              </a:spcBef>
              <a:spcAft>
                <a:spcPct val="0"/>
              </a:spcAft>
              <a:buClr>
                <a:schemeClr val="tx2"/>
              </a:buClr>
              <a:buSzPct val="50000"/>
              <a:buFont typeface="Wingdings" charset="2"/>
              <a:buChar char="q"/>
              <a:defRPr sz="1800">
                <a:solidFill>
                  <a:schemeClr val="tx1"/>
                </a:solidFill>
                <a:latin typeface="+mn-lt"/>
                <a:ea typeface="ＭＳ Ｐゴシック" charset="-128"/>
              </a:defRPr>
            </a:lvl9pPr>
          </a:lstStyle>
          <a:p>
            <a:pPr marL="0" indent="0">
              <a:buNone/>
            </a:pPr>
            <a:r>
              <a:rPr lang="en-US" sz="2000" u="sng" dirty="0" smtClean="0">
                <a:solidFill>
                  <a:srgbClr val="FF0000"/>
                </a:solidFill>
              </a:rPr>
              <a:t>Basic assumption</a:t>
            </a:r>
          </a:p>
          <a:p>
            <a:pPr marL="400050"/>
            <a:r>
              <a:rPr lang="en-US" sz="2000" dirty="0"/>
              <a:t>w</a:t>
            </a:r>
            <a:r>
              <a:rPr lang="en-US" sz="2000" dirty="0" smtClean="0"/>
              <a:t>e have very little time to loose in audio conferencing</a:t>
            </a:r>
          </a:p>
          <a:p>
            <a:pPr marL="400050"/>
            <a:r>
              <a:rPr lang="en-US" sz="2000" dirty="0"/>
              <a:t>e</a:t>
            </a:r>
            <a:r>
              <a:rPr lang="en-US" sz="2000" dirty="0" smtClean="0"/>
              <a:t>very packet carries dozens of samples</a:t>
            </a:r>
          </a:p>
          <a:p>
            <a:pPr marL="400050"/>
            <a:r>
              <a:rPr lang="en-US" sz="2000" dirty="0" smtClean="0"/>
              <a:t>adding several packets delay for complex schemes is not viable</a:t>
            </a:r>
            <a:endParaRPr lang="en-US" sz="2000" dirty="0"/>
          </a:p>
        </p:txBody>
      </p:sp>
    </p:spTree>
    <p:extLst>
      <p:ext uri="{BB962C8B-B14F-4D97-AF65-F5344CB8AC3E}">
        <p14:creationId xmlns:p14="http://schemas.microsoft.com/office/powerpoint/2010/main" val="1853836181"/>
      </p:ext>
    </p:extLst>
  </p:cSld>
  <p:clrMapOvr>
    <a:masterClrMapping/>
  </p:clrMapOvr>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2"/>
          <p:cNvSpPr>
            <a:spLocks noGrp="1" noChangeArrowheads="1"/>
          </p:cNvSpPr>
          <p:nvPr>
            <p:ph type="title"/>
          </p:nvPr>
        </p:nvSpPr>
        <p:spPr/>
        <p:txBody>
          <a:bodyPr/>
          <a:lstStyle/>
          <a:p>
            <a:r>
              <a:rPr lang="en-US" dirty="0"/>
              <a:t>Loss compensation</a:t>
            </a:r>
          </a:p>
        </p:txBody>
      </p:sp>
      <p:sp>
        <p:nvSpPr>
          <p:cNvPr id="2" name="Content Placeholder 1"/>
          <p:cNvSpPr>
            <a:spLocks noGrp="1"/>
          </p:cNvSpPr>
          <p:nvPr>
            <p:ph sz="half" idx="1"/>
          </p:nvPr>
        </p:nvSpPr>
        <p:spPr>
          <a:xfrm>
            <a:off x="323528" y="980728"/>
            <a:ext cx="3456384" cy="5400600"/>
          </a:xfrm>
        </p:spPr>
        <p:txBody>
          <a:bodyPr/>
          <a:lstStyle/>
          <a:p>
            <a:pPr marL="0" indent="0">
              <a:buNone/>
            </a:pPr>
            <a:r>
              <a:rPr lang="en-US" sz="1800" u="sng" dirty="0">
                <a:solidFill>
                  <a:srgbClr val="FF0000"/>
                </a:solidFill>
              </a:rPr>
              <a:t>2nd FEC scheme</a:t>
            </a:r>
          </a:p>
          <a:p>
            <a:pPr>
              <a:buFontTx/>
              <a:buChar char="•"/>
            </a:pPr>
            <a:r>
              <a:rPr lang="ja-JP" altLang="en-US" sz="1800" dirty="0" smtClean="0">
                <a:latin typeface="Arial"/>
              </a:rPr>
              <a:t>“</a:t>
            </a:r>
            <a:r>
              <a:rPr lang="en-US" sz="1800" dirty="0"/>
              <a:t>piggyback lower </a:t>
            </a:r>
            <a:br>
              <a:rPr lang="en-US" sz="1800" dirty="0"/>
            </a:br>
            <a:r>
              <a:rPr lang="en-US" sz="1800" dirty="0"/>
              <a:t>quality stream</a:t>
            </a:r>
            <a:r>
              <a:rPr lang="ja-JP" altLang="en-US" sz="1800" dirty="0">
                <a:latin typeface="Arial"/>
              </a:rPr>
              <a:t>”</a:t>
            </a:r>
            <a:r>
              <a:rPr lang="en-US" sz="1800" dirty="0"/>
              <a:t> </a:t>
            </a:r>
          </a:p>
          <a:p>
            <a:pPr>
              <a:buFontTx/>
              <a:buChar char="•"/>
            </a:pPr>
            <a:r>
              <a:rPr lang="en-US" sz="1800" dirty="0" smtClean="0"/>
              <a:t>send </a:t>
            </a:r>
            <a:r>
              <a:rPr lang="en-US" sz="1800" dirty="0"/>
              <a:t>lower resolution</a:t>
            </a:r>
            <a:br>
              <a:rPr lang="en-US" sz="1800" dirty="0"/>
            </a:br>
            <a:r>
              <a:rPr lang="en-US" sz="1800" dirty="0"/>
              <a:t>audio stream as the</a:t>
            </a:r>
            <a:br>
              <a:rPr lang="en-US" sz="1800" dirty="0"/>
            </a:br>
            <a:r>
              <a:rPr lang="en-US" sz="1800" dirty="0"/>
              <a:t>redundant information</a:t>
            </a:r>
          </a:p>
          <a:p>
            <a:pPr>
              <a:buFontTx/>
              <a:buChar char="•"/>
            </a:pPr>
            <a:r>
              <a:rPr lang="en-US" sz="1800" dirty="0" smtClean="0"/>
              <a:t>for </a:t>
            </a:r>
            <a:r>
              <a:rPr lang="en-US" sz="1800" dirty="0"/>
              <a:t>example, nominal </a:t>
            </a:r>
            <a:br>
              <a:rPr lang="en-US" sz="1800" dirty="0"/>
            </a:br>
            <a:r>
              <a:rPr lang="en-US" sz="1800" dirty="0"/>
              <a:t>stream PCM at 64 kbps</a:t>
            </a:r>
            <a:br>
              <a:rPr lang="en-US" sz="1800" dirty="0"/>
            </a:br>
            <a:r>
              <a:rPr lang="en-US" sz="1800" dirty="0"/>
              <a:t>and redundant stream</a:t>
            </a:r>
            <a:br>
              <a:rPr lang="en-US" sz="1800" dirty="0"/>
            </a:br>
            <a:r>
              <a:rPr lang="en-US" sz="1800" dirty="0"/>
              <a:t>GSM at 13 kbps.</a:t>
            </a:r>
          </a:p>
          <a:p>
            <a:pPr marL="0" indent="0">
              <a:buNone/>
            </a:pPr>
            <a:endParaRPr lang="en-US" sz="1800" dirty="0"/>
          </a:p>
          <a:p>
            <a:pPr>
              <a:buFontTx/>
              <a:buChar char="•"/>
            </a:pPr>
            <a:r>
              <a:rPr lang="en-US" sz="1800" dirty="0" smtClean="0"/>
              <a:t>Sender </a:t>
            </a:r>
            <a:r>
              <a:rPr lang="en-US" sz="1800" dirty="0"/>
              <a:t>creates </a:t>
            </a:r>
            <a:r>
              <a:rPr lang="en-US" sz="1800" dirty="0" smtClean="0"/>
              <a:t>packet by </a:t>
            </a:r>
            <a:r>
              <a:rPr lang="en-US" sz="1800" dirty="0"/>
              <a:t>taking the nth </a:t>
            </a:r>
            <a:r>
              <a:rPr lang="en-US" sz="1800" dirty="0" smtClean="0"/>
              <a:t>chunk from </a:t>
            </a:r>
            <a:r>
              <a:rPr lang="en-US" sz="1800" dirty="0"/>
              <a:t>nominal stream </a:t>
            </a:r>
            <a:r>
              <a:rPr lang="en-US" sz="1800" dirty="0" smtClean="0"/>
              <a:t>and appending </a:t>
            </a:r>
            <a:r>
              <a:rPr lang="en-US" sz="1800" dirty="0"/>
              <a:t>to it the </a:t>
            </a:r>
            <a:r>
              <a:rPr lang="en-US" sz="1800" dirty="0" smtClean="0"/>
              <a:t>(</a:t>
            </a:r>
            <a:r>
              <a:rPr lang="en-US" sz="1800" dirty="0"/>
              <a:t>n-1)</a:t>
            </a:r>
            <a:r>
              <a:rPr lang="en-US" sz="1800" dirty="0" err="1"/>
              <a:t>st</a:t>
            </a:r>
            <a:r>
              <a:rPr lang="en-US" sz="1800" dirty="0"/>
              <a:t> chunk from </a:t>
            </a:r>
            <a:r>
              <a:rPr lang="en-US" sz="1800" dirty="0" smtClean="0"/>
              <a:t>redundant </a:t>
            </a:r>
            <a:r>
              <a:rPr lang="en-US" sz="1800" dirty="0"/>
              <a:t>stream.</a:t>
            </a:r>
          </a:p>
          <a:p>
            <a:endParaRPr lang="en-US" sz="1800" dirty="0"/>
          </a:p>
        </p:txBody>
      </p:sp>
      <p:sp>
        <p:nvSpPr>
          <p:cNvPr id="3" name="Content Placeholder 2"/>
          <p:cNvSpPr>
            <a:spLocks noGrp="1"/>
          </p:cNvSpPr>
          <p:nvPr>
            <p:ph sz="half" idx="2"/>
          </p:nvPr>
        </p:nvSpPr>
        <p:spPr>
          <a:xfrm>
            <a:off x="3851920" y="4581128"/>
            <a:ext cx="5068044" cy="1800200"/>
          </a:xfrm>
        </p:spPr>
        <p:txBody>
          <a:bodyPr/>
          <a:lstStyle/>
          <a:p>
            <a:pPr>
              <a:buFontTx/>
              <a:buChar char="•"/>
            </a:pPr>
            <a:r>
              <a:rPr lang="en-US" sz="1800" dirty="0" smtClean="0"/>
              <a:t>Whenever </a:t>
            </a:r>
            <a:r>
              <a:rPr lang="en-US" sz="1800" dirty="0"/>
              <a:t>there is non-consecutive loss, the</a:t>
            </a:r>
            <a:br>
              <a:rPr lang="en-US" sz="1800" dirty="0"/>
            </a:br>
            <a:r>
              <a:rPr lang="en-US" sz="1800" dirty="0"/>
              <a:t>receiver can conceal the loss. </a:t>
            </a:r>
          </a:p>
          <a:p>
            <a:pPr>
              <a:buFontTx/>
              <a:buChar char="•"/>
            </a:pPr>
            <a:r>
              <a:rPr lang="en-US" sz="1800" dirty="0" smtClean="0"/>
              <a:t>Only </a:t>
            </a:r>
            <a:r>
              <a:rPr lang="en-US" sz="1800" dirty="0"/>
              <a:t>two packets need to be received before </a:t>
            </a:r>
            <a:br>
              <a:rPr lang="en-US" sz="1800" dirty="0"/>
            </a:br>
            <a:r>
              <a:rPr lang="en-US" sz="1800" dirty="0"/>
              <a:t>playback</a:t>
            </a:r>
          </a:p>
          <a:p>
            <a:pPr>
              <a:buFontTx/>
              <a:buChar char="•"/>
            </a:pPr>
            <a:r>
              <a:rPr lang="en-US" sz="1800" dirty="0" smtClean="0"/>
              <a:t>Can </a:t>
            </a:r>
            <a:r>
              <a:rPr lang="en-US" sz="1800" dirty="0"/>
              <a:t>also append (n-1)</a:t>
            </a:r>
            <a:r>
              <a:rPr lang="en-US" sz="1800" dirty="0" err="1"/>
              <a:t>st</a:t>
            </a:r>
            <a:r>
              <a:rPr lang="en-US" sz="1800" dirty="0"/>
              <a:t> and (n-2)</a:t>
            </a:r>
            <a:r>
              <a:rPr lang="en-US" sz="1800" dirty="0" err="1"/>
              <a:t>nd</a:t>
            </a:r>
            <a:r>
              <a:rPr lang="en-US" sz="1800" dirty="0"/>
              <a:t> low-bit rate</a:t>
            </a:r>
            <a:br>
              <a:rPr lang="en-US" sz="1800" dirty="0"/>
            </a:br>
            <a:r>
              <a:rPr lang="en-US" sz="1800" dirty="0"/>
              <a:t>chunk</a:t>
            </a:r>
          </a:p>
          <a:p>
            <a:endParaRPr lang="en-US" sz="1800" dirty="0"/>
          </a:p>
        </p:txBody>
      </p:sp>
      <p:pic>
        <p:nvPicPr>
          <p:cNvPr id="194563" name="Picture 3" descr="C:\Medy\cs118\Notes\TopDown Fall 99\Pictures\632 Mixed Quality Redundancy.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16263" y="1052736"/>
            <a:ext cx="6027737" cy="31321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05018531"/>
      </p:ext>
    </p:extLst>
  </p:cSld>
  <p:clrMapOvr>
    <a:masterClrMapping/>
  </p:clrMapOvr>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p:txBody>
          <a:bodyPr/>
          <a:lstStyle/>
          <a:p>
            <a:r>
              <a:rPr lang="en-US" dirty="0"/>
              <a:t>Loss compensation</a:t>
            </a:r>
          </a:p>
        </p:txBody>
      </p:sp>
      <p:sp>
        <p:nvSpPr>
          <p:cNvPr id="195587" name="Rectangle 3"/>
          <p:cNvSpPr>
            <a:spLocks noGrp="1" noChangeArrowheads="1"/>
          </p:cNvSpPr>
          <p:nvPr>
            <p:ph type="body" sz="half" idx="1"/>
          </p:nvPr>
        </p:nvSpPr>
        <p:spPr>
          <a:xfrm>
            <a:off x="223838" y="1223963"/>
            <a:ext cx="3810000" cy="4908550"/>
          </a:xfrm>
        </p:spPr>
        <p:txBody>
          <a:bodyPr/>
          <a:lstStyle/>
          <a:p>
            <a:pPr>
              <a:buFont typeface="ZapfDingbats" charset="0"/>
              <a:buNone/>
            </a:pPr>
            <a:r>
              <a:rPr lang="en-US" sz="2000" u="sng" dirty="0">
                <a:solidFill>
                  <a:srgbClr val="FF0000"/>
                </a:solidFill>
              </a:rPr>
              <a:t>Interleaving</a:t>
            </a:r>
            <a:endParaRPr lang="en-US" sz="2000" dirty="0"/>
          </a:p>
          <a:p>
            <a:r>
              <a:rPr lang="en-US" sz="2000" dirty="0"/>
              <a:t>chunks are broken</a:t>
            </a:r>
            <a:br>
              <a:rPr lang="en-US" sz="2000" dirty="0"/>
            </a:br>
            <a:r>
              <a:rPr lang="en-US" sz="2000" dirty="0"/>
              <a:t>up into smaller units</a:t>
            </a:r>
          </a:p>
          <a:p>
            <a:r>
              <a:rPr lang="en-US" sz="2000" dirty="0"/>
              <a:t>for example, 4 </a:t>
            </a:r>
            <a:br>
              <a:rPr lang="en-US" sz="2000" dirty="0"/>
            </a:br>
            <a:r>
              <a:rPr lang="en-US" sz="2000" dirty="0"/>
              <a:t>5 </a:t>
            </a:r>
            <a:r>
              <a:rPr lang="en-US" sz="2000" dirty="0" err="1"/>
              <a:t>msec</a:t>
            </a:r>
            <a:r>
              <a:rPr lang="en-US" sz="2000" dirty="0"/>
              <a:t> units per </a:t>
            </a:r>
            <a:br>
              <a:rPr lang="en-US" sz="2000" dirty="0"/>
            </a:br>
            <a:r>
              <a:rPr lang="en-US" sz="2000" dirty="0"/>
              <a:t>chunk</a:t>
            </a:r>
          </a:p>
          <a:p>
            <a:r>
              <a:rPr lang="en-US" sz="2000" dirty="0"/>
              <a:t>interleave the chunks as shown in diagram</a:t>
            </a:r>
          </a:p>
          <a:p>
            <a:r>
              <a:rPr lang="en-US" sz="2000" dirty="0"/>
              <a:t>packet now contains small units from different chunks</a:t>
            </a:r>
          </a:p>
        </p:txBody>
      </p:sp>
      <p:pic>
        <p:nvPicPr>
          <p:cNvPr id="195588" name="Picture 4" descr="C:\Medy\cs118\Notes\TopDown Fall 99\Pictures\633 interleaving.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046538" y="1223963"/>
            <a:ext cx="5097462" cy="2481262"/>
          </a:xfrm>
          <a:prstGeom prst="rect">
            <a:avLst/>
          </a:prstGeom>
          <a:noFill/>
          <a:extLst>
            <a:ext uri="{909E8E84-426E-40dd-AFC4-6F175D3DCCD1}">
              <a14:hiddenFill xmlns:a14="http://schemas.microsoft.com/office/drawing/2010/main">
                <a:solidFill>
                  <a:srgbClr val="FFFFFF"/>
                </a:solidFill>
              </a14:hiddenFill>
            </a:ext>
          </a:extLst>
        </p:spPr>
      </p:pic>
      <p:sp>
        <p:nvSpPr>
          <p:cNvPr id="195589" name="Rectangle 5"/>
          <p:cNvSpPr>
            <a:spLocks noGrp="1" noChangeArrowheads="1"/>
          </p:cNvSpPr>
          <p:nvPr>
            <p:ph type="body" sz="half" idx="2"/>
          </p:nvPr>
        </p:nvSpPr>
        <p:spPr>
          <a:xfrm>
            <a:off x="4265613" y="4183063"/>
            <a:ext cx="3810000" cy="2128837"/>
          </a:xfrm>
        </p:spPr>
        <p:txBody>
          <a:bodyPr/>
          <a:lstStyle/>
          <a:p>
            <a:r>
              <a:rPr lang="en-US" sz="2000" dirty="0"/>
              <a:t>Reassemble chunks at receiver</a:t>
            </a:r>
          </a:p>
          <a:p>
            <a:r>
              <a:rPr lang="en-US" sz="2000" dirty="0"/>
              <a:t>if </a:t>
            </a:r>
            <a:r>
              <a:rPr lang="en-US" sz="2000" dirty="0" smtClean="0"/>
              <a:t>one packet </a:t>
            </a:r>
            <a:r>
              <a:rPr lang="en-US" sz="2000" dirty="0"/>
              <a:t>is lost, still have most of every chunk</a:t>
            </a:r>
          </a:p>
        </p:txBody>
      </p:sp>
    </p:spTree>
    <p:extLst>
      <p:ext uri="{BB962C8B-B14F-4D97-AF65-F5344CB8AC3E}">
        <p14:creationId xmlns:p14="http://schemas.microsoft.com/office/powerpoint/2010/main" val="2151964439"/>
      </p:ext>
    </p:extLst>
  </p:cSld>
  <p:clrMapOvr>
    <a:masterClrMapping/>
  </p:clrMapOvr>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Rectangle 2"/>
          <p:cNvSpPr>
            <a:spLocks noGrp="1" noChangeArrowheads="1"/>
          </p:cNvSpPr>
          <p:nvPr>
            <p:ph type="title"/>
          </p:nvPr>
        </p:nvSpPr>
        <p:spPr/>
        <p:txBody>
          <a:bodyPr/>
          <a:lstStyle/>
          <a:p>
            <a:r>
              <a:rPr lang="en-US" dirty="0"/>
              <a:t>Loss compensation</a:t>
            </a:r>
          </a:p>
        </p:txBody>
      </p:sp>
      <p:sp>
        <p:nvSpPr>
          <p:cNvPr id="352259" name="Rectangle 3"/>
          <p:cNvSpPr>
            <a:spLocks noGrp="1" noChangeArrowheads="1"/>
          </p:cNvSpPr>
          <p:nvPr>
            <p:ph type="body" sz="half" idx="1"/>
          </p:nvPr>
        </p:nvSpPr>
        <p:spPr/>
        <p:txBody>
          <a:bodyPr/>
          <a:lstStyle/>
          <a:p>
            <a:pPr>
              <a:buFont typeface="ZapfDingbats" charset="0"/>
              <a:buNone/>
            </a:pPr>
            <a:r>
              <a:rPr lang="en-US" sz="2000" u="sng" dirty="0">
                <a:solidFill>
                  <a:srgbClr val="FF0000"/>
                </a:solidFill>
              </a:rPr>
              <a:t>Receiver-based repair of damaged audio streams</a:t>
            </a:r>
          </a:p>
          <a:p>
            <a:r>
              <a:rPr lang="en-US" sz="2000" dirty="0"/>
              <a:t>produce a replacement for a lost packet that is similar to the original</a:t>
            </a:r>
          </a:p>
          <a:p>
            <a:r>
              <a:rPr lang="en-US" sz="2000" dirty="0"/>
              <a:t>can give good performance for low loss rates and small packets (4-40 </a:t>
            </a:r>
            <a:r>
              <a:rPr lang="en-US" sz="2000" dirty="0" err="1"/>
              <a:t>msec</a:t>
            </a:r>
            <a:r>
              <a:rPr lang="en-US" sz="2000" dirty="0"/>
              <a:t>)</a:t>
            </a:r>
          </a:p>
          <a:p>
            <a:r>
              <a:rPr lang="en-US" sz="2000" dirty="0"/>
              <a:t>simplest: repetition</a:t>
            </a:r>
          </a:p>
          <a:p>
            <a:r>
              <a:rPr lang="en-US" sz="2000" dirty="0"/>
              <a:t>more complicated: interpolation</a:t>
            </a:r>
          </a:p>
        </p:txBody>
      </p:sp>
      <p:sp>
        <p:nvSpPr>
          <p:cNvPr id="352261" name="Rectangle 5"/>
          <p:cNvSpPr>
            <a:spLocks noChangeArrowheads="1"/>
          </p:cNvSpPr>
          <p:nvPr/>
        </p:nvSpPr>
        <p:spPr bwMode="auto">
          <a:xfrm>
            <a:off x="1684338" y="2041525"/>
            <a:ext cx="18415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endParaRPr lang="en-US" sz="2400">
              <a:latin typeface="Times New Roman" charset="0"/>
            </a:endParaRPr>
          </a:p>
        </p:txBody>
      </p:sp>
    </p:spTree>
    <p:extLst>
      <p:ext uri="{BB962C8B-B14F-4D97-AF65-F5344CB8AC3E}">
        <p14:creationId xmlns:p14="http://schemas.microsoft.com/office/powerpoint/2010/main" val="3446994373"/>
      </p:ext>
    </p:extLst>
  </p:cSld>
  <p:clrMapOvr>
    <a:masterClrMapping/>
  </p:clrMapOvr>
  <p:timing>
    <p:tnLst>
      <p:par>
        <p:cTn xmlns:p14="http://schemas.microsoft.com/office/powerpoint/2010/mai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Grp="1" noChangeArrowheads="1"/>
          </p:cNvSpPr>
          <p:nvPr>
            <p:ph type="title"/>
          </p:nvPr>
        </p:nvSpPr>
        <p:spPr/>
        <p:txBody>
          <a:bodyPr/>
          <a:lstStyle/>
          <a:p>
            <a:r>
              <a:rPr lang="en-US" sz="2800" dirty="0" smtClean="0"/>
              <a:t>Making </a:t>
            </a:r>
            <a:r>
              <a:rPr lang="en-US" sz="2800" dirty="0"/>
              <a:t>the best of best effort</a:t>
            </a:r>
          </a:p>
        </p:txBody>
      </p:sp>
      <p:sp>
        <p:nvSpPr>
          <p:cNvPr id="197635" name="Rectangle 3"/>
          <p:cNvSpPr>
            <a:spLocks noGrp="1" noChangeArrowheads="1"/>
          </p:cNvSpPr>
          <p:nvPr>
            <p:ph idx="1"/>
          </p:nvPr>
        </p:nvSpPr>
        <p:spPr>
          <a:xfrm>
            <a:off x="107504" y="866775"/>
            <a:ext cx="8928992" cy="618009"/>
          </a:xfrm>
        </p:spPr>
        <p:txBody>
          <a:bodyPr/>
          <a:lstStyle/>
          <a:p>
            <a:pPr>
              <a:buFont typeface="ZapfDingbats" charset="0"/>
              <a:buNone/>
            </a:pPr>
            <a:r>
              <a:rPr lang="en-US" sz="2000" u="sng" dirty="0" smtClean="0">
                <a:solidFill>
                  <a:srgbClr val="FF0000"/>
                </a:solidFill>
              </a:rPr>
              <a:t>Mitigating the </a:t>
            </a:r>
            <a:r>
              <a:rPr lang="en-US" sz="2000" u="sng" dirty="0">
                <a:solidFill>
                  <a:srgbClr val="FF0000"/>
                </a:solidFill>
              </a:rPr>
              <a:t>impact of </a:t>
            </a:r>
            <a:r>
              <a:rPr lang="ja-JP" altLang="en-US" sz="2000" u="sng" dirty="0" smtClean="0">
                <a:solidFill>
                  <a:srgbClr val="FF0000"/>
                </a:solidFill>
                <a:latin typeface="Arial"/>
              </a:rPr>
              <a:t>“</a:t>
            </a:r>
            <a:r>
              <a:rPr lang="en-US" sz="2000" u="sng" dirty="0">
                <a:solidFill>
                  <a:srgbClr val="FF0000"/>
                </a:solidFill>
              </a:rPr>
              <a:t>best-effort</a:t>
            </a:r>
            <a:r>
              <a:rPr lang="ja-JP" altLang="en-US" sz="2000" u="sng" dirty="0">
                <a:solidFill>
                  <a:srgbClr val="FF0000"/>
                </a:solidFill>
                <a:latin typeface="Arial"/>
              </a:rPr>
              <a:t>”</a:t>
            </a:r>
            <a:r>
              <a:rPr lang="en-US" sz="2000" u="sng" dirty="0">
                <a:solidFill>
                  <a:srgbClr val="FF0000"/>
                </a:solidFill>
              </a:rPr>
              <a:t> </a:t>
            </a:r>
            <a:r>
              <a:rPr lang="en-US" sz="2000" u="sng" dirty="0" smtClean="0">
                <a:solidFill>
                  <a:srgbClr val="FF0000"/>
                </a:solidFill>
              </a:rPr>
              <a:t>in the Internet</a:t>
            </a:r>
            <a:endParaRPr lang="en-US" sz="2000" dirty="0"/>
          </a:p>
        </p:txBody>
      </p:sp>
      <p:sp>
        <p:nvSpPr>
          <p:cNvPr id="2" name="TextBox 1"/>
          <p:cNvSpPr txBox="1"/>
          <p:nvPr/>
        </p:nvSpPr>
        <p:spPr>
          <a:xfrm>
            <a:off x="251520" y="1412776"/>
            <a:ext cx="3600400" cy="707886"/>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lang="en-US" sz="2000" dirty="0">
                <a:latin typeface="Eurostile"/>
                <a:cs typeface="Eurostile"/>
              </a:rPr>
              <a:t>Use UDP to avoid TCP and its slow-start </a:t>
            </a:r>
            <a:r>
              <a:rPr lang="en-US" sz="2000" dirty="0" smtClean="0">
                <a:latin typeface="Eurostile"/>
                <a:cs typeface="Eurostile"/>
              </a:rPr>
              <a:t>phase</a:t>
            </a:r>
            <a:endParaRPr lang="en-US" sz="2000" dirty="0">
              <a:latin typeface="Eurostile"/>
              <a:cs typeface="Eurostile"/>
            </a:endParaRPr>
          </a:p>
        </p:txBody>
      </p:sp>
      <p:sp>
        <p:nvSpPr>
          <p:cNvPr id="6" name="TextBox 5"/>
          <p:cNvSpPr txBox="1"/>
          <p:nvPr/>
        </p:nvSpPr>
        <p:spPr>
          <a:xfrm>
            <a:off x="251521" y="2325942"/>
            <a:ext cx="3600399" cy="707886"/>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lang="en-US" sz="2000" dirty="0">
                <a:latin typeface="Eurostile"/>
                <a:cs typeface="Eurostile"/>
              </a:rPr>
              <a:t>Buffer content at client and control playback to remedy jitter</a:t>
            </a:r>
          </a:p>
        </p:txBody>
      </p:sp>
      <p:sp>
        <p:nvSpPr>
          <p:cNvPr id="7" name="TextBox 6"/>
          <p:cNvSpPr txBox="1"/>
          <p:nvPr/>
        </p:nvSpPr>
        <p:spPr>
          <a:xfrm>
            <a:off x="251521" y="3239108"/>
            <a:ext cx="3600400" cy="1015663"/>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lang="en-US" sz="2000" dirty="0">
                <a:latin typeface="Eurostile"/>
                <a:cs typeface="Eurostile"/>
              </a:rPr>
              <a:t>We can timestamp packets, so that receiver knows when the packets should be played back </a:t>
            </a:r>
          </a:p>
        </p:txBody>
      </p:sp>
      <p:sp>
        <p:nvSpPr>
          <p:cNvPr id="8" name="TextBox 7"/>
          <p:cNvSpPr txBox="1"/>
          <p:nvPr/>
        </p:nvSpPr>
        <p:spPr>
          <a:xfrm>
            <a:off x="251521" y="4460051"/>
            <a:ext cx="3600400" cy="707886"/>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lang="en-US" sz="2000" dirty="0">
                <a:latin typeface="Eurostile"/>
                <a:cs typeface="Eurostile"/>
              </a:rPr>
              <a:t>Adapt compression level to available bandwidth</a:t>
            </a:r>
          </a:p>
        </p:txBody>
      </p:sp>
      <p:sp>
        <p:nvSpPr>
          <p:cNvPr id="9" name="TextBox 8"/>
          <p:cNvSpPr txBox="1"/>
          <p:nvPr/>
        </p:nvSpPr>
        <p:spPr>
          <a:xfrm>
            <a:off x="251520" y="5373216"/>
            <a:ext cx="3600400" cy="1015663"/>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lang="en-US" sz="2000" dirty="0">
                <a:latin typeface="Eurostile"/>
                <a:cs typeface="Eurostile"/>
              </a:rPr>
              <a:t>We can send redundant packets to mitigate the effects of packet loss</a:t>
            </a:r>
          </a:p>
        </p:txBody>
      </p:sp>
      <p:sp>
        <p:nvSpPr>
          <p:cNvPr id="10" name="TextBox 9"/>
          <p:cNvSpPr txBox="1"/>
          <p:nvPr/>
        </p:nvSpPr>
        <p:spPr>
          <a:xfrm>
            <a:off x="4932040" y="1412776"/>
            <a:ext cx="3600400" cy="1015663"/>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lang="en-US" sz="2000" dirty="0" smtClean="0">
                <a:latin typeface="Eurostile"/>
                <a:cs typeface="Eurostile"/>
              </a:rPr>
              <a:t>... but TCP is changing (removing slow start, larger initial windows)</a:t>
            </a:r>
            <a:endParaRPr lang="en-US" sz="2000" dirty="0">
              <a:latin typeface="Eurostile"/>
              <a:cs typeface="Eurostile"/>
            </a:endParaRPr>
          </a:p>
        </p:txBody>
      </p:sp>
      <p:sp>
        <p:nvSpPr>
          <p:cNvPr id="11" name="TextBox 10"/>
          <p:cNvSpPr txBox="1"/>
          <p:nvPr/>
        </p:nvSpPr>
        <p:spPr>
          <a:xfrm>
            <a:off x="4932041" y="2628783"/>
            <a:ext cx="3600399" cy="707886"/>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lang="en-US" sz="2000" dirty="0" smtClean="0">
                <a:latin typeface="Eurostile"/>
                <a:cs typeface="Eurostile"/>
              </a:rPr>
              <a:t>... but not for event-based multimedia (games)</a:t>
            </a:r>
            <a:endParaRPr lang="en-US" sz="2000" dirty="0">
              <a:latin typeface="Eurostile"/>
              <a:cs typeface="Eurostile"/>
            </a:endParaRPr>
          </a:p>
        </p:txBody>
      </p:sp>
      <p:sp>
        <p:nvSpPr>
          <p:cNvPr id="12" name="TextBox 11"/>
          <p:cNvSpPr txBox="1"/>
          <p:nvPr/>
        </p:nvSpPr>
        <p:spPr>
          <a:xfrm>
            <a:off x="4932041" y="3537013"/>
            <a:ext cx="3600400" cy="1015663"/>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lang="en-US" sz="2000" dirty="0" smtClean="0">
                <a:latin typeface="Eurostile"/>
                <a:cs typeface="Eurostile"/>
              </a:rPr>
              <a:t>... but applications may ignore this and look for timestamps in content (typical in MPEG video)</a:t>
            </a:r>
            <a:endParaRPr lang="en-US" sz="2000" dirty="0">
              <a:latin typeface="Eurostile"/>
              <a:cs typeface="Eurostile"/>
            </a:endParaRPr>
          </a:p>
        </p:txBody>
      </p:sp>
      <p:sp>
        <p:nvSpPr>
          <p:cNvPr id="13" name="TextBox 12"/>
          <p:cNvSpPr txBox="1"/>
          <p:nvPr/>
        </p:nvSpPr>
        <p:spPr>
          <a:xfrm>
            <a:off x="4932041" y="4753020"/>
            <a:ext cx="3600400" cy="707886"/>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lang="en-US" sz="2000" dirty="0" smtClean="0">
                <a:latin typeface="Eurostile"/>
                <a:cs typeface="Eurostile"/>
              </a:rPr>
              <a:t>... but not for event-based multimedia</a:t>
            </a:r>
            <a:endParaRPr lang="en-US" sz="2000" dirty="0">
              <a:latin typeface="Eurostile"/>
              <a:cs typeface="Eurostile"/>
            </a:endParaRPr>
          </a:p>
        </p:txBody>
      </p:sp>
      <p:sp>
        <p:nvSpPr>
          <p:cNvPr id="14" name="TextBox 13"/>
          <p:cNvSpPr txBox="1"/>
          <p:nvPr/>
        </p:nvSpPr>
        <p:spPr>
          <a:xfrm>
            <a:off x="4932040" y="5661248"/>
            <a:ext cx="3600400" cy="707886"/>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lang="en-US" sz="2000" dirty="0" smtClean="0">
                <a:latin typeface="Eurostile"/>
                <a:cs typeface="Eurostile"/>
              </a:rPr>
              <a:t>... but retransmission and TCP may be more efficient</a:t>
            </a:r>
            <a:endParaRPr lang="en-US" sz="2000" dirty="0">
              <a:latin typeface="Eurostile"/>
              <a:cs typeface="Eurostile"/>
            </a:endParaRPr>
          </a:p>
        </p:txBody>
      </p:sp>
      <p:cxnSp>
        <p:nvCxnSpPr>
          <p:cNvPr id="4" name="Straight Arrow Connector 3"/>
          <p:cNvCxnSpPr>
            <a:stCxn id="2" idx="3"/>
            <a:endCxn id="10" idx="1"/>
          </p:cNvCxnSpPr>
          <p:nvPr/>
        </p:nvCxnSpPr>
        <p:spPr bwMode="auto">
          <a:xfrm>
            <a:off x="3851920" y="1766719"/>
            <a:ext cx="1080120" cy="153889"/>
          </a:xfrm>
          <a:prstGeom prst="curvedConnector3">
            <a:avLst>
              <a:gd name="adj1" fmla="val 50000"/>
            </a:avLst>
          </a:prstGeom>
          <a:solidFill>
            <a:schemeClr val="accent1"/>
          </a:solidFill>
          <a:ln w="57150" cap="flat" cmpd="sng" algn="ctr">
            <a:solidFill>
              <a:schemeClr val="accent6"/>
            </a:solidFill>
            <a:prstDash val="solid"/>
            <a:round/>
            <a:headEnd type="none" w="med" len="med"/>
            <a:tailEnd type="arrow"/>
          </a:ln>
          <a:effectLst/>
        </p:spPr>
      </p:cxnSp>
      <p:cxnSp>
        <p:nvCxnSpPr>
          <p:cNvPr id="18" name="Straight Arrow Connector 17"/>
          <p:cNvCxnSpPr>
            <a:stCxn id="6" idx="3"/>
            <a:endCxn id="11" idx="1"/>
          </p:cNvCxnSpPr>
          <p:nvPr/>
        </p:nvCxnSpPr>
        <p:spPr bwMode="auto">
          <a:xfrm>
            <a:off x="3851920" y="2679885"/>
            <a:ext cx="1080121" cy="302841"/>
          </a:xfrm>
          <a:prstGeom prst="curvedConnector3">
            <a:avLst>
              <a:gd name="adj1" fmla="val 50000"/>
            </a:avLst>
          </a:prstGeom>
          <a:solidFill>
            <a:schemeClr val="accent1"/>
          </a:solidFill>
          <a:ln w="57150" cap="flat" cmpd="sng" algn="ctr">
            <a:solidFill>
              <a:schemeClr val="accent6"/>
            </a:solidFill>
            <a:prstDash val="solid"/>
            <a:round/>
            <a:headEnd type="none" w="med" len="med"/>
            <a:tailEnd type="arrow"/>
          </a:ln>
          <a:effectLst/>
        </p:spPr>
      </p:cxnSp>
      <p:cxnSp>
        <p:nvCxnSpPr>
          <p:cNvPr id="21" name="Straight Arrow Connector 20"/>
          <p:cNvCxnSpPr>
            <a:stCxn id="7" idx="3"/>
            <a:endCxn id="12" idx="1"/>
          </p:cNvCxnSpPr>
          <p:nvPr/>
        </p:nvCxnSpPr>
        <p:spPr bwMode="auto">
          <a:xfrm>
            <a:off x="3851921" y="3746940"/>
            <a:ext cx="1080120" cy="297905"/>
          </a:xfrm>
          <a:prstGeom prst="curvedConnector3">
            <a:avLst>
              <a:gd name="adj1" fmla="val 50000"/>
            </a:avLst>
          </a:prstGeom>
          <a:solidFill>
            <a:schemeClr val="accent1"/>
          </a:solidFill>
          <a:ln w="57150" cap="flat" cmpd="sng" algn="ctr">
            <a:solidFill>
              <a:schemeClr val="accent6"/>
            </a:solidFill>
            <a:prstDash val="solid"/>
            <a:round/>
            <a:headEnd type="none" w="med" len="med"/>
            <a:tailEnd type="arrow"/>
          </a:ln>
          <a:effectLst/>
        </p:spPr>
      </p:cxnSp>
      <p:cxnSp>
        <p:nvCxnSpPr>
          <p:cNvPr id="24" name="Straight Arrow Connector 23"/>
          <p:cNvCxnSpPr>
            <a:stCxn id="8" idx="3"/>
            <a:endCxn id="13" idx="1"/>
          </p:cNvCxnSpPr>
          <p:nvPr/>
        </p:nvCxnSpPr>
        <p:spPr bwMode="auto">
          <a:xfrm>
            <a:off x="3851921" y="4813994"/>
            <a:ext cx="1080120" cy="292969"/>
          </a:xfrm>
          <a:prstGeom prst="curvedConnector3">
            <a:avLst>
              <a:gd name="adj1" fmla="val 50000"/>
            </a:avLst>
          </a:prstGeom>
          <a:solidFill>
            <a:schemeClr val="accent1"/>
          </a:solidFill>
          <a:ln w="57150" cap="flat" cmpd="sng" algn="ctr">
            <a:solidFill>
              <a:schemeClr val="accent6"/>
            </a:solidFill>
            <a:prstDash val="solid"/>
            <a:round/>
            <a:headEnd type="none" w="med" len="med"/>
            <a:tailEnd type="arrow"/>
          </a:ln>
          <a:effectLst/>
        </p:spPr>
      </p:cxnSp>
      <p:cxnSp>
        <p:nvCxnSpPr>
          <p:cNvPr id="27" name="Straight Arrow Connector 26"/>
          <p:cNvCxnSpPr>
            <a:stCxn id="9" idx="3"/>
            <a:endCxn id="14" idx="1"/>
          </p:cNvCxnSpPr>
          <p:nvPr/>
        </p:nvCxnSpPr>
        <p:spPr bwMode="auto">
          <a:xfrm>
            <a:off x="3851920" y="5881048"/>
            <a:ext cx="1080120" cy="134143"/>
          </a:xfrm>
          <a:prstGeom prst="curvedConnector3">
            <a:avLst>
              <a:gd name="adj1" fmla="val 50000"/>
            </a:avLst>
          </a:prstGeom>
          <a:solidFill>
            <a:schemeClr val="accent1"/>
          </a:solidFill>
          <a:ln w="57150" cap="flat" cmpd="sng" algn="ctr">
            <a:solidFill>
              <a:schemeClr val="accent6"/>
            </a:solidFill>
            <a:prstDash val="solid"/>
            <a:round/>
            <a:headEnd type="none" w="med" len="med"/>
            <a:tailEnd type="arrow"/>
          </a:ln>
          <a:effectLst/>
        </p:spPr>
      </p:cxnSp>
    </p:spTree>
    <p:extLst>
      <p:ext uri="{BB962C8B-B14F-4D97-AF65-F5344CB8AC3E}">
        <p14:creationId xmlns:p14="http://schemas.microsoft.com/office/powerpoint/2010/main" val="138795995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4"/>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4"/>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Lst>
  </p:timing>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2274" name="Rectangle 2"/>
          <p:cNvSpPr>
            <a:spLocks noGrp="1" noChangeArrowheads="1"/>
          </p:cNvSpPr>
          <p:nvPr>
            <p:ph type="title"/>
          </p:nvPr>
        </p:nvSpPr>
        <p:spPr/>
        <p:txBody>
          <a:bodyPr/>
          <a:lstStyle/>
          <a:p>
            <a:r>
              <a:rPr lang="en-US"/>
              <a:t>Streaming from Web server (1)</a:t>
            </a:r>
          </a:p>
        </p:txBody>
      </p:sp>
      <p:sp>
        <p:nvSpPr>
          <p:cNvPr id="182275" name="Rectangle 3"/>
          <p:cNvSpPr>
            <a:spLocks noGrp="1" noChangeArrowheads="1"/>
          </p:cNvSpPr>
          <p:nvPr>
            <p:ph type="body" sz="half" idx="1"/>
          </p:nvPr>
        </p:nvSpPr>
        <p:spPr/>
        <p:txBody>
          <a:bodyPr/>
          <a:lstStyle/>
          <a:p>
            <a:r>
              <a:rPr lang="en-US" sz="2000"/>
              <a:t>Audio and video files stored in Web servers</a:t>
            </a:r>
          </a:p>
          <a:p>
            <a:pPr>
              <a:buFont typeface="ZapfDingbats" charset="0"/>
              <a:buNone/>
            </a:pPr>
            <a:r>
              <a:rPr lang="en-US" sz="2000" u="sng">
                <a:solidFill>
                  <a:srgbClr val="FF0000"/>
                </a:solidFill>
              </a:rPr>
              <a:t>naïve approach</a:t>
            </a:r>
          </a:p>
          <a:p>
            <a:r>
              <a:rPr lang="en-US" sz="2000"/>
              <a:t>browser requests file with HTTP request message</a:t>
            </a:r>
          </a:p>
          <a:p>
            <a:r>
              <a:rPr lang="en-US" sz="2000"/>
              <a:t>Web server sends file in HTTP response message</a:t>
            </a:r>
          </a:p>
          <a:p>
            <a:r>
              <a:rPr lang="en-US" sz="2000"/>
              <a:t>content-type header line indicates an audio/video encoding</a:t>
            </a:r>
          </a:p>
          <a:p>
            <a:r>
              <a:rPr lang="en-US" sz="2000"/>
              <a:t>browser launches media player, and passes file to media player</a:t>
            </a:r>
          </a:p>
          <a:p>
            <a:r>
              <a:rPr lang="en-US" sz="2000"/>
              <a:t>media player renders file</a:t>
            </a:r>
          </a:p>
        </p:txBody>
      </p:sp>
      <p:pic>
        <p:nvPicPr>
          <p:cNvPr id="182278" name="Picture 6" descr="C:\Medy\cs118\Notes\TopDown Fall 99\Pictures\621 throughBrowser.jpg"/>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a:stretch>
            <a:fillRect/>
          </a:stretch>
        </p:blipFill>
        <p:spPr>
          <a:xfrm>
            <a:off x="4552950" y="1455738"/>
            <a:ext cx="3810000" cy="1873250"/>
          </a:xfrm>
        </p:spPr>
      </p:pic>
      <p:sp>
        <p:nvSpPr>
          <p:cNvPr id="182279" name="Text Box 7"/>
          <p:cNvSpPr txBox="1">
            <a:spLocks noChangeArrowheads="1"/>
          </p:cNvSpPr>
          <p:nvPr/>
        </p:nvSpPr>
        <p:spPr bwMode="auto">
          <a:xfrm>
            <a:off x="4940300" y="3768725"/>
            <a:ext cx="3551238" cy="9159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spcBef>
                <a:spcPct val="50000"/>
              </a:spcBef>
              <a:buFontTx/>
              <a:buChar char="•"/>
            </a:pPr>
            <a:r>
              <a:rPr lang="en-US"/>
              <a:t> Major drawback: media player</a:t>
            </a:r>
            <a:br>
              <a:rPr lang="en-US"/>
            </a:br>
            <a:r>
              <a:rPr lang="en-US"/>
              <a:t>interacts with server through</a:t>
            </a:r>
            <a:br>
              <a:rPr lang="en-US"/>
            </a:br>
            <a:r>
              <a:rPr lang="en-US"/>
              <a:t>intermediary of a Web browser</a:t>
            </a:r>
          </a:p>
        </p:txBody>
      </p:sp>
    </p:spTree>
    <p:extLst>
      <p:ext uri="{BB962C8B-B14F-4D97-AF65-F5344CB8AC3E}">
        <p14:creationId xmlns:p14="http://schemas.microsoft.com/office/powerpoint/2010/main" val="7077816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3298" name="Rectangle 2"/>
          <p:cNvSpPr>
            <a:spLocks noGrp="1" noChangeArrowheads="1"/>
          </p:cNvSpPr>
          <p:nvPr>
            <p:ph type="title"/>
          </p:nvPr>
        </p:nvSpPr>
        <p:spPr/>
        <p:txBody>
          <a:bodyPr/>
          <a:lstStyle/>
          <a:p>
            <a:r>
              <a:rPr lang="en-US"/>
              <a:t>Streaming from Web server (2)</a:t>
            </a:r>
          </a:p>
        </p:txBody>
      </p:sp>
      <p:sp>
        <p:nvSpPr>
          <p:cNvPr id="183299" name="Rectangle 3"/>
          <p:cNvSpPr>
            <a:spLocks noGrp="1" noChangeArrowheads="1"/>
          </p:cNvSpPr>
          <p:nvPr>
            <p:ph type="body" sz="half" idx="1"/>
          </p:nvPr>
        </p:nvSpPr>
        <p:spPr>
          <a:xfrm>
            <a:off x="533400" y="1339850"/>
            <a:ext cx="3810000" cy="5145088"/>
          </a:xfrm>
        </p:spPr>
        <p:txBody>
          <a:bodyPr/>
          <a:lstStyle/>
          <a:p>
            <a:pPr>
              <a:buFont typeface="ZapfDingbats" charset="0"/>
              <a:buNone/>
            </a:pPr>
            <a:r>
              <a:rPr lang="en-US" sz="2000" u="sng">
                <a:solidFill>
                  <a:srgbClr val="FF0000"/>
                </a:solidFill>
              </a:rPr>
              <a:t>Alternative: set up connection between server and player</a:t>
            </a:r>
          </a:p>
          <a:p>
            <a:r>
              <a:rPr lang="en-US" sz="2000"/>
              <a:t>Web browser requests and receives a </a:t>
            </a:r>
            <a:r>
              <a:rPr lang="en-US" sz="2000" b="1">
                <a:solidFill>
                  <a:schemeClr val="accent2"/>
                </a:solidFill>
              </a:rPr>
              <a:t>meta file </a:t>
            </a:r>
            <a:br>
              <a:rPr lang="en-US" sz="2000" b="1">
                <a:solidFill>
                  <a:schemeClr val="accent2"/>
                </a:solidFill>
              </a:rPr>
            </a:br>
            <a:r>
              <a:rPr lang="en-US" sz="2000"/>
              <a:t>(a file describing the object) instead of receiving the file itself;</a:t>
            </a:r>
          </a:p>
          <a:p>
            <a:r>
              <a:rPr lang="en-US" sz="2000"/>
              <a:t>Content-type header indicates specific audio/video application</a:t>
            </a:r>
          </a:p>
          <a:p>
            <a:r>
              <a:rPr lang="en-US" sz="2000"/>
              <a:t>Browser launches media player and passes it the meta file </a:t>
            </a:r>
          </a:p>
          <a:p>
            <a:r>
              <a:rPr lang="en-US" sz="2000"/>
              <a:t>Player sets up a TCP connection with server and sends HTTP request.</a:t>
            </a:r>
          </a:p>
          <a:p>
            <a:endParaRPr lang="en-US" sz="2000"/>
          </a:p>
        </p:txBody>
      </p:sp>
      <p:pic>
        <p:nvPicPr>
          <p:cNvPr id="183302" name="Picture 6" descr="C:\Medy\cs118\Notes\TopDown Fall 99\Pictures\622 naive streaming.jpg"/>
          <p:cNvPicPr>
            <a:picLocks noGrp="1" noChangeAspect="1" noChangeArrowheads="1"/>
          </p:cNvPicPr>
          <p:nvPr>
            <p:ph sz="half" idx="4294967295"/>
          </p:nvPr>
        </p:nvPicPr>
        <p:blipFill>
          <a:blip r:embed="rId2">
            <a:extLst>
              <a:ext uri="{28A0092B-C50C-407E-A947-70E740481C1C}">
                <a14:useLocalDpi xmlns:a14="http://schemas.microsoft.com/office/drawing/2010/main" val="0"/>
              </a:ext>
            </a:extLst>
          </a:blip>
          <a:srcRect/>
          <a:stretch>
            <a:fillRect/>
          </a:stretch>
        </p:blipFill>
        <p:spPr>
          <a:xfrm>
            <a:off x="4867275" y="1433513"/>
            <a:ext cx="3810000" cy="1657350"/>
          </a:xfrm>
          <a:noFill/>
          <a:ln/>
        </p:spPr>
      </p:pic>
      <p:sp>
        <p:nvSpPr>
          <p:cNvPr id="183303" name="Rectangle 7"/>
          <p:cNvSpPr>
            <a:spLocks noGrp="1" noChangeArrowheads="1"/>
          </p:cNvSpPr>
          <p:nvPr>
            <p:ph type="body" sz="half" idx="2"/>
          </p:nvPr>
        </p:nvSpPr>
        <p:spPr>
          <a:xfrm>
            <a:off x="4495800" y="3559175"/>
            <a:ext cx="3810000" cy="2689225"/>
          </a:xfrm>
        </p:spPr>
        <p:txBody>
          <a:bodyPr/>
          <a:lstStyle/>
          <a:p>
            <a:pPr>
              <a:buFont typeface="ZapfDingbats" charset="0"/>
              <a:buNone/>
            </a:pPr>
            <a:r>
              <a:rPr lang="en-US" sz="2000" u="sng">
                <a:solidFill>
                  <a:srgbClr val="FF0000"/>
                </a:solidFill>
              </a:rPr>
              <a:t>Some concerns:</a:t>
            </a:r>
            <a:endParaRPr lang="en-US" sz="2000"/>
          </a:p>
          <a:p>
            <a:r>
              <a:rPr lang="en-US" sz="2000"/>
              <a:t>Media player communicates over HTTP, which is not designed with pause, ff, rwnd commands</a:t>
            </a:r>
          </a:p>
          <a:p>
            <a:r>
              <a:rPr lang="en-US" sz="2000"/>
              <a:t>May want to stream over UDP</a:t>
            </a:r>
          </a:p>
        </p:txBody>
      </p:sp>
    </p:spTree>
    <p:extLst>
      <p:ext uri="{BB962C8B-B14F-4D97-AF65-F5344CB8AC3E}">
        <p14:creationId xmlns:p14="http://schemas.microsoft.com/office/powerpoint/2010/main" val="20785291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4322" name="Rectangle 2"/>
          <p:cNvSpPr>
            <a:spLocks noGrp="1" noChangeArrowheads="1"/>
          </p:cNvSpPr>
          <p:nvPr>
            <p:ph type="title"/>
          </p:nvPr>
        </p:nvSpPr>
        <p:spPr/>
        <p:txBody>
          <a:bodyPr/>
          <a:lstStyle/>
          <a:p>
            <a:r>
              <a:rPr lang="en-US"/>
              <a:t>Streaming from a streaming server</a:t>
            </a:r>
          </a:p>
        </p:txBody>
      </p:sp>
      <p:sp>
        <p:nvSpPr>
          <p:cNvPr id="184323" name="Rectangle 3"/>
          <p:cNvSpPr>
            <a:spLocks noGrp="1" noChangeArrowheads="1"/>
          </p:cNvSpPr>
          <p:nvPr>
            <p:ph type="body" sz="half" idx="1"/>
          </p:nvPr>
        </p:nvSpPr>
        <p:spPr/>
        <p:txBody>
          <a:bodyPr/>
          <a:lstStyle/>
          <a:p>
            <a:r>
              <a:rPr lang="en-US" sz="2000"/>
              <a:t>This architecture allows for non-HTTP protocol between server and media player</a:t>
            </a:r>
          </a:p>
          <a:p>
            <a:r>
              <a:rPr lang="en-US" sz="2000"/>
              <a:t>Can also use UDP instead of TCP.</a:t>
            </a:r>
            <a:endParaRPr lang="en-US" sz="2000">
              <a:solidFill>
                <a:srgbClr val="FF0000"/>
              </a:solidFill>
            </a:endParaRPr>
          </a:p>
          <a:p>
            <a:pPr>
              <a:buFont typeface="ZapfDingbats" charset="0"/>
              <a:buNone/>
            </a:pPr>
            <a:endParaRPr lang="en-US" sz="2000"/>
          </a:p>
        </p:txBody>
      </p:sp>
      <p:pic>
        <p:nvPicPr>
          <p:cNvPr id="184327" name="Picture 7" descr="C:\Medy\cs118\Notes\TopDown Fall 99\Pictures\623 streamServer.jpg"/>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a:stretch>
            <a:fillRect/>
          </a:stretch>
        </p:blipFill>
        <p:spPr>
          <a:xfrm>
            <a:off x="4462463" y="1408113"/>
            <a:ext cx="4443412" cy="2393950"/>
          </a:xfrm>
        </p:spPr>
      </p:pic>
    </p:spTree>
    <p:extLst>
      <p:ext uri="{BB962C8B-B14F-4D97-AF65-F5344CB8AC3E}">
        <p14:creationId xmlns:p14="http://schemas.microsoft.com/office/powerpoint/2010/main" val="992969954"/>
      </p:ext>
    </p:extLst>
  </p:cSld>
  <p:clrMapOvr>
    <a:masterClrMapping/>
  </p:clrMapOvr>
  <mc:AlternateContent xmlns:mc="http://schemas.openxmlformats.org/markup-compatibility/2006">
    <mc:Choice xmlns:p14="http://schemas.microsoft.com/office/powerpoint/2010/main" Requires="p14">
      <p:transition spd="slow" p14:dur="2000"/>
    </mc:Choice>
    <mc:Fallback>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9" name="Rectangle 2"/>
          <p:cNvSpPr>
            <a:spLocks noGrp="1" noChangeArrowheads="1"/>
          </p:cNvSpPr>
          <p:nvPr>
            <p:ph type="title"/>
          </p:nvPr>
        </p:nvSpPr>
        <p:spPr/>
        <p:txBody>
          <a:bodyPr/>
          <a:lstStyle/>
          <a:p>
            <a:pPr eaLnBrk="1" hangingPunct="1"/>
            <a:r>
              <a:rPr lang="en-US" dirty="0">
                <a:ea typeface="ＭＳ Ｐゴシック" charset="0"/>
              </a:rPr>
              <a:t>Dependence of Media</a:t>
            </a:r>
          </a:p>
        </p:txBody>
      </p:sp>
      <p:sp>
        <p:nvSpPr>
          <p:cNvPr id="7170" name="Rectangle 3"/>
          <p:cNvSpPr>
            <a:spLocks noGrp="1" noChangeArrowheads="1"/>
          </p:cNvSpPr>
          <p:nvPr>
            <p:ph sz="half" idx="1"/>
          </p:nvPr>
        </p:nvSpPr>
        <p:spPr/>
        <p:txBody>
          <a:bodyPr/>
          <a:lstStyle/>
          <a:p>
            <a:pPr eaLnBrk="1" hangingPunct="1"/>
            <a:r>
              <a:rPr lang="en-US" sz="2400" dirty="0">
                <a:ea typeface="ＭＳ Ｐゴシック" charset="0"/>
              </a:rPr>
              <a:t>Time-independent media</a:t>
            </a:r>
          </a:p>
          <a:p>
            <a:pPr lvl="1" eaLnBrk="1" hangingPunct="1"/>
            <a:r>
              <a:rPr lang="en-US" sz="2000" dirty="0">
                <a:ea typeface="ＭＳ Ｐゴシック" charset="0"/>
              </a:rPr>
              <a:t>Text</a:t>
            </a:r>
          </a:p>
          <a:p>
            <a:pPr lvl="1" eaLnBrk="1" hangingPunct="1"/>
            <a:r>
              <a:rPr lang="en-US" sz="2000" dirty="0">
                <a:ea typeface="ＭＳ Ｐゴシック" charset="0"/>
              </a:rPr>
              <a:t>Graphics</a:t>
            </a:r>
          </a:p>
          <a:p>
            <a:pPr lvl="1" eaLnBrk="1" hangingPunct="1"/>
            <a:r>
              <a:rPr lang="en-US" sz="2000" i="1" dirty="0">
                <a:solidFill>
                  <a:schemeClr val="hlink"/>
                </a:solidFill>
                <a:ea typeface="ＭＳ Ｐゴシック" charset="0"/>
              </a:rPr>
              <a:t>Discrete</a:t>
            </a:r>
            <a:r>
              <a:rPr lang="en-US" sz="2000" i="1" dirty="0">
                <a:ea typeface="ＭＳ Ｐゴシック" charset="0"/>
              </a:rPr>
              <a:t> </a:t>
            </a:r>
            <a:r>
              <a:rPr lang="en-US" sz="2000" dirty="0">
                <a:ea typeface="ＭＳ Ｐゴシック" charset="0"/>
              </a:rPr>
              <a:t>media</a:t>
            </a:r>
          </a:p>
          <a:p>
            <a:pPr eaLnBrk="1" hangingPunct="1"/>
            <a:r>
              <a:rPr lang="en-US" sz="2400" dirty="0">
                <a:ea typeface="ＭＳ Ｐゴシック" charset="0"/>
              </a:rPr>
              <a:t>Time-dependent media</a:t>
            </a:r>
          </a:p>
          <a:p>
            <a:pPr lvl="1" eaLnBrk="1" hangingPunct="1"/>
            <a:r>
              <a:rPr lang="en-US" sz="2000" dirty="0">
                <a:ea typeface="ＭＳ Ｐゴシック" charset="0"/>
              </a:rPr>
              <a:t>Audio</a:t>
            </a:r>
          </a:p>
          <a:p>
            <a:pPr lvl="1" eaLnBrk="1" hangingPunct="1"/>
            <a:r>
              <a:rPr lang="en-US" sz="2000" dirty="0">
                <a:ea typeface="ＭＳ Ｐゴシック" charset="0"/>
              </a:rPr>
              <a:t>Video</a:t>
            </a:r>
          </a:p>
          <a:p>
            <a:pPr lvl="1" eaLnBrk="1" hangingPunct="1"/>
            <a:r>
              <a:rPr lang="en-US" sz="2000" dirty="0" smtClean="0">
                <a:ea typeface="ＭＳ Ｐゴシック" charset="0"/>
              </a:rPr>
              <a:t>Animation</a:t>
            </a:r>
          </a:p>
          <a:p>
            <a:pPr lvl="1" eaLnBrk="1" hangingPunct="1"/>
            <a:r>
              <a:rPr lang="en-US" sz="2000" dirty="0" smtClean="0">
                <a:ea typeface="ＭＳ Ｐゴシック" charset="0"/>
              </a:rPr>
              <a:t>Multiplayer games</a:t>
            </a:r>
            <a:endParaRPr lang="en-US" sz="2000" dirty="0">
              <a:ea typeface="ＭＳ Ｐゴシック" charset="0"/>
            </a:endParaRPr>
          </a:p>
          <a:p>
            <a:pPr lvl="1" eaLnBrk="1" hangingPunct="1"/>
            <a:r>
              <a:rPr lang="en-US" sz="2000" i="1" dirty="0">
                <a:solidFill>
                  <a:schemeClr val="hlink"/>
                </a:solidFill>
                <a:ea typeface="ＭＳ Ｐゴシック" charset="0"/>
              </a:rPr>
              <a:t>Continuous</a:t>
            </a:r>
            <a:r>
              <a:rPr lang="en-US" sz="2000" i="1" dirty="0">
                <a:ea typeface="ＭＳ Ｐゴシック" charset="0"/>
              </a:rPr>
              <a:t> </a:t>
            </a:r>
            <a:r>
              <a:rPr lang="en-US" sz="2000" dirty="0">
                <a:ea typeface="ＭＳ Ｐゴシック" charset="0"/>
              </a:rPr>
              <a:t>media</a:t>
            </a:r>
          </a:p>
          <a:p>
            <a:pPr eaLnBrk="1" hangingPunct="1"/>
            <a:r>
              <a:rPr lang="en-US" sz="2400" dirty="0" err="1">
                <a:ea typeface="ＭＳ Ｐゴシック" charset="0"/>
              </a:rPr>
              <a:t>Interdependant</a:t>
            </a:r>
            <a:r>
              <a:rPr lang="en-US" sz="2400" dirty="0">
                <a:ea typeface="ＭＳ Ｐゴシック" charset="0"/>
              </a:rPr>
              <a:t> media</a:t>
            </a:r>
          </a:p>
          <a:p>
            <a:pPr lvl="1" eaLnBrk="1" hangingPunct="1"/>
            <a:r>
              <a:rPr lang="en-US" sz="2000" i="1" dirty="0">
                <a:solidFill>
                  <a:schemeClr val="hlink"/>
                </a:solidFill>
                <a:ea typeface="ＭＳ Ｐゴシック" charset="0"/>
              </a:rPr>
              <a:t>Multi</a:t>
            </a:r>
            <a:r>
              <a:rPr lang="en-US" sz="2000" dirty="0">
                <a:ea typeface="ＭＳ Ｐゴシック" charset="0"/>
              </a:rPr>
              <a:t>media</a:t>
            </a:r>
          </a:p>
        </p:txBody>
      </p:sp>
      <p:sp>
        <p:nvSpPr>
          <p:cNvPr id="7171" name="Rectangle 4"/>
          <p:cNvSpPr>
            <a:spLocks noGrp="1" noChangeArrowheads="1"/>
          </p:cNvSpPr>
          <p:nvPr>
            <p:ph sz="half" idx="2"/>
          </p:nvPr>
        </p:nvSpPr>
        <p:spPr>
          <a:xfrm>
            <a:off x="4788024" y="2204864"/>
            <a:ext cx="4131940" cy="4176464"/>
          </a:xfrm>
        </p:spPr>
        <p:txBody>
          <a:bodyPr/>
          <a:lstStyle/>
          <a:p>
            <a:pPr eaLnBrk="1" hangingPunct="1">
              <a:buFont typeface="Wingdings" charset="0"/>
              <a:buNone/>
            </a:pPr>
            <a:endParaRPr lang="en-US" dirty="0">
              <a:ea typeface="ＭＳ Ｐゴシック" charset="0"/>
            </a:endParaRPr>
          </a:p>
          <a:p>
            <a:pPr eaLnBrk="1" hangingPunct="1"/>
            <a:r>
              <a:rPr lang="en-US" sz="2400" dirty="0">
                <a:ea typeface="ＭＳ Ｐゴシック" charset="0"/>
              </a:rPr>
              <a:t>"Continuous" refers to the user’s impression of the data, not necessarily to its representation</a:t>
            </a:r>
          </a:p>
          <a:p>
            <a:pPr eaLnBrk="1" hangingPunct="1"/>
            <a:endParaRPr lang="en-US" sz="2400" dirty="0">
              <a:ea typeface="ＭＳ Ｐゴシック" charset="0"/>
            </a:endParaRPr>
          </a:p>
          <a:p>
            <a:pPr eaLnBrk="1" hangingPunct="1"/>
            <a:r>
              <a:rPr lang="en-US" sz="2400" dirty="0">
                <a:ea typeface="ＭＳ Ｐゴシック" charset="0"/>
              </a:rPr>
              <a:t>Combined video and audio is multimedia - relations must be specified</a:t>
            </a:r>
          </a:p>
        </p:txBody>
      </p:sp>
    </p:spTree>
    <p:extLst>
      <p:ext uri="{BB962C8B-B14F-4D97-AF65-F5344CB8AC3E}">
        <p14:creationId xmlns:p14="http://schemas.microsoft.com/office/powerpoint/2010/main" val="385922978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170">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170">
                                            <p:txEl>
                                              <p:pRg st="5" end="5"/>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170">
                                            <p:txEl>
                                              <p:pRg st="6" end="6"/>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170">
                                            <p:txEl>
                                              <p:pRg st="7" end="7"/>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7170">
                                            <p:txEl>
                                              <p:pRg st="8" end="8"/>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7170">
                                            <p:txEl>
                                              <p:pRg st="9" end="9"/>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7171">
                                            <p:txEl>
                                              <p:pRg st="1" end="1"/>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7170">
                                            <p:txEl>
                                              <p:pRg st="10" end="10"/>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7170">
                                            <p:txEl>
                                              <p:pRg st="11" end="11"/>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7171">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Rectangle 2"/>
          <p:cNvSpPr>
            <a:spLocks noGrp="1" noChangeArrowheads="1"/>
          </p:cNvSpPr>
          <p:nvPr>
            <p:ph type="ctrTitle"/>
          </p:nvPr>
        </p:nvSpPr>
        <p:spPr/>
        <p:txBody>
          <a:bodyPr/>
          <a:lstStyle/>
          <a:p>
            <a:pPr eaLnBrk="1" hangingPunct="1"/>
            <a:r>
              <a:rPr lang="en-US" sz="4400" dirty="0">
                <a:latin typeface="Eurostile"/>
                <a:ea typeface="ＭＳ Ｐゴシック" charset="0"/>
                <a:cs typeface="Eurostile"/>
              </a:rPr>
              <a:t>Non-</a:t>
            </a:r>
            <a:r>
              <a:rPr lang="en-US" sz="4400" dirty="0" err="1">
                <a:latin typeface="Eurostile"/>
                <a:ea typeface="ＭＳ Ｐゴシック" charset="0"/>
                <a:cs typeface="Eurostile"/>
              </a:rPr>
              <a:t>QoS</a:t>
            </a:r>
            <a:r>
              <a:rPr lang="en-US" sz="4400" dirty="0">
                <a:latin typeface="Eurostile"/>
                <a:ea typeface="ＭＳ Ｐゴシック" charset="0"/>
                <a:cs typeface="Eurostile"/>
              </a:rPr>
              <a:t/>
            </a:r>
            <a:br>
              <a:rPr lang="en-US" sz="4400" dirty="0">
                <a:latin typeface="Eurostile"/>
                <a:ea typeface="ＭＳ Ｐゴシック" charset="0"/>
                <a:cs typeface="Eurostile"/>
              </a:rPr>
            </a:br>
            <a:r>
              <a:rPr lang="en-US" sz="4400" dirty="0">
                <a:latin typeface="Eurostile"/>
                <a:ea typeface="ＭＳ Ｐゴシック" charset="0"/>
                <a:cs typeface="Eurostile"/>
              </a:rPr>
              <a:t>Multimedia Networking</a:t>
            </a:r>
          </a:p>
        </p:txBody>
      </p:sp>
      <p:sp>
        <p:nvSpPr>
          <p:cNvPr id="13314" name="Rectangle 3"/>
          <p:cNvSpPr>
            <a:spLocks noGrp="1" noChangeArrowheads="1"/>
          </p:cNvSpPr>
          <p:nvPr>
            <p:ph type="subTitle" idx="1"/>
          </p:nvPr>
        </p:nvSpPr>
        <p:spPr/>
        <p:txBody>
          <a:bodyPr/>
          <a:lstStyle/>
          <a:p>
            <a:pPr eaLnBrk="1" hangingPunct="1">
              <a:buFont typeface="Wingdings" charset="0"/>
              <a:buNone/>
            </a:pPr>
            <a:r>
              <a:rPr lang="en-US">
                <a:latin typeface="Eurostile"/>
                <a:ea typeface="ＭＳ Ｐゴシック" charset="0"/>
                <a:cs typeface="Eurostile"/>
              </a:rPr>
              <a:t>Application Layer Framing &amp;</a:t>
            </a:r>
          </a:p>
          <a:p>
            <a:pPr eaLnBrk="1" hangingPunct="1">
              <a:buFont typeface="Wingdings" charset="0"/>
              <a:buNone/>
            </a:pPr>
            <a:r>
              <a:rPr lang="en-US">
                <a:latin typeface="Eurostile"/>
                <a:ea typeface="ＭＳ Ｐゴシック" charset="0"/>
                <a:cs typeface="Eurostile"/>
              </a:rPr>
              <a:t>Integrated Layer Processing</a:t>
            </a:r>
          </a:p>
        </p:txBody>
      </p:sp>
    </p:spTree>
    <p:extLst>
      <p:ext uri="{BB962C8B-B14F-4D97-AF65-F5344CB8AC3E}">
        <p14:creationId xmlns:p14="http://schemas.microsoft.com/office/powerpoint/2010/main" val="2892255910"/>
      </p:ext>
    </p:extLst>
  </p:cSld>
  <p:clrMapOvr>
    <a:masterClrMapping/>
  </p:clrMapOvr>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Multimedia Content Processing</a:t>
            </a:r>
          </a:p>
        </p:txBody>
      </p:sp>
      <p:sp>
        <p:nvSpPr>
          <p:cNvPr id="14338" name="Rectangle 3"/>
          <p:cNvSpPr>
            <a:spLocks noGrp="1" noChangeArrowheads="1"/>
          </p:cNvSpPr>
          <p:nvPr>
            <p:ph idx="1"/>
          </p:nvPr>
        </p:nvSpPr>
        <p:spPr/>
        <p:txBody>
          <a:bodyPr/>
          <a:lstStyle/>
          <a:p>
            <a:pPr eaLnBrk="1" hangingPunct="1">
              <a:lnSpc>
                <a:spcPct val="90000"/>
              </a:lnSpc>
            </a:pPr>
            <a:r>
              <a:rPr lang="en-US" sz="2400" dirty="0">
                <a:latin typeface="Eurostile"/>
                <a:ea typeface="ＭＳ Ｐゴシック" charset="0"/>
                <a:cs typeface="Eurostile"/>
              </a:rPr>
              <a:t>Problem: optimize transport of multimedia content</a:t>
            </a:r>
          </a:p>
          <a:p>
            <a:pPr eaLnBrk="1" hangingPunct="1">
              <a:lnSpc>
                <a:spcPct val="90000"/>
              </a:lnSpc>
            </a:pPr>
            <a:endParaRPr lang="en-US" sz="2400" dirty="0">
              <a:latin typeface="Eurostile"/>
              <a:ea typeface="ＭＳ Ｐゴシック" charset="0"/>
              <a:cs typeface="Eurostile"/>
            </a:endParaRPr>
          </a:p>
          <a:p>
            <a:pPr eaLnBrk="1" hangingPunct="1">
              <a:lnSpc>
                <a:spcPct val="90000"/>
              </a:lnSpc>
            </a:pPr>
            <a:r>
              <a:rPr lang="en-US" sz="2400" dirty="0">
                <a:latin typeface="Eurostile"/>
                <a:ea typeface="ＭＳ Ｐゴシック" charset="0"/>
                <a:cs typeface="Eurostile"/>
              </a:rPr>
              <a:t>It is </a:t>
            </a:r>
            <a:r>
              <a:rPr lang="en-US" sz="2400" dirty="0" smtClean="0">
                <a:latin typeface="Eurostile"/>
                <a:ea typeface="ＭＳ Ｐゴシック" charset="0"/>
                <a:cs typeface="Eurostile"/>
              </a:rPr>
              <a:t>application-dependent </a:t>
            </a:r>
            <a:r>
              <a:rPr lang="en-US" sz="2400" dirty="0">
                <a:latin typeface="Eurostile"/>
                <a:ea typeface="ＭＳ Ｐゴシック" charset="0"/>
                <a:cs typeface="Eurostile"/>
              </a:rPr>
              <a:t>and specific</a:t>
            </a:r>
          </a:p>
          <a:p>
            <a:pPr lvl="1" eaLnBrk="1" hangingPunct="1">
              <a:lnSpc>
                <a:spcPct val="90000"/>
              </a:lnSpc>
            </a:pPr>
            <a:r>
              <a:rPr lang="en-US" sz="2000" dirty="0">
                <a:latin typeface="Eurostile"/>
                <a:ea typeface="ＭＳ Ｐゴシック" charset="0"/>
                <a:cs typeface="Eurostile"/>
              </a:rPr>
              <a:t>Application-layer processing has high overhead</a:t>
            </a:r>
          </a:p>
          <a:p>
            <a:pPr lvl="1" eaLnBrk="1" hangingPunct="1">
              <a:lnSpc>
                <a:spcPct val="90000"/>
              </a:lnSpc>
            </a:pPr>
            <a:r>
              <a:rPr lang="en-US" sz="2000" dirty="0">
                <a:latin typeface="Eurostile"/>
                <a:ea typeface="ＭＳ Ｐゴシック" charset="0"/>
                <a:cs typeface="Eurostile"/>
              </a:rPr>
              <a:t>Application processes data as it arrives from the network</a:t>
            </a:r>
          </a:p>
          <a:p>
            <a:pPr lvl="1" eaLnBrk="1" hangingPunct="1">
              <a:lnSpc>
                <a:spcPct val="90000"/>
              </a:lnSpc>
            </a:pPr>
            <a:endParaRPr lang="en-US" sz="2000" dirty="0">
              <a:latin typeface="Eurostile"/>
              <a:ea typeface="ＭＳ Ｐゴシック" charset="0"/>
              <a:cs typeface="Eurostile"/>
            </a:endParaRPr>
          </a:p>
          <a:p>
            <a:pPr eaLnBrk="1" hangingPunct="1">
              <a:lnSpc>
                <a:spcPct val="90000"/>
              </a:lnSpc>
            </a:pPr>
            <a:r>
              <a:rPr lang="en-US" sz="2400" dirty="0">
                <a:latin typeface="Eurostile"/>
                <a:ea typeface="ＭＳ Ｐゴシック" charset="0"/>
                <a:cs typeface="Eurostile"/>
              </a:rPr>
              <a:t>Impact of lost and </a:t>
            </a:r>
            <a:r>
              <a:rPr lang="en-US" sz="2400" dirty="0" err="1">
                <a:latin typeface="Eurostile"/>
                <a:ea typeface="ＭＳ Ｐゴシック" charset="0"/>
                <a:cs typeface="Eurostile"/>
              </a:rPr>
              <a:t>mis</a:t>
            </a:r>
            <a:r>
              <a:rPr lang="en-US" sz="2400" dirty="0">
                <a:latin typeface="Eurostile"/>
                <a:ea typeface="ＭＳ Ｐゴシック" charset="0"/>
                <a:cs typeface="Eurostile"/>
              </a:rPr>
              <a:t>-ordered data</a:t>
            </a:r>
          </a:p>
          <a:p>
            <a:pPr marL="457200" lvl="1" indent="0" eaLnBrk="1" hangingPunct="1">
              <a:lnSpc>
                <a:spcPct val="90000"/>
              </a:lnSpc>
              <a:buNone/>
            </a:pPr>
            <a:r>
              <a:rPr lang="en-US" sz="2000" b="1" dirty="0" smtClean="0">
                <a:latin typeface="Eurostile"/>
                <a:ea typeface="ＭＳ Ｐゴシック" charset="0"/>
                <a:cs typeface="Eurostile"/>
              </a:rPr>
              <a:t>either: </a:t>
            </a:r>
            <a:r>
              <a:rPr lang="en-US" sz="2000" dirty="0" smtClean="0">
                <a:latin typeface="Eurostile"/>
                <a:ea typeface="ＭＳ Ｐゴシック" charset="0"/>
                <a:cs typeface="Eurostile"/>
              </a:rPr>
              <a:t>Transport </a:t>
            </a:r>
            <a:r>
              <a:rPr lang="en-US" sz="2000" dirty="0">
                <a:latin typeface="Eurostile"/>
                <a:ea typeface="ＭＳ Ｐゴシック" charset="0"/>
                <a:cs typeface="Eurostile"/>
              </a:rPr>
              <a:t>layer tries to recover from error</a:t>
            </a:r>
          </a:p>
          <a:p>
            <a:pPr lvl="2" eaLnBrk="1" hangingPunct="1">
              <a:lnSpc>
                <a:spcPct val="90000"/>
              </a:lnSpc>
            </a:pPr>
            <a:r>
              <a:rPr lang="en-US" dirty="0">
                <a:latin typeface="Eurostile"/>
                <a:ea typeface="ＭＳ Ｐゴシック" charset="0"/>
                <a:cs typeface="Eurostile"/>
              </a:rPr>
              <a:t>Prevents delivery of data to application</a:t>
            </a:r>
          </a:p>
          <a:p>
            <a:pPr lvl="2" eaLnBrk="1" hangingPunct="1">
              <a:lnSpc>
                <a:spcPct val="90000"/>
              </a:lnSpc>
            </a:pPr>
            <a:r>
              <a:rPr lang="en-US" dirty="0">
                <a:latin typeface="Eurostile"/>
                <a:ea typeface="ＭＳ Ｐゴシック" charset="0"/>
                <a:cs typeface="Eurostile"/>
              </a:rPr>
              <a:t>Prevents immediate processing as data arrives</a:t>
            </a:r>
          </a:p>
          <a:p>
            <a:pPr lvl="2" eaLnBrk="1" hangingPunct="1">
              <a:lnSpc>
                <a:spcPct val="90000"/>
              </a:lnSpc>
            </a:pPr>
            <a:r>
              <a:rPr lang="en-US" dirty="0">
                <a:latin typeface="Eurostile"/>
                <a:ea typeface="ＭＳ Ｐゴシック" charset="0"/>
                <a:cs typeface="Eurostile"/>
              </a:rPr>
              <a:t>Application must stop processing</a:t>
            </a:r>
          </a:p>
          <a:p>
            <a:pPr marL="457200" lvl="1" indent="0" eaLnBrk="1" hangingPunct="1">
              <a:lnSpc>
                <a:spcPct val="90000"/>
              </a:lnSpc>
              <a:buNone/>
            </a:pPr>
            <a:r>
              <a:rPr lang="en-US" sz="2000" b="1" dirty="0" smtClean="0">
                <a:latin typeface="Eurostile"/>
                <a:ea typeface="ＭＳ Ｐゴシック" charset="0"/>
                <a:cs typeface="Eurostile"/>
              </a:rPr>
              <a:t>or:</a:t>
            </a:r>
            <a:r>
              <a:rPr lang="en-US" sz="2000" dirty="0" smtClean="0">
                <a:latin typeface="Eurostile"/>
                <a:ea typeface="ＭＳ Ｐゴシック" charset="0"/>
                <a:cs typeface="Eurostile"/>
              </a:rPr>
              <a:t> Transport </a:t>
            </a:r>
            <a:r>
              <a:rPr lang="en-US" sz="2000" dirty="0">
                <a:latin typeface="Eurostile"/>
                <a:ea typeface="ＭＳ Ｐゴシック" charset="0"/>
                <a:cs typeface="Eurostile"/>
              </a:rPr>
              <a:t>layer ignores error</a:t>
            </a:r>
          </a:p>
          <a:p>
            <a:pPr lvl="2" eaLnBrk="1" hangingPunct="1">
              <a:lnSpc>
                <a:spcPct val="90000"/>
              </a:lnSpc>
            </a:pPr>
            <a:r>
              <a:rPr lang="en-US" dirty="0">
                <a:latin typeface="Eurostile"/>
                <a:ea typeface="ＭＳ Ｐゴシック" charset="0"/>
                <a:cs typeface="Eurostile"/>
              </a:rPr>
              <a:t>Application experiences processing failures</a:t>
            </a:r>
          </a:p>
          <a:p>
            <a:pPr lvl="2" eaLnBrk="1" hangingPunct="1">
              <a:lnSpc>
                <a:spcPct val="90000"/>
              </a:lnSpc>
            </a:pPr>
            <a:r>
              <a:rPr lang="en-US" dirty="0">
                <a:latin typeface="Eurostile"/>
                <a:ea typeface="ＭＳ Ｐゴシック" charset="0"/>
                <a:cs typeface="Eurostile"/>
              </a:rPr>
              <a:t>Application must stop processing</a:t>
            </a:r>
          </a:p>
        </p:txBody>
      </p:sp>
    </p:spTree>
    <p:extLst>
      <p:ext uri="{BB962C8B-B14F-4D97-AF65-F5344CB8AC3E}">
        <p14:creationId xmlns:p14="http://schemas.microsoft.com/office/powerpoint/2010/main" val="2814446957"/>
      </p:ext>
    </p:extLst>
  </p:cSld>
  <p:clrMapOvr>
    <a:masterClrMapping/>
  </p:clrMapOvr>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2"/>
          <p:cNvSpPr>
            <a:spLocks noGrp="1" noChangeArrowheads="1"/>
          </p:cNvSpPr>
          <p:nvPr>
            <p:ph type="title"/>
          </p:nvPr>
        </p:nvSpPr>
        <p:spPr/>
        <p:txBody>
          <a:bodyPr/>
          <a:lstStyle/>
          <a:p>
            <a:pPr eaLnBrk="1" hangingPunct="1">
              <a:lnSpc>
                <a:spcPct val="90000"/>
              </a:lnSpc>
            </a:pPr>
            <a:r>
              <a:rPr lang="en-US">
                <a:latin typeface="Eurostile"/>
                <a:ea typeface="ＭＳ Ｐゴシック" charset="0"/>
                <a:cs typeface="Eurostile"/>
              </a:rPr>
              <a:t>Application Level Framing</a:t>
            </a:r>
          </a:p>
        </p:txBody>
      </p:sp>
      <p:sp>
        <p:nvSpPr>
          <p:cNvPr id="15362" name="Rectangle 3"/>
          <p:cNvSpPr>
            <a:spLocks noGrp="1" noChangeArrowheads="1"/>
          </p:cNvSpPr>
          <p:nvPr>
            <p:ph idx="1"/>
          </p:nvPr>
        </p:nvSpPr>
        <p:spPr/>
        <p:txBody>
          <a:bodyPr/>
          <a:lstStyle/>
          <a:p>
            <a:pPr eaLnBrk="1" hangingPunct="1">
              <a:lnSpc>
                <a:spcPct val="80000"/>
              </a:lnSpc>
              <a:buFont typeface="Wingdings" charset="0"/>
              <a:buNone/>
            </a:pPr>
            <a:r>
              <a:rPr lang="en-US" sz="2000" dirty="0">
                <a:latin typeface="Eurostile"/>
                <a:ea typeface="ＭＳ Ｐゴシック" charset="0"/>
                <a:cs typeface="Eurostile"/>
              </a:rPr>
              <a:t>[Clark/</a:t>
            </a:r>
            <a:r>
              <a:rPr lang="en-US" sz="2000" dirty="0" err="1">
                <a:latin typeface="Eurostile"/>
                <a:ea typeface="ＭＳ Ｐゴシック" charset="0"/>
                <a:cs typeface="Eurostile"/>
              </a:rPr>
              <a:t>Tennenhouse</a:t>
            </a:r>
            <a:r>
              <a:rPr lang="en-US" sz="2000" dirty="0">
                <a:latin typeface="Eurostile"/>
                <a:ea typeface="ＭＳ Ｐゴシック" charset="0"/>
                <a:cs typeface="Eurostile"/>
              </a:rPr>
              <a:t> 1990]</a:t>
            </a:r>
          </a:p>
          <a:p>
            <a:pPr marL="0" indent="0" eaLnBrk="1" hangingPunct="1">
              <a:buNone/>
            </a:pPr>
            <a:r>
              <a:rPr lang="en-US" dirty="0" smtClean="0">
                <a:latin typeface="Eurostile"/>
                <a:ea typeface="ＭＳ Ｐゴシック" charset="0"/>
                <a:cs typeface="Eurostile"/>
              </a:rPr>
              <a:t>Give </a:t>
            </a:r>
            <a:r>
              <a:rPr lang="en-US" dirty="0">
                <a:latin typeface="Eurostile"/>
                <a:ea typeface="ＭＳ Ｐゴシック" charset="0"/>
                <a:cs typeface="Eurostile"/>
              </a:rPr>
              <a:t>application more control</a:t>
            </a:r>
          </a:p>
          <a:p>
            <a:r>
              <a:rPr lang="en-US" sz="2400" dirty="0">
                <a:latin typeface="Eurostile"/>
                <a:ea typeface="ＭＳ Ｐゴシック" charset="0"/>
                <a:cs typeface="Eurostile"/>
              </a:rPr>
              <a:t>Application understands meaning of data</a:t>
            </a:r>
          </a:p>
          <a:p>
            <a:r>
              <a:rPr lang="en-US" sz="2400" dirty="0">
                <a:latin typeface="Eurostile"/>
                <a:ea typeface="ＭＳ Ｐゴシック" charset="0"/>
                <a:cs typeface="Eurostile"/>
              </a:rPr>
              <a:t>Application should have the option of dealing with a lost data</a:t>
            </a:r>
          </a:p>
          <a:p>
            <a:pPr lvl="1"/>
            <a:r>
              <a:rPr lang="en-US" sz="2000" dirty="0">
                <a:latin typeface="Eurostile"/>
                <a:ea typeface="ＭＳ Ｐゴシック" charset="0"/>
                <a:cs typeface="Eurostile"/>
              </a:rPr>
              <a:t>Reconstitute the lost data (</a:t>
            </a:r>
            <a:r>
              <a:rPr lang="en-US" sz="2000" dirty="0" err="1">
                <a:latin typeface="Eurostile"/>
                <a:ea typeface="ＭＳ Ｐゴシック" charset="0"/>
                <a:cs typeface="Eurostile"/>
              </a:rPr>
              <a:t>recompute</a:t>
            </a:r>
            <a:r>
              <a:rPr lang="en-US" sz="2000" dirty="0">
                <a:latin typeface="Eurostile"/>
                <a:ea typeface="ＭＳ Ｐゴシック" charset="0"/>
                <a:cs typeface="Eurostile"/>
              </a:rPr>
              <a:t>/buffer by applications)</a:t>
            </a:r>
          </a:p>
          <a:p>
            <a:pPr lvl="1"/>
            <a:r>
              <a:rPr lang="en-US" sz="2000" dirty="0">
                <a:latin typeface="Eurostile"/>
                <a:ea typeface="ＭＳ Ｐゴシック" charset="0"/>
                <a:cs typeface="Eurostile"/>
              </a:rPr>
              <a:t>Ignore the lost data</a:t>
            </a:r>
          </a:p>
          <a:p>
            <a:pPr lvl="2" eaLnBrk="1" hangingPunct="1"/>
            <a:endParaRPr lang="en-US" dirty="0">
              <a:latin typeface="Eurostile"/>
              <a:ea typeface="ＭＳ Ｐゴシック" charset="0"/>
              <a:cs typeface="Eurostile"/>
            </a:endParaRPr>
          </a:p>
          <a:p>
            <a:pPr marL="0" indent="0" eaLnBrk="1" hangingPunct="1">
              <a:buNone/>
            </a:pPr>
            <a:r>
              <a:rPr lang="en-US" dirty="0">
                <a:latin typeface="Eurostile"/>
                <a:ea typeface="ＭＳ Ｐゴシック" charset="0"/>
                <a:cs typeface="Eurostile"/>
              </a:rPr>
              <a:t>Application level framing</a:t>
            </a:r>
          </a:p>
          <a:p>
            <a:r>
              <a:rPr lang="en-US" sz="2400" dirty="0">
                <a:latin typeface="Eurostile"/>
                <a:ea typeface="ＭＳ Ｐゴシック" charset="0"/>
                <a:cs typeface="Eurostile"/>
              </a:rPr>
              <a:t>Application breaks the data into suitable aggregates</a:t>
            </a:r>
          </a:p>
          <a:p>
            <a:pPr lvl="1"/>
            <a:r>
              <a:rPr lang="en-US" sz="2000" dirty="0">
                <a:latin typeface="Eurostile"/>
                <a:ea typeface="ＭＳ Ｐゴシック" charset="0"/>
                <a:cs typeface="Eurostile"/>
              </a:rPr>
              <a:t>Application Data Units (ADUs)</a:t>
            </a:r>
          </a:p>
          <a:p>
            <a:r>
              <a:rPr lang="en-US" sz="2400" dirty="0">
                <a:latin typeface="Eurostile"/>
                <a:ea typeface="ＭＳ Ｐゴシック" charset="0"/>
                <a:cs typeface="Eurostile"/>
              </a:rPr>
              <a:t>Lower layers preserve the ADU frame boundaries</a:t>
            </a:r>
          </a:p>
          <a:p>
            <a:r>
              <a:rPr lang="en-US" sz="2400" dirty="0">
                <a:latin typeface="Eurostile"/>
                <a:ea typeface="ＭＳ Ｐゴシック" charset="0"/>
                <a:cs typeface="Eurostile"/>
              </a:rPr>
              <a:t>ADU takes place of packet as the unit of manipulation</a:t>
            </a:r>
          </a:p>
        </p:txBody>
      </p:sp>
    </p:spTree>
    <p:extLst>
      <p:ext uri="{BB962C8B-B14F-4D97-AF65-F5344CB8AC3E}">
        <p14:creationId xmlns:p14="http://schemas.microsoft.com/office/powerpoint/2010/main" val="2463073369"/>
      </p:ext>
    </p:extLst>
  </p:cSld>
  <p:clrMapOvr>
    <a:masterClrMapping/>
  </p:clrMapOvr>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Rectangle 2"/>
          <p:cNvSpPr>
            <a:spLocks noGrp="1" noChangeArrowheads="1"/>
          </p:cNvSpPr>
          <p:nvPr>
            <p:ph type="title"/>
          </p:nvPr>
        </p:nvSpPr>
        <p:spPr/>
        <p:txBody>
          <a:bodyPr/>
          <a:lstStyle/>
          <a:p>
            <a:pPr eaLnBrk="1" hangingPunct="1">
              <a:lnSpc>
                <a:spcPct val="90000"/>
              </a:lnSpc>
            </a:pPr>
            <a:r>
              <a:rPr lang="en-US">
                <a:latin typeface="Eurostile"/>
                <a:ea typeface="ＭＳ Ｐゴシック" charset="0"/>
                <a:cs typeface="Eurostile"/>
              </a:rPr>
              <a:t>ALF: Application Data Units</a:t>
            </a:r>
          </a:p>
        </p:txBody>
      </p:sp>
      <p:sp>
        <p:nvSpPr>
          <p:cNvPr id="16386" name="Rectangle 3"/>
          <p:cNvSpPr>
            <a:spLocks noGrp="1" noChangeArrowheads="1"/>
          </p:cNvSpPr>
          <p:nvPr>
            <p:ph idx="1"/>
          </p:nvPr>
        </p:nvSpPr>
        <p:spPr/>
        <p:txBody>
          <a:bodyPr/>
          <a:lstStyle/>
          <a:p>
            <a:pPr marL="0" indent="0" eaLnBrk="1" hangingPunct="1">
              <a:lnSpc>
                <a:spcPct val="90000"/>
              </a:lnSpc>
              <a:buNone/>
            </a:pPr>
            <a:r>
              <a:rPr lang="en-US" dirty="0">
                <a:latin typeface="Eurostile"/>
                <a:ea typeface="ＭＳ Ｐゴシック" charset="0"/>
                <a:cs typeface="Eurostile"/>
              </a:rPr>
              <a:t>ADUs become the unit of error recovery</a:t>
            </a:r>
          </a:p>
          <a:p>
            <a:pPr>
              <a:lnSpc>
                <a:spcPct val="90000"/>
              </a:lnSpc>
            </a:pPr>
            <a:r>
              <a:rPr lang="en-US" sz="2400" dirty="0">
                <a:latin typeface="Eurostile"/>
                <a:ea typeface="ＭＳ Ｐゴシック" charset="0"/>
                <a:cs typeface="Eurostile"/>
              </a:rPr>
              <a:t>Should be upper bounded</a:t>
            </a:r>
          </a:p>
          <a:p>
            <a:pPr lvl="1">
              <a:lnSpc>
                <a:spcPct val="90000"/>
              </a:lnSpc>
            </a:pPr>
            <a:r>
              <a:rPr lang="en-US" sz="2000" dirty="0">
                <a:ea typeface="ＭＳ Ｐゴシック" charset="0"/>
              </a:rPr>
              <a:t>l</a:t>
            </a:r>
            <a:r>
              <a:rPr lang="en-US" sz="2000" dirty="0" smtClean="0">
                <a:latin typeface="Eurostile"/>
                <a:ea typeface="ＭＳ Ｐゴシック" charset="0"/>
                <a:cs typeface="Eurostile"/>
              </a:rPr>
              <a:t>oss </a:t>
            </a:r>
            <a:r>
              <a:rPr lang="en-US" sz="2000" dirty="0">
                <a:latin typeface="Eurostile"/>
                <a:ea typeface="ＭＳ Ｐゴシック" charset="0"/>
                <a:cs typeface="Eurostile"/>
              </a:rPr>
              <a:t>of large ADUs is more difficult to fix</a:t>
            </a:r>
          </a:p>
          <a:p>
            <a:pPr>
              <a:lnSpc>
                <a:spcPct val="90000"/>
              </a:lnSpc>
            </a:pPr>
            <a:r>
              <a:rPr lang="en-US" sz="2400" dirty="0">
                <a:latin typeface="Eurostile"/>
                <a:ea typeface="ＭＳ Ｐゴシック" charset="0"/>
                <a:cs typeface="Eurostile"/>
              </a:rPr>
              <a:t>Lower bounded</a:t>
            </a:r>
          </a:p>
          <a:p>
            <a:pPr lvl="1">
              <a:lnSpc>
                <a:spcPct val="90000"/>
              </a:lnSpc>
            </a:pPr>
            <a:r>
              <a:rPr lang="en-US" sz="2000" dirty="0">
                <a:ea typeface="ＭＳ Ｐゴシック" charset="0"/>
              </a:rPr>
              <a:t>a</a:t>
            </a:r>
            <a:r>
              <a:rPr lang="en-US" sz="2000" dirty="0" smtClean="0">
                <a:latin typeface="Eurostile"/>
                <a:ea typeface="ＭＳ Ｐゴシック" charset="0"/>
                <a:cs typeface="Eurostile"/>
              </a:rPr>
              <a:t>pplication </a:t>
            </a:r>
            <a:r>
              <a:rPr lang="en-US" sz="2000" dirty="0">
                <a:latin typeface="Eurostile"/>
                <a:ea typeface="ＭＳ Ｐゴシック" charset="0"/>
                <a:cs typeface="Eurostile"/>
              </a:rPr>
              <a:t>semantics define smallest sensible unit</a:t>
            </a:r>
          </a:p>
          <a:p>
            <a:pPr lvl="1">
              <a:lnSpc>
                <a:spcPct val="90000"/>
              </a:lnSpc>
            </a:pPr>
            <a:r>
              <a:rPr lang="en-US" sz="2000" dirty="0">
                <a:ea typeface="ＭＳ Ｐゴシック" charset="0"/>
              </a:rPr>
              <a:t>s</a:t>
            </a:r>
            <a:r>
              <a:rPr lang="en-US" sz="2000" dirty="0" smtClean="0">
                <a:latin typeface="Eurostile"/>
                <a:ea typeface="ＭＳ Ｐゴシック" charset="0"/>
                <a:cs typeface="Eurostile"/>
              </a:rPr>
              <a:t>mall </a:t>
            </a:r>
            <a:r>
              <a:rPr lang="en-US" sz="2000" dirty="0">
                <a:latin typeface="Eurostile"/>
                <a:ea typeface="ＭＳ Ｐゴシック" charset="0"/>
                <a:cs typeface="Eurostile"/>
              </a:rPr>
              <a:t>ADUs mean larger protocol overhead</a:t>
            </a:r>
          </a:p>
          <a:p>
            <a:pPr>
              <a:lnSpc>
                <a:spcPct val="90000"/>
              </a:lnSpc>
            </a:pPr>
            <a:r>
              <a:rPr lang="en-US" sz="2400" dirty="0">
                <a:latin typeface="Eurostile"/>
                <a:ea typeface="ＭＳ Ｐゴシック" charset="0"/>
                <a:cs typeface="Eurostile"/>
              </a:rPr>
              <a:t>Segmentation/reassembly</a:t>
            </a:r>
          </a:p>
          <a:p>
            <a:pPr lvl="1">
              <a:lnSpc>
                <a:spcPct val="90000"/>
              </a:lnSpc>
            </a:pPr>
            <a:r>
              <a:rPr lang="en-US" sz="2000" dirty="0">
                <a:ea typeface="ＭＳ Ｐゴシック" charset="0"/>
              </a:rPr>
              <a:t>t</a:t>
            </a:r>
            <a:r>
              <a:rPr lang="en-US" sz="2000" dirty="0" smtClean="0">
                <a:latin typeface="Eurostile"/>
                <a:ea typeface="ＭＳ Ｐゴシック" charset="0"/>
                <a:cs typeface="Eurostile"/>
              </a:rPr>
              <a:t>ry </a:t>
            </a:r>
            <a:r>
              <a:rPr lang="en-US" sz="2000" dirty="0">
                <a:latin typeface="Eurostile"/>
                <a:ea typeface="ＭＳ Ｐゴシック" charset="0"/>
                <a:cs typeface="Eurostile"/>
              </a:rPr>
              <a:t>to </a:t>
            </a:r>
            <a:r>
              <a:rPr lang="en-US" sz="2000" dirty="0" smtClean="0">
                <a:latin typeface="Eurostile"/>
                <a:ea typeface="ＭＳ Ｐゴシック" charset="0"/>
                <a:cs typeface="Eurostile"/>
              </a:rPr>
              <a:t>avoid</a:t>
            </a:r>
          </a:p>
          <a:p>
            <a:pPr lvl="1">
              <a:lnSpc>
                <a:spcPct val="90000"/>
              </a:lnSpc>
            </a:pPr>
            <a:r>
              <a:rPr lang="en-US" sz="2000" dirty="0" smtClean="0">
                <a:ea typeface="ＭＳ Ｐゴシック" charset="0"/>
              </a:rPr>
              <a:t>multi-TPDU ADU is </a:t>
            </a:r>
            <a:r>
              <a:rPr lang="en-US" sz="2000" smtClean="0">
                <a:ea typeface="ＭＳ Ｐゴシック" charset="0"/>
              </a:rPr>
              <a:t>wasted when one </a:t>
            </a:r>
            <a:r>
              <a:rPr lang="en-US" sz="2000" dirty="0" smtClean="0">
                <a:ea typeface="ＭＳ Ｐゴシック" charset="0"/>
              </a:rPr>
              <a:t>packet is lost</a:t>
            </a:r>
            <a:endParaRPr lang="en-US" sz="2000" dirty="0">
              <a:latin typeface="Eurostile"/>
              <a:ea typeface="ＭＳ Ｐゴシック" charset="0"/>
              <a:cs typeface="Eurostile"/>
            </a:endParaRPr>
          </a:p>
          <a:p>
            <a:pPr lvl="1" eaLnBrk="1" hangingPunct="1">
              <a:lnSpc>
                <a:spcPct val="90000"/>
              </a:lnSpc>
            </a:pPr>
            <a:endParaRPr lang="en-US" sz="2000" dirty="0">
              <a:latin typeface="Eurostile"/>
              <a:ea typeface="ＭＳ Ｐゴシック" charset="0"/>
              <a:cs typeface="Eurostile"/>
            </a:endParaRPr>
          </a:p>
          <a:p>
            <a:pPr marL="0" indent="0" eaLnBrk="1" hangingPunct="1">
              <a:lnSpc>
                <a:spcPct val="90000"/>
              </a:lnSpc>
              <a:buNone/>
            </a:pPr>
            <a:r>
              <a:rPr lang="en-US" dirty="0">
                <a:latin typeface="Eurostile"/>
                <a:ea typeface="ＭＳ Ｐゴシック" charset="0"/>
                <a:cs typeface="Eurostile"/>
              </a:rPr>
              <a:t>ADU “name”</a:t>
            </a:r>
          </a:p>
          <a:p>
            <a:pPr>
              <a:lnSpc>
                <a:spcPct val="90000"/>
              </a:lnSpc>
            </a:pPr>
            <a:r>
              <a:rPr lang="en-US" sz="2400" dirty="0">
                <a:latin typeface="Eurostile"/>
                <a:ea typeface="ＭＳ Ｐゴシック" charset="0"/>
                <a:cs typeface="Eurostile"/>
              </a:rPr>
              <a:t>Sender computes a </a:t>
            </a:r>
            <a:r>
              <a:rPr lang="en-US" sz="2400" dirty="0" smtClean="0">
                <a:latin typeface="Eurostile"/>
                <a:ea typeface="ＭＳ Ｐゴシック" charset="0"/>
                <a:cs typeface="Eurostile"/>
              </a:rPr>
              <a:t>name </a:t>
            </a:r>
            <a:r>
              <a:rPr lang="en-US" sz="2400" dirty="0">
                <a:latin typeface="Eurostile"/>
                <a:ea typeface="ＭＳ Ｐゴシック" charset="0"/>
                <a:cs typeface="Eurostile"/>
              </a:rPr>
              <a:t>for each </a:t>
            </a:r>
            <a:r>
              <a:rPr lang="en-US" sz="2400" dirty="0" smtClean="0">
                <a:latin typeface="Eurostile"/>
                <a:ea typeface="ＭＳ Ｐゴシック" charset="0"/>
                <a:cs typeface="Eurostile"/>
              </a:rPr>
              <a:t>ADU</a:t>
            </a:r>
            <a:r>
              <a:rPr lang="en-US" sz="1800" dirty="0" smtClean="0">
                <a:ea typeface="ＭＳ Ｐゴシック" charset="0"/>
              </a:rPr>
              <a:t> (e.g. sequence number)</a:t>
            </a:r>
            <a:endParaRPr lang="en-US" sz="1800" dirty="0">
              <a:ea typeface="ＭＳ Ｐゴシック" charset="0"/>
            </a:endParaRPr>
          </a:p>
          <a:p>
            <a:pPr>
              <a:lnSpc>
                <a:spcPct val="90000"/>
              </a:lnSpc>
            </a:pPr>
            <a:r>
              <a:rPr lang="en-US" sz="2400" dirty="0">
                <a:latin typeface="Eurostile"/>
                <a:ea typeface="ＭＳ Ｐゴシック" charset="0"/>
                <a:cs typeface="Eurostile"/>
              </a:rPr>
              <a:t>Receiver uses name to understand its place in the sequence of ADUs</a:t>
            </a:r>
          </a:p>
          <a:p>
            <a:pPr>
              <a:lnSpc>
                <a:spcPct val="90000"/>
              </a:lnSpc>
            </a:pPr>
            <a:r>
              <a:rPr lang="en-US" sz="2400" dirty="0">
                <a:latin typeface="Eurostile"/>
                <a:ea typeface="ＭＳ Ｐゴシック" charset="0"/>
                <a:cs typeface="Eurostile"/>
              </a:rPr>
              <a:t>Receiver can process ADUs out of order</a:t>
            </a:r>
          </a:p>
        </p:txBody>
      </p:sp>
    </p:spTree>
    <p:extLst>
      <p:ext uri="{BB962C8B-B14F-4D97-AF65-F5344CB8AC3E}">
        <p14:creationId xmlns:p14="http://schemas.microsoft.com/office/powerpoint/2010/main" val="3076581212"/>
      </p:ext>
    </p:extLst>
  </p:cSld>
  <p:clrMapOvr>
    <a:masterClrMapping/>
  </p:clrMapOvr>
  <p:timing>
    <p:tnLst>
      <p:par>
        <p:cTn xmlns:p14="http://schemas.microsoft.com/office/powerpoint/2010/mai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Rectangle 2"/>
          <p:cNvSpPr>
            <a:spLocks noChangeArrowheads="1"/>
          </p:cNvSpPr>
          <p:nvPr/>
        </p:nvSpPr>
        <p:spPr bwMode="auto">
          <a:xfrm>
            <a:off x="5940425" y="3429000"/>
            <a:ext cx="2305050" cy="431800"/>
          </a:xfrm>
          <a:prstGeom prst="rect">
            <a:avLst/>
          </a:prstGeom>
          <a:solidFill>
            <a:schemeClr val="hlink"/>
          </a:solidFill>
          <a:ln w="9525">
            <a:solidFill>
              <a:schemeClr val="tx1"/>
            </a:solidFill>
            <a:miter lim="800000"/>
            <a:headEnd/>
            <a:tailEnd/>
          </a:ln>
        </p:spPr>
        <p:txBody>
          <a:bodyPr wrap="none" anchor="ctr"/>
          <a:lstStyle/>
          <a:p>
            <a:endParaRPr lang="en-US"/>
          </a:p>
        </p:txBody>
      </p:sp>
      <p:sp>
        <p:nvSpPr>
          <p:cNvPr id="17410" name="Rectangle 3"/>
          <p:cNvSpPr>
            <a:spLocks noGrp="1" noChangeArrowheads="1"/>
          </p:cNvSpPr>
          <p:nvPr>
            <p:ph type="title"/>
          </p:nvPr>
        </p:nvSpPr>
        <p:spPr/>
        <p:txBody>
          <a:bodyPr/>
          <a:lstStyle/>
          <a:p>
            <a:pPr eaLnBrk="1" hangingPunct="1"/>
            <a:r>
              <a:rPr lang="en-US" sz="4000">
                <a:latin typeface="Eurostile"/>
                <a:ea typeface="ＭＳ Ｐゴシック" charset="0"/>
                <a:cs typeface="Eurostile"/>
              </a:rPr>
              <a:t>Integrated Layer Processing</a:t>
            </a:r>
          </a:p>
        </p:txBody>
      </p:sp>
      <p:sp>
        <p:nvSpPr>
          <p:cNvPr id="17411" name="Rectangle 4"/>
          <p:cNvSpPr>
            <a:spLocks noGrp="1" noChangeArrowheads="1"/>
          </p:cNvSpPr>
          <p:nvPr>
            <p:ph type="body" sz="half" idx="1"/>
          </p:nvPr>
        </p:nvSpPr>
        <p:spPr/>
        <p:txBody>
          <a:bodyPr/>
          <a:lstStyle/>
          <a:p>
            <a:pPr marL="0" indent="0" eaLnBrk="1" hangingPunct="1">
              <a:buNone/>
            </a:pPr>
            <a:r>
              <a:rPr lang="en-US" sz="2000" dirty="0">
                <a:latin typeface="Eurostile"/>
                <a:ea typeface="ＭＳ Ｐゴシック" charset="0"/>
                <a:cs typeface="Eurostile"/>
              </a:rPr>
              <a:t>Layered engineering is not fundamental</a:t>
            </a:r>
          </a:p>
          <a:p>
            <a:r>
              <a:rPr lang="en-US" sz="1800" dirty="0">
                <a:latin typeface="Eurostile"/>
                <a:ea typeface="ＭＳ Ｐゴシック" charset="0"/>
                <a:cs typeface="Eurostile"/>
              </a:rPr>
              <a:t>Assignment of functions to layers in OSI is not following fundamental principles</a:t>
            </a:r>
          </a:p>
          <a:p>
            <a:r>
              <a:rPr lang="en-US" sz="1800" dirty="0">
                <a:latin typeface="Eurostile"/>
                <a:ea typeface="ＭＳ Ｐゴシック" charset="0"/>
                <a:cs typeface="Eurostile"/>
              </a:rPr>
              <a:t>Specific application may work better with different layering of functions or no layering at all</a:t>
            </a:r>
          </a:p>
          <a:p>
            <a:r>
              <a:rPr lang="en-US" sz="1800" dirty="0">
                <a:latin typeface="Eurostile"/>
                <a:ea typeface="ＭＳ Ｐゴシック" charset="0"/>
                <a:cs typeface="Eurostile"/>
              </a:rPr>
              <a:t>Sequential processing through each layer</a:t>
            </a:r>
          </a:p>
          <a:p>
            <a:pPr lvl="1">
              <a:buFont typeface="Wingdings" charset="0"/>
              <a:buChar char="à"/>
            </a:pPr>
            <a:r>
              <a:rPr lang="en-US" sz="1800" dirty="0">
                <a:latin typeface="Eurostile"/>
                <a:ea typeface="ＭＳ Ｐゴシック" charset="0"/>
                <a:cs typeface="Eurostile"/>
                <a:sym typeface="Wingdings" charset="0"/>
              </a:rPr>
              <a:t>Not an efficient engineering</a:t>
            </a:r>
          </a:p>
          <a:p>
            <a:pPr lvl="1">
              <a:buFont typeface="Wingdings" charset="0"/>
              <a:buChar char="à"/>
            </a:pPr>
            <a:r>
              <a:rPr lang="en-US" sz="1800" dirty="0">
                <a:latin typeface="Eurostile"/>
                <a:ea typeface="ＭＳ Ｐゴシック" charset="0"/>
                <a:cs typeface="Eurostile"/>
                <a:sym typeface="Wingdings" charset="0"/>
              </a:rPr>
              <a:t>Processing all functions at once saves computing power</a:t>
            </a:r>
          </a:p>
          <a:p>
            <a:pPr eaLnBrk="1" hangingPunct="1"/>
            <a:endParaRPr lang="en-US" sz="1600" dirty="0">
              <a:latin typeface="Eurostile"/>
              <a:ea typeface="ＭＳ Ｐゴシック" charset="0"/>
              <a:cs typeface="Eurostile"/>
            </a:endParaRPr>
          </a:p>
          <a:p>
            <a:pPr marL="0" indent="0" eaLnBrk="1" hangingPunct="1">
              <a:buNone/>
            </a:pPr>
            <a:r>
              <a:rPr lang="en-US" sz="2000" dirty="0">
                <a:latin typeface="Eurostile"/>
                <a:ea typeface="ＭＳ Ｐゴシック" charset="0"/>
                <a:cs typeface="Eurostile"/>
              </a:rPr>
              <a:t>Integrated Layer Processing</a:t>
            </a:r>
          </a:p>
          <a:p>
            <a:r>
              <a:rPr lang="en-US" sz="1800" dirty="0">
                <a:latin typeface="Eurostile"/>
                <a:ea typeface="ＭＳ Ｐゴシック" charset="0"/>
                <a:cs typeface="Eurostile"/>
              </a:rPr>
              <a:t>Vertical integration</a:t>
            </a:r>
          </a:p>
          <a:p>
            <a:r>
              <a:rPr lang="en-US" sz="1800" dirty="0">
                <a:latin typeface="Eurostile"/>
                <a:ea typeface="ＭＳ Ｐゴシック" charset="0"/>
                <a:cs typeface="Eurostile"/>
              </a:rPr>
              <a:t>Performing all the manipulation steps in one or two integrated processing loops, instead of serially</a:t>
            </a:r>
          </a:p>
        </p:txBody>
      </p:sp>
      <p:pic>
        <p:nvPicPr>
          <p:cNvPr id="1579019" name="Picture 11" descr="xvaq1tis[1]"/>
          <p:cNvPicPr>
            <a:picLocks noGrp="1" noChangeAspect="1" noChangeArrowheads="1" noCrop="1"/>
          </p:cNvPicPr>
          <p:nvPr>
            <p:ph sz="quarter" idx="2"/>
          </p:nvPr>
        </p:nvPicPr>
        <p:blipFill>
          <a:blip r:embed="rId2">
            <a:extLst>
              <a:ext uri="{28A0092B-C50C-407E-A947-70E740481C1C}">
                <a14:useLocalDpi xmlns:a14="http://schemas.microsoft.com/office/drawing/2010/main" val="0"/>
              </a:ext>
            </a:extLst>
          </a:blip>
          <a:srcRect/>
          <a:stretch>
            <a:fillRect/>
          </a:stretch>
        </p:blipFill>
        <p:spPr>
          <a:xfrm rot="5400000" flipH="1">
            <a:off x="6891338" y="2228850"/>
            <a:ext cx="403225" cy="498475"/>
          </a:xfrm>
          <a:noFill/>
        </p:spPr>
      </p:pic>
      <p:pic>
        <p:nvPicPr>
          <p:cNvPr id="1579018" name="Picture 10" descr="stopped wheels"/>
          <p:cNvPicPr>
            <a:picLocks noGrp="1" noChangeAspect="1" noChangeArrowheads="1"/>
          </p:cNvPicPr>
          <p:nvPr>
            <p:ph sz="quarter" idx="3"/>
          </p:nvPr>
        </p:nvPicPr>
        <p:blipFill>
          <a:blip r:embed="rId3">
            <a:extLst>
              <a:ext uri="{28A0092B-C50C-407E-A947-70E740481C1C}">
                <a14:useLocalDpi xmlns:a14="http://schemas.microsoft.com/office/drawing/2010/main" val="0"/>
              </a:ext>
            </a:extLst>
          </a:blip>
          <a:srcRect/>
          <a:stretch>
            <a:fillRect/>
          </a:stretch>
        </p:blipFill>
        <p:spPr>
          <a:xfrm>
            <a:off x="6843713" y="3429000"/>
            <a:ext cx="498475" cy="403225"/>
          </a:xfrm>
          <a:noFill/>
        </p:spPr>
      </p:pic>
      <p:sp>
        <p:nvSpPr>
          <p:cNvPr id="17414" name="Rectangle 5"/>
          <p:cNvSpPr>
            <a:spLocks noChangeArrowheads="1"/>
          </p:cNvSpPr>
          <p:nvPr/>
        </p:nvSpPr>
        <p:spPr bwMode="auto">
          <a:xfrm>
            <a:off x="5940425" y="1700213"/>
            <a:ext cx="2305050" cy="431800"/>
          </a:xfrm>
          <a:prstGeom prst="rect">
            <a:avLst/>
          </a:prstGeom>
          <a:solidFill>
            <a:srgbClr val="00FFFF"/>
          </a:solidFill>
          <a:ln w="9525">
            <a:solidFill>
              <a:schemeClr val="tx1"/>
            </a:solidFill>
            <a:miter lim="800000"/>
            <a:headEnd/>
            <a:tailEnd/>
          </a:ln>
        </p:spPr>
        <p:txBody>
          <a:bodyPr wrap="none" anchor="ctr"/>
          <a:lstStyle/>
          <a:p>
            <a:endParaRPr lang="en-US"/>
          </a:p>
        </p:txBody>
      </p:sp>
      <p:sp>
        <p:nvSpPr>
          <p:cNvPr id="17415" name="Rectangle 6"/>
          <p:cNvSpPr>
            <a:spLocks noChangeArrowheads="1"/>
          </p:cNvSpPr>
          <p:nvPr/>
        </p:nvSpPr>
        <p:spPr bwMode="auto">
          <a:xfrm>
            <a:off x="5940425" y="2276475"/>
            <a:ext cx="2305050" cy="431800"/>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17416" name="Rectangle 7"/>
          <p:cNvSpPr>
            <a:spLocks noChangeArrowheads="1"/>
          </p:cNvSpPr>
          <p:nvPr/>
        </p:nvSpPr>
        <p:spPr bwMode="auto">
          <a:xfrm>
            <a:off x="5940425" y="2852738"/>
            <a:ext cx="2305050" cy="431800"/>
          </a:xfrm>
          <a:prstGeom prst="rect">
            <a:avLst/>
          </a:prstGeom>
          <a:solidFill>
            <a:srgbClr val="00FF00"/>
          </a:solidFill>
          <a:ln w="9525">
            <a:solidFill>
              <a:schemeClr val="tx1"/>
            </a:solidFill>
            <a:miter lim="800000"/>
            <a:headEnd/>
            <a:tailEnd/>
          </a:ln>
        </p:spPr>
        <p:txBody>
          <a:bodyPr wrap="none" anchor="ctr"/>
          <a:lstStyle/>
          <a:p>
            <a:endParaRPr lang="en-US"/>
          </a:p>
        </p:txBody>
      </p:sp>
      <p:pic>
        <p:nvPicPr>
          <p:cNvPr id="1579016" name="Picture 8" descr="xvaq1tis[1]"/>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rot="5400000" flipH="1">
            <a:off x="6929462" y="2805212"/>
            <a:ext cx="4032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9017" name="Picture 9" descr="xvaq1tis[1]"/>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rot="5400000" flipH="1">
            <a:off x="6891338" y="3381375"/>
            <a:ext cx="4032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9020" name="Picture 12" descr="xvaq1tis[1]"/>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rot="5400000" flipH="1">
            <a:off x="6891338" y="1652588"/>
            <a:ext cx="4032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9021" name="Picture 13" descr="stopped wheel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81837" y="2852837"/>
            <a:ext cx="498475"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9022" name="Picture 14" descr="stopped wheel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81837" y="2276674"/>
            <a:ext cx="498475"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9023" name="Picture 15" descr="stopped wheel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43713" y="1700213"/>
            <a:ext cx="498475"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6"/>
          <p:cNvGrpSpPr>
            <a:grpSpLocks/>
          </p:cNvGrpSpPr>
          <p:nvPr/>
        </p:nvGrpSpPr>
        <p:grpSpPr bwMode="auto">
          <a:xfrm>
            <a:off x="6119813" y="4076700"/>
            <a:ext cx="1944687" cy="144463"/>
            <a:chOff x="3833" y="2523"/>
            <a:chExt cx="1225" cy="91"/>
          </a:xfrm>
        </p:grpSpPr>
        <p:sp>
          <p:nvSpPr>
            <p:cNvPr id="17445" name="Rectangle 17"/>
            <p:cNvSpPr>
              <a:spLocks noChangeArrowheads="1"/>
            </p:cNvSpPr>
            <p:nvPr/>
          </p:nvSpPr>
          <p:spPr bwMode="auto">
            <a:xfrm>
              <a:off x="4559" y="2523"/>
              <a:ext cx="499" cy="91"/>
            </a:xfrm>
            <a:prstGeom prst="rect">
              <a:avLst/>
            </a:prstGeom>
            <a:solidFill>
              <a:schemeClr val="folHlink"/>
            </a:solidFill>
            <a:ln w="9525">
              <a:solidFill>
                <a:schemeClr val="tx1"/>
              </a:solidFill>
              <a:miter lim="800000"/>
              <a:headEnd/>
              <a:tailEnd/>
            </a:ln>
          </p:spPr>
          <p:txBody>
            <a:bodyPr wrap="none" anchor="ctr"/>
            <a:lstStyle/>
            <a:p>
              <a:endParaRPr lang="en-US"/>
            </a:p>
          </p:txBody>
        </p:sp>
        <p:sp>
          <p:nvSpPr>
            <p:cNvPr id="17446" name="Rectangle 18"/>
            <p:cNvSpPr>
              <a:spLocks noChangeArrowheads="1"/>
            </p:cNvSpPr>
            <p:nvPr/>
          </p:nvSpPr>
          <p:spPr bwMode="auto">
            <a:xfrm>
              <a:off x="4378" y="2523"/>
              <a:ext cx="181" cy="91"/>
            </a:xfrm>
            <a:prstGeom prst="rect">
              <a:avLst/>
            </a:prstGeom>
            <a:solidFill>
              <a:srgbClr val="00FFFF"/>
            </a:solidFill>
            <a:ln w="9525">
              <a:solidFill>
                <a:schemeClr val="tx1"/>
              </a:solidFill>
              <a:miter lim="800000"/>
              <a:headEnd/>
              <a:tailEnd/>
            </a:ln>
          </p:spPr>
          <p:txBody>
            <a:bodyPr wrap="none" anchor="ctr"/>
            <a:lstStyle/>
            <a:p>
              <a:endParaRPr lang="en-US"/>
            </a:p>
          </p:txBody>
        </p:sp>
        <p:sp>
          <p:nvSpPr>
            <p:cNvPr id="17447" name="Rectangle 19"/>
            <p:cNvSpPr>
              <a:spLocks noChangeArrowheads="1"/>
            </p:cNvSpPr>
            <p:nvPr/>
          </p:nvSpPr>
          <p:spPr bwMode="auto">
            <a:xfrm>
              <a:off x="4196" y="2523"/>
              <a:ext cx="181" cy="91"/>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17448" name="Rectangle 20"/>
            <p:cNvSpPr>
              <a:spLocks noChangeArrowheads="1"/>
            </p:cNvSpPr>
            <p:nvPr/>
          </p:nvSpPr>
          <p:spPr bwMode="auto">
            <a:xfrm>
              <a:off x="4015" y="2523"/>
              <a:ext cx="181" cy="91"/>
            </a:xfrm>
            <a:prstGeom prst="rect">
              <a:avLst/>
            </a:prstGeom>
            <a:solidFill>
              <a:srgbClr val="00FF00"/>
            </a:solidFill>
            <a:ln w="9525">
              <a:solidFill>
                <a:schemeClr val="tx1"/>
              </a:solidFill>
              <a:miter lim="800000"/>
              <a:headEnd/>
              <a:tailEnd/>
            </a:ln>
          </p:spPr>
          <p:txBody>
            <a:bodyPr wrap="none" anchor="ctr"/>
            <a:lstStyle/>
            <a:p>
              <a:endParaRPr lang="en-US"/>
            </a:p>
          </p:txBody>
        </p:sp>
        <p:sp>
          <p:nvSpPr>
            <p:cNvPr id="17449" name="Rectangle 21"/>
            <p:cNvSpPr>
              <a:spLocks noChangeArrowheads="1"/>
            </p:cNvSpPr>
            <p:nvPr/>
          </p:nvSpPr>
          <p:spPr bwMode="auto">
            <a:xfrm>
              <a:off x="3833" y="2523"/>
              <a:ext cx="181" cy="91"/>
            </a:xfrm>
            <a:prstGeom prst="rect">
              <a:avLst/>
            </a:prstGeom>
            <a:solidFill>
              <a:schemeClr val="hlink"/>
            </a:solidFill>
            <a:ln w="9525">
              <a:solidFill>
                <a:schemeClr val="tx1"/>
              </a:solidFill>
              <a:miter lim="800000"/>
              <a:headEnd/>
              <a:tailEnd/>
            </a:ln>
          </p:spPr>
          <p:txBody>
            <a:bodyPr wrap="none" anchor="ctr"/>
            <a:lstStyle/>
            <a:p>
              <a:endParaRPr lang="en-US"/>
            </a:p>
          </p:txBody>
        </p:sp>
      </p:grpSp>
      <p:grpSp>
        <p:nvGrpSpPr>
          <p:cNvPr id="3" name="Group 22"/>
          <p:cNvGrpSpPr>
            <a:grpSpLocks/>
          </p:cNvGrpSpPr>
          <p:nvPr/>
        </p:nvGrpSpPr>
        <p:grpSpPr bwMode="auto">
          <a:xfrm>
            <a:off x="6264275" y="3573463"/>
            <a:ext cx="1655763" cy="144462"/>
            <a:chOff x="4014" y="2069"/>
            <a:chExt cx="1043" cy="91"/>
          </a:xfrm>
        </p:grpSpPr>
        <p:sp>
          <p:nvSpPr>
            <p:cNvPr id="17441" name="Rectangle 23"/>
            <p:cNvSpPr>
              <a:spLocks noChangeArrowheads="1"/>
            </p:cNvSpPr>
            <p:nvPr/>
          </p:nvSpPr>
          <p:spPr bwMode="auto">
            <a:xfrm>
              <a:off x="4558" y="2069"/>
              <a:ext cx="499" cy="91"/>
            </a:xfrm>
            <a:prstGeom prst="rect">
              <a:avLst/>
            </a:prstGeom>
            <a:solidFill>
              <a:schemeClr val="folHlink"/>
            </a:solidFill>
            <a:ln w="9525">
              <a:solidFill>
                <a:schemeClr val="tx1"/>
              </a:solidFill>
              <a:miter lim="800000"/>
              <a:headEnd/>
              <a:tailEnd/>
            </a:ln>
          </p:spPr>
          <p:txBody>
            <a:bodyPr wrap="none" anchor="ctr"/>
            <a:lstStyle/>
            <a:p>
              <a:endParaRPr lang="en-US"/>
            </a:p>
          </p:txBody>
        </p:sp>
        <p:sp>
          <p:nvSpPr>
            <p:cNvPr id="17442" name="Rectangle 24"/>
            <p:cNvSpPr>
              <a:spLocks noChangeArrowheads="1"/>
            </p:cNvSpPr>
            <p:nvPr/>
          </p:nvSpPr>
          <p:spPr bwMode="auto">
            <a:xfrm>
              <a:off x="4377" y="2069"/>
              <a:ext cx="181" cy="91"/>
            </a:xfrm>
            <a:prstGeom prst="rect">
              <a:avLst/>
            </a:prstGeom>
            <a:solidFill>
              <a:srgbClr val="00FFFF"/>
            </a:solidFill>
            <a:ln w="9525">
              <a:solidFill>
                <a:schemeClr val="tx1"/>
              </a:solidFill>
              <a:miter lim="800000"/>
              <a:headEnd/>
              <a:tailEnd/>
            </a:ln>
          </p:spPr>
          <p:txBody>
            <a:bodyPr wrap="none" anchor="ctr"/>
            <a:lstStyle/>
            <a:p>
              <a:endParaRPr lang="en-US"/>
            </a:p>
          </p:txBody>
        </p:sp>
        <p:sp>
          <p:nvSpPr>
            <p:cNvPr id="17443" name="Rectangle 25"/>
            <p:cNvSpPr>
              <a:spLocks noChangeArrowheads="1"/>
            </p:cNvSpPr>
            <p:nvPr/>
          </p:nvSpPr>
          <p:spPr bwMode="auto">
            <a:xfrm>
              <a:off x="4195" y="2069"/>
              <a:ext cx="181" cy="91"/>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17444" name="Rectangle 26"/>
            <p:cNvSpPr>
              <a:spLocks noChangeArrowheads="1"/>
            </p:cNvSpPr>
            <p:nvPr/>
          </p:nvSpPr>
          <p:spPr bwMode="auto">
            <a:xfrm>
              <a:off x="4014" y="2069"/>
              <a:ext cx="181" cy="91"/>
            </a:xfrm>
            <a:prstGeom prst="rect">
              <a:avLst/>
            </a:prstGeom>
            <a:solidFill>
              <a:srgbClr val="00FF00"/>
            </a:solidFill>
            <a:ln w="9525">
              <a:solidFill>
                <a:schemeClr val="tx1"/>
              </a:solidFill>
              <a:miter lim="800000"/>
              <a:headEnd/>
              <a:tailEnd/>
            </a:ln>
          </p:spPr>
          <p:txBody>
            <a:bodyPr wrap="none" anchor="ctr"/>
            <a:lstStyle/>
            <a:p>
              <a:endParaRPr lang="en-US"/>
            </a:p>
          </p:txBody>
        </p:sp>
      </p:grpSp>
      <p:grpSp>
        <p:nvGrpSpPr>
          <p:cNvPr id="4" name="Group 27"/>
          <p:cNvGrpSpPr>
            <a:grpSpLocks/>
          </p:cNvGrpSpPr>
          <p:nvPr/>
        </p:nvGrpSpPr>
        <p:grpSpPr bwMode="auto">
          <a:xfrm>
            <a:off x="6408738" y="2997200"/>
            <a:ext cx="1368425" cy="144463"/>
            <a:chOff x="4059" y="1706"/>
            <a:chExt cx="862" cy="91"/>
          </a:xfrm>
        </p:grpSpPr>
        <p:sp>
          <p:nvSpPr>
            <p:cNvPr id="17438" name="Rectangle 28"/>
            <p:cNvSpPr>
              <a:spLocks noChangeArrowheads="1"/>
            </p:cNvSpPr>
            <p:nvPr/>
          </p:nvSpPr>
          <p:spPr bwMode="auto">
            <a:xfrm>
              <a:off x="4422" y="1706"/>
              <a:ext cx="499" cy="91"/>
            </a:xfrm>
            <a:prstGeom prst="rect">
              <a:avLst/>
            </a:prstGeom>
            <a:solidFill>
              <a:schemeClr val="folHlink"/>
            </a:solidFill>
            <a:ln w="9525">
              <a:solidFill>
                <a:schemeClr val="tx1"/>
              </a:solidFill>
              <a:miter lim="800000"/>
              <a:headEnd/>
              <a:tailEnd/>
            </a:ln>
          </p:spPr>
          <p:txBody>
            <a:bodyPr wrap="none" anchor="ctr"/>
            <a:lstStyle/>
            <a:p>
              <a:endParaRPr lang="en-US"/>
            </a:p>
          </p:txBody>
        </p:sp>
        <p:sp>
          <p:nvSpPr>
            <p:cNvPr id="17439" name="Rectangle 29"/>
            <p:cNvSpPr>
              <a:spLocks noChangeArrowheads="1"/>
            </p:cNvSpPr>
            <p:nvPr/>
          </p:nvSpPr>
          <p:spPr bwMode="auto">
            <a:xfrm>
              <a:off x="4241" y="1706"/>
              <a:ext cx="181" cy="91"/>
            </a:xfrm>
            <a:prstGeom prst="rect">
              <a:avLst/>
            </a:prstGeom>
            <a:solidFill>
              <a:srgbClr val="00FFFF"/>
            </a:solidFill>
            <a:ln w="9525">
              <a:solidFill>
                <a:schemeClr val="tx1"/>
              </a:solidFill>
              <a:miter lim="800000"/>
              <a:headEnd/>
              <a:tailEnd/>
            </a:ln>
          </p:spPr>
          <p:txBody>
            <a:bodyPr wrap="none" anchor="ctr"/>
            <a:lstStyle/>
            <a:p>
              <a:endParaRPr lang="en-US"/>
            </a:p>
          </p:txBody>
        </p:sp>
        <p:sp>
          <p:nvSpPr>
            <p:cNvPr id="17440" name="Rectangle 30"/>
            <p:cNvSpPr>
              <a:spLocks noChangeArrowheads="1"/>
            </p:cNvSpPr>
            <p:nvPr/>
          </p:nvSpPr>
          <p:spPr bwMode="auto">
            <a:xfrm>
              <a:off x="4059" y="1706"/>
              <a:ext cx="181" cy="91"/>
            </a:xfrm>
            <a:prstGeom prst="rect">
              <a:avLst/>
            </a:prstGeom>
            <a:solidFill>
              <a:schemeClr val="accent2"/>
            </a:solidFill>
            <a:ln w="9525">
              <a:solidFill>
                <a:schemeClr val="tx1"/>
              </a:solidFill>
              <a:miter lim="800000"/>
              <a:headEnd/>
              <a:tailEnd/>
            </a:ln>
          </p:spPr>
          <p:txBody>
            <a:bodyPr wrap="none" anchor="ctr"/>
            <a:lstStyle/>
            <a:p>
              <a:endParaRPr lang="en-US"/>
            </a:p>
          </p:txBody>
        </p:sp>
      </p:grpSp>
      <p:grpSp>
        <p:nvGrpSpPr>
          <p:cNvPr id="5" name="Group 31"/>
          <p:cNvGrpSpPr>
            <a:grpSpLocks/>
          </p:cNvGrpSpPr>
          <p:nvPr/>
        </p:nvGrpSpPr>
        <p:grpSpPr bwMode="auto">
          <a:xfrm>
            <a:off x="6553200" y="2420938"/>
            <a:ext cx="1079500" cy="144462"/>
            <a:chOff x="4151" y="1344"/>
            <a:chExt cx="680" cy="91"/>
          </a:xfrm>
        </p:grpSpPr>
        <p:sp>
          <p:nvSpPr>
            <p:cNvPr id="17436" name="Rectangle 32"/>
            <p:cNvSpPr>
              <a:spLocks noChangeArrowheads="1"/>
            </p:cNvSpPr>
            <p:nvPr/>
          </p:nvSpPr>
          <p:spPr bwMode="auto">
            <a:xfrm>
              <a:off x="4332" y="1344"/>
              <a:ext cx="499" cy="91"/>
            </a:xfrm>
            <a:prstGeom prst="rect">
              <a:avLst/>
            </a:prstGeom>
            <a:solidFill>
              <a:schemeClr val="folHlink"/>
            </a:solidFill>
            <a:ln w="9525">
              <a:solidFill>
                <a:schemeClr val="tx1"/>
              </a:solidFill>
              <a:miter lim="800000"/>
              <a:headEnd/>
              <a:tailEnd/>
            </a:ln>
          </p:spPr>
          <p:txBody>
            <a:bodyPr wrap="none" anchor="ctr"/>
            <a:lstStyle/>
            <a:p>
              <a:endParaRPr lang="en-US"/>
            </a:p>
          </p:txBody>
        </p:sp>
        <p:sp>
          <p:nvSpPr>
            <p:cNvPr id="17437" name="Rectangle 33"/>
            <p:cNvSpPr>
              <a:spLocks noChangeArrowheads="1"/>
            </p:cNvSpPr>
            <p:nvPr/>
          </p:nvSpPr>
          <p:spPr bwMode="auto">
            <a:xfrm>
              <a:off x="4151" y="1344"/>
              <a:ext cx="181" cy="91"/>
            </a:xfrm>
            <a:prstGeom prst="rect">
              <a:avLst/>
            </a:prstGeom>
            <a:solidFill>
              <a:srgbClr val="00FFFF"/>
            </a:solidFill>
            <a:ln w="9525">
              <a:solidFill>
                <a:schemeClr val="tx1"/>
              </a:solidFill>
              <a:miter lim="800000"/>
              <a:headEnd/>
              <a:tailEnd/>
            </a:ln>
          </p:spPr>
          <p:txBody>
            <a:bodyPr wrap="none" anchor="ctr"/>
            <a:lstStyle/>
            <a:p>
              <a:endParaRPr lang="en-US"/>
            </a:p>
          </p:txBody>
        </p:sp>
      </p:grpSp>
      <p:sp>
        <p:nvSpPr>
          <p:cNvPr id="1579042" name="Rectangle 34"/>
          <p:cNvSpPr>
            <a:spLocks noChangeArrowheads="1"/>
          </p:cNvSpPr>
          <p:nvPr/>
        </p:nvSpPr>
        <p:spPr bwMode="auto">
          <a:xfrm>
            <a:off x="6696075" y="1844675"/>
            <a:ext cx="792163" cy="144463"/>
          </a:xfrm>
          <a:prstGeom prst="rect">
            <a:avLst/>
          </a:prstGeom>
          <a:solidFill>
            <a:schemeClr val="folHlink"/>
          </a:solidFill>
          <a:ln w="9525">
            <a:solidFill>
              <a:schemeClr val="tx1"/>
            </a:solidFill>
            <a:miter lim="800000"/>
            <a:headEnd/>
            <a:tailEnd/>
          </a:ln>
        </p:spPr>
        <p:txBody>
          <a:bodyPr wrap="none" anchor="ctr"/>
          <a:lstStyle/>
          <a:p>
            <a:endParaRPr lang="en-US"/>
          </a:p>
        </p:txBody>
      </p:sp>
      <p:sp>
        <p:nvSpPr>
          <p:cNvPr id="1579043" name="Rectangle 35"/>
          <p:cNvSpPr>
            <a:spLocks noChangeArrowheads="1"/>
          </p:cNvSpPr>
          <p:nvPr/>
        </p:nvSpPr>
        <p:spPr bwMode="auto">
          <a:xfrm>
            <a:off x="5940425" y="4797425"/>
            <a:ext cx="2305050" cy="1008063"/>
          </a:xfrm>
          <a:prstGeom prst="rect">
            <a:avLst/>
          </a:prstGeom>
          <a:solidFill>
            <a:schemeClr val="bg1"/>
          </a:solidFill>
          <a:ln w="9525">
            <a:solidFill>
              <a:schemeClr val="tx1"/>
            </a:solidFill>
            <a:miter lim="800000"/>
            <a:headEnd/>
            <a:tailEnd/>
          </a:ln>
        </p:spPr>
        <p:txBody>
          <a:bodyPr wrap="none" anchor="ctr"/>
          <a:lstStyle/>
          <a:p>
            <a:endParaRPr lang="en-US"/>
          </a:p>
        </p:txBody>
      </p:sp>
      <p:pic>
        <p:nvPicPr>
          <p:cNvPr id="1579044" name="Picture 36" descr="xvaq1tis[1]"/>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rot="5400000" flipH="1">
            <a:off x="6692900" y="4773613"/>
            <a:ext cx="8001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9045" name="Picture 37" descr="stopped wheel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97650" y="4868863"/>
            <a:ext cx="990600"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9046" name="Rectangle 38"/>
          <p:cNvSpPr>
            <a:spLocks noChangeArrowheads="1"/>
          </p:cNvSpPr>
          <p:nvPr/>
        </p:nvSpPr>
        <p:spPr bwMode="auto">
          <a:xfrm>
            <a:off x="7272338" y="6021388"/>
            <a:ext cx="792162" cy="144462"/>
          </a:xfrm>
          <a:prstGeom prst="rect">
            <a:avLst/>
          </a:prstGeom>
          <a:solidFill>
            <a:schemeClr val="folHlink"/>
          </a:solidFill>
          <a:ln w="9525">
            <a:solidFill>
              <a:schemeClr val="tx1"/>
            </a:solidFill>
            <a:miter lim="800000"/>
            <a:headEnd/>
            <a:tailEnd/>
          </a:ln>
        </p:spPr>
        <p:txBody>
          <a:bodyPr wrap="none" anchor="ctr"/>
          <a:lstStyle/>
          <a:p>
            <a:endParaRPr lang="en-US"/>
          </a:p>
        </p:txBody>
      </p:sp>
      <p:sp>
        <p:nvSpPr>
          <p:cNvPr id="1579047" name="Rectangle 39"/>
          <p:cNvSpPr>
            <a:spLocks noChangeArrowheads="1"/>
          </p:cNvSpPr>
          <p:nvPr/>
        </p:nvSpPr>
        <p:spPr bwMode="auto">
          <a:xfrm>
            <a:off x="6985000" y="6021388"/>
            <a:ext cx="287338" cy="144462"/>
          </a:xfrm>
          <a:prstGeom prst="rect">
            <a:avLst/>
          </a:prstGeom>
          <a:solidFill>
            <a:srgbClr val="00FFFF"/>
          </a:solidFill>
          <a:ln w="9525">
            <a:solidFill>
              <a:schemeClr val="tx1"/>
            </a:solidFill>
            <a:miter lim="800000"/>
            <a:headEnd/>
            <a:tailEnd/>
          </a:ln>
        </p:spPr>
        <p:txBody>
          <a:bodyPr wrap="none" anchor="ctr"/>
          <a:lstStyle/>
          <a:p>
            <a:endParaRPr lang="en-US"/>
          </a:p>
        </p:txBody>
      </p:sp>
      <p:sp>
        <p:nvSpPr>
          <p:cNvPr id="1579048" name="Rectangle 40"/>
          <p:cNvSpPr>
            <a:spLocks noChangeArrowheads="1"/>
          </p:cNvSpPr>
          <p:nvPr/>
        </p:nvSpPr>
        <p:spPr bwMode="auto">
          <a:xfrm>
            <a:off x="6696075" y="6021388"/>
            <a:ext cx="287338" cy="144462"/>
          </a:xfrm>
          <a:prstGeom prst="rect">
            <a:avLst/>
          </a:prstGeom>
          <a:solidFill>
            <a:schemeClr val="accent2"/>
          </a:solidFill>
          <a:ln w="9525">
            <a:solidFill>
              <a:schemeClr val="tx1"/>
            </a:solidFill>
            <a:miter lim="800000"/>
            <a:headEnd/>
            <a:tailEnd/>
          </a:ln>
        </p:spPr>
        <p:txBody>
          <a:bodyPr wrap="none" anchor="ctr"/>
          <a:lstStyle/>
          <a:p>
            <a:endParaRPr lang="en-US"/>
          </a:p>
        </p:txBody>
      </p:sp>
      <p:sp>
        <p:nvSpPr>
          <p:cNvPr id="1579049" name="Rectangle 41"/>
          <p:cNvSpPr>
            <a:spLocks noChangeArrowheads="1"/>
          </p:cNvSpPr>
          <p:nvPr/>
        </p:nvSpPr>
        <p:spPr bwMode="auto">
          <a:xfrm>
            <a:off x="6408738" y="6021388"/>
            <a:ext cx="287337" cy="144462"/>
          </a:xfrm>
          <a:prstGeom prst="rect">
            <a:avLst/>
          </a:prstGeom>
          <a:solidFill>
            <a:srgbClr val="00FF00"/>
          </a:solidFill>
          <a:ln w="9525">
            <a:solidFill>
              <a:schemeClr val="tx1"/>
            </a:solidFill>
            <a:miter lim="800000"/>
            <a:headEnd/>
            <a:tailEnd/>
          </a:ln>
        </p:spPr>
        <p:txBody>
          <a:bodyPr wrap="none" anchor="ctr"/>
          <a:lstStyle/>
          <a:p>
            <a:endParaRPr lang="en-US"/>
          </a:p>
        </p:txBody>
      </p:sp>
      <p:sp>
        <p:nvSpPr>
          <p:cNvPr id="1579050" name="Rectangle 42"/>
          <p:cNvSpPr>
            <a:spLocks noChangeArrowheads="1"/>
          </p:cNvSpPr>
          <p:nvPr/>
        </p:nvSpPr>
        <p:spPr bwMode="auto">
          <a:xfrm>
            <a:off x="6119813" y="6021388"/>
            <a:ext cx="287337" cy="144462"/>
          </a:xfrm>
          <a:prstGeom prst="rect">
            <a:avLst/>
          </a:prstGeom>
          <a:solidFill>
            <a:schemeClr val="hlink"/>
          </a:solidFill>
          <a:ln w="9525">
            <a:solidFill>
              <a:schemeClr val="tx1"/>
            </a:solidFill>
            <a:miter lim="800000"/>
            <a:headEnd/>
            <a:tailEnd/>
          </a:ln>
        </p:spPr>
        <p:txBody>
          <a:bodyPr wrap="none" anchor="ctr"/>
          <a:lstStyle/>
          <a:p>
            <a:endParaRPr lang="en-US"/>
          </a:p>
        </p:txBody>
      </p:sp>
      <p:pic>
        <p:nvPicPr>
          <p:cNvPr id="43" name="Picture 8" descr="xvaq1tis[1]"/>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rot="5400000" flipH="1">
            <a:off x="6929462" y="2229049"/>
            <a:ext cx="403225"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9696947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64" presetClass="path" presetSubtype="0" accel="50000" decel="50000" fill="hold" nodeType="withEffect">
                                  <p:stCondLst>
                                    <p:cond delay="0"/>
                                  </p:stCondLst>
                                  <p:childTnLst>
                                    <p:animMotion origin="layout" path="M -4.44444E-6 -2.59259E-6 L -4.44444E-6 -0.07361 " pathEditMode="relative" rAng="0" ptsTypes="AA">
                                      <p:cBhvr>
                                        <p:cTn id="8" dur="2000" fill="hold"/>
                                        <p:tgtEl>
                                          <p:spTgt spid="2"/>
                                        </p:tgtEl>
                                        <p:attrNameLst>
                                          <p:attrName>ppt_x</p:attrName>
                                          <p:attrName>ppt_y</p:attrName>
                                        </p:attrNameLst>
                                      </p:cBhvr>
                                      <p:rCtr x="0" y="-3681"/>
                                    </p:animMotion>
                                  </p:childTnLst>
                                </p:cTn>
                              </p:par>
                            </p:childTnLst>
                          </p:cTn>
                        </p:par>
                        <p:par>
                          <p:cTn id="9" fill="hold" nodeType="afterGroup">
                            <p:stCondLst>
                              <p:cond delay="2000"/>
                            </p:stCondLst>
                            <p:childTnLst>
                              <p:par>
                                <p:cTn id="10" presetID="1" presetClass="exit" presetSubtype="0" fill="hold" nodeType="afterEffect">
                                  <p:stCondLst>
                                    <p:cond delay="0"/>
                                  </p:stCondLst>
                                  <p:childTnLst>
                                    <p:set>
                                      <p:cBhvr>
                                        <p:cTn id="11" dur="1" fill="hold">
                                          <p:stCondLst>
                                            <p:cond delay="0"/>
                                          </p:stCondLst>
                                        </p:cTn>
                                        <p:tgtEl>
                                          <p:spTgt spid="2"/>
                                        </p:tgtEl>
                                        <p:attrNameLst>
                                          <p:attrName>style.visibility</p:attrName>
                                        </p:attrNameLst>
                                      </p:cBhvr>
                                      <p:to>
                                        <p:strVal val="hidden"/>
                                      </p:to>
                                    </p:set>
                                  </p:childTnLst>
                                </p:cTn>
                              </p:par>
                              <p:par>
                                <p:cTn id="12" presetID="1" presetClass="exit" presetSubtype="0" fill="hold" nodeType="withEffect">
                                  <p:stCondLst>
                                    <p:cond delay="0"/>
                                  </p:stCondLst>
                                  <p:childTnLst>
                                    <p:set>
                                      <p:cBhvr>
                                        <p:cTn id="13" dur="1" fill="hold">
                                          <p:stCondLst>
                                            <p:cond delay="0"/>
                                          </p:stCondLst>
                                        </p:cTn>
                                        <p:tgtEl>
                                          <p:spTgt spid="1579018"/>
                                        </p:tgtEl>
                                        <p:attrNameLst>
                                          <p:attrName>style.visibility</p:attrName>
                                        </p:attrNameLst>
                                      </p:cBhvr>
                                      <p:to>
                                        <p:strVal val="hidden"/>
                                      </p:to>
                                    </p:set>
                                  </p:childTnLst>
                                </p:cTn>
                              </p:par>
                              <p:par>
                                <p:cTn id="14" presetID="1" presetClass="entr" presetSubtype="0" fill="hold" nodeType="withEffect">
                                  <p:stCondLst>
                                    <p:cond delay="0"/>
                                  </p:stCondLst>
                                  <p:childTnLst>
                                    <p:set>
                                      <p:cBhvr>
                                        <p:cTn id="15" dur="1" fill="hold">
                                          <p:stCondLst>
                                            <p:cond delay="0"/>
                                          </p:stCondLst>
                                        </p:cTn>
                                        <p:tgtEl>
                                          <p:spTgt spid="1579017"/>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xit" presetSubtype="0" fill="hold" nodeType="clickEffect">
                                  <p:stCondLst>
                                    <p:cond delay="0"/>
                                  </p:stCondLst>
                                  <p:childTnLst>
                                    <p:set>
                                      <p:cBhvr>
                                        <p:cTn id="19" dur="1" fill="hold">
                                          <p:stCondLst>
                                            <p:cond delay="0"/>
                                          </p:stCondLst>
                                        </p:cTn>
                                        <p:tgtEl>
                                          <p:spTgt spid="1579017"/>
                                        </p:tgtEl>
                                        <p:attrNameLst>
                                          <p:attrName>style.visibility</p:attrName>
                                        </p:attrNameLst>
                                      </p:cBhvr>
                                      <p:to>
                                        <p:strVal val="hidden"/>
                                      </p:to>
                                    </p:set>
                                  </p:childTnLst>
                                </p:cTn>
                              </p:par>
                              <p:par>
                                <p:cTn id="20" presetID="1" presetClass="entr" presetSubtype="0" fill="hold" nodeType="withEffect">
                                  <p:stCondLst>
                                    <p:cond delay="0"/>
                                  </p:stCondLst>
                                  <p:childTnLst>
                                    <p:set>
                                      <p:cBhvr>
                                        <p:cTn id="21" dur="1" fill="hold">
                                          <p:stCondLst>
                                            <p:cond delay="0"/>
                                          </p:stCondLst>
                                        </p:cTn>
                                        <p:tgtEl>
                                          <p:spTgt spid="1579018"/>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3"/>
                                        </p:tgtEl>
                                        <p:attrNameLst>
                                          <p:attrName>style.visibility</p:attrName>
                                        </p:attrNameLst>
                                      </p:cBhvr>
                                      <p:to>
                                        <p:strVal val="visible"/>
                                      </p:to>
                                    </p:set>
                                  </p:childTnLst>
                                </p:cTn>
                              </p:par>
                              <p:par>
                                <p:cTn id="24" presetID="64" presetClass="path" presetSubtype="0" accel="50000" decel="50000" fill="hold" nodeType="withEffect">
                                  <p:stCondLst>
                                    <p:cond delay="0"/>
                                  </p:stCondLst>
                                  <p:childTnLst>
                                    <p:animMotion origin="layout" path="M 0.00017 -0.00023 L 0.00035 -0.08449 " pathEditMode="relative" rAng="0" ptsTypes="AA">
                                      <p:cBhvr>
                                        <p:cTn id="25" dur="2000" fill="hold"/>
                                        <p:tgtEl>
                                          <p:spTgt spid="3"/>
                                        </p:tgtEl>
                                        <p:attrNameLst>
                                          <p:attrName>ppt_x</p:attrName>
                                          <p:attrName>ppt_y</p:attrName>
                                        </p:attrNameLst>
                                      </p:cBhvr>
                                      <p:rCtr x="0" y="-4213"/>
                                    </p:animMotion>
                                  </p:childTnLst>
                                </p:cTn>
                              </p:par>
                            </p:childTnLst>
                          </p:cTn>
                        </p:par>
                        <p:par>
                          <p:cTn id="26" fill="hold" nodeType="afterGroup">
                            <p:stCondLst>
                              <p:cond delay="2000"/>
                            </p:stCondLst>
                            <p:childTnLst>
                              <p:par>
                                <p:cTn id="27" presetID="1" presetClass="exit" presetSubtype="0" fill="hold" nodeType="afterEffect">
                                  <p:stCondLst>
                                    <p:cond delay="0"/>
                                  </p:stCondLst>
                                  <p:childTnLst>
                                    <p:set>
                                      <p:cBhvr>
                                        <p:cTn id="28" dur="1" fill="hold">
                                          <p:stCondLst>
                                            <p:cond delay="0"/>
                                          </p:stCondLst>
                                        </p:cTn>
                                        <p:tgtEl>
                                          <p:spTgt spid="3"/>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0"/>
                                          </p:stCondLst>
                                        </p:cTn>
                                        <p:tgtEl>
                                          <p:spTgt spid="1579021"/>
                                        </p:tgtEl>
                                        <p:attrNameLst>
                                          <p:attrName>style.visibility</p:attrName>
                                        </p:attrNameLst>
                                      </p:cBhvr>
                                      <p:to>
                                        <p:strVal val="hidden"/>
                                      </p:to>
                                    </p:set>
                                  </p:childTnLst>
                                </p:cTn>
                              </p:par>
                              <p:par>
                                <p:cTn id="31" presetID="1" presetClass="entr" presetSubtype="0" fill="hold" nodeType="withEffect">
                                  <p:stCondLst>
                                    <p:cond delay="0"/>
                                  </p:stCondLst>
                                  <p:childTnLst>
                                    <p:set>
                                      <p:cBhvr>
                                        <p:cTn id="32" dur="1" fill="hold">
                                          <p:stCondLst>
                                            <p:cond delay="0"/>
                                          </p:stCondLst>
                                        </p:cTn>
                                        <p:tgtEl>
                                          <p:spTgt spid="1579016"/>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xit" presetSubtype="0" fill="hold" nodeType="clickEffect">
                                  <p:stCondLst>
                                    <p:cond delay="0"/>
                                  </p:stCondLst>
                                  <p:childTnLst>
                                    <p:set>
                                      <p:cBhvr>
                                        <p:cTn id="36" dur="1" fill="hold">
                                          <p:stCondLst>
                                            <p:cond delay="0"/>
                                          </p:stCondLst>
                                        </p:cTn>
                                        <p:tgtEl>
                                          <p:spTgt spid="1579016"/>
                                        </p:tgtEl>
                                        <p:attrNameLst>
                                          <p:attrName>style.visibility</p:attrName>
                                        </p:attrNameLst>
                                      </p:cBhvr>
                                      <p:to>
                                        <p:strVal val="hidden"/>
                                      </p:to>
                                    </p:set>
                                  </p:childTnLst>
                                </p:cTn>
                              </p:par>
                              <p:par>
                                <p:cTn id="37" presetID="1" presetClass="entr" presetSubtype="0" fill="hold" nodeType="withEffect">
                                  <p:stCondLst>
                                    <p:cond delay="0"/>
                                  </p:stCondLst>
                                  <p:childTnLst>
                                    <p:set>
                                      <p:cBhvr>
                                        <p:cTn id="38" dur="1" fill="hold">
                                          <p:stCondLst>
                                            <p:cond delay="0"/>
                                          </p:stCondLst>
                                        </p:cTn>
                                        <p:tgtEl>
                                          <p:spTgt spid="1579021"/>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4"/>
                                        </p:tgtEl>
                                        <p:attrNameLst>
                                          <p:attrName>style.visibility</p:attrName>
                                        </p:attrNameLst>
                                      </p:cBhvr>
                                      <p:to>
                                        <p:strVal val="visible"/>
                                      </p:to>
                                    </p:set>
                                  </p:childTnLst>
                                </p:cTn>
                              </p:par>
                              <p:par>
                                <p:cTn id="41" presetID="64" presetClass="path" presetSubtype="0" accel="50000" decel="50000" fill="hold" nodeType="withEffect">
                                  <p:stCondLst>
                                    <p:cond delay="0"/>
                                  </p:stCondLst>
                                  <p:childTnLst>
                                    <p:animMotion origin="layout" path="M 1.66667E-6 -3.7037E-6 L 0.00035 -0.0949 " pathEditMode="relative" rAng="0" ptsTypes="AA">
                                      <p:cBhvr>
                                        <p:cTn id="42" dur="2000" fill="hold"/>
                                        <p:tgtEl>
                                          <p:spTgt spid="4"/>
                                        </p:tgtEl>
                                        <p:attrNameLst>
                                          <p:attrName>ppt_x</p:attrName>
                                          <p:attrName>ppt_y</p:attrName>
                                        </p:attrNameLst>
                                      </p:cBhvr>
                                      <p:rCtr x="17" y="-4745"/>
                                    </p:animMotion>
                                  </p:childTnLst>
                                </p:cTn>
                              </p:par>
                            </p:childTnLst>
                          </p:cTn>
                        </p:par>
                        <p:par>
                          <p:cTn id="43" fill="hold" nodeType="afterGroup">
                            <p:stCondLst>
                              <p:cond delay="2000"/>
                            </p:stCondLst>
                            <p:childTnLst>
                              <p:par>
                                <p:cTn id="44" presetID="1" presetClass="exit" presetSubtype="0" fill="hold" nodeType="afterEffect">
                                  <p:stCondLst>
                                    <p:cond delay="0"/>
                                  </p:stCondLst>
                                  <p:childTnLst>
                                    <p:set>
                                      <p:cBhvr>
                                        <p:cTn id="45" dur="1" fill="hold">
                                          <p:stCondLst>
                                            <p:cond delay="0"/>
                                          </p:stCondLst>
                                        </p:cTn>
                                        <p:tgtEl>
                                          <p:spTgt spid="4"/>
                                        </p:tgtEl>
                                        <p:attrNameLst>
                                          <p:attrName>style.visibility</p:attrName>
                                        </p:attrNameLst>
                                      </p:cBhvr>
                                      <p:to>
                                        <p:strVal val="hidden"/>
                                      </p:to>
                                    </p:set>
                                  </p:childTnLst>
                                </p:cTn>
                              </p:par>
                              <p:par>
                                <p:cTn id="46" presetID="1" presetClass="exit" presetSubtype="0" fill="hold" nodeType="withEffect">
                                  <p:stCondLst>
                                    <p:cond delay="0"/>
                                  </p:stCondLst>
                                  <p:childTnLst>
                                    <p:set>
                                      <p:cBhvr>
                                        <p:cTn id="47" dur="1" fill="hold">
                                          <p:stCondLst>
                                            <p:cond delay="0"/>
                                          </p:stCondLst>
                                        </p:cTn>
                                        <p:tgtEl>
                                          <p:spTgt spid="1579022"/>
                                        </p:tgtEl>
                                        <p:attrNameLst>
                                          <p:attrName>style.visibility</p:attrName>
                                        </p:attrNameLst>
                                      </p:cBhvr>
                                      <p:to>
                                        <p:strVal val="hidden"/>
                                      </p:to>
                                    </p:set>
                                  </p:childTnLst>
                                </p:cTn>
                              </p:par>
                              <p:par>
                                <p:cTn id="48" presetID="1" presetClass="entr" presetSubtype="0" fill="hold" nodeType="withEffect">
                                  <p:stCondLst>
                                    <p:cond delay="0"/>
                                  </p:stCondLst>
                                  <p:childTnLst>
                                    <p:set>
                                      <p:cBhvr>
                                        <p:cTn id="49" dur="1" fill="hold">
                                          <p:stCondLst>
                                            <p:cond delay="0"/>
                                          </p:stCondLst>
                                        </p:cTn>
                                        <p:tgtEl>
                                          <p:spTgt spid="1579019"/>
                                        </p:tgtEl>
                                        <p:attrNameLst>
                                          <p:attrName>style.visibility</p:attrName>
                                        </p:attrNameLst>
                                      </p:cBhvr>
                                      <p:to>
                                        <p:strVal val="visible"/>
                                      </p:to>
                                    </p:set>
                                  </p:childTnLst>
                                </p:cTn>
                              </p:par>
                              <p:par>
                                <p:cTn id="50" presetID="1" presetClass="entr" presetSubtype="0" fill="hold" nodeType="withEffect">
                                  <p:stCondLst>
                                    <p:cond delay="0"/>
                                  </p:stCondLst>
                                  <p:childTnLst>
                                    <p:set>
                                      <p:cBhvr>
                                        <p:cTn id="51" dur="1" fill="hold">
                                          <p:stCondLst>
                                            <p:cond delay="0"/>
                                          </p:stCondLst>
                                        </p:cTn>
                                        <p:tgtEl>
                                          <p:spTgt spid="43"/>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xit" presetSubtype="0" fill="hold" nodeType="clickEffect">
                                  <p:stCondLst>
                                    <p:cond delay="0"/>
                                  </p:stCondLst>
                                  <p:childTnLst>
                                    <p:set>
                                      <p:cBhvr>
                                        <p:cTn id="55" dur="1" fill="hold">
                                          <p:stCondLst>
                                            <p:cond delay="0"/>
                                          </p:stCondLst>
                                        </p:cTn>
                                        <p:tgtEl>
                                          <p:spTgt spid="43"/>
                                        </p:tgtEl>
                                        <p:attrNameLst>
                                          <p:attrName>style.visibility</p:attrName>
                                        </p:attrNameLst>
                                      </p:cBhvr>
                                      <p:to>
                                        <p:strVal val="hidden"/>
                                      </p:to>
                                    </p:set>
                                  </p:childTnLst>
                                </p:cTn>
                              </p:par>
                              <p:par>
                                <p:cTn id="56" presetID="1" presetClass="exit" presetSubtype="0" fill="hold" nodeType="withEffect">
                                  <p:stCondLst>
                                    <p:cond delay="0"/>
                                  </p:stCondLst>
                                  <p:childTnLst>
                                    <p:set>
                                      <p:cBhvr>
                                        <p:cTn id="57" dur="1" fill="hold">
                                          <p:stCondLst>
                                            <p:cond delay="0"/>
                                          </p:stCondLst>
                                        </p:cTn>
                                        <p:tgtEl>
                                          <p:spTgt spid="1579019"/>
                                        </p:tgtEl>
                                        <p:attrNameLst>
                                          <p:attrName>style.visibility</p:attrName>
                                        </p:attrNameLst>
                                      </p:cBhvr>
                                      <p:to>
                                        <p:strVal val="hidden"/>
                                      </p:to>
                                    </p:set>
                                  </p:childTnLst>
                                </p:cTn>
                              </p:par>
                              <p:par>
                                <p:cTn id="58" presetID="1" presetClass="entr" presetSubtype="0" fill="hold" nodeType="withEffect">
                                  <p:stCondLst>
                                    <p:cond delay="0"/>
                                  </p:stCondLst>
                                  <p:childTnLst>
                                    <p:set>
                                      <p:cBhvr>
                                        <p:cTn id="59" dur="1" fill="hold">
                                          <p:stCondLst>
                                            <p:cond delay="0"/>
                                          </p:stCondLst>
                                        </p:cTn>
                                        <p:tgtEl>
                                          <p:spTgt spid="1579022"/>
                                        </p:tgtEl>
                                        <p:attrNameLst>
                                          <p:attrName>style.visibility</p:attrName>
                                        </p:attrNameLst>
                                      </p:cBhvr>
                                      <p:to>
                                        <p:strVal val="visible"/>
                                      </p:to>
                                    </p:set>
                                  </p:childTnLst>
                                </p:cTn>
                              </p:par>
                              <p:par>
                                <p:cTn id="60" presetID="1" presetClass="entr" presetSubtype="0" fill="hold" nodeType="withEffect">
                                  <p:stCondLst>
                                    <p:cond delay="0"/>
                                  </p:stCondLst>
                                  <p:childTnLst>
                                    <p:set>
                                      <p:cBhvr>
                                        <p:cTn id="61" dur="1" fill="hold">
                                          <p:stCondLst>
                                            <p:cond delay="0"/>
                                          </p:stCondLst>
                                        </p:cTn>
                                        <p:tgtEl>
                                          <p:spTgt spid="5"/>
                                        </p:tgtEl>
                                        <p:attrNameLst>
                                          <p:attrName>style.visibility</p:attrName>
                                        </p:attrNameLst>
                                      </p:cBhvr>
                                      <p:to>
                                        <p:strVal val="visible"/>
                                      </p:to>
                                    </p:set>
                                  </p:childTnLst>
                                </p:cTn>
                              </p:par>
                              <p:par>
                                <p:cTn id="62" presetID="64" presetClass="path" presetSubtype="0" accel="50000" decel="50000" fill="hold" nodeType="withEffect">
                                  <p:stCondLst>
                                    <p:cond delay="0"/>
                                  </p:stCondLst>
                                  <p:childTnLst>
                                    <p:animMotion origin="layout" path="M -4.44444E-6 4.07407E-6 L 0.00035 -0.09491 " pathEditMode="relative" rAng="0" ptsTypes="AA">
                                      <p:cBhvr>
                                        <p:cTn id="63" dur="2000" fill="hold"/>
                                        <p:tgtEl>
                                          <p:spTgt spid="5"/>
                                        </p:tgtEl>
                                        <p:attrNameLst>
                                          <p:attrName>ppt_x</p:attrName>
                                          <p:attrName>ppt_y</p:attrName>
                                        </p:attrNameLst>
                                      </p:cBhvr>
                                      <p:rCtr x="17" y="-4745"/>
                                    </p:animMotion>
                                  </p:childTnLst>
                                </p:cTn>
                              </p:par>
                            </p:childTnLst>
                          </p:cTn>
                        </p:par>
                        <p:par>
                          <p:cTn id="64" fill="hold">
                            <p:stCondLst>
                              <p:cond delay="2000"/>
                            </p:stCondLst>
                            <p:childTnLst>
                              <p:par>
                                <p:cTn id="65" presetID="1" presetClass="exit" presetSubtype="0" fill="hold" nodeType="afterEffect">
                                  <p:stCondLst>
                                    <p:cond delay="0"/>
                                  </p:stCondLst>
                                  <p:childTnLst>
                                    <p:set>
                                      <p:cBhvr>
                                        <p:cTn id="66" dur="1" fill="hold">
                                          <p:stCondLst>
                                            <p:cond delay="0"/>
                                          </p:stCondLst>
                                        </p:cTn>
                                        <p:tgtEl>
                                          <p:spTgt spid="5"/>
                                        </p:tgtEl>
                                        <p:attrNameLst>
                                          <p:attrName>style.visibility</p:attrName>
                                        </p:attrNameLst>
                                      </p:cBhvr>
                                      <p:to>
                                        <p:strVal val="hidden"/>
                                      </p:to>
                                    </p:set>
                                  </p:childTnLst>
                                </p:cTn>
                              </p:par>
                              <p:par>
                                <p:cTn id="67" presetID="1" presetClass="exit" presetSubtype="0" fill="hold" nodeType="withEffect">
                                  <p:stCondLst>
                                    <p:cond delay="0"/>
                                  </p:stCondLst>
                                  <p:childTnLst>
                                    <p:set>
                                      <p:cBhvr>
                                        <p:cTn id="68" dur="1" fill="hold">
                                          <p:stCondLst>
                                            <p:cond delay="0"/>
                                          </p:stCondLst>
                                        </p:cTn>
                                        <p:tgtEl>
                                          <p:spTgt spid="1579023"/>
                                        </p:tgtEl>
                                        <p:attrNameLst>
                                          <p:attrName>style.visibility</p:attrName>
                                        </p:attrNameLst>
                                      </p:cBhvr>
                                      <p:to>
                                        <p:strVal val="hidden"/>
                                      </p:to>
                                    </p:set>
                                  </p:childTnLst>
                                </p:cTn>
                              </p:par>
                              <p:par>
                                <p:cTn id="69" presetID="1" presetClass="entr" presetSubtype="0" fill="hold" nodeType="withEffect">
                                  <p:stCondLst>
                                    <p:cond delay="0"/>
                                  </p:stCondLst>
                                  <p:childTnLst>
                                    <p:set>
                                      <p:cBhvr>
                                        <p:cTn id="70" dur="1" fill="hold">
                                          <p:stCondLst>
                                            <p:cond delay="0"/>
                                          </p:stCondLst>
                                        </p:cTn>
                                        <p:tgtEl>
                                          <p:spTgt spid="1579020"/>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xit" presetSubtype="0" fill="hold" nodeType="clickEffect">
                                  <p:stCondLst>
                                    <p:cond delay="0"/>
                                  </p:stCondLst>
                                  <p:childTnLst>
                                    <p:set>
                                      <p:cBhvr>
                                        <p:cTn id="74" dur="1" fill="hold">
                                          <p:stCondLst>
                                            <p:cond delay="0"/>
                                          </p:stCondLst>
                                        </p:cTn>
                                        <p:tgtEl>
                                          <p:spTgt spid="1579020"/>
                                        </p:tgtEl>
                                        <p:attrNameLst>
                                          <p:attrName>style.visibility</p:attrName>
                                        </p:attrNameLst>
                                      </p:cBhvr>
                                      <p:to>
                                        <p:strVal val="hidden"/>
                                      </p:to>
                                    </p:set>
                                  </p:childTnLst>
                                </p:cTn>
                              </p:par>
                              <p:par>
                                <p:cTn id="75" presetID="1" presetClass="entr" presetSubtype="0" fill="hold" nodeType="withEffect">
                                  <p:stCondLst>
                                    <p:cond delay="0"/>
                                  </p:stCondLst>
                                  <p:childTnLst>
                                    <p:set>
                                      <p:cBhvr>
                                        <p:cTn id="76" dur="1" fill="hold">
                                          <p:stCondLst>
                                            <p:cond delay="0"/>
                                          </p:stCondLst>
                                        </p:cTn>
                                        <p:tgtEl>
                                          <p:spTgt spid="1579023"/>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1579042"/>
                                        </p:tgtEl>
                                        <p:attrNameLst>
                                          <p:attrName>style.visibility</p:attrName>
                                        </p:attrNameLst>
                                      </p:cBhvr>
                                      <p:to>
                                        <p:strVal val="visible"/>
                                      </p:to>
                                    </p:set>
                                  </p:childTnLst>
                                </p:cTn>
                              </p:par>
                              <p:par>
                                <p:cTn id="79" presetID="64" presetClass="path" presetSubtype="0" accel="50000" decel="50000" fill="hold" grpId="1" nodeType="withEffect">
                                  <p:stCondLst>
                                    <p:cond delay="0"/>
                                  </p:stCondLst>
                                  <p:childTnLst>
                                    <p:animMotion origin="layout" path="M -4.44444E-6 1.85185E-6 L 0.00035 -0.08426 " pathEditMode="relative" rAng="0" ptsTypes="AA">
                                      <p:cBhvr>
                                        <p:cTn id="80" dur="2000" fill="hold"/>
                                        <p:tgtEl>
                                          <p:spTgt spid="1579042"/>
                                        </p:tgtEl>
                                        <p:attrNameLst>
                                          <p:attrName>ppt_x</p:attrName>
                                          <p:attrName>ppt_y</p:attrName>
                                        </p:attrNameLst>
                                      </p:cBhvr>
                                      <p:rCtr x="17" y="-4213"/>
                                    </p:animMotion>
                                  </p:childTnLst>
                                </p:cTn>
                              </p:par>
                            </p:childTnLst>
                          </p:cTn>
                        </p:par>
                      </p:childTnLst>
                    </p:cTn>
                  </p:par>
                  <p:par>
                    <p:cTn id="81" fill="hold">
                      <p:stCondLst>
                        <p:cond delay="indefinite"/>
                      </p:stCondLst>
                      <p:childTnLst>
                        <p:par>
                          <p:cTn id="82" fill="hold">
                            <p:stCondLst>
                              <p:cond delay="0"/>
                            </p:stCondLst>
                            <p:childTnLst>
                              <p:par>
                                <p:cTn id="83" presetID="1" presetClass="exit" presetSubtype="0" fill="hold" grpId="2" nodeType="clickEffect">
                                  <p:stCondLst>
                                    <p:cond delay="0"/>
                                  </p:stCondLst>
                                  <p:childTnLst>
                                    <p:set>
                                      <p:cBhvr>
                                        <p:cTn id="84" dur="1" fill="hold">
                                          <p:stCondLst>
                                            <p:cond delay="0"/>
                                          </p:stCondLst>
                                        </p:cTn>
                                        <p:tgtEl>
                                          <p:spTgt spid="1579042"/>
                                        </p:tgtEl>
                                        <p:attrNameLst>
                                          <p:attrName>style.visibility</p:attrName>
                                        </p:attrNameLst>
                                      </p:cBhvr>
                                      <p:to>
                                        <p:strVal val="hidden"/>
                                      </p:to>
                                    </p:set>
                                  </p:childTnLst>
                                </p:cTn>
                              </p:par>
                              <p:par>
                                <p:cTn id="85" presetID="1" presetClass="entr" presetSubtype="0" fill="hold" grpId="0" nodeType="withEffect">
                                  <p:stCondLst>
                                    <p:cond delay="0"/>
                                  </p:stCondLst>
                                  <p:childTnLst>
                                    <p:set>
                                      <p:cBhvr>
                                        <p:cTn id="86" dur="1" fill="hold">
                                          <p:stCondLst>
                                            <p:cond delay="0"/>
                                          </p:stCondLst>
                                        </p:cTn>
                                        <p:tgtEl>
                                          <p:spTgt spid="1579043"/>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1579045"/>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1579046"/>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1579047"/>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1579048"/>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1579049"/>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1579050"/>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64" presetClass="path" presetSubtype="0" accel="50000" decel="50000" fill="hold" grpId="1" nodeType="clickEffect">
                                  <p:stCondLst>
                                    <p:cond delay="0"/>
                                  </p:stCondLst>
                                  <p:childTnLst>
                                    <p:animMotion origin="layout" path="M -1.66667E-6 3.7037E-6 L -1.66667E-6 -0.11528 " pathEditMode="relative" rAng="0" ptsTypes="AA">
                                      <p:cBhvr>
                                        <p:cTn id="102" dur="2000" fill="hold"/>
                                        <p:tgtEl>
                                          <p:spTgt spid="1579046"/>
                                        </p:tgtEl>
                                        <p:attrNameLst>
                                          <p:attrName>ppt_x</p:attrName>
                                          <p:attrName>ppt_y</p:attrName>
                                        </p:attrNameLst>
                                      </p:cBhvr>
                                      <p:rCtr x="0" y="-5764"/>
                                    </p:animMotion>
                                  </p:childTnLst>
                                </p:cTn>
                              </p:par>
                              <p:par>
                                <p:cTn id="103" presetID="64" presetClass="path" presetSubtype="0" accel="50000" decel="50000" fill="hold" grpId="1" nodeType="withEffect">
                                  <p:stCondLst>
                                    <p:cond delay="0"/>
                                  </p:stCondLst>
                                  <p:childTnLst>
                                    <p:animMotion origin="layout" path="M -4.44444E-6 2.22222E-6 L -4.44444E-6 -0.11551 " pathEditMode="relative" rAng="0" ptsTypes="AA">
                                      <p:cBhvr>
                                        <p:cTn id="104" dur="2000" fill="hold"/>
                                        <p:tgtEl>
                                          <p:spTgt spid="1579047"/>
                                        </p:tgtEl>
                                        <p:attrNameLst>
                                          <p:attrName>ppt_x</p:attrName>
                                          <p:attrName>ppt_y</p:attrName>
                                        </p:attrNameLst>
                                      </p:cBhvr>
                                      <p:rCtr x="0" y="-5787"/>
                                    </p:animMotion>
                                  </p:childTnLst>
                                </p:cTn>
                              </p:par>
                              <p:par>
                                <p:cTn id="105" presetID="64" presetClass="path" presetSubtype="0" accel="50000" decel="50000" fill="hold" grpId="1" nodeType="withEffect">
                                  <p:stCondLst>
                                    <p:cond delay="0"/>
                                  </p:stCondLst>
                                  <p:childTnLst>
                                    <p:animMotion origin="layout" path="M -3.33333E-6 2.22222E-6 L -3.33333E-6 -0.11551 " pathEditMode="relative" rAng="0" ptsTypes="AA">
                                      <p:cBhvr>
                                        <p:cTn id="106" dur="2000" fill="hold"/>
                                        <p:tgtEl>
                                          <p:spTgt spid="1579048"/>
                                        </p:tgtEl>
                                        <p:attrNameLst>
                                          <p:attrName>ppt_x</p:attrName>
                                          <p:attrName>ppt_y</p:attrName>
                                        </p:attrNameLst>
                                      </p:cBhvr>
                                      <p:rCtr x="0" y="-5787"/>
                                    </p:animMotion>
                                  </p:childTnLst>
                                </p:cTn>
                              </p:par>
                              <p:par>
                                <p:cTn id="107" presetID="64" presetClass="path" presetSubtype="0" accel="50000" decel="50000" fill="hold" grpId="1" nodeType="withEffect">
                                  <p:stCondLst>
                                    <p:cond delay="0"/>
                                  </p:stCondLst>
                                  <p:childTnLst>
                                    <p:animMotion origin="layout" path="M -3.61111E-6 2.22222E-6 L -3.61111E-6 -0.11551 " pathEditMode="relative" rAng="0" ptsTypes="AA">
                                      <p:cBhvr>
                                        <p:cTn id="108" dur="2000" fill="hold"/>
                                        <p:tgtEl>
                                          <p:spTgt spid="1579049"/>
                                        </p:tgtEl>
                                        <p:attrNameLst>
                                          <p:attrName>ppt_x</p:attrName>
                                          <p:attrName>ppt_y</p:attrName>
                                        </p:attrNameLst>
                                      </p:cBhvr>
                                      <p:rCtr x="0" y="-5787"/>
                                    </p:animMotion>
                                  </p:childTnLst>
                                </p:cTn>
                              </p:par>
                              <p:par>
                                <p:cTn id="109" presetID="64" presetClass="path" presetSubtype="0" accel="50000" decel="50000" fill="hold" grpId="1" nodeType="withEffect">
                                  <p:stCondLst>
                                    <p:cond delay="0"/>
                                  </p:stCondLst>
                                  <p:childTnLst>
                                    <p:animMotion origin="layout" path="M -2.5E-6 2.22222E-6 L -2.5E-6 -0.11551 " pathEditMode="relative" rAng="0" ptsTypes="AA">
                                      <p:cBhvr>
                                        <p:cTn id="110" dur="2000" fill="hold"/>
                                        <p:tgtEl>
                                          <p:spTgt spid="1579050"/>
                                        </p:tgtEl>
                                        <p:attrNameLst>
                                          <p:attrName>ppt_x</p:attrName>
                                          <p:attrName>ppt_y</p:attrName>
                                        </p:attrNameLst>
                                      </p:cBhvr>
                                      <p:rCtr x="0" y="-5787"/>
                                    </p:animMotion>
                                  </p:childTnLst>
                                </p:cTn>
                              </p:par>
                            </p:childTnLst>
                          </p:cTn>
                        </p:par>
                        <p:par>
                          <p:cTn id="111" fill="hold">
                            <p:stCondLst>
                              <p:cond delay="2000"/>
                            </p:stCondLst>
                            <p:childTnLst>
                              <p:par>
                                <p:cTn id="112" presetID="1" presetClass="exit" presetSubtype="0" fill="hold" nodeType="afterEffect">
                                  <p:stCondLst>
                                    <p:cond delay="0"/>
                                  </p:stCondLst>
                                  <p:childTnLst>
                                    <p:set>
                                      <p:cBhvr>
                                        <p:cTn id="113" dur="1" fill="hold">
                                          <p:stCondLst>
                                            <p:cond delay="0"/>
                                          </p:stCondLst>
                                        </p:cTn>
                                        <p:tgtEl>
                                          <p:spTgt spid="1579045"/>
                                        </p:tgtEl>
                                        <p:attrNameLst>
                                          <p:attrName>style.visibility</p:attrName>
                                        </p:attrNameLst>
                                      </p:cBhvr>
                                      <p:to>
                                        <p:strVal val="hidden"/>
                                      </p:to>
                                    </p:set>
                                  </p:childTnLst>
                                </p:cTn>
                              </p:par>
                              <p:par>
                                <p:cTn id="114" presetID="1" presetClass="entr" presetSubtype="0" fill="hold" nodeType="withEffect">
                                  <p:stCondLst>
                                    <p:cond delay="0"/>
                                  </p:stCondLst>
                                  <p:childTnLst>
                                    <p:set>
                                      <p:cBhvr>
                                        <p:cTn id="115" dur="1" fill="hold">
                                          <p:stCondLst>
                                            <p:cond delay="0"/>
                                          </p:stCondLst>
                                        </p:cTn>
                                        <p:tgtEl>
                                          <p:spTgt spid="1579044"/>
                                        </p:tgtEl>
                                        <p:attrNameLst>
                                          <p:attrName>style.visibility</p:attrName>
                                        </p:attrNameLst>
                                      </p:cBhvr>
                                      <p:to>
                                        <p:strVal val="visible"/>
                                      </p:to>
                                    </p:set>
                                  </p:childTnLst>
                                </p:cTn>
                              </p:par>
                              <p:par>
                                <p:cTn id="116" presetID="9" presetClass="exit" presetSubtype="0" fill="hold" grpId="2" nodeType="withEffect">
                                  <p:stCondLst>
                                    <p:cond delay="1000"/>
                                  </p:stCondLst>
                                  <p:childTnLst>
                                    <p:animEffect transition="out" filter="dissolve">
                                      <p:cBhvr>
                                        <p:cTn id="117" dur="3000"/>
                                        <p:tgtEl>
                                          <p:spTgt spid="1579048"/>
                                        </p:tgtEl>
                                      </p:cBhvr>
                                    </p:animEffect>
                                    <p:set>
                                      <p:cBhvr>
                                        <p:cTn id="118" dur="1" fill="hold">
                                          <p:stCondLst>
                                            <p:cond delay="2999"/>
                                          </p:stCondLst>
                                        </p:cTn>
                                        <p:tgtEl>
                                          <p:spTgt spid="1579048"/>
                                        </p:tgtEl>
                                        <p:attrNameLst>
                                          <p:attrName>style.visibility</p:attrName>
                                        </p:attrNameLst>
                                      </p:cBhvr>
                                      <p:to>
                                        <p:strVal val="hidden"/>
                                      </p:to>
                                    </p:set>
                                  </p:childTnLst>
                                </p:cTn>
                              </p:par>
                              <p:par>
                                <p:cTn id="119" presetID="9" presetClass="exit" presetSubtype="0" fill="hold" grpId="2" nodeType="withEffect">
                                  <p:stCondLst>
                                    <p:cond delay="0"/>
                                  </p:stCondLst>
                                  <p:childTnLst>
                                    <p:animEffect transition="out" filter="dissolve">
                                      <p:cBhvr>
                                        <p:cTn id="120" dur="3000"/>
                                        <p:tgtEl>
                                          <p:spTgt spid="1579049"/>
                                        </p:tgtEl>
                                      </p:cBhvr>
                                    </p:animEffect>
                                    <p:set>
                                      <p:cBhvr>
                                        <p:cTn id="121" dur="1" fill="hold">
                                          <p:stCondLst>
                                            <p:cond delay="2999"/>
                                          </p:stCondLst>
                                        </p:cTn>
                                        <p:tgtEl>
                                          <p:spTgt spid="1579049"/>
                                        </p:tgtEl>
                                        <p:attrNameLst>
                                          <p:attrName>style.visibility</p:attrName>
                                        </p:attrNameLst>
                                      </p:cBhvr>
                                      <p:to>
                                        <p:strVal val="hidden"/>
                                      </p:to>
                                    </p:set>
                                  </p:childTnLst>
                                </p:cTn>
                              </p:par>
                              <p:par>
                                <p:cTn id="122" presetID="9" presetClass="exit" presetSubtype="0" fill="hold" grpId="2" nodeType="withEffect">
                                  <p:stCondLst>
                                    <p:cond delay="0"/>
                                  </p:stCondLst>
                                  <p:childTnLst>
                                    <p:animEffect transition="out" filter="dissolve">
                                      <p:cBhvr>
                                        <p:cTn id="123" dur="3000"/>
                                        <p:tgtEl>
                                          <p:spTgt spid="1579050"/>
                                        </p:tgtEl>
                                      </p:cBhvr>
                                    </p:animEffect>
                                    <p:set>
                                      <p:cBhvr>
                                        <p:cTn id="124" dur="1" fill="hold">
                                          <p:stCondLst>
                                            <p:cond delay="2999"/>
                                          </p:stCondLst>
                                        </p:cTn>
                                        <p:tgtEl>
                                          <p:spTgt spid="1579050"/>
                                        </p:tgtEl>
                                        <p:attrNameLst>
                                          <p:attrName>style.visibility</p:attrName>
                                        </p:attrNameLst>
                                      </p:cBhvr>
                                      <p:to>
                                        <p:strVal val="hidden"/>
                                      </p:to>
                                    </p:set>
                                  </p:childTnLst>
                                </p:cTn>
                              </p:par>
                              <p:par>
                                <p:cTn id="125" presetID="9" presetClass="exit" presetSubtype="0" fill="hold" grpId="2" nodeType="withEffect">
                                  <p:stCondLst>
                                    <p:cond delay="0"/>
                                  </p:stCondLst>
                                  <p:childTnLst>
                                    <p:animEffect transition="out" filter="dissolve">
                                      <p:cBhvr>
                                        <p:cTn id="126" dur="3000"/>
                                        <p:tgtEl>
                                          <p:spTgt spid="1579047"/>
                                        </p:tgtEl>
                                      </p:cBhvr>
                                    </p:animEffect>
                                    <p:set>
                                      <p:cBhvr>
                                        <p:cTn id="127" dur="1" fill="hold">
                                          <p:stCondLst>
                                            <p:cond delay="2999"/>
                                          </p:stCondLst>
                                        </p:cTn>
                                        <p:tgtEl>
                                          <p:spTgt spid="1579047"/>
                                        </p:tgtEl>
                                        <p:attrNameLst>
                                          <p:attrName>style.visibility</p:attrName>
                                        </p:attrNameLst>
                                      </p:cBhvr>
                                      <p:to>
                                        <p:strVal val="hidden"/>
                                      </p:to>
                                    </p:set>
                                  </p:childTnLst>
                                </p:cTn>
                              </p:par>
                            </p:childTnLst>
                          </p:cTn>
                        </p:par>
                        <p:par>
                          <p:cTn id="128" fill="hold">
                            <p:stCondLst>
                              <p:cond delay="6000"/>
                            </p:stCondLst>
                            <p:childTnLst>
                              <p:par>
                                <p:cTn id="129" presetID="1" presetClass="exit" presetSubtype="0" fill="hold" nodeType="afterEffect">
                                  <p:stCondLst>
                                    <p:cond delay="0"/>
                                  </p:stCondLst>
                                  <p:childTnLst>
                                    <p:set>
                                      <p:cBhvr>
                                        <p:cTn id="130" dur="1" fill="hold">
                                          <p:stCondLst>
                                            <p:cond delay="0"/>
                                          </p:stCondLst>
                                        </p:cTn>
                                        <p:tgtEl>
                                          <p:spTgt spid="1579044"/>
                                        </p:tgtEl>
                                        <p:attrNameLst>
                                          <p:attrName>style.visibility</p:attrName>
                                        </p:attrNameLst>
                                      </p:cBhvr>
                                      <p:to>
                                        <p:strVal val="hidden"/>
                                      </p:to>
                                    </p:set>
                                  </p:childTnLst>
                                </p:cTn>
                              </p:par>
                              <p:par>
                                <p:cTn id="131" presetID="1" presetClass="entr" presetSubtype="0" fill="hold" nodeType="withEffect">
                                  <p:stCondLst>
                                    <p:cond delay="0"/>
                                  </p:stCondLst>
                                  <p:childTnLst>
                                    <p:set>
                                      <p:cBhvr>
                                        <p:cTn id="132" dur="1" fill="hold">
                                          <p:stCondLst>
                                            <p:cond delay="0"/>
                                          </p:stCondLst>
                                        </p:cTn>
                                        <p:tgtEl>
                                          <p:spTgt spid="1579045"/>
                                        </p:tgtEl>
                                        <p:attrNameLst>
                                          <p:attrName>style.visibility</p:attrName>
                                        </p:attrNameLst>
                                      </p:cBhvr>
                                      <p:to>
                                        <p:strVal val="visible"/>
                                      </p:to>
                                    </p:set>
                                  </p:childTnLst>
                                </p:cTn>
                              </p:par>
                              <p:par>
                                <p:cTn id="133" presetID="64" presetClass="path" presetSubtype="0" accel="50000" decel="50000" fill="hold" grpId="2" nodeType="withEffect">
                                  <p:stCondLst>
                                    <p:cond delay="0"/>
                                  </p:stCondLst>
                                  <p:childTnLst>
                                    <p:animMotion origin="layout" path="M -1.66667E-6 -0.11528 L -1.66667E-6 -0.24121 " pathEditMode="relative" rAng="0" ptsTypes="AA">
                                      <p:cBhvr>
                                        <p:cTn id="134" dur="2000" fill="hold"/>
                                        <p:tgtEl>
                                          <p:spTgt spid="1579046"/>
                                        </p:tgtEl>
                                        <p:attrNameLst>
                                          <p:attrName>ppt_x</p:attrName>
                                          <p:attrName>ppt_y</p:attrName>
                                        </p:attrNameLst>
                                      </p:cBhvr>
                                      <p:rCtr x="0" y="-629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9042" grpId="0" animBg="1"/>
      <p:bldP spid="1579042" grpId="1" animBg="1"/>
      <p:bldP spid="1579042" grpId="2" animBg="1"/>
      <p:bldP spid="1579043" grpId="0" animBg="1"/>
      <p:bldP spid="1579046" grpId="0" animBg="1"/>
      <p:bldP spid="1579046" grpId="1" animBg="1"/>
      <p:bldP spid="1579046" grpId="2" animBg="1"/>
      <p:bldP spid="1579047" grpId="0" animBg="1"/>
      <p:bldP spid="1579047" grpId="1" animBg="1"/>
      <p:bldP spid="1579047" grpId="2" animBg="1"/>
      <p:bldP spid="1579048" grpId="0" animBg="1"/>
      <p:bldP spid="1579048" grpId="1" animBg="1"/>
      <p:bldP spid="1579048" grpId="2" animBg="1"/>
      <p:bldP spid="1579049" grpId="0" animBg="1"/>
      <p:bldP spid="1579049" grpId="1" animBg="1"/>
      <p:bldP spid="1579049" grpId="2" animBg="1"/>
      <p:bldP spid="1579050" grpId="0" animBg="1"/>
      <p:bldP spid="1579050" grpId="1" animBg="1"/>
      <p:bldP spid="1579050" grpId="2"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Rectangle 2"/>
          <p:cNvSpPr>
            <a:spLocks noGrp="1" noChangeArrowheads="1"/>
          </p:cNvSpPr>
          <p:nvPr>
            <p:ph type="title"/>
          </p:nvPr>
        </p:nvSpPr>
        <p:spPr/>
        <p:txBody>
          <a:bodyPr/>
          <a:lstStyle/>
          <a:p>
            <a:pPr eaLnBrk="1" hangingPunct="1">
              <a:lnSpc>
                <a:spcPct val="90000"/>
              </a:lnSpc>
            </a:pPr>
            <a:r>
              <a:rPr lang="en-US">
                <a:latin typeface="Eurostile"/>
                <a:ea typeface="ＭＳ Ｐゴシック" charset="0"/>
                <a:cs typeface="Eurostile"/>
              </a:rPr>
              <a:t>Integrated Layer Processing</a:t>
            </a:r>
          </a:p>
        </p:txBody>
      </p:sp>
      <p:sp>
        <p:nvSpPr>
          <p:cNvPr id="18434" name="Rectangle 3"/>
          <p:cNvSpPr>
            <a:spLocks noGrp="1" noChangeArrowheads="1"/>
          </p:cNvSpPr>
          <p:nvPr>
            <p:ph idx="1"/>
          </p:nvPr>
        </p:nvSpPr>
        <p:spPr/>
        <p:txBody>
          <a:bodyPr/>
          <a:lstStyle/>
          <a:p>
            <a:pPr eaLnBrk="1" hangingPunct="1">
              <a:lnSpc>
                <a:spcPct val="90000"/>
              </a:lnSpc>
            </a:pPr>
            <a:r>
              <a:rPr lang="en-US" sz="2400">
                <a:latin typeface="Eurostile"/>
                <a:ea typeface="ＭＳ Ｐゴシック" charset="0"/>
                <a:cs typeface="Eurostile"/>
              </a:rPr>
              <a:t>Ordering constraint</a:t>
            </a:r>
          </a:p>
          <a:p>
            <a:pPr lvl="1" eaLnBrk="1" hangingPunct="1">
              <a:lnSpc>
                <a:spcPct val="90000"/>
              </a:lnSpc>
            </a:pPr>
            <a:r>
              <a:rPr lang="en-US" sz="2000">
                <a:latin typeface="Eurostile"/>
                <a:ea typeface="ＭＳ Ｐゴシック" charset="0"/>
                <a:cs typeface="Eurostile"/>
              </a:rPr>
              <a:t>Data manipulation can only be done after specific control steps </a:t>
            </a:r>
          </a:p>
          <a:p>
            <a:pPr lvl="1" eaLnBrk="1" hangingPunct="1">
              <a:lnSpc>
                <a:spcPct val="90000"/>
              </a:lnSpc>
            </a:pPr>
            <a:r>
              <a:rPr lang="en-US" sz="2000">
                <a:latin typeface="Eurostile"/>
                <a:ea typeface="ＭＳ Ｐゴシック" charset="0"/>
                <a:cs typeface="Eurostile"/>
              </a:rPr>
              <a:t>Data manipulation can only be done once the data unit is in order </a:t>
            </a:r>
          </a:p>
          <a:p>
            <a:pPr lvl="1" eaLnBrk="1" hangingPunct="1">
              <a:lnSpc>
                <a:spcPct val="90000"/>
              </a:lnSpc>
            </a:pPr>
            <a:r>
              <a:rPr lang="en-US" sz="2000">
                <a:latin typeface="Eurostile"/>
                <a:ea typeface="ＭＳ Ｐゴシック" charset="0"/>
                <a:cs typeface="Eurostile"/>
              </a:rPr>
              <a:t>Layered multiplexing (extract the data before it can be demultiplexed)</a:t>
            </a:r>
          </a:p>
          <a:p>
            <a:pPr lvl="1" eaLnBrk="1" hangingPunct="1">
              <a:lnSpc>
                <a:spcPct val="90000"/>
              </a:lnSpc>
            </a:pPr>
            <a:endParaRPr lang="en-US" sz="2000">
              <a:latin typeface="Eurostile"/>
              <a:ea typeface="ＭＳ Ｐゴシック" charset="0"/>
              <a:cs typeface="Eurostile"/>
            </a:endParaRPr>
          </a:p>
          <a:p>
            <a:pPr eaLnBrk="1" hangingPunct="1">
              <a:lnSpc>
                <a:spcPct val="90000"/>
              </a:lnSpc>
            </a:pPr>
            <a:r>
              <a:rPr lang="en-US" sz="2400">
                <a:latin typeface="Eurostile"/>
                <a:ea typeface="ＭＳ Ｐゴシック" charset="0"/>
                <a:cs typeface="Eurostile"/>
              </a:rPr>
              <a:t>Minimize inter-layer ordering constraints imposed on implementors</a:t>
            </a:r>
          </a:p>
          <a:p>
            <a:pPr lvl="1" eaLnBrk="1" hangingPunct="1">
              <a:lnSpc>
                <a:spcPct val="90000"/>
              </a:lnSpc>
            </a:pPr>
            <a:r>
              <a:rPr lang="en-US" sz="2000">
                <a:latin typeface="Eurostile"/>
                <a:ea typeface="ＭＳ Ｐゴシック" charset="0"/>
                <a:cs typeface="Eurostile"/>
              </a:rPr>
              <a:t>Implementors know best which data must be ordered</a:t>
            </a:r>
          </a:p>
          <a:p>
            <a:pPr lvl="1" eaLnBrk="1" hangingPunct="1">
              <a:lnSpc>
                <a:spcPct val="90000"/>
              </a:lnSpc>
            </a:pPr>
            <a:endParaRPr lang="en-US" sz="2000">
              <a:latin typeface="Eurostile"/>
              <a:ea typeface="ＭＳ Ｐゴシック" charset="0"/>
              <a:cs typeface="Eurostile"/>
            </a:endParaRPr>
          </a:p>
          <a:p>
            <a:pPr eaLnBrk="1" hangingPunct="1">
              <a:lnSpc>
                <a:spcPct val="90000"/>
              </a:lnSpc>
            </a:pPr>
            <a:r>
              <a:rPr lang="en-US" sz="2400">
                <a:latin typeface="Eurostile"/>
                <a:ea typeface="ＭＳ Ｐゴシック" charset="0"/>
                <a:cs typeface="Eurostile"/>
              </a:rPr>
              <a:t>Drawback: complex design due to fully customized implementation</a:t>
            </a:r>
          </a:p>
        </p:txBody>
      </p:sp>
    </p:spTree>
    <p:extLst>
      <p:ext uri="{BB962C8B-B14F-4D97-AF65-F5344CB8AC3E}">
        <p14:creationId xmlns:p14="http://schemas.microsoft.com/office/powerpoint/2010/main" val="2837417318"/>
      </p:ext>
    </p:extLst>
  </p:cSld>
  <p:clrMapOvr>
    <a:masterClrMapping/>
  </p:clrMapOvr>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p:cNvSpPr>
            <a:spLocks noGrp="1" noChangeArrowheads="1"/>
          </p:cNvSpPr>
          <p:nvPr>
            <p:ph type="ctrTitle"/>
          </p:nvPr>
        </p:nvSpPr>
        <p:spPr/>
        <p:txBody>
          <a:bodyPr/>
          <a:lstStyle/>
          <a:p>
            <a:pPr eaLnBrk="1" hangingPunct="1"/>
            <a:r>
              <a:rPr lang="en-US" sz="4800">
                <a:latin typeface="Eurostile"/>
                <a:ea typeface="ＭＳ Ｐゴシック" charset="0"/>
                <a:cs typeface="Eurostile"/>
              </a:rPr>
              <a:t>Non-QoS</a:t>
            </a:r>
            <a:br>
              <a:rPr lang="en-US" sz="4800">
                <a:latin typeface="Eurostile"/>
                <a:ea typeface="ＭＳ Ｐゴシック" charset="0"/>
                <a:cs typeface="Eurostile"/>
              </a:rPr>
            </a:br>
            <a:r>
              <a:rPr lang="en-US" sz="4800">
                <a:latin typeface="Eurostile"/>
                <a:ea typeface="ＭＳ Ｐゴシック" charset="0"/>
                <a:cs typeface="Eurostile"/>
              </a:rPr>
              <a:t>Multimedia Networking</a:t>
            </a:r>
          </a:p>
        </p:txBody>
      </p:sp>
      <p:sp>
        <p:nvSpPr>
          <p:cNvPr id="19458" name="Rectangle 3"/>
          <p:cNvSpPr>
            <a:spLocks noGrp="1" noChangeArrowheads="1"/>
          </p:cNvSpPr>
          <p:nvPr>
            <p:ph type="subTitle" idx="1"/>
          </p:nvPr>
        </p:nvSpPr>
        <p:spPr/>
        <p:txBody>
          <a:bodyPr/>
          <a:lstStyle/>
          <a:p>
            <a:pPr eaLnBrk="1" hangingPunct="1">
              <a:buFont typeface="Wingdings" charset="0"/>
              <a:buNone/>
            </a:pPr>
            <a:r>
              <a:rPr lang="en-US">
                <a:latin typeface="Eurostile"/>
                <a:ea typeface="ＭＳ Ｐゴシック" charset="0"/>
                <a:cs typeface="Eurostile"/>
              </a:rPr>
              <a:t>RTP – Real-Time Transfer Protocol</a:t>
            </a:r>
          </a:p>
        </p:txBody>
      </p:sp>
    </p:spTree>
    <p:extLst>
      <p:ext uri="{BB962C8B-B14F-4D97-AF65-F5344CB8AC3E}">
        <p14:creationId xmlns:p14="http://schemas.microsoft.com/office/powerpoint/2010/main" val="1995119025"/>
      </p:ext>
    </p:extLst>
  </p:cSld>
  <p:clrMapOvr>
    <a:masterClrMapping/>
  </p:clrMapOvr>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Real-time Transport Protocol (RTP)</a:t>
            </a:r>
          </a:p>
        </p:txBody>
      </p:sp>
      <p:sp>
        <p:nvSpPr>
          <p:cNvPr id="1582083" name="Rectangle 3"/>
          <p:cNvSpPr>
            <a:spLocks noGrp="1" noChangeArrowheads="1"/>
          </p:cNvSpPr>
          <p:nvPr>
            <p:ph idx="1"/>
          </p:nvPr>
        </p:nvSpPr>
        <p:spPr/>
        <p:txBody>
          <a:bodyPr/>
          <a:lstStyle/>
          <a:p>
            <a:pPr eaLnBrk="1" hangingPunct="1">
              <a:lnSpc>
                <a:spcPct val="90000"/>
              </a:lnSpc>
            </a:pPr>
            <a:r>
              <a:rPr lang="en-US" sz="2000" dirty="0">
                <a:latin typeface="Eurostile"/>
                <a:ea typeface="ＭＳ Ｐゴシック" charset="0"/>
                <a:cs typeface="Eurostile"/>
              </a:rPr>
              <a:t>Real-time Transport Protocol (RTP)</a:t>
            </a:r>
          </a:p>
          <a:p>
            <a:pPr lvl="1" eaLnBrk="1" hangingPunct="1">
              <a:lnSpc>
                <a:spcPct val="90000"/>
              </a:lnSpc>
            </a:pPr>
            <a:r>
              <a:rPr lang="nb-NO" sz="1800" dirty="0">
                <a:latin typeface="Eurostile"/>
                <a:ea typeface="ＭＳ Ｐゴシック" charset="0"/>
                <a:cs typeface="Eurostile"/>
              </a:rPr>
              <a:t>RFC 3550 </a:t>
            </a:r>
            <a:r>
              <a:rPr lang="nb-NO" sz="1200" dirty="0">
                <a:latin typeface="Eurostile"/>
                <a:ea typeface="ＭＳ Ｐゴシック" charset="0"/>
                <a:cs typeface="Eurostile"/>
              </a:rPr>
              <a:t>(</a:t>
            </a:r>
            <a:r>
              <a:rPr lang="nb-NO" sz="1200" dirty="0" err="1">
                <a:latin typeface="Eurostile"/>
                <a:ea typeface="ＭＳ Ｐゴシック" charset="0"/>
                <a:cs typeface="Eurostile"/>
              </a:rPr>
              <a:t>replaces</a:t>
            </a:r>
            <a:r>
              <a:rPr lang="nb-NO" sz="1200" dirty="0">
                <a:latin typeface="Eurostile"/>
                <a:ea typeface="ＭＳ Ｐゴシック" charset="0"/>
                <a:cs typeface="Eurostile"/>
              </a:rPr>
              <a:t> RFC 1889)</a:t>
            </a:r>
            <a:endParaRPr lang="en-US" sz="1200" dirty="0">
              <a:latin typeface="Eurostile"/>
              <a:ea typeface="ＭＳ Ｐゴシック" charset="0"/>
              <a:cs typeface="Eurostile"/>
            </a:endParaRPr>
          </a:p>
          <a:p>
            <a:pPr lvl="1" eaLnBrk="1" hangingPunct="1">
              <a:lnSpc>
                <a:spcPct val="90000"/>
              </a:lnSpc>
            </a:pPr>
            <a:r>
              <a:rPr lang="en-US" sz="1800" dirty="0">
                <a:latin typeface="Eurostile"/>
                <a:ea typeface="ＭＳ Ｐゴシック" charset="0"/>
                <a:cs typeface="Eurostile"/>
              </a:rPr>
              <a:t>Designed for requirements of real-time data transport</a:t>
            </a:r>
          </a:p>
          <a:p>
            <a:pPr lvl="1" eaLnBrk="1" hangingPunct="1">
              <a:lnSpc>
                <a:spcPct val="90000"/>
              </a:lnSpc>
            </a:pPr>
            <a:r>
              <a:rPr lang="nb-NO" sz="1800" b="1" dirty="0">
                <a:latin typeface="Eurostile"/>
                <a:ea typeface="ＭＳ Ｐゴシック" charset="0"/>
                <a:cs typeface="Eurostile"/>
              </a:rPr>
              <a:t>NOT</a:t>
            </a:r>
            <a:r>
              <a:rPr lang="nb-NO" sz="1800" dirty="0">
                <a:latin typeface="Eurostile"/>
                <a:ea typeface="ＭＳ Ｐゴシック" charset="0"/>
                <a:cs typeface="Eurostile"/>
              </a:rPr>
              <a:t> real-time</a:t>
            </a:r>
          </a:p>
          <a:p>
            <a:pPr lvl="1" eaLnBrk="1" hangingPunct="1">
              <a:lnSpc>
                <a:spcPct val="90000"/>
              </a:lnSpc>
            </a:pPr>
            <a:r>
              <a:rPr lang="nb-NO" sz="1800" b="1" dirty="0">
                <a:latin typeface="Eurostile"/>
                <a:ea typeface="ＭＳ Ｐゴシック" charset="0"/>
                <a:cs typeface="Eurostile"/>
              </a:rPr>
              <a:t>NOT</a:t>
            </a:r>
            <a:r>
              <a:rPr lang="nb-NO" sz="1800" dirty="0">
                <a:latin typeface="Eurostile"/>
                <a:ea typeface="ＭＳ Ｐゴシック" charset="0"/>
                <a:cs typeface="Eurostile"/>
              </a:rPr>
              <a:t> a transport </a:t>
            </a:r>
            <a:r>
              <a:rPr lang="nb-NO" sz="1800" dirty="0" err="1">
                <a:latin typeface="Eurostile"/>
                <a:ea typeface="ＭＳ Ｐゴシック" charset="0"/>
                <a:cs typeface="Eurostile"/>
              </a:rPr>
              <a:t>protocol</a:t>
            </a:r>
            <a:endParaRPr lang="nb-NO" sz="1800" dirty="0">
              <a:latin typeface="Eurostile"/>
              <a:ea typeface="ＭＳ Ｐゴシック" charset="0"/>
              <a:cs typeface="Eurostile"/>
            </a:endParaRPr>
          </a:p>
          <a:p>
            <a:pPr lvl="1" eaLnBrk="1" hangingPunct="1">
              <a:lnSpc>
                <a:spcPct val="90000"/>
              </a:lnSpc>
            </a:pPr>
            <a:endParaRPr lang="en-US" sz="1800" dirty="0">
              <a:latin typeface="Eurostile"/>
              <a:ea typeface="ＭＳ Ｐゴシック" charset="0"/>
              <a:cs typeface="Eurostile"/>
            </a:endParaRPr>
          </a:p>
          <a:p>
            <a:pPr eaLnBrk="1" hangingPunct="1">
              <a:lnSpc>
                <a:spcPct val="90000"/>
              </a:lnSpc>
            </a:pPr>
            <a:r>
              <a:rPr lang="en-US" sz="2000" dirty="0">
                <a:latin typeface="Eurostile"/>
                <a:ea typeface="ＭＳ Ｐゴシック" charset="0"/>
                <a:cs typeface="Eurostile"/>
              </a:rPr>
              <a:t>Two Components</a:t>
            </a:r>
          </a:p>
          <a:p>
            <a:pPr lvl="1" eaLnBrk="1" hangingPunct="1">
              <a:lnSpc>
                <a:spcPct val="90000"/>
              </a:lnSpc>
            </a:pPr>
            <a:r>
              <a:rPr lang="en-US" sz="1800" dirty="0" smtClean="0">
                <a:latin typeface="Eurostile"/>
                <a:ea typeface="ＭＳ Ｐゴシック" charset="0"/>
                <a:cs typeface="Eurostile"/>
              </a:rPr>
              <a:t>RTP Data </a:t>
            </a:r>
            <a:r>
              <a:rPr lang="en-US" sz="1800" dirty="0">
                <a:latin typeface="Eurostile"/>
                <a:ea typeface="ＭＳ Ｐゴシック" charset="0"/>
                <a:cs typeface="Eurostile"/>
              </a:rPr>
              <a:t>Transfer Protocol (RTP)</a:t>
            </a:r>
          </a:p>
          <a:p>
            <a:pPr lvl="1" eaLnBrk="1" hangingPunct="1">
              <a:lnSpc>
                <a:spcPct val="90000"/>
              </a:lnSpc>
            </a:pPr>
            <a:r>
              <a:rPr lang="en-US" sz="1800" dirty="0">
                <a:latin typeface="Eurostile"/>
                <a:ea typeface="ＭＳ Ｐゴシック" charset="0"/>
                <a:cs typeface="Eurostile"/>
              </a:rPr>
              <a:t>RTP Control Protocol (RTCP)</a:t>
            </a:r>
          </a:p>
          <a:p>
            <a:pPr lvl="1" eaLnBrk="1" hangingPunct="1">
              <a:lnSpc>
                <a:spcPct val="90000"/>
              </a:lnSpc>
            </a:pPr>
            <a:endParaRPr lang="en-US" sz="1800" dirty="0">
              <a:latin typeface="Eurostile"/>
              <a:ea typeface="ＭＳ Ｐゴシック" charset="0"/>
              <a:cs typeface="Eurostile"/>
            </a:endParaRPr>
          </a:p>
          <a:p>
            <a:pPr eaLnBrk="1" hangingPunct="1">
              <a:lnSpc>
                <a:spcPct val="90000"/>
              </a:lnSpc>
            </a:pPr>
            <a:r>
              <a:rPr lang="en-US" sz="2000" dirty="0">
                <a:latin typeface="Eurostile"/>
                <a:ea typeface="ＭＳ Ｐゴシック" charset="0"/>
                <a:cs typeface="Eurostile"/>
              </a:rPr>
              <a:t>Provides end-to-end transport functions</a:t>
            </a:r>
          </a:p>
          <a:p>
            <a:pPr lvl="1" eaLnBrk="1" hangingPunct="1">
              <a:lnSpc>
                <a:spcPct val="90000"/>
              </a:lnSpc>
            </a:pPr>
            <a:r>
              <a:rPr lang="en-US" sz="1800" dirty="0">
                <a:latin typeface="Eurostile"/>
                <a:ea typeface="ＭＳ Ｐゴシック" charset="0"/>
                <a:cs typeface="Eurostile"/>
              </a:rPr>
              <a:t>Scalable in multicast scenarios</a:t>
            </a:r>
          </a:p>
          <a:p>
            <a:pPr lvl="1" eaLnBrk="1" hangingPunct="1">
              <a:lnSpc>
                <a:spcPct val="90000"/>
              </a:lnSpc>
            </a:pPr>
            <a:r>
              <a:rPr lang="en-US" sz="1800" dirty="0">
                <a:latin typeface="Eurostile"/>
                <a:ea typeface="ＭＳ Ｐゴシック" charset="0"/>
                <a:cs typeface="Eurostile"/>
              </a:rPr>
              <a:t>Media independent</a:t>
            </a:r>
          </a:p>
          <a:p>
            <a:pPr lvl="1" eaLnBrk="1" hangingPunct="1">
              <a:lnSpc>
                <a:spcPct val="90000"/>
              </a:lnSpc>
            </a:pPr>
            <a:r>
              <a:rPr lang="en-US" sz="1800" dirty="0">
                <a:latin typeface="Eurostile"/>
                <a:ea typeface="ＭＳ Ｐゴシック" charset="0"/>
                <a:cs typeface="Eurostile"/>
              </a:rPr>
              <a:t>Mixer and translator support</a:t>
            </a:r>
          </a:p>
          <a:p>
            <a:pPr lvl="1" eaLnBrk="1" hangingPunct="1">
              <a:lnSpc>
                <a:spcPct val="90000"/>
              </a:lnSpc>
            </a:pPr>
            <a:r>
              <a:rPr lang="en-US" sz="1800" dirty="0">
                <a:latin typeface="Eurostile"/>
                <a:ea typeface="ＭＳ Ｐゴシック" charset="0"/>
                <a:cs typeface="Eurostile"/>
              </a:rPr>
              <a:t>RTCP for </a:t>
            </a:r>
            <a:r>
              <a:rPr lang="en-US" sz="1800" dirty="0" err="1">
                <a:latin typeface="Eurostile"/>
                <a:ea typeface="ＭＳ Ｐゴシック" charset="0"/>
                <a:cs typeface="Eurostile"/>
              </a:rPr>
              <a:t>QoS</a:t>
            </a:r>
            <a:r>
              <a:rPr lang="en-US" sz="1800" dirty="0">
                <a:latin typeface="Eurostile"/>
                <a:ea typeface="ＭＳ Ｐゴシック" charset="0"/>
                <a:cs typeface="Eurostile"/>
              </a:rPr>
              <a:t> feedback and session information</a:t>
            </a:r>
          </a:p>
        </p:txBody>
      </p:sp>
    </p:spTree>
    <p:extLst>
      <p:ext uri="{BB962C8B-B14F-4D97-AF65-F5344CB8AC3E}">
        <p14:creationId xmlns:p14="http://schemas.microsoft.com/office/powerpoint/2010/main" val="267433521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58208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82083">
                                            <p:txEl>
                                              <p:pRg st="4" end="4"/>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1582083">
                                            <p:txEl>
                                              <p:pRg st="6" end="6"/>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58208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582083">
                                            <p:txEl>
                                              <p:pRg st="8" end="8"/>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1582083">
                                            <p:txEl>
                                              <p:pRg st="10" end="10"/>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582083">
                                            <p:txEl>
                                              <p:pRg st="11" end="11"/>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582083">
                                            <p:txEl>
                                              <p:pRg st="12" end="1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582083">
                                            <p:txEl>
                                              <p:pRg st="13" end="13"/>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582083">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Rectangle 25"/>
          <p:cNvSpPr>
            <a:spLocks noGrp="1" noChangeArrowheads="1"/>
          </p:cNvSpPr>
          <p:nvPr>
            <p:ph type="title"/>
          </p:nvPr>
        </p:nvSpPr>
        <p:spPr/>
        <p:txBody>
          <a:bodyPr rIns="132080"/>
          <a:lstStyle/>
          <a:p>
            <a:pPr eaLnBrk="1" hangingPunct="1"/>
            <a:r>
              <a:rPr lang="en-US">
                <a:latin typeface="Eurostile"/>
                <a:ea typeface="ＭＳ Ｐゴシック" charset="0"/>
                <a:cs typeface="Eurostile"/>
              </a:rPr>
              <a:t>Real-time Transport Protocol (RTP)</a:t>
            </a:r>
          </a:p>
        </p:txBody>
      </p:sp>
      <p:sp>
        <p:nvSpPr>
          <p:cNvPr id="21506" name="Rectangle 26"/>
          <p:cNvSpPr>
            <a:spLocks noGrp="1" noChangeArrowheads="1"/>
          </p:cNvSpPr>
          <p:nvPr>
            <p:ph sz="half" idx="1"/>
          </p:nvPr>
        </p:nvSpPr>
        <p:spPr/>
        <p:txBody>
          <a:bodyPr rIns="132080"/>
          <a:lstStyle/>
          <a:p>
            <a:pPr eaLnBrk="1" hangingPunct="1"/>
            <a:r>
              <a:rPr lang="en-US" sz="2000" dirty="0">
                <a:latin typeface="Eurostile"/>
                <a:ea typeface="ＭＳ Ｐゴシック" charset="0"/>
                <a:cs typeface="Eurostile"/>
              </a:rPr>
              <a:t>No premise on underlying resources</a:t>
            </a:r>
          </a:p>
          <a:p>
            <a:pPr marL="782638" lvl="1" eaLnBrk="1" hangingPunct="1"/>
            <a:r>
              <a:rPr lang="en-US" sz="1800" dirty="0">
                <a:latin typeface="Eurostile"/>
                <a:ea typeface="ＭＳ Ｐゴシック" charset="0"/>
                <a:cs typeface="Eurostile"/>
              </a:rPr>
              <a:t>layered above transport protocol</a:t>
            </a:r>
          </a:p>
          <a:p>
            <a:pPr marL="782638" lvl="1" eaLnBrk="1" hangingPunct="1"/>
            <a:r>
              <a:rPr lang="en-US" sz="1800" dirty="0">
                <a:latin typeface="Eurostile"/>
                <a:ea typeface="ＭＳ Ｐゴシック" charset="0"/>
                <a:cs typeface="Eurostile"/>
              </a:rPr>
              <a:t>no reservation / guarantees</a:t>
            </a:r>
            <a:br>
              <a:rPr lang="en-US" sz="1800" dirty="0">
                <a:latin typeface="Eurostile"/>
                <a:ea typeface="ＭＳ Ｐゴシック" charset="0"/>
                <a:cs typeface="Eurostile"/>
              </a:rPr>
            </a:br>
            <a:endParaRPr lang="en-US" sz="1800" dirty="0">
              <a:latin typeface="Eurostile"/>
              <a:ea typeface="ＭＳ Ｐゴシック" charset="0"/>
              <a:cs typeface="Eurostile"/>
            </a:endParaRPr>
          </a:p>
          <a:p>
            <a:pPr eaLnBrk="1" hangingPunct="1"/>
            <a:r>
              <a:rPr lang="en-US" sz="2000" dirty="0">
                <a:latin typeface="Eurostile"/>
                <a:ea typeface="ＭＳ Ｐゴシック" charset="0"/>
                <a:cs typeface="Eurostile"/>
              </a:rPr>
              <a:t>Integrated with applications</a:t>
            </a:r>
            <a:br>
              <a:rPr lang="en-US" sz="2000" dirty="0">
                <a:latin typeface="Eurostile"/>
                <a:ea typeface="ＭＳ Ｐゴシック" charset="0"/>
                <a:cs typeface="Eurostile"/>
              </a:rPr>
            </a:br>
            <a:endParaRPr lang="en-US" sz="2000" dirty="0">
              <a:latin typeface="Eurostile"/>
              <a:ea typeface="ＭＳ Ｐゴシック" charset="0"/>
              <a:cs typeface="Eurostile"/>
            </a:endParaRPr>
          </a:p>
          <a:p>
            <a:pPr eaLnBrk="1" hangingPunct="1"/>
            <a:r>
              <a:rPr lang="en-US" sz="2000" dirty="0">
                <a:latin typeface="Eurostile"/>
                <a:ea typeface="ＭＳ Ｐゴシック" charset="0"/>
                <a:cs typeface="Eurostile"/>
              </a:rPr>
              <a:t>RTP follows principles of</a:t>
            </a:r>
          </a:p>
          <a:p>
            <a:pPr marL="782638" lvl="1" eaLnBrk="1" hangingPunct="1"/>
            <a:r>
              <a:rPr lang="en-US" sz="2000" dirty="0">
                <a:solidFill>
                  <a:srgbClr val="FF0000"/>
                </a:solidFill>
                <a:latin typeface="Eurostile"/>
                <a:ea typeface="ＭＳ Ｐゴシック" charset="0"/>
                <a:cs typeface="Eurostile"/>
              </a:rPr>
              <a:t>Application Level Framing</a:t>
            </a:r>
            <a:r>
              <a:rPr lang="en-US" sz="1800" dirty="0">
                <a:latin typeface="Eurostile"/>
                <a:ea typeface="ＭＳ Ｐゴシック" charset="0"/>
                <a:cs typeface="Eurostile"/>
              </a:rPr>
              <a:t> and</a:t>
            </a:r>
          </a:p>
          <a:p>
            <a:pPr marL="782638" lvl="1" eaLnBrk="1" hangingPunct="1"/>
            <a:r>
              <a:rPr lang="en-US" sz="2000" dirty="0">
                <a:solidFill>
                  <a:srgbClr val="FF0000"/>
                </a:solidFill>
                <a:latin typeface="Eurostile"/>
                <a:ea typeface="ＭＳ Ｐゴシック" charset="0"/>
                <a:cs typeface="Eurostile"/>
              </a:rPr>
              <a:t>Integrated Layer Processing</a:t>
            </a:r>
          </a:p>
        </p:txBody>
      </p:sp>
      <p:grpSp>
        <p:nvGrpSpPr>
          <p:cNvPr id="27" name="Group 26"/>
          <p:cNvGrpSpPr/>
          <p:nvPr/>
        </p:nvGrpSpPr>
        <p:grpSpPr>
          <a:xfrm>
            <a:off x="5796136" y="1412776"/>
            <a:ext cx="2232248" cy="2016224"/>
            <a:chOff x="5796136" y="1412776"/>
            <a:chExt cx="2232248" cy="2016224"/>
          </a:xfrm>
        </p:grpSpPr>
        <p:sp>
          <p:nvSpPr>
            <p:cNvPr id="107" name="Rectangle 106"/>
            <p:cNvSpPr/>
            <p:nvPr/>
          </p:nvSpPr>
          <p:spPr>
            <a:xfrm>
              <a:off x="5796136" y="1412776"/>
              <a:ext cx="2232248" cy="2016224"/>
            </a:xfrm>
            <a:prstGeom prst="rect">
              <a:avLst/>
            </a:prstGeom>
            <a:solidFill>
              <a:srgbClr val="3366FF"/>
            </a:solidFill>
            <a:ln>
              <a:solidFill>
                <a:schemeClr val="tx1"/>
              </a:solidFill>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rgbClr val="A33D8B"/>
                </a:solidFill>
                <a:effectLst/>
                <a:latin typeface="Tahoma" charset="0"/>
              </a:endParaRPr>
            </a:p>
          </p:txBody>
        </p:sp>
        <p:sp>
          <p:nvSpPr>
            <p:cNvPr id="108" name="TextBox 107"/>
            <p:cNvSpPr txBox="1"/>
            <p:nvPr/>
          </p:nvSpPr>
          <p:spPr>
            <a:xfrm>
              <a:off x="6228184" y="1484784"/>
              <a:ext cx="1418728" cy="400110"/>
            </a:xfrm>
            <a:prstGeom prst="rect">
              <a:avLst/>
            </a:prstGeom>
            <a:noFill/>
            <a:ln>
              <a:noFill/>
            </a:ln>
            <a:effectLst/>
          </p:spPr>
          <p:txBody>
            <a:bodyPr wrap="none" rtlCol="0">
              <a:spAutoFit/>
            </a:bodyPr>
            <a:lstStyle/>
            <a:p>
              <a:r>
                <a:rPr lang="en-US" sz="2000" b="1" dirty="0" smtClean="0">
                  <a:solidFill>
                    <a:srgbClr val="A33D8B"/>
                  </a:solidFill>
                  <a:latin typeface="Eurostile"/>
                  <a:cs typeface="Eurostile"/>
                </a:rPr>
                <a:t>Application</a:t>
              </a:r>
            </a:p>
          </p:txBody>
        </p:sp>
      </p:grpSp>
      <p:sp>
        <p:nvSpPr>
          <p:cNvPr id="109" name="Rectangle 108"/>
          <p:cNvSpPr/>
          <p:nvPr/>
        </p:nvSpPr>
        <p:spPr>
          <a:xfrm>
            <a:off x="5940152" y="2060848"/>
            <a:ext cx="1944216" cy="576064"/>
          </a:xfrm>
          <a:prstGeom prst="rect">
            <a:avLst/>
          </a:prstGeom>
          <a:solidFill>
            <a:schemeClr val="accent1">
              <a:lumMod val="20000"/>
              <a:lumOff val="80000"/>
            </a:schemeClr>
          </a:solidFill>
          <a:ln>
            <a:solidFill>
              <a:schemeClr val="tx1"/>
            </a:solidFill>
          </a:ln>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b="1" i="0" u="none" strike="noStrike" cap="none" normalizeH="0" baseline="0" dirty="0" smtClean="0">
                <a:ln>
                  <a:noFill/>
                </a:ln>
                <a:solidFill>
                  <a:srgbClr val="A33D8B"/>
                </a:solidFill>
                <a:effectLst/>
                <a:latin typeface="Eurostile"/>
                <a:cs typeface="Eurostile"/>
              </a:rPr>
              <a:t>media encapsulation</a:t>
            </a:r>
            <a:endParaRPr kumimoji="0" lang="en-US" b="1" i="0" u="none" strike="noStrike" cap="none" normalizeH="0" baseline="0" dirty="0">
              <a:ln>
                <a:noFill/>
              </a:ln>
              <a:solidFill>
                <a:srgbClr val="A33D8B"/>
              </a:solidFill>
              <a:effectLst/>
              <a:latin typeface="Eurostile"/>
              <a:cs typeface="Eurostile"/>
            </a:endParaRPr>
          </a:p>
        </p:txBody>
      </p:sp>
      <p:sp>
        <p:nvSpPr>
          <p:cNvPr id="110" name="Rectangle 109"/>
          <p:cNvSpPr/>
          <p:nvPr/>
        </p:nvSpPr>
        <p:spPr>
          <a:xfrm>
            <a:off x="5940152" y="2636912"/>
            <a:ext cx="936104" cy="792088"/>
          </a:xfrm>
          <a:prstGeom prst="rect">
            <a:avLst/>
          </a:prstGeom>
          <a:solidFill>
            <a:schemeClr val="tx2">
              <a:lumMod val="40000"/>
              <a:lumOff val="60000"/>
            </a:schemeClr>
          </a:solidFill>
          <a:ln>
            <a:solidFill>
              <a:schemeClr val="tx1"/>
            </a:solidFill>
          </a:ln>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dirty="0" smtClean="0">
                <a:ln>
                  <a:noFill/>
                </a:ln>
                <a:solidFill>
                  <a:srgbClr val="A33D8B"/>
                </a:solidFill>
                <a:effectLst/>
                <a:latin typeface="Eurostile"/>
                <a:cs typeface="Eurostile"/>
              </a:rPr>
              <a:t>RTP</a:t>
            </a:r>
            <a:endParaRPr kumimoji="0" lang="en-US" sz="2400" b="1" i="0" u="none" strike="noStrike" cap="none" normalizeH="0" baseline="0" dirty="0">
              <a:ln>
                <a:noFill/>
              </a:ln>
              <a:solidFill>
                <a:srgbClr val="A33D8B"/>
              </a:solidFill>
              <a:effectLst/>
              <a:latin typeface="Eurostile"/>
              <a:cs typeface="Eurostile"/>
            </a:endParaRPr>
          </a:p>
        </p:txBody>
      </p:sp>
      <p:sp>
        <p:nvSpPr>
          <p:cNvPr id="111" name="Rectangle 110"/>
          <p:cNvSpPr/>
          <p:nvPr/>
        </p:nvSpPr>
        <p:spPr>
          <a:xfrm>
            <a:off x="6876256" y="2636912"/>
            <a:ext cx="1008112" cy="792088"/>
          </a:xfrm>
          <a:prstGeom prst="rect">
            <a:avLst/>
          </a:prstGeom>
          <a:solidFill>
            <a:schemeClr val="tx2">
              <a:lumMod val="40000"/>
              <a:lumOff val="60000"/>
            </a:schemeClr>
          </a:solidFill>
          <a:ln>
            <a:solidFill>
              <a:schemeClr val="tx1"/>
            </a:solidFill>
          </a:ln>
        </p:spPr>
        <p:txBody>
          <a:bodyPr vert="horz" wrap="square" lIns="91440" tIns="45720" rIns="91440" bIns="45720" numCol="1" rtlCol="0" anchor="ctr"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en-US" sz="2400" b="1" i="0" u="none" strike="noStrike" cap="none" normalizeH="0" baseline="0" dirty="0" smtClean="0">
                <a:ln>
                  <a:noFill/>
                </a:ln>
                <a:solidFill>
                  <a:srgbClr val="A33D8B"/>
                </a:solidFill>
                <a:effectLst/>
                <a:latin typeface="Eurostile"/>
                <a:cs typeface="Eurostile"/>
              </a:rPr>
              <a:t>RTCP</a:t>
            </a:r>
            <a:endParaRPr kumimoji="0" lang="en-US" sz="2400" b="1" i="0" u="none" strike="noStrike" cap="none" normalizeH="0" baseline="0" dirty="0">
              <a:ln>
                <a:noFill/>
              </a:ln>
              <a:solidFill>
                <a:srgbClr val="A33D8B"/>
              </a:solidFill>
              <a:effectLst/>
              <a:latin typeface="Eurostile"/>
              <a:cs typeface="Eurostile"/>
            </a:endParaRPr>
          </a:p>
        </p:txBody>
      </p:sp>
      <p:sp>
        <p:nvSpPr>
          <p:cNvPr id="113" name="TextBox 112"/>
          <p:cNvSpPr txBox="1"/>
          <p:nvPr/>
        </p:nvSpPr>
        <p:spPr>
          <a:xfrm>
            <a:off x="5724128" y="3789040"/>
            <a:ext cx="577352" cy="369332"/>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dirty="0" smtClean="0">
                <a:latin typeface="Eurostile"/>
                <a:cs typeface="Eurostile"/>
              </a:rPr>
              <a:t>TCP</a:t>
            </a:r>
          </a:p>
        </p:txBody>
      </p:sp>
      <p:cxnSp>
        <p:nvCxnSpPr>
          <p:cNvPr id="114" name="Straight Arrow Connector 113"/>
          <p:cNvCxnSpPr>
            <a:stCxn id="107" idx="2"/>
            <a:endCxn id="113" idx="0"/>
          </p:cNvCxnSpPr>
          <p:nvPr/>
        </p:nvCxnSpPr>
        <p:spPr bwMode="auto">
          <a:xfrm flipH="1">
            <a:off x="6012804" y="3429000"/>
            <a:ext cx="899456" cy="360040"/>
          </a:xfrm>
          <a:prstGeom prst="straightConnector1">
            <a:avLst/>
          </a:prstGeom>
          <a:solidFill>
            <a:schemeClr val="accent1"/>
          </a:solidFill>
          <a:ln w="9525" cap="flat" cmpd="sng" algn="ctr">
            <a:solidFill>
              <a:schemeClr val="tx1"/>
            </a:solidFill>
            <a:prstDash val="solid"/>
            <a:round/>
            <a:headEnd type="arrow"/>
            <a:tailEnd type="arrow"/>
          </a:ln>
          <a:effectLst/>
        </p:spPr>
      </p:cxnSp>
      <p:sp>
        <p:nvSpPr>
          <p:cNvPr id="116" name="TextBox 115"/>
          <p:cNvSpPr txBox="1"/>
          <p:nvPr/>
        </p:nvSpPr>
        <p:spPr>
          <a:xfrm>
            <a:off x="7740352" y="4509120"/>
            <a:ext cx="622098" cy="369332"/>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spAutoFit/>
          </a:bodyPr>
          <a:lstStyle/>
          <a:p>
            <a:pPr algn="ctr"/>
            <a:r>
              <a:rPr lang="en-US" dirty="0" smtClean="0">
                <a:latin typeface="Eurostile"/>
                <a:cs typeface="Eurostile"/>
              </a:rPr>
              <a:t>ST-2</a:t>
            </a:r>
          </a:p>
        </p:txBody>
      </p:sp>
      <p:cxnSp>
        <p:nvCxnSpPr>
          <p:cNvPr id="117" name="Straight Arrow Connector 116"/>
          <p:cNvCxnSpPr>
            <a:stCxn id="107" idx="2"/>
            <a:endCxn id="116" idx="0"/>
          </p:cNvCxnSpPr>
          <p:nvPr/>
        </p:nvCxnSpPr>
        <p:spPr bwMode="auto">
          <a:xfrm>
            <a:off x="6912260" y="3429000"/>
            <a:ext cx="1139141" cy="1080120"/>
          </a:xfrm>
          <a:prstGeom prst="straightConnector1">
            <a:avLst/>
          </a:prstGeom>
          <a:solidFill>
            <a:schemeClr val="accent1"/>
          </a:solidFill>
          <a:ln w="9525" cap="flat" cmpd="sng" algn="ctr">
            <a:solidFill>
              <a:schemeClr val="tx1"/>
            </a:solidFill>
            <a:prstDash val="solid"/>
            <a:round/>
            <a:headEnd type="arrow"/>
            <a:tailEnd type="arrow"/>
          </a:ln>
          <a:effectLst/>
        </p:spPr>
      </p:cxnSp>
      <p:sp>
        <p:nvSpPr>
          <p:cNvPr id="119" name="TextBox 118"/>
          <p:cNvSpPr txBox="1"/>
          <p:nvPr/>
        </p:nvSpPr>
        <p:spPr>
          <a:xfrm>
            <a:off x="4932040" y="3789040"/>
            <a:ext cx="641935" cy="2016224"/>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noAutofit/>
          </a:bodyPr>
          <a:lstStyle/>
          <a:p>
            <a:pPr algn="ctr"/>
            <a:r>
              <a:rPr lang="en-US" dirty="0" smtClean="0">
                <a:latin typeface="Eurostile"/>
                <a:cs typeface="Eurostile"/>
              </a:rPr>
              <a:t>ATM</a:t>
            </a:r>
          </a:p>
        </p:txBody>
      </p:sp>
      <p:cxnSp>
        <p:nvCxnSpPr>
          <p:cNvPr id="120" name="Straight Arrow Connector 119"/>
          <p:cNvCxnSpPr>
            <a:stCxn id="107" idx="2"/>
            <a:endCxn id="119" idx="0"/>
          </p:cNvCxnSpPr>
          <p:nvPr/>
        </p:nvCxnSpPr>
        <p:spPr bwMode="auto">
          <a:xfrm flipH="1">
            <a:off x="5253008" y="3429000"/>
            <a:ext cx="1659252" cy="360040"/>
          </a:xfrm>
          <a:prstGeom prst="straightConnector1">
            <a:avLst/>
          </a:prstGeom>
          <a:solidFill>
            <a:schemeClr val="accent1"/>
          </a:solidFill>
          <a:ln w="9525" cap="flat" cmpd="sng" algn="ctr">
            <a:solidFill>
              <a:schemeClr val="tx1"/>
            </a:solidFill>
            <a:prstDash val="solid"/>
            <a:round/>
            <a:headEnd type="arrow"/>
            <a:tailEnd type="arrow"/>
          </a:ln>
          <a:effectLst/>
        </p:spPr>
      </p:cxnSp>
      <p:cxnSp>
        <p:nvCxnSpPr>
          <p:cNvPr id="121" name="Straight Arrow Connector 120"/>
          <p:cNvCxnSpPr>
            <a:stCxn id="116" idx="2"/>
            <a:endCxn id="123" idx="0"/>
          </p:cNvCxnSpPr>
          <p:nvPr/>
        </p:nvCxnSpPr>
        <p:spPr bwMode="auto">
          <a:xfrm flipH="1">
            <a:off x="8027859" y="4878452"/>
            <a:ext cx="23542" cy="278740"/>
          </a:xfrm>
          <a:prstGeom prst="straightConnector1">
            <a:avLst/>
          </a:prstGeom>
          <a:solidFill>
            <a:schemeClr val="accent1"/>
          </a:solidFill>
          <a:ln w="9525" cap="flat" cmpd="sng" algn="ctr">
            <a:solidFill>
              <a:schemeClr val="tx1"/>
            </a:solidFill>
            <a:prstDash val="solid"/>
            <a:round/>
            <a:headEnd type="arrow"/>
            <a:tailEnd type="arrow"/>
          </a:ln>
          <a:effectLst/>
        </p:spPr>
      </p:cxnSp>
      <p:sp>
        <p:nvSpPr>
          <p:cNvPr id="123" name="TextBox 122"/>
          <p:cNvSpPr txBox="1"/>
          <p:nvPr/>
        </p:nvSpPr>
        <p:spPr>
          <a:xfrm>
            <a:off x="7668344" y="5157192"/>
            <a:ext cx="719029" cy="646331"/>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spAutoFit/>
          </a:bodyPr>
          <a:lstStyle/>
          <a:p>
            <a:pPr algn="ctr"/>
            <a:r>
              <a:rPr lang="en-US" dirty="0" smtClean="0">
                <a:latin typeface="Eurostile"/>
                <a:cs typeface="Eurostile"/>
              </a:rPr>
              <a:t>AAL5</a:t>
            </a:r>
            <a:br>
              <a:rPr lang="en-US" dirty="0" smtClean="0">
                <a:latin typeface="Eurostile"/>
                <a:cs typeface="Eurostile"/>
              </a:rPr>
            </a:br>
            <a:r>
              <a:rPr lang="en-US" dirty="0" smtClean="0">
                <a:latin typeface="Eurostile"/>
                <a:cs typeface="Eurostile"/>
              </a:rPr>
              <a:t>ATM</a:t>
            </a:r>
          </a:p>
        </p:txBody>
      </p:sp>
      <p:cxnSp>
        <p:nvCxnSpPr>
          <p:cNvPr id="124" name="Straight Arrow Connector 123"/>
          <p:cNvCxnSpPr>
            <a:stCxn id="129" idx="2"/>
            <a:endCxn id="123" idx="0"/>
          </p:cNvCxnSpPr>
          <p:nvPr/>
        </p:nvCxnSpPr>
        <p:spPr bwMode="auto">
          <a:xfrm>
            <a:off x="6890623" y="4878452"/>
            <a:ext cx="1137236" cy="278740"/>
          </a:xfrm>
          <a:prstGeom prst="straightConnector1">
            <a:avLst/>
          </a:prstGeom>
          <a:solidFill>
            <a:schemeClr val="accent1"/>
          </a:solidFill>
          <a:ln w="9525" cap="flat" cmpd="sng" algn="ctr">
            <a:solidFill>
              <a:schemeClr val="tx1"/>
            </a:solidFill>
            <a:prstDash val="solid"/>
            <a:round/>
            <a:headEnd type="arrow"/>
            <a:tailEnd type="arrow"/>
          </a:ln>
          <a:effectLst/>
        </p:spPr>
      </p:cxnSp>
      <p:sp>
        <p:nvSpPr>
          <p:cNvPr id="126" name="TextBox 125"/>
          <p:cNvSpPr txBox="1"/>
          <p:nvPr/>
        </p:nvSpPr>
        <p:spPr>
          <a:xfrm>
            <a:off x="6372200" y="5445224"/>
            <a:ext cx="1031051" cy="369332"/>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dirty="0" smtClean="0">
                <a:latin typeface="Eurostile"/>
                <a:cs typeface="Eurostile"/>
              </a:rPr>
              <a:t>Ethernet</a:t>
            </a:r>
          </a:p>
        </p:txBody>
      </p:sp>
      <p:cxnSp>
        <p:nvCxnSpPr>
          <p:cNvPr id="127" name="Straight Arrow Connector 126"/>
          <p:cNvCxnSpPr>
            <a:stCxn id="129" idx="2"/>
            <a:endCxn id="126" idx="0"/>
          </p:cNvCxnSpPr>
          <p:nvPr/>
        </p:nvCxnSpPr>
        <p:spPr bwMode="auto">
          <a:xfrm flipH="1">
            <a:off x="6887726" y="4878452"/>
            <a:ext cx="2897" cy="566772"/>
          </a:xfrm>
          <a:prstGeom prst="straightConnector1">
            <a:avLst/>
          </a:prstGeom>
          <a:solidFill>
            <a:schemeClr val="accent1"/>
          </a:solidFill>
          <a:ln w="9525" cap="flat" cmpd="sng" algn="ctr">
            <a:solidFill>
              <a:schemeClr val="tx1"/>
            </a:solidFill>
            <a:prstDash val="solid"/>
            <a:round/>
            <a:headEnd type="arrow"/>
            <a:tailEnd type="arrow"/>
          </a:ln>
          <a:effectLst/>
        </p:spPr>
      </p:cxnSp>
      <p:sp>
        <p:nvSpPr>
          <p:cNvPr id="129" name="TextBox 128"/>
          <p:cNvSpPr txBox="1"/>
          <p:nvPr/>
        </p:nvSpPr>
        <p:spPr>
          <a:xfrm>
            <a:off x="6444208" y="4509120"/>
            <a:ext cx="892830" cy="369332"/>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dirty="0" smtClean="0">
                <a:latin typeface="Eurostile"/>
                <a:cs typeface="Eurostile"/>
              </a:rPr>
              <a:t>IPv4/6</a:t>
            </a:r>
          </a:p>
        </p:txBody>
      </p:sp>
      <p:cxnSp>
        <p:nvCxnSpPr>
          <p:cNvPr id="130" name="Straight Arrow Connector 129"/>
          <p:cNvCxnSpPr>
            <a:stCxn id="134" idx="2"/>
            <a:endCxn id="129" idx="0"/>
          </p:cNvCxnSpPr>
          <p:nvPr/>
        </p:nvCxnSpPr>
        <p:spPr bwMode="auto">
          <a:xfrm flipH="1">
            <a:off x="6890623" y="4158372"/>
            <a:ext cx="8988" cy="350748"/>
          </a:xfrm>
          <a:prstGeom prst="straightConnector1">
            <a:avLst/>
          </a:prstGeom>
          <a:solidFill>
            <a:schemeClr val="accent1"/>
          </a:solidFill>
          <a:ln w="9525" cap="flat" cmpd="sng" algn="ctr">
            <a:solidFill>
              <a:schemeClr val="tx1"/>
            </a:solidFill>
            <a:prstDash val="solid"/>
            <a:round/>
            <a:headEnd type="arrow"/>
            <a:tailEnd type="arrow"/>
          </a:ln>
          <a:effectLst/>
        </p:spPr>
      </p:cxnSp>
      <p:cxnSp>
        <p:nvCxnSpPr>
          <p:cNvPr id="131" name="Straight Arrow Connector 130"/>
          <p:cNvCxnSpPr>
            <a:stCxn id="113" idx="2"/>
            <a:endCxn id="129" idx="0"/>
          </p:cNvCxnSpPr>
          <p:nvPr/>
        </p:nvCxnSpPr>
        <p:spPr bwMode="auto">
          <a:xfrm>
            <a:off x="6012804" y="4158372"/>
            <a:ext cx="877819" cy="350748"/>
          </a:xfrm>
          <a:prstGeom prst="straightConnector1">
            <a:avLst/>
          </a:prstGeom>
          <a:solidFill>
            <a:schemeClr val="accent1"/>
          </a:solidFill>
          <a:ln w="9525" cap="flat" cmpd="sng" algn="ctr">
            <a:solidFill>
              <a:schemeClr val="tx1"/>
            </a:solidFill>
            <a:prstDash val="solid"/>
            <a:round/>
            <a:headEnd type="arrow"/>
            <a:tailEnd type="arrow"/>
          </a:ln>
          <a:effectLst/>
        </p:spPr>
      </p:cxnSp>
      <p:cxnSp>
        <p:nvCxnSpPr>
          <p:cNvPr id="133" name="Straight Arrow Connector 132"/>
          <p:cNvCxnSpPr>
            <a:stCxn id="107" idx="2"/>
            <a:endCxn id="134" idx="0"/>
          </p:cNvCxnSpPr>
          <p:nvPr/>
        </p:nvCxnSpPr>
        <p:spPr bwMode="auto">
          <a:xfrm flipH="1">
            <a:off x="6899611" y="3429000"/>
            <a:ext cx="12649" cy="360040"/>
          </a:xfrm>
          <a:prstGeom prst="straightConnector1">
            <a:avLst/>
          </a:prstGeom>
          <a:solidFill>
            <a:schemeClr val="accent1"/>
          </a:solidFill>
          <a:ln w="9525" cap="flat" cmpd="sng" algn="ctr">
            <a:solidFill>
              <a:schemeClr val="tx1"/>
            </a:solidFill>
            <a:prstDash val="solid"/>
            <a:round/>
            <a:headEnd type="arrow"/>
            <a:tailEnd type="arrow"/>
          </a:ln>
          <a:effectLst/>
        </p:spPr>
      </p:cxnSp>
      <p:sp>
        <p:nvSpPr>
          <p:cNvPr id="134" name="TextBox 133"/>
          <p:cNvSpPr txBox="1"/>
          <p:nvPr/>
        </p:nvSpPr>
        <p:spPr>
          <a:xfrm>
            <a:off x="6588224" y="3789040"/>
            <a:ext cx="622774" cy="369332"/>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dirty="0" smtClean="0">
                <a:latin typeface="Eurostile"/>
                <a:cs typeface="Eurostile"/>
              </a:rPr>
              <a:t>UDP</a:t>
            </a:r>
          </a:p>
        </p:txBody>
      </p:sp>
      <p:cxnSp>
        <p:nvCxnSpPr>
          <p:cNvPr id="26" name="Straight Arrow Connector 25"/>
          <p:cNvCxnSpPr>
            <a:stCxn id="116" idx="2"/>
            <a:endCxn id="126" idx="0"/>
          </p:cNvCxnSpPr>
          <p:nvPr/>
        </p:nvCxnSpPr>
        <p:spPr bwMode="auto">
          <a:xfrm flipH="1">
            <a:off x="6887726" y="4878452"/>
            <a:ext cx="1163675" cy="566772"/>
          </a:xfrm>
          <a:prstGeom prst="straightConnector1">
            <a:avLst/>
          </a:prstGeom>
          <a:solidFill>
            <a:schemeClr val="accent1"/>
          </a:solidFill>
          <a:ln w="9525" cap="flat" cmpd="sng" algn="ctr">
            <a:solidFill>
              <a:schemeClr val="tx1"/>
            </a:solidFill>
            <a:prstDash val="solid"/>
            <a:round/>
            <a:headEnd type="arrow"/>
            <a:tailEnd type="arrow"/>
          </a:ln>
          <a:effectLst/>
        </p:spPr>
      </p:cxnSp>
    </p:spTree>
    <p:extLst>
      <p:ext uri="{BB962C8B-B14F-4D97-AF65-F5344CB8AC3E}">
        <p14:creationId xmlns:p14="http://schemas.microsoft.com/office/powerpoint/2010/main" val="283024002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3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3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2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2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2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2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23"/>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13"/>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14"/>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131"/>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120"/>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19"/>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117"/>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121"/>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16"/>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110" grpId="0" animBg="1"/>
      <p:bldP spid="111" grpId="0" animBg="1"/>
      <p:bldP spid="113" grpId="0" animBg="1"/>
      <p:bldP spid="116" grpId="0" animBg="1"/>
      <p:bldP spid="119" grpId="0" animBg="1"/>
      <p:bldP spid="123" grpId="0" animBg="1"/>
      <p:bldP spid="126" grpId="0" animBg="1"/>
      <p:bldP spid="129" grpId="0" animBg="1"/>
      <p:bldP spid="134"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Screen-Shot-2013-11-25-at-9.11.17-PM.png"/>
          <p:cNvPicPr>
            <a:picLocks noChangeAspect="1"/>
          </p:cNvPicPr>
          <p:nvPr/>
        </p:nvPicPr>
        <p:blipFill rotWithShape="1">
          <a:blip r:embed="rId3">
            <a:extLst>
              <a:ext uri="{28A0092B-C50C-407E-A947-70E740481C1C}">
                <a14:useLocalDpi xmlns:a14="http://schemas.microsoft.com/office/drawing/2010/main" val="0"/>
              </a:ext>
            </a:extLst>
          </a:blip>
          <a:srcRect l="1666" r="2083"/>
          <a:stretch/>
        </p:blipFill>
        <p:spPr>
          <a:xfrm>
            <a:off x="54000" y="1600758"/>
            <a:ext cx="9036000" cy="4702984"/>
          </a:xfrm>
          <a:prstGeom prst="rect">
            <a:avLst/>
          </a:prstGeom>
        </p:spPr>
      </p:pic>
      <p:sp>
        <p:nvSpPr>
          <p:cNvPr id="9218" name="Title 1"/>
          <p:cNvSpPr>
            <a:spLocks noGrp="1"/>
          </p:cNvSpPr>
          <p:nvPr>
            <p:ph type="title"/>
          </p:nvPr>
        </p:nvSpPr>
        <p:spPr/>
        <p:txBody>
          <a:bodyPr/>
          <a:lstStyle/>
          <a:p>
            <a:r>
              <a:rPr lang="en-US" sz="4000" dirty="0" err="1" smtClean="0">
                <a:latin typeface="Calibri" charset="0"/>
              </a:rPr>
              <a:t>WebRTC</a:t>
            </a:r>
            <a:r>
              <a:rPr lang="en-US" sz="4000" dirty="0">
                <a:latin typeface="Calibri" charset="0"/>
              </a:rPr>
              <a:t> </a:t>
            </a:r>
            <a:r>
              <a:rPr lang="en-US" sz="4000" dirty="0" smtClean="0">
                <a:latin typeface="Calibri" charset="0"/>
              </a:rPr>
              <a:t>/ </a:t>
            </a:r>
            <a:r>
              <a:rPr lang="en-US" sz="4000" dirty="0" err="1" smtClean="0">
                <a:latin typeface="Calibri" charset="0"/>
              </a:rPr>
              <a:t>rtcweb</a:t>
            </a:r>
            <a:endParaRPr lang="en-US" sz="4000" dirty="0">
              <a:latin typeface="Calibri" charset="0"/>
            </a:endParaRPr>
          </a:p>
        </p:txBody>
      </p:sp>
      <p:sp>
        <p:nvSpPr>
          <p:cNvPr id="3" name="Rectangle 2"/>
          <p:cNvSpPr/>
          <p:nvPr/>
        </p:nvSpPr>
        <p:spPr>
          <a:xfrm>
            <a:off x="5940152" y="1124744"/>
            <a:ext cx="3203848" cy="1368152"/>
          </a:xfrm>
          <a:prstGeom prst="rect">
            <a:avLst/>
          </a:prstGeom>
          <a:solidFill>
            <a:schemeClr val="bg1"/>
          </a:solidFill>
          <a:ln>
            <a:solidFill>
              <a:schemeClr val="bg1"/>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tx1"/>
              </a:solidFill>
              <a:effectLst/>
              <a:latin typeface="Tahoma" charset="0"/>
            </a:endParaRPr>
          </a:p>
        </p:txBody>
      </p:sp>
      <p:sp>
        <p:nvSpPr>
          <p:cNvPr id="10" name="TextBox 9"/>
          <p:cNvSpPr txBox="1"/>
          <p:nvPr/>
        </p:nvSpPr>
        <p:spPr>
          <a:xfrm>
            <a:off x="107504" y="6237312"/>
            <a:ext cx="2955732" cy="246221"/>
          </a:xfrm>
          <a:prstGeom prst="rect">
            <a:avLst/>
          </a:prstGeom>
          <a:solidFill>
            <a:srgbClr val="FFFFFF"/>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1000" dirty="0" smtClean="0">
                <a:latin typeface="Eurostile"/>
                <a:cs typeface="Eurostile"/>
              </a:rPr>
              <a:t>figure from http</a:t>
            </a:r>
            <a:r>
              <a:rPr lang="en-US" sz="1000" dirty="0">
                <a:latin typeface="Eurostile"/>
                <a:cs typeface="Eurostile"/>
              </a:rPr>
              <a:t>://</a:t>
            </a:r>
            <a:r>
              <a:rPr lang="en-US" sz="1000" dirty="0" err="1">
                <a:latin typeface="Eurostile"/>
                <a:cs typeface="Eurostile"/>
              </a:rPr>
              <a:t>petersalerno.com</a:t>
            </a:r>
            <a:r>
              <a:rPr lang="en-US" sz="1000" dirty="0">
                <a:latin typeface="Eurostile"/>
                <a:cs typeface="Eurostile"/>
              </a:rPr>
              <a:t>/webrtc-101/</a:t>
            </a:r>
            <a:endParaRPr lang="en-US" sz="1000" dirty="0" smtClean="0">
              <a:latin typeface="Eurostile"/>
              <a:cs typeface="Eurostile"/>
            </a:endParaRPr>
          </a:p>
        </p:txBody>
      </p:sp>
      <p:sp>
        <p:nvSpPr>
          <p:cNvPr id="2" name="Line Callout 2 1"/>
          <p:cNvSpPr/>
          <p:nvPr/>
        </p:nvSpPr>
        <p:spPr>
          <a:xfrm>
            <a:off x="5868144" y="836712"/>
            <a:ext cx="3096344" cy="1512168"/>
          </a:xfrm>
          <a:prstGeom prst="borderCallout2">
            <a:avLst>
              <a:gd name="adj1" fmla="val 18750"/>
              <a:gd name="adj2" fmla="val -3411"/>
              <a:gd name="adj3" fmla="val 17910"/>
              <a:gd name="adj4" fmla="val -13796"/>
              <a:gd name="adj5" fmla="val 64261"/>
              <a:gd name="adj6" fmla="val -31081"/>
            </a:avLst>
          </a:prstGeom>
          <a:solidFill>
            <a:schemeClr val="accent2"/>
          </a:solidFill>
          <a:ln w="28575" cmpd="sng">
            <a:solidFill>
              <a:schemeClr val="accent2"/>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en-US" i="0" u="none" strike="noStrike" cap="none" normalizeH="0" baseline="0" dirty="0" smtClean="0">
                <a:ln>
                  <a:noFill/>
                </a:ln>
                <a:solidFill>
                  <a:schemeClr val="tx1"/>
                </a:solidFill>
                <a:effectLst/>
                <a:latin typeface="Eurostile"/>
                <a:cs typeface="Eurostile"/>
              </a:rPr>
              <a:t>STUN</a:t>
            </a:r>
            <a:r>
              <a:rPr kumimoji="0" lang="en-US" i="0" u="none" strike="noStrike" cap="none" normalizeH="0" dirty="0" smtClean="0">
                <a:ln>
                  <a:noFill/>
                </a:ln>
                <a:solidFill>
                  <a:schemeClr val="tx1"/>
                </a:solidFill>
                <a:effectLst/>
                <a:latin typeface="Eurostile"/>
                <a:cs typeface="Eurostile"/>
              </a:rPr>
              <a:t> </a:t>
            </a:r>
            <a:r>
              <a:rPr lang="en-US" dirty="0" smtClean="0">
                <a:latin typeface="Eurostile"/>
                <a:cs typeface="Eurostile"/>
              </a:rPr>
              <a:t>(</a:t>
            </a:r>
            <a:r>
              <a:rPr lang="en-US" dirty="0">
                <a:latin typeface="Eurostile"/>
                <a:cs typeface="Eurostile"/>
              </a:rPr>
              <a:t>Session Traversal Utilities for </a:t>
            </a:r>
            <a:r>
              <a:rPr lang="en-US" dirty="0" smtClean="0">
                <a:latin typeface="Eurostile"/>
                <a:cs typeface="Eurostile"/>
              </a:rPr>
              <a:t>NAT)</a:t>
            </a:r>
            <a:endParaRPr lang="en-US" dirty="0">
              <a:latin typeface="Eurostile"/>
              <a:cs typeface="Eurostile"/>
            </a:endParaRPr>
          </a:p>
          <a:p>
            <a:pPr marL="0" marR="0" indent="0" algn="l" defTabSz="914400" rtl="0" eaLnBrk="0" fontAlgn="base" latinLnBrk="0" hangingPunct="0">
              <a:lnSpc>
                <a:spcPct val="100000"/>
              </a:lnSpc>
              <a:spcBef>
                <a:spcPct val="0"/>
              </a:spcBef>
              <a:spcAft>
                <a:spcPct val="0"/>
              </a:spcAft>
              <a:buClrTx/>
              <a:buSzTx/>
              <a:buFontTx/>
              <a:buNone/>
              <a:tabLst/>
            </a:pPr>
            <a:r>
              <a:rPr kumimoji="0" lang="en-US" i="0" u="none" strike="noStrike" cap="none" normalizeH="0" dirty="0" smtClean="0">
                <a:ln>
                  <a:noFill/>
                </a:ln>
                <a:solidFill>
                  <a:schemeClr val="tx1"/>
                </a:solidFill>
                <a:effectLst/>
                <a:latin typeface="Eurostile"/>
                <a:cs typeface="Eurostile"/>
              </a:rPr>
              <a:t>session travels for NAT</a:t>
            </a:r>
          </a:p>
          <a:p>
            <a:pPr marL="0" marR="0" indent="0" algn="l" defTabSz="914400" rtl="0" eaLnBrk="0" fontAlgn="base" latinLnBrk="0" hangingPunct="0">
              <a:lnSpc>
                <a:spcPct val="100000"/>
              </a:lnSpc>
              <a:spcBef>
                <a:spcPct val="0"/>
              </a:spcBef>
              <a:spcAft>
                <a:spcPct val="0"/>
              </a:spcAft>
              <a:buClrTx/>
              <a:buSzTx/>
              <a:buFontTx/>
              <a:buNone/>
              <a:tabLst/>
            </a:pPr>
            <a:r>
              <a:rPr kumimoji="0" lang="en-US" i="0" u="none" strike="noStrike" cap="none" normalizeH="0" baseline="0" dirty="0" smtClean="0">
                <a:ln>
                  <a:noFill/>
                </a:ln>
                <a:solidFill>
                  <a:schemeClr val="tx1"/>
                </a:solidFill>
                <a:effectLst/>
                <a:latin typeface="Eurostile"/>
                <a:cs typeface="Eurostile"/>
              </a:rPr>
              <a:t>negotiates NAT traversal</a:t>
            </a:r>
            <a:r>
              <a:rPr kumimoji="0" lang="en-US" i="0" u="none" strike="noStrike" cap="none" normalizeH="0" dirty="0" smtClean="0">
                <a:ln>
                  <a:noFill/>
                </a:ln>
                <a:solidFill>
                  <a:schemeClr val="tx1"/>
                </a:solidFill>
                <a:effectLst/>
                <a:latin typeface="Eurostile"/>
                <a:cs typeface="Eurostile"/>
              </a:rPr>
              <a:t> for streaming applications</a:t>
            </a:r>
            <a:endParaRPr kumimoji="0" lang="en-US" i="0" u="none" strike="noStrike" cap="none" normalizeH="0" baseline="0" dirty="0">
              <a:ln>
                <a:noFill/>
              </a:ln>
              <a:solidFill>
                <a:schemeClr val="tx1"/>
              </a:solidFill>
              <a:effectLst/>
              <a:latin typeface="Eurostile"/>
              <a:cs typeface="Eurostile"/>
            </a:endParaRPr>
          </a:p>
        </p:txBody>
      </p:sp>
      <p:sp>
        <p:nvSpPr>
          <p:cNvPr id="11" name="Line Callout 2 10"/>
          <p:cNvSpPr/>
          <p:nvPr/>
        </p:nvSpPr>
        <p:spPr>
          <a:xfrm>
            <a:off x="251520" y="2564904"/>
            <a:ext cx="3096344" cy="1152128"/>
          </a:xfrm>
          <a:prstGeom prst="borderCallout2">
            <a:avLst>
              <a:gd name="adj1" fmla="val 104730"/>
              <a:gd name="adj2" fmla="val 95027"/>
              <a:gd name="adj3" fmla="val 120163"/>
              <a:gd name="adj4" fmla="val 94896"/>
              <a:gd name="adj5" fmla="val 156592"/>
              <a:gd name="adj6" fmla="val 126011"/>
            </a:avLst>
          </a:prstGeom>
          <a:solidFill>
            <a:schemeClr val="accent2"/>
          </a:solidFill>
          <a:ln w="28575" cmpd="sng">
            <a:solidFill>
              <a:schemeClr val="accent2"/>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en-US" i="0" u="none" strike="noStrike" cap="none" normalizeH="0" baseline="0" dirty="0" smtClean="0">
                <a:ln>
                  <a:noFill/>
                </a:ln>
                <a:solidFill>
                  <a:schemeClr val="tx1"/>
                </a:solidFill>
                <a:effectLst/>
                <a:latin typeface="Eurostile"/>
                <a:cs typeface="Eurostile"/>
              </a:rPr>
              <a:t>TURN</a:t>
            </a:r>
            <a:r>
              <a:rPr kumimoji="0" lang="en-US" i="0" u="none" strike="noStrike" cap="none" normalizeH="0" dirty="0" smtClean="0">
                <a:ln>
                  <a:noFill/>
                </a:ln>
                <a:solidFill>
                  <a:schemeClr val="tx1"/>
                </a:solidFill>
                <a:effectLst/>
                <a:latin typeface="Eurostile"/>
                <a:cs typeface="Eurostile"/>
              </a:rPr>
              <a:t> </a:t>
            </a:r>
            <a:r>
              <a:rPr lang="en-US" dirty="0" smtClean="0">
                <a:latin typeface="Eurostile"/>
                <a:cs typeface="Eurostile"/>
              </a:rPr>
              <a:t>(traversal using relays around NAT)</a:t>
            </a:r>
            <a:endParaRPr kumimoji="0" lang="en-US" i="0" u="none" strike="noStrike" cap="none" normalizeH="0" baseline="0" dirty="0" smtClean="0">
              <a:ln>
                <a:noFill/>
              </a:ln>
              <a:solidFill>
                <a:schemeClr val="tx1"/>
              </a:solidFill>
              <a:effectLst/>
              <a:latin typeface="Eurostile"/>
              <a:cs typeface="Eurostile"/>
            </a:endParaRPr>
          </a:p>
          <a:p>
            <a:pPr marL="0" marR="0" indent="0" algn="l" defTabSz="914400" rtl="0" eaLnBrk="0" fontAlgn="base" latinLnBrk="0" hangingPunct="0">
              <a:lnSpc>
                <a:spcPct val="100000"/>
              </a:lnSpc>
              <a:spcBef>
                <a:spcPct val="0"/>
              </a:spcBef>
              <a:spcAft>
                <a:spcPct val="0"/>
              </a:spcAft>
              <a:buClrTx/>
              <a:buSzTx/>
              <a:buFontTx/>
              <a:buNone/>
              <a:tabLst/>
            </a:pPr>
            <a:r>
              <a:rPr lang="en-US" dirty="0" smtClean="0">
                <a:latin typeface="Eurostile"/>
                <a:cs typeface="Eurostile"/>
              </a:rPr>
              <a:t>relays data stream directly when STUN negotiations fails</a:t>
            </a:r>
            <a:endParaRPr lang="en-US" dirty="0">
              <a:latin typeface="Eurostile"/>
              <a:cs typeface="Eurostile"/>
            </a:endParaRPr>
          </a:p>
        </p:txBody>
      </p:sp>
      <p:sp>
        <p:nvSpPr>
          <p:cNvPr id="13" name="Line Callout 2 12"/>
          <p:cNvSpPr/>
          <p:nvPr/>
        </p:nvSpPr>
        <p:spPr>
          <a:xfrm>
            <a:off x="251520" y="908720"/>
            <a:ext cx="3096344" cy="1152128"/>
          </a:xfrm>
          <a:prstGeom prst="borderCallout2">
            <a:avLst>
              <a:gd name="adj1" fmla="val 22057"/>
              <a:gd name="adj2" fmla="val 101590"/>
              <a:gd name="adj3" fmla="val 22058"/>
              <a:gd name="adj4" fmla="val 109252"/>
              <a:gd name="adj5" fmla="val 98170"/>
              <a:gd name="adj6" fmla="val 110015"/>
            </a:avLst>
          </a:prstGeom>
          <a:solidFill>
            <a:schemeClr val="accent2"/>
          </a:solidFill>
          <a:ln w="28575" cmpd="sng">
            <a:solidFill>
              <a:schemeClr val="accent2"/>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en-US" i="0" u="none" strike="noStrike" cap="none" normalizeH="0" baseline="0" dirty="0" smtClean="0">
                <a:ln>
                  <a:noFill/>
                </a:ln>
                <a:solidFill>
                  <a:schemeClr val="tx1"/>
                </a:solidFill>
                <a:effectLst/>
                <a:latin typeface="Eurostile"/>
                <a:cs typeface="Eurostile"/>
              </a:rPr>
              <a:t>ICE </a:t>
            </a:r>
            <a:r>
              <a:rPr lang="en-US" dirty="0" smtClean="0">
                <a:latin typeface="Eurostile"/>
                <a:cs typeface="Eurostile"/>
              </a:rPr>
              <a:t>(interactive connectivity establishment)</a:t>
            </a:r>
            <a:endParaRPr kumimoji="0" lang="en-US" i="0" u="none" strike="noStrike" cap="none" normalizeH="0" baseline="0" dirty="0" smtClean="0">
              <a:ln>
                <a:noFill/>
              </a:ln>
              <a:solidFill>
                <a:schemeClr val="tx1"/>
              </a:solidFill>
              <a:effectLst/>
              <a:latin typeface="Eurostile"/>
              <a:cs typeface="Eurostile"/>
            </a:endParaRPr>
          </a:p>
          <a:p>
            <a:pPr marL="0" marR="0" indent="0" algn="l" defTabSz="914400" rtl="0" eaLnBrk="0" fontAlgn="base" latinLnBrk="0" hangingPunct="0">
              <a:lnSpc>
                <a:spcPct val="100000"/>
              </a:lnSpc>
              <a:spcBef>
                <a:spcPct val="0"/>
              </a:spcBef>
              <a:spcAft>
                <a:spcPct val="0"/>
              </a:spcAft>
              <a:buClrTx/>
              <a:buSzTx/>
              <a:buFontTx/>
              <a:buNone/>
              <a:tabLst/>
            </a:pPr>
            <a:r>
              <a:rPr lang="en-US" dirty="0" smtClean="0">
                <a:latin typeface="Eurostile"/>
                <a:cs typeface="Eurostile"/>
              </a:rPr>
              <a:t>port negotiation for RTP</a:t>
            </a:r>
            <a:endParaRPr lang="en-US" dirty="0">
              <a:latin typeface="Eurostile"/>
              <a:cs typeface="Eurostile"/>
            </a:endParaRPr>
          </a:p>
        </p:txBody>
      </p:sp>
      <p:grpSp>
        <p:nvGrpSpPr>
          <p:cNvPr id="20" name="Group 19"/>
          <p:cNvGrpSpPr/>
          <p:nvPr/>
        </p:nvGrpSpPr>
        <p:grpSpPr>
          <a:xfrm>
            <a:off x="0" y="692696"/>
            <a:ext cx="9144000" cy="5790837"/>
            <a:chOff x="0" y="692696"/>
            <a:chExt cx="9144000" cy="5790837"/>
          </a:xfrm>
        </p:grpSpPr>
        <p:pic>
          <p:nvPicPr>
            <p:cNvPr id="21" name="Picture 20" descr="Screen-Shot-2013-11-25-at-9.11.17-PM.png"/>
            <p:cNvPicPr>
              <a:picLocks noChangeAspect="1"/>
            </p:cNvPicPr>
            <p:nvPr/>
          </p:nvPicPr>
          <p:blipFill rotWithShape="1">
            <a:blip r:embed="rId3">
              <a:extLst>
                <a:ext uri="{28A0092B-C50C-407E-A947-70E740481C1C}">
                  <a14:useLocalDpi xmlns:a14="http://schemas.microsoft.com/office/drawing/2010/main" val="0"/>
                </a:ext>
              </a:extLst>
            </a:blip>
            <a:srcRect l="1666" r="2083"/>
            <a:stretch/>
          </p:blipFill>
          <p:spPr>
            <a:xfrm>
              <a:off x="54000" y="1600758"/>
              <a:ext cx="9036000" cy="4702984"/>
            </a:xfrm>
            <a:prstGeom prst="rect">
              <a:avLst/>
            </a:prstGeom>
          </p:spPr>
        </p:pic>
        <p:pic>
          <p:nvPicPr>
            <p:cNvPr id="22" name="Picture 21" descr="Screen-Shot-2013-11-25-at-9.14.03-P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1772816"/>
              <a:ext cx="9144000" cy="4463573"/>
            </a:xfrm>
            <a:prstGeom prst="rect">
              <a:avLst/>
            </a:prstGeom>
          </p:spPr>
        </p:pic>
        <p:sp>
          <p:nvSpPr>
            <p:cNvPr id="23" name="Rectangle 22"/>
            <p:cNvSpPr/>
            <p:nvPr/>
          </p:nvSpPr>
          <p:spPr>
            <a:xfrm>
              <a:off x="5940152" y="1124744"/>
              <a:ext cx="3203848" cy="1368152"/>
            </a:xfrm>
            <a:prstGeom prst="rect">
              <a:avLst/>
            </a:prstGeom>
            <a:solidFill>
              <a:schemeClr val="bg1"/>
            </a:solidFill>
            <a:ln>
              <a:solidFill>
                <a:schemeClr val="bg1"/>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tx1"/>
                </a:solidFill>
                <a:effectLst/>
                <a:latin typeface="Tahoma" charset="0"/>
              </a:endParaRPr>
            </a:p>
          </p:txBody>
        </p:sp>
        <p:sp>
          <p:nvSpPr>
            <p:cNvPr id="24" name="Rectangle 23"/>
            <p:cNvSpPr/>
            <p:nvPr/>
          </p:nvSpPr>
          <p:spPr>
            <a:xfrm>
              <a:off x="179512" y="692696"/>
              <a:ext cx="8964488" cy="1152128"/>
            </a:xfrm>
            <a:prstGeom prst="rect">
              <a:avLst/>
            </a:prstGeom>
            <a:solidFill>
              <a:schemeClr val="bg1"/>
            </a:solidFill>
            <a:ln>
              <a:solidFill>
                <a:schemeClr val="bg1"/>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tx1"/>
                </a:solidFill>
                <a:effectLst/>
                <a:latin typeface="Tahoma" charset="0"/>
              </a:endParaRPr>
            </a:p>
          </p:txBody>
        </p:sp>
        <p:sp>
          <p:nvSpPr>
            <p:cNvPr id="25" name="TextBox 24"/>
            <p:cNvSpPr txBox="1"/>
            <p:nvPr/>
          </p:nvSpPr>
          <p:spPr>
            <a:xfrm>
              <a:off x="107504" y="6237312"/>
              <a:ext cx="2955732" cy="246221"/>
            </a:xfrm>
            <a:prstGeom prst="rect">
              <a:avLst/>
            </a:prstGeom>
            <a:solidFill>
              <a:srgbClr val="FFFFFF"/>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1000" dirty="0" smtClean="0">
                  <a:latin typeface="Eurostile"/>
                  <a:cs typeface="Eurostile"/>
                </a:rPr>
                <a:t>figure from http</a:t>
              </a:r>
              <a:r>
                <a:rPr lang="en-US" sz="1000" dirty="0">
                  <a:latin typeface="Eurostile"/>
                  <a:cs typeface="Eurostile"/>
                </a:rPr>
                <a:t>://</a:t>
              </a:r>
              <a:r>
                <a:rPr lang="en-US" sz="1000" dirty="0" err="1">
                  <a:latin typeface="Eurostile"/>
                  <a:cs typeface="Eurostile"/>
                </a:rPr>
                <a:t>petersalerno.com</a:t>
              </a:r>
              <a:r>
                <a:rPr lang="en-US" sz="1000" dirty="0">
                  <a:latin typeface="Eurostile"/>
                  <a:cs typeface="Eurostile"/>
                </a:rPr>
                <a:t>/webrtc-101/</a:t>
              </a:r>
              <a:endParaRPr lang="en-US" sz="1000" dirty="0" smtClean="0">
                <a:latin typeface="Eurostile"/>
                <a:cs typeface="Eurostile"/>
              </a:endParaRPr>
            </a:p>
          </p:txBody>
        </p:sp>
      </p:grpSp>
      <p:sp>
        <p:nvSpPr>
          <p:cNvPr id="26" name="Content Placeholder 3"/>
          <p:cNvSpPr>
            <a:spLocks noGrp="1"/>
          </p:cNvSpPr>
          <p:nvPr>
            <p:ph idx="1"/>
          </p:nvPr>
        </p:nvSpPr>
        <p:spPr>
          <a:xfrm>
            <a:off x="35496" y="866775"/>
            <a:ext cx="9036496" cy="5648325"/>
          </a:xfrm>
          <a:solidFill>
            <a:srgbClr val="FFFFFF"/>
          </a:solidFill>
          <a:ln>
            <a:solidFill>
              <a:srgbClr val="FFFFFF"/>
            </a:solidFill>
          </a:ln>
        </p:spPr>
        <p:txBody>
          <a:bodyPr/>
          <a:lstStyle/>
          <a:p>
            <a:pPr marL="0" indent="0" algn="ctr">
              <a:buNone/>
            </a:pPr>
            <a:r>
              <a:rPr lang="en-US" sz="2000" dirty="0" smtClean="0"/>
              <a:t>In the last 5 years,</a:t>
            </a:r>
          </a:p>
          <a:p>
            <a:pPr marL="0" indent="0" algn="ctr">
              <a:buNone/>
            </a:pPr>
            <a:r>
              <a:rPr lang="en-US" sz="2000" dirty="0" smtClean="0"/>
              <a:t>RTP was nearly killed by HTTP Adaptive Streaming (HAS)</a:t>
            </a:r>
          </a:p>
          <a:p>
            <a:pPr marL="0" indent="0" algn="ctr">
              <a:buNone/>
              <a:tabLst>
                <a:tab pos="7797800" algn="l"/>
              </a:tabLst>
            </a:pPr>
            <a:r>
              <a:rPr lang="en-US" sz="2000" b="1" i="1" dirty="0" smtClean="0"/>
              <a:t>but Google brought it back</a:t>
            </a:r>
          </a:p>
          <a:p>
            <a:pPr marL="0" indent="0">
              <a:buNone/>
            </a:pPr>
            <a:endParaRPr lang="en-US" sz="2000" dirty="0" smtClean="0"/>
          </a:p>
          <a:p>
            <a:pPr marL="0" indent="0">
              <a:buNone/>
            </a:pPr>
            <a:r>
              <a:rPr lang="en-US" sz="2000" dirty="0" err="1" smtClean="0"/>
              <a:t>WebRTC</a:t>
            </a:r>
            <a:r>
              <a:rPr lang="en-US" sz="2000" dirty="0" smtClean="0"/>
              <a:t> </a:t>
            </a:r>
          </a:p>
          <a:p>
            <a:r>
              <a:rPr lang="en-US" sz="2000" dirty="0" smtClean="0"/>
              <a:t>free</a:t>
            </a:r>
            <a:r>
              <a:rPr lang="en-US" sz="2000" dirty="0"/>
              <a:t>, open </a:t>
            </a:r>
            <a:r>
              <a:rPr lang="en-US" sz="2000" dirty="0" smtClean="0"/>
              <a:t>project</a:t>
            </a:r>
          </a:p>
          <a:p>
            <a:r>
              <a:rPr lang="en-US" sz="2000" dirty="0" smtClean="0"/>
              <a:t>adopted by Google, later Mozilla Foundation, Opera, ...</a:t>
            </a:r>
          </a:p>
          <a:p>
            <a:r>
              <a:rPr lang="en-US" sz="2000" dirty="0" smtClean="0"/>
              <a:t>Real</a:t>
            </a:r>
            <a:r>
              <a:rPr lang="en-US" sz="2000" dirty="0"/>
              <a:t>-Time Communications (RTC) </a:t>
            </a:r>
            <a:r>
              <a:rPr lang="en-US" sz="2000" dirty="0" smtClean="0"/>
              <a:t>for browsers and mobile devices through HTML5 and JavaScript APIs</a:t>
            </a:r>
          </a:p>
          <a:p>
            <a:endParaRPr lang="en-US" sz="2000" dirty="0" smtClean="0"/>
          </a:p>
          <a:p>
            <a:pPr marL="0" indent="0">
              <a:buNone/>
            </a:pPr>
            <a:r>
              <a:rPr lang="en-US" sz="2000" dirty="0" err="1" smtClean="0"/>
              <a:t>rtcweb</a:t>
            </a:r>
            <a:endParaRPr lang="en-US" sz="2000" dirty="0" smtClean="0"/>
          </a:p>
          <a:p>
            <a:r>
              <a:rPr lang="en-US" sz="2000" dirty="0" smtClean="0"/>
              <a:t>Real </a:t>
            </a:r>
            <a:r>
              <a:rPr lang="en-US" sz="2000" dirty="0"/>
              <a:t>Time Collaboration on the World Wide </a:t>
            </a:r>
            <a:r>
              <a:rPr lang="en-US" sz="2000" dirty="0" smtClean="0"/>
              <a:t>Web</a:t>
            </a:r>
          </a:p>
          <a:p>
            <a:r>
              <a:rPr lang="en-US" sz="2000" dirty="0"/>
              <a:t>s</a:t>
            </a:r>
            <a:r>
              <a:rPr lang="en-US" sz="2000" dirty="0" smtClean="0"/>
              <a:t>tandardize infrastructure for real-time communication in </a:t>
            </a:r>
            <a:r>
              <a:rPr lang="en-US" sz="2000" dirty="0"/>
              <a:t>Web </a:t>
            </a:r>
            <a:r>
              <a:rPr lang="en-US" sz="2000" dirty="0" smtClean="0"/>
              <a:t>browsers</a:t>
            </a:r>
            <a:endParaRPr lang="en-US" sz="2000" dirty="0"/>
          </a:p>
          <a:p>
            <a:r>
              <a:rPr lang="en-US" sz="2000" dirty="0" smtClean="0"/>
              <a:t>IETF</a:t>
            </a:r>
            <a:r>
              <a:rPr lang="en-US" sz="2000" dirty="0"/>
              <a:t>: formats and protocols</a:t>
            </a:r>
            <a:endParaRPr lang="en-US" sz="2000" dirty="0" smtClean="0"/>
          </a:p>
          <a:p>
            <a:r>
              <a:rPr lang="en-US" sz="2000" dirty="0" smtClean="0"/>
              <a:t>W3C: APIs for control</a:t>
            </a:r>
            <a:endParaRPr lang="en-US" sz="2000" dirty="0"/>
          </a:p>
        </p:txBody>
      </p:sp>
    </p:spTree>
    <p:extLst>
      <p:ext uri="{BB962C8B-B14F-4D97-AF65-F5344CB8AC3E}">
        <p14:creationId xmlns:p14="http://schemas.microsoft.com/office/powerpoint/2010/main" val="401237238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6">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6">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6">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6">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6">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6">
                                            <p:txEl>
                                              <p:pRg st="10" end="10"/>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6">
                                            <p:txEl>
                                              <p:pRg st="11" end="11"/>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6">
                                            <p:txEl>
                                              <p:pRg st="12" end="1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6">
                                            <p:txEl>
                                              <p:pRg st="13" end="13"/>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26">
                                            <p:txEl>
                                              <p:pRg st="0" end="0"/>
                                            </p:txEl>
                                          </p:spTgt>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26">
                                            <p:txEl>
                                              <p:pRg st="1" end="1"/>
                                            </p:txEl>
                                          </p:spTgt>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26">
                                            <p:txEl>
                                              <p:pRg st="2" end="2"/>
                                            </p:txEl>
                                          </p:spTgt>
                                        </p:tgtEl>
                                        <p:attrNameLst>
                                          <p:attrName>style.visibility</p:attrName>
                                        </p:attrNameLst>
                                      </p:cBhvr>
                                      <p:to>
                                        <p:strVal val="hidden"/>
                                      </p:to>
                                    </p:set>
                                  </p:childTnLst>
                                </p:cTn>
                              </p:par>
                              <p:par>
                                <p:cTn id="35" presetID="1" presetClass="exit" presetSubtype="0" fill="hold" grpId="0" nodeType="withEffect">
                                  <p:stCondLst>
                                    <p:cond delay="0"/>
                                  </p:stCondLst>
                                  <p:childTnLst>
                                    <p:set>
                                      <p:cBhvr>
                                        <p:cTn id="36" dur="1" fill="hold">
                                          <p:stCondLst>
                                            <p:cond delay="0"/>
                                          </p:stCondLst>
                                        </p:cTn>
                                        <p:tgtEl>
                                          <p:spTgt spid="26">
                                            <p:txEl>
                                              <p:pRg st="4" end="4"/>
                                            </p:txEl>
                                          </p:spTgt>
                                        </p:tgtEl>
                                        <p:attrNameLst>
                                          <p:attrName>style.visibility</p:attrName>
                                        </p:attrNameLst>
                                      </p:cBhvr>
                                      <p:to>
                                        <p:strVal val="hidden"/>
                                      </p:to>
                                    </p:set>
                                  </p:childTnLst>
                                </p:cTn>
                              </p:par>
                              <p:par>
                                <p:cTn id="37" presetID="1" presetClass="exit" presetSubtype="0" fill="hold" grpId="0" nodeType="withEffect">
                                  <p:stCondLst>
                                    <p:cond delay="0"/>
                                  </p:stCondLst>
                                  <p:childTnLst>
                                    <p:set>
                                      <p:cBhvr>
                                        <p:cTn id="38" dur="1" fill="hold">
                                          <p:stCondLst>
                                            <p:cond delay="0"/>
                                          </p:stCondLst>
                                        </p:cTn>
                                        <p:tgtEl>
                                          <p:spTgt spid="26">
                                            <p:txEl>
                                              <p:pRg st="5" end="5"/>
                                            </p:txEl>
                                          </p:spTgt>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26">
                                            <p:txEl>
                                              <p:pRg st="6" end="6"/>
                                            </p:txEl>
                                          </p:spTgt>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26">
                                            <p:txEl>
                                              <p:pRg st="7" end="7"/>
                                            </p:txEl>
                                          </p:spTgt>
                                        </p:tgtEl>
                                        <p:attrNameLst>
                                          <p:attrName>style.visibility</p:attrName>
                                        </p:attrNameLst>
                                      </p:cBhvr>
                                      <p:to>
                                        <p:strVal val="hidden"/>
                                      </p:to>
                                    </p:set>
                                  </p:childTnLst>
                                </p:cTn>
                              </p:par>
                              <p:par>
                                <p:cTn id="43" presetID="1" presetClass="exit" presetSubtype="0" fill="hold" grpId="0" nodeType="withEffect">
                                  <p:stCondLst>
                                    <p:cond delay="0"/>
                                  </p:stCondLst>
                                  <p:childTnLst>
                                    <p:set>
                                      <p:cBhvr>
                                        <p:cTn id="44" dur="1" fill="hold">
                                          <p:stCondLst>
                                            <p:cond delay="0"/>
                                          </p:stCondLst>
                                        </p:cTn>
                                        <p:tgtEl>
                                          <p:spTgt spid="26">
                                            <p:txEl>
                                              <p:pRg st="9" end="9"/>
                                            </p:txEl>
                                          </p:spTgt>
                                        </p:tgtEl>
                                        <p:attrNameLst>
                                          <p:attrName>style.visibility</p:attrName>
                                        </p:attrNameLst>
                                      </p:cBhvr>
                                      <p:to>
                                        <p:strVal val="hidden"/>
                                      </p:to>
                                    </p:set>
                                  </p:childTnLst>
                                </p:cTn>
                              </p:par>
                              <p:par>
                                <p:cTn id="45" presetID="1" presetClass="exit" presetSubtype="0" fill="hold" grpId="0" nodeType="withEffect">
                                  <p:stCondLst>
                                    <p:cond delay="0"/>
                                  </p:stCondLst>
                                  <p:childTnLst>
                                    <p:set>
                                      <p:cBhvr>
                                        <p:cTn id="46" dur="1" fill="hold">
                                          <p:stCondLst>
                                            <p:cond delay="0"/>
                                          </p:stCondLst>
                                        </p:cTn>
                                        <p:tgtEl>
                                          <p:spTgt spid="26">
                                            <p:txEl>
                                              <p:pRg st="10" end="10"/>
                                            </p:txEl>
                                          </p:spTgt>
                                        </p:tgtEl>
                                        <p:attrNameLst>
                                          <p:attrName>style.visibility</p:attrName>
                                        </p:attrNameLst>
                                      </p:cBhvr>
                                      <p:to>
                                        <p:strVal val="hidden"/>
                                      </p:to>
                                    </p:set>
                                  </p:childTnLst>
                                </p:cTn>
                              </p:par>
                              <p:par>
                                <p:cTn id="47" presetID="1" presetClass="exit" presetSubtype="0" fill="hold" grpId="0" nodeType="withEffect">
                                  <p:stCondLst>
                                    <p:cond delay="0"/>
                                  </p:stCondLst>
                                  <p:childTnLst>
                                    <p:set>
                                      <p:cBhvr>
                                        <p:cTn id="48" dur="1" fill="hold">
                                          <p:stCondLst>
                                            <p:cond delay="0"/>
                                          </p:stCondLst>
                                        </p:cTn>
                                        <p:tgtEl>
                                          <p:spTgt spid="26">
                                            <p:txEl>
                                              <p:pRg st="11" end="11"/>
                                            </p:txEl>
                                          </p:spTgt>
                                        </p:tgtEl>
                                        <p:attrNameLst>
                                          <p:attrName>style.visibility</p:attrName>
                                        </p:attrNameLst>
                                      </p:cBhvr>
                                      <p:to>
                                        <p:strVal val="hidden"/>
                                      </p:to>
                                    </p:set>
                                  </p:childTnLst>
                                </p:cTn>
                              </p:par>
                              <p:par>
                                <p:cTn id="49" presetID="1" presetClass="exit" presetSubtype="0" fill="hold" grpId="0" nodeType="withEffect">
                                  <p:stCondLst>
                                    <p:cond delay="0"/>
                                  </p:stCondLst>
                                  <p:childTnLst>
                                    <p:set>
                                      <p:cBhvr>
                                        <p:cTn id="50" dur="1" fill="hold">
                                          <p:stCondLst>
                                            <p:cond delay="0"/>
                                          </p:stCondLst>
                                        </p:cTn>
                                        <p:tgtEl>
                                          <p:spTgt spid="26">
                                            <p:txEl>
                                              <p:pRg st="12" end="12"/>
                                            </p:txEl>
                                          </p:spTgt>
                                        </p:tgtEl>
                                        <p:attrNameLst>
                                          <p:attrName>style.visibility</p:attrName>
                                        </p:attrNameLst>
                                      </p:cBhvr>
                                      <p:to>
                                        <p:strVal val="hidden"/>
                                      </p:to>
                                    </p:set>
                                  </p:childTnLst>
                                </p:cTn>
                              </p:par>
                              <p:par>
                                <p:cTn id="51" presetID="1" presetClass="exit" presetSubtype="0" fill="hold" grpId="0" nodeType="withEffect">
                                  <p:stCondLst>
                                    <p:cond delay="0"/>
                                  </p:stCondLst>
                                  <p:childTnLst>
                                    <p:set>
                                      <p:cBhvr>
                                        <p:cTn id="52" dur="1" fill="hold">
                                          <p:stCondLst>
                                            <p:cond delay="0"/>
                                          </p:stCondLst>
                                        </p:cTn>
                                        <p:tgtEl>
                                          <p:spTgt spid="26">
                                            <p:txEl>
                                              <p:pRg st="13" end="13"/>
                                            </p:txEl>
                                          </p:spTgt>
                                        </p:tgtEl>
                                        <p:attrNameLst>
                                          <p:attrName>style.visibility</p:attrName>
                                        </p:attrNameLst>
                                      </p:cBhvr>
                                      <p:to>
                                        <p:strVal val="hidden"/>
                                      </p:to>
                                    </p:set>
                                  </p:childTnLst>
                                </p:cTn>
                              </p:par>
                              <p:par>
                                <p:cTn id="53" presetID="1" presetClass="exit" presetSubtype="0" fill="hold" grpId="0" nodeType="withEffect">
                                  <p:stCondLst>
                                    <p:cond delay="0"/>
                                  </p:stCondLst>
                                  <p:childTnLst>
                                    <p:set>
                                      <p:cBhvr>
                                        <p:cTn id="54" dur="1" fill="hold">
                                          <p:stCondLst>
                                            <p:cond delay="0"/>
                                          </p:stCondLst>
                                        </p:cTn>
                                        <p:tgtEl>
                                          <p:spTgt spid="26">
                                            <p:bg/>
                                          </p:spTgt>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1" presetClass="exit" presetSubtype="0" fill="hold" nodeType="clickEffect">
                                  <p:stCondLst>
                                    <p:cond delay="0"/>
                                  </p:stCondLst>
                                  <p:childTnLst>
                                    <p:set>
                                      <p:cBhvr>
                                        <p:cTn id="58" dur="1" fill="hold">
                                          <p:stCondLst>
                                            <p:cond delay="0"/>
                                          </p:stCondLst>
                                        </p:cTn>
                                        <p:tgtEl>
                                          <p:spTgt spid="20"/>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2"/>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3"/>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1" grpId="0" animBg="1"/>
      <p:bldP spid="13" grpId="0" animBg="1"/>
      <p:bldP spid="26" grpId="0" build="p"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2"/>
          <p:cNvSpPr>
            <a:spLocks noGrp="1" noChangeArrowheads="1"/>
          </p:cNvSpPr>
          <p:nvPr>
            <p:ph type="title"/>
          </p:nvPr>
        </p:nvSpPr>
        <p:spPr/>
        <p:txBody>
          <a:bodyPr/>
          <a:lstStyle/>
          <a:p>
            <a:r>
              <a:rPr lang="en-US" dirty="0" smtClean="0"/>
              <a:t>Continuous Media</a:t>
            </a:r>
            <a:endParaRPr lang="en-US" dirty="0"/>
          </a:p>
        </p:txBody>
      </p:sp>
      <p:sp>
        <p:nvSpPr>
          <p:cNvPr id="177155" name="Rectangle 3"/>
          <p:cNvSpPr>
            <a:spLocks noGrp="1" noChangeArrowheads="1"/>
          </p:cNvSpPr>
          <p:nvPr>
            <p:ph type="body" sz="half" idx="1"/>
          </p:nvPr>
        </p:nvSpPr>
        <p:spPr/>
        <p:txBody>
          <a:bodyPr/>
          <a:lstStyle/>
          <a:p>
            <a:pPr>
              <a:buFont typeface="ZapfDingbats" charset="0"/>
              <a:buNone/>
            </a:pPr>
            <a:r>
              <a:rPr lang="en-US" u="sng" dirty="0">
                <a:solidFill>
                  <a:srgbClr val="FF0000"/>
                </a:solidFill>
              </a:rPr>
              <a:t>Fundamental </a:t>
            </a:r>
            <a:r>
              <a:rPr lang="en-US" u="sng" dirty="0" smtClean="0">
                <a:solidFill>
                  <a:srgbClr val="FF0000"/>
                </a:solidFill>
              </a:rPr>
              <a:t>characteristics</a:t>
            </a:r>
            <a:endParaRPr lang="en-US" dirty="0"/>
          </a:p>
          <a:p>
            <a:r>
              <a:rPr lang="en-US" sz="2400" dirty="0"/>
              <a:t>Typically </a:t>
            </a:r>
            <a:r>
              <a:rPr lang="en-US" sz="2400" b="1" dirty="0"/>
              <a:t>delay</a:t>
            </a:r>
            <a:r>
              <a:rPr lang="en-US" sz="2400" dirty="0"/>
              <a:t> </a:t>
            </a:r>
            <a:r>
              <a:rPr lang="en-US" sz="2400" b="1" dirty="0" smtClean="0"/>
              <a:t>sensitive</a:t>
            </a:r>
            <a:endParaRPr lang="en-US" sz="2400" b="1" dirty="0"/>
          </a:p>
          <a:p>
            <a:r>
              <a:rPr lang="en-US" sz="2400" dirty="0" smtClean="0"/>
              <a:t>Often </a:t>
            </a:r>
            <a:r>
              <a:rPr lang="en-US" sz="2400" b="1" dirty="0"/>
              <a:t>loss tolerant</a:t>
            </a:r>
            <a:r>
              <a:rPr lang="en-US" sz="2400" dirty="0"/>
              <a:t>: infrequent losses cause minor glitches that can be </a:t>
            </a:r>
            <a:r>
              <a:rPr lang="en-US" sz="2400" dirty="0" smtClean="0"/>
              <a:t>concealed</a:t>
            </a:r>
            <a:endParaRPr lang="en-US" sz="2400" dirty="0"/>
          </a:p>
          <a:p>
            <a:r>
              <a:rPr lang="en-US" sz="2400" dirty="0"/>
              <a:t>Antithesis of </a:t>
            </a:r>
            <a:r>
              <a:rPr lang="en-US" sz="2400" dirty="0" smtClean="0"/>
              <a:t>discrete media (</a:t>
            </a:r>
            <a:r>
              <a:rPr lang="en-US" sz="2400" dirty="0"/>
              <a:t>programs, banking info, etc.), which are loss intolerant but delay </a:t>
            </a:r>
            <a:r>
              <a:rPr lang="en-US" sz="2400" dirty="0" smtClean="0"/>
              <a:t>tolerant</a:t>
            </a:r>
            <a:endParaRPr lang="en-US" sz="2400" dirty="0"/>
          </a:p>
        </p:txBody>
      </p:sp>
      <p:sp>
        <p:nvSpPr>
          <p:cNvPr id="177156" name="Rectangle 4"/>
          <p:cNvSpPr>
            <a:spLocks noGrp="1" noChangeArrowheads="1"/>
          </p:cNvSpPr>
          <p:nvPr>
            <p:ph type="body" sz="half" idx="2"/>
          </p:nvPr>
        </p:nvSpPr>
        <p:spPr/>
        <p:txBody>
          <a:bodyPr/>
          <a:lstStyle/>
          <a:p>
            <a:pPr>
              <a:buFont typeface="ZapfDingbats" charset="0"/>
              <a:buNone/>
            </a:pPr>
            <a:r>
              <a:rPr lang="en-US" u="sng" dirty="0">
                <a:solidFill>
                  <a:srgbClr val="FF0000"/>
                </a:solidFill>
              </a:rPr>
              <a:t>Classes of MM </a:t>
            </a:r>
            <a:r>
              <a:rPr lang="en-US" u="sng" dirty="0" smtClean="0">
                <a:solidFill>
                  <a:srgbClr val="FF0000"/>
                </a:solidFill>
              </a:rPr>
              <a:t>applications</a:t>
            </a:r>
            <a:endParaRPr lang="en-US" u="sng" dirty="0">
              <a:solidFill>
                <a:srgbClr val="FF0000"/>
              </a:solidFill>
            </a:endParaRPr>
          </a:p>
          <a:p>
            <a:r>
              <a:rPr lang="en-US" sz="2400" dirty="0"/>
              <a:t>Streaming stored </a:t>
            </a:r>
            <a:r>
              <a:rPr lang="en-US" sz="2400" dirty="0" smtClean="0"/>
              <a:t>audio and video</a:t>
            </a:r>
            <a:endParaRPr lang="en-US" sz="2400" dirty="0"/>
          </a:p>
          <a:p>
            <a:r>
              <a:rPr lang="en-US" sz="2400" dirty="0"/>
              <a:t>Streaming live audio and video</a:t>
            </a:r>
          </a:p>
          <a:p>
            <a:r>
              <a:rPr lang="en-US" sz="2400" dirty="0" smtClean="0"/>
              <a:t>Interactive real-time audio and video</a:t>
            </a:r>
          </a:p>
          <a:p>
            <a:r>
              <a:rPr lang="en-US" sz="2400" dirty="0" smtClean="0"/>
              <a:t>Interactive real-time event-driven applications</a:t>
            </a:r>
            <a:endParaRPr lang="en-US" sz="2400" dirty="0"/>
          </a:p>
        </p:txBody>
      </p:sp>
    </p:spTree>
    <p:extLst>
      <p:ext uri="{BB962C8B-B14F-4D97-AF65-F5344CB8AC3E}">
        <p14:creationId xmlns:p14="http://schemas.microsoft.com/office/powerpoint/2010/main" val="361712075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715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715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7715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77156">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77156">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156"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RTP</a:t>
            </a:r>
          </a:p>
        </p:txBody>
      </p:sp>
      <p:sp>
        <p:nvSpPr>
          <p:cNvPr id="22530" name="Rectangle 3"/>
          <p:cNvSpPr>
            <a:spLocks noGrp="1" noChangeArrowheads="1"/>
          </p:cNvSpPr>
          <p:nvPr>
            <p:ph idx="1"/>
          </p:nvPr>
        </p:nvSpPr>
        <p:spPr/>
        <p:txBody>
          <a:bodyPr/>
          <a:lstStyle/>
          <a:p>
            <a:pPr eaLnBrk="1" hangingPunct="1"/>
            <a:r>
              <a:rPr lang="en-US" sz="2000">
                <a:latin typeface="Eurostile"/>
                <a:ea typeface="ＭＳ Ｐゴシック" charset="0"/>
                <a:cs typeface="Eurostile"/>
              </a:rPr>
              <a:t>RTP services are</a:t>
            </a:r>
          </a:p>
          <a:p>
            <a:pPr lvl="1" eaLnBrk="1" hangingPunct="1"/>
            <a:r>
              <a:rPr lang="en-US" sz="1800">
                <a:latin typeface="Eurostile"/>
                <a:ea typeface="ＭＳ Ｐゴシック" charset="0"/>
                <a:cs typeface="Eurostile"/>
              </a:rPr>
              <a:t>sequencing</a:t>
            </a:r>
          </a:p>
          <a:p>
            <a:pPr lvl="1" eaLnBrk="1" hangingPunct="1"/>
            <a:r>
              <a:rPr lang="en-US" sz="1800">
                <a:latin typeface="Eurostile"/>
                <a:ea typeface="ＭＳ Ｐゴシック" charset="0"/>
                <a:cs typeface="Eurostile"/>
              </a:rPr>
              <a:t>synchronization</a:t>
            </a:r>
          </a:p>
          <a:p>
            <a:pPr lvl="1" eaLnBrk="1" hangingPunct="1"/>
            <a:r>
              <a:rPr lang="en-US" sz="1800">
                <a:latin typeface="Eurostile"/>
                <a:ea typeface="ＭＳ Ｐゴシック" charset="0"/>
                <a:cs typeface="Eurostile"/>
              </a:rPr>
              <a:t>payload identification</a:t>
            </a:r>
          </a:p>
          <a:p>
            <a:pPr lvl="1" eaLnBrk="1" hangingPunct="1"/>
            <a:r>
              <a:rPr lang="en-US" sz="1800">
                <a:latin typeface="Eurostile"/>
                <a:ea typeface="ＭＳ Ｐゴシック" charset="0"/>
                <a:cs typeface="Eurostile"/>
              </a:rPr>
              <a:t>QoS feedback and session information</a:t>
            </a:r>
            <a:br>
              <a:rPr lang="en-US" sz="1800">
                <a:latin typeface="Eurostile"/>
                <a:ea typeface="ＭＳ Ｐゴシック" charset="0"/>
                <a:cs typeface="Eurostile"/>
              </a:rPr>
            </a:br>
            <a:endParaRPr lang="en-US" sz="1800">
              <a:latin typeface="Eurostile"/>
              <a:ea typeface="ＭＳ Ｐゴシック" charset="0"/>
              <a:cs typeface="Eurostile"/>
            </a:endParaRPr>
          </a:p>
          <a:p>
            <a:pPr eaLnBrk="1" hangingPunct="1"/>
            <a:r>
              <a:rPr lang="en-US" sz="2000">
                <a:latin typeface="Eurostile"/>
                <a:ea typeface="ＭＳ Ｐゴシック" charset="0"/>
                <a:cs typeface="Eurostile"/>
              </a:rPr>
              <a:t>RTP supports</a:t>
            </a:r>
          </a:p>
          <a:p>
            <a:pPr lvl="1" eaLnBrk="1" hangingPunct="1"/>
            <a:r>
              <a:rPr lang="en-US" sz="1800">
                <a:latin typeface="Eurostile"/>
                <a:ea typeface="ＭＳ Ｐゴシック" charset="0"/>
                <a:cs typeface="Eurostile"/>
              </a:rPr>
              <a:t>multicast in a scalable way</a:t>
            </a:r>
          </a:p>
          <a:p>
            <a:pPr lvl="1" eaLnBrk="1" hangingPunct="1"/>
            <a:r>
              <a:rPr lang="en-US" sz="1800">
                <a:latin typeface="Eurostile"/>
                <a:ea typeface="ＭＳ Ｐゴシック" charset="0"/>
                <a:cs typeface="Eurostile"/>
              </a:rPr>
              <a:t>generic real-time media and changing codecs on the fly</a:t>
            </a:r>
          </a:p>
          <a:p>
            <a:pPr lvl="1" eaLnBrk="1" hangingPunct="1"/>
            <a:r>
              <a:rPr lang="en-US" sz="1800">
                <a:latin typeface="Eurostile"/>
                <a:ea typeface="ＭＳ Ｐゴシック" charset="0"/>
                <a:cs typeface="Eurostile"/>
              </a:rPr>
              <a:t>mixers and translators to adapt to bandwidth limitations</a:t>
            </a:r>
          </a:p>
          <a:p>
            <a:pPr lvl="1" eaLnBrk="1" hangingPunct="1"/>
            <a:r>
              <a:rPr lang="en-US" sz="1800">
                <a:latin typeface="Eurostile"/>
                <a:ea typeface="ＭＳ Ｐゴシック" charset="0"/>
                <a:cs typeface="Eurostile"/>
              </a:rPr>
              <a:t>encryption </a:t>
            </a:r>
            <a:br>
              <a:rPr lang="en-US" sz="1800">
                <a:latin typeface="Eurostile"/>
                <a:ea typeface="ＭＳ Ｐゴシック" charset="0"/>
                <a:cs typeface="Eurostile"/>
              </a:rPr>
            </a:br>
            <a:endParaRPr lang="en-US" sz="1800">
              <a:latin typeface="Eurostile"/>
              <a:ea typeface="ＭＳ Ｐゴシック" charset="0"/>
              <a:cs typeface="Eurostile"/>
            </a:endParaRPr>
          </a:p>
          <a:p>
            <a:pPr eaLnBrk="1" hangingPunct="1"/>
            <a:r>
              <a:rPr lang="en-US" sz="2000">
                <a:latin typeface="Eurostile"/>
                <a:ea typeface="ＭＳ Ｐゴシック" charset="0"/>
                <a:cs typeface="Eurostile"/>
              </a:rPr>
              <a:t>RTP is </a:t>
            </a:r>
            <a:r>
              <a:rPr lang="en-US" sz="2000" b="1">
                <a:latin typeface="Eurostile"/>
                <a:ea typeface="ＭＳ Ｐゴシック" charset="0"/>
                <a:cs typeface="Eurostile"/>
              </a:rPr>
              <a:t>not</a:t>
            </a:r>
            <a:r>
              <a:rPr lang="en-US" sz="2000">
                <a:latin typeface="Eurostile"/>
                <a:ea typeface="ＭＳ Ｐゴシック" charset="0"/>
                <a:cs typeface="Eurostile"/>
              </a:rPr>
              <a:t> designed for</a:t>
            </a:r>
          </a:p>
          <a:p>
            <a:pPr lvl="1" eaLnBrk="1" hangingPunct="1"/>
            <a:r>
              <a:rPr lang="en-US" sz="1800">
                <a:latin typeface="Eurostile"/>
                <a:ea typeface="ＭＳ Ｐゴシック" charset="0"/>
                <a:cs typeface="Eurostile"/>
              </a:rPr>
              <a:t>reliable delivery</a:t>
            </a:r>
          </a:p>
          <a:p>
            <a:pPr lvl="1" eaLnBrk="1" hangingPunct="1"/>
            <a:r>
              <a:rPr lang="en-US" sz="1800">
                <a:latin typeface="Eurostile"/>
                <a:ea typeface="ＭＳ Ｐゴシック" charset="0"/>
                <a:cs typeface="Eurostile"/>
              </a:rPr>
              <a:t>QoS provision or reservation</a:t>
            </a:r>
          </a:p>
        </p:txBody>
      </p:sp>
    </p:spTree>
    <p:extLst>
      <p:ext uri="{BB962C8B-B14F-4D97-AF65-F5344CB8AC3E}">
        <p14:creationId xmlns:p14="http://schemas.microsoft.com/office/powerpoint/2010/main" val="770878155"/>
      </p:ext>
    </p:extLst>
  </p:cSld>
  <p:clrMapOvr>
    <a:masterClrMapping/>
  </p:clrMapOvr>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RTP Functions</a:t>
            </a:r>
          </a:p>
        </p:txBody>
      </p:sp>
      <p:sp>
        <p:nvSpPr>
          <p:cNvPr id="23554" name="Rectangle 3"/>
          <p:cNvSpPr>
            <a:spLocks noGrp="1" noChangeArrowheads="1"/>
          </p:cNvSpPr>
          <p:nvPr>
            <p:ph idx="1"/>
          </p:nvPr>
        </p:nvSpPr>
        <p:spPr/>
        <p:txBody>
          <a:bodyPr/>
          <a:lstStyle/>
          <a:p>
            <a:pPr eaLnBrk="1" hangingPunct="1"/>
            <a:r>
              <a:rPr lang="en-US" sz="2400">
                <a:latin typeface="Eurostile"/>
                <a:ea typeface="ＭＳ Ｐゴシック" charset="0"/>
                <a:cs typeface="Eurostile"/>
              </a:rPr>
              <a:t>RTP with RTCP provides</a:t>
            </a:r>
          </a:p>
          <a:p>
            <a:pPr lvl="1" eaLnBrk="1" hangingPunct="1"/>
            <a:r>
              <a:rPr lang="en-US" sz="2000">
                <a:latin typeface="Eurostile"/>
                <a:ea typeface="ＭＳ Ｐゴシック" charset="0"/>
                <a:cs typeface="Eurostile"/>
              </a:rPr>
              <a:t>support for transmission of real-time data</a:t>
            </a:r>
          </a:p>
          <a:p>
            <a:pPr lvl="1" eaLnBrk="1" hangingPunct="1"/>
            <a:r>
              <a:rPr lang="en-US" sz="2000">
                <a:latin typeface="Eurostile"/>
                <a:ea typeface="ＭＳ Ｐゴシック" charset="0"/>
                <a:cs typeface="Eurostile"/>
              </a:rPr>
              <a:t>over multicast or unicast network services</a:t>
            </a:r>
            <a:br>
              <a:rPr lang="en-US" sz="2000">
                <a:latin typeface="Eurostile"/>
                <a:ea typeface="ＭＳ Ｐゴシック" charset="0"/>
                <a:cs typeface="Eurostile"/>
              </a:rPr>
            </a:br>
            <a:endParaRPr lang="en-US" sz="2000">
              <a:latin typeface="Eurostile"/>
              <a:ea typeface="ＭＳ Ｐゴシック" charset="0"/>
              <a:cs typeface="Eurostile"/>
            </a:endParaRPr>
          </a:p>
          <a:p>
            <a:pPr eaLnBrk="1" hangingPunct="1"/>
            <a:r>
              <a:rPr lang="en-US" sz="2400">
                <a:latin typeface="Eurostile"/>
                <a:ea typeface="ＭＳ Ｐゴシック" charset="0"/>
                <a:cs typeface="Eurostile"/>
              </a:rPr>
              <a:t>Functional basis for this</a:t>
            </a:r>
          </a:p>
          <a:p>
            <a:pPr lvl="1" eaLnBrk="1" hangingPunct="1"/>
            <a:r>
              <a:rPr lang="en-US" sz="2000">
                <a:latin typeface="Eurostile"/>
                <a:ea typeface="ＭＳ Ｐゴシック" charset="0"/>
                <a:cs typeface="Eurostile"/>
              </a:rPr>
              <a:t>Loss detection – sequence numbering</a:t>
            </a:r>
          </a:p>
          <a:p>
            <a:pPr lvl="1" eaLnBrk="1" hangingPunct="1"/>
            <a:r>
              <a:rPr lang="en-US" sz="2000">
                <a:latin typeface="Eurostile"/>
                <a:ea typeface="ＭＳ Ｐゴシック" charset="0"/>
                <a:cs typeface="Eurostile"/>
              </a:rPr>
              <a:t>Determination of media encoding </a:t>
            </a:r>
          </a:p>
          <a:p>
            <a:pPr lvl="1" eaLnBrk="1" hangingPunct="1"/>
            <a:r>
              <a:rPr lang="en-US" sz="2000">
                <a:latin typeface="Eurostile"/>
                <a:ea typeface="ＭＳ Ｐゴシック" charset="0"/>
                <a:cs typeface="Eurostile"/>
              </a:rPr>
              <a:t>Synchronization – timing </a:t>
            </a:r>
          </a:p>
          <a:p>
            <a:pPr lvl="1" eaLnBrk="1" hangingPunct="1"/>
            <a:r>
              <a:rPr lang="en-US" sz="2000">
                <a:latin typeface="Eurostile"/>
                <a:ea typeface="ＭＳ Ｐゴシック" charset="0"/>
                <a:cs typeface="Eurostile"/>
              </a:rPr>
              <a:t>Framing - “guidelines” in payload format definitions</a:t>
            </a:r>
          </a:p>
          <a:p>
            <a:pPr lvl="1" eaLnBrk="1" hangingPunct="1"/>
            <a:r>
              <a:rPr lang="en-US" sz="2000">
                <a:latin typeface="Eurostile"/>
                <a:ea typeface="ＭＳ Ｐゴシック" charset="0"/>
                <a:cs typeface="Eurostile"/>
              </a:rPr>
              <a:t>Encryption </a:t>
            </a:r>
          </a:p>
          <a:p>
            <a:pPr lvl="1" eaLnBrk="1" hangingPunct="1"/>
            <a:r>
              <a:rPr lang="en-US" sz="2000">
                <a:latin typeface="Eurostile"/>
                <a:ea typeface="ＭＳ Ｐゴシック" charset="0"/>
                <a:cs typeface="Eurostile"/>
              </a:rPr>
              <a:t>Unicast and multicast support</a:t>
            </a:r>
          </a:p>
          <a:p>
            <a:pPr lvl="1" eaLnBrk="1" hangingPunct="1"/>
            <a:r>
              <a:rPr lang="en-US" sz="2000">
                <a:latin typeface="Eurostile"/>
                <a:ea typeface="ＭＳ Ｐゴシック" charset="0"/>
                <a:cs typeface="Eurostile"/>
              </a:rPr>
              <a:t>Support for stream “translation” and “mixing” (SSRC; CSRC)</a:t>
            </a:r>
          </a:p>
        </p:txBody>
      </p:sp>
    </p:spTree>
    <p:extLst>
      <p:ext uri="{BB962C8B-B14F-4D97-AF65-F5344CB8AC3E}">
        <p14:creationId xmlns:p14="http://schemas.microsoft.com/office/powerpoint/2010/main" val="3545551692"/>
      </p:ext>
    </p:extLst>
  </p:cSld>
  <p:clrMapOvr>
    <a:masterClrMapping/>
  </p:clrMapOvr>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RTP Packet Format</a:t>
            </a:r>
          </a:p>
        </p:txBody>
      </p:sp>
      <p:pic>
        <p:nvPicPr>
          <p:cNvPr id="24578" name="Picture 4"/>
          <p:cNvPicPr>
            <a:picLocks noGrp="1" noChangeAspect="1" noChangeArrowheads="1"/>
          </p:cNvPicPr>
          <p:nvPr>
            <p:ph idx="4294967295"/>
          </p:nvPr>
        </p:nvPicPr>
        <p:blipFill>
          <a:blip r:embed="rId2">
            <a:extLst>
              <a:ext uri="{28A0092B-C50C-407E-A947-70E740481C1C}">
                <a14:useLocalDpi xmlns:a14="http://schemas.microsoft.com/office/drawing/2010/main" val="0"/>
              </a:ext>
            </a:extLst>
          </a:blip>
          <a:srcRect/>
          <a:stretch>
            <a:fillRect/>
          </a:stretch>
        </p:blipFill>
        <p:spPr>
          <a:xfrm>
            <a:off x="1600200" y="2813050"/>
            <a:ext cx="6256338" cy="2597150"/>
          </a:xfrm>
          <a:noFill/>
        </p:spPr>
      </p:pic>
      <p:sp>
        <p:nvSpPr>
          <p:cNvPr id="24579" name="Text Box 3"/>
          <p:cNvSpPr txBox="1">
            <a:spLocks noChangeArrowheads="1"/>
          </p:cNvSpPr>
          <p:nvPr/>
        </p:nvSpPr>
        <p:spPr bwMode="auto">
          <a:xfrm>
            <a:off x="1042988" y="1268413"/>
            <a:ext cx="5727700"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chemeClr val="folHlink"/>
              </a:buClr>
              <a:buSzPct val="85000"/>
              <a:buFont typeface="Wingdings" charset="0"/>
              <a:buNone/>
            </a:pPr>
            <a:r>
              <a:rPr lang="nb-NO" b="0"/>
              <a:t>Typical IETF RFC bit-exact representation</a:t>
            </a:r>
            <a:endParaRPr lang="en-US" b="0"/>
          </a:p>
        </p:txBody>
      </p:sp>
      <p:grpSp>
        <p:nvGrpSpPr>
          <p:cNvPr id="24580" name="Group 5"/>
          <p:cNvGrpSpPr>
            <a:grpSpLocks/>
          </p:cNvGrpSpPr>
          <p:nvPr/>
        </p:nvGrpSpPr>
        <p:grpSpPr bwMode="auto">
          <a:xfrm>
            <a:off x="2268538" y="2208213"/>
            <a:ext cx="1511300" cy="585787"/>
            <a:chOff x="1253" y="1060"/>
            <a:chExt cx="1030" cy="369"/>
          </a:xfrm>
        </p:grpSpPr>
        <p:sp>
          <p:nvSpPr>
            <p:cNvPr id="24583" name="AutoShape 6"/>
            <p:cNvSpPr>
              <a:spLocks/>
            </p:cNvSpPr>
            <p:nvPr/>
          </p:nvSpPr>
          <p:spPr bwMode="auto">
            <a:xfrm rot="-5400000">
              <a:off x="1678" y="825"/>
              <a:ext cx="179" cy="1030"/>
            </a:xfrm>
            <a:prstGeom prst="rightBrace">
              <a:avLst>
                <a:gd name="adj1" fmla="val 4795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rIns="54000" anchor="ctr"/>
            <a:lstStyle/>
            <a:p>
              <a:endParaRPr lang="en-US"/>
            </a:p>
          </p:txBody>
        </p:sp>
        <p:sp>
          <p:nvSpPr>
            <p:cNvPr id="24584" name="Text Box 7"/>
            <p:cNvSpPr txBox="1">
              <a:spLocks noChangeArrowheads="1"/>
            </p:cNvSpPr>
            <p:nvPr/>
          </p:nvSpPr>
          <p:spPr bwMode="auto">
            <a:xfrm>
              <a:off x="1554" y="1060"/>
              <a:ext cx="433"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chemeClr val="folHlink"/>
                </a:buClr>
                <a:buSzPct val="85000"/>
                <a:buFont typeface="Wingdings" charset="0"/>
                <a:buNone/>
              </a:pPr>
              <a:r>
                <a:rPr lang="nb-NO" sz="1400" b="0"/>
                <a:t>a byte</a:t>
              </a:r>
              <a:endParaRPr lang="en-US" sz="1400" b="0"/>
            </a:p>
          </p:txBody>
        </p:sp>
      </p:grpSp>
      <p:sp>
        <p:nvSpPr>
          <p:cNvPr id="24581" name="AutoShape 8"/>
          <p:cNvSpPr>
            <a:spLocks/>
          </p:cNvSpPr>
          <p:nvPr/>
        </p:nvSpPr>
        <p:spPr bwMode="auto">
          <a:xfrm rot="-5400000">
            <a:off x="4754562" y="-447674"/>
            <a:ext cx="284163" cy="5256212"/>
          </a:xfrm>
          <a:prstGeom prst="rightBrace">
            <a:avLst>
              <a:gd name="adj1" fmla="val 154143"/>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rIns="54000" anchor="ctr"/>
          <a:lstStyle/>
          <a:p>
            <a:endParaRPr lang="en-US"/>
          </a:p>
        </p:txBody>
      </p:sp>
      <p:sp>
        <p:nvSpPr>
          <p:cNvPr id="24582" name="Text Box 9"/>
          <p:cNvSpPr txBox="1">
            <a:spLocks noChangeArrowheads="1"/>
          </p:cNvSpPr>
          <p:nvPr/>
        </p:nvSpPr>
        <p:spPr bwMode="auto">
          <a:xfrm>
            <a:off x="4067175" y="1773238"/>
            <a:ext cx="16589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chemeClr val="folHlink"/>
              </a:buClr>
              <a:buSzPct val="85000"/>
              <a:buFont typeface="Wingdings" charset="0"/>
              <a:buNone/>
            </a:pPr>
            <a:r>
              <a:rPr lang="nb-NO" sz="1400" b="0"/>
              <a:t>a longword (32 bit)</a:t>
            </a:r>
            <a:endParaRPr lang="en-US" sz="1400" b="0"/>
          </a:p>
        </p:txBody>
      </p:sp>
    </p:spTree>
    <p:extLst>
      <p:ext uri="{BB962C8B-B14F-4D97-AF65-F5344CB8AC3E}">
        <p14:creationId xmlns:p14="http://schemas.microsoft.com/office/powerpoint/2010/main" val="3749252255"/>
      </p:ext>
    </p:extLst>
  </p:cSld>
  <p:clrMapOvr>
    <a:masterClrMapping/>
  </p:clrMapOvr>
  <p:timing>
    <p:tnLst>
      <p:par>
        <p:cTn xmlns:p14="http://schemas.microsoft.com/office/powerpoint/2010/mai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RTP Packet Format</a:t>
            </a:r>
          </a:p>
        </p:txBody>
      </p:sp>
      <p:pic>
        <p:nvPicPr>
          <p:cNvPr id="25602" name="Picture 3"/>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971550" y="2836863"/>
            <a:ext cx="6913563" cy="2870200"/>
          </a:xfrm>
          <a:noFill/>
        </p:spPr>
      </p:pic>
      <p:sp>
        <p:nvSpPr>
          <p:cNvPr id="1588228" name="AutoShape 4"/>
          <p:cNvSpPr>
            <a:spLocks/>
          </p:cNvSpPr>
          <p:nvPr/>
        </p:nvSpPr>
        <p:spPr bwMode="auto">
          <a:xfrm>
            <a:off x="531813" y="5661025"/>
            <a:ext cx="4902200" cy="627063"/>
          </a:xfrm>
          <a:prstGeom prst="borderCallout3">
            <a:avLst>
              <a:gd name="adj1" fmla="val 18227"/>
              <a:gd name="adj2" fmla="val -1556"/>
              <a:gd name="adj3" fmla="val 18227"/>
              <a:gd name="adj4" fmla="val -7417"/>
              <a:gd name="adj5" fmla="val -165824"/>
              <a:gd name="adj6" fmla="val -7417"/>
              <a:gd name="adj7" fmla="val -350634"/>
              <a:gd name="adj8" fmla="val 42065"/>
            </a:avLst>
          </a:prstGeom>
          <a:solidFill>
            <a:schemeClr val="accent2"/>
          </a:solidFill>
          <a:ln w="19050">
            <a:solidFill>
              <a:schemeClr val="tx1"/>
            </a:solidFill>
            <a:miter lim="800000"/>
            <a:headEnd/>
            <a:tailEnd/>
          </a:ln>
        </p:spPr>
        <p:txBody>
          <a:bodyPr rIns="54000" anchor="ctr"/>
          <a:lstStyle/>
          <a:p>
            <a:pPr marL="342900" indent="-342900" eaLnBrk="1" hangingPunct="1">
              <a:lnSpc>
                <a:spcPct val="80000"/>
              </a:lnSpc>
              <a:spcBef>
                <a:spcPct val="20000"/>
              </a:spcBef>
              <a:buClr>
                <a:schemeClr val="folHlink"/>
              </a:buClr>
              <a:buSzPct val="85000"/>
              <a:buFont typeface="Wingdings" charset="0"/>
              <a:buNone/>
            </a:pPr>
            <a:r>
              <a:rPr lang="nb-NO" b="0"/>
              <a:t>4 bit CSRC count, indicates the number of contributing sources in the header</a:t>
            </a:r>
            <a:endParaRPr lang="en-US" b="0"/>
          </a:p>
        </p:txBody>
      </p:sp>
      <p:sp>
        <p:nvSpPr>
          <p:cNvPr id="1588229" name="AutoShape 5"/>
          <p:cNvSpPr>
            <a:spLocks/>
          </p:cNvSpPr>
          <p:nvPr/>
        </p:nvSpPr>
        <p:spPr bwMode="auto">
          <a:xfrm flipH="1">
            <a:off x="3513138" y="4689475"/>
            <a:ext cx="4011612" cy="855663"/>
          </a:xfrm>
          <a:prstGeom prst="borderCallout2">
            <a:avLst>
              <a:gd name="adj1" fmla="val 13356"/>
              <a:gd name="adj2" fmla="val 101898"/>
              <a:gd name="adj3" fmla="val 13356"/>
              <a:gd name="adj4" fmla="val 101898"/>
              <a:gd name="adj5" fmla="val -144157"/>
              <a:gd name="adj6" fmla="val 106014"/>
            </a:avLst>
          </a:prstGeom>
          <a:solidFill>
            <a:schemeClr val="accent1"/>
          </a:solidFill>
          <a:ln w="19050">
            <a:solidFill>
              <a:schemeClr val="tx1"/>
            </a:solidFill>
            <a:miter lim="800000"/>
            <a:headEnd/>
            <a:tailEnd/>
          </a:ln>
        </p:spPr>
        <p:txBody>
          <a:bodyPr rIns="54000" anchor="ctr"/>
          <a:lstStyle/>
          <a:p>
            <a:pPr marL="342900" indent="-342900" eaLnBrk="1" hangingPunct="1">
              <a:lnSpc>
                <a:spcPct val="80000"/>
              </a:lnSpc>
              <a:spcBef>
                <a:spcPct val="20000"/>
              </a:spcBef>
              <a:buClr>
                <a:schemeClr val="folHlink"/>
              </a:buClr>
              <a:buSzPct val="85000"/>
              <a:buFont typeface="Wingdings" charset="0"/>
              <a:buNone/>
            </a:pPr>
            <a:r>
              <a:rPr lang="nb-NO" b="0"/>
              <a:t>Marker bit</a:t>
            </a:r>
          </a:p>
          <a:p>
            <a:pPr marL="342900" indent="-342900" eaLnBrk="1" hangingPunct="1">
              <a:lnSpc>
                <a:spcPct val="80000"/>
              </a:lnSpc>
              <a:spcBef>
                <a:spcPct val="20000"/>
              </a:spcBef>
              <a:buClr>
                <a:schemeClr val="folHlink"/>
              </a:buClr>
              <a:buSzPct val="85000"/>
              <a:buFont typeface="Wingdings" charset="0"/>
              <a:buNone/>
            </a:pPr>
            <a:r>
              <a:rPr lang="nb-NO" b="0"/>
              <a:t>Meaning depends on payload profile,</a:t>
            </a:r>
          </a:p>
          <a:p>
            <a:pPr marL="342900" indent="-342900" eaLnBrk="1" hangingPunct="1">
              <a:lnSpc>
                <a:spcPct val="80000"/>
              </a:lnSpc>
              <a:spcBef>
                <a:spcPct val="20000"/>
              </a:spcBef>
              <a:buClr>
                <a:schemeClr val="folHlink"/>
              </a:buClr>
              <a:buSzPct val="85000"/>
              <a:buFont typeface="Wingdings" charset="0"/>
              <a:buNone/>
            </a:pPr>
            <a:r>
              <a:rPr lang="nb-NO" b="0"/>
              <a:t>e.g. frame boundary</a:t>
            </a:r>
            <a:endParaRPr lang="en-US" b="0"/>
          </a:p>
        </p:txBody>
      </p:sp>
      <p:sp>
        <p:nvSpPr>
          <p:cNvPr id="25605" name="Rectangle 6"/>
          <p:cNvSpPr>
            <a:spLocks noChangeArrowheads="1"/>
          </p:cNvSpPr>
          <p:nvPr/>
        </p:nvSpPr>
        <p:spPr bwMode="auto">
          <a:xfrm>
            <a:off x="1752600" y="3259138"/>
            <a:ext cx="304800" cy="246062"/>
          </a:xfrm>
          <a:prstGeom prst="rect">
            <a:avLst/>
          </a:prstGeom>
          <a:solidFill>
            <a:schemeClr val="accent1">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8231" name="Rectangle 7"/>
          <p:cNvSpPr>
            <a:spLocks noChangeArrowheads="1"/>
          </p:cNvSpPr>
          <p:nvPr/>
        </p:nvSpPr>
        <p:spPr bwMode="auto">
          <a:xfrm>
            <a:off x="2117725" y="3270250"/>
            <a:ext cx="119063" cy="246063"/>
          </a:xfrm>
          <a:prstGeom prst="rect">
            <a:avLst/>
          </a:prstGeom>
          <a:solidFill>
            <a:schemeClr val="accent2">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8232" name="Rectangle 8"/>
          <p:cNvSpPr>
            <a:spLocks noChangeArrowheads="1"/>
          </p:cNvSpPr>
          <p:nvPr/>
        </p:nvSpPr>
        <p:spPr bwMode="auto">
          <a:xfrm>
            <a:off x="2306638" y="3271838"/>
            <a:ext cx="119062" cy="246062"/>
          </a:xfrm>
          <a:prstGeom prst="rect">
            <a:avLst/>
          </a:prstGeom>
          <a:solidFill>
            <a:schemeClr val="accent1">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8233" name="Rectangle 9"/>
          <p:cNvSpPr>
            <a:spLocks noChangeArrowheads="1"/>
          </p:cNvSpPr>
          <p:nvPr/>
        </p:nvSpPr>
        <p:spPr bwMode="auto">
          <a:xfrm>
            <a:off x="3205163" y="3265488"/>
            <a:ext cx="119062" cy="246062"/>
          </a:xfrm>
          <a:prstGeom prst="rect">
            <a:avLst/>
          </a:prstGeom>
          <a:solidFill>
            <a:schemeClr val="accent1">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8234" name="Rectangle 10"/>
          <p:cNvSpPr>
            <a:spLocks noChangeArrowheads="1"/>
          </p:cNvSpPr>
          <p:nvPr/>
        </p:nvSpPr>
        <p:spPr bwMode="auto">
          <a:xfrm>
            <a:off x="2486025" y="3273425"/>
            <a:ext cx="661988" cy="246063"/>
          </a:xfrm>
          <a:prstGeom prst="rect">
            <a:avLst/>
          </a:prstGeom>
          <a:solidFill>
            <a:schemeClr val="accent2">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8235" name="Rectangle 11"/>
          <p:cNvSpPr>
            <a:spLocks noChangeArrowheads="1"/>
          </p:cNvSpPr>
          <p:nvPr/>
        </p:nvSpPr>
        <p:spPr bwMode="auto">
          <a:xfrm>
            <a:off x="3394075" y="3275013"/>
            <a:ext cx="1203325" cy="246062"/>
          </a:xfrm>
          <a:prstGeom prst="rect">
            <a:avLst/>
          </a:prstGeom>
          <a:solidFill>
            <a:schemeClr val="accent2">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25611" name="Rectangle 12"/>
          <p:cNvSpPr>
            <a:spLocks noChangeArrowheads="1"/>
          </p:cNvSpPr>
          <p:nvPr/>
        </p:nvSpPr>
        <p:spPr bwMode="auto">
          <a:xfrm>
            <a:off x="107950" y="1484313"/>
            <a:ext cx="1871663" cy="720725"/>
          </a:xfrm>
          <a:prstGeom prst="rect">
            <a:avLst/>
          </a:prstGeom>
          <a:solidFill>
            <a:schemeClr val="accent1"/>
          </a:solidFill>
          <a:ln w="19050">
            <a:solidFill>
              <a:schemeClr val="tx1"/>
            </a:solidFill>
            <a:miter lim="800000"/>
            <a:headEnd/>
            <a:tailEnd/>
          </a:ln>
        </p:spPr>
        <p:txBody>
          <a:bodyPr wrap="none" anchor="ctr"/>
          <a:lstStyle/>
          <a:p>
            <a:pPr algn="ctr"/>
            <a:r>
              <a:rPr lang="en-US" b="0"/>
              <a:t>Version number,</a:t>
            </a:r>
          </a:p>
          <a:p>
            <a:pPr algn="ctr"/>
            <a:r>
              <a:rPr lang="en-US" b="0"/>
              <a:t>Always 2</a:t>
            </a:r>
          </a:p>
        </p:txBody>
      </p:sp>
      <p:cxnSp>
        <p:nvCxnSpPr>
          <p:cNvPr id="25612" name="AutoShape 13"/>
          <p:cNvCxnSpPr>
            <a:cxnSpLocks noChangeShapeType="1"/>
            <a:stCxn id="25611" idx="2"/>
            <a:endCxn id="25605" idx="1"/>
          </p:cNvCxnSpPr>
          <p:nvPr/>
        </p:nvCxnSpPr>
        <p:spPr bwMode="auto">
          <a:xfrm rot="16200000" flipH="1">
            <a:off x="814388" y="2444750"/>
            <a:ext cx="1168400" cy="708025"/>
          </a:xfrm>
          <a:prstGeom prst="bentConnector2">
            <a:avLst/>
          </a:prstGeom>
          <a:noFill/>
          <a:ln w="19050">
            <a:solidFill>
              <a:schemeClr val="tx1"/>
            </a:solidFill>
            <a:miter lim="800000"/>
            <a:headEnd/>
            <a:tailEnd/>
          </a:ln>
          <a:extLst>
            <a:ext uri="{909E8E84-426E-40dd-AFC4-6F175D3DCCD1}">
              <a14:hiddenFill xmlns:a14="http://schemas.microsoft.com/office/drawing/2010/main">
                <a:noFill/>
              </a14:hiddenFill>
            </a:ext>
          </a:extLst>
        </p:spPr>
      </p:cxnSp>
      <p:sp>
        <p:nvSpPr>
          <p:cNvPr id="1588238" name="Rectangle 14"/>
          <p:cNvSpPr>
            <a:spLocks noChangeArrowheads="1"/>
          </p:cNvSpPr>
          <p:nvPr/>
        </p:nvSpPr>
        <p:spPr bwMode="auto">
          <a:xfrm>
            <a:off x="2411413" y="1268413"/>
            <a:ext cx="3959225" cy="792162"/>
          </a:xfrm>
          <a:prstGeom prst="rect">
            <a:avLst/>
          </a:prstGeom>
          <a:solidFill>
            <a:schemeClr val="accent2"/>
          </a:solidFill>
          <a:ln w="19050">
            <a:solidFill>
              <a:schemeClr val="tx1"/>
            </a:solidFill>
            <a:miter lim="800000"/>
            <a:headEnd/>
            <a:tailEnd/>
          </a:ln>
        </p:spPr>
        <p:txBody>
          <a:bodyPr anchor="ctr"/>
          <a:lstStyle/>
          <a:p>
            <a:pPr eaLnBrk="1" hangingPunct="1">
              <a:lnSpc>
                <a:spcPct val="80000"/>
              </a:lnSpc>
              <a:spcBef>
                <a:spcPct val="20000"/>
              </a:spcBef>
              <a:buClr>
                <a:schemeClr val="folHlink"/>
              </a:buClr>
              <a:buSzPct val="85000"/>
              <a:buFont typeface="Wingdings" charset="0"/>
              <a:buNone/>
            </a:pPr>
            <a:r>
              <a:rPr lang="nb-NO" b="0"/>
              <a:t>Padding indicator bit</a:t>
            </a:r>
            <a:br>
              <a:rPr lang="nb-NO" b="0"/>
            </a:br>
            <a:r>
              <a:rPr lang="nb-NO" b="0"/>
              <a:t>if set, number of padding bytes is in last byte of payload</a:t>
            </a:r>
            <a:endParaRPr lang="en-US" b="0"/>
          </a:p>
        </p:txBody>
      </p:sp>
      <p:cxnSp>
        <p:nvCxnSpPr>
          <p:cNvPr id="1588239" name="AutoShape 15"/>
          <p:cNvCxnSpPr>
            <a:cxnSpLocks noChangeShapeType="1"/>
            <a:stCxn id="1588238" idx="1"/>
            <a:endCxn id="1588231" idx="0"/>
          </p:cNvCxnSpPr>
          <p:nvPr/>
        </p:nvCxnSpPr>
        <p:spPr bwMode="auto">
          <a:xfrm rot="10800000" flipV="1">
            <a:off x="2178050" y="1665288"/>
            <a:ext cx="223838" cy="1604962"/>
          </a:xfrm>
          <a:prstGeom prst="bentConnector2">
            <a:avLst/>
          </a:prstGeom>
          <a:noFill/>
          <a:ln w="19050">
            <a:solidFill>
              <a:schemeClr val="tx1"/>
            </a:solidFill>
            <a:miter lim="800000"/>
            <a:headEnd/>
            <a:tailEnd/>
          </a:ln>
          <a:extLst>
            <a:ext uri="{909E8E84-426E-40dd-AFC4-6F175D3DCCD1}">
              <a14:hiddenFill xmlns:a14="http://schemas.microsoft.com/office/drawing/2010/main">
                <a:noFill/>
              </a14:hiddenFill>
            </a:ext>
          </a:extLst>
        </p:spPr>
      </p:cxnSp>
      <p:sp>
        <p:nvSpPr>
          <p:cNvPr id="1588240" name="Rectangle 16"/>
          <p:cNvSpPr>
            <a:spLocks noChangeArrowheads="1"/>
          </p:cNvSpPr>
          <p:nvPr/>
        </p:nvSpPr>
        <p:spPr bwMode="auto">
          <a:xfrm>
            <a:off x="3419475" y="2133600"/>
            <a:ext cx="4248150" cy="720725"/>
          </a:xfrm>
          <a:prstGeom prst="rect">
            <a:avLst/>
          </a:prstGeom>
          <a:solidFill>
            <a:schemeClr val="accent1"/>
          </a:solidFill>
          <a:ln w="19050">
            <a:solidFill>
              <a:schemeClr val="tx1"/>
            </a:solidFill>
            <a:miter lim="800000"/>
            <a:headEnd/>
            <a:tailEnd/>
          </a:ln>
        </p:spPr>
        <p:txBody>
          <a:bodyPr wrap="none" anchor="ctr"/>
          <a:lstStyle/>
          <a:p>
            <a:r>
              <a:rPr lang="nb-NO" b="0"/>
              <a:t>Header extension bit</a:t>
            </a:r>
          </a:p>
          <a:p>
            <a:r>
              <a:rPr lang="nb-NO" b="0"/>
              <a:t>True if header extension is present</a:t>
            </a:r>
            <a:endParaRPr lang="en-US" b="0"/>
          </a:p>
        </p:txBody>
      </p:sp>
      <p:cxnSp>
        <p:nvCxnSpPr>
          <p:cNvPr id="1588241" name="AutoShape 17"/>
          <p:cNvCxnSpPr>
            <a:cxnSpLocks noChangeShapeType="1"/>
            <a:stCxn id="1588240" idx="1"/>
            <a:endCxn id="1588232" idx="0"/>
          </p:cNvCxnSpPr>
          <p:nvPr/>
        </p:nvCxnSpPr>
        <p:spPr bwMode="auto">
          <a:xfrm rot="10800000" flipV="1">
            <a:off x="2366963" y="2493963"/>
            <a:ext cx="1042987" cy="777875"/>
          </a:xfrm>
          <a:prstGeom prst="bentConnector2">
            <a:avLst/>
          </a:prstGeom>
          <a:noFill/>
          <a:ln w="19050">
            <a:solidFill>
              <a:schemeClr val="tx1"/>
            </a:solidFill>
            <a:miter lim="800000"/>
            <a:headEnd/>
            <a:tailEnd/>
          </a:ln>
          <a:extLst>
            <a:ext uri="{909E8E84-426E-40dd-AFC4-6F175D3DCCD1}">
              <a14:hiddenFill xmlns:a14="http://schemas.microsoft.com/office/drawing/2010/main">
                <a:noFill/>
              </a14:hiddenFill>
            </a:ext>
          </a:extLst>
        </p:spPr>
      </p:cxnSp>
      <p:sp>
        <p:nvSpPr>
          <p:cNvPr id="1588242" name="Rectangle 18"/>
          <p:cNvSpPr>
            <a:spLocks noChangeArrowheads="1"/>
          </p:cNvSpPr>
          <p:nvPr/>
        </p:nvSpPr>
        <p:spPr bwMode="auto">
          <a:xfrm>
            <a:off x="5724525" y="3716338"/>
            <a:ext cx="2952750" cy="792162"/>
          </a:xfrm>
          <a:prstGeom prst="rect">
            <a:avLst/>
          </a:prstGeom>
          <a:solidFill>
            <a:schemeClr val="accent2"/>
          </a:solidFill>
          <a:ln w="19050">
            <a:solidFill>
              <a:schemeClr val="tx1"/>
            </a:solidFill>
            <a:miter lim="800000"/>
            <a:headEnd/>
            <a:tailEnd/>
          </a:ln>
        </p:spPr>
        <p:txBody>
          <a:bodyPr anchor="ctr"/>
          <a:lstStyle/>
          <a:p>
            <a:r>
              <a:rPr lang="nb-NO" b="0"/>
              <a:t>7 bit payload type</a:t>
            </a:r>
          </a:p>
          <a:p>
            <a:r>
              <a:rPr lang="nb-NO" b="0"/>
              <a:t>Allows identification of the</a:t>
            </a:r>
          </a:p>
          <a:p>
            <a:r>
              <a:rPr lang="nb-NO" b="0"/>
              <a:t>payload’s content type</a:t>
            </a:r>
            <a:endParaRPr lang="en-US" b="0"/>
          </a:p>
        </p:txBody>
      </p:sp>
      <p:cxnSp>
        <p:nvCxnSpPr>
          <p:cNvPr id="1588243" name="AutoShape 19"/>
          <p:cNvCxnSpPr>
            <a:cxnSpLocks noChangeShapeType="1"/>
            <a:stCxn id="1588242" idx="1"/>
            <a:endCxn id="1588235" idx="2"/>
          </p:cNvCxnSpPr>
          <p:nvPr/>
        </p:nvCxnSpPr>
        <p:spPr bwMode="auto">
          <a:xfrm rot="10800000">
            <a:off x="3995738" y="3521075"/>
            <a:ext cx="1719262" cy="592138"/>
          </a:xfrm>
          <a:prstGeom prst="bentConnector2">
            <a:avLst/>
          </a:prstGeom>
          <a:noFill/>
          <a:ln w="19050">
            <a:solidFill>
              <a:schemeClr val="tx1"/>
            </a:solidFill>
            <a:miter lim="800000"/>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10985410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8823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8823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88231"/>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58824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8824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8823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8822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58823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8822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58823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58824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58824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5882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8228" grpId="0" animBg="1"/>
      <p:bldP spid="1588229" grpId="0" animBg="1"/>
      <p:bldP spid="1588231" grpId="0" animBg="1"/>
      <p:bldP spid="1588232" grpId="0" animBg="1"/>
      <p:bldP spid="1588233" grpId="0" animBg="1"/>
      <p:bldP spid="1588234" grpId="0" animBg="1"/>
      <p:bldP spid="1588235" grpId="0" animBg="1"/>
      <p:bldP spid="1588238" grpId="0" animBg="1"/>
      <p:bldP spid="1588240" grpId="0" animBg="1"/>
      <p:bldP spid="1588242"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RTP Packet Format</a:t>
            </a:r>
          </a:p>
        </p:txBody>
      </p:sp>
      <p:pic>
        <p:nvPicPr>
          <p:cNvPr id="26626" name="Picture 3"/>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827088" y="2822575"/>
            <a:ext cx="7129462" cy="2965450"/>
          </a:xfrm>
          <a:noFill/>
        </p:spPr>
      </p:pic>
      <p:sp>
        <p:nvSpPr>
          <p:cNvPr id="26627" name="AutoShape 4"/>
          <p:cNvSpPr>
            <a:spLocks/>
          </p:cNvSpPr>
          <p:nvPr/>
        </p:nvSpPr>
        <p:spPr bwMode="auto">
          <a:xfrm>
            <a:off x="5148263" y="1341438"/>
            <a:ext cx="3055937" cy="398462"/>
          </a:xfrm>
          <a:prstGeom prst="borderCallout3">
            <a:avLst>
              <a:gd name="adj1" fmla="val 28685"/>
              <a:gd name="adj2" fmla="val 102495"/>
              <a:gd name="adj3" fmla="val 28685"/>
              <a:gd name="adj4" fmla="val 118440"/>
              <a:gd name="adj5" fmla="val 202389"/>
              <a:gd name="adj6" fmla="val 118440"/>
              <a:gd name="adj7" fmla="val 513546"/>
              <a:gd name="adj8" fmla="val 71065"/>
            </a:avLst>
          </a:prstGeom>
          <a:solidFill>
            <a:schemeClr val="accent1"/>
          </a:solidFill>
          <a:ln w="19050">
            <a:solidFill>
              <a:schemeClr val="tx1"/>
            </a:solidFill>
            <a:miter lim="800000"/>
            <a:headEnd/>
            <a:tailEnd/>
          </a:ln>
        </p:spPr>
        <p:txBody>
          <a:bodyPr rIns="54000" anchor="ctr"/>
          <a:lstStyle/>
          <a:p>
            <a:pPr marL="342900" indent="-342900" eaLnBrk="1" hangingPunct="1">
              <a:lnSpc>
                <a:spcPct val="80000"/>
              </a:lnSpc>
              <a:spcBef>
                <a:spcPct val="20000"/>
              </a:spcBef>
              <a:buClr>
                <a:schemeClr val="folHlink"/>
              </a:buClr>
              <a:buSzPct val="85000"/>
              <a:buFont typeface="Wingdings" charset="0"/>
              <a:buNone/>
            </a:pPr>
            <a:r>
              <a:rPr lang="nb-NO" sz="2000" b="0"/>
              <a:t>16 bit sequence number</a:t>
            </a:r>
            <a:endParaRPr lang="en-US" sz="2000" b="0"/>
          </a:p>
        </p:txBody>
      </p:sp>
      <p:sp>
        <p:nvSpPr>
          <p:cNvPr id="1589253" name="AutoShape 5"/>
          <p:cNvSpPr>
            <a:spLocks/>
          </p:cNvSpPr>
          <p:nvPr/>
        </p:nvSpPr>
        <p:spPr bwMode="auto">
          <a:xfrm flipH="1">
            <a:off x="2555875" y="5229225"/>
            <a:ext cx="6194425" cy="1160463"/>
          </a:xfrm>
          <a:prstGeom prst="borderCallout2">
            <a:avLst>
              <a:gd name="adj1" fmla="val 9847"/>
              <a:gd name="adj2" fmla="val 101227"/>
              <a:gd name="adj3" fmla="val 9847"/>
              <a:gd name="adj4" fmla="val 101227"/>
              <a:gd name="adj5" fmla="val -45282"/>
              <a:gd name="adj6" fmla="val 102662"/>
            </a:avLst>
          </a:prstGeom>
          <a:solidFill>
            <a:schemeClr val="accent2"/>
          </a:solidFill>
          <a:ln w="19050">
            <a:solidFill>
              <a:schemeClr val="tx1"/>
            </a:solidFill>
            <a:miter lim="800000"/>
            <a:headEnd/>
            <a:tailEnd/>
          </a:ln>
        </p:spPr>
        <p:txBody>
          <a:bodyPr rIns="54000" anchor="ctr"/>
          <a:lstStyle/>
          <a:p>
            <a:pPr marL="342900" indent="-342900" eaLnBrk="1" hangingPunct="1">
              <a:lnSpc>
                <a:spcPct val="80000"/>
              </a:lnSpc>
              <a:spcBef>
                <a:spcPct val="20000"/>
              </a:spcBef>
              <a:buClr>
                <a:schemeClr val="folHlink"/>
              </a:buClr>
              <a:buSzPct val="85000"/>
              <a:buFont typeface="Wingdings" charset="0"/>
              <a:buNone/>
            </a:pPr>
            <a:r>
              <a:rPr lang="nb-NO" sz="2000" b="0"/>
              <a:t>Several 32 bit CSRC</a:t>
            </a:r>
          </a:p>
          <a:p>
            <a:pPr marL="342900" indent="-342900" eaLnBrk="1" hangingPunct="1">
              <a:lnSpc>
                <a:spcPct val="80000"/>
              </a:lnSpc>
              <a:spcBef>
                <a:spcPct val="20000"/>
              </a:spcBef>
              <a:buClr>
                <a:schemeClr val="folHlink"/>
              </a:buClr>
              <a:buSzPct val="85000"/>
              <a:buFont typeface="Wingdings" charset="0"/>
              <a:buNone/>
            </a:pPr>
            <a:r>
              <a:rPr lang="nb-NO" sz="2000" b="0"/>
              <a:t>Contribution source identifier, the number is indicated by CC</a:t>
            </a:r>
          </a:p>
          <a:p>
            <a:pPr marL="342900" indent="-342900" eaLnBrk="1" hangingPunct="1">
              <a:lnSpc>
                <a:spcPct val="80000"/>
              </a:lnSpc>
              <a:spcBef>
                <a:spcPct val="20000"/>
              </a:spcBef>
              <a:buClr>
                <a:schemeClr val="folHlink"/>
              </a:buClr>
              <a:buSzPct val="85000"/>
              <a:buFont typeface="Wingdings" charset="0"/>
              <a:buNone/>
            </a:pPr>
            <a:r>
              <a:rPr lang="nb-NO" sz="2000" b="0"/>
              <a:t>A mixer copies the original sources’ SSRCs here</a:t>
            </a:r>
            <a:endParaRPr lang="en-US" sz="2000" b="0"/>
          </a:p>
        </p:txBody>
      </p:sp>
      <p:sp>
        <p:nvSpPr>
          <p:cNvPr id="26629" name="Rectangle 6"/>
          <p:cNvSpPr>
            <a:spLocks noChangeArrowheads="1"/>
          </p:cNvSpPr>
          <p:nvPr/>
        </p:nvSpPr>
        <p:spPr bwMode="auto">
          <a:xfrm>
            <a:off x="4659313" y="3259138"/>
            <a:ext cx="2819400" cy="246062"/>
          </a:xfrm>
          <a:prstGeom prst="rect">
            <a:avLst/>
          </a:prstGeom>
          <a:solidFill>
            <a:schemeClr val="accent1">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9255" name="AutoShape 7"/>
          <p:cNvSpPr>
            <a:spLocks/>
          </p:cNvSpPr>
          <p:nvPr/>
        </p:nvSpPr>
        <p:spPr bwMode="auto">
          <a:xfrm>
            <a:off x="1331913" y="1412875"/>
            <a:ext cx="3055937" cy="398463"/>
          </a:xfrm>
          <a:prstGeom prst="borderCallout3">
            <a:avLst>
              <a:gd name="adj1" fmla="val 28685"/>
              <a:gd name="adj2" fmla="val -2495"/>
              <a:gd name="adj3" fmla="val 28685"/>
              <a:gd name="adj4" fmla="val -31792"/>
              <a:gd name="adj5" fmla="val 228287"/>
              <a:gd name="adj6" fmla="val -31792"/>
              <a:gd name="adj7" fmla="val 586454"/>
              <a:gd name="adj8" fmla="val 19375"/>
            </a:avLst>
          </a:prstGeom>
          <a:solidFill>
            <a:schemeClr val="accent2"/>
          </a:solidFill>
          <a:ln w="19050">
            <a:solidFill>
              <a:schemeClr val="tx1"/>
            </a:solidFill>
            <a:miter lim="800000"/>
            <a:headEnd/>
            <a:tailEnd/>
          </a:ln>
        </p:spPr>
        <p:txBody>
          <a:bodyPr rIns="54000" anchor="ctr"/>
          <a:lstStyle/>
          <a:p>
            <a:pPr marL="342900" indent="-342900" eaLnBrk="1" hangingPunct="1">
              <a:lnSpc>
                <a:spcPct val="80000"/>
              </a:lnSpc>
              <a:spcBef>
                <a:spcPct val="20000"/>
              </a:spcBef>
              <a:buClr>
                <a:schemeClr val="folHlink"/>
              </a:buClr>
              <a:buSzPct val="85000"/>
              <a:buFont typeface="Wingdings" charset="0"/>
              <a:buNone/>
            </a:pPr>
            <a:r>
              <a:rPr lang="nb-NO" sz="2000" b="0"/>
              <a:t>32 bit timestamp</a:t>
            </a:r>
            <a:endParaRPr lang="en-US" sz="2000" b="0"/>
          </a:p>
        </p:txBody>
      </p:sp>
      <p:sp>
        <p:nvSpPr>
          <p:cNvPr id="1589256" name="Rectangle 8"/>
          <p:cNvSpPr>
            <a:spLocks noChangeArrowheads="1"/>
          </p:cNvSpPr>
          <p:nvPr/>
        </p:nvSpPr>
        <p:spPr bwMode="auto">
          <a:xfrm>
            <a:off x="1782763" y="3616325"/>
            <a:ext cx="5699125" cy="246063"/>
          </a:xfrm>
          <a:prstGeom prst="rect">
            <a:avLst/>
          </a:prstGeom>
          <a:solidFill>
            <a:schemeClr val="accent2">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9257" name="AutoShape 9"/>
          <p:cNvSpPr>
            <a:spLocks/>
          </p:cNvSpPr>
          <p:nvPr/>
        </p:nvSpPr>
        <p:spPr bwMode="auto">
          <a:xfrm>
            <a:off x="1547813" y="1916113"/>
            <a:ext cx="6096000" cy="871537"/>
          </a:xfrm>
          <a:prstGeom prst="borderCallout3">
            <a:avLst>
              <a:gd name="adj1" fmla="val 13116"/>
              <a:gd name="adj2" fmla="val -1250"/>
              <a:gd name="adj3" fmla="val 13116"/>
              <a:gd name="adj4" fmla="val -3722"/>
              <a:gd name="adj5" fmla="val 95444"/>
              <a:gd name="adj6" fmla="val -3722"/>
              <a:gd name="adj7" fmla="val 253370"/>
              <a:gd name="adj8" fmla="val 14505"/>
            </a:avLst>
          </a:prstGeom>
          <a:solidFill>
            <a:schemeClr val="accent1"/>
          </a:solidFill>
          <a:ln w="19050">
            <a:solidFill>
              <a:schemeClr val="tx1"/>
            </a:solidFill>
            <a:miter lim="800000"/>
            <a:headEnd/>
            <a:tailEnd/>
          </a:ln>
        </p:spPr>
        <p:txBody>
          <a:bodyPr rIns="54000" anchor="ctr"/>
          <a:lstStyle/>
          <a:p>
            <a:pPr marL="342900" indent="-342900" eaLnBrk="1" hangingPunct="1">
              <a:lnSpc>
                <a:spcPct val="80000"/>
              </a:lnSpc>
              <a:spcBef>
                <a:spcPct val="20000"/>
              </a:spcBef>
              <a:buClr>
                <a:schemeClr val="folHlink"/>
              </a:buClr>
              <a:buSzPct val="85000"/>
              <a:buFont typeface="Wingdings" charset="0"/>
              <a:buNone/>
            </a:pPr>
            <a:r>
              <a:rPr lang="en-US" sz="2000" b="0" dirty="0"/>
              <a:t>32 bit SSRC</a:t>
            </a:r>
          </a:p>
          <a:p>
            <a:pPr marL="342900" indent="-342900" eaLnBrk="1" hangingPunct="1">
              <a:lnSpc>
                <a:spcPct val="80000"/>
              </a:lnSpc>
              <a:spcBef>
                <a:spcPct val="20000"/>
              </a:spcBef>
              <a:buClr>
                <a:schemeClr val="folHlink"/>
              </a:buClr>
              <a:buSzPct val="85000"/>
              <a:buFont typeface="Wingdings" charset="0"/>
              <a:buNone/>
            </a:pPr>
            <a:r>
              <a:rPr lang="en-US" sz="2000" b="0" dirty="0"/>
              <a:t>Synchronization source identifier, a random number identifying </a:t>
            </a:r>
            <a:r>
              <a:rPr lang="en-US" sz="2000" dirty="0" smtClean="0"/>
              <a:t>one stream of one </a:t>
            </a:r>
            <a:r>
              <a:rPr lang="en-US" sz="2000" b="0" dirty="0" smtClean="0"/>
              <a:t>sender uniquely</a:t>
            </a:r>
            <a:endParaRPr lang="en-US" sz="2000" b="0" dirty="0"/>
          </a:p>
        </p:txBody>
      </p:sp>
      <p:sp>
        <p:nvSpPr>
          <p:cNvPr id="1589258" name="Rectangle 10"/>
          <p:cNvSpPr>
            <a:spLocks noChangeArrowheads="1"/>
          </p:cNvSpPr>
          <p:nvPr/>
        </p:nvSpPr>
        <p:spPr bwMode="auto">
          <a:xfrm>
            <a:off x="1776413" y="3983038"/>
            <a:ext cx="5699125" cy="246062"/>
          </a:xfrm>
          <a:prstGeom prst="rect">
            <a:avLst/>
          </a:prstGeom>
          <a:solidFill>
            <a:schemeClr val="accent1">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9259" name="Rectangle 11"/>
          <p:cNvSpPr>
            <a:spLocks noChangeArrowheads="1"/>
          </p:cNvSpPr>
          <p:nvPr/>
        </p:nvSpPr>
        <p:spPr bwMode="auto">
          <a:xfrm>
            <a:off x="1795463" y="4332288"/>
            <a:ext cx="5699125" cy="431800"/>
          </a:xfrm>
          <a:prstGeom prst="rect">
            <a:avLst/>
          </a:prstGeom>
          <a:solidFill>
            <a:schemeClr val="accent2">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9260" name="Rectangle 12"/>
          <p:cNvSpPr>
            <a:spLocks noChangeArrowheads="1"/>
          </p:cNvSpPr>
          <p:nvPr/>
        </p:nvSpPr>
        <p:spPr bwMode="auto">
          <a:xfrm>
            <a:off x="1785938" y="4864100"/>
            <a:ext cx="5699125" cy="246063"/>
          </a:xfrm>
          <a:prstGeom prst="rect">
            <a:avLst/>
          </a:prstGeom>
          <a:solidFill>
            <a:schemeClr val="accent1">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9261" name="Rectangle 13"/>
          <p:cNvSpPr>
            <a:spLocks noChangeArrowheads="1"/>
          </p:cNvSpPr>
          <p:nvPr/>
        </p:nvSpPr>
        <p:spPr bwMode="auto">
          <a:xfrm>
            <a:off x="179388" y="5516563"/>
            <a:ext cx="2087562" cy="720725"/>
          </a:xfrm>
          <a:prstGeom prst="rect">
            <a:avLst/>
          </a:prstGeom>
          <a:solidFill>
            <a:schemeClr val="accent1"/>
          </a:solidFill>
          <a:ln w="19050">
            <a:solidFill>
              <a:schemeClr val="tx1"/>
            </a:solidFill>
            <a:miter lim="800000"/>
            <a:headEnd/>
            <a:tailEnd/>
          </a:ln>
        </p:spPr>
        <p:txBody>
          <a:bodyPr wrap="none" anchor="ctr"/>
          <a:lstStyle/>
          <a:p>
            <a:pPr eaLnBrk="1" hangingPunct="1">
              <a:lnSpc>
                <a:spcPct val="80000"/>
              </a:lnSpc>
              <a:spcBef>
                <a:spcPct val="20000"/>
              </a:spcBef>
              <a:buClr>
                <a:schemeClr val="folHlink"/>
              </a:buClr>
              <a:buSzPct val="85000"/>
              <a:buFont typeface="Wingdings" charset="0"/>
              <a:buNone/>
            </a:pPr>
            <a:r>
              <a:rPr lang="nb-NO" b="0"/>
              <a:t>Header extension</a:t>
            </a:r>
          </a:p>
          <a:p>
            <a:pPr eaLnBrk="1" hangingPunct="1">
              <a:lnSpc>
                <a:spcPct val="80000"/>
              </a:lnSpc>
              <a:spcBef>
                <a:spcPct val="20000"/>
              </a:spcBef>
              <a:buClr>
                <a:schemeClr val="folHlink"/>
              </a:buClr>
              <a:buSzPct val="85000"/>
              <a:buFont typeface="Wingdings" charset="0"/>
              <a:buNone/>
            </a:pPr>
            <a:r>
              <a:rPr lang="nb-NO" b="0"/>
              <a:t>multiples of 32 bit</a:t>
            </a:r>
            <a:endParaRPr lang="en-US" b="0"/>
          </a:p>
        </p:txBody>
      </p:sp>
      <p:cxnSp>
        <p:nvCxnSpPr>
          <p:cNvPr id="1589262" name="AutoShape 14"/>
          <p:cNvCxnSpPr>
            <a:cxnSpLocks noChangeShapeType="1"/>
            <a:stCxn id="1589261" idx="0"/>
            <a:endCxn id="1589260" idx="1"/>
          </p:cNvCxnSpPr>
          <p:nvPr/>
        </p:nvCxnSpPr>
        <p:spPr bwMode="auto">
          <a:xfrm rot="-5400000">
            <a:off x="1245394" y="4966494"/>
            <a:ext cx="519113" cy="561975"/>
          </a:xfrm>
          <a:prstGeom prst="bentConnector2">
            <a:avLst/>
          </a:prstGeom>
          <a:noFill/>
          <a:ln w="19050">
            <a:solidFill>
              <a:schemeClr val="tx1"/>
            </a:solidFill>
            <a:miter lim="800000"/>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72070594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8925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89256"/>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8925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58925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58925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89259"/>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589260"/>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589262"/>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158926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58926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9253" grpId="0" animBg="1"/>
      <p:bldP spid="1589255" grpId="0" animBg="1"/>
      <p:bldP spid="1589256" grpId="0" animBg="1"/>
      <p:bldP spid="1589257" grpId="0" animBg="1"/>
      <p:bldP spid="1589258" grpId="0" animBg="1"/>
      <p:bldP spid="1589259" grpId="0" animBg="1"/>
      <p:bldP spid="1589260" grpId="0" animBg="1"/>
      <p:bldP spid="1589261" grpId="0" animBg="1"/>
      <p:bldP spid="1589261" grpId="1"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RTP Architecture Concepts </a:t>
            </a:r>
          </a:p>
        </p:txBody>
      </p:sp>
      <p:sp>
        <p:nvSpPr>
          <p:cNvPr id="1606659" name="Rectangle 3"/>
          <p:cNvSpPr>
            <a:spLocks noGrp="1" noChangeArrowheads="1"/>
          </p:cNvSpPr>
          <p:nvPr>
            <p:ph idx="1"/>
          </p:nvPr>
        </p:nvSpPr>
        <p:spPr>
          <a:xfrm>
            <a:off x="107504" y="866775"/>
            <a:ext cx="8928992" cy="2634233"/>
          </a:xfrm>
        </p:spPr>
        <p:txBody>
          <a:bodyPr/>
          <a:lstStyle/>
          <a:p>
            <a:pPr marL="0" indent="0" eaLnBrk="1" hangingPunct="1">
              <a:lnSpc>
                <a:spcPct val="80000"/>
              </a:lnSpc>
              <a:buNone/>
            </a:pPr>
            <a:r>
              <a:rPr lang="en-US" sz="2400" dirty="0">
                <a:latin typeface="Eurostile"/>
                <a:ea typeface="ＭＳ Ｐゴシック" charset="0"/>
                <a:cs typeface="Eurostile"/>
              </a:rPr>
              <a:t>Integrated Layer Processing</a:t>
            </a:r>
          </a:p>
          <a:p>
            <a:r>
              <a:rPr lang="en-US" sz="2000" dirty="0">
                <a:latin typeface="Eurostile"/>
                <a:ea typeface="ＭＳ Ｐゴシック" charset="0"/>
                <a:cs typeface="Eurostile"/>
              </a:rPr>
              <a:t>Typical for layered processing</a:t>
            </a:r>
          </a:p>
          <a:p>
            <a:pPr lvl="1"/>
            <a:r>
              <a:rPr lang="en-US" sz="1800" dirty="0">
                <a:latin typeface="Eurostile"/>
                <a:ea typeface="ＭＳ Ｐゴシック" charset="0"/>
                <a:cs typeface="Eurostile"/>
              </a:rPr>
              <a:t>Data units sequentially processed by each layer</a:t>
            </a:r>
          </a:p>
          <a:p>
            <a:r>
              <a:rPr lang="en-US" sz="2000" dirty="0">
                <a:latin typeface="Eurostile"/>
                <a:ea typeface="ＭＳ Ｐゴシック" charset="0"/>
                <a:cs typeface="Eurostile"/>
              </a:rPr>
              <a:t>Integrated layer processing</a:t>
            </a:r>
          </a:p>
          <a:p>
            <a:pPr lvl="1"/>
            <a:r>
              <a:rPr lang="en-US" sz="1800" dirty="0">
                <a:latin typeface="Eurostile"/>
                <a:ea typeface="ＭＳ Ｐゴシック" charset="0"/>
                <a:cs typeface="Eurostile"/>
              </a:rPr>
              <a:t>Adjacent layers tightly coupled</a:t>
            </a:r>
          </a:p>
          <a:p>
            <a:r>
              <a:rPr lang="en-US" sz="2000" dirty="0">
                <a:latin typeface="Eurostile"/>
                <a:ea typeface="ＭＳ Ｐゴシック" charset="0"/>
                <a:cs typeface="Eurostile"/>
              </a:rPr>
              <a:t>Therefore, RTP is not complete by itself: requires application-layer functionality/information in header</a:t>
            </a:r>
          </a:p>
        </p:txBody>
      </p:sp>
      <p:grpSp>
        <p:nvGrpSpPr>
          <p:cNvPr id="2" name="Group 4"/>
          <p:cNvGrpSpPr>
            <a:grpSpLocks/>
          </p:cNvGrpSpPr>
          <p:nvPr/>
        </p:nvGrpSpPr>
        <p:grpSpPr bwMode="auto">
          <a:xfrm>
            <a:off x="1476375" y="3716338"/>
            <a:ext cx="6048375" cy="2376487"/>
            <a:chOff x="1610" y="1525"/>
            <a:chExt cx="2324" cy="1333"/>
          </a:xfrm>
        </p:grpSpPr>
        <p:pic>
          <p:nvPicPr>
            <p:cNvPr id="27652"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55" y="1924"/>
              <a:ext cx="2246" cy="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3" name="AutoShape 6"/>
            <p:cNvSpPr>
              <a:spLocks noChangeAspect="1"/>
            </p:cNvSpPr>
            <p:nvPr/>
          </p:nvSpPr>
          <p:spPr bwMode="auto">
            <a:xfrm>
              <a:off x="2971" y="2478"/>
              <a:ext cx="963" cy="125"/>
            </a:xfrm>
            <a:prstGeom prst="borderCallout3">
              <a:avLst>
                <a:gd name="adj1" fmla="val 28685"/>
                <a:gd name="adj2" fmla="val 102495"/>
                <a:gd name="adj3" fmla="val 28685"/>
                <a:gd name="adj4" fmla="val 109611"/>
                <a:gd name="adj5" fmla="val -103588"/>
                <a:gd name="adj6" fmla="val 109611"/>
                <a:gd name="adj7" fmla="val -299602"/>
                <a:gd name="adj8" fmla="val 75792"/>
              </a:avLst>
            </a:prstGeom>
            <a:solidFill>
              <a:schemeClr val="accent1"/>
            </a:solidFill>
            <a:ln w="19050">
              <a:solidFill>
                <a:schemeClr val="tx1"/>
              </a:solidFill>
              <a:miter lim="800000"/>
              <a:headEnd/>
              <a:tailEnd/>
            </a:ln>
          </p:spPr>
          <p:txBody>
            <a:bodyPr rIns="54000" anchor="ctr"/>
            <a:lstStyle/>
            <a:p>
              <a:pPr marL="342900" indent="-342900" eaLnBrk="1" hangingPunct="1">
                <a:lnSpc>
                  <a:spcPct val="80000"/>
                </a:lnSpc>
                <a:spcBef>
                  <a:spcPct val="20000"/>
                </a:spcBef>
                <a:buClr>
                  <a:schemeClr val="folHlink"/>
                </a:buClr>
                <a:buSzPct val="85000"/>
                <a:buFont typeface="Wingdings" charset="0"/>
                <a:buNone/>
              </a:pPr>
              <a:r>
                <a:rPr lang="nb-NO" sz="1200" b="0"/>
                <a:t>16 bit sequence number</a:t>
              </a:r>
              <a:endParaRPr lang="en-US" sz="1200" b="0"/>
            </a:p>
          </p:txBody>
        </p:sp>
        <p:sp>
          <p:nvSpPr>
            <p:cNvPr id="27654" name="Rectangle 7"/>
            <p:cNvSpPr>
              <a:spLocks noChangeAspect="1" noChangeArrowheads="1"/>
            </p:cNvSpPr>
            <p:nvPr/>
          </p:nvSpPr>
          <p:spPr bwMode="auto">
            <a:xfrm>
              <a:off x="2863" y="2061"/>
              <a:ext cx="888" cy="78"/>
            </a:xfrm>
            <a:prstGeom prst="rect">
              <a:avLst/>
            </a:prstGeom>
            <a:solidFill>
              <a:schemeClr val="accent1">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27655" name="AutoShape 8"/>
            <p:cNvSpPr>
              <a:spLocks noChangeAspect="1"/>
            </p:cNvSpPr>
            <p:nvPr/>
          </p:nvSpPr>
          <p:spPr bwMode="auto">
            <a:xfrm>
              <a:off x="1746" y="2478"/>
              <a:ext cx="963" cy="125"/>
            </a:xfrm>
            <a:prstGeom prst="borderCallout3">
              <a:avLst>
                <a:gd name="adj1" fmla="val 28685"/>
                <a:gd name="adj2" fmla="val -2495"/>
                <a:gd name="adj3" fmla="val 28685"/>
                <a:gd name="adj4" fmla="val -7843"/>
                <a:gd name="adj5" fmla="val -64542"/>
                <a:gd name="adj6" fmla="val -7843"/>
                <a:gd name="adj7" fmla="val -207171"/>
                <a:gd name="adj8" fmla="val 26440"/>
              </a:avLst>
            </a:prstGeom>
            <a:solidFill>
              <a:schemeClr val="accent2"/>
            </a:solidFill>
            <a:ln w="19050">
              <a:solidFill>
                <a:schemeClr val="tx1"/>
              </a:solidFill>
              <a:miter lim="800000"/>
              <a:headEnd/>
              <a:tailEnd/>
            </a:ln>
          </p:spPr>
          <p:txBody>
            <a:bodyPr rIns="54000" anchor="ctr"/>
            <a:lstStyle/>
            <a:p>
              <a:pPr marL="342900" indent="-342900" eaLnBrk="1" hangingPunct="1">
                <a:lnSpc>
                  <a:spcPct val="80000"/>
                </a:lnSpc>
                <a:spcBef>
                  <a:spcPct val="20000"/>
                </a:spcBef>
                <a:buClr>
                  <a:schemeClr val="folHlink"/>
                </a:buClr>
                <a:buSzPct val="85000"/>
                <a:buFont typeface="Wingdings" charset="0"/>
                <a:buNone/>
              </a:pPr>
              <a:r>
                <a:rPr lang="nb-NO" sz="1200" b="0"/>
                <a:t>32 bit timestamp</a:t>
              </a:r>
              <a:endParaRPr lang="en-US" sz="1200" b="0"/>
            </a:p>
          </p:txBody>
        </p:sp>
        <p:sp>
          <p:nvSpPr>
            <p:cNvPr id="27656" name="Rectangle 9"/>
            <p:cNvSpPr>
              <a:spLocks noChangeAspect="1" noChangeArrowheads="1"/>
            </p:cNvSpPr>
            <p:nvPr/>
          </p:nvSpPr>
          <p:spPr bwMode="auto">
            <a:xfrm>
              <a:off x="1956" y="2174"/>
              <a:ext cx="1796" cy="77"/>
            </a:xfrm>
            <a:prstGeom prst="rect">
              <a:avLst/>
            </a:prstGeom>
            <a:solidFill>
              <a:schemeClr val="accent2">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27657" name="Rectangle 10"/>
            <p:cNvSpPr>
              <a:spLocks noChangeAspect="1" noChangeArrowheads="1"/>
            </p:cNvSpPr>
            <p:nvPr/>
          </p:nvSpPr>
          <p:spPr bwMode="auto">
            <a:xfrm>
              <a:off x="2381" y="2069"/>
              <a:ext cx="60" cy="78"/>
            </a:xfrm>
            <a:prstGeom prst="rect">
              <a:avLst/>
            </a:prstGeom>
            <a:solidFill>
              <a:schemeClr val="accent1">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27658" name="Rectangle 11"/>
            <p:cNvSpPr>
              <a:spLocks noChangeAspect="1" noChangeArrowheads="1"/>
            </p:cNvSpPr>
            <p:nvPr/>
          </p:nvSpPr>
          <p:spPr bwMode="auto">
            <a:xfrm>
              <a:off x="2464" y="2066"/>
              <a:ext cx="379" cy="78"/>
            </a:xfrm>
            <a:prstGeom prst="rect">
              <a:avLst/>
            </a:prstGeom>
            <a:solidFill>
              <a:schemeClr val="accent2">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27659" name="Rectangle 12"/>
            <p:cNvSpPr>
              <a:spLocks noChangeAspect="1" noChangeArrowheads="1"/>
            </p:cNvSpPr>
            <p:nvPr/>
          </p:nvSpPr>
          <p:spPr bwMode="auto">
            <a:xfrm>
              <a:off x="2858" y="1525"/>
              <a:ext cx="1065" cy="317"/>
            </a:xfrm>
            <a:prstGeom prst="rect">
              <a:avLst/>
            </a:prstGeom>
            <a:solidFill>
              <a:schemeClr val="accent2"/>
            </a:solidFill>
            <a:ln w="19050">
              <a:solidFill>
                <a:schemeClr val="tx1"/>
              </a:solidFill>
              <a:miter lim="800000"/>
              <a:headEnd/>
              <a:tailEnd/>
            </a:ln>
          </p:spPr>
          <p:txBody>
            <a:bodyPr anchor="ctr"/>
            <a:lstStyle/>
            <a:p>
              <a:r>
                <a:rPr lang="nb-NO" sz="1200" b="0"/>
                <a:t>7 bit payload type</a:t>
              </a:r>
            </a:p>
            <a:p>
              <a:r>
                <a:rPr lang="nb-NO" sz="1200" b="0"/>
                <a:t>Allows identification of the</a:t>
              </a:r>
            </a:p>
            <a:p>
              <a:r>
                <a:rPr lang="nb-NO" sz="1200" b="0"/>
                <a:t>payload’s content type</a:t>
              </a:r>
              <a:endParaRPr lang="en-US" sz="1200" b="0"/>
            </a:p>
          </p:txBody>
        </p:sp>
        <p:cxnSp>
          <p:nvCxnSpPr>
            <p:cNvPr id="27660" name="AutoShape 13"/>
            <p:cNvCxnSpPr>
              <a:cxnSpLocks noChangeAspect="1" noChangeShapeType="1"/>
              <a:stCxn id="27659" idx="2"/>
              <a:endCxn id="27658" idx="0"/>
            </p:cNvCxnSpPr>
            <p:nvPr/>
          </p:nvCxnSpPr>
          <p:spPr bwMode="auto">
            <a:xfrm rot="5400000">
              <a:off x="2914" y="1588"/>
              <a:ext cx="218" cy="737"/>
            </a:xfrm>
            <a:prstGeom prst="bentConnector3">
              <a:avLst>
                <a:gd name="adj1" fmla="val 48625"/>
              </a:avLst>
            </a:prstGeom>
            <a:noFill/>
            <a:ln w="19050">
              <a:solidFill>
                <a:schemeClr val="tx1"/>
              </a:solidFill>
              <a:miter lim="800000"/>
              <a:headEnd/>
              <a:tailEnd/>
            </a:ln>
            <a:extLst>
              <a:ext uri="{909E8E84-426E-40dd-AFC4-6F175D3DCCD1}">
                <a14:hiddenFill xmlns:a14="http://schemas.microsoft.com/office/drawing/2010/main">
                  <a:noFill/>
                </a14:hiddenFill>
              </a:ext>
            </a:extLst>
          </p:spPr>
        </p:cxnSp>
        <p:sp>
          <p:nvSpPr>
            <p:cNvPr id="27661" name="Rectangle 14"/>
            <p:cNvSpPr>
              <a:spLocks noChangeAspect="1" noChangeArrowheads="1"/>
            </p:cNvSpPr>
            <p:nvPr/>
          </p:nvSpPr>
          <p:spPr bwMode="auto">
            <a:xfrm>
              <a:off x="1610" y="1525"/>
              <a:ext cx="1089" cy="317"/>
            </a:xfrm>
            <a:prstGeom prst="rect">
              <a:avLst/>
            </a:prstGeom>
            <a:solidFill>
              <a:schemeClr val="accent1"/>
            </a:solidFill>
            <a:ln w="19050">
              <a:solidFill>
                <a:schemeClr val="tx1"/>
              </a:solidFill>
              <a:miter lim="800000"/>
              <a:headEnd/>
              <a:tailEnd/>
            </a:ln>
          </p:spPr>
          <p:txBody>
            <a:bodyPr anchor="ctr"/>
            <a:lstStyle/>
            <a:p>
              <a:r>
                <a:rPr lang="en-US" sz="1200" b="0"/>
                <a:t>Marker bit</a:t>
              </a:r>
              <a:br>
                <a:rPr lang="en-US" sz="1200" b="0"/>
              </a:br>
              <a:r>
                <a:rPr lang="nb-NO" sz="1200" b="0"/>
                <a:t>Meaning depends on payload profile, e.g. frame boundary</a:t>
              </a:r>
              <a:endParaRPr lang="en-US" sz="1200" b="0"/>
            </a:p>
          </p:txBody>
        </p:sp>
        <p:cxnSp>
          <p:nvCxnSpPr>
            <p:cNvPr id="27662" name="AutoShape 15"/>
            <p:cNvCxnSpPr>
              <a:cxnSpLocks noChangeAspect="1" noChangeShapeType="1"/>
              <a:stCxn id="27661" idx="2"/>
              <a:endCxn id="27657" idx="0"/>
            </p:cNvCxnSpPr>
            <p:nvPr/>
          </p:nvCxnSpPr>
          <p:spPr bwMode="auto">
            <a:xfrm rot="16200000" flipH="1">
              <a:off x="2172" y="1831"/>
              <a:ext cx="221" cy="256"/>
            </a:xfrm>
            <a:prstGeom prst="bentConnector3">
              <a:avLst>
                <a:gd name="adj1" fmla="val 48417"/>
              </a:avLst>
            </a:prstGeom>
            <a:noFill/>
            <a:ln w="19050">
              <a:solidFill>
                <a:schemeClr val="tx1"/>
              </a:solidFill>
              <a:miter lim="800000"/>
              <a:headEnd/>
              <a:tailEnd/>
            </a:ln>
            <a:extLst>
              <a:ext uri="{909E8E84-426E-40dd-AFC4-6F175D3DCCD1}">
                <a14:hiddenFill xmlns:a14="http://schemas.microsoft.com/office/drawing/2010/main">
                  <a:noFill/>
                </a14:hiddenFill>
              </a:ext>
            </a:extLst>
          </p:spPr>
        </p:cxnSp>
      </p:grpSp>
    </p:spTree>
    <p:extLst>
      <p:ext uri="{BB962C8B-B14F-4D97-AF65-F5344CB8AC3E}">
        <p14:creationId xmlns:p14="http://schemas.microsoft.com/office/powerpoint/2010/main" val="302504101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606659">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RTP Packet Format</a:t>
            </a:r>
          </a:p>
        </p:txBody>
      </p:sp>
      <p:sp>
        <p:nvSpPr>
          <p:cNvPr id="28674" name="Rectangle 3"/>
          <p:cNvSpPr>
            <a:spLocks noGrp="1" noChangeArrowheads="1"/>
          </p:cNvSpPr>
          <p:nvPr>
            <p:ph idx="1"/>
          </p:nvPr>
        </p:nvSpPr>
        <p:spPr/>
        <p:txBody>
          <a:bodyPr/>
          <a:lstStyle/>
          <a:p>
            <a:pPr eaLnBrk="1" hangingPunct="1">
              <a:lnSpc>
                <a:spcPct val="90000"/>
              </a:lnSpc>
            </a:pPr>
            <a:r>
              <a:rPr lang="en-US" sz="2400" dirty="0">
                <a:latin typeface="Eurostile"/>
                <a:ea typeface="ＭＳ Ｐゴシック" charset="0"/>
                <a:cs typeface="Eurostile"/>
              </a:rPr>
              <a:t>Relatively long header (&gt;40 bytes)</a:t>
            </a:r>
          </a:p>
          <a:p>
            <a:pPr lvl="1" eaLnBrk="1" hangingPunct="1">
              <a:lnSpc>
                <a:spcPct val="90000"/>
              </a:lnSpc>
            </a:pPr>
            <a:r>
              <a:rPr lang="en-US" sz="2000" dirty="0">
                <a:latin typeface="Eurostile"/>
                <a:ea typeface="ＭＳ Ｐゴシック" charset="0"/>
                <a:cs typeface="Eurostile"/>
              </a:rPr>
              <a:t>overhead carrying possibly small payload</a:t>
            </a:r>
          </a:p>
          <a:p>
            <a:pPr lvl="1" eaLnBrk="1" hangingPunct="1">
              <a:lnSpc>
                <a:spcPct val="90000"/>
              </a:lnSpc>
            </a:pPr>
            <a:r>
              <a:rPr lang="en-US" sz="2000" dirty="0">
                <a:latin typeface="Eurostile"/>
                <a:ea typeface="ＭＳ Ｐゴシック" charset="0"/>
                <a:cs typeface="Eurostile"/>
              </a:rPr>
              <a:t>header compression</a:t>
            </a:r>
          </a:p>
          <a:p>
            <a:pPr lvl="1" eaLnBrk="1" hangingPunct="1">
              <a:lnSpc>
                <a:spcPct val="90000"/>
              </a:lnSpc>
            </a:pPr>
            <a:r>
              <a:rPr lang="en-US" sz="2000" dirty="0">
                <a:ea typeface="ＭＳ Ｐゴシック" charset="0"/>
              </a:rPr>
              <a:t>other means to reduce bandwidth (e.g. silence </a:t>
            </a:r>
            <a:r>
              <a:rPr lang="en-US" sz="2000" dirty="0" smtClean="0">
                <a:ea typeface="ＭＳ Ｐゴシック" charset="0"/>
              </a:rPr>
              <a:t>suppression, or</a:t>
            </a:r>
            <a:br>
              <a:rPr lang="en-US" sz="2000" dirty="0" smtClean="0">
                <a:ea typeface="ＭＳ Ｐゴシック" charset="0"/>
              </a:rPr>
            </a:br>
            <a:r>
              <a:rPr lang="en-US" sz="2000" dirty="0" smtClean="0">
                <a:ea typeface="ＭＳ Ｐゴシック" charset="0"/>
              </a:rPr>
              <a:t>RFC 3389 “RTP Payload </a:t>
            </a:r>
            <a:r>
              <a:rPr lang="en-US" sz="2000" dirty="0">
                <a:ea typeface="ＭＳ Ｐゴシック" charset="0"/>
              </a:rPr>
              <a:t>for Comfort </a:t>
            </a:r>
            <a:r>
              <a:rPr lang="en-US" sz="2000" dirty="0" smtClean="0">
                <a:ea typeface="ＭＳ Ｐゴシック" charset="0"/>
              </a:rPr>
              <a:t>Noise”)</a:t>
            </a:r>
            <a:r>
              <a:rPr lang="en-US" sz="2000" dirty="0">
                <a:ea typeface="ＭＳ Ｐゴシック" charset="0"/>
              </a:rPr>
              <a:t/>
            </a:r>
            <a:br>
              <a:rPr lang="en-US" sz="2000" dirty="0">
                <a:ea typeface="ＭＳ Ｐゴシック" charset="0"/>
              </a:rPr>
            </a:br>
            <a:endParaRPr lang="en-US" sz="2000" dirty="0">
              <a:ea typeface="ＭＳ Ｐゴシック" charset="0"/>
            </a:endParaRPr>
          </a:p>
          <a:p>
            <a:pPr eaLnBrk="1" hangingPunct="1">
              <a:lnSpc>
                <a:spcPct val="90000"/>
              </a:lnSpc>
            </a:pPr>
            <a:r>
              <a:rPr lang="en-US" sz="2400" dirty="0">
                <a:latin typeface="Eurostile"/>
                <a:ea typeface="ＭＳ Ｐゴシック" charset="0"/>
                <a:cs typeface="Eurostile"/>
              </a:rPr>
              <a:t>No length field</a:t>
            </a:r>
          </a:p>
          <a:p>
            <a:pPr lvl="1" eaLnBrk="1" hangingPunct="1">
              <a:lnSpc>
                <a:spcPct val="90000"/>
              </a:lnSpc>
            </a:pPr>
            <a:r>
              <a:rPr lang="en-US" sz="2000" dirty="0">
                <a:latin typeface="Eurostile"/>
                <a:ea typeface="ＭＳ Ｐゴシック" charset="0"/>
                <a:cs typeface="Eurostile"/>
              </a:rPr>
              <a:t>Exactly one RTP packet carried in </a:t>
            </a:r>
            <a:r>
              <a:rPr lang="en-US" sz="2000" dirty="0" smtClean="0">
                <a:latin typeface="Eurostile"/>
                <a:ea typeface="ＭＳ Ｐゴシック" charset="0"/>
                <a:cs typeface="Eurostile"/>
              </a:rPr>
              <a:t>one UDP </a:t>
            </a:r>
            <a:r>
              <a:rPr lang="en-US" sz="2000" dirty="0">
                <a:latin typeface="Eurostile"/>
                <a:ea typeface="ＭＳ Ｐゴシック" charset="0"/>
                <a:cs typeface="Eurostile"/>
              </a:rPr>
              <a:t>packet</a:t>
            </a:r>
          </a:p>
          <a:p>
            <a:pPr lvl="1" eaLnBrk="1" hangingPunct="1">
              <a:lnSpc>
                <a:spcPct val="90000"/>
              </a:lnSpc>
            </a:pPr>
            <a:r>
              <a:rPr lang="nb-NO" sz="2000" dirty="0" err="1" smtClean="0">
                <a:latin typeface="Eurostile"/>
                <a:ea typeface="ＭＳ Ｐゴシック" charset="0"/>
                <a:cs typeface="Eurostile"/>
              </a:rPr>
              <a:t>When</a:t>
            </a:r>
            <a:r>
              <a:rPr lang="nb-NO" sz="2000" dirty="0" smtClean="0">
                <a:latin typeface="Eurostile"/>
                <a:ea typeface="ＭＳ Ｐゴシック" charset="0"/>
                <a:cs typeface="Eurostile"/>
              </a:rPr>
              <a:t> </a:t>
            </a:r>
            <a:r>
              <a:rPr lang="nb-NO" sz="2000" dirty="0" err="1" smtClean="0">
                <a:latin typeface="Eurostile"/>
                <a:ea typeface="ＭＳ Ｐゴシック" charset="0"/>
                <a:cs typeface="Eurostile"/>
              </a:rPr>
              <a:t>you</a:t>
            </a:r>
            <a:r>
              <a:rPr lang="nb-NO" sz="2000" dirty="0" smtClean="0">
                <a:latin typeface="Eurostile"/>
                <a:ea typeface="ＭＳ Ｐゴシック" charset="0"/>
                <a:cs typeface="Eurostile"/>
              </a:rPr>
              <a:t> </a:t>
            </a:r>
            <a:r>
              <a:rPr lang="nb-NO" sz="2000" dirty="0" err="1" smtClean="0">
                <a:latin typeface="Eurostile"/>
                <a:ea typeface="ＭＳ Ｐゴシック" charset="0"/>
                <a:cs typeface="Eurostile"/>
              </a:rPr>
              <a:t>use</a:t>
            </a:r>
            <a:r>
              <a:rPr lang="nb-NO" sz="2000" dirty="0" smtClean="0">
                <a:latin typeface="Eurostile"/>
                <a:ea typeface="ＭＳ Ｐゴシック" charset="0"/>
                <a:cs typeface="Eurostile"/>
              </a:rPr>
              <a:t> RTP </a:t>
            </a:r>
            <a:r>
              <a:rPr lang="nb-NO" sz="2000" dirty="0" err="1" smtClean="0">
                <a:latin typeface="Eurostile"/>
                <a:ea typeface="ＭＳ Ｐゴシック" charset="0"/>
                <a:cs typeface="Eurostile"/>
              </a:rPr>
              <a:t>with</a:t>
            </a:r>
            <a:r>
              <a:rPr lang="nb-NO" sz="2000" dirty="0" smtClean="0">
                <a:latin typeface="Eurostile"/>
                <a:ea typeface="ＭＳ Ｐゴシック" charset="0"/>
                <a:cs typeface="Eurostile"/>
              </a:rPr>
              <a:t> TCP </a:t>
            </a:r>
            <a:r>
              <a:rPr lang="nb-NO" sz="2000" dirty="0">
                <a:latin typeface="Eurostile"/>
                <a:ea typeface="ＭＳ Ｐゴシック" charset="0"/>
                <a:cs typeface="Eurostile"/>
              </a:rPr>
              <a:t>or </a:t>
            </a:r>
            <a:r>
              <a:rPr lang="nb-NO" sz="2000" dirty="0" smtClean="0">
                <a:ea typeface="ＭＳ Ｐゴシック" charset="0"/>
              </a:rPr>
              <a:t>SCTP or RTSP or </a:t>
            </a:r>
            <a:r>
              <a:rPr lang="nb-NO" sz="2000" dirty="0" smtClean="0">
                <a:latin typeface="Eurostile"/>
                <a:ea typeface="ＭＳ Ｐゴシック" charset="0"/>
                <a:cs typeface="Eurostile"/>
              </a:rPr>
              <a:t>ATM AAL5:</a:t>
            </a:r>
            <a:endParaRPr lang="nb-NO" sz="2000" dirty="0">
              <a:ea typeface="ＭＳ Ｐゴシック" charset="0"/>
            </a:endParaRPr>
          </a:p>
          <a:p>
            <a:pPr lvl="2">
              <a:lnSpc>
                <a:spcPct val="90000"/>
              </a:lnSpc>
            </a:pPr>
            <a:r>
              <a:rPr lang="nb-NO" dirty="0" err="1" smtClean="0">
                <a:latin typeface="Eurostile"/>
                <a:ea typeface="ＭＳ Ｐゴシック" charset="0"/>
                <a:cs typeface="Eurostile"/>
              </a:rPr>
              <a:t>do</a:t>
            </a:r>
            <a:r>
              <a:rPr lang="nb-NO" dirty="0" err="1">
                <a:latin typeface="Eurostile"/>
                <a:ea typeface="ＭＳ Ｐゴシック" charset="0"/>
                <a:cs typeface="Eurostile"/>
              </a:rPr>
              <a:t>-it-yourself</a:t>
            </a:r>
            <a:r>
              <a:rPr lang="nb-NO" dirty="0">
                <a:latin typeface="Eurostile"/>
                <a:ea typeface="ＭＳ Ｐゴシック" charset="0"/>
                <a:cs typeface="Eurostile"/>
              </a:rPr>
              <a:t> </a:t>
            </a:r>
            <a:r>
              <a:rPr lang="nb-NO" dirty="0" err="1">
                <a:latin typeface="Eurostile"/>
                <a:ea typeface="ＭＳ Ｐゴシック" charset="0"/>
                <a:cs typeface="Eurostile"/>
              </a:rPr>
              <a:t>packaging</a:t>
            </a:r>
            <a:r>
              <a:rPr lang="nb-NO" sz="1400" dirty="0">
                <a:latin typeface="Eurostile"/>
                <a:ea typeface="ＭＳ Ｐゴシック" charset="0"/>
                <a:cs typeface="Eurostile"/>
              </a:rPr>
              <a:t/>
            </a:r>
            <a:br>
              <a:rPr lang="nb-NO" sz="1400" dirty="0">
                <a:latin typeface="Eurostile"/>
                <a:ea typeface="ＭＳ Ｐゴシック" charset="0"/>
                <a:cs typeface="Eurostile"/>
              </a:rPr>
            </a:br>
            <a:endParaRPr lang="en-US" sz="1400" dirty="0">
              <a:latin typeface="Eurostile"/>
              <a:ea typeface="ＭＳ Ｐゴシック" charset="0"/>
              <a:cs typeface="Eurostile"/>
            </a:endParaRPr>
          </a:p>
          <a:p>
            <a:pPr eaLnBrk="1" hangingPunct="1">
              <a:lnSpc>
                <a:spcPct val="90000"/>
              </a:lnSpc>
            </a:pPr>
            <a:r>
              <a:rPr lang="en-US" sz="2400" dirty="0">
                <a:latin typeface="Eurostile"/>
                <a:ea typeface="ＭＳ Ｐゴシック" charset="0"/>
                <a:cs typeface="Eurostile"/>
              </a:rPr>
              <a:t>Header extensions for payload specific fields possible</a:t>
            </a:r>
          </a:p>
          <a:p>
            <a:pPr lvl="1" eaLnBrk="1" hangingPunct="1">
              <a:lnSpc>
                <a:spcPct val="90000"/>
              </a:lnSpc>
            </a:pPr>
            <a:r>
              <a:rPr lang="en-US" sz="2000" dirty="0">
                <a:latin typeface="Eurostile"/>
                <a:ea typeface="ＭＳ Ｐゴシック" charset="0"/>
                <a:cs typeface="Eurostile"/>
              </a:rPr>
              <a:t>Specific codecs</a:t>
            </a:r>
          </a:p>
          <a:p>
            <a:pPr lvl="1" eaLnBrk="1" hangingPunct="1">
              <a:lnSpc>
                <a:spcPct val="90000"/>
              </a:lnSpc>
            </a:pPr>
            <a:r>
              <a:rPr lang="en-US" sz="2000" dirty="0">
                <a:latin typeface="Eurostile"/>
                <a:ea typeface="ＭＳ Ｐゴシック" charset="0"/>
                <a:cs typeface="Eurostile"/>
              </a:rPr>
              <a:t>Error recovery mechanisms</a:t>
            </a:r>
          </a:p>
        </p:txBody>
      </p:sp>
    </p:spTree>
    <p:extLst>
      <p:ext uri="{BB962C8B-B14F-4D97-AF65-F5344CB8AC3E}">
        <p14:creationId xmlns:p14="http://schemas.microsoft.com/office/powerpoint/2010/main" val="3243022939"/>
      </p:ext>
    </p:extLst>
  </p:cSld>
  <p:clrMapOvr>
    <a:masterClrMapping/>
  </p:clrMapOvr>
  <p:timing>
    <p:tnLst>
      <p:par>
        <p:cTn xmlns:p14="http://schemas.microsoft.com/office/powerpoint/2010/mai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697"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RTP Profile (RFC 1890)</a:t>
            </a:r>
          </a:p>
        </p:txBody>
      </p:sp>
      <p:sp>
        <p:nvSpPr>
          <p:cNvPr id="29698" name="Rectangle 3"/>
          <p:cNvSpPr>
            <a:spLocks noGrp="1" noChangeArrowheads="1"/>
          </p:cNvSpPr>
          <p:nvPr>
            <p:ph idx="1"/>
          </p:nvPr>
        </p:nvSpPr>
        <p:spPr/>
        <p:txBody>
          <a:bodyPr/>
          <a:lstStyle/>
          <a:p>
            <a:pPr eaLnBrk="1" hangingPunct="1"/>
            <a:r>
              <a:rPr lang="en-US" sz="2400" dirty="0">
                <a:latin typeface="Eurostile"/>
                <a:ea typeface="ＭＳ Ｐゴシック" charset="0"/>
                <a:cs typeface="Eurostile"/>
              </a:rPr>
              <a:t>Set of standard encodings and payload types</a:t>
            </a:r>
          </a:p>
          <a:p>
            <a:pPr lvl="1" eaLnBrk="1" hangingPunct="1"/>
            <a:r>
              <a:rPr lang="en-US" sz="2000" dirty="0">
                <a:latin typeface="Eurostile"/>
                <a:ea typeface="ＭＳ Ｐゴシック" charset="0"/>
                <a:cs typeface="Eurostile"/>
              </a:rPr>
              <a:t>Audio: e.g. PCM-u, GSM, G.</a:t>
            </a:r>
            <a:r>
              <a:rPr lang="en-US" sz="2000" dirty="0" smtClean="0">
                <a:latin typeface="Eurostile"/>
                <a:ea typeface="ＭＳ Ｐゴシック" charset="0"/>
                <a:cs typeface="Eurostile"/>
              </a:rPr>
              <a:t>721</a:t>
            </a:r>
            <a:br>
              <a:rPr lang="en-US" sz="2000" dirty="0" smtClean="0">
                <a:latin typeface="Eurostile"/>
                <a:ea typeface="ＭＳ Ｐゴシック" charset="0"/>
                <a:cs typeface="Eurostile"/>
              </a:rPr>
            </a:br>
            <a:r>
              <a:rPr lang="en-US" sz="2000" dirty="0" smtClean="0">
                <a:latin typeface="Eurostile"/>
                <a:ea typeface="ＭＳ Ｐゴシック" charset="0"/>
                <a:cs typeface="Eurostile"/>
              </a:rPr>
              <a:t>(for </a:t>
            </a:r>
            <a:r>
              <a:rPr lang="en-US" sz="2000" dirty="0" err="1" smtClean="0">
                <a:latin typeface="Eurostile"/>
                <a:ea typeface="ＭＳ Ｐゴシック" charset="0"/>
                <a:cs typeface="Eurostile"/>
              </a:rPr>
              <a:t>WebRTC</a:t>
            </a:r>
            <a:r>
              <a:rPr lang="en-US" sz="2000" dirty="0">
                <a:ea typeface="ＭＳ Ｐゴシック" charset="0"/>
              </a:rPr>
              <a:t> </a:t>
            </a:r>
            <a:r>
              <a:rPr lang="en-US" sz="2000" dirty="0" smtClean="0">
                <a:ea typeface="ＭＳ Ｐゴシック" charset="0"/>
              </a:rPr>
              <a:t>G.711 and Opus are mandatory)</a:t>
            </a:r>
            <a:endParaRPr lang="en-US" sz="2000" dirty="0">
              <a:latin typeface="Eurostile"/>
              <a:ea typeface="ＭＳ Ｐゴシック" charset="0"/>
              <a:cs typeface="Eurostile"/>
            </a:endParaRPr>
          </a:p>
          <a:p>
            <a:pPr lvl="1" eaLnBrk="1" hangingPunct="1"/>
            <a:r>
              <a:rPr lang="en-US" sz="2000" dirty="0">
                <a:latin typeface="Eurostile"/>
                <a:ea typeface="ＭＳ Ｐゴシック" charset="0"/>
                <a:cs typeface="Eurostile"/>
              </a:rPr>
              <a:t>Video: e.g. JPEG, H.261</a:t>
            </a:r>
            <a:br>
              <a:rPr lang="en-US" sz="2000" dirty="0">
                <a:latin typeface="Eurostile"/>
                <a:ea typeface="ＭＳ Ｐゴシック" charset="0"/>
                <a:cs typeface="Eurostile"/>
              </a:rPr>
            </a:br>
            <a:r>
              <a:rPr lang="en-US" sz="2000" dirty="0" smtClean="0">
                <a:latin typeface="Eurostile"/>
                <a:ea typeface="ＭＳ Ｐゴシック" charset="0"/>
                <a:cs typeface="Eurostile"/>
              </a:rPr>
              <a:t> (for </a:t>
            </a:r>
            <a:r>
              <a:rPr lang="en-US" sz="2000" dirty="0" err="1" smtClean="0">
                <a:latin typeface="Eurostile"/>
                <a:ea typeface="ＭＳ Ｐゴシック" charset="0"/>
                <a:cs typeface="Eurostile"/>
              </a:rPr>
              <a:t>WebRTC</a:t>
            </a:r>
            <a:r>
              <a:rPr lang="en-US" sz="2000" dirty="0" smtClean="0">
                <a:latin typeface="Eurostile"/>
                <a:ea typeface="ＭＳ Ｐゴシック" charset="0"/>
                <a:cs typeface="Eurostile"/>
              </a:rPr>
              <a:t> H.264 and VP8 are mandatory)</a:t>
            </a:r>
          </a:p>
          <a:p>
            <a:pPr lvl="1" eaLnBrk="1" hangingPunct="1"/>
            <a:endParaRPr lang="en-US" sz="2000" dirty="0">
              <a:latin typeface="Eurostile"/>
              <a:ea typeface="ＭＳ Ｐゴシック" charset="0"/>
              <a:cs typeface="Eurostile"/>
            </a:endParaRPr>
          </a:p>
          <a:p>
            <a:pPr eaLnBrk="1" hangingPunct="1"/>
            <a:r>
              <a:rPr lang="en-US" sz="2400" dirty="0">
                <a:latin typeface="Eurostile"/>
                <a:ea typeface="ＭＳ Ｐゴシック" charset="0"/>
                <a:cs typeface="Eurostile"/>
              </a:rPr>
              <a:t>Number of samples or frames in RTP packet</a:t>
            </a:r>
          </a:p>
          <a:p>
            <a:pPr lvl="1" eaLnBrk="1" hangingPunct="1"/>
            <a:r>
              <a:rPr lang="en-US" sz="2000" dirty="0">
                <a:latin typeface="Eurostile"/>
                <a:ea typeface="ＭＳ Ｐゴシック" charset="0"/>
                <a:cs typeface="Eurostile"/>
              </a:rPr>
              <a:t>Sample-based audio: no limit on number of samples</a:t>
            </a:r>
          </a:p>
          <a:p>
            <a:pPr lvl="1" eaLnBrk="1" hangingPunct="1"/>
            <a:r>
              <a:rPr lang="en-US" sz="2000" dirty="0">
                <a:latin typeface="Eurostile"/>
                <a:ea typeface="ＭＳ Ｐゴシック" charset="0"/>
                <a:cs typeface="Eurostile"/>
              </a:rPr>
              <a:t>Frame-based audio: several frames in RTP packet allowed </a:t>
            </a:r>
            <a:br>
              <a:rPr lang="en-US" sz="2000" dirty="0">
                <a:latin typeface="Eurostile"/>
                <a:ea typeface="ＭＳ Ｐゴシック" charset="0"/>
                <a:cs typeface="Eurostile"/>
              </a:rPr>
            </a:br>
            <a:endParaRPr lang="en-US" sz="2000" dirty="0">
              <a:latin typeface="Eurostile"/>
              <a:ea typeface="ＭＳ Ｐゴシック" charset="0"/>
              <a:cs typeface="Eurostile"/>
            </a:endParaRPr>
          </a:p>
          <a:p>
            <a:pPr eaLnBrk="1" hangingPunct="1"/>
            <a:r>
              <a:rPr lang="en-US" sz="2400" dirty="0">
                <a:latin typeface="Eurostile"/>
                <a:ea typeface="ＭＳ Ｐゴシック" charset="0"/>
                <a:cs typeface="Eurostile"/>
              </a:rPr>
              <a:t>Clock rate for timestamp</a:t>
            </a:r>
          </a:p>
          <a:p>
            <a:pPr lvl="1" eaLnBrk="1" hangingPunct="1"/>
            <a:r>
              <a:rPr lang="en-US" sz="2000" dirty="0">
                <a:latin typeface="Eurostile"/>
                <a:ea typeface="ＭＳ Ｐゴシック" charset="0"/>
                <a:cs typeface="Eurostile"/>
              </a:rPr>
              <a:t>Packetized audio: default </a:t>
            </a:r>
            <a:r>
              <a:rPr lang="en-US" sz="2000" dirty="0" err="1">
                <a:latin typeface="Eurostile"/>
                <a:ea typeface="ＭＳ Ｐゴシック" charset="0"/>
                <a:cs typeface="Eurostile"/>
              </a:rPr>
              <a:t>packetization</a:t>
            </a:r>
            <a:r>
              <a:rPr lang="en-US" sz="2000" dirty="0">
                <a:latin typeface="Eurostile"/>
                <a:ea typeface="ＭＳ Ｐゴシック" charset="0"/>
                <a:cs typeface="Eurostile"/>
              </a:rPr>
              <a:t> interval 20 </a:t>
            </a:r>
            <a:r>
              <a:rPr lang="en-US" sz="2000" dirty="0" err="1">
                <a:latin typeface="Eurostile"/>
                <a:ea typeface="ＭＳ Ｐゴシック" charset="0"/>
                <a:cs typeface="Eurostile"/>
              </a:rPr>
              <a:t>ms</a:t>
            </a:r>
            <a:endParaRPr lang="en-US" sz="2000" dirty="0">
              <a:latin typeface="Eurostile"/>
              <a:ea typeface="ＭＳ Ｐゴシック" charset="0"/>
              <a:cs typeface="Eurostile"/>
            </a:endParaRPr>
          </a:p>
          <a:p>
            <a:pPr lvl="1" eaLnBrk="1" hangingPunct="1"/>
            <a:r>
              <a:rPr lang="en-US" sz="2000" dirty="0">
                <a:latin typeface="Eurostile"/>
                <a:ea typeface="ＭＳ Ｐゴシック" charset="0"/>
                <a:cs typeface="Eurostile"/>
              </a:rPr>
              <a:t>Video: normally 90 kHz, other rates possible</a:t>
            </a:r>
          </a:p>
        </p:txBody>
      </p:sp>
    </p:spTree>
    <p:extLst>
      <p:ext uri="{BB962C8B-B14F-4D97-AF65-F5344CB8AC3E}">
        <p14:creationId xmlns:p14="http://schemas.microsoft.com/office/powerpoint/2010/main" val="4074960410"/>
      </p:ext>
    </p:extLst>
  </p:cSld>
  <p:clrMapOvr>
    <a:masterClrMapping/>
  </p:clrMapOvr>
  <mc:AlternateContent xmlns:mc="http://schemas.openxmlformats.org/markup-compatibility/2006">
    <mc:Choice xmlns:p14="http://schemas.microsoft.com/office/powerpoint/2010/main" Requires="p14">
      <p:transition spd="slow" p14:dur="2000"/>
    </mc:Choice>
    <mc:Fallback>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80258" name="Rectangle 2"/>
          <p:cNvSpPr>
            <a:spLocks noGrp="1" noChangeArrowheads="1"/>
          </p:cNvSpPr>
          <p:nvPr>
            <p:ph type="title"/>
          </p:nvPr>
        </p:nvSpPr>
        <p:spPr/>
        <p:txBody>
          <a:bodyPr/>
          <a:lstStyle/>
          <a:p>
            <a:r>
              <a:rPr lang="en-US">
                <a:latin typeface="Eurostile"/>
                <a:cs typeface="Eurostile"/>
              </a:rPr>
              <a:t>RTP Header</a:t>
            </a:r>
          </a:p>
        </p:txBody>
      </p:sp>
      <p:sp>
        <p:nvSpPr>
          <p:cNvPr id="3" name="Content Placeholder 2"/>
          <p:cNvSpPr>
            <a:spLocks noGrp="1"/>
          </p:cNvSpPr>
          <p:nvPr>
            <p:ph idx="1"/>
          </p:nvPr>
        </p:nvSpPr>
        <p:spPr>
          <a:xfrm>
            <a:off x="107504" y="1916832"/>
            <a:ext cx="8928992" cy="4598268"/>
          </a:xfrm>
        </p:spPr>
        <p:txBody>
          <a:bodyPr/>
          <a:lstStyle/>
          <a:p>
            <a:pPr marL="0" indent="0">
              <a:buNone/>
            </a:pPr>
            <a:r>
              <a:rPr lang="en-US" sz="1800" b="1" dirty="0"/>
              <a:t>Payload Type (7 bits)</a:t>
            </a:r>
            <a:r>
              <a:rPr lang="en-US" sz="1800" dirty="0"/>
              <a:t>: Used to indicate the type of encoding that is </a:t>
            </a:r>
            <a:r>
              <a:rPr lang="en-US" sz="1800" dirty="0" smtClean="0"/>
              <a:t>currently </a:t>
            </a:r>
            <a:r>
              <a:rPr lang="en-US" sz="1800" dirty="0"/>
              <a:t>being used. </a:t>
            </a:r>
            <a:br>
              <a:rPr lang="en-US" sz="1800" dirty="0"/>
            </a:br>
            <a:endParaRPr lang="en-US" sz="1800" dirty="0"/>
          </a:p>
          <a:p>
            <a:pPr marL="0" indent="0">
              <a:buNone/>
            </a:pPr>
            <a:r>
              <a:rPr lang="en-US" sz="1800" dirty="0"/>
              <a:t>If a sender changes the encoding in the middle of a conference, the </a:t>
            </a:r>
            <a:r>
              <a:rPr lang="en-US" sz="1800" dirty="0" smtClean="0"/>
              <a:t>sender </a:t>
            </a:r>
            <a:r>
              <a:rPr lang="en-US" sz="1800" dirty="0"/>
              <a:t>informs the   receiver through this payload type field. </a:t>
            </a:r>
          </a:p>
          <a:p>
            <a:pPr lvl="1" indent="-342900"/>
            <a:r>
              <a:rPr lang="en-US" sz="1600" dirty="0"/>
              <a:t>Payload type 0: PCM mu-law, 64 Kbps</a:t>
            </a:r>
          </a:p>
          <a:p>
            <a:pPr lvl="1" indent="-342900"/>
            <a:r>
              <a:rPr lang="en-US" sz="1600" dirty="0"/>
              <a:t>Payload type 3, GSM, 13 Kbps</a:t>
            </a:r>
          </a:p>
          <a:p>
            <a:pPr lvl="1" indent="-342900"/>
            <a:r>
              <a:rPr lang="en-US" sz="1600" dirty="0"/>
              <a:t>Payload type 7, LPC, 2.4 Kbps</a:t>
            </a:r>
          </a:p>
          <a:p>
            <a:pPr lvl="1" indent="-342900"/>
            <a:r>
              <a:rPr lang="en-US" sz="1600" dirty="0"/>
              <a:t>Payload type 26, Motion JPEG</a:t>
            </a:r>
          </a:p>
          <a:p>
            <a:pPr lvl="1" indent="-342900"/>
            <a:r>
              <a:rPr lang="en-US" sz="1600" dirty="0"/>
              <a:t>Payload type 31. H.261</a:t>
            </a:r>
          </a:p>
          <a:p>
            <a:pPr lvl="1" indent="-342900"/>
            <a:r>
              <a:rPr lang="en-US" sz="1600" dirty="0"/>
              <a:t>Payload type 33, MPEG2 video</a:t>
            </a:r>
          </a:p>
          <a:p>
            <a:pPr marL="0" indent="0">
              <a:buNone/>
            </a:pPr>
            <a:endParaRPr lang="en-US" sz="1800" dirty="0"/>
          </a:p>
          <a:p>
            <a:pPr marL="0" indent="0">
              <a:buNone/>
            </a:pPr>
            <a:r>
              <a:rPr lang="en-US" sz="1800" b="1" dirty="0"/>
              <a:t>Sequence Number (16 bits)</a:t>
            </a:r>
            <a:r>
              <a:rPr lang="en-US" sz="1800" dirty="0"/>
              <a:t>: The sequence number increments by </a:t>
            </a:r>
            <a:r>
              <a:rPr lang="en-US" sz="1800" dirty="0" smtClean="0"/>
              <a:t> one </a:t>
            </a:r>
            <a:r>
              <a:rPr lang="en-US" sz="1800" dirty="0"/>
              <a:t>for each RTP packet sent; may be used to detect packet loss </a:t>
            </a:r>
            <a:r>
              <a:rPr lang="en-US" sz="1800" dirty="0" smtClean="0"/>
              <a:t>and </a:t>
            </a:r>
            <a:r>
              <a:rPr lang="en-US" sz="1800" dirty="0"/>
              <a:t>to restore packet sequence</a:t>
            </a:r>
            <a:r>
              <a:rPr lang="en-US" sz="1800" dirty="0" smtClean="0"/>
              <a:t>.</a:t>
            </a:r>
            <a:endParaRPr lang="en-US" sz="1800" dirty="0"/>
          </a:p>
        </p:txBody>
      </p:sp>
      <p:pic>
        <p:nvPicPr>
          <p:cNvPr id="480260" name="Picture 4" descr="C:\WINDOWS\DESKTOP\Keith\book\multimedia\rtpPacket.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977900"/>
            <a:ext cx="7924800" cy="9413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859595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721" name="Rectangle 25"/>
          <p:cNvSpPr>
            <a:spLocks noGrp="1" noChangeArrowheads="1"/>
          </p:cNvSpPr>
          <p:nvPr>
            <p:ph type="title"/>
          </p:nvPr>
        </p:nvSpPr>
        <p:spPr/>
        <p:txBody>
          <a:bodyPr rIns="132080"/>
          <a:lstStyle/>
          <a:p>
            <a:pPr eaLnBrk="1" hangingPunct="1"/>
            <a:r>
              <a:rPr lang="en-US">
                <a:latin typeface="Eurostile"/>
                <a:ea typeface="ＭＳ Ｐゴシック" charset="0"/>
                <a:cs typeface="Eurostile"/>
              </a:rPr>
              <a:t>RTP Profiles</a:t>
            </a:r>
          </a:p>
        </p:txBody>
      </p:sp>
      <p:sp>
        <p:nvSpPr>
          <p:cNvPr id="30722" name="Rectangle 26"/>
          <p:cNvSpPr>
            <a:spLocks noGrp="1" noChangeArrowheads="1"/>
          </p:cNvSpPr>
          <p:nvPr>
            <p:ph idx="1"/>
          </p:nvPr>
        </p:nvSpPr>
        <p:spPr>
          <a:xfrm>
            <a:off x="107504" y="866775"/>
            <a:ext cx="8928992" cy="3066281"/>
          </a:xfrm>
        </p:spPr>
        <p:txBody>
          <a:bodyPr rIns="132080"/>
          <a:lstStyle/>
          <a:p>
            <a:pPr eaLnBrk="1" hangingPunct="1">
              <a:lnSpc>
                <a:spcPct val="90000"/>
              </a:lnSpc>
            </a:pPr>
            <a:r>
              <a:rPr lang="en-US" sz="2400" dirty="0">
                <a:latin typeface="Eurostile"/>
                <a:ea typeface="ＭＳ Ｐゴシック" charset="0"/>
                <a:cs typeface="Eurostile"/>
              </a:rPr>
              <a:t>Payload type identification</a:t>
            </a:r>
          </a:p>
          <a:p>
            <a:pPr marL="782638" lvl="1" eaLnBrk="1" hangingPunct="1">
              <a:lnSpc>
                <a:spcPct val="90000"/>
              </a:lnSpc>
            </a:pPr>
            <a:r>
              <a:rPr lang="en-US" sz="2000" dirty="0">
                <a:latin typeface="Eurostile"/>
                <a:ea typeface="ＭＳ Ｐゴシック" charset="0"/>
                <a:cs typeface="Eurostile"/>
              </a:rPr>
              <a:t>RTP provides services needed for generic A/V transport</a:t>
            </a:r>
          </a:p>
          <a:p>
            <a:pPr marL="1182688" lvl="2" eaLnBrk="1" hangingPunct="1">
              <a:lnSpc>
                <a:spcPct val="90000"/>
              </a:lnSpc>
            </a:pPr>
            <a:r>
              <a:rPr lang="en-US" sz="1800" dirty="0">
                <a:latin typeface="Eurostile"/>
                <a:ea typeface="ＭＳ Ｐゴシック" charset="0"/>
                <a:cs typeface="Eurostile"/>
              </a:rPr>
              <a:t>Particular codecs with additional requirements</a:t>
            </a:r>
          </a:p>
          <a:p>
            <a:pPr marL="1182688" lvl="2" eaLnBrk="1" hangingPunct="1">
              <a:lnSpc>
                <a:spcPct val="90000"/>
              </a:lnSpc>
            </a:pPr>
            <a:r>
              <a:rPr lang="en-US" sz="1800" dirty="0">
                <a:latin typeface="Eurostile"/>
                <a:ea typeface="ＭＳ Ｐゴシック" charset="0"/>
                <a:cs typeface="Eurostile"/>
              </a:rPr>
              <a:t>Payload formats defined for each codec: syntax and semantic of RTP payload</a:t>
            </a:r>
          </a:p>
          <a:p>
            <a:pPr marL="782638" lvl="1" eaLnBrk="1" hangingPunct="1">
              <a:lnSpc>
                <a:spcPct val="90000"/>
              </a:lnSpc>
            </a:pPr>
            <a:r>
              <a:rPr lang="en-US" sz="2000" dirty="0">
                <a:latin typeface="Eurostile"/>
                <a:ea typeface="ＭＳ Ｐゴシック" charset="0"/>
                <a:cs typeface="Eurostile"/>
              </a:rPr>
              <a:t>Payload types</a:t>
            </a:r>
          </a:p>
          <a:p>
            <a:pPr marL="1182688" lvl="2" eaLnBrk="1" hangingPunct="1">
              <a:lnSpc>
                <a:spcPct val="90000"/>
              </a:lnSpc>
            </a:pPr>
            <a:r>
              <a:rPr lang="en-US" sz="1800" dirty="0">
                <a:latin typeface="Eurostile"/>
                <a:ea typeface="ＭＳ Ｐゴシック" charset="0"/>
                <a:cs typeface="Eurostile"/>
              </a:rPr>
              <a:t>Static: RTP AV profile document</a:t>
            </a:r>
          </a:p>
          <a:p>
            <a:pPr marL="1182688" lvl="2" eaLnBrk="1" hangingPunct="1">
              <a:lnSpc>
                <a:spcPct val="90000"/>
              </a:lnSpc>
            </a:pPr>
            <a:r>
              <a:rPr lang="en-US" sz="1800" dirty="0">
                <a:latin typeface="Eurostile"/>
                <a:ea typeface="ＭＳ Ｐゴシック" charset="0"/>
                <a:cs typeface="Eurostile"/>
              </a:rPr>
              <a:t>Dynamic: agreement on per-session basis</a:t>
            </a:r>
          </a:p>
          <a:p>
            <a:pPr eaLnBrk="1" hangingPunct="1">
              <a:lnSpc>
                <a:spcPct val="90000"/>
              </a:lnSpc>
            </a:pPr>
            <a:r>
              <a:rPr lang="en-US" sz="2400" dirty="0">
                <a:latin typeface="Eurostile"/>
                <a:ea typeface="ＭＳ Ｐゴシック" charset="0"/>
                <a:cs typeface="Eurostile"/>
              </a:rPr>
              <a:t>Profiles and Payload Formats in RTP Framework</a:t>
            </a:r>
          </a:p>
        </p:txBody>
      </p:sp>
      <p:grpSp>
        <p:nvGrpSpPr>
          <p:cNvPr id="30723" name="Group 27"/>
          <p:cNvGrpSpPr>
            <a:grpSpLocks/>
          </p:cNvGrpSpPr>
          <p:nvPr/>
        </p:nvGrpSpPr>
        <p:grpSpPr bwMode="auto">
          <a:xfrm>
            <a:off x="2003425" y="4256088"/>
            <a:ext cx="5724525" cy="1420812"/>
            <a:chOff x="0" y="0"/>
            <a:chExt cx="3606" cy="895"/>
          </a:xfrm>
        </p:grpSpPr>
        <p:sp>
          <p:nvSpPr>
            <p:cNvPr id="30724" name="AutoShape 28"/>
            <p:cNvSpPr>
              <a:spLocks/>
            </p:cNvSpPr>
            <p:nvPr/>
          </p:nvSpPr>
          <p:spPr bwMode="auto">
            <a:xfrm>
              <a:off x="8" y="564"/>
              <a:ext cx="1491" cy="324"/>
            </a:xfrm>
            <a:custGeom>
              <a:avLst/>
              <a:gdLst>
                <a:gd name="T0" fmla="*/ 0 w 21600"/>
                <a:gd name="T1" fmla="*/ 1400 h 21600"/>
                <a:gd name="T2" fmla="*/ 1753 w 21600"/>
                <a:gd name="T3" fmla="*/ 4133 h 21600"/>
                <a:gd name="T4" fmla="*/ 3318 w 21600"/>
                <a:gd name="T5" fmla="*/ 467 h 21600"/>
                <a:gd name="T6" fmla="*/ 5911 w 21600"/>
                <a:gd name="T7" fmla="*/ 4600 h 21600"/>
                <a:gd name="T8" fmla="*/ 8402 w 21600"/>
                <a:gd name="T9" fmla="*/ 933 h 21600"/>
                <a:gd name="T10" fmla="*/ 10590 w 21600"/>
                <a:gd name="T11" fmla="*/ 5067 h 21600"/>
                <a:gd name="T12" fmla="*/ 12763 w 21600"/>
                <a:gd name="T13" fmla="*/ 0 h 21600"/>
                <a:gd name="T14" fmla="*/ 18065 w 21600"/>
                <a:gd name="T15" fmla="*/ 4600 h 21600"/>
                <a:gd name="T16" fmla="*/ 19717 w 21600"/>
                <a:gd name="T17" fmla="*/ 467 h 21600"/>
                <a:gd name="T18" fmla="*/ 21600 w 21600"/>
                <a:gd name="T19" fmla="*/ 6467 h 21600"/>
                <a:gd name="T20" fmla="*/ 21600 w 21600"/>
                <a:gd name="T21" fmla="*/ 21600 h 21600"/>
                <a:gd name="T22" fmla="*/ 0 w 21600"/>
                <a:gd name="T23" fmla="*/ 21600 h 21600"/>
                <a:gd name="T24" fmla="*/ 0 w 21600"/>
                <a:gd name="T25" fmla="*/ 1400 h 21600"/>
                <a:gd name="T26" fmla="*/ 0 w 21600"/>
                <a:gd name="T27" fmla="*/ 1400 h 21600"/>
                <a:gd name="T28" fmla="*/ 0 w 21600"/>
                <a:gd name="T29" fmla="*/ 0 h 21600"/>
                <a:gd name="T30" fmla="*/ 21600 w 21600"/>
                <a:gd name="T31"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T28" t="T29" r="T30" b="T31"/>
              <a:pathLst>
                <a:path w="21600" h="21600">
                  <a:moveTo>
                    <a:pt x="0" y="1400"/>
                  </a:moveTo>
                  <a:lnTo>
                    <a:pt x="1753" y="4133"/>
                  </a:lnTo>
                  <a:lnTo>
                    <a:pt x="3318" y="467"/>
                  </a:lnTo>
                  <a:lnTo>
                    <a:pt x="5911" y="4600"/>
                  </a:lnTo>
                  <a:lnTo>
                    <a:pt x="8402" y="933"/>
                  </a:lnTo>
                  <a:lnTo>
                    <a:pt x="10590" y="5067"/>
                  </a:lnTo>
                  <a:lnTo>
                    <a:pt x="12763" y="0"/>
                  </a:lnTo>
                  <a:lnTo>
                    <a:pt x="18065" y="4600"/>
                  </a:lnTo>
                  <a:lnTo>
                    <a:pt x="19717" y="467"/>
                  </a:lnTo>
                  <a:lnTo>
                    <a:pt x="21600" y="6467"/>
                  </a:lnTo>
                  <a:lnTo>
                    <a:pt x="21600" y="21600"/>
                  </a:lnTo>
                  <a:lnTo>
                    <a:pt x="0" y="21600"/>
                  </a:lnTo>
                  <a:lnTo>
                    <a:pt x="0" y="1400"/>
                  </a:lnTo>
                  <a:close/>
                  <a:moveTo>
                    <a:pt x="0" y="1400"/>
                  </a:moveTo>
                </a:path>
              </a:pathLst>
            </a:cu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25" name="AutoShape 29"/>
            <p:cNvSpPr>
              <a:spLocks/>
            </p:cNvSpPr>
            <p:nvPr/>
          </p:nvSpPr>
          <p:spPr bwMode="auto">
            <a:xfrm>
              <a:off x="8" y="564"/>
              <a:ext cx="1498" cy="104"/>
            </a:xfrm>
            <a:custGeom>
              <a:avLst/>
              <a:gdLst>
                <a:gd name="T0" fmla="*/ 0 w 21600"/>
                <a:gd name="T1" fmla="*/ 4362 h 21600"/>
                <a:gd name="T2" fmla="*/ 1745 w 21600"/>
                <a:gd name="T3" fmla="*/ 12877 h 21600"/>
                <a:gd name="T4" fmla="*/ 1745 w 21600"/>
                <a:gd name="T5" fmla="*/ 14331 h 21600"/>
                <a:gd name="T6" fmla="*/ 1745 w 21600"/>
                <a:gd name="T7" fmla="*/ 12877 h 21600"/>
                <a:gd name="T8" fmla="*/ 3302 w 21600"/>
                <a:gd name="T9" fmla="*/ 1454 h 21600"/>
                <a:gd name="T10" fmla="*/ 5883 w 21600"/>
                <a:gd name="T11" fmla="*/ 14331 h 21600"/>
                <a:gd name="T12" fmla="*/ 5883 w 21600"/>
                <a:gd name="T13" fmla="*/ 15785 h 21600"/>
                <a:gd name="T14" fmla="*/ 5883 w 21600"/>
                <a:gd name="T15" fmla="*/ 14331 h 21600"/>
                <a:gd name="T16" fmla="*/ 8363 w 21600"/>
                <a:gd name="T17" fmla="*/ 2908 h 21600"/>
                <a:gd name="T18" fmla="*/ 10540 w 21600"/>
                <a:gd name="T19" fmla="*/ 15785 h 21600"/>
                <a:gd name="T20" fmla="*/ 10540 w 21600"/>
                <a:gd name="T21" fmla="*/ 17238 h 21600"/>
                <a:gd name="T22" fmla="*/ 10540 w 21600"/>
                <a:gd name="T23" fmla="*/ 15785 h 21600"/>
                <a:gd name="T24" fmla="*/ 12703 w 21600"/>
                <a:gd name="T25" fmla="*/ 0 h 21600"/>
                <a:gd name="T26" fmla="*/ 17981 w 21600"/>
                <a:gd name="T27" fmla="*/ 14331 h 21600"/>
                <a:gd name="T28" fmla="*/ 17981 w 21600"/>
                <a:gd name="T29" fmla="*/ 15785 h 21600"/>
                <a:gd name="T30" fmla="*/ 17981 w 21600"/>
                <a:gd name="T31" fmla="*/ 14331 h 21600"/>
                <a:gd name="T32" fmla="*/ 19625 w 21600"/>
                <a:gd name="T33" fmla="*/ 1454 h 21600"/>
                <a:gd name="T34" fmla="*/ 19740 w 21600"/>
                <a:gd name="T35" fmla="*/ 1454 h 21600"/>
                <a:gd name="T36" fmla="*/ 21600 w 21600"/>
                <a:gd name="T37" fmla="*/ 20146 h 21600"/>
                <a:gd name="T38" fmla="*/ 21499 w 21600"/>
                <a:gd name="T39" fmla="*/ 21600 h 21600"/>
                <a:gd name="T40" fmla="*/ 19625 w 21600"/>
                <a:gd name="T41" fmla="*/ 2908 h 21600"/>
                <a:gd name="T42" fmla="*/ 19740 w 21600"/>
                <a:gd name="T43" fmla="*/ 1454 h 21600"/>
                <a:gd name="T44" fmla="*/ 19625 w 21600"/>
                <a:gd name="T45" fmla="*/ 2908 h 21600"/>
                <a:gd name="T46" fmla="*/ 17981 w 21600"/>
                <a:gd name="T47" fmla="*/ 15785 h 21600"/>
                <a:gd name="T48" fmla="*/ 12703 w 21600"/>
                <a:gd name="T49" fmla="*/ 1454 h 21600"/>
                <a:gd name="T50" fmla="*/ 12703 w 21600"/>
                <a:gd name="T51" fmla="*/ 0 h 21600"/>
                <a:gd name="T52" fmla="*/ 12703 w 21600"/>
                <a:gd name="T53" fmla="*/ 1454 h 21600"/>
                <a:gd name="T54" fmla="*/ 10540 w 21600"/>
                <a:gd name="T55" fmla="*/ 17238 h 21600"/>
                <a:gd name="T56" fmla="*/ 8363 w 21600"/>
                <a:gd name="T57" fmla="*/ 4362 h 21600"/>
                <a:gd name="T58" fmla="*/ 8363 w 21600"/>
                <a:gd name="T59" fmla="*/ 2908 h 21600"/>
                <a:gd name="T60" fmla="*/ 8363 w 21600"/>
                <a:gd name="T61" fmla="*/ 4362 h 21600"/>
                <a:gd name="T62" fmla="*/ 5883 w 21600"/>
                <a:gd name="T63" fmla="*/ 15785 h 21600"/>
                <a:gd name="T64" fmla="*/ 3302 w 21600"/>
                <a:gd name="T65" fmla="*/ 2908 h 21600"/>
                <a:gd name="T66" fmla="*/ 3302 w 21600"/>
                <a:gd name="T67" fmla="*/ 1454 h 21600"/>
                <a:gd name="T68" fmla="*/ 3302 w 21600"/>
                <a:gd name="T69" fmla="*/ 2908 h 21600"/>
                <a:gd name="T70" fmla="*/ 1745 w 21600"/>
                <a:gd name="T71" fmla="*/ 14331 h 21600"/>
                <a:gd name="T72" fmla="*/ 0 w 21600"/>
                <a:gd name="T73" fmla="*/ 5815 h 21600"/>
                <a:gd name="T74" fmla="*/ 0 w 21600"/>
                <a:gd name="T75" fmla="*/ 4362 h 21600"/>
                <a:gd name="T76" fmla="*/ 0 w 21600"/>
                <a:gd name="T77" fmla="*/ 4362 h 21600"/>
                <a:gd name="T78" fmla="*/ 0 w 21600"/>
                <a:gd name="T79" fmla="*/ 0 h 21600"/>
                <a:gd name="T80" fmla="*/ 21600 w 21600"/>
                <a:gd name="T81"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T78" t="T79" r="T80" b="T81"/>
              <a:pathLst>
                <a:path w="21600" h="21600">
                  <a:moveTo>
                    <a:pt x="0" y="4362"/>
                  </a:moveTo>
                  <a:lnTo>
                    <a:pt x="1745" y="12877"/>
                  </a:lnTo>
                  <a:lnTo>
                    <a:pt x="1745" y="14331"/>
                  </a:lnTo>
                  <a:lnTo>
                    <a:pt x="1745" y="12877"/>
                  </a:lnTo>
                  <a:lnTo>
                    <a:pt x="3302" y="1454"/>
                  </a:lnTo>
                  <a:lnTo>
                    <a:pt x="5883" y="14331"/>
                  </a:lnTo>
                  <a:lnTo>
                    <a:pt x="5883" y="15785"/>
                  </a:lnTo>
                  <a:lnTo>
                    <a:pt x="5883" y="14331"/>
                  </a:lnTo>
                  <a:lnTo>
                    <a:pt x="8363" y="2908"/>
                  </a:lnTo>
                  <a:lnTo>
                    <a:pt x="10540" y="15785"/>
                  </a:lnTo>
                  <a:lnTo>
                    <a:pt x="10540" y="17238"/>
                  </a:lnTo>
                  <a:lnTo>
                    <a:pt x="10540" y="15785"/>
                  </a:lnTo>
                  <a:lnTo>
                    <a:pt x="12703" y="0"/>
                  </a:lnTo>
                  <a:lnTo>
                    <a:pt x="17981" y="14331"/>
                  </a:lnTo>
                  <a:lnTo>
                    <a:pt x="17981" y="15785"/>
                  </a:lnTo>
                  <a:lnTo>
                    <a:pt x="17981" y="14331"/>
                  </a:lnTo>
                  <a:lnTo>
                    <a:pt x="19625" y="1454"/>
                  </a:lnTo>
                  <a:lnTo>
                    <a:pt x="19740" y="1454"/>
                  </a:lnTo>
                  <a:lnTo>
                    <a:pt x="21600" y="20146"/>
                  </a:lnTo>
                  <a:lnTo>
                    <a:pt x="21499" y="21600"/>
                  </a:lnTo>
                  <a:lnTo>
                    <a:pt x="19625" y="2908"/>
                  </a:lnTo>
                  <a:lnTo>
                    <a:pt x="19740" y="1454"/>
                  </a:lnTo>
                  <a:lnTo>
                    <a:pt x="19625" y="2908"/>
                  </a:lnTo>
                  <a:lnTo>
                    <a:pt x="17981" y="15785"/>
                  </a:lnTo>
                  <a:lnTo>
                    <a:pt x="12703" y="1454"/>
                  </a:lnTo>
                  <a:lnTo>
                    <a:pt x="12703" y="0"/>
                  </a:lnTo>
                  <a:lnTo>
                    <a:pt x="12703" y="1454"/>
                  </a:lnTo>
                  <a:lnTo>
                    <a:pt x="10540" y="17238"/>
                  </a:lnTo>
                  <a:lnTo>
                    <a:pt x="8363" y="4362"/>
                  </a:lnTo>
                  <a:lnTo>
                    <a:pt x="8363" y="2908"/>
                  </a:lnTo>
                  <a:lnTo>
                    <a:pt x="8363" y="4362"/>
                  </a:lnTo>
                  <a:lnTo>
                    <a:pt x="5883" y="15785"/>
                  </a:lnTo>
                  <a:lnTo>
                    <a:pt x="3302" y="2908"/>
                  </a:lnTo>
                  <a:lnTo>
                    <a:pt x="3302" y="1454"/>
                  </a:lnTo>
                  <a:lnTo>
                    <a:pt x="3302" y="2908"/>
                  </a:lnTo>
                  <a:lnTo>
                    <a:pt x="1745" y="14331"/>
                  </a:lnTo>
                  <a:lnTo>
                    <a:pt x="0" y="5815"/>
                  </a:lnTo>
                  <a:lnTo>
                    <a:pt x="0" y="4362"/>
                  </a:lnTo>
                  <a:close/>
                  <a:moveTo>
                    <a:pt x="0" y="4362"/>
                  </a:moveTo>
                </a:path>
              </a:pathLst>
            </a:cu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26" name="Rectangle 30"/>
            <p:cNvSpPr>
              <a:spLocks/>
            </p:cNvSpPr>
            <p:nvPr/>
          </p:nvSpPr>
          <p:spPr bwMode="auto">
            <a:xfrm>
              <a:off x="1499" y="661"/>
              <a:ext cx="7" cy="23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27" name="Rectangle 31"/>
            <p:cNvSpPr>
              <a:spLocks/>
            </p:cNvSpPr>
            <p:nvPr/>
          </p:nvSpPr>
          <p:spPr bwMode="auto">
            <a:xfrm>
              <a:off x="8" y="888"/>
              <a:ext cx="1491" cy="7"/>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28" name="Line 32"/>
            <p:cNvSpPr>
              <a:spLocks noChangeShapeType="1"/>
            </p:cNvSpPr>
            <p:nvPr/>
          </p:nvSpPr>
          <p:spPr bwMode="auto">
            <a:xfrm>
              <a:off x="7" y="585"/>
              <a:ext cx="7" cy="30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a:lstStyle/>
            <a:p>
              <a:endParaRPr lang="en-US"/>
            </a:p>
          </p:txBody>
        </p:sp>
        <p:sp>
          <p:nvSpPr>
            <p:cNvPr id="30729" name="AutoShape 33"/>
            <p:cNvSpPr>
              <a:spLocks/>
            </p:cNvSpPr>
            <p:nvPr/>
          </p:nvSpPr>
          <p:spPr bwMode="auto">
            <a:xfrm>
              <a:off x="0" y="365"/>
              <a:ext cx="1499" cy="248"/>
            </a:xfrm>
            <a:custGeom>
              <a:avLst/>
              <a:gdLst>
                <a:gd name="T0" fmla="*/ 0 w 21600"/>
                <a:gd name="T1" fmla="*/ 0 h 21600"/>
                <a:gd name="T2" fmla="*/ 21600 w 21600"/>
                <a:gd name="T3" fmla="*/ 0 h 21600"/>
                <a:gd name="T4" fmla="*/ 21600 w 21600"/>
                <a:gd name="T5" fmla="*/ 21600 h 21600"/>
                <a:gd name="T6" fmla="*/ 19424 w 21600"/>
                <a:gd name="T7" fmla="*/ 13152 h 21600"/>
                <a:gd name="T8" fmla="*/ 18185 w 21600"/>
                <a:gd name="T9" fmla="*/ 19161 h 21600"/>
                <a:gd name="T10" fmla="*/ 12407 w 21600"/>
                <a:gd name="T11" fmla="*/ 13761 h 21600"/>
                <a:gd name="T12" fmla="*/ 10332 w 21600"/>
                <a:gd name="T13" fmla="*/ 19771 h 21600"/>
                <a:gd name="T14" fmla="*/ 8372 w 21600"/>
                <a:gd name="T15" fmla="*/ 14371 h 21600"/>
                <a:gd name="T16" fmla="*/ 5072 w 21600"/>
                <a:gd name="T17" fmla="*/ 16810 h 21600"/>
                <a:gd name="T18" fmla="*/ 3617 w 21600"/>
                <a:gd name="T19" fmla="*/ 12542 h 21600"/>
                <a:gd name="T20" fmla="*/ 1355 w 21600"/>
                <a:gd name="T21" fmla="*/ 17332 h 21600"/>
                <a:gd name="T22" fmla="*/ 115 w 21600"/>
                <a:gd name="T23" fmla="*/ 12542 h 21600"/>
                <a:gd name="T24" fmla="*/ 0 w 21600"/>
                <a:gd name="T25" fmla="*/ 0 h 21600"/>
                <a:gd name="T26" fmla="*/ 0 w 21600"/>
                <a:gd name="T27" fmla="*/ 0 h 21600"/>
                <a:gd name="T28" fmla="*/ 0 w 21600"/>
                <a:gd name="T29" fmla="*/ 0 h 21600"/>
                <a:gd name="T30" fmla="*/ 21600 w 21600"/>
                <a:gd name="T31"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T28" t="T29" r="T30" b="T31"/>
              <a:pathLst>
                <a:path w="21600" h="21600">
                  <a:moveTo>
                    <a:pt x="0" y="0"/>
                  </a:moveTo>
                  <a:lnTo>
                    <a:pt x="21600" y="0"/>
                  </a:lnTo>
                  <a:lnTo>
                    <a:pt x="21600" y="21600"/>
                  </a:lnTo>
                  <a:lnTo>
                    <a:pt x="19424" y="13152"/>
                  </a:lnTo>
                  <a:lnTo>
                    <a:pt x="18185" y="19161"/>
                  </a:lnTo>
                  <a:lnTo>
                    <a:pt x="12407" y="13761"/>
                  </a:lnTo>
                  <a:lnTo>
                    <a:pt x="10332" y="19771"/>
                  </a:lnTo>
                  <a:lnTo>
                    <a:pt x="8372" y="14371"/>
                  </a:lnTo>
                  <a:lnTo>
                    <a:pt x="5072" y="16810"/>
                  </a:lnTo>
                  <a:lnTo>
                    <a:pt x="3617" y="12542"/>
                  </a:lnTo>
                  <a:lnTo>
                    <a:pt x="1355" y="17332"/>
                  </a:lnTo>
                  <a:lnTo>
                    <a:pt x="115" y="12542"/>
                  </a:lnTo>
                  <a:lnTo>
                    <a:pt x="0" y="0"/>
                  </a:lnTo>
                  <a:close/>
                  <a:moveTo>
                    <a:pt x="0" y="0"/>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30" name="Rectangle 34"/>
            <p:cNvSpPr>
              <a:spLocks/>
            </p:cNvSpPr>
            <p:nvPr/>
          </p:nvSpPr>
          <p:spPr bwMode="auto">
            <a:xfrm>
              <a:off x="0" y="365"/>
              <a:ext cx="1506" cy="7"/>
            </a:xfrm>
            <a:prstGeom prst="rect">
              <a:avLst/>
            </a:prstGeom>
            <a:blipFill dpi="0" rotWithShape="0">
              <a:blip r:embed="rId5"/>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31" name="AutoShape 35"/>
            <p:cNvSpPr>
              <a:spLocks/>
            </p:cNvSpPr>
            <p:nvPr/>
          </p:nvSpPr>
          <p:spPr bwMode="auto">
            <a:xfrm>
              <a:off x="0" y="365"/>
              <a:ext cx="1506" cy="261"/>
            </a:xfrm>
            <a:custGeom>
              <a:avLst/>
              <a:gdLst>
                <a:gd name="T0" fmla="*/ 21600 w 21600"/>
                <a:gd name="T1" fmla="*/ 0 h 21600"/>
                <a:gd name="T2" fmla="*/ 21600 w 21600"/>
                <a:gd name="T3" fmla="*/ 20524 h 21600"/>
                <a:gd name="T4" fmla="*/ 21600 w 21600"/>
                <a:gd name="T5" fmla="*/ 21600 h 21600"/>
                <a:gd name="T6" fmla="*/ 21500 w 21600"/>
                <a:gd name="T7" fmla="*/ 21103 h 21600"/>
                <a:gd name="T8" fmla="*/ 19334 w 21600"/>
                <a:gd name="T9" fmla="*/ 13076 h 21600"/>
                <a:gd name="T10" fmla="*/ 19334 w 21600"/>
                <a:gd name="T11" fmla="*/ 12497 h 21600"/>
                <a:gd name="T12" fmla="*/ 19434 w 21600"/>
                <a:gd name="T13" fmla="*/ 13076 h 21600"/>
                <a:gd name="T14" fmla="*/ 18201 w 21600"/>
                <a:gd name="T15" fmla="*/ 18786 h 21600"/>
                <a:gd name="T16" fmla="*/ 18100 w 21600"/>
                <a:gd name="T17" fmla="*/ 18786 h 21600"/>
                <a:gd name="T18" fmla="*/ 12349 w 21600"/>
                <a:gd name="T19" fmla="*/ 13655 h 21600"/>
                <a:gd name="T20" fmla="*/ 12349 w 21600"/>
                <a:gd name="T21" fmla="*/ 13076 h 21600"/>
                <a:gd name="T22" fmla="*/ 12349 w 21600"/>
                <a:gd name="T23" fmla="*/ 13655 h 21600"/>
                <a:gd name="T24" fmla="*/ 10284 w 21600"/>
                <a:gd name="T25" fmla="*/ 19366 h 21600"/>
                <a:gd name="T26" fmla="*/ 8333 w 21600"/>
                <a:gd name="T27" fmla="*/ 14234 h 21600"/>
                <a:gd name="T28" fmla="*/ 8333 w 21600"/>
                <a:gd name="T29" fmla="*/ 13655 h 21600"/>
                <a:gd name="T30" fmla="*/ 8333 w 21600"/>
                <a:gd name="T31" fmla="*/ 14234 h 21600"/>
                <a:gd name="T32" fmla="*/ 5049 w 21600"/>
                <a:gd name="T33" fmla="*/ 16469 h 21600"/>
                <a:gd name="T34" fmla="*/ 3600 w 21600"/>
                <a:gd name="T35" fmla="*/ 12497 h 21600"/>
                <a:gd name="T36" fmla="*/ 3600 w 21600"/>
                <a:gd name="T37" fmla="*/ 11917 h 21600"/>
                <a:gd name="T38" fmla="*/ 3600 w 21600"/>
                <a:gd name="T39" fmla="*/ 12497 h 21600"/>
                <a:gd name="T40" fmla="*/ 1348 w 21600"/>
                <a:gd name="T41" fmla="*/ 17048 h 21600"/>
                <a:gd name="T42" fmla="*/ 115 w 21600"/>
                <a:gd name="T43" fmla="*/ 12497 h 21600"/>
                <a:gd name="T44" fmla="*/ 115 w 21600"/>
                <a:gd name="T45" fmla="*/ 11917 h 21600"/>
                <a:gd name="T46" fmla="*/ 0 w 21600"/>
                <a:gd name="T47" fmla="*/ 0 h 21600"/>
                <a:gd name="T48" fmla="*/ 115 w 21600"/>
                <a:gd name="T49" fmla="*/ 0 h 21600"/>
                <a:gd name="T50" fmla="*/ 215 w 21600"/>
                <a:gd name="T51" fmla="*/ 11917 h 21600"/>
                <a:gd name="T52" fmla="*/ 115 w 21600"/>
                <a:gd name="T53" fmla="*/ 11917 h 21600"/>
                <a:gd name="T54" fmla="*/ 215 w 21600"/>
                <a:gd name="T55" fmla="*/ 11917 h 21600"/>
                <a:gd name="T56" fmla="*/ 1449 w 21600"/>
                <a:gd name="T57" fmla="*/ 16469 h 21600"/>
                <a:gd name="T58" fmla="*/ 1348 w 21600"/>
                <a:gd name="T59" fmla="*/ 17048 h 21600"/>
                <a:gd name="T60" fmla="*/ 1348 w 21600"/>
                <a:gd name="T61" fmla="*/ 16469 h 21600"/>
                <a:gd name="T62" fmla="*/ 3600 w 21600"/>
                <a:gd name="T63" fmla="*/ 11917 h 21600"/>
                <a:gd name="T64" fmla="*/ 5049 w 21600"/>
                <a:gd name="T65" fmla="*/ 15972 h 21600"/>
                <a:gd name="T66" fmla="*/ 5049 w 21600"/>
                <a:gd name="T67" fmla="*/ 16469 h 21600"/>
                <a:gd name="T68" fmla="*/ 5049 w 21600"/>
                <a:gd name="T69" fmla="*/ 15972 h 21600"/>
                <a:gd name="T70" fmla="*/ 8333 w 21600"/>
                <a:gd name="T71" fmla="*/ 13655 h 21600"/>
                <a:gd name="T72" fmla="*/ 10284 w 21600"/>
                <a:gd name="T73" fmla="*/ 18786 h 21600"/>
                <a:gd name="T74" fmla="*/ 10284 w 21600"/>
                <a:gd name="T75" fmla="*/ 19366 h 21600"/>
                <a:gd name="T76" fmla="*/ 10284 w 21600"/>
                <a:gd name="T77" fmla="*/ 18786 h 21600"/>
                <a:gd name="T78" fmla="*/ 12349 w 21600"/>
                <a:gd name="T79" fmla="*/ 13076 h 21600"/>
                <a:gd name="T80" fmla="*/ 18100 w 21600"/>
                <a:gd name="T81" fmla="*/ 18207 h 21600"/>
                <a:gd name="T82" fmla="*/ 18100 w 21600"/>
                <a:gd name="T83" fmla="*/ 18786 h 21600"/>
                <a:gd name="T84" fmla="*/ 18100 w 21600"/>
                <a:gd name="T85" fmla="*/ 18207 h 21600"/>
                <a:gd name="T86" fmla="*/ 19334 w 21600"/>
                <a:gd name="T87" fmla="*/ 12497 h 21600"/>
                <a:gd name="T88" fmla="*/ 19434 w 21600"/>
                <a:gd name="T89" fmla="*/ 12497 h 21600"/>
                <a:gd name="T90" fmla="*/ 21600 w 21600"/>
                <a:gd name="T91" fmla="*/ 20524 h 21600"/>
                <a:gd name="T92" fmla="*/ 21500 w 21600"/>
                <a:gd name="T93" fmla="*/ 21103 h 21600"/>
                <a:gd name="T94" fmla="*/ 21500 w 21600"/>
                <a:gd name="T95" fmla="*/ 20524 h 21600"/>
                <a:gd name="T96" fmla="*/ 21500 w 21600"/>
                <a:gd name="T97" fmla="*/ 0 h 21600"/>
                <a:gd name="T98" fmla="*/ 21600 w 21600"/>
                <a:gd name="T99" fmla="*/ 0 h 21600"/>
                <a:gd name="T100" fmla="*/ 21600 w 21600"/>
                <a:gd name="T101" fmla="*/ 0 h 21600"/>
                <a:gd name="T102" fmla="*/ 0 w 21600"/>
                <a:gd name="T103" fmla="*/ 0 h 21600"/>
                <a:gd name="T104" fmla="*/ 21600 w 21600"/>
                <a:gd name="T105"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T102" t="T103" r="T104" b="T105"/>
              <a:pathLst>
                <a:path w="21600" h="21600">
                  <a:moveTo>
                    <a:pt x="21600" y="0"/>
                  </a:moveTo>
                  <a:lnTo>
                    <a:pt x="21600" y="20524"/>
                  </a:lnTo>
                  <a:lnTo>
                    <a:pt x="21600" y="21600"/>
                  </a:lnTo>
                  <a:lnTo>
                    <a:pt x="21500" y="21103"/>
                  </a:lnTo>
                  <a:lnTo>
                    <a:pt x="19334" y="13076"/>
                  </a:lnTo>
                  <a:lnTo>
                    <a:pt x="19334" y="12497"/>
                  </a:lnTo>
                  <a:lnTo>
                    <a:pt x="19434" y="13076"/>
                  </a:lnTo>
                  <a:lnTo>
                    <a:pt x="18201" y="18786"/>
                  </a:lnTo>
                  <a:lnTo>
                    <a:pt x="18100" y="18786"/>
                  </a:lnTo>
                  <a:lnTo>
                    <a:pt x="12349" y="13655"/>
                  </a:lnTo>
                  <a:lnTo>
                    <a:pt x="12349" y="13076"/>
                  </a:lnTo>
                  <a:lnTo>
                    <a:pt x="12349" y="13655"/>
                  </a:lnTo>
                  <a:lnTo>
                    <a:pt x="10284" y="19366"/>
                  </a:lnTo>
                  <a:lnTo>
                    <a:pt x="8333" y="14234"/>
                  </a:lnTo>
                  <a:lnTo>
                    <a:pt x="8333" y="13655"/>
                  </a:lnTo>
                  <a:lnTo>
                    <a:pt x="8333" y="14234"/>
                  </a:lnTo>
                  <a:lnTo>
                    <a:pt x="5049" y="16469"/>
                  </a:lnTo>
                  <a:lnTo>
                    <a:pt x="3600" y="12497"/>
                  </a:lnTo>
                  <a:lnTo>
                    <a:pt x="3600" y="11917"/>
                  </a:lnTo>
                  <a:lnTo>
                    <a:pt x="3600" y="12497"/>
                  </a:lnTo>
                  <a:lnTo>
                    <a:pt x="1348" y="17048"/>
                  </a:lnTo>
                  <a:lnTo>
                    <a:pt x="115" y="12497"/>
                  </a:lnTo>
                  <a:lnTo>
                    <a:pt x="115" y="11917"/>
                  </a:lnTo>
                  <a:lnTo>
                    <a:pt x="0" y="0"/>
                  </a:lnTo>
                  <a:lnTo>
                    <a:pt x="115" y="0"/>
                  </a:lnTo>
                  <a:lnTo>
                    <a:pt x="215" y="11917"/>
                  </a:lnTo>
                  <a:lnTo>
                    <a:pt x="115" y="11917"/>
                  </a:lnTo>
                  <a:lnTo>
                    <a:pt x="215" y="11917"/>
                  </a:lnTo>
                  <a:lnTo>
                    <a:pt x="1449" y="16469"/>
                  </a:lnTo>
                  <a:lnTo>
                    <a:pt x="1348" y="17048"/>
                  </a:lnTo>
                  <a:lnTo>
                    <a:pt x="1348" y="16469"/>
                  </a:lnTo>
                  <a:lnTo>
                    <a:pt x="3600" y="11917"/>
                  </a:lnTo>
                  <a:lnTo>
                    <a:pt x="5049" y="15972"/>
                  </a:lnTo>
                  <a:lnTo>
                    <a:pt x="5049" y="16469"/>
                  </a:lnTo>
                  <a:lnTo>
                    <a:pt x="5049" y="15972"/>
                  </a:lnTo>
                  <a:lnTo>
                    <a:pt x="8333" y="13655"/>
                  </a:lnTo>
                  <a:lnTo>
                    <a:pt x="10284" y="18786"/>
                  </a:lnTo>
                  <a:lnTo>
                    <a:pt x="10284" y="19366"/>
                  </a:lnTo>
                  <a:lnTo>
                    <a:pt x="10284" y="18786"/>
                  </a:lnTo>
                  <a:lnTo>
                    <a:pt x="12349" y="13076"/>
                  </a:lnTo>
                  <a:lnTo>
                    <a:pt x="18100" y="18207"/>
                  </a:lnTo>
                  <a:lnTo>
                    <a:pt x="18100" y="18786"/>
                  </a:lnTo>
                  <a:lnTo>
                    <a:pt x="18100" y="18207"/>
                  </a:lnTo>
                  <a:lnTo>
                    <a:pt x="19334" y="12497"/>
                  </a:lnTo>
                  <a:lnTo>
                    <a:pt x="19434" y="12497"/>
                  </a:lnTo>
                  <a:lnTo>
                    <a:pt x="21600" y="20524"/>
                  </a:lnTo>
                  <a:lnTo>
                    <a:pt x="21500" y="21103"/>
                  </a:lnTo>
                  <a:lnTo>
                    <a:pt x="21500" y="20524"/>
                  </a:lnTo>
                  <a:lnTo>
                    <a:pt x="21500" y="0"/>
                  </a:lnTo>
                  <a:lnTo>
                    <a:pt x="21600" y="0"/>
                  </a:lnTo>
                  <a:close/>
                  <a:moveTo>
                    <a:pt x="21600" y="0"/>
                  </a:moveTo>
                </a:path>
              </a:pathLst>
            </a:custGeom>
            <a:blipFill dpi="0" rotWithShape="0">
              <a:blip r:embed="rId5"/>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32" name="Rectangle 36"/>
            <p:cNvSpPr>
              <a:spLocks/>
            </p:cNvSpPr>
            <p:nvPr/>
          </p:nvSpPr>
          <p:spPr bwMode="auto">
            <a:xfrm>
              <a:off x="803" y="0"/>
              <a:ext cx="696" cy="303"/>
            </a:xfrm>
            <a:prstGeom prst="rect">
              <a:avLst/>
            </a:pr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33" name="Rectangle 37"/>
            <p:cNvSpPr>
              <a:spLocks/>
            </p:cNvSpPr>
            <p:nvPr/>
          </p:nvSpPr>
          <p:spPr bwMode="auto">
            <a:xfrm>
              <a:off x="803" y="0"/>
              <a:ext cx="703" cy="7"/>
            </a:xfrm>
            <a:prstGeom prst="rect">
              <a:avLst/>
            </a:prstGeom>
            <a:blipFill dpi="0" rotWithShape="0">
              <a:blip r:embed="rId7"/>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34" name="Rectangle 38"/>
            <p:cNvSpPr>
              <a:spLocks/>
            </p:cNvSpPr>
            <p:nvPr/>
          </p:nvSpPr>
          <p:spPr bwMode="auto">
            <a:xfrm>
              <a:off x="1499" y="0"/>
              <a:ext cx="7" cy="310"/>
            </a:xfrm>
            <a:prstGeom prst="rect">
              <a:avLst/>
            </a:prstGeom>
            <a:blipFill dpi="0" rotWithShape="0">
              <a:blip r:embed="rId7"/>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35" name="Rectangle 39"/>
            <p:cNvSpPr>
              <a:spLocks/>
            </p:cNvSpPr>
            <p:nvPr/>
          </p:nvSpPr>
          <p:spPr bwMode="auto">
            <a:xfrm>
              <a:off x="803" y="303"/>
              <a:ext cx="696" cy="7"/>
            </a:xfrm>
            <a:prstGeom prst="rect">
              <a:avLst/>
            </a:prstGeom>
            <a:blipFill dpi="0" rotWithShape="0">
              <a:blip r:embed="rId7"/>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36" name="Rectangle 40"/>
            <p:cNvSpPr>
              <a:spLocks/>
            </p:cNvSpPr>
            <p:nvPr/>
          </p:nvSpPr>
          <p:spPr bwMode="auto">
            <a:xfrm>
              <a:off x="803" y="0"/>
              <a:ext cx="7" cy="303"/>
            </a:xfrm>
            <a:prstGeom prst="rect">
              <a:avLst/>
            </a:prstGeom>
            <a:blipFill dpi="0" rotWithShape="0">
              <a:blip r:embed="rId7"/>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37" name="Rectangle 41"/>
            <p:cNvSpPr>
              <a:spLocks/>
            </p:cNvSpPr>
            <p:nvPr/>
          </p:nvSpPr>
          <p:spPr bwMode="auto">
            <a:xfrm>
              <a:off x="0" y="0"/>
              <a:ext cx="753" cy="296"/>
            </a:xfrm>
            <a:prstGeom prst="rect">
              <a:avLst/>
            </a:pr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38" name="Rectangle 42"/>
            <p:cNvSpPr>
              <a:spLocks/>
            </p:cNvSpPr>
            <p:nvPr/>
          </p:nvSpPr>
          <p:spPr bwMode="auto">
            <a:xfrm>
              <a:off x="0" y="0"/>
              <a:ext cx="760" cy="7"/>
            </a:xfrm>
            <a:prstGeom prst="rect">
              <a:avLst/>
            </a:prstGeom>
            <a:blipFill dpi="0" rotWithShape="0">
              <a:blip r:embed="rId7"/>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39" name="Rectangle 43"/>
            <p:cNvSpPr>
              <a:spLocks/>
            </p:cNvSpPr>
            <p:nvPr/>
          </p:nvSpPr>
          <p:spPr bwMode="auto">
            <a:xfrm>
              <a:off x="753" y="0"/>
              <a:ext cx="7" cy="303"/>
            </a:xfrm>
            <a:prstGeom prst="rect">
              <a:avLst/>
            </a:prstGeom>
            <a:blipFill dpi="0" rotWithShape="0">
              <a:blip r:embed="rId7"/>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40" name="Rectangle 44"/>
            <p:cNvSpPr>
              <a:spLocks/>
            </p:cNvSpPr>
            <p:nvPr/>
          </p:nvSpPr>
          <p:spPr bwMode="auto">
            <a:xfrm>
              <a:off x="0" y="296"/>
              <a:ext cx="753" cy="7"/>
            </a:xfrm>
            <a:prstGeom prst="rect">
              <a:avLst/>
            </a:prstGeom>
            <a:blipFill dpi="0" rotWithShape="0">
              <a:blip r:embed="rId7"/>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41" name="Rectangle 45"/>
            <p:cNvSpPr>
              <a:spLocks/>
            </p:cNvSpPr>
            <p:nvPr/>
          </p:nvSpPr>
          <p:spPr bwMode="auto">
            <a:xfrm>
              <a:off x="0" y="0"/>
              <a:ext cx="8" cy="296"/>
            </a:xfrm>
            <a:prstGeom prst="rect">
              <a:avLst/>
            </a:prstGeom>
            <a:blipFill dpi="0" rotWithShape="0">
              <a:blip r:embed="rId7"/>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42" name="Rectangle 46"/>
            <p:cNvSpPr>
              <a:spLocks/>
            </p:cNvSpPr>
            <p:nvPr/>
          </p:nvSpPr>
          <p:spPr bwMode="auto">
            <a:xfrm>
              <a:off x="94" y="640"/>
              <a:ext cx="712"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600">
                  <a:solidFill>
                    <a:srgbClr val="AB0869"/>
                  </a:solidFill>
                  <a:latin typeface="Helvetica" charset="0"/>
                  <a:cs typeface="Helvetica" charset="0"/>
                  <a:sym typeface="Helvetica" charset="0"/>
                </a:rPr>
                <a:t>RTP / RTCP</a:t>
              </a:r>
            </a:p>
          </p:txBody>
        </p:sp>
        <p:sp>
          <p:nvSpPr>
            <p:cNvPr id="30743" name="Rectangle 47"/>
            <p:cNvSpPr>
              <a:spLocks/>
            </p:cNvSpPr>
            <p:nvPr/>
          </p:nvSpPr>
          <p:spPr bwMode="auto">
            <a:xfrm>
              <a:off x="86" y="372"/>
              <a:ext cx="567"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600">
                  <a:solidFill>
                    <a:srgbClr val="AB0869"/>
                  </a:solidFill>
                  <a:latin typeface="Helvetica" charset="0"/>
                  <a:cs typeface="Helvetica" charset="0"/>
                  <a:sym typeface="Helvetica" charset="0"/>
                </a:rPr>
                <a:t>AV Profile</a:t>
              </a:r>
            </a:p>
          </p:txBody>
        </p:sp>
        <p:sp>
          <p:nvSpPr>
            <p:cNvPr id="30744" name="Rectangle 48"/>
            <p:cNvSpPr>
              <a:spLocks/>
            </p:cNvSpPr>
            <p:nvPr/>
          </p:nvSpPr>
          <p:spPr bwMode="auto">
            <a:xfrm>
              <a:off x="101" y="21"/>
              <a:ext cx="570"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600">
                  <a:solidFill>
                    <a:srgbClr val="AB0869"/>
                  </a:solidFill>
                  <a:latin typeface="Helvetica" charset="0"/>
                  <a:cs typeface="Helvetica" charset="0"/>
                  <a:sym typeface="Helvetica" charset="0"/>
                </a:rPr>
                <a:t>Additional</a:t>
              </a:r>
            </a:p>
          </p:txBody>
        </p:sp>
        <p:sp>
          <p:nvSpPr>
            <p:cNvPr id="30745" name="Rectangle 49"/>
            <p:cNvSpPr>
              <a:spLocks/>
            </p:cNvSpPr>
            <p:nvPr/>
          </p:nvSpPr>
          <p:spPr bwMode="auto">
            <a:xfrm>
              <a:off x="101" y="145"/>
              <a:ext cx="434"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600">
                  <a:solidFill>
                    <a:srgbClr val="AB0869"/>
                  </a:solidFill>
                  <a:latin typeface="Helvetica" charset="0"/>
                  <a:cs typeface="Helvetica" charset="0"/>
                  <a:sym typeface="Helvetica" charset="0"/>
                </a:rPr>
                <a:t>Profiles</a:t>
              </a:r>
            </a:p>
          </p:txBody>
        </p:sp>
        <p:sp>
          <p:nvSpPr>
            <p:cNvPr id="30746" name="Rectangle 50"/>
            <p:cNvSpPr>
              <a:spLocks/>
            </p:cNvSpPr>
            <p:nvPr/>
          </p:nvSpPr>
          <p:spPr bwMode="auto">
            <a:xfrm>
              <a:off x="904" y="21"/>
              <a:ext cx="470"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600">
                  <a:solidFill>
                    <a:srgbClr val="AB0869"/>
                  </a:solidFill>
                  <a:latin typeface="Helvetica" charset="0"/>
                  <a:cs typeface="Helvetica" charset="0"/>
                  <a:sym typeface="Helvetica" charset="0"/>
                </a:rPr>
                <a:t>Payload</a:t>
              </a:r>
            </a:p>
          </p:txBody>
        </p:sp>
        <p:sp>
          <p:nvSpPr>
            <p:cNvPr id="30747" name="Rectangle 51"/>
            <p:cNvSpPr>
              <a:spLocks/>
            </p:cNvSpPr>
            <p:nvPr/>
          </p:nvSpPr>
          <p:spPr bwMode="auto">
            <a:xfrm>
              <a:off x="904" y="145"/>
              <a:ext cx="477"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600">
                  <a:solidFill>
                    <a:srgbClr val="AB0869"/>
                  </a:solidFill>
                  <a:latin typeface="Helvetica" charset="0"/>
                  <a:cs typeface="Helvetica" charset="0"/>
                  <a:sym typeface="Helvetica" charset="0"/>
                </a:rPr>
                <a:t>Formats</a:t>
              </a:r>
            </a:p>
          </p:txBody>
        </p:sp>
        <p:sp>
          <p:nvSpPr>
            <p:cNvPr id="30748" name="AutoShape 52"/>
            <p:cNvSpPr>
              <a:spLocks/>
            </p:cNvSpPr>
            <p:nvPr/>
          </p:nvSpPr>
          <p:spPr bwMode="auto">
            <a:xfrm>
              <a:off x="1907" y="179"/>
              <a:ext cx="1692" cy="317"/>
            </a:xfrm>
            <a:custGeom>
              <a:avLst/>
              <a:gdLst>
                <a:gd name="T0" fmla="*/ 1647 w 21600"/>
                <a:gd name="T1" fmla="*/ 0 h 21600"/>
                <a:gd name="T2" fmla="*/ 1009 w 21600"/>
                <a:gd name="T3" fmla="*/ 954 h 21600"/>
                <a:gd name="T4" fmla="*/ 549 w 21600"/>
                <a:gd name="T5" fmla="*/ 2794 h 21600"/>
                <a:gd name="T6" fmla="*/ 179 w 21600"/>
                <a:gd name="T7" fmla="*/ 5179 h 21600"/>
                <a:gd name="T8" fmla="*/ 0 w 21600"/>
                <a:gd name="T9" fmla="*/ 8449 h 21600"/>
                <a:gd name="T10" fmla="*/ 0 w 21600"/>
                <a:gd name="T11" fmla="*/ 10766 h 21600"/>
                <a:gd name="T12" fmla="*/ 0 w 21600"/>
                <a:gd name="T13" fmla="*/ 13151 h 21600"/>
                <a:gd name="T14" fmla="*/ 179 w 21600"/>
                <a:gd name="T15" fmla="*/ 16421 h 21600"/>
                <a:gd name="T16" fmla="*/ 549 w 21600"/>
                <a:gd name="T17" fmla="*/ 18738 h 21600"/>
                <a:gd name="T18" fmla="*/ 1009 w 21600"/>
                <a:gd name="T19" fmla="*/ 20646 h 21600"/>
                <a:gd name="T20" fmla="*/ 1647 w 21600"/>
                <a:gd name="T21" fmla="*/ 21600 h 21600"/>
                <a:gd name="T22" fmla="*/ 10800 w 21600"/>
                <a:gd name="T23" fmla="*/ 21600 h 21600"/>
                <a:gd name="T24" fmla="*/ 19953 w 21600"/>
                <a:gd name="T25" fmla="*/ 21600 h 21600"/>
                <a:gd name="T26" fmla="*/ 20591 w 21600"/>
                <a:gd name="T27" fmla="*/ 20646 h 21600"/>
                <a:gd name="T28" fmla="*/ 21140 w 21600"/>
                <a:gd name="T29" fmla="*/ 18738 h 21600"/>
                <a:gd name="T30" fmla="*/ 21409 w 21600"/>
                <a:gd name="T31" fmla="*/ 16421 h 21600"/>
                <a:gd name="T32" fmla="*/ 21600 w 21600"/>
                <a:gd name="T33" fmla="*/ 13151 h 21600"/>
                <a:gd name="T34" fmla="*/ 21600 w 21600"/>
                <a:gd name="T35" fmla="*/ 10766 h 21600"/>
                <a:gd name="T36" fmla="*/ 21600 w 21600"/>
                <a:gd name="T37" fmla="*/ 8449 h 21600"/>
                <a:gd name="T38" fmla="*/ 21409 w 21600"/>
                <a:gd name="T39" fmla="*/ 5179 h 21600"/>
                <a:gd name="T40" fmla="*/ 21140 w 21600"/>
                <a:gd name="T41" fmla="*/ 2794 h 21600"/>
                <a:gd name="T42" fmla="*/ 20591 w 21600"/>
                <a:gd name="T43" fmla="*/ 954 h 21600"/>
                <a:gd name="T44" fmla="*/ 19953 w 21600"/>
                <a:gd name="T45" fmla="*/ 0 h 21600"/>
                <a:gd name="T46" fmla="*/ 10800 w 21600"/>
                <a:gd name="T47" fmla="*/ 0 h 21600"/>
                <a:gd name="T48" fmla="*/ 1647 w 21600"/>
                <a:gd name="T49" fmla="*/ 0 h 21600"/>
                <a:gd name="T50" fmla="*/ 1647 w 21600"/>
                <a:gd name="T51" fmla="*/ 0 h 21600"/>
                <a:gd name="T52" fmla="*/ 0 w 21600"/>
                <a:gd name="T53" fmla="*/ 0 h 21600"/>
                <a:gd name="T54" fmla="*/ 21600 w 21600"/>
                <a:gd name="T55"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T52" t="T53" r="T54" b="T55"/>
              <a:pathLst>
                <a:path w="21600" h="21600">
                  <a:moveTo>
                    <a:pt x="1647" y="0"/>
                  </a:moveTo>
                  <a:lnTo>
                    <a:pt x="1009" y="954"/>
                  </a:lnTo>
                  <a:lnTo>
                    <a:pt x="549" y="2794"/>
                  </a:lnTo>
                  <a:lnTo>
                    <a:pt x="179" y="5179"/>
                  </a:lnTo>
                  <a:lnTo>
                    <a:pt x="0" y="8449"/>
                  </a:lnTo>
                  <a:lnTo>
                    <a:pt x="0" y="10766"/>
                  </a:lnTo>
                  <a:lnTo>
                    <a:pt x="0" y="13151"/>
                  </a:lnTo>
                  <a:lnTo>
                    <a:pt x="179" y="16421"/>
                  </a:lnTo>
                  <a:lnTo>
                    <a:pt x="549" y="18738"/>
                  </a:lnTo>
                  <a:lnTo>
                    <a:pt x="1009" y="20646"/>
                  </a:lnTo>
                  <a:lnTo>
                    <a:pt x="1647" y="21600"/>
                  </a:lnTo>
                  <a:lnTo>
                    <a:pt x="10800" y="21600"/>
                  </a:lnTo>
                  <a:lnTo>
                    <a:pt x="19953" y="21600"/>
                  </a:lnTo>
                  <a:lnTo>
                    <a:pt x="20591" y="20646"/>
                  </a:lnTo>
                  <a:lnTo>
                    <a:pt x="21140" y="18738"/>
                  </a:lnTo>
                  <a:lnTo>
                    <a:pt x="21409" y="16421"/>
                  </a:lnTo>
                  <a:lnTo>
                    <a:pt x="21600" y="13151"/>
                  </a:lnTo>
                  <a:lnTo>
                    <a:pt x="21600" y="10766"/>
                  </a:lnTo>
                  <a:lnTo>
                    <a:pt x="21600" y="8449"/>
                  </a:lnTo>
                  <a:lnTo>
                    <a:pt x="21409" y="5179"/>
                  </a:lnTo>
                  <a:lnTo>
                    <a:pt x="21140" y="2794"/>
                  </a:lnTo>
                  <a:lnTo>
                    <a:pt x="20591" y="954"/>
                  </a:lnTo>
                  <a:lnTo>
                    <a:pt x="19953" y="0"/>
                  </a:lnTo>
                  <a:lnTo>
                    <a:pt x="10800" y="0"/>
                  </a:lnTo>
                  <a:lnTo>
                    <a:pt x="1647" y="0"/>
                  </a:lnTo>
                  <a:close/>
                  <a:moveTo>
                    <a:pt x="1647" y="0"/>
                  </a:moveTo>
                </a:path>
              </a:pathLst>
            </a:custGeom>
            <a:blipFill dpi="0" rotWithShape="0">
              <a:blip r:embed="rId8"/>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49" name="AutoShape 53"/>
            <p:cNvSpPr>
              <a:spLocks/>
            </p:cNvSpPr>
            <p:nvPr/>
          </p:nvSpPr>
          <p:spPr bwMode="auto">
            <a:xfrm>
              <a:off x="1907" y="179"/>
              <a:ext cx="1699" cy="324"/>
            </a:xfrm>
            <a:custGeom>
              <a:avLst/>
              <a:gdLst>
                <a:gd name="T0" fmla="*/ 1640 w 21600"/>
                <a:gd name="T1" fmla="*/ 467 h 21600"/>
                <a:gd name="T2" fmla="*/ 1004 w 21600"/>
                <a:gd name="T3" fmla="*/ 1400 h 21600"/>
                <a:gd name="T4" fmla="*/ 1093 w 21600"/>
                <a:gd name="T5" fmla="*/ 1400 h 21600"/>
                <a:gd name="T6" fmla="*/ 636 w 21600"/>
                <a:gd name="T7" fmla="*/ 3200 h 21600"/>
                <a:gd name="T8" fmla="*/ 280 w 21600"/>
                <a:gd name="T9" fmla="*/ 5533 h 21600"/>
                <a:gd name="T10" fmla="*/ 280 w 21600"/>
                <a:gd name="T11" fmla="*/ 5067 h 21600"/>
                <a:gd name="T12" fmla="*/ 89 w 21600"/>
                <a:gd name="T13" fmla="*/ 8267 h 21600"/>
                <a:gd name="T14" fmla="*/ 89 w 21600"/>
                <a:gd name="T15" fmla="*/ 10533 h 21600"/>
                <a:gd name="T16" fmla="*/ 89 w 21600"/>
                <a:gd name="T17" fmla="*/ 12867 h 21600"/>
                <a:gd name="T18" fmla="*/ 280 w 21600"/>
                <a:gd name="T19" fmla="*/ 16067 h 21600"/>
                <a:gd name="T20" fmla="*/ 636 w 21600"/>
                <a:gd name="T21" fmla="*/ 18333 h 21600"/>
                <a:gd name="T22" fmla="*/ 1093 w 21600"/>
                <a:gd name="T23" fmla="*/ 20200 h 21600"/>
                <a:gd name="T24" fmla="*/ 1004 w 21600"/>
                <a:gd name="T25" fmla="*/ 20200 h 21600"/>
                <a:gd name="T26" fmla="*/ 1640 w 21600"/>
                <a:gd name="T27" fmla="*/ 21133 h 21600"/>
                <a:gd name="T28" fmla="*/ 10756 w 21600"/>
                <a:gd name="T29" fmla="*/ 21133 h 21600"/>
                <a:gd name="T30" fmla="*/ 19871 w 21600"/>
                <a:gd name="T31" fmla="*/ 21133 h 21600"/>
                <a:gd name="T32" fmla="*/ 20507 w 21600"/>
                <a:gd name="T33" fmla="*/ 20200 h 21600"/>
                <a:gd name="T34" fmla="*/ 21053 w 21600"/>
                <a:gd name="T35" fmla="*/ 18333 h 21600"/>
                <a:gd name="T36" fmla="*/ 21320 w 21600"/>
                <a:gd name="T37" fmla="*/ 16067 h 21600"/>
                <a:gd name="T38" fmla="*/ 21511 w 21600"/>
                <a:gd name="T39" fmla="*/ 12867 h 21600"/>
                <a:gd name="T40" fmla="*/ 21511 w 21600"/>
                <a:gd name="T41" fmla="*/ 10533 h 21600"/>
                <a:gd name="T42" fmla="*/ 21511 w 21600"/>
                <a:gd name="T43" fmla="*/ 8267 h 21600"/>
                <a:gd name="T44" fmla="*/ 21320 w 21600"/>
                <a:gd name="T45" fmla="*/ 5067 h 21600"/>
                <a:gd name="T46" fmla="*/ 21320 w 21600"/>
                <a:gd name="T47" fmla="*/ 5533 h 21600"/>
                <a:gd name="T48" fmla="*/ 21053 w 21600"/>
                <a:gd name="T49" fmla="*/ 3200 h 21600"/>
                <a:gd name="T50" fmla="*/ 20507 w 21600"/>
                <a:gd name="T51" fmla="*/ 1400 h 21600"/>
                <a:gd name="T52" fmla="*/ 19871 w 21600"/>
                <a:gd name="T53" fmla="*/ 467 h 21600"/>
                <a:gd name="T54" fmla="*/ 10756 w 21600"/>
                <a:gd name="T55" fmla="*/ 467 h 21600"/>
                <a:gd name="T56" fmla="*/ 1640 w 21600"/>
                <a:gd name="T57" fmla="*/ 467 h 21600"/>
                <a:gd name="T58" fmla="*/ 1640 w 21600"/>
                <a:gd name="T59" fmla="*/ 0 h 21600"/>
                <a:gd name="T60" fmla="*/ 10756 w 21600"/>
                <a:gd name="T61" fmla="*/ 0 h 21600"/>
                <a:gd name="T62" fmla="*/ 19871 w 21600"/>
                <a:gd name="T63" fmla="*/ 0 h 21600"/>
                <a:gd name="T64" fmla="*/ 20507 w 21600"/>
                <a:gd name="T65" fmla="*/ 933 h 21600"/>
                <a:gd name="T66" fmla="*/ 20596 w 21600"/>
                <a:gd name="T67" fmla="*/ 933 h 21600"/>
                <a:gd name="T68" fmla="*/ 21142 w 21600"/>
                <a:gd name="T69" fmla="*/ 2733 h 21600"/>
                <a:gd name="T70" fmla="*/ 21422 w 21600"/>
                <a:gd name="T71" fmla="*/ 5067 h 21600"/>
                <a:gd name="T72" fmla="*/ 21600 w 21600"/>
                <a:gd name="T73" fmla="*/ 8267 h 21600"/>
                <a:gd name="T74" fmla="*/ 21600 w 21600"/>
                <a:gd name="T75" fmla="*/ 10533 h 21600"/>
                <a:gd name="T76" fmla="*/ 21600 w 21600"/>
                <a:gd name="T77" fmla="*/ 12867 h 21600"/>
                <a:gd name="T78" fmla="*/ 21422 w 21600"/>
                <a:gd name="T79" fmla="*/ 16067 h 21600"/>
                <a:gd name="T80" fmla="*/ 21422 w 21600"/>
                <a:gd name="T81" fmla="*/ 16533 h 21600"/>
                <a:gd name="T82" fmla="*/ 21142 w 21600"/>
                <a:gd name="T83" fmla="*/ 18800 h 21600"/>
                <a:gd name="T84" fmla="*/ 20596 w 21600"/>
                <a:gd name="T85" fmla="*/ 20667 h 21600"/>
                <a:gd name="T86" fmla="*/ 20507 w 21600"/>
                <a:gd name="T87" fmla="*/ 20667 h 21600"/>
                <a:gd name="T88" fmla="*/ 19871 w 21600"/>
                <a:gd name="T89" fmla="*/ 21600 h 21600"/>
                <a:gd name="T90" fmla="*/ 10756 w 21600"/>
                <a:gd name="T91" fmla="*/ 21600 h 21600"/>
                <a:gd name="T92" fmla="*/ 1640 w 21600"/>
                <a:gd name="T93" fmla="*/ 21600 h 21600"/>
                <a:gd name="T94" fmla="*/ 1004 w 21600"/>
                <a:gd name="T95" fmla="*/ 20667 h 21600"/>
                <a:gd name="T96" fmla="*/ 547 w 21600"/>
                <a:gd name="T97" fmla="*/ 18800 h 21600"/>
                <a:gd name="T98" fmla="*/ 178 w 21600"/>
                <a:gd name="T99" fmla="*/ 16533 h 21600"/>
                <a:gd name="T100" fmla="*/ 178 w 21600"/>
                <a:gd name="T101" fmla="*/ 16067 h 21600"/>
                <a:gd name="T102" fmla="*/ 0 w 21600"/>
                <a:gd name="T103" fmla="*/ 12867 h 21600"/>
                <a:gd name="T104" fmla="*/ 0 w 21600"/>
                <a:gd name="T105" fmla="*/ 10533 h 21600"/>
                <a:gd name="T106" fmla="*/ 0 w 21600"/>
                <a:gd name="T107" fmla="*/ 8267 h 21600"/>
                <a:gd name="T108" fmla="*/ 178 w 21600"/>
                <a:gd name="T109" fmla="*/ 5067 h 21600"/>
                <a:gd name="T110" fmla="*/ 547 w 21600"/>
                <a:gd name="T111" fmla="*/ 2733 h 21600"/>
                <a:gd name="T112" fmla="*/ 1004 w 21600"/>
                <a:gd name="T113" fmla="*/ 933 h 21600"/>
                <a:gd name="T114" fmla="*/ 1640 w 21600"/>
                <a:gd name="T115" fmla="*/ 0 h 21600"/>
                <a:gd name="T116" fmla="*/ 1640 w 21600"/>
                <a:gd name="T117" fmla="*/ 467 h 21600"/>
                <a:gd name="T118" fmla="*/ 1640 w 21600"/>
                <a:gd name="T119" fmla="*/ 467 h 21600"/>
                <a:gd name="T120" fmla="*/ 0 w 21600"/>
                <a:gd name="T121" fmla="*/ 0 h 21600"/>
                <a:gd name="T122" fmla="*/ 21600 w 21600"/>
                <a:gd name="T123"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T120" t="T121" r="T122" b="T123"/>
              <a:pathLst>
                <a:path w="21600" h="21600">
                  <a:moveTo>
                    <a:pt x="1640" y="467"/>
                  </a:moveTo>
                  <a:lnTo>
                    <a:pt x="1004" y="1400"/>
                  </a:lnTo>
                  <a:lnTo>
                    <a:pt x="1093" y="1400"/>
                  </a:lnTo>
                  <a:lnTo>
                    <a:pt x="636" y="3200"/>
                  </a:lnTo>
                  <a:lnTo>
                    <a:pt x="280" y="5533"/>
                  </a:lnTo>
                  <a:lnTo>
                    <a:pt x="280" y="5067"/>
                  </a:lnTo>
                  <a:lnTo>
                    <a:pt x="89" y="8267"/>
                  </a:lnTo>
                  <a:lnTo>
                    <a:pt x="89" y="10533"/>
                  </a:lnTo>
                  <a:lnTo>
                    <a:pt x="89" y="12867"/>
                  </a:lnTo>
                  <a:lnTo>
                    <a:pt x="280" y="16067"/>
                  </a:lnTo>
                  <a:lnTo>
                    <a:pt x="636" y="18333"/>
                  </a:lnTo>
                  <a:lnTo>
                    <a:pt x="1093" y="20200"/>
                  </a:lnTo>
                  <a:lnTo>
                    <a:pt x="1004" y="20200"/>
                  </a:lnTo>
                  <a:lnTo>
                    <a:pt x="1640" y="21133"/>
                  </a:lnTo>
                  <a:lnTo>
                    <a:pt x="10756" y="21133"/>
                  </a:lnTo>
                  <a:lnTo>
                    <a:pt x="19871" y="21133"/>
                  </a:lnTo>
                  <a:lnTo>
                    <a:pt x="20507" y="20200"/>
                  </a:lnTo>
                  <a:lnTo>
                    <a:pt x="21053" y="18333"/>
                  </a:lnTo>
                  <a:lnTo>
                    <a:pt x="21320" y="16067"/>
                  </a:lnTo>
                  <a:lnTo>
                    <a:pt x="21511" y="12867"/>
                  </a:lnTo>
                  <a:lnTo>
                    <a:pt x="21511" y="10533"/>
                  </a:lnTo>
                  <a:lnTo>
                    <a:pt x="21511" y="8267"/>
                  </a:lnTo>
                  <a:lnTo>
                    <a:pt x="21320" y="5067"/>
                  </a:lnTo>
                  <a:lnTo>
                    <a:pt x="21320" y="5533"/>
                  </a:lnTo>
                  <a:lnTo>
                    <a:pt x="21053" y="3200"/>
                  </a:lnTo>
                  <a:lnTo>
                    <a:pt x="20507" y="1400"/>
                  </a:lnTo>
                  <a:lnTo>
                    <a:pt x="19871" y="467"/>
                  </a:lnTo>
                  <a:lnTo>
                    <a:pt x="10756" y="467"/>
                  </a:lnTo>
                  <a:lnTo>
                    <a:pt x="1640" y="467"/>
                  </a:lnTo>
                  <a:lnTo>
                    <a:pt x="1640" y="0"/>
                  </a:lnTo>
                  <a:lnTo>
                    <a:pt x="10756" y="0"/>
                  </a:lnTo>
                  <a:lnTo>
                    <a:pt x="19871" y="0"/>
                  </a:lnTo>
                  <a:lnTo>
                    <a:pt x="20507" y="933"/>
                  </a:lnTo>
                  <a:lnTo>
                    <a:pt x="20596" y="933"/>
                  </a:lnTo>
                  <a:lnTo>
                    <a:pt x="21142" y="2733"/>
                  </a:lnTo>
                  <a:lnTo>
                    <a:pt x="21422" y="5067"/>
                  </a:lnTo>
                  <a:lnTo>
                    <a:pt x="21600" y="8267"/>
                  </a:lnTo>
                  <a:lnTo>
                    <a:pt x="21600" y="10533"/>
                  </a:lnTo>
                  <a:lnTo>
                    <a:pt x="21600" y="12867"/>
                  </a:lnTo>
                  <a:lnTo>
                    <a:pt x="21422" y="16067"/>
                  </a:lnTo>
                  <a:lnTo>
                    <a:pt x="21422" y="16533"/>
                  </a:lnTo>
                  <a:lnTo>
                    <a:pt x="21142" y="18800"/>
                  </a:lnTo>
                  <a:lnTo>
                    <a:pt x="20596" y="20667"/>
                  </a:lnTo>
                  <a:lnTo>
                    <a:pt x="20507" y="20667"/>
                  </a:lnTo>
                  <a:lnTo>
                    <a:pt x="19871" y="21600"/>
                  </a:lnTo>
                  <a:lnTo>
                    <a:pt x="10756" y="21600"/>
                  </a:lnTo>
                  <a:lnTo>
                    <a:pt x="1640" y="21600"/>
                  </a:lnTo>
                  <a:lnTo>
                    <a:pt x="1004" y="20667"/>
                  </a:lnTo>
                  <a:lnTo>
                    <a:pt x="547" y="18800"/>
                  </a:lnTo>
                  <a:lnTo>
                    <a:pt x="178" y="16533"/>
                  </a:lnTo>
                  <a:lnTo>
                    <a:pt x="178" y="16067"/>
                  </a:lnTo>
                  <a:lnTo>
                    <a:pt x="0" y="12867"/>
                  </a:lnTo>
                  <a:lnTo>
                    <a:pt x="0" y="10533"/>
                  </a:lnTo>
                  <a:lnTo>
                    <a:pt x="0" y="8267"/>
                  </a:lnTo>
                  <a:lnTo>
                    <a:pt x="178" y="5067"/>
                  </a:lnTo>
                  <a:lnTo>
                    <a:pt x="547" y="2733"/>
                  </a:lnTo>
                  <a:lnTo>
                    <a:pt x="1004" y="933"/>
                  </a:lnTo>
                  <a:lnTo>
                    <a:pt x="1640" y="0"/>
                  </a:lnTo>
                  <a:lnTo>
                    <a:pt x="1640" y="467"/>
                  </a:lnTo>
                  <a:close/>
                  <a:moveTo>
                    <a:pt x="1640" y="467"/>
                  </a:moveTo>
                </a:path>
              </a:pathLst>
            </a:cu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50" name="Rectangle 54"/>
            <p:cNvSpPr>
              <a:spLocks/>
            </p:cNvSpPr>
            <p:nvPr/>
          </p:nvSpPr>
          <p:spPr bwMode="auto">
            <a:xfrm>
              <a:off x="1972" y="255"/>
              <a:ext cx="1378"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600">
                  <a:solidFill>
                    <a:srgbClr val="AB0869"/>
                  </a:solidFill>
                  <a:latin typeface="Helvetica" charset="0"/>
                  <a:cs typeface="Helvetica" charset="0"/>
                  <a:sym typeface="Helvetica" charset="0"/>
                </a:rPr>
                <a:t>Dynamic Payload Types</a:t>
              </a:r>
            </a:p>
          </p:txBody>
        </p:sp>
        <p:sp>
          <p:nvSpPr>
            <p:cNvPr id="30751" name="Rectangle 55"/>
            <p:cNvSpPr>
              <a:spLocks/>
            </p:cNvSpPr>
            <p:nvPr/>
          </p:nvSpPr>
          <p:spPr bwMode="auto">
            <a:xfrm>
              <a:off x="2079" y="585"/>
              <a:ext cx="1077"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solidFill>
                    <a:srgbClr val="AB4F69"/>
                  </a:solidFill>
                  <a:latin typeface="Helvetica" charset="0"/>
                  <a:cs typeface="Helvetica" charset="0"/>
                  <a:sym typeface="Helvetica" charset="0"/>
                </a:rPr>
                <a:t>PT mapping outside RTP</a:t>
              </a:r>
            </a:p>
          </p:txBody>
        </p:sp>
        <p:sp>
          <p:nvSpPr>
            <p:cNvPr id="30752" name="Rectangle 56"/>
            <p:cNvSpPr>
              <a:spLocks/>
            </p:cNvSpPr>
            <p:nvPr/>
          </p:nvSpPr>
          <p:spPr bwMode="auto">
            <a:xfrm>
              <a:off x="2079" y="723"/>
              <a:ext cx="45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solidFill>
                    <a:srgbClr val="AB4F69"/>
                  </a:solidFill>
                  <a:latin typeface="Helvetica" charset="0"/>
                  <a:cs typeface="Helvetica" charset="0"/>
                  <a:sym typeface="Helvetica" charset="0"/>
                </a:rPr>
                <a:t>(e.g. SDP)</a:t>
              </a:r>
            </a:p>
          </p:txBody>
        </p:sp>
        <p:sp>
          <p:nvSpPr>
            <p:cNvPr id="30753" name="AutoShape 57"/>
            <p:cNvSpPr>
              <a:spLocks/>
            </p:cNvSpPr>
            <p:nvPr/>
          </p:nvSpPr>
          <p:spPr bwMode="auto">
            <a:xfrm>
              <a:off x="1499" y="723"/>
              <a:ext cx="93" cy="48"/>
            </a:xfrm>
            <a:custGeom>
              <a:avLst/>
              <a:gdLst>
                <a:gd name="T0" fmla="*/ 19974 w 21600"/>
                <a:gd name="T1" fmla="*/ 12150 h 21600"/>
                <a:gd name="T2" fmla="*/ 21600 w 21600"/>
                <a:gd name="T3" fmla="*/ 21600 h 21600"/>
                <a:gd name="T4" fmla="*/ 4877 w 21600"/>
                <a:gd name="T5" fmla="*/ 15300 h 21600"/>
                <a:gd name="T6" fmla="*/ 0 w 21600"/>
                <a:gd name="T7" fmla="*/ 15300 h 21600"/>
                <a:gd name="T8" fmla="*/ 4877 w 21600"/>
                <a:gd name="T9" fmla="*/ 12150 h 21600"/>
                <a:gd name="T10" fmla="*/ 19974 w 21600"/>
                <a:gd name="T11" fmla="*/ 0 h 21600"/>
                <a:gd name="T12" fmla="*/ 19974 w 21600"/>
                <a:gd name="T13" fmla="*/ 3150 h 21600"/>
                <a:gd name="T14" fmla="*/ 4877 w 21600"/>
                <a:gd name="T15" fmla="*/ 15300 h 21600"/>
                <a:gd name="T16" fmla="*/ 4877 w 21600"/>
                <a:gd name="T17" fmla="*/ 12150 h 21600"/>
                <a:gd name="T18" fmla="*/ 21600 w 21600"/>
                <a:gd name="T19" fmla="*/ 18450 h 21600"/>
                <a:gd name="T20" fmla="*/ 21600 w 21600"/>
                <a:gd name="T21" fmla="*/ 21600 h 21600"/>
                <a:gd name="T22" fmla="*/ 19974 w 21600"/>
                <a:gd name="T23" fmla="*/ 21600 h 21600"/>
                <a:gd name="T24" fmla="*/ 18116 w 21600"/>
                <a:gd name="T25" fmla="*/ 12150 h 21600"/>
                <a:gd name="T26" fmla="*/ 19974 w 21600"/>
                <a:gd name="T27" fmla="*/ 12150 h 21600"/>
                <a:gd name="T28" fmla="*/ 19974 w 21600"/>
                <a:gd name="T29" fmla="*/ 12150 h 21600"/>
                <a:gd name="T30" fmla="*/ 0 w 21600"/>
                <a:gd name="T31" fmla="*/ 0 h 21600"/>
                <a:gd name="T32" fmla="*/ 21600 w 21600"/>
                <a:gd name="T33"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T30" t="T31" r="T32" b="T33"/>
              <a:pathLst>
                <a:path w="21600" h="21600">
                  <a:moveTo>
                    <a:pt x="19974" y="12150"/>
                  </a:moveTo>
                  <a:lnTo>
                    <a:pt x="21600" y="21600"/>
                  </a:lnTo>
                  <a:lnTo>
                    <a:pt x="4877" y="15300"/>
                  </a:lnTo>
                  <a:lnTo>
                    <a:pt x="0" y="15300"/>
                  </a:lnTo>
                  <a:lnTo>
                    <a:pt x="4877" y="12150"/>
                  </a:lnTo>
                  <a:lnTo>
                    <a:pt x="19974" y="0"/>
                  </a:lnTo>
                  <a:lnTo>
                    <a:pt x="19974" y="3150"/>
                  </a:lnTo>
                  <a:lnTo>
                    <a:pt x="4877" y="15300"/>
                  </a:lnTo>
                  <a:lnTo>
                    <a:pt x="4877" y="12150"/>
                  </a:lnTo>
                  <a:lnTo>
                    <a:pt x="21600" y="18450"/>
                  </a:lnTo>
                  <a:lnTo>
                    <a:pt x="21600" y="21600"/>
                  </a:lnTo>
                  <a:lnTo>
                    <a:pt x="19974" y="21600"/>
                  </a:lnTo>
                  <a:lnTo>
                    <a:pt x="18116" y="12150"/>
                  </a:lnTo>
                  <a:lnTo>
                    <a:pt x="19974" y="12150"/>
                  </a:lnTo>
                  <a:close/>
                  <a:moveTo>
                    <a:pt x="19974" y="12150"/>
                  </a:moveTo>
                </a:path>
              </a:pathLst>
            </a:custGeom>
            <a:blipFill dpi="0" rotWithShape="0">
              <a:blip r:embed="rId9"/>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54" name="AutoShape 58"/>
            <p:cNvSpPr>
              <a:spLocks/>
            </p:cNvSpPr>
            <p:nvPr/>
          </p:nvSpPr>
          <p:spPr bwMode="auto">
            <a:xfrm>
              <a:off x="1577" y="730"/>
              <a:ext cx="8" cy="20"/>
            </a:xfrm>
            <a:custGeom>
              <a:avLst/>
              <a:gdLst>
                <a:gd name="T0" fmla="*/ 21600 w 21600"/>
                <a:gd name="T1" fmla="*/ 0 h 21600"/>
                <a:gd name="T2" fmla="*/ 21600 w 21600"/>
                <a:gd name="T3" fmla="*/ 21600 h 21600"/>
                <a:gd name="T4" fmla="*/ 0 w 21600"/>
                <a:gd name="T5" fmla="*/ 21600 h 21600"/>
                <a:gd name="T6" fmla="*/ 0 w 21600"/>
                <a:gd name="T7" fmla="*/ 0 h 21600"/>
                <a:gd name="T8" fmla="*/ 21600 w 21600"/>
                <a:gd name="T9" fmla="*/ 0 h 21600"/>
                <a:gd name="T10" fmla="*/ 21600 w 21600"/>
                <a:gd name="T11" fmla="*/ 0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21600" y="0"/>
                  </a:moveTo>
                  <a:lnTo>
                    <a:pt x="21600" y="21600"/>
                  </a:lnTo>
                  <a:lnTo>
                    <a:pt x="0" y="21600"/>
                  </a:lnTo>
                  <a:lnTo>
                    <a:pt x="0" y="0"/>
                  </a:lnTo>
                  <a:lnTo>
                    <a:pt x="21600" y="0"/>
                  </a:lnTo>
                  <a:close/>
                  <a:moveTo>
                    <a:pt x="21600" y="0"/>
                  </a:moveTo>
                </a:path>
              </a:pathLst>
            </a:custGeom>
            <a:blipFill dpi="0" rotWithShape="0">
              <a:blip r:embed="rId9"/>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55" name="AutoShape 59"/>
            <p:cNvSpPr>
              <a:spLocks/>
            </p:cNvSpPr>
            <p:nvPr/>
          </p:nvSpPr>
          <p:spPr bwMode="auto">
            <a:xfrm>
              <a:off x="1520" y="730"/>
              <a:ext cx="72" cy="41"/>
            </a:xfrm>
            <a:custGeom>
              <a:avLst/>
              <a:gdLst>
                <a:gd name="T0" fmla="*/ 19500 w 21600"/>
                <a:gd name="T1" fmla="*/ 10537 h 21600"/>
                <a:gd name="T2" fmla="*/ 21600 w 21600"/>
                <a:gd name="T3" fmla="*/ 21600 h 21600"/>
                <a:gd name="T4" fmla="*/ 0 w 21600"/>
                <a:gd name="T5" fmla="*/ 14224 h 21600"/>
                <a:gd name="T6" fmla="*/ 19500 w 21600"/>
                <a:gd name="T7" fmla="*/ 0 h 21600"/>
                <a:gd name="T8" fmla="*/ 19500 w 21600"/>
                <a:gd name="T9" fmla="*/ 10537 h 21600"/>
                <a:gd name="T10" fmla="*/ 19500 w 21600"/>
                <a:gd name="T11" fmla="*/ 10537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19500" y="10537"/>
                  </a:moveTo>
                  <a:lnTo>
                    <a:pt x="21600" y="21600"/>
                  </a:lnTo>
                  <a:lnTo>
                    <a:pt x="0" y="14224"/>
                  </a:lnTo>
                  <a:lnTo>
                    <a:pt x="19500" y="0"/>
                  </a:lnTo>
                  <a:lnTo>
                    <a:pt x="19500" y="10537"/>
                  </a:lnTo>
                  <a:close/>
                  <a:moveTo>
                    <a:pt x="19500" y="10537"/>
                  </a:moveTo>
                </a:path>
              </a:pathLst>
            </a:custGeom>
            <a:blipFill dpi="0" rotWithShape="0">
              <a:blip r:embed="rId9"/>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56" name="Rectangle 60"/>
            <p:cNvSpPr>
              <a:spLocks/>
            </p:cNvSpPr>
            <p:nvPr/>
          </p:nvSpPr>
          <p:spPr bwMode="auto">
            <a:xfrm>
              <a:off x="1957" y="482"/>
              <a:ext cx="7" cy="1"/>
            </a:xfrm>
            <a:prstGeom prst="rect">
              <a:avLst/>
            </a:prstGeom>
            <a:blipFill dpi="0" rotWithShape="0">
              <a:blip r:embed="rId9"/>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57" name="AutoShape 61"/>
            <p:cNvSpPr>
              <a:spLocks/>
            </p:cNvSpPr>
            <p:nvPr/>
          </p:nvSpPr>
          <p:spPr bwMode="auto">
            <a:xfrm>
              <a:off x="1850" y="482"/>
              <a:ext cx="114" cy="186"/>
            </a:xfrm>
            <a:custGeom>
              <a:avLst/>
              <a:gdLst>
                <a:gd name="T0" fmla="*/ 21600 w 21600"/>
                <a:gd name="T1" fmla="*/ 0 h 21600"/>
                <a:gd name="T2" fmla="*/ 16295 w 21600"/>
                <a:gd name="T3" fmla="*/ 11148 h 21600"/>
                <a:gd name="T4" fmla="*/ 16295 w 21600"/>
                <a:gd name="T5" fmla="*/ 11961 h 21600"/>
                <a:gd name="T6" fmla="*/ 9474 w 21600"/>
                <a:gd name="T7" fmla="*/ 16723 h 21600"/>
                <a:gd name="T8" fmla="*/ 1326 w 21600"/>
                <a:gd name="T9" fmla="*/ 21600 h 21600"/>
                <a:gd name="T10" fmla="*/ 0 w 21600"/>
                <a:gd name="T11" fmla="*/ 21600 h 21600"/>
                <a:gd name="T12" fmla="*/ 0 w 21600"/>
                <a:gd name="T13" fmla="*/ 20787 h 21600"/>
                <a:gd name="T14" fmla="*/ 8147 w 21600"/>
                <a:gd name="T15" fmla="*/ 16026 h 21600"/>
                <a:gd name="T16" fmla="*/ 14968 w 21600"/>
                <a:gd name="T17" fmla="*/ 11148 h 21600"/>
                <a:gd name="T18" fmla="*/ 20274 w 21600"/>
                <a:gd name="T19" fmla="*/ 0 h 21600"/>
                <a:gd name="T20" fmla="*/ 21600 w 21600"/>
                <a:gd name="T21" fmla="*/ 0 h 21600"/>
                <a:gd name="T22" fmla="*/ 21600 w 21600"/>
                <a:gd name="T23" fmla="*/ 0 h 21600"/>
                <a:gd name="T24" fmla="*/ 0 w 21600"/>
                <a:gd name="T25" fmla="*/ 0 h 21600"/>
                <a:gd name="T26" fmla="*/ 21600 w 21600"/>
                <a:gd name="T27"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T24" t="T25" r="T26" b="T27"/>
              <a:pathLst>
                <a:path w="21600" h="21600">
                  <a:moveTo>
                    <a:pt x="21600" y="0"/>
                  </a:moveTo>
                  <a:lnTo>
                    <a:pt x="16295" y="11148"/>
                  </a:lnTo>
                  <a:lnTo>
                    <a:pt x="16295" y="11961"/>
                  </a:lnTo>
                  <a:lnTo>
                    <a:pt x="9474" y="16723"/>
                  </a:lnTo>
                  <a:lnTo>
                    <a:pt x="1326" y="21600"/>
                  </a:lnTo>
                  <a:lnTo>
                    <a:pt x="0" y="21600"/>
                  </a:lnTo>
                  <a:lnTo>
                    <a:pt x="0" y="20787"/>
                  </a:lnTo>
                  <a:lnTo>
                    <a:pt x="8147" y="16026"/>
                  </a:lnTo>
                  <a:lnTo>
                    <a:pt x="14968" y="11148"/>
                  </a:lnTo>
                  <a:lnTo>
                    <a:pt x="20274" y="0"/>
                  </a:lnTo>
                  <a:lnTo>
                    <a:pt x="21600" y="0"/>
                  </a:lnTo>
                  <a:close/>
                  <a:moveTo>
                    <a:pt x="21600" y="0"/>
                  </a:moveTo>
                </a:path>
              </a:pathLst>
            </a:custGeom>
            <a:blipFill dpi="0" rotWithShape="0">
              <a:blip r:embed="rId9"/>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58" name="AutoShape 62"/>
            <p:cNvSpPr>
              <a:spLocks/>
            </p:cNvSpPr>
            <p:nvPr/>
          </p:nvSpPr>
          <p:spPr bwMode="auto">
            <a:xfrm>
              <a:off x="1735" y="661"/>
              <a:ext cx="115" cy="69"/>
            </a:xfrm>
            <a:custGeom>
              <a:avLst/>
              <a:gdLst>
                <a:gd name="T0" fmla="*/ 21600 w 21600"/>
                <a:gd name="T1" fmla="*/ 2191 h 21600"/>
                <a:gd name="T2" fmla="*/ 0 w 21600"/>
                <a:gd name="T3" fmla="*/ 21600 h 21600"/>
                <a:gd name="T4" fmla="*/ 0 w 21600"/>
                <a:gd name="T5" fmla="*/ 19409 h 21600"/>
                <a:gd name="T6" fmla="*/ 21600 w 21600"/>
                <a:gd name="T7" fmla="*/ 0 h 21600"/>
                <a:gd name="T8" fmla="*/ 21600 w 21600"/>
                <a:gd name="T9" fmla="*/ 2191 h 21600"/>
                <a:gd name="T10" fmla="*/ 21600 w 21600"/>
                <a:gd name="T11" fmla="*/ 2191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21600" y="2191"/>
                  </a:moveTo>
                  <a:lnTo>
                    <a:pt x="0" y="21600"/>
                  </a:lnTo>
                  <a:lnTo>
                    <a:pt x="0" y="19409"/>
                  </a:lnTo>
                  <a:lnTo>
                    <a:pt x="21600" y="0"/>
                  </a:lnTo>
                  <a:lnTo>
                    <a:pt x="21600" y="2191"/>
                  </a:lnTo>
                  <a:close/>
                  <a:moveTo>
                    <a:pt x="21600" y="2191"/>
                  </a:moveTo>
                </a:path>
              </a:pathLst>
            </a:custGeom>
            <a:blipFill dpi="0" rotWithShape="0">
              <a:blip r:embed="rId9"/>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59" name="Rectangle 63"/>
            <p:cNvSpPr>
              <a:spLocks/>
            </p:cNvSpPr>
            <p:nvPr/>
          </p:nvSpPr>
          <p:spPr bwMode="auto">
            <a:xfrm>
              <a:off x="1592" y="750"/>
              <a:ext cx="1" cy="7"/>
            </a:xfrm>
            <a:prstGeom prst="rect">
              <a:avLst/>
            </a:prstGeom>
            <a:blipFill dpi="0" rotWithShape="0">
              <a:blip r:embed="rId9"/>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60" name="AutoShape 64"/>
            <p:cNvSpPr>
              <a:spLocks/>
            </p:cNvSpPr>
            <p:nvPr/>
          </p:nvSpPr>
          <p:spPr bwMode="auto">
            <a:xfrm>
              <a:off x="1592" y="723"/>
              <a:ext cx="143" cy="34"/>
            </a:xfrm>
            <a:custGeom>
              <a:avLst/>
              <a:gdLst>
                <a:gd name="T0" fmla="*/ 21600 w 21600"/>
                <a:gd name="T1" fmla="*/ 4447 h 21600"/>
                <a:gd name="T2" fmla="*/ 21600 w 21600"/>
                <a:gd name="T3" fmla="*/ 0 h 21600"/>
                <a:gd name="T4" fmla="*/ 0 w 21600"/>
                <a:gd name="T5" fmla="*/ 17153 h 21600"/>
                <a:gd name="T6" fmla="*/ 0 w 21600"/>
                <a:gd name="T7" fmla="*/ 21600 h 21600"/>
                <a:gd name="T8" fmla="*/ 21600 w 21600"/>
                <a:gd name="T9" fmla="*/ 4447 h 21600"/>
                <a:gd name="T10" fmla="*/ 21600 w 21600"/>
                <a:gd name="T11" fmla="*/ 4447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21600" y="4447"/>
                  </a:moveTo>
                  <a:lnTo>
                    <a:pt x="21600" y="0"/>
                  </a:lnTo>
                  <a:lnTo>
                    <a:pt x="0" y="17153"/>
                  </a:lnTo>
                  <a:lnTo>
                    <a:pt x="0" y="21600"/>
                  </a:lnTo>
                  <a:lnTo>
                    <a:pt x="21600" y="4447"/>
                  </a:lnTo>
                  <a:close/>
                  <a:moveTo>
                    <a:pt x="21600" y="4447"/>
                  </a:moveTo>
                </a:path>
              </a:pathLst>
            </a:custGeom>
            <a:blipFill dpi="0" rotWithShape="0">
              <a:blip r:embed="rId9"/>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61" name="AutoShape 65"/>
            <p:cNvSpPr>
              <a:spLocks/>
            </p:cNvSpPr>
            <p:nvPr/>
          </p:nvSpPr>
          <p:spPr bwMode="auto">
            <a:xfrm>
              <a:off x="1506" y="21"/>
              <a:ext cx="64" cy="41"/>
            </a:xfrm>
            <a:custGeom>
              <a:avLst/>
              <a:gdLst>
                <a:gd name="T0" fmla="*/ 21600 w 21600"/>
                <a:gd name="T1" fmla="*/ 14224 h 21600"/>
                <a:gd name="T2" fmla="*/ 21600 w 21600"/>
                <a:gd name="T3" fmla="*/ 21600 h 21600"/>
                <a:gd name="T4" fmla="*/ 0 w 21600"/>
                <a:gd name="T5" fmla="*/ 10537 h 21600"/>
                <a:gd name="T6" fmla="*/ 0 w 21600"/>
                <a:gd name="T7" fmla="*/ 7376 h 21600"/>
                <a:gd name="T8" fmla="*/ 21600 w 21600"/>
                <a:gd name="T9" fmla="*/ 0 h 21600"/>
                <a:gd name="T10" fmla="*/ 21600 w 21600"/>
                <a:gd name="T11" fmla="*/ 3688 h 21600"/>
                <a:gd name="T12" fmla="*/ 0 w 21600"/>
                <a:gd name="T13" fmla="*/ 10537 h 21600"/>
                <a:gd name="T14" fmla="*/ 0 w 21600"/>
                <a:gd name="T15" fmla="*/ 7376 h 21600"/>
                <a:gd name="T16" fmla="*/ 21600 w 21600"/>
                <a:gd name="T17" fmla="*/ 17912 h 21600"/>
                <a:gd name="T18" fmla="*/ 21600 w 21600"/>
                <a:gd name="T19" fmla="*/ 21600 h 21600"/>
                <a:gd name="T20" fmla="*/ 19238 w 21600"/>
                <a:gd name="T21" fmla="*/ 21600 h 21600"/>
                <a:gd name="T22" fmla="*/ 19238 w 21600"/>
                <a:gd name="T23" fmla="*/ 14224 h 21600"/>
                <a:gd name="T24" fmla="*/ 21600 w 21600"/>
                <a:gd name="T25" fmla="*/ 14224 h 21600"/>
                <a:gd name="T26" fmla="*/ 21600 w 21600"/>
                <a:gd name="T27" fmla="*/ 14224 h 21600"/>
                <a:gd name="T28" fmla="*/ 0 w 21600"/>
                <a:gd name="T29" fmla="*/ 0 h 21600"/>
                <a:gd name="T30" fmla="*/ 21600 w 21600"/>
                <a:gd name="T31"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T28" t="T29" r="T30" b="T31"/>
              <a:pathLst>
                <a:path w="21600" h="21600">
                  <a:moveTo>
                    <a:pt x="21600" y="14224"/>
                  </a:moveTo>
                  <a:lnTo>
                    <a:pt x="21600" y="21600"/>
                  </a:lnTo>
                  <a:lnTo>
                    <a:pt x="0" y="10537"/>
                  </a:lnTo>
                  <a:lnTo>
                    <a:pt x="0" y="7376"/>
                  </a:lnTo>
                  <a:lnTo>
                    <a:pt x="21600" y="0"/>
                  </a:lnTo>
                  <a:lnTo>
                    <a:pt x="21600" y="3688"/>
                  </a:lnTo>
                  <a:lnTo>
                    <a:pt x="0" y="10537"/>
                  </a:lnTo>
                  <a:lnTo>
                    <a:pt x="0" y="7376"/>
                  </a:lnTo>
                  <a:lnTo>
                    <a:pt x="21600" y="17912"/>
                  </a:lnTo>
                  <a:lnTo>
                    <a:pt x="21600" y="21600"/>
                  </a:lnTo>
                  <a:lnTo>
                    <a:pt x="19238" y="21600"/>
                  </a:lnTo>
                  <a:lnTo>
                    <a:pt x="19238" y="14224"/>
                  </a:lnTo>
                  <a:lnTo>
                    <a:pt x="21600" y="14224"/>
                  </a:lnTo>
                  <a:close/>
                  <a:moveTo>
                    <a:pt x="21600" y="14224"/>
                  </a:moveTo>
                </a:path>
              </a:pathLst>
            </a:custGeom>
            <a:blipFill dpi="0" rotWithShape="0">
              <a:blip r:embed="rId9"/>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62" name="Line 66"/>
            <p:cNvSpPr>
              <a:spLocks noChangeShapeType="1"/>
            </p:cNvSpPr>
            <p:nvPr/>
          </p:nvSpPr>
          <p:spPr bwMode="auto">
            <a:xfrm>
              <a:off x="1563" y="28"/>
              <a:ext cx="7" cy="2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a:lstStyle/>
            <a:p>
              <a:endParaRPr lang="en-US"/>
            </a:p>
          </p:txBody>
        </p:sp>
        <p:sp>
          <p:nvSpPr>
            <p:cNvPr id="30763" name="AutoShape 67"/>
            <p:cNvSpPr>
              <a:spLocks/>
            </p:cNvSpPr>
            <p:nvPr/>
          </p:nvSpPr>
          <p:spPr bwMode="auto">
            <a:xfrm>
              <a:off x="1506" y="28"/>
              <a:ext cx="64" cy="34"/>
            </a:xfrm>
            <a:custGeom>
              <a:avLst/>
              <a:gdLst>
                <a:gd name="T0" fmla="*/ 21600 w 21600"/>
                <a:gd name="T1" fmla="*/ 12706 h 21600"/>
                <a:gd name="T2" fmla="*/ 21600 w 21600"/>
                <a:gd name="T3" fmla="*/ 21600 h 21600"/>
                <a:gd name="T4" fmla="*/ 0 w 21600"/>
                <a:gd name="T5" fmla="*/ 8259 h 21600"/>
                <a:gd name="T6" fmla="*/ 21600 w 21600"/>
                <a:gd name="T7" fmla="*/ 0 h 21600"/>
                <a:gd name="T8" fmla="*/ 21600 w 21600"/>
                <a:gd name="T9" fmla="*/ 12706 h 21600"/>
                <a:gd name="T10" fmla="*/ 21600 w 21600"/>
                <a:gd name="T11" fmla="*/ 12706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21600" y="12706"/>
                  </a:moveTo>
                  <a:lnTo>
                    <a:pt x="21600" y="21600"/>
                  </a:lnTo>
                  <a:lnTo>
                    <a:pt x="0" y="8259"/>
                  </a:lnTo>
                  <a:lnTo>
                    <a:pt x="21600" y="0"/>
                  </a:lnTo>
                  <a:lnTo>
                    <a:pt x="21600" y="12706"/>
                  </a:lnTo>
                  <a:close/>
                  <a:moveTo>
                    <a:pt x="21600" y="12706"/>
                  </a:moveTo>
                </a:path>
              </a:pathLst>
            </a:custGeom>
            <a:blipFill dpi="0" rotWithShape="0">
              <a:blip r:embed="rId9"/>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64" name="Rectangle 68"/>
            <p:cNvSpPr>
              <a:spLocks/>
            </p:cNvSpPr>
            <p:nvPr/>
          </p:nvSpPr>
          <p:spPr bwMode="auto">
            <a:xfrm>
              <a:off x="1577" y="48"/>
              <a:ext cx="1" cy="7"/>
            </a:xfrm>
            <a:prstGeom prst="rect">
              <a:avLst/>
            </a:prstGeom>
            <a:blipFill dpi="0" rotWithShape="0">
              <a:blip r:embed="rId9"/>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65" name="AutoShape 69"/>
            <p:cNvSpPr>
              <a:spLocks/>
            </p:cNvSpPr>
            <p:nvPr/>
          </p:nvSpPr>
          <p:spPr bwMode="auto">
            <a:xfrm>
              <a:off x="1577" y="48"/>
              <a:ext cx="251" cy="69"/>
            </a:xfrm>
            <a:custGeom>
              <a:avLst/>
              <a:gdLst>
                <a:gd name="T0" fmla="*/ 0 w 21600"/>
                <a:gd name="T1" fmla="*/ 0 h 21600"/>
                <a:gd name="T2" fmla="*/ 11790 w 21600"/>
                <a:gd name="T3" fmla="*/ 6574 h 21600"/>
                <a:gd name="T4" fmla="*/ 20998 w 21600"/>
                <a:gd name="T5" fmla="*/ 19409 h 21600"/>
                <a:gd name="T6" fmla="*/ 21600 w 21600"/>
                <a:gd name="T7" fmla="*/ 19409 h 21600"/>
                <a:gd name="T8" fmla="*/ 20998 w 21600"/>
                <a:gd name="T9" fmla="*/ 21600 h 21600"/>
                <a:gd name="T10" fmla="*/ 11790 w 21600"/>
                <a:gd name="T11" fmla="*/ 8765 h 21600"/>
                <a:gd name="T12" fmla="*/ 0 w 21600"/>
                <a:gd name="T13" fmla="*/ 2191 h 21600"/>
                <a:gd name="T14" fmla="*/ 0 w 21600"/>
                <a:gd name="T15" fmla="*/ 0 h 21600"/>
                <a:gd name="T16" fmla="*/ 0 w 21600"/>
                <a:gd name="T17" fmla="*/ 0 h 21600"/>
                <a:gd name="T18" fmla="*/ 0 w 21600"/>
                <a:gd name="T19" fmla="*/ 0 h 21600"/>
                <a:gd name="T20" fmla="*/ 21600 w 21600"/>
                <a:gd name="T21"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T18" t="T19" r="T20" b="T21"/>
              <a:pathLst>
                <a:path w="21600" h="21600">
                  <a:moveTo>
                    <a:pt x="0" y="0"/>
                  </a:moveTo>
                  <a:lnTo>
                    <a:pt x="11790" y="6574"/>
                  </a:lnTo>
                  <a:lnTo>
                    <a:pt x="20998" y="19409"/>
                  </a:lnTo>
                  <a:lnTo>
                    <a:pt x="21600" y="19409"/>
                  </a:lnTo>
                  <a:lnTo>
                    <a:pt x="20998" y="21600"/>
                  </a:lnTo>
                  <a:lnTo>
                    <a:pt x="11790" y="8765"/>
                  </a:lnTo>
                  <a:lnTo>
                    <a:pt x="0" y="2191"/>
                  </a:lnTo>
                  <a:lnTo>
                    <a:pt x="0" y="0"/>
                  </a:lnTo>
                  <a:close/>
                  <a:moveTo>
                    <a:pt x="0" y="0"/>
                  </a:moveTo>
                </a:path>
              </a:pathLst>
            </a:custGeom>
            <a:blipFill dpi="0" rotWithShape="0">
              <a:blip r:embed="rId9"/>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66" name="AutoShape 70"/>
            <p:cNvSpPr>
              <a:spLocks/>
            </p:cNvSpPr>
            <p:nvPr/>
          </p:nvSpPr>
          <p:spPr bwMode="auto">
            <a:xfrm>
              <a:off x="1821" y="110"/>
              <a:ext cx="79" cy="69"/>
            </a:xfrm>
            <a:custGeom>
              <a:avLst/>
              <a:gdLst>
                <a:gd name="T0" fmla="*/ 1914 w 21600"/>
                <a:gd name="T1" fmla="*/ 0 h 21600"/>
                <a:gd name="T2" fmla="*/ 21600 w 21600"/>
                <a:gd name="T3" fmla="*/ 19409 h 21600"/>
                <a:gd name="T4" fmla="*/ 19686 w 21600"/>
                <a:gd name="T5" fmla="*/ 19409 h 21600"/>
                <a:gd name="T6" fmla="*/ 19686 w 21600"/>
                <a:gd name="T7" fmla="*/ 21600 h 21600"/>
                <a:gd name="T8" fmla="*/ 0 w 21600"/>
                <a:gd name="T9" fmla="*/ 2191 h 21600"/>
                <a:gd name="T10" fmla="*/ 1914 w 21600"/>
                <a:gd name="T11" fmla="*/ 0 h 21600"/>
                <a:gd name="T12" fmla="*/ 1914 w 21600"/>
                <a:gd name="T13" fmla="*/ 0 h 21600"/>
                <a:gd name="T14" fmla="*/ 0 w 21600"/>
                <a:gd name="T15" fmla="*/ 0 h 21600"/>
                <a:gd name="T16" fmla="*/ 21600 w 21600"/>
                <a:gd name="T17" fmla="*/ 21600 h 21600"/>
              </a:gdLst>
              <a:ahLst/>
              <a:cxnLst>
                <a:cxn ang="0">
                  <a:pos x="T0" y="T1"/>
                </a:cxn>
                <a:cxn ang="0">
                  <a:pos x="T2" y="T3"/>
                </a:cxn>
                <a:cxn ang="0">
                  <a:pos x="T4" y="T5"/>
                </a:cxn>
                <a:cxn ang="0">
                  <a:pos x="T6" y="T7"/>
                </a:cxn>
                <a:cxn ang="0">
                  <a:pos x="T8" y="T9"/>
                </a:cxn>
                <a:cxn ang="0">
                  <a:pos x="T10" y="T11"/>
                </a:cxn>
                <a:cxn ang="0">
                  <a:pos x="T12" y="T13"/>
                </a:cxn>
              </a:cxnLst>
              <a:rect l="T14" t="T15" r="T16" b="T17"/>
              <a:pathLst>
                <a:path w="21600" h="21600">
                  <a:moveTo>
                    <a:pt x="1914" y="0"/>
                  </a:moveTo>
                  <a:lnTo>
                    <a:pt x="21600" y="19409"/>
                  </a:lnTo>
                  <a:lnTo>
                    <a:pt x="19686" y="19409"/>
                  </a:lnTo>
                  <a:lnTo>
                    <a:pt x="19686" y="21600"/>
                  </a:lnTo>
                  <a:lnTo>
                    <a:pt x="0" y="2191"/>
                  </a:lnTo>
                  <a:lnTo>
                    <a:pt x="1914" y="0"/>
                  </a:lnTo>
                  <a:close/>
                  <a:moveTo>
                    <a:pt x="1914" y="0"/>
                  </a:moveTo>
                </a:path>
              </a:pathLst>
            </a:custGeom>
            <a:blipFill dpi="0" rotWithShape="0">
              <a:blip r:embed="rId9"/>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67" name="Rectangle 71"/>
            <p:cNvSpPr>
              <a:spLocks/>
            </p:cNvSpPr>
            <p:nvPr/>
          </p:nvSpPr>
          <p:spPr bwMode="auto">
            <a:xfrm>
              <a:off x="1914" y="241"/>
              <a:ext cx="7" cy="1"/>
            </a:xfrm>
            <a:prstGeom prst="rect">
              <a:avLst/>
            </a:prstGeom>
            <a:blipFill dpi="0" rotWithShape="0">
              <a:blip r:embed="rId9"/>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0768" name="AutoShape 72"/>
            <p:cNvSpPr>
              <a:spLocks/>
            </p:cNvSpPr>
            <p:nvPr/>
          </p:nvSpPr>
          <p:spPr bwMode="auto">
            <a:xfrm>
              <a:off x="1893" y="172"/>
              <a:ext cx="28" cy="69"/>
            </a:xfrm>
            <a:custGeom>
              <a:avLst/>
              <a:gdLst>
                <a:gd name="T0" fmla="*/ 5400 w 21600"/>
                <a:gd name="T1" fmla="*/ 0 h 21600"/>
                <a:gd name="T2" fmla="*/ 0 w 21600"/>
                <a:gd name="T3" fmla="*/ 0 h 21600"/>
                <a:gd name="T4" fmla="*/ 16200 w 21600"/>
                <a:gd name="T5" fmla="*/ 21600 h 21600"/>
                <a:gd name="T6" fmla="*/ 21600 w 21600"/>
                <a:gd name="T7" fmla="*/ 21600 h 21600"/>
                <a:gd name="T8" fmla="*/ 5400 w 21600"/>
                <a:gd name="T9" fmla="*/ 0 h 21600"/>
                <a:gd name="T10" fmla="*/ 5400 w 21600"/>
                <a:gd name="T11" fmla="*/ 0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5400" y="0"/>
                  </a:moveTo>
                  <a:lnTo>
                    <a:pt x="0" y="0"/>
                  </a:lnTo>
                  <a:lnTo>
                    <a:pt x="16200" y="21600"/>
                  </a:lnTo>
                  <a:lnTo>
                    <a:pt x="21600" y="21600"/>
                  </a:lnTo>
                  <a:lnTo>
                    <a:pt x="5400" y="0"/>
                  </a:lnTo>
                  <a:close/>
                  <a:moveTo>
                    <a:pt x="5400" y="0"/>
                  </a:moveTo>
                </a:path>
              </a:pathLst>
            </a:custGeom>
            <a:blipFill dpi="0" rotWithShape="0">
              <a:blip r:embed="rId9"/>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grpSp>
    </p:spTree>
    <p:extLst>
      <p:ext uri="{BB962C8B-B14F-4D97-AF65-F5344CB8AC3E}">
        <p14:creationId xmlns:p14="http://schemas.microsoft.com/office/powerpoint/2010/main" val="26931118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2"/>
          <p:cNvSpPr>
            <a:spLocks noGrp="1" noChangeArrowheads="1"/>
          </p:cNvSpPr>
          <p:nvPr>
            <p:ph type="title"/>
          </p:nvPr>
        </p:nvSpPr>
        <p:spPr/>
        <p:txBody>
          <a:bodyPr/>
          <a:lstStyle/>
          <a:p>
            <a:r>
              <a:rPr lang="en-US" dirty="0"/>
              <a:t>Multimedia in </a:t>
            </a:r>
            <a:r>
              <a:rPr lang="en-US" dirty="0" smtClean="0"/>
              <a:t>networks </a:t>
            </a:r>
            <a:endParaRPr lang="en-US" dirty="0"/>
          </a:p>
        </p:txBody>
      </p:sp>
      <p:sp>
        <p:nvSpPr>
          <p:cNvPr id="178179" name="Rectangle 3"/>
          <p:cNvSpPr>
            <a:spLocks noGrp="1" noChangeArrowheads="1"/>
          </p:cNvSpPr>
          <p:nvPr>
            <p:ph sz="half" idx="1"/>
          </p:nvPr>
        </p:nvSpPr>
        <p:spPr/>
        <p:txBody>
          <a:bodyPr/>
          <a:lstStyle/>
          <a:p>
            <a:pPr>
              <a:buFont typeface="ZapfDingbats" charset="0"/>
              <a:buNone/>
            </a:pPr>
            <a:r>
              <a:rPr lang="en-US" sz="2400" u="sng" dirty="0">
                <a:solidFill>
                  <a:srgbClr val="FF0000"/>
                </a:solidFill>
              </a:rPr>
              <a:t>Streaming stored MM</a:t>
            </a:r>
            <a:endParaRPr lang="en-US" sz="2400" dirty="0"/>
          </a:p>
          <a:p>
            <a:r>
              <a:rPr lang="en-US" sz="2000" dirty="0"/>
              <a:t>Clients request audio/video files from servers and pipeline reception over the network and display</a:t>
            </a:r>
          </a:p>
          <a:p>
            <a:r>
              <a:rPr lang="en-US" sz="2000" dirty="0"/>
              <a:t>Interactive: user can control operation </a:t>
            </a:r>
            <a:r>
              <a:rPr lang="en-US" sz="2000" dirty="0" smtClean="0"/>
              <a:t>(pause</a:t>
            </a:r>
            <a:r>
              <a:rPr lang="en-US" sz="2000" dirty="0"/>
              <a:t>, resume, fast forward, rewind, etc.)</a:t>
            </a:r>
          </a:p>
          <a:p>
            <a:r>
              <a:rPr lang="en-US" sz="2000" dirty="0"/>
              <a:t>Delay: from client request until display start can be 1 to 10 </a:t>
            </a:r>
            <a:r>
              <a:rPr lang="en-US" sz="2000" dirty="0" smtClean="0"/>
              <a:t>seconds</a:t>
            </a:r>
          </a:p>
          <a:p>
            <a:pPr>
              <a:buFont typeface="ZapfDingbats" charset="0"/>
              <a:buNone/>
            </a:pPr>
            <a:r>
              <a:rPr lang="en-US" sz="2400" u="sng" dirty="0">
                <a:solidFill>
                  <a:srgbClr val="FF0000"/>
                </a:solidFill>
              </a:rPr>
              <a:t>Unidirectional Real-</a:t>
            </a:r>
            <a:r>
              <a:rPr lang="en-US" sz="2400" u="sng" dirty="0" smtClean="0">
                <a:solidFill>
                  <a:srgbClr val="FF0000"/>
                </a:solidFill>
              </a:rPr>
              <a:t>Time</a:t>
            </a:r>
            <a:endParaRPr lang="en-US" sz="2400" dirty="0">
              <a:solidFill>
                <a:schemeClr val="accent2"/>
              </a:solidFill>
            </a:endParaRPr>
          </a:p>
          <a:p>
            <a:r>
              <a:rPr lang="en-US" sz="2000" dirty="0"/>
              <a:t>similar to existing TV and radio stations, but delivery over the Internet</a:t>
            </a:r>
          </a:p>
          <a:p>
            <a:r>
              <a:rPr lang="en-US" sz="2000" dirty="0"/>
              <a:t>Non-interactive, just listen/view</a:t>
            </a:r>
          </a:p>
          <a:p>
            <a:endParaRPr lang="en-US" sz="2000" dirty="0"/>
          </a:p>
          <a:p>
            <a:endParaRPr lang="en-US" sz="2000" dirty="0"/>
          </a:p>
        </p:txBody>
      </p:sp>
      <p:sp>
        <p:nvSpPr>
          <p:cNvPr id="178180" name="Rectangle 4"/>
          <p:cNvSpPr>
            <a:spLocks noGrp="1" noChangeArrowheads="1"/>
          </p:cNvSpPr>
          <p:nvPr>
            <p:ph sz="half" idx="2"/>
          </p:nvPr>
        </p:nvSpPr>
        <p:spPr/>
        <p:txBody>
          <a:bodyPr/>
          <a:lstStyle/>
          <a:p>
            <a:pPr>
              <a:buFont typeface="ZapfDingbats" charset="0"/>
              <a:buNone/>
            </a:pPr>
            <a:r>
              <a:rPr lang="en-US" sz="2400" u="sng" dirty="0" smtClean="0">
                <a:solidFill>
                  <a:srgbClr val="FF0000"/>
                </a:solidFill>
              </a:rPr>
              <a:t>Interactive </a:t>
            </a:r>
            <a:r>
              <a:rPr lang="en-US" sz="2400" u="sng" dirty="0">
                <a:solidFill>
                  <a:srgbClr val="FF0000"/>
                </a:solidFill>
              </a:rPr>
              <a:t>Real-</a:t>
            </a:r>
            <a:r>
              <a:rPr lang="en-US" sz="2400" u="sng" dirty="0" smtClean="0">
                <a:solidFill>
                  <a:srgbClr val="FF0000"/>
                </a:solidFill>
              </a:rPr>
              <a:t>Time</a:t>
            </a:r>
            <a:endParaRPr lang="en-US" sz="2400" dirty="0"/>
          </a:p>
          <a:p>
            <a:pPr marL="0" indent="0">
              <a:buNone/>
            </a:pPr>
            <a:r>
              <a:rPr lang="en-US" sz="2000" dirty="0"/>
              <a:t>Phone or video conference</a:t>
            </a:r>
          </a:p>
          <a:p>
            <a:r>
              <a:rPr lang="en-US" sz="2000" dirty="0"/>
              <a:t>More stringent delay requirement than Streaming &amp; Unidirectional because of real-time nature</a:t>
            </a:r>
          </a:p>
          <a:p>
            <a:r>
              <a:rPr lang="en-US" sz="2000" dirty="0" smtClean="0"/>
              <a:t>Audio</a:t>
            </a:r>
            <a:r>
              <a:rPr lang="en-US" sz="2000" dirty="0"/>
              <a:t>: &lt; 150 </a:t>
            </a:r>
            <a:r>
              <a:rPr lang="en-US" sz="2000" dirty="0" err="1"/>
              <a:t>msec</a:t>
            </a:r>
            <a:r>
              <a:rPr lang="en-US" sz="2000" dirty="0"/>
              <a:t> good</a:t>
            </a:r>
            <a:r>
              <a:rPr lang="en-US" sz="2000" dirty="0" smtClean="0"/>
              <a:t>,</a:t>
            </a:r>
            <a:br>
              <a:rPr lang="en-US" sz="2000" dirty="0" smtClean="0"/>
            </a:br>
            <a:r>
              <a:rPr lang="en-US" sz="2000" dirty="0" smtClean="0"/>
              <a:t> &lt; 400 </a:t>
            </a:r>
            <a:r>
              <a:rPr lang="en-US" sz="2000" dirty="0" err="1"/>
              <a:t>msec</a:t>
            </a:r>
            <a:r>
              <a:rPr lang="en-US" sz="2000" dirty="0"/>
              <a:t> </a:t>
            </a:r>
            <a:r>
              <a:rPr lang="en-US" sz="2000" dirty="0" smtClean="0"/>
              <a:t>acceptable</a:t>
            </a:r>
          </a:p>
          <a:p>
            <a:r>
              <a:rPr lang="en-US" sz="2000" dirty="0" smtClean="0"/>
              <a:t>Video: &lt; 150 </a:t>
            </a:r>
            <a:r>
              <a:rPr lang="en-US" sz="2000" dirty="0" err="1" smtClean="0"/>
              <a:t>msec</a:t>
            </a:r>
            <a:r>
              <a:rPr lang="en-US" sz="2000" dirty="0" smtClean="0"/>
              <a:t> acceptable</a:t>
            </a:r>
          </a:p>
          <a:p>
            <a:pPr marL="400050" lvl="1" indent="0">
              <a:buNone/>
            </a:pPr>
            <a:r>
              <a:rPr lang="en-US" sz="1600" dirty="0" smtClean="0"/>
              <a:t>[Note: higher delays are feasible, but usage patterns change </a:t>
            </a:r>
            <a:r>
              <a:rPr lang="en-US" sz="1600" b="1" i="1" dirty="0" smtClean="0"/>
              <a:t>(!)</a:t>
            </a:r>
            <a:r>
              <a:rPr lang="en-US" sz="1600" dirty="0" smtClean="0"/>
              <a:t>]</a:t>
            </a:r>
          </a:p>
          <a:p>
            <a:pPr marL="0" indent="0">
              <a:buNone/>
            </a:pPr>
            <a:r>
              <a:rPr lang="en-US" sz="2000" dirty="0" smtClean="0"/>
              <a:t>Games</a:t>
            </a:r>
            <a:r>
              <a:rPr lang="en-US" sz="2000" i="1" dirty="0" smtClean="0"/>
              <a:t> (but also high-speed trading)</a:t>
            </a:r>
          </a:p>
          <a:p>
            <a:r>
              <a:rPr lang="en-US" sz="2000" dirty="0" smtClean="0"/>
              <a:t>Role playing games: &lt; 500 </a:t>
            </a:r>
            <a:r>
              <a:rPr lang="en-US" sz="2000" dirty="0" err="1" smtClean="0"/>
              <a:t>msec</a:t>
            </a:r>
            <a:endParaRPr lang="en-US" sz="2000" dirty="0" smtClean="0"/>
          </a:p>
          <a:p>
            <a:r>
              <a:rPr lang="en-US" sz="2000" dirty="0" smtClean="0"/>
              <a:t>First person shooter (FPS) games: &lt; 100 </a:t>
            </a:r>
            <a:r>
              <a:rPr lang="en-US" sz="2000" dirty="0" err="1" smtClean="0"/>
              <a:t>msec</a:t>
            </a:r>
            <a:r>
              <a:rPr lang="en-US" sz="2000" dirty="0" smtClean="0"/>
              <a:t> </a:t>
            </a:r>
            <a:r>
              <a:rPr lang="en-US" sz="2000" b="1" i="1" dirty="0" smtClean="0"/>
              <a:t>(may be too high)</a:t>
            </a:r>
            <a:endParaRPr lang="en-US" sz="2000" b="1" i="1" dirty="0"/>
          </a:p>
          <a:p>
            <a:r>
              <a:rPr lang="en-US" sz="2000" dirty="0" smtClean="0"/>
              <a:t>Cloud gaming FPS: &lt; 40 </a:t>
            </a:r>
            <a:r>
              <a:rPr lang="en-US" sz="2000" dirty="0" err="1" smtClean="0"/>
              <a:t>msec</a:t>
            </a:r>
            <a:r>
              <a:rPr lang="en-US" sz="2000" dirty="0" smtClean="0"/>
              <a:t> </a:t>
            </a:r>
            <a:r>
              <a:rPr lang="en-US" sz="2000" b="1" i="1" dirty="0" smtClean="0"/>
              <a:t>(estimated)</a:t>
            </a:r>
            <a:endParaRPr lang="en-US" sz="2000" b="1" i="1" dirty="0"/>
          </a:p>
          <a:p>
            <a:endParaRPr lang="en-US" sz="2000" dirty="0"/>
          </a:p>
        </p:txBody>
      </p:sp>
    </p:spTree>
    <p:extLst>
      <p:ext uri="{BB962C8B-B14F-4D97-AF65-F5344CB8AC3E}">
        <p14:creationId xmlns:p14="http://schemas.microsoft.com/office/powerpoint/2010/main" val="51624497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8179">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78179">
                                            <p:txEl>
                                              <p:pRg st="5" end="5"/>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78179">
                                            <p:txEl>
                                              <p:pRg st="6" end="6"/>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78180">
                                            <p:txEl>
                                              <p:pRg st="0" end="0"/>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78180">
                                            <p:txEl>
                                              <p:pRg st="1" end="1"/>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78180">
                                            <p:txEl>
                                              <p:pRg st="2" end="2"/>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78180">
                                            <p:txEl>
                                              <p:pRg st="3" end="3"/>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78180">
                                            <p:txEl>
                                              <p:pRg st="4" end="4"/>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78180">
                                            <p:txEl>
                                              <p:pRg st="5" end="5"/>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78180">
                                            <p:txEl>
                                              <p:pRg st="6" end="6"/>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78180">
                                            <p:txEl>
                                              <p:pRg st="7" end="7"/>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78180">
                                            <p:txEl>
                                              <p:pRg st="8" end="8"/>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78180">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1745"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RTP Profiles</a:t>
            </a:r>
          </a:p>
        </p:txBody>
      </p:sp>
      <p:sp>
        <p:nvSpPr>
          <p:cNvPr id="31746" name="Rectangle 3"/>
          <p:cNvSpPr>
            <a:spLocks noGrp="1" noChangeArrowheads="1"/>
          </p:cNvSpPr>
          <p:nvPr>
            <p:ph idx="1"/>
          </p:nvPr>
        </p:nvSpPr>
        <p:spPr/>
        <p:txBody>
          <a:bodyPr/>
          <a:lstStyle/>
          <a:p>
            <a:pPr eaLnBrk="1" hangingPunct="1">
              <a:lnSpc>
                <a:spcPct val="80000"/>
              </a:lnSpc>
            </a:pPr>
            <a:r>
              <a:rPr lang="en-US" sz="2400">
                <a:latin typeface="Eurostile"/>
                <a:ea typeface="ＭＳ Ｐゴシック" charset="0"/>
                <a:cs typeface="Eurostile"/>
              </a:rPr>
              <a:t>General</a:t>
            </a:r>
          </a:p>
          <a:p>
            <a:pPr lvl="1" eaLnBrk="1" hangingPunct="1">
              <a:lnSpc>
                <a:spcPct val="80000"/>
              </a:lnSpc>
            </a:pPr>
            <a:r>
              <a:rPr lang="en-US" sz="2000">
                <a:latin typeface="Eurostile"/>
                <a:ea typeface="ＭＳ Ｐゴシック" charset="0"/>
                <a:cs typeface="Eurostile"/>
              </a:rPr>
              <a:t>Associated with a media type</a:t>
            </a:r>
          </a:p>
          <a:p>
            <a:pPr lvl="1" eaLnBrk="1" hangingPunct="1">
              <a:lnSpc>
                <a:spcPct val="80000"/>
              </a:lnSpc>
            </a:pPr>
            <a:r>
              <a:rPr lang="en-US" sz="2000">
                <a:latin typeface="Eurostile"/>
                <a:ea typeface="ＭＳ Ｐゴシック" charset="0"/>
                <a:cs typeface="Eurostile"/>
              </a:rPr>
              <a:t>Provides association between PT field and specific media format</a:t>
            </a:r>
          </a:p>
          <a:p>
            <a:pPr lvl="1" eaLnBrk="1" hangingPunct="1">
              <a:lnSpc>
                <a:spcPct val="80000"/>
              </a:lnSpc>
            </a:pPr>
            <a:r>
              <a:rPr lang="en-US" sz="2000">
                <a:latin typeface="Eurostile"/>
                <a:ea typeface="ＭＳ Ｐゴシック" charset="0"/>
                <a:cs typeface="Eurostile"/>
              </a:rPr>
              <a:t>Defines sampling rate of timestamp</a:t>
            </a:r>
          </a:p>
          <a:p>
            <a:pPr lvl="1" eaLnBrk="1" hangingPunct="1">
              <a:lnSpc>
                <a:spcPct val="80000"/>
              </a:lnSpc>
            </a:pPr>
            <a:r>
              <a:rPr lang="en-US" sz="2000">
                <a:latin typeface="Eurostile"/>
                <a:ea typeface="ＭＳ Ｐゴシック" charset="0"/>
                <a:cs typeface="Eurostile"/>
              </a:rPr>
              <a:t>May also define or recommend a definition for the “marker” bit</a:t>
            </a:r>
          </a:p>
          <a:p>
            <a:pPr lvl="1" eaLnBrk="1" hangingPunct="1">
              <a:lnSpc>
                <a:spcPct val="80000"/>
              </a:lnSpc>
            </a:pPr>
            <a:endParaRPr lang="en-US" sz="2000">
              <a:latin typeface="Eurostile"/>
              <a:ea typeface="ＭＳ Ｐゴシック" charset="0"/>
              <a:cs typeface="Eurostile"/>
            </a:endParaRPr>
          </a:p>
          <a:p>
            <a:pPr eaLnBrk="1" hangingPunct="1">
              <a:lnSpc>
                <a:spcPct val="80000"/>
              </a:lnSpc>
            </a:pPr>
            <a:r>
              <a:rPr lang="en-US" sz="2400">
                <a:latin typeface="Eurostile"/>
                <a:ea typeface="ＭＳ Ｐゴシック" charset="0"/>
                <a:cs typeface="Eurostile"/>
              </a:rPr>
              <a:t>Video Profile</a:t>
            </a:r>
          </a:p>
          <a:p>
            <a:pPr lvl="1" eaLnBrk="1" hangingPunct="1">
              <a:lnSpc>
                <a:spcPct val="80000"/>
              </a:lnSpc>
            </a:pPr>
            <a:r>
              <a:rPr lang="en-US" sz="2000">
                <a:latin typeface="Eurostile"/>
                <a:ea typeface="ＭＳ Ｐゴシック" charset="0"/>
                <a:cs typeface="Eurostile"/>
              </a:rPr>
              <a:t>Marker bit recommended to mean last packet associated with a timestamp</a:t>
            </a:r>
          </a:p>
          <a:p>
            <a:pPr lvl="1" eaLnBrk="1" hangingPunct="1">
              <a:lnSpc>
                <a:spcPct val="80000"/>
              </a:lnSpc>
            </a:pPr>
            <a:r>
              <a:rPr lang="en-US" sz="2000">
                <a:latin typeface="Eurostile"/>
                <a:ea typeface="ＭＳ Ｐゴシック" charset="0"/>
                <a:cs typeface="Eurostile"/>
              </a:rPr>
              <a:t>Timestamp clock: 90000 Hz</a:t>
            </a:r>
          </a:p>
          <a:p>
            <a:pPr lvl="1" eaLnBrk="1" hangingPunct="1">
              <a:lnSpc>
                <a:spcPct val="80000"/>
              </a:lnSpc>
            </a:pPr>
            <a:r>
              <a:rPr lang="en-US" sz="2000">
                <a:latin typeface="Eurostile"/>
                <a:ea typeface="ＭＳ Ｐゴシック" charset="0"/>
                <a:cs typeface="Eurostile"/>
              </a:rPr>
              <a:t>Defines PT mapping for a number of different video encoding types</a:t>
            </a:r>
          </a:p>
        </p:txBody>
      </p:sp>
    </p:spTree>
    <p:extLst>
      <p:ext uri="{BB962C8B-B14F-4D97-AF65-F5344CB8AC3E}">
        <p14:creationId xmlns:p14="http://schemas.microsoft.com/office/powerpoint/2010/main" val="3147670841"/>
      </p:ext>
    </p:extLst>
  </p:cSld>
  <p:clrMapOvr>
    <a:masterClrMapping/>
  </p:clrMapOvr>
  <mc:AlternateContent xmlns:mc="http://schemas.openxmlformats.org/markup-compatibility/2006">
    <mc:Choice xmlns:p14="http://schemas.microsoft.com/office/powerpoint/2010/main" Requires="p14">
      <p:transition spd="slow" p14:dur="2000"/>
    </mc:Choice>
    <mc:Fallback>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2769"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RTP Profiles</a:t>
            </a:r>
          </a:p>
        </p:txBody>
      </p:sp>
      <p:sp>
        <p:nvSpPr>
          <p:cNvPr id="32770" name="Rectangle 3"/>
          <p:cNvSpPr>
            <a:spLocks noGrp="1" noChangeArrowheads="1"/>
          </p:cNvSpPr>
          <p:nvPr>
            <p:ph idx="1"/>
          </p:nvPr>
        </p:nvSpPr>
        <p:spPr/>
        <p:txBody>
          <a:bodyPr/>
          <a:lstStyle/>
          <a:p>
            <a:pPr eaLnBrk="1" hangingPunct="1"/>
            <a:r>
              <a:rPr lang="en-US" sz="2400">
                <a:latin typeface="Eurostile"/>
                <a:ea typeface="ＭＳ Ｐゴシック" charset="0"/>
                <a:cs typeface="Eurostile"/>
              </a:rPr>
              <a:t>Audio Profile</a:t>
            </a:r>
          </a:p>
          <a:p>
            <a:pPr lvl="1" eaLnBrk="1" hangingPunct="1"/>
            <a:r>
              <a:rPr lang="en-US" sz="2000">
                <a:latin typeface="Eurostile"/>
                <a:ea typeface="ＭＳ Ｐゴシック" charset="0"/>
                <a:cs typeface="Eurostile"/>
              </a:rPr>
              <a:t>Marker bit set on the first packet after a silence period where no packets sent</a:t>
            </a:r>
          </a:p>
          <a:p>
            <a:pPr lvl="1" eaLnBrk="1" hangingPunct="1"/>
            <a:r>
              <a:rPr lang="en-US" sz="2000">
                <a:latin typeface="Eurostile"/>
                <a:ea typeface="ＭＳ Ｐゴシック" charset="0"/>
                <a:cs typeface="Eurostile"/>
              </a:rPr>
              <a:t>Timestamp equals sampling rate</a:t>
            </a:r>
          </a:p>
          <a:p>
            <a:pPr lvl="1" eaLnBrk="1" hangingPunct="1"/>
            <a:r>
              <a:rPr lang="en-US" sz="2000">
                <a:latin typeface="Eurostile"/>
                <a:ea typeface="ＭＳ Ｐゴシック" charset="0"/>
                <a:cs typeface="Eurostile"/>
              </a:rPr>
              <a:t>Recommends 20ms minimum frame time</a:t>
            </a:r>
          </a:p>
          <a:p>
            <a:pPr lvl="1" eaLnBrk="1" hangingPunct="1"/>
            <a:r>
              <a:rPr lang="en-US" sz="2000">
                <a:latin typeface="Eurostile"/>
                <a:ea typeface="ＭＳ Ｐゴシック" charset="0"/>
                <a:cs typeface="Eurostile"/>
              </a:rPr>
              <a:t>Recommends that samples from multiple channels be sent together</a:t>
            </a:r>
          </a:p>
          <a:p>
            <a:pPr lvl="1" eaLnBrk="1" hangingPunct="1"/>
            <a:r>
              <a:rPr lang="en-US" sz="2000">
                <a:latin typeface="Eurostile"/>
                <a:ea typeface="ＭＳ Ｐゴシック" charset="0"/>
                <a:cs typeface="Eurostile"/>
              </a:rPr>
              <a:t>Defines PT for a number of different audio encoding types</a:t>
            </a:r>
          </a:p>
        </p:txBody>
      </p:sp>
    </p:spTree>
    <p:extLst>
      <p:ext uri="{BB962C8B-B14F-4D97-AF65-F5344CB8AC3E}">
        <p14:creationId xmlns:p14="http://schemas.microsoft.com/office/powerpoint/2010/main" val="3984644357"/>
      </p:ext>
    </p:extLst>
  </p:cSld>
  <p:clrMapOvr>
    <a:masterClrMapping/>
  </p:clrMapOvr>
  <mc:AlternateContent xmlns:mc="http://schemas.openxmlformats.org/markup-compatibility/2006">
    <mc:Choice xmlns:p14="http://schemas.microsoft.com/office/powerpoint/2010/main" Requires="p14">
      <p:transition spd="slow" p14:dur="2000"/>
    </mc:Choice>
    <mc:Fallback>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Rectangle 2"/>
          <p:cNvSpPr>
            <a:spLocks noGrp="1" noChangeArrowheads="1"/>
          </p:cNvSpPr>
          <p:nvPr>
            <p:ph type="title"/>
          </p:nvPr>
        </p:nvSpPr>
        <p:spPr/>
        <p:txBody>
          <a:bodyPr/>
          <a:lstStyle/>
          <a:p>
            <a:r>
              <a:rPr lang="en-US" dirty="0">
                <a:ea typeface="ＭＳ Ｐゴシック" charset="0"/>
              </a:rPr>
              <a:t>RTP Profile for MPEG-1 Video Payload</a:t>
            </a:r>
          </a:p>
        </p:txBody>
      </p:sp>
      <p:sp>
        <p:nvSpPr>
          <p:cNvPr id="10242" name="Rectangle 3"/>
          <p:cNvSpPr>
            <a:spLocks noGrp="1" noChangeArrowheads="1"/>
          </p:cNvSpPr>
          <p:nvPr>
            <p:ph idx="1"/>
          </p:nvPr>
        </p:nvSpPr>
        <p:spPr>
          <a:xfrm>
            <a:off x="107504" y="866775"/>
            <a:ext cx="8928992" cy="1770137"/>
          </a:xfrm>
        </p:spPr>
        <p:txBody>
          <a:bodyPr/>
          <a:lstStyle/>
          <a:p>
            <a:pPr marL="0" indent="0" eaLnBrk="1" hangingPunct="1">
              <a:lnSpc>
                <a:spcPct val="90000"/>
              </a:lnSpc>
              <a:buNone/>
            </a:pPr>
            <a:r>
              <a:rPr lang="en-US" sz="2400" dirty="0">
                <a:ea typeface="ＭＳ Ｐゴシック" charset="0"/>
              </a:rPr>
              <a:t>International Standard: Moving Pictures Expert Group</a:t>
            </a:r>
          </a:p>
          <a:p>
            <a:pPr>
              <a:lnSpc>
                <a:spcPct val="90000"/>
              </a:lnSpc>
            </a:pPr>
            <a:r>
              <a:rPr lang="en-US" sz="2400" dirty="0">
                <a:ea typeface="ＭＳ Ｐゴシック" charset="0"/>
              </a:rPr>
              <a:t>Compression of audio and video for playback (1.5 Mbit/s)</a:t>
            </a:r>
          </a:p>
          <a:p>
            <a:pPr>
              <a:lnSpc>
                <a:spcPct val="90000"/>
              </a:lnSpc>
            </a:pPr>
            <a:r>
              <a:rPr lang="en-US" sz="2400" dirty="0">
                <a:ea typeface="ＭＳ Ｐゴシック" charset="0"/>
              </a:rPr>
              <a:t>Real-time decoding</a:t>
            </a:r>
          </a:p>
          <a:p>
            <a:pPr marL="0" indent="0" eaLnBrk="1" hangingPunct="1">
              <a:lnSpc>
                <a:spcPct val="90000"/>
              </a:lnSpc>
              <a:buNone/>
            </a:pPr>
            <a:r>
              <a:rPr lang="en-US" sz="2400" dirty="0">
                <a:ea typeface="ＭＳ Ｐゴシック" charset="0"/>
              </a:rPr>
              <a:t>Sequence of I-, P-, and B-Frames</a:t>
            </a:r>
          </a:p>
        </p:txBody>
      </p:sp>
      <p:sp>
        <p:nvSpPr>
          <p:cNvPr id="1571844" name="Rectangle 4"/>
          <p:cNvSpPr>
            <a:spLocks noChangeArrowheads="1"/>
          </p:cNvSpPr>
          <p:nvPr/>
        </p:nvSpPr>
        <p:spPr bwMode="auto">
          <a:xfrm>
            <a:off x="1019175" y="4916488"/>
            <a:ext cx="509588" cy="808037"/>
          </a:xfrm>
          <a:prstGeom prst="rect">
            <a:avLst/>
          </a:prstGeom>
          <a:solidFill>
            <a:srgbClr val="FF66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FF6600"/>
            </a:extrusionClr>
          </a:sp3d>
        </p:spPr>
        <p:txBody>
          <a:bodyPr wrap="none" rIns="54000" anchor="ctr">
            <a:flatTx/>
          </a:bodyPr>
          <a:lstStyle/>
          <a:p>
            <a:endParaRPr lang="en-US"/>
          </a:p>
        </p:txBody>
      </p:sp>
      <p:sp>
        <p:nvSpPr>
          <p:cNvPr id="1571845" name="Rectangle 5"/>
          <p:cNvSpPr>
            <a:spLocks noChangeArrowheads="1"/>
          </p:cNvSpPr>
          <p:nvPr/>
        </p:nvSpPr>
        <p:spPr bwMode="auto">
          <a:xfrm>
            <a:off x="7332663" y="5170488"/>
            <a:ext cx="509587" cy="561975"/>
          </a:xfrm>
          <a:prstGeom prst="rect">
            <a:avLst/>
          </a:prstGeom>
          <a:solidFill>
            <a:schemeClr val="accent1"/>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accent1"/>
            </a:extrusionClr>
          </a:sp3d>
        </p:spPr>
        <p:txBody>
          <a:bodyPr wrap="none" rIns="54000" anchor="ctr">
            <a:flatTx/>
          </a:bodyPr>
          <a:lstStyle/>
          <a:p>
            <a:endParaRPr lang="en-US"/>
          </a:p>
        </p:txBody>
      </p:sp>
      <p:sp>
        <p:nvSpPr>
          <p:cNvPr id="1571846" name="Rectangle 6"/>
          <p:cNvSpPr>
            <a:spLocks noChangeArrowheads="1"/>
          </p:cNvSpPr>
          <p:nvPr/>
        </p:nvSpPr>
        <p:spPr bwMode="auto">
          <a:xfrm>
            <a:off x="4187825" y="5165725"/>
            <a:ext cx="509588" cy="561975"/>
          </a:xfrm>
          <a:prstGeom prst="rect">
            <a:avLst/>
          </a:prstGeom>
          <a:solidFill>
            <a:schemeClr val="accent1"/>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accent1"/>
            </a:extrusionClr>
          </a:sp3d>
        </p:spPr>
        <p:txBody>
          <a:bodyPr wrap="none" rIns="54000" anchor="ctr">
            <a:flatTx/>
          </a:bodyPr>
          <a:lstStyle/>
          <a:p>
            <a:endParaRPr lang="en-US"/>
          </a:p>
        </p:txBody>
      </p:sp>
      <p:sp>
        <p:nvSpPr>
          <p:cNvPr id="1571847" name="Rectangle 7"/>
          <p:cNvSpPr>
            <a:spLocks noChangeArrowheads="1"/>
          </p:cNvSpPr>
          <p:nvPr/>
        </p:nvSpPr>
        <p:spPr bwMode="auto">
          <a:xfrm>
            <a:off x="1830388" y="5367338"/>
            <a:ext cx="509587" cy="350837"/>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571848" name="Freeform 8"/>
          <p:cNvSpPr>
            <a:spLocks/>
          </p:cNvSpPr>
          <p:nvPr/>
        </p:nvSpPr>
        <p:spPr bwMode="auto">
          <a:xfrm>
            <a:off x="1282700" y="5618163"/>
            <a:ext cx="825500" cy="352425"/>
          </a:xfrm>
          <a:custGeom>
            <a:avLst/>
            <a:gdLst>
              <a:gd name="T0" fmla="*/ 2147483647 w 520"/>
              <a:gd name="T1" fmla="*/ 0 h 222"/>
              <a:gd name="T2" fmla="*/ 2147483647 w 520"/>
              <a:gd name="T3" fmla="*/ 2147483647 h 222"/>
              <a:gd name="T4" fmla="*/ 0 w 520"/>
              <a:gd name="T5" fmla="*/ 2147483647 h 222"/>
              <a:gd name="T6" fmla="*/ 0 60000 65536"/>
              <a:gd name="T7" fmla="*/ 0 60000 65536"/>
              <a:gd name="T8" fmla="*/ 0 60000 65536"/>
              <a:gd name="T9" fmla="*/ 0 w 520"/>
              <a:gd name="T10" fmla="*/ 0 h 222"/>
              <a:gd name="T11" fmla="*/ 520 w 520"/>
              <a:gd name="T12" fmla="*/ 222 h 222"/>
            </a:gdLst>
            <a:ahLst/>
            <a:cxnLst>
              <a:cxn ang="T6">
                <a:pos x="T0" y="T1"/>
              </a:cxn>
              <a:cxn ang="T7">
                <a:pos x="T2" y="T3"/>
              </a:cxn>
              <a:cxn ang="T8">
                <a:pos x="T4" y="T5"/>
              </a:cxn>
            </a:cxnLst>
            <a:rect l="T9" t="T10" r="T11" b="T12"/>
            <a:pathLst>
              <a:path w="520" h="222">
                <a:moveTo>
                  <a:pt x="520" y="0"/>
                </a:moveTo>
                <a:cubicBezTo>
                  <a:pt x="403" y="105"/>
                  <a:pt x="286" y="210"/>
                  <a:pt x="199" y="216"/>
                </a:cubicBezTo>
                <a:cubicBezTo>
                  <a:pt x="112" y="222"/>
                  <a:pt x="56" y="130"/>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49" name="Freeform 9"/>
          <p:cNvSpPr>
            <a:spLocks/>
          </p:cNvSpPr>
          <p:nvPr/>
        </p:nvSpPr>
        <p:spPr bwMode="auto">
          <a:xfrm>
            <a:off x="2125663" y="5626100"/>
            <a:ext cx="2286000" cy="530225"/>
          </a:xfrm>
          <a:custGeom>
            <a:avLst/>
            <a:gdLst>
              <a:gd name="T0" fmla="*/ 0 w 1440"/>
              <a:gd name="T1" fmla="*/ 0 h 334"/>
              <a:gd name="T2" fmla="*/ 2147483647 w 1440"/>
              <a:gd name="T3" fmla="*/ 2147483647 h 334"/>
              <a:gd name="T4" fmla="*/ 2147483647 w 1440"/>
              <a:gd name="T5" fmla="*/ 2147483647 h 334"/>
              <a:gd name="T6" fmla="*/ 0 60000 65536"/>
              <a:gd name="T7" fmla="*/ 0 60000 65536"/>
              <a:gd name="T8" fmla="*/ 0 60000 65536"/>
              <a:gd name="T9" fmla="*/ 0 w 1440"/>
              <a:gd name="T10" fmla="*/ 0 h 334"/>
              <a:gd name="T11" fmla="*/ 1440 w 1440"/>
              <a:gd name="T12" fmla="*/ 334 h 334"/>
            </a:gdLst>
            <a:ahLst/>
            <a:cxnLst>
              <a:cxn ang="T6">
                <a:pos x="T0" y="T1"/>
              </a:cxn>
              <a:cxn ang="T7">
                <a:pos x="T2" y="T3"/>
              </a:cxn>
              <a:cxn ang="T8">
                <a:pos x="T4" y="T5"/>
              </a:cxn>
            </a:cxnLst>
            <a:rect l="T9" t="T10" r="T11" b="T12"/>
            <a:pathLst>
              <a:path w="1440" h="334">
                <a:moveTo>
                  <a:pt x="0" y="0"/>
                </a:moveTo>
                <a:cubicBezTo>
                  <a:pt x="185" y="54"/>
                  <a:pt x="868" y="320"/>
                  <a:pt x="1108" y="327"/>
                </a:cubicBezTo>
                <a:cubicBezTo>
                  <a:pt x="1348" y="334"/>
                  <a:pt x="1371" y="104"/>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50" name="Rectangle 10"/>
          <p:cNvSpPr>
            <a:spLocks noChangeArrowheads="1"/>
          </p:cNvSpPr>
          <p:nvPr/>
        </p:nvSpPr>
        <p:spPr bwMode="auto">
          <a:xfrm>
            <a:off x="2625725" y="5380038"/>
            <a:ext cx="509588" cy="350837"/>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571851" name="Freeform 11"/>
          <p:cNvSpPr>
            <a:spLocks/>
          </p:cNvSpPr>
          <p:nvPr/>
        </p:nvSpPr>
        <p:spPr bwMode="auto">
          <a:xfrm>
            <a:off x="2868613" y="5657850"/>
            <a:ext cx="1538287" cy="411163"/>
          </a:xfrm>
          <a:custGeom>
            <a:avLst/>
            <a:gdLst>
              <a:gd name="T0" fmla="*/ 0 w 969"/>
              <a:gd name="T1" fmla="*/ 0 h 259"/>
              <a:gd name="T2" fmla="*/ 2147483647 w 969"/>
              <a:gd name="T3" fmla="*/ 2147483647 h 259"/>
              <a:gd name="T4" fmla="*/ 2147483647 w 969"/>
              <a:gd name="T5" fmla="*/ 2147483647 h 259"/>
              <a:gd name="T6" fmla="*/ 0 60000 65536"/>
              <a:gd name="T7" fmla="*/ 0 60000 65536"/>
              <a:gd name="T8" fmla="*/ 0 60000 65536"/>
              <a:gd name="T9" fmla="*/ 0 w 969"/>
              <a:gd name="T10" fmla="*/ 0 h 259"/>
              <a:gd name="T11" fmla="*/ 969 w 969"/>
              <a:gd name="T12" fmla="*/ 259 h 259"/>
            </a:gdLst>
            <a:ahLst/>
            <a:cxnLst>
              <a:cxn ang="T6">
                <a:pos x="T0" y="T1"/>
              </a:cxn>
              <a:cxn ang="T7">
                <a:pos x="T2" y="T3"/>
              </a:cxn>
              <a:cxn ang="T8">
                <a:pos x="T4" y="T5"/>
              </a:cxn>
            </a:cxnLst>
            <a:rect l="T9" t="T10" r="T11" b="T12"/>
            <a:pathLst>
              <a:path w="969" h="259">
                <a:moveTo>
                  <a:pt x="0" y="0"/>
                </a:moveTo>
                <a:cubicBezTo>
                  <a:pt x="107" y="42"/>
                  <a:pt x="479" y="245"/>
                  <a:pt x="640" y="252"/>
                </a:cubicBezTo>
                <a:cubicBezTo>
                  <a:pt x="801" y="259"/>
                  <a:pt x="901" y="87"/>
                  <a:pt x="969" y="44"/>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52" name="Freeform 12"/>
          <p:cNvSpPr>
            <a:spLocks/>
          </p:cNvSpPr>
          <p:nvPr/>
        </p:nvSpPr>
        <p:spPr bwMode="auto">
          <a:xfrm>
            <a:off x="1303338" y="5640388"/>
            <a:ext cx="1528762" cy="436562"/>
          </a:xfrm>
          <a:custGeom>
            <a:avLst/>
            <a:gdLst>
              <a:gd name="T0" fmla="*/ 2147483647 w 963"/>
              <a:gd name="T1" fmla="*/ 0 h 275"/>
              <a:gd name="T2" fmla="*/ 2147483647 w 963"/>
              <a:gd name="T3" fmla="*/ 2147483647 h 275"/>
              <a:gd name="T4" fmla="*/ 0 w 963"/>
              <a:gd name="T5" fmla="*/ 2147483647 h 275"/>
              <a:gd name="T6" fmla="*/ 0 60000 65536"/>
              <a:gd name="T7" fmla="*/ 0 60000 65536"/>
              <a:gd name="T8" fmla="*/ 0 60000 65536"/>
              <a:gd name="T9" fmla="*/ 0 w 963"/>
              <a:gd name="T10" fmla="*/ 0 h 275"/>
              <a:gd name="T11" fmla="*/ 963 w 963"/>
              <a:gd name="T12" fmla="*/ 275 h 275"/>
            </a:gdLst>
            <a:ahLst/>
            <a:cxnLst>
              <a:cxn ang="T6">
                <a:pos x="T0" y="T1"/>
              </a:cxn>
              <a:cxn ang="T7">
                <a:pos x="T2" y="T3"/>
              </a:cxn>
              <a:cxn ang="T8">
                <a:pos x="T4" y="T5"/>
              </a:cxn>
            </a:cxnLst>
            <a:rect l="T9" t="T10" r="T11" b="T12"/>
            <a:pathLst>
              <a:path w="963" h="275">
                <a:moveTo>
                  <a:pt x="963" y="0"/>
                </a:moveTo>
                <a:cubicBezTo>
                  <a:pt x="834" y="45"/>
                  <a:pt x="347" y="261"/>
                  <a:pt x="186" y="268"/>
                </a:cubicBezTo>
                <a:cubicBezTo>
                  <a:pt x="25" y="275"/>
                  <a:pt x="39" y="87"/>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53" name="Rectangle 13"/>
          <p:cNvSpPr>
            <a:spLocks noChangeArrowheads="1"/>
          </p:cNvSpPr>
          <p:nvPr/>
        </p:nvSpPr>
        <p:spPr bwMode="auto">
          <a:xfrm>
            <a:off x="3392488" y="5373688"/>
            <a:ext cx="509587" cy="350837"/>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571854" name="Freeform 14"/>
          <p:cNvSpPr>
            <a:spLocks/>
          </p:cNvSpPr>
          <p:nvPr/>
        </p:nvSpPr>
        <p:spPr bwMode="auto">
          <a:xfrm>
            <a:off x="3619500" y="5626100"/>
            <a:ext cx="755650" cy="303213"/>
          </a:xfrm>
          <a:custGeom>
            <a:avLst/>
            <a:gdLst>
              <a:gd name="T0" fmla="*/ 0 w 1440"/>
              <a:gd name="T1" fmla="*/ 0 h 346"/>
              <a:gd name="T2" fmla="*/ 2147483647 w 1440"/>
              <a:gd name="T3" fmla="*/ 2147483647 h 346"/>
              <a:gd name="T4" fmla="*/ 2147483647 w 1440"/>
              <a:gd name="T5" fmla="*/ 2147483647 h 346"/>
              <a:gd name="T6" fmla="*/ 0 60000 65536"/>
              <a:gd name="T7" fmla="*/ 0 60000 65536"/>
              <a:gd name="T8" fmla="*/ 0 60000 65536"/>
              <a:gd name="T9" fmla="*/ 0 w 1440"/>
              <a:gd name="T10" fmla="*/ 0 h 346"/>
              <a:gd name="T11" fmla="*/ 1440 w 1440"/>
              <a:gd name="T12" fmla="*/ 346 h 346"/>
            </a:gdLst>
            <a:ahLst/>
            <a:cxnLst>
              <a:cxn ang="T6">
                <a:pos x="T0" y="T1"/>
              </a:cxn>
              <a:cxn ang="T7">
                <a:pos x="T2" y="T3"/>
              </a:cxn>
              <a:cxn ang="T8">
                <a:pos x="T4" y="T5"/>
              </a:cxn>
            </a:cxnLst>
            <a:rect l="T9" t="T10" r="T11" b="T12"/>
            <a:pathLst>
              <a:path w="1440" h="346">
                <a:moveTo>
                  <a:pt x="0" y="0"/>
                </a:moveTo>
                <a:cubicBezTo>
                  <a:pt x="79" y="165"/>
                  <a:pt x="159" y="330"/>
                  <a:pt x="399" y="338"/>
                </a:cubicBezTo>
                <a:cubicBezTo>
                  <a:pt x="639" y="346"/>
                  <a:pt x="1039" y="195"/>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55" name="Freeform 15"/>
          <p:cNvSpPr>
            <a:spLocks/>
          </p:cNvSpPr>
          <p:nvPr/>
        </p:nvSpPr>
        <p:spPr bwMode="auto">
          <a:xfrm>
            <a:off x="1258888" y="5651500"/>
            <a:ext cx="2298700" cy="458788"/>
          </a:xfrm>
          <a:custGeom>
            <a:avLst/>
            <a:gdLst>
              <a:gd name="T0" fmla="*/ 2147483647 w 1448"/>
              <a:gd name="T1" fmla="*/ 0 h 289"/>
              <a:gd name="T2" fmla="*/ 2147483647 w 1448"/>
              <a:gd name="T3" fmla="*/ 2147483647 h 289"/>
              <a:gd name="T4" fmla="*/ 2147483647 w 1448"/>
              <a:gd name="T5" fmla="*/ 2147483647 h 289"/>
              <a:gd name="T6" fmla="*/ 0 60000 65536"/>
              <a:gd name="T7" fmla="*/ 0 60000 65536"/>
              <a:gd name="T8" fmla="*/ 0 60000 65536"/>
              <a:gd name="T9" fmla="*/ 0 w 1448"/>
              <a:gd name="T10" fmla="*/ 0 h 289"/>
              <a:gd name="T11" fmla="*/ 1448 w 1448"/>
              <a:gd name="T12" fmla="*/ 289 h 289"/>
            </a:gdLst>
            <a:ahLst/>
            <a:cxnLst>
              <a:cxn ang="T6">
                <a:pos x="T0" y="T1"/>
              </a:cxn>
              <a:cxn ang="T7">
                <a:pos x="T2" y="T3"/>
              </a:cxn>
              <a:cxn ang="T8">
                <a:pos x="T4" y="T5"/>
              </a:cxn>
            </a:cxnLst>
            <a:rect l="T9" t="T10" r="T11" b="T12"/>
            <a:pathLst>
              <a:path w="1448" h="289">
                <a:moveTo>
                  <a:pt x="1448" y="0"/>
                </a:moveTo>
                <a:cubicBezTo>
                  <a:pt x="1246" y="47"/>
                  <a:pt x="472" y="277"/>
                  <a:pt x="236" y="283"/>
                </a:cubicBezTo>
                <a:cubicBezTo>
                  <a:pt x="0" y="289"/>
                  <a:pt x="74" y="90"/>
                  <a:pt x="31"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56" name="Rectangle 16"/>
          <p:cNvSpPr>
            <a:spLocks noChangeArrowheads="1"/>
          </p:cNvSpPr>
          <p:nvPr/>
        </p:nvSpPr>
        <p:spPr bwMode="auto">
          <a:xfrm>
            <a:off x="4972050" y="5370513"/>
            <a:ext cx="509588" cy="350837"/>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571857" name="Freeform 17"/>
          <p:cNvSpPr>
            <a:spLocks/>
          </p:cNvSpPr>
          <p:nvPr/>
        </p:nvSpPr>
        <p:spPr bwMode="auto">
          <a:xfrm>
            <a:off x="4478338" y="5630863"/>
            <a:ext cx="825500" cy="352425"/>
          </a:xfrm>
          <a:custGeom>
            <a:avLst/>
            <a:gdLst>
              <a:gd name="T0" fmla="*/ 2147483647 w 520"/>
              <a:gd name="T1" fmla="*/ 0 h 222"/>
              <a:gd name="T2" fmla="*/ 2147483647 w 520"/>
              <a:gd name="T3" fmla="*/ 2147483647 h 222"/>
              <a:gd name="T4" fmla="*/ 0 w 520"/>
              <a:gd name="T5" fmla="*/ 2147483647 h 222"/>
              <a:gd name="T6" fmla="*/ 0 60000 65536"/>
              <a:gd name="T7" fmla="*/ 0 60000 65536"/>
              <a:gd name="T8" fmla="*/ 0 60000 65536"/>
              <a:gd name="T9" fmla="*/ 0 w 520"/>
              <a:gd name="T10" fmla="*/ 0 h 222"/>
              <a:gd name="T11" fmla="*/ 520 w 520"/>
              <a:gd name="T12" fmla="*/ 222 h 222"/>
            </a:gdLst>
            <a:ahLst/>
            <a:cxnLst>
              <a:cxn ang="T6">
                <a:pos x="T0" y="T1"/>
              </a:cxn>
              <a:cxn ang="T7">
                <a:pos x="T2" y="T3"/>
              </a:cxn>
              <a:cxn ang="T8">
                <a:pos x="T4" y="T5"/>
              </a:cxn>
            </a:cxnLst>
            <a:rect l="T9" t="T10" r="T11" b="T12"/>
            <a:pathLst>
              <a:path w="520" h="222">
                <a:moveTo>
                  <a:pt x="520" y="0"/>
                </a:moveTo>
                <a:cubicBezTo>
                  <a:pt x="403" y="105"/>
                  <a:pt x="286" y="210"/>
                  <a:pt x="199" y="216"/>
                </a:cubicBezTo>
                <a:cubicBezTo>
                  <a:pt x="112" y="222"/>
                  <a:pt x="56" y="130"/>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58" name="Freeform 18"/>
          <p:cNvSpPr>
            <a:spLocks/>
          </p:cNvSpPr>
          <p:nvPr/>
        </p:nvSpPr>
        <p:spPr bwMode="auto">
          <a:xfrm>
            <a:off x="5321300" y="5638800"/>
            <a:ext cx="2286000" cy="530225"/>
          </a:xfrm>
          <a:custGeom>
            <a:avLst/>
            <a:gdLst>
              <a:gd name="T0" fmla="*/ 0 w 1440"/>
              <a:gd name="T1" fmla="*/ 0 h 334"/>
              <a:gd name="T2" fmla="*/ 2147483647 w 1440"/>
              <a:gd name="T3" fmla="*/ 2147483647 h 334"/>
              <a:gd name="T4" fmla="*/ 2147483647 w 1440"/>
              <a:gd name="T5" fmla="*/ 2147483647 h 334"/>
              <a:gd name="T6" fmla="*/ 0 60000 65536"/>
              <a:gd name="T7" fmla="*/ 0 60000 65536"/>
              <a:gd name="T8" fmla="*/ 0 60000 65536"/>
              <a:gd name="T9" fmla="*/ 0 w 1440"/>
              <a:gd name="T10" fmla="*/ 0 h 334"/>
              <a:gd name="T11" fmla="*/ 1440 w 1440"/>
              <a:gd name="T12" fmla="*/ 334 h 334"/>
            </a:gdLst>
            <a:ahLst/>
            <a:cxnLst>
              <a:cxn ang="T6">
                <a:pos x="T0" y="T1"/>
              </a:cxn>
              <a:cxn ang="T7">
                <a:pos x="T2" y="T3"/>
              </a:cxn>
              <a:cxn ang="T8">
                <a:pos x="T4" y="T5"/>
              </a:cxn>
            </a:cxnLst>
            <a:rect l="T9" t="T10" r="T11" b="T12"/>
            <a:pathLst>
              <a:path w="1440" h="334">
                <a:moveTo>
                  <a:pt x="0" y="0"/>
                </a:moveTo>
                <a:cubicBezTo>
                  <a:pt x="185" y="54"/>
                  <a:pt x="868" y="320"/>
                  <a:pt x="1108" y="327"/>
                </a:cubicBezTo>
                <a:cubicBezTo>
                  <a:pt x="1348" y="334"/>
                  <a:pt x="1371" y="104"/>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59" name="Rectangle 19"/>
          <p:cNvSpPr>
            <a:spLocks noChangeArrowheads="1"/>
          </p:cNvSpPr>
          <p:nvPr/>
        </p:nvSpPr>
        <p:spPr bwMode="auto">
          <a:xfrm>
            <a:off x="5767388" y="5383213"/>
            <a:ext cx="509587" cy="350837"/>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571860" name="Freeform 20"/>
          <p:cNvSpPr>
            <a:spLocks/>
          </p:cNvSpPr>
          <p:nvPr/>
        </p:nvSpPr>
        <p:spPr bwMode="auto">
          <a:xfrm>
            <a:off x="6064250" y="5670550"/>
            <a:ext cx="1538288" cy="411163"/>
          </a:xfrm>
          <a:custGeom>
            <a:avLst/>
            <a:gdLst>
              <a:gd name="T0" fmla="*/ 0 w 969"/>
              <a:gd name="T1" fmla="*/ 0 h 259"/>
              <a:gd name="T2" fmla="*/ 2147483647 w 969"/>
              <a:gd name="T3" fmla="*/ 2147483647 h 259"/>
              <a:gd name="T4" fmla="*/ 2147483647 w 969"/>
              <a:gd name="T5" fmla="*/ 2147483647 h 259"/>
              <a:gd name="T6" fmla="*/ 0 60000 65536"/>
              <a:gd name="T7" fmla="*/ 0 60000 65536"/>
              <a:gd name="T8" fmla="*/ 0 60000 65536"/>
              <a:gd name="T9" fmla="*/ 0 w 969"/>
              <a:gd name="T10" fmla="*/ 0 h 259"/>
              <a:gd name="T11" fmla="*/ 969 w 969"/>
              <a:gd name="T12" fmla="*/ 259 h 259"/>
            </a:gdLst>
            <a:ahLst/>
            <a:cxnLst>
              <a:cxn ang="T6">
                <a:pos x="T0" y="T1"/>
              </a:cxn>
              <a:cxn ang="T7">
                <a:pos x="T2" y="T3"/>
              </a:cxn>
              <a:cxn ang="T8">
                <a:pos x="T4" y="T5"/>
              </a:cxn>
            </a:cxnLst>
            <a:rect l="T9" t="T10" r="T11" b="T12"/>
            <a:pathLst>
              <a:path w="969" h="259">
                <a:moveTo>
                  <a:pt x="0" y="0"/>
                </a:moveTo>
                <a:cubicBezTo>
                  <a:pt x="107" y="42"/>
                  <a:pt x="479" y="245"/>
                  <a:pt x="640" y="252"/>
                </a:cubicBezTo>
                <a:cubicBezTo>
                  <a:pt x="801" y="259"/>
                  <a:pt x="901" y="87"/>
                  <a:pt x="969" y="44"/>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61" name="Freeform 21"/>
          <p:cNvSpPr>
            <a:spLocks/>
          </p:cNvSpPr>
          <p:nvPr/>
        </p:nvSpPr>
        <p:spPr bwMode="auto">
          <a:xfrm>
            <a:off x="4498975" y="5653088"/>
            <a:ext cx="1528763" cy="436562"/>
          </a:xfrm>
          <a:custGeom>
            <a:avLst/>
            <a:gdLst>
              <a:gd name="T0" fmla="*/ 2147483647 w 963"/>
              <a:gd name="T1" fmla="*/ 0 h 275"/>
              <a:gd name="T2" fmla="*/ 2147483647 w 963"/>
              <a:gd name="T3" fmla="*/ 2147483647 h 275"/>
              <a:gd name="T4" fmla="*/ 0 w 963"/>
              <a:gd name="T5" fmla="*/ 2147483647 h 275"/>
              <a:gd name="T6" fmla="*/ 0 60000 65536"/>
              <a:gd name="T7" fmla="*/ 0 60000 65536"/>
              <a:gd name="T8" fmla="*/ 0 60000 65536"/>
              <a:gd name="T9" fmla="*/ 0 w 963"/>
              <a:gd name="T10" fmla="*/ 0 h 275"/>
              <a:gd name="T11" fmla="*/ 963 w 963"/>
              <a:gd name="T12" fmla="*/ 275 h 275"/>
            </a:gdLst>
            <a:ahLst/>
            <a:cxnLst>
              <a:cxn ang="T6">
                <a:pos x="T0" y="T1"/>
              </a:cxn>
              <a:cxn ang="T7">
                <a:pos x="T2" y="T3"/>
              </a:cxn>
              <a:cxn ang="T8">
                <a:pos x="T4" y="T5"/>
              </a:cxn>
            </a:cxnLst>
            <a:rect l="T9" t="T10" r="T11" b="T12"/>
            <a:pathLst>
              <a:path w="963" h="275">
                <a:moveTo>
                  <a:pt x="963" y="0"/>
                </a:moveTo>
                <a:cubicBezTo>
                  <a:pt x="834" y="45"/>
                  <a:pt x="347" y="261"/>
                  <a:pt x="186" y="268"/>
                </a:cubicBezTo>
                <a:cubicBezTo>
                  <a:pt x="25" y="275"/>
                  <a:pt x="39" y="87"/>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62" name="Rectangle 22"/>
          <p:cNvSpPr>
            <a:spLocks noChangeArrowheads="1"/>
          </p:cNvSpPr>
          <p:nvPr/>
        </p:nvSpPr>
        <p:spPr bwMode="auto">
          <a:xfrm>
            <a:off x="6534150" y="5376863"/>
            <a:ext cx="509588" cy="350837"/>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571863" name="Freeform 23"/>
          <p:cNvSpPr>
            <a:spLocks/>
          </p:cNvSpPr>
          <p:nvPr/>
        </p:nvSpPr>
        <p:spPr bwMode="auto">
          <a:xfrm>
            <a:off x="6815138" y="5638800"/>
            <a:ext cx="755650" cy="303213"/>
          </a:xfrm>
          <a:custGeom>
            <a:avLst/>
            <a:gdLst>
              <a:gd name="T0" fmla="*/ 0 w 1440"/>
              <a:gd name="T1" fmla="*/ 0 h 346"/>
              <a:gd name="T2" fmla="*/ 2147483647 w 1440"/>
              <a:gd name="T3" fmla="*/ 2147483647 h 346"/>
              <a:gd name="T4" fmla="*/ 2147483647 w 1440"/>
              <a:gd name="T5" fmla="*/ 2147483647 h 346"/>
              <a:gd name="T6" fmla="*/ 0 60000 65536"/>
              <a:gd name="T7" fmla="*/ 0 60000 65536"/>
              <a:gd name="T8" fmla="*/ 0 60000 65536"/>
              <a:gd name="T9" fmla="*/ 0 w 1440"/>
              <a:gd name="T10" fmla="*/ 0 h 346"/>
              <a:gd name="T11" fmla="*/ 1440 w 1440"/>
              <a:gd name="T12" fmla="*/ 346 h 346"/>
            </a:gdLst>
            <a:ahLst/>
            <a:cxnLst>
              <a:cxn ang="T6">
                <a:pos x="T0" y="T1"/>
              </a:cxn>
              <a:cxn ang="T7">
                <a:pos x="T2" y="T3"/>
              </a:cxn>
              <a:cxn ang="T8">
                <a:pos x="T4" y="T5"/>
              </a:cxn>
            </a:cxnLst>
            <a:rect l="T9" t="T10" r="T11" b="T12"/>
            <a:pathLst>
              <a:path w="1440" h="346">
                <a:moveTo>
                  <a:pt x="0" y="0"/>
                </a:moveTo>
                <a:cubicBezTo>
                  <a:pt x="79" y="165"/>
                  <a:pt x="159" y="330"/>
                  <a:pt x="399" y="338"/>
                </a:cubicBezTo>
                <a:cubicBezTo>
                  <a:pt x="639" y="346"/>
                  <a:pt x="1039" y="195"/>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64" name="Freeform 24"/>
          <p:cNvSpPr>
            <a:spLocks/>
          </p:cNvSpPr>
          <p:nvPr/>
        </p:nvSpPr>
        <p:spPr bwMode="auto">
          <a:xfrm>
            <a:off x="4454525" y="5664200"/>
            <a:ext cx="2298700" cy="458788"/>
          </a:xfrm>
          <a:custGeom>
            <a:avLst/>
            <a:gdLst>
              <a:gd name="T0" fmla="*/ 2147483647 w 1448"/>
              <a:gd name="T1" fmla="*/ 0 h 289"/>
              <a:gd name="T2" fmla="*/ 2147483647 w 1448"/>
              <a:gd name="T3" fmla="*/ 2147483647 h 289"/>
              <a:gd name="T4" fmla="*/ 2147483647 w 1448"/>
              <a:gd name="T5" fmla="*/ 2147483647 h 289"/>
              <a:gd name="T6" fmla="*/ 0 60000 65536"/>
              <a:gd name="T7" fmla="*/ 0 60000 65536"/>
              <a:gd name="T8" fmla="*/ 0 60000 65536"/>
              <a:gd name="T9" fmla="*/ 0 w 1448"/>
              <a:gd name="T10" fmla="*/ 0 h 289"/>
              <a:gd name="T11" fmla="*/ 1448 w 1448"/>
              <a:gd name="T12" fmla="*/ 289 h 289"/>
            </a:gdLst>
            <a:ahLst/>
            <a:cxnLst>
              <a:cxn ang="T6">
                <a:pos x="T0" y="T1"/>
              </a:cxn>
              <a:cxn ang="T7">
                <a:pos x="T2" y="T3"/>
              </a:cxn>
              <a:cxn ang="T8">
                <a:pos x="T4" y="T5"/>
              </a:cxn>
            </a:cxnLst>
            <a:rect l="T9" t="T10" r="T11" b="T12"/>
            <a:pathLst>
              <a:path w="1448" h="289">
                <a:moveTo>
                  <a:pt x="1448" y="0"/>
                </a:moveTo>
                <a:cubicBezTo>
                  <a:pt x="1246" y="47"/>
                  <a:pt x="472" y="277"/>
                  <a:pt x="236" y="283"/>
                </a:cubicBezTo>
                <a:cubicBezTo>
                  <a:pt x="0" y="289"/>
                  <a:pt x="74" y="90"/>
                  <a:pt x="31"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65" name="Freeform 25"/>
          <p:cNvSpPr>
            <a:spLocks/>
          </p:cNvSpPr>
          <p:nvPr/>
        </p:nvSpPr>
        <p:spPr bwMode="auto">
          <a:xfrm>
            <a:off x="1308100" y="5494338"/>
            <a:ext cx="3146425" cy="696912"/>
          </a:xfrm>
          <a:custGeom>
            <a:avLst/>
            <a:gdLst>
              <a:gd name="T0" fmla="*/ 2147483647 w 1982"/>
              <a:gd name="T1" fmla="*/ 0 h 439"/>
              <a:gd name="T2" fmla="*/ 2147483647 w 1982"/>
              <a:gd name="T3" fmla="*/ 2147483647 h 439"/>
              <a:gd name="T4" fmla="*/ 0 w 1982"/>
              <a:gd name="T5" fmla="*/ 2147483647 h 439"/>
              <a:gd name="T6" fmla="*/ 0 60000 65536"/>
              <a:gd name="T7" fmla="*/ 0 60000 65536"/>
              <a:gd name="T8" fmla="*/ 0 60000 65536"/>
              <a:gd name="T9" fmla="*/ 0 w 1982"/>
              <a:gd name="T10" fmla="*/ 0 h 439"/>
              <a:gd name="T11" fmla="*/ 1982 w 1982"/>
              <a:gd name="T12" fmla="*/ 439 h 439"/>
            </a:gdLst>
            <a:ahLst/>
            <a:cxnLst>
              <a:cxn ang="T6">
                <a:pos x="T0" y="T1"/>
              </a:cxn>
              <a:cxn ang="T7">
                <a:pos x="T2" y="T3"/>
              </a:cxn>
              <a:cxn ang="T8">
                <a:pos x="T4" y="T5"/>
              </a:cxn>
            </a:cxnLst>
            <a:rect l="T9" t="T10" r="T11" b="T12"/>
            <a:pathLst>
              <a:path w="1982" h="439">
                <a:moveTo>
                  <a:pt x="1982" y="0"/>
                </a:moveTo>
                <a:cubicBezTo>
                  <a:pt x="1626" y="218"/>
                  <a:pt x="1271" y="437"/>
                  <a:pt x="941" y="438"/>
                </a:cubicBezTo>
                <a:cubicBezTo>
                  <a:pt x="611" y="439"/>
                  <a:pt x="157" y="78"/>
                  <a:pt x="0" y="6"/>
                </a:cubicBezTo>
              </a:path>
            </a:pathLst>
          </a:custGeom>
          <a:noFill/>
          <a:ln w="2540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66" name="Freeform 26"/>
          <p:cNvSpPr>
            <a:spLocks/>
          </p:cNvSpPr>
          <p:nvPr/>
        </p:nvSpPr>
        <p:spPr bwMode="auto">
          <a:xfrm>
            <a:off x="4468813" y="5497513"/>
            <a:ext cx="3146425" cy="696912"/>
          </a:xfrm>
          <a:custGeom>
            <a:avLst/>
            <a:gdLst>
              <a:gd name="T0" fmla="*/ 2147483647 w 1982"/>
              <a:gd name="T1" fmla="*/ 0 h 439"/>
              <a:gd name="T2" fmla="*/ 2147483647 w 1982"/>
              <a:gd name="T3" fmla="*/ 2147483647 h 439"/>
              <a:gd name="T4" fmla="*/ 0 w 1982"/>
              <a:gd name="T5" fmla="*/ 2147483647 h 439"/>
              <a:gd name="T6" fmla="*/ 0 60000 65536"/>
              <a:gd name="T7" fmla="*/ 0 60000 65536"/>
              <a:gd name="T8" fmla="*/ 0 60000 65536"/>
              <a:gd name="T9" fmla="*/ 0 w 1982"/>
              <a:gd name="T10" fmla="*/ 0 h 439"/>
              <a:gd name="T11" fmla="*/ 1982 w 1982"/>
              <a:gd name="T12" fmla="*/ 439 h 439"/>
            </a:gdLst>
            <a:ahLst/>
            <a:cxnLst>
              <a:cxn ang="T6">
                <a:pos x="T0" y="T1"/>
              </a:cxn>
              <a:cxn ang="T7">
                <a:pos x="T2" y="T3"/>
              </a:cxn>
              <a:cxn ang="T8">
                <a:pos x="T4" y="T5"/>
              </a:cxn>
            </a:cxnLst>
            <a:rect l="T9" t="T10" r="T11" b="T12"/>
            <a:pathLst>
              <a:path w="1982" h="439">
                <a:moveTo>
                  <a:pt x="1982" y="0"/>
                </a:moveTo>
                <a:cubicBezTo>
                  <a:pt x="1626" y="218"/>
                  <a:pt x="1271" y="437"/>
                  <a:pt x="941" y="438"/>
                </a:cubicBezTo>
                <a:cubicBezTo>
                  <a:pt x="611" y="439"/>
                  <a:pt x="157" y="78"/>
                  <a:pt x="0" y="6"/>
                </a:cubicBezTo>
              </a:path>
            </a:pathLst>
          </a:custGeom>
          <a:noFill/>
          <a:ln w="2540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67" name="Rectangle 27"/>
          <p:cNvSpPr>
            <a:spLocks noChangeArrowheads="1"/>
          </p:cNvSpPr>
          <p:nvPr/>
        </p:nvSpPr>
        <p:spPr bwMode="auto">
          <a:xfrm>
            <a:off x="1042988" y="2924175"/>
            <a:ext cx="509587"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68" name="Rectangle 28"/>
          <p:cNvSpPr>
            <a:spLocks noChangeArrowheads="1"/>
          </p:cNvSpPr>
          <p:nvPr/>
        </p:nvSpPr>
        <p:spPr bwMode="auto">
          <a:xfrm>
            <a:off x="4211638" y="2924175"/>
            <a:ext cx="509587"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69" name="Rectangle 29"/>
          <p:cNvSpPr>
            <a:spLocks noChangeArrowheads="1"/>
          </p:cNvSpPr>
          <p:nvPr/>
        </p:nvSpPr>
        <p:spPr bwMode="auto">
          <a:xfrm>
            <a:off x="7380288" y="2924175"/>
            <a:ext cx="509587"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70" name="Rectangle 30"/>
          <p:cNvSpPr>
            <a:spLocks noChangeArrowheads="1"/>
          </p:cNvSpPr>
          <p:nvPr/>
        </p:nvSpPr>
        <p:spPr bwMode="auto">
          <a:xfrm>
            <a:off x="6588125" y="2924175"/>
            <a:ext cx="509588"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71" name="Rectangle 31"/>
          <p:cNvSpPr>
            <a:spLocks noChangeArrowheads="1"/>
          </p:cNvSpPr>
          <p:nvPr/>
        </p:nvSpPr>
        <p:spPr bwMode="auto">
          <a:xfrm>
            <a:off x="5795963" y="2924175"/>
            <a:ext cx="509587"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72" name="Rectangle 32"/>
          <p:cNvSpPr>
            <a:spLocks noChangeArrowheads="1"/>
          </p:cNvSpPr>
          <p:nvPr/>
        </p:nvSpPr>
        <p:spPr bwMode="auto">
          <a:xfrm>
            <a:off x="5003800" y="2924175"/>
            <a:ext cx="509588"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73" name="Rectangle 33"/>
          <p:cNvSpPr>
            <a:spLocks noChangeArrowheads="1"/>
          </p:cNvSpPr>
          <p:nvPr/>
        </p:nvSpPr>
        <p:spPr bwMode="auto">
          <a:xfrm>
            <a:off x="3419475" y="2924175"/>
            <a:ext cx="509588"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74" name="Rectangle 34"/>
          <p:cNvSpPr>
            <a:spLocks noChangeArrowheads="1"/>
          </p:cNvSpPr>
          <p:nvPr/>
        </p:nvSpPr>
        <p:spPr bwMode="auto">
          <a:xfrm>
            <a:off x="2627313" y="2924175"/>
            <a:ext cx="509587"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75" name="Rectangle 35"/>
          <p:cNvSpPr>
            <a:spLocks noChangeArrowheads="1"/>
          </p:cNvSpPr>
          <p:nvPr/>
        </p:nvSpPr>
        <p:spPr bwMode="auto">
          <a:xfrm>
            <a:off x="1835150" y="2924175"/>
            <a:ext cx="509588"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76" name="Line 36"/>
          <p:cNvSpPr>
            <a:spLocks noChangeShapeType="1"/>
          </p:cNvSpPr>
          <p:nvPr/>
        </p:nvSpPr>
        <p:spPr bwMode="auto">
          <a:xfrm>
            <a:off x="1331913" y="3716338"/>
            <a:ext cx="0" cy="1081087"/>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 name="Group 37"/>
          <p:cNvGrpSpPr>
            <a:grpSpLocks/>
          </p:cNvGrpSpPr>
          <p:nvPr/>
        </p:nvGrpSpPr>
        <p:grpSpPr bwMode="auto">
          <a:xfrm>
            <a:off x="1331913" y="3716338"/>
            <a:ext cx="3168650" cy="1368425"/>
            <a:chOff x="839" y="2341"/>
            <a:chExt cx="1996" cy="862"/>
          </a:xfrm>
        </p:grpSpPr>
        <p:sp>
          <p:nvSpPr>
            <p:cNvPr id="10316" name="Line 38"/>
            <p:cNvSpPr>
              <a:spLocks noChangeShapeType="1"/>
            </p:cNvSpPr>
            <p:nvPr/>
          </p:nvSpPr>
          <p:spPr bwMode="auto">
            <a:xfrm>
              <a:off x="2835" y="2341"/>
              <a:ext cx="0"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17" name="Line 39"/>
            <p:cNvSpPr>
              <a:spLocks noChangeShapeType="1"/>
            </p:cNvSpPr>
            <p:nvPr/>
          </p:nvSpPr>
          <p:spPr bwMode="auto">
            <a:xfrm>
              <a:off x="839" y="2341"/>
              <a:ext cx="1996"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 name="Group 40"/>
          <p:cNvGrpSpPr>
            <a:grpSpLocks/>
          </p:cNvGrpSpPr>
          <p:nvPr/>
        </p:nvGrpSpPr>
        <p:grpSpPr bwMode="auto">
          <a:xfrm>
            <a:off x="4500563" y="3716338"/>
            <a:ext cx="3168650" cy="1368425"/>
            <a:chOff x="2835" y="2341"/>
            <a:chExt cx="1996" cy="862"/>
          </a:xfrm>
        </p:grpSpPr>
        <p:sp>
          <p:nvSpPr>
            <p:cNvPr id="10314" name="Line 41"/>
            <p:cNvSpPr>
              <a:spLocks noChangeShapeType="1"/>
            </p:cNvSpPr>
            <p:nvPr/>
          </p:nvSpPr>
          <p:spPr bwMode="auto">
            <a:xfrm>
              <a:off x="4830" y="2341"/>
              <a:ext cx="0"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15" name="Line 42"/>
            <p:cNvSpPr>
              <a:spLocks noChangeShapeType="1"/>
            </p:cNvSpPr>
            <p:nvPr/>
          </p:nvSpPr>
          <p:spPr bwMode="auto">
            <a:xfrm>
              <a:off x="2835" y="2341"/>
              <a:ext cx="1996"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4" name="Group 43"/>
          <p:cNvGrpSpPr>
            <a:grpSpLocks/>
          </p:cNvGrpSpPr>
          <p:nvPr/>
        </p:nvGrpSpPr>
        <p:grpSpPr bwMode="auto">
          <a:xfrm>
            <a:off x="1331913" y="3716338"/>
            <a:ext cx="3168650" cy="1584325"/>
            <a:chOff x="839" y="2341"/>
            <a:chExt cx="1996" cy="998"/>
          </a:xfrm>
        </p:grpSpPr>
        <p:sp>
          <p:nvSpPr>
            <p:cNvPr id="10311" name="Line 44"/>
            <p:cNvSpPr>
              <a:spLocks noChangeShapeType="1"/>
            </p:cNvSpPr>
            <p:nvPr/>
          </p:nvSpPr>
          <p:spPr bwMode="auto">
            <a:xfrm>
              <a:off x="1338" y="2341"/>
              <a:ext cx="0"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12" name="Line 45"/>
            <p:cNvSpPr>
              <a:spLocks noChangeShapeType="1"/>
            </p:cNvSpPr>
            <p:nvPr/>
          </p:nvSpPr>
          <p:spPr bwMode="auto">
            <a:xfrm>
              <a:off x="839" y="2341"/>
              <a:ext cx="499"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13" name="Line 46"/>
            <p:cNvSpPr>
              <a:spLocks noChangeShapeType="1"/>
            </p:cNvSpPr>
            <p:nvPr/>
          </p:nvSpPr>
          <p:spPr bwMode="auto">
            <a:xfrm flipH="1">
              <a:off x="1338" y="2341"/>
              <a:ext cx="1497"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5" name="Group 47"/>
          <p:cNvGrpSpPr>
            <a:grpSpLocks/>
          </p:cNvGrpSpPr>
          <p:nvPr/>
        </p:nvGrpSpPr>
        <p:grpSpPr bwMode="auto">
          <a:xfrm>
            <a:off x="4500563" y="3716338"/>
            <a:ext cx="3168650" cy="1584325"/>
            <a:chOff x="2835" y="2341"/>
            <a:chExt cx="1996" cy="998"/>
          </a:xfrm>
        </p:grpSpPr>
        <p:sp>
          <p:nvSpPr>
            <p:cNvPr id="10308" name="Line 48"/>
            <p:cNvSpPr>
              <a:spLocks noChangeShapeType="1"/>
            </p:cNvSpPr>
            <p:nvPr/>
          </p:nvSpPr>
          <p:spPr bwMode="auto">
            <a:xfrm>
              <a:off x="3334" y="2341"/>
              <a:ext cx="0"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09" name="Line 49"/>
            <p:cNvSpPr>
              <a:spLocks noChangeShapeType="1"/>
            </p:cNvSpPr>
            <p:nvPr/>
          </p:nvSpPr>
          <p:spPr bwMode="auto">
            <a:xfrm>
              <a:off x="2835" y="2341"/>
              <a:ext cx="499"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10" name="Line 50"/>
            <p:cNvSpPr>
              <a:spLocks noChangeShapeType="1"/>
            </p:cNvSpPr>
            <p:nvPr/>
          </p:nvSpPr>
          <p:spPr bwMode="auto">
            <a:xfrm flipH="1">
              <a:off x="3334" y="2341"/>
              <a:ext cx="1497"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 name="Group 51"/>
          <p:cNvGrpSpPr>
            <a:grpSpLocks/>
          </p:cNvGrpSpPr>
          <p:nvPr/>
        </p:nvGrpSpPr>
        <p:grpSpPr bwMode="auto">
          <a:xfrm>
            <a:off x="1331913" y="3716338"/>
            <a:ext cx="3168650" cy="1584325"/>
            <a:chOff x="839" y="2341"/>
            <a:chExt cx="1996" cy="998"/>
          </a:xfrm>
        </p:grpSpPr>
        <p:sp>
          <p:nvSpPr>
            <p:cNvPr id="10305" name="Line 52"/>
            <p:cNvSpPr>
              <a:spLocks noChangeShapeType="1"/>
            </p:cNvSpPr>
            <p:nvPr/>
          </p:nvSpPr>
          <p:spPr bwMode="auto">
            <a:xfrm>
              <a:off x="1837" y="2341"/>
              <a:ext cx="0"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06" name="Line 53"/>
            <p:cNvSpPr>
              <a:spLocks noChangeShapeType="1"/>
            </p:cNvSpPr>
            <p:nvPr/>
          </p:nvSpPr>
          <p:spPr bwMode="auto">
            <a:xfrm>
              <a:off x="839" y="2341"/>
              <a:ext cx="998"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07" name="Line 54"/>
            <p:cNvSpPr>
              <a:spLocks noChangeShapeType="1"/>
            </p:cNvSpPr>
            <p:nvPr/>
          </p:nvSpPr>
          <p:spPr bwMode="auto">
            <a:xfrm flipH="1">
              <a:off x="1837" y="2341"/>
              <a:ext cx="998"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 name="Group 55"/>
          <p:cNvGrpSpPr>
            <a:grpSpLocks/>
          </p:cNvGrpSpPr>
          <p:nvPr/>
        </p:nvGrpSpPr>
        <p:grpSpPr bwMode="auto">
          <a:xfrm>
            <a:off x="4500563" y="3716338"/>
            <a:ext cx="3168650" cy="1584325"/>
            <a:chOff x="2835" y="2341"/>
            <a:chExt cx="1996" cy="998"/>
          </a:xfrm>
        </p:grpSpPr>
        <p:sp>
          <p:nvSpPr>
            <p:cNvPr id="10302" name="Line 56"/>
            <p:cNvSpPr>
              <a:spLocks noChangeShapeType="1"/>
            </p:cNvSpPr>
            <p:nvPr/>
          </p:nvSpPr>
          <p:spPr bwMode="auto">
            <a:xfrm>
              <a:off x="3833" y="2341"/>
              <a:ext cx="0"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03" name="Line 57"/>
            <p:cNvSpPr>
              <a:spLocks noChangeShapeType="1"/>
            </p:cNvSpPr>
            <p:nvPr/>
          </p:nvSpPr>
          <p:spPr bwMode="auto">
            <a:xfrm>
              <a:off x="2835" y="2341"/>
              <a:ext cx="998"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04" name="Line 58"/>
            <p:cNvSpPr>
              <a:spLocks noChangeShapeType="1"/>
            </p:cNvSpPr>
            <p:nvPr/>
          </p:nvSpPr>
          <p:spPr bwMode="auto">
            <a:xfrm flipH="1">
              <a:off x="3833" y="2341"/>
              <a:ext cx="998"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 name="Group 59"/>
          <p:cNvGrpSpPr>
            <a:grpSpLocks/>
          </p:cNvGrpSpPr>
          <p:nvPr/>
        </p:nvGrpSpPr>
        <p:grpSpPr bwMode="auto">
          <a:xfrm>
            <a:off x="1331913" y="3716338"/>
            <a:ext cx="3168650" cy="1584325"/>
            <a:chOff x="839" y="2341"/>
            <a:chExt cx="1996" cy="998"/>
          </a:xfrm>
        </p:grpSpPr>
        <p:sp>
          <p:nvSpPr>
            <p:cNvPr id="10299" name="Line 60"/>
            <p:cNvSpPr>
              <a:spLocks noChangeShapeType="1"/>
            </p:cNvSpPr>
            <p:nvPr/>
          </p:nvSpPr>
          <p:spPr bwMode="auto">
            <a:xfrm>
              <a:off x="2336" y="2341"/>
              <a:ext cx="0"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00" name="Line 61"/>
            <p:cNvSpPr>
              <a:spLocks noChangeShapeType="1"/>
            </p:cNvSpPr>
            <p:nvPr/>
          </p:nvSpPr>
          <p:spPr bwMode="auto">
            <a:xfrm>
              <a:off x="839" y="2341"/>
              <a:ext cx="1497"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01" name="Line 62"/>
            <p:cNvSpPr>
              <a:spLocks noChangeShapeType="1"/>
            </p:cNvSpPr>
            <p:nvPr/>
          </p:nvSpPr>
          <p:spPr bwMode="auto">
            <a:xfrm flipH="1">
              <a:off x="2336" y="2341"/>
              <a:ext cx="499"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 name="Group 63"/>
          <p:cNvGrpSpPr>
            <a:grpSpLocks/>
          </p:cNvGrpSpPr>
          <p:nvPr/>
        </p:nvGrpSpPr>
        <p:grpSpPr bwMode="auto">
          <a:xfrm>
            <a:off x="4500563" y="3716338"/>
            <a:ext cx="3168650" cy="1584325"/>
            <a:chOff x="2835" y="2341"/>
            <a:chExt cx="1996" cy="998"/>
          </a:xfrm>
        </p:grpSpPr>
        <p:sp>
          <p:nvSpPr>
            <p:cNvPr id="10296" name="Line 64"/>
            <p:cNvSpPr>
              <a:spLocks noChangeShapeType="1"/>
            </p:cNvSpPr>
            <p:nvPr/>
          </p:nvSpPr>
          <p:spPr bwMode="auto">
            <a:xfrm>
              <a:off x="4332" y="2341"/>
              <a:ext cx="0"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297" name="Line 65"/>
            <p:cNvSpPr>
              <a:spLocks noChangeShapeType="1"/>
            </p:cNvSpPr>
            <p:nvPr/>
          </p:nvSpPr>
          <p:spPr bwMode="auto">
            <a:xfrm>
              <a:off x="2835" y="2341"/>
              <a:ext cx="1497"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298" name="Line 66"/>
            <p:cNvSpPr>
              <a:spLocks noChangeShapeType="1"/>
            </p:cNvSpPr>
            <p:nvPr/>
          </p:nvSpPr>
          <p:spPr bwMode="auto">
            <a:xfrm flipH="1">
              <a:off x="4332" y="2341"/>
              <a:ext cx="499"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sp>
        <p:nvSpPr>
          <p:cNvPr id="1571907" name="Text Box 67"/>
          <p:cNvSpPr txBox="1">
            <a:spLocks noChangeArrowheads="1"/>
          </p:cNvSpPr>
          <p:nvPr/>
        </p:nvSpPr>
        <p:spPr bwMode="auto">
          <a:xfrm>
            <a:off x="395288" y="2997200"/>
            <a:ext cx="1522412" cy="650875"/>
          </a:xfrm>
          <a:prstGeom prst="rect">
            <a:avLst/>
          </a:prstGeom>
          <a:solidFill>
            <a:schemeClr val="bg1"/>
          </a:solidFill>
          <a:ln w="9525">
            <a:solidFill>
              <a:schemeClr val="tx1"/>
            </a:solidFill>
            <a:miter lim="800000"/>
            <a:headEnd/>
            <a:tailEnd/>
          </a:ln>
        </p:spPr>
        <p:txBody>
          <a:bodyPr wrap="none">
            <a:spAutoFit/>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r>
              <a:rPr lang="en-US" sz="1800" b="0"/>
              <a:t>I-Frames</a:t>
            </a:r>
          </a:p>
          <a:p>
            <a:r>
              <a:rPr lang="en-US" sz="1800" b="0"/>
              <a:t>“intra-coded”</a:t>
            </a:r>
          </a:p>
        </p:txBody>
      </p:sp>
      <p:sp>
        <p:nvSpPr>
          <p:cNvPr id="1571908" name="Text Box 68"/>
          <p:cNvSpPr txBox="1">
            <a:spLocks noChangeArrowheads="1"/>
          </p:cNvSpPr>
          <p:nvPr/>
        </p:nvSpPr>
        <p:spPr bwMode="auto">
          <a:xfrm>
            <a:off x="6659563" y="2997200"/>
            <a:ext cx="1846262" cy="650875"/>
          </a:xfrm>
          <a:prstGeom prst="rect">
            <a:avLst/>
          </a:prstGeom>
          <a:solidFill>
            <a:schemeClr val="bg1"/>
          </a:solidFill>
          <a:ln w="9525">
            <a:solidFill>
              <a:schemeClr val="tx1"/>
            </a:solidFill>
            <a:miter lim="800000"/>
            <a:headEnd/>
            <a:tailEnd/>
          </a:ln>
        </p:spPr>
        <p:txBody>
          <a:bodyPr wrap="none">
            <a:spAutoFit/>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a:r>
              <a:rPr lang="en-US" sz="1800" b="0"/>
              <a:t>P-Frames</a:t>
            </a:r>
          </a:p>
          <a:p>
            <a:pPr algn="ctr"/>
            <a:r>
              <a:rPr lang="en-US" sz="1800" b="0"/>
              <a:t>predictive coded</a:t>
            </a:r>
          </a:p>
        </p:txBody>
      </p:sp>
      <p:sp>
        <p:nvSpPr>
          <p:cNvPr id="1571909" name="Text Box 69"/>
          <p:cNvSpPr txBox="1">
            <a:spLocks noChangeArrowheads="1"/>
          </p:cNvSpPr>
          <p:nvPr/>
        </p:nvSpPr>
        <p:spPr bwMode="auto">
          <a:xfrm>
            <a:off x="2627313" y="2781300"/>
            <a:ext cx="1662112" cy="925513"/>
          </a:xfrm>
          <a:prstGeom prst="rect">
            <a:avLst/>
          </a:prstGeom>
          <a:solidFill>
            <a:schemeClr val="bg1"/>
          </a:solidFill>
          <a:ln w="9525">
            <a:solidFill>
              <a:schemeClr val="tx1"/>
            </a:solidFill>
            <a:miter lim="800000"/>
            <a:headEnd/>
            <a:tailEnd/>
          </a:ln>
        </p:spPr>
        <p:txBody>
          <a:bodyPr wrap="none">
            <a:spAutoFit/>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a:r>
              <a:rPr lang="en-US" sz="1800" b="0"/>
              <a:t>B-Frames</a:t>
            </a:r>
          </a:p>
          <a:p>
            <a:pPr algn="ctr"/>
            <a:r>
              <a:rPr lang="en-US" sz="1800" b="0"/>
              <a:t>bi-directionally</a:t>
            </a:r>
          </a:p>
          <a:p>
            <a:pPr algn="ctr"/>
            <a:r>
              <a:rPr lang="en-US" sz="1800" b="0"/>
              <a:t>coded</a:t>
            </a:r>
          </a:p>
        </p:txBody>
      </p:sp>
      <p:cxnSp>
        <p:nvCxnSpPr>
          <p:cNvPr id="1571910" name="AutoShape 70"/>
          <p:cNvCxnSpPr>
            <a:cxnSpLocks noChangeShapeType="1"/>
            <a:stCxn id="1571907" idx="2"/>
            <a:endCxn id="1571844" idx="0"/>
          </p:cNvCxnSpPr>
          <p:nvPr/>
        </p:nvCxnSpPr>
        <p:spPr bwMode="auto">
          <a:xfrm>
            <a:off x="1157288" y="3648075"/>
            <a:ext cx="117475" cy="1268413"/>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1" name="AutoShape 71"/>
          <p:cNvCxnSpPr>
            <a:cxnSpLocks noChangeShapeType="1"/>
            <a:stCxn id="1571908" idx="2"/>
            <a:endCxn id="1571846" idx="0"/>
          </p:cNvCxnSpPr>
          <p:nvPr/>
        </p:nvCxnSpPr>
        <p:spPr bwMode="auto">
          <a:xfrm flipH="1">
            <a:off x="4443413" y="3648075"/>
            <a:ext cx="3140075" cy="1517650"/>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2" name="AutoShape 72"/>
          <p:cNvCxnSpPr>
            <a:cxnSpLocks noChangeShapeType="1"/>
            <a:stCxn id="1571908" idx="2"/>
            <a:endCxn id="1571845" idx="0"/>
          </p:cNvCxnSpPr>
          <p:nvPr/>
        </p:nvCxnSpPr>
        <p:spPr bwMode="auto">
          <a:xfrm>
            <a:off x="7583488" y="3648075"/>
            <a:ext cx="4762" cy="1522413"/>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3" name="AutoShape 73"/>
          <p:cNvCxnSpPr>
            <a:cxnSpLocks noChangeShapeType="1"/>
            <a:stCxn id="1571909" idx="2"/>
            <a:endCxn id="1571847" idx="0"/>
          </p:cNvCxnSpPr>
          <p:nvPr/>
        </p:nvCxnSpPr>
        <p:spPr bwMode="auto">
          <a:xfrm flipH="1">
            <a:off x="2085975" y="3706813"/>
            <a:ext cx="1373188" cy="1660525"/>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4" name="AutoShape 74"/>
          <p:cNvCxnSpPr>
            <a:cxnSpLocks noChangeShapeType="1"/>
            <a:stCxn id="1571909" idx="2"/>
            <a:endCxn id="1571850" idx="0"/>
          </p:cNvCxnSpPr>
          <p:nvPr/>
        </p:nvCxnSpPr>
        <p:spPr bwMode="auto">
          <a:xfrm flipH="1">
            <a:off x="2881313" y="3706813"/>
            <a:ext cx="577850" cy="1673225"/>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5" name="AutoShape 75"/>
          <p:cNvCxnSpPr>
            <a:cxnSpLocks noChangeShapeType="1"/>
            <a:stCxn id="1571909" idx="2"/>
            <a:endCxn id="1571853" idx="0"/>
          </p:cNvCxnSpPr>
          <p:nvPr/>
        </p:nvCxnSpPr>
        <p:spPr bwMode="auto">
          <a:xfrm>
            <a:off x="3459163" y="3706813"/>
            <a:ext cx="188912" cy="1666875"/>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6" name="AutoShape 76"/>
          <p:cNvCxnSpPr>
            <a:cxnSpLocks noChangeShapeType="1"/>
            <a:stCxn id="1571909" idx="2"/>
            <a:endCxn id="1571856" idx="0"/>
          </p:cNvCxnSpPr>
          <p:nvPr/>
        </p:nvCxnSpPr>
        <p:spPr bwMode="auto">
          <a:xfrm>
            <a:off x="3459163" y="3706813"/>
            <a:ext cx="1768475" cy="1663700"/>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7" name="AutoShape 77"/>
          <p:cNvCxnSpPr>
            <a:cxnSpLocks noChangeShapeType="1"/>
            <a:stCxn id="1571909" idx="2"/>
            <a:endCxn id="1571859" idx="0"/>
          </p:cNvCxnSpPr>
          <p:nvPr/>
        </p:nvCxnSpPr>
        <p:spPr bwMode="auto">
          <a:xfrm>
            <a:off x="3459163" y="3706813"/>
            <a:ext cx="2563812" cy="1676400"/>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8" name="AutoShape 78"/>
          <p:cNvCxnSpPr>
            <a:cxnSpLocks noChangeShapeType="1"/>
            <a:stCxn id="1571909" idx="2"/>
            <a:endCxn id="1571862" idx="0"/>
          </p:cNvCxnSpPr>
          <p:nvPr/>
        </p:nvCxnSpPr>
        <p:spPr bwMode="auto">
          <a:xfrm>
            <a:off x="3459163" y="3706813"/>
            <a:ext cx="3330575" cy="1670050"/>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66049475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7186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7187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7187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718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57186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7187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7187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7187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71869"/>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571876"/>
                                        </p:tgtEl>
                                        <p:attrNameLst>
                                          <p:attrName>style.visibility</p:attrName>
                                        </p:attrNameLst>
                                      </p:cBhvr>
                                      <p:to>
                                        <p:strVal val="visible"/>
                                      </p:to>
                                    </p:set>
                                    <p:animEffect transition="in" filter="wipe(up)">
                                      <p:cBhvr>
                                        <p:cTn id="27" dur="500"/>
                                        <p:tgtEl>
                                          <p:spTgt spid="1571876"/>
                                        </p:tgtEl>
                                      </p:cBhvr>
                                    </p:animEffect>
                                  </p:childTnLst>
                                </p:cTn>
                              </p:par>
                            </p:childTnLst>
                          </p:cTn>
                        </p:par>
                        <p:par>
                          <p:cTn id="28" fill="hold" nodeType="afterGroup">
                            <p:stCondLst>
                              <p:cond delay="500"/>
                            </p:stCondLst>
                            <p:childTnLst>
                              <p:par>
                                <p:cTn id="29" presetID="1" presetClass="entr" presetSubtype="0" fill="hold" grpId="0" nodeType="afterEffect">
                                  <p:stCondLst>
                                    <p:cond delay="0"/>
                                  </p:stCondLst>
                                  <p:childTnLst>
                                    <p:set>
                                      <p:cBhvr>
                                        <p:cTn id="30" dur="1" fill="hold">
                                          <p:stCondLst>
                                            <p:cond delay="0"/>
                                          </p:stCondLst>
                                        </p:cTn>
                                        <p:tgtEl>
                                          <p:spTgt spid="157184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571907"/>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5719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xit" presetSubtype="0" fill="hold" grpId="1" nodeType="clickEffect">
                                  <p:stCondLst>
                                    <p:cond delay="0"/>
                                  </p:stCondLst>
                                  <p:childTnLst>
                                    <p:set>
                                      <p:cBhvr>
                                        <p:cTn id="38" dur="1" fill="hold">
                                          <p:stCondLst>
                                            <p:cond delay="0"/>
                                          </p:stCondLst>
                                        </p:cTn>
                                        <p:tgtEl>
                                          <p:spTgt spid="1571876"/>
                                        </p:tgtEl>
                                        <p:attrNameLst>
                                          <p:attrName>style.visibility</p:attrName>
                                        </p:attrNameLst>
                                      </p:cBhvr>
                                      <p:to>
                                        <p:strVal val="hidden"/>
                                      </p:to>
                                    </p:set>
                                  </p:childTnLst>
                                </p:cTn>
                              </p:par>
                              <p:par>
                                <p:cTn id="39" presetID="22" presetClass="entr" presetSubtype="1"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up)">
                                      <p:cBhvr>
                                        <p:cTn id="41" dur="500"/>
                                        <p:tgtEl>
                                          <p:spTgt spid="2"/>
                                        </p:tgtEl>
                                      </p:cBhvr>
                                    </p:animEffect>
                                  </p:childTnLst>
                                </p:cTn>
                              </p:par>
                            </p:childTnLst>
                          </p:cTn>
                        </p:par>
                        <p:par>
                          <p:cTn id="42" fill="hold" nodeType="afterGroup">
                            <p:stCondLst>
                              <p:cond delay="500"/>
                            </p:stCondLst>
                            <p:childTnLst>
                              <p:par>
                                <p:cTn id="43" presetID="1" presetClass="entr" presetSubtype="0" fill="hold" grpId="0" nodeType="afterEffect">
                                  <p:stCondLst>
                                    <p:cond delay="0"/>
                                  </p:stCondLst>
                                  <p:childTnLst>
                                    <p:set>
                                      <p:cBhvr>
                                        <p:cTn id="44" dur="1" fill="hold">
                                          <p:stCondLst>
                                            <p:cond delay="0"/>
                                          </p:stCondLst>
                                        </p:cTn>
                                        <p:tgtEl>
                                          <p:spTgt spid="1571846"/>
                                        </p:tgtEl>
                                        <p:attrNameLst>
                                          <p:attrName>style.visibility</p:attrName>
                                        </p:attrNameLst>
                                      </p:cBhvr>
                                      <p:to>
                                        <p:strVal val="visible"/>
                                      </p:to>
                                    </p:set>
                                  </p:childTnLst>
                                </p:cTn>
                              </p:par>
                              <p:par>
                                <p:cTn id="45" presetID="22" presetClass="entr" presetSubtype="1" fill="hold" nodeType="withEffect">
                                  <p:stCondLst>
                                    <p:cond delay="0"/>
                                  </p:stCondLst>
                                  <p:childTnLst>
                                    <p:set>
                                      <p:cBhvr>
                                        <p:cTn id="46" dur="1" fill="hold">
                                          <p:stCondLst>
                                            <p:cond delay="0"/>
                                          </p:stCondLst>
                                        </p:cTn>
                                        <p:tgtEl>
                                          <p:spTgt spid="3"/>
                                        </p:tgtEl>
                                        <p:attrNameLst>
                                          <p:attrName>style.visibility</p:attrName>
                                        </p:attrNameLst>
                                      </p:cBhvr>
                                      <p:to>
                                        <p:strVal val="visible"/>
                                      </p:to>
                                    </p:set>
                                    <p:animEffect transition="in" filter="wipe(up)">
                                      <p:cBhvr>
                                        <p:cTn id="47" dur="500"/>
                                        <p:tgtEl>
                                          <p:spTgt spid="3"/>
                                        </p:tgtEl>
                                      </p:cBhvr>
                                    </p:animEffect>
                                  </p:childTnLst>
                                </p:cTn>
                              </p:par>
                            </p:childTnLst>
                          </p:cTn>
                        </p:par>
                        <p:par>
                          <p:cTn id="48" fill="hold" nodeType="afterGroup">
                            <p:stCondLst>
                              <p:cond delay="1000"/>
                            </p:stCondLst>
                            <p:childTnLst>
                              <p:par>
                                <p:cTn id="49" presetID="1" presetClass="entr" presetSubtype="0" fill="hold" grpId="0" nodeType="afterEffect">
                                  <p:stCondLst>
                                    <p:cond delay="0"/>
                                  </p:stCondLst>
                                  <p:childTnLst>
                                    <p:set>
                                      <p:cBhvr>
                                        <p:cTn id="50" dur="1" fill="hold">
                                          <p:stCondLst>
                                            <p:cond delay="0"/>
                                          </p:stCondLst>
                                        </p:cTn>
                                        <p:tgtEl>
                                          <p:spTgt spid="157184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571908"/>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1571912"/>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1571911"/>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xit" presetSubtype="0" fill="hold" nodeType="clickEffect">
                                  <p:stCondLst>
                                    <p:cond delay="0"/>
                                  </p:stCondLst>
                                  <p:childTnLst>
                                    <p:set>
                                      <p:cBhvr>
                                        <p:cTn id="60" dur="1" fill="hold">
                                          <p:stCondLst>
                                            <p:cond delay="0"/>
                                          </p:stCondLst>
                                        </p:cTn>
                                        <p:tgtEl>
                                          <p:spTgt spid="2"/>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3"/>
                                        </p:tgtEl>
                                        <p:attrNameLst>
                                          <p:attrName>style.visibility</p:attrName>
                                        </p:attrNameLst>
                                      </p:cBhvr>
                                      <p:to>
                                        <p:strVal val="hidden"/>
                                      </p:to>
                                    </p:set>
                                  </p:childTnLst>
                                </p:cTn>
                              </p:par>
                              <p:par>
                                <p:cTn id="63" presetID="1" presetClass="entr" presetSubtype="0" fill="hold" grpId="0" nodeType="withEffect">
                                  <p:stCondLst>
                                    <p:cond delay="0"/>
                                  </p:stCondLst>
                                  <p:childTnLst>
                                    <p:set>
                                      <p:cBhvr>
                                        <p:cTn id="64" dur="1" fill="hold">
                                          <p:stCondLst>
                                            <p:cond delay="0"/>
                                          </p:stCondLst>
                                        </p:cTn>
                                        <p:tgtEl>
                                          <p:spTgt spid="1571865"/>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1571866"/>
                                        </p:tgtEl>
                                        <p:attrNameLst>
                                          <p:attrName>style.visibility</p:attrName>
                                        </p:attrNameLst>
                                      </p:cBhvr>
                                      <p:to>
                                        <p:strVal val="visible"/>
                                      </p:to>
                                    </p:set>
                                  </p:childTnLst>
                                </p:cTn>
                              </p:par>
                              <p:par>
                                <p:cTn id="67" presetID="22" presetClass="entr" presetSubtype="1" fill="hold" nodeType="withEffect">
                                  <p:stCondLst>
                                    <p:cond delay="0"/>
                                  </p:stCondLst>
                                  <p:childTnLst>
                                    <p:set>
                                      <p:cBhvr>
                                        <p:cTn id="68" dur="1" fill="hold">
                                          <p:stCondLst>
                                            <p:cond delay="0"/>
                                          </p:stCondLst>
                                        </p:cTn>
                                        <p:tgtEl>
                                          <p:spTgt spid="4"/>
                                        </p:tgtEl>
                                        <p:attrNameLst>
                                          <p:attrName>style.visibility</p:attrName>
                                        </p:attrNameLst>
                                      </p:cBhvr>
                                      <p:to>
                                        <p:strVal val="visible"/>
                                      </p:to>
                                    </p:set>
                                    <p:animEffect transition="in" filter="wipe(up)">
                                      <p:cBhvr>
                                        <p:cTn id="69" dur="500"/>
                                        <p:tgtEl>
                                          <p:spTgt spid="4"/>
                                        </p:tgtEl>
                                      </p:cBhvr>
                                    </p:animEffect>
                                  </p:childTnLst>
                                </p:cTn>
                              </p:par>
                            </p:childTnLst>
                          </p:cTn>
                        </p:par>
                        <p:par>
                          <p:cTn id="70" fill="hold" nodeType="afterGroup">
                            <p:stCondLst>
                              <p:cond delay="500"/>
                            </p:stCondLst>
                            <p:childTnLst>
                              <p:par>
                                <p:cTn id="71" presetID="1" presetClass="entr" presetSubtype="0" fill="hold" grpId="0" nodeType="afterEffect">
                                  <p:stCondLst>
                                    <p:cond delay="0"/>
                                  </p:stCondLst>
                                  <p:childTnLst>
                                    <p:set>
                                      <p:cBhvr>
                                        <p:cTn id="72" dur="1" fill="hold">
                                          <p:stCondLst>
                                            <p:cond delay="0"/>
                                          </p:stCondLst>
                                        </p:cTn>
                                        <p:tgtEl>
                                          <p:spTgt spid="1571847"/>
                                        </p:tgtEl>
                                        <p:attrNameLst>
                                          <p:attrName>style.visibility</p:attrName>
                                        </p:attrNameLst>
                                      </p:cBhvr>
                                      <p:to>
                                        <p:strVal val="visible"/>
                                      </p:to>
                                    </p:set>
                                  </p:childTnLst>
                                </p:cTn>
                              </p:par>
                              <p:par>
                                <p:cTn id="73" presetID="22" presetClass="entr" presetSubtype="1" fill="hold" nodeType="with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up)">
                                      <p:cBhvr>
                                        <p:cTn id="75" dur="500"/>
                                        <p:tgtEl>
                                          <p:spTgt spid="6"/>
                                        </p:tgtEl>
                                      </p:cBhvr>
                                    </p:animEffect>
                                  </p:childTnLst>
                                </p:cTn>
                              </p:par>
                            </p:childTnLst>
                          </p:cTn>
                        </p:par>
                        <p:par>
                          <p:cTn id="76" fill="hold" nodeType="afterGroup">
                            <p:stCondLst>
                              <p:cond delay="1000"/>
                            </p:stCondLst>
                            <p:childTnLst>
                              <p:par>
                                <p:cTn id="77" presetID="1" presetClass="entr" presetSubtype="0" fill="hold" grpId="0" nodeType="afterEffect">
                                  <p:stCondLst>
                                    <p:cond delay="0"/>
                                  </p:stCondLst>
                                  <p:childTnLst>
                                    <p:set>
                                      <p:cBhvr>
                                        <p:cTn id="78" dur="1" fill="hold">
                                          <p:stCondLst>
                                            <p:cond delay="0"/>
                                          </p:stCondLst>
                                        </p:cTn>
                                        <p:tgtEl>
                                          <p:spTgt spid="1571850"/>
                                        </p:tgtEl>
                                        <p:attrNameLst>
                                          <p:attrName>style.visibility</p:attrName>
                                        </p:attrNameLst>
                                      </p:cBhvr>
                                      <p:to>
                                        <p:strVal val="visible"/>
                                      </p:to>
                                    </p:set>
                                  </p:childTnLst>
                                </p:cTn>
                              </p:par>
                              <p:par>
                                <p:cTn id="79" presetID="22" presetClass="entr" presetSubtype="1" fill="hold" nodeType="withEffect">
                                  <p:stCondLst>
                                    <p:cond delay="0"/>
                                  </p:stCondLst>
                                  <p:childTnLst>
                                    <p:set>
                                      <p:cBhvr>
                                        <p:cTn id="80" dur="1" fill="hold">
                                          <p:stCondLst>
                                            <p:cond delay="0"/>
                                          </p:stCondLst>
                                        </p:cTn>
                                        <p:tgtEl>
                                          <p:spTgt spid="8"/>
                                        </p:tgtEl>
                                        <p:attrNameLst>
                                          <p:attrName>style.visibility</p:attrName>
                                        </p:attrNameLst>
                                      </p:cBhvr>
                                      <p:to>
                                        <p:strVal val="visible"/>
                                      </p:to>
                                    </p:set>
                                    <p:animEffect transition="in" filter="wipe(up)">
                                      <p:cBhvr>
                                        <p:cTn id="81" dur="500"/>
                                        <p:tgtEl>
                                          <p:spTgt spid="8"/>
                                        </p:tgtEl>
                                      </p:cBhvr>
                                    </p:animEffect>
                                  </p:childTnLst>
                                </p:cTn>
                              </p:par>
                            </p:childTnLst>
                          </p:cTn>
                        </p:par>
                        <p:par>
                          <p:cTn id="82" fill="hold" nodeType="afterGroup">
                            <p:stCondLst>
                              <p:cond delay="1500"/>
                            </p:stCondLst>
                            <p:childTnLst>
                              <p:par>
                                <p:cTn id="83" presetID="1" presetClass="entr" presetSubtype="0" fill="hold" grpId="0" nodeType="afterEffect">
                                  <p:stCondLst>
                                    <p:cond delay="0"/>
                                  </p:stCondLst>
                                  <p:childTnLst>
                                    <p:set>
                                      <p:cBhvr>
                                        <p:cTn id="84" dur="1" fill="hold">
                                          <p:stCondLst>
                                            <p:cond delay="0"/>
                                          </p:stCondLst>
                                        </p:cTn>
                                        <p:tgtEl>
                                          <p:spTgt spid="1571853"/>
                                        </p:tgtEl>
                                        <p:attrNameLst>
                                          <p:attrName>style.visibility</p:attrName>
                                        </p:attrNameLst>
                                      </p:cBhvr>
                                      <p:to>
                                        <p:strVal val="visible"/>
                                      </p:to>
                                    </p:set>
                                  </p:childTnLst>
                                </p:cTn>
                              </p:par>
                              <p:par>
                                <p:cTn id="85" presetID="22" presetClass="entr" presetSubtype="1" fill="hold" nodeType="withEffect">
                                  <p:stCondLst>
                                    <p:cond delay="0"/>
                                  </p:stCondLst>
                                  <p:childTnLst>
                                    <p:set>
                                      <p:cBhvr>
                                        <p:cTn id="86" dur="1" fill="hold">
                                          <p:stCondLst>
                                            <p:cond delay="0"/>
                                          </p:stCondLst>
                                        </p:cTn>
                                        <p:tgtEl>
                                          <p:spTgt spid="5"/>
                                        </p:tgtEl>
                                        <p:attrNameLst>
                                          <p:attrName>style.visibility</p:attrName>
                                        </p:attrNameLst>
                                      </p:cBhvr>
                                      <p:to>
                                        <p:strVal val="visible"/>
                                      </p:to>
                                    </p:set>
                                    <p:animEffect transition="in" filter="wipe(up)">
                                      <p:cBhvr>
                                        <p:cTn id="87" dur="500"/>
                                        <p:tgtEl>
                                          <p:spTgt spid="5"/>
                                        </p:tgtEl>
                                      </p:cBhvr>
                                    </p:animEffect>
                                  </p:childTnLst>
                                </p:cTn>
                              </p:par>
                            </p:childTnLst>
                          </p:cTn>
                        </p:par>
                        <p:par>
                          <p:cTn id="88" fill="hold" nodeType="afterGroup">
                            <p:stCondLst>
                              <p:cond delay="2000"/>
                            </p:stCondLst>
                            <p:childTnLst>
                              <p:par>
                                <p:cTn id="89" presetID="1" presetClass="entr" presetSubtype="0" fill="hold" grpId="0" nodeType="afterEffect">
                                  <p:stCondLst>
                                    <p:cond delay="0"/>
                                  </p:stCondLst>
                                  <p:childTnLst>
                                    <p:set>
                                      <p:cBhvr>
                                        <p:cTn id="90" dur="1" fill="hold">
                                          <p:stCondLst>
                                            <p:cond delay="0"/>
                                          </p:stCondLst>
                                        </p:cTn>
                                        <p:tgtEl>
                                          <p:spTgt spid="1571856"/>
                                        </p:tgtEl>
                                        <p:attrNameLst>
                                          <p:attrName>style.visibility</p:attrName>
                                        </p:attrNameLst>
                                      </p:cBhvr>
                                      <p:to>
                                        <p:strVal val="visible"/>
                                      </p:to>
                                    </p:set>
                                  </p:childTnLst>
                                </p:cTn>
                              </p:par>
                              <p:par>
                                <p:cTn id="91" presetID="22" presetClass="entr" presetSubtype="1" fill="hold" nodeType="withEffect">
                                  <p:stCondLst>
                                    <p:cond delay="0"/>
                                  </p:stCondLst>
                                  <p:childTnLst>
                                    <p:set>
                                      <p:cBhvr>
                                        <p:cTn id="92" dur="1" fill="hold">
                                          <p:stCondLst>
                                            <p:cond delay="0"/>
                                          </p:stCondLst>
                                        </p:cTn>
                                        <p:tgtEl>
                                          <p:spTgt spid="7"/>
                                        </p:tgtEl>
                                        <p:attrNameLst>
                                          <p:attrName>style.visibility</p:attrName>
                                        </p:attrNameLst>
                                      </p:cBhvr>
                                      <p:to>
                                        <p:strVal val="visible"/>
                                      </p:to>
                                    </p:set>
                                    <p:animEffect transition="in" filter="wipe(up)">
                                      <p:cBhvr>
                                        <p:cTn id="93" dur="500"/>
                                        <p:tgtEl>
                                          <p:spTgt spid="7"/>
                                        </p:tgtEl>
                                      </p:cBhvr>
                                    </p:animEffect>
                                  </p:childTnLst>
                                </p:cTn>
                              </p:par>
                            </p:childTnLst>
                          </p:cTn>
                        </p:par>
                        <p:par>
                          <p:cTn id="94" fill="hold" nodeType="afterGroup">
                            <p:stCondLst>
                              <p:cond delay="2500"/>
                            </p:stCondLst>
                            <p:childTnLst>
                              <p:par>
                                <p:cTn id="95" presetID="1" presetClass="entr" presetSubtype="0" fill="hold" grpId="0" nodeType="afterEffect">
                                  <p:stCondLst>
                                    <p:cond delay="0"/>
                                  </p:stCondLst>
                                  <p:childTnLst>
                                    <p:set>
                                      <p:cBhvr>
                                        <p:cTn id="96" dur="1" fill="hold">
                                          <p:stCondLst>
                                            <p:cond delay="0"/>
                                          </p:stCondLst>
                                        </p:cTn>
                                        <p:tgtEl>
                                          <p:spTgt spid="1571859"/>
                                        </p:tgtEl>
                                        <p:attrNameLst>
                                          <p:attrName>style.visibility</p:attrName>
                                        </p:attrNameLst>
                                      </p:cBhvr>
                                      <p:to>
                                        <p:strVal val="visible"/>
                                      </p:to>
                                    </p:set>
                                  </p:childTnLst>
                                </p:cTn>
                              </p:par>
                              <p:par>
                                <p:cTn id="97" presetID="22" presetClass="entr" presetSubtype="1" fill="hold" nodeType="withEffect">
                                  <p:stCondLst>
                                    <p:cond delay="0"/>
                                  </p:stCondLst>
                                  <p:childTnLst>
                                    <p:set>
                                      <p:cBhvr>
                                        <p:cTn id="98" dur="1" fill="hold">
                                          <p:stCondLst>
                                            <p:cond delay="0"/>
                                          </p:stCondLst>
                                        </p:cTn>
                                        <p:tgtEl>
                                          <p:spTgt spid="9"/>
                                        </p:tgtEl>
                                        <p:attrNameLst>
                                          <p:attrName>style.visibility</p:attrName>
                                        </p:attrNameLst>
                                      </p:cBhvr>
                                      <p:to>
                                        <p:strVal val="visible"/>
                                      </p:to>
                                    </p:set>
                                    <p:animEffect transition="in" filter="wipe(up)">
                                      <p:cBhvr>
                                        <p:cTn id="99" dur="500"/>
                                        <p:tgtEl>
                                          <p:spTgt spid="9"/>
                                        </p:tgtEl>
                                      </p:cBhvr>
                                    </p:animEffect>
                                  </p:childTnLst>
                                </p:cTn>
                              </p:par>
                            </p:childTnLst>
                          </p:cTn>
                        </p:par>
                        <p:par>
                          <p:cTn id="100" fill="hold" nodeType="afterGroup">
                            <p:stCondLst>
                              <p:cond delay="3000"/>
                            </p:stCondLst>
                            <p:childTnLst>
                              <p:par>
                                <p:cTn id="101" presetID="1" presetClass="entr" presetSubtype="0" fill="hold" grpId="0" nodeType="afterEffect">
                                  <p:stCondLst>
                                    <p:cond delay="0"/>
                                  </p:stCondLst>
                                  <p:childTnLst>
                                    <p:set>
                                      <p:cBhvr>
                                        <p:cTn id="102" dur="1" fill="hold">
                                          <p:stCondLst>
                                            <p:cond delay="0"/>
                                          </p:stCondLst>
                                        </p:cTn>
                                        <p:tgtEl>
                                          <p:spTgt spid="1571862"/>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1571909"/>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1571913"/>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1571914"/>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1571915"/>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1571916"/>
                                        </p:tgtEl>
                                        <p:attrNameLst>
                                          <p:attrName>style.visibility</p:attrName>
                                        </p:attrNameLst>
                                      </p:cBhvr>
                                      <p:to>
                                        <p:strVal val="visible"/>
                                      </p:to>
                                    </p:set>
                                  </p:childTnLst>
                                </p:cTn>
                              </p:par>
                              <p:par>
                                <p:cTn id="113" presetID="1" presetClass="entr" presetSubtype="0" fill="hold" nodeType="withEffect">
                                  <p:stCondLst>
                                    <p:cond delay="0"/>
                                  </p:stCondLst>
                                  <p:childTnLst>
                                    <p:set>
                                      <p:cBhvr>
                                        <p:cTn id="114" dur="1" fill="hold">
                                          <p:stCondLst>
                                            <p:cond delay="0"/>
                                          </p:stCondLst>
                                        </p:cTn>
                                        <p:tgtEl>
                                          <p:spTgt spid="1571917"/>
                                        </p:tgtEl>
                                        <p:attrNameLst>
                                          <p:attrName>style.visibility</p:attrName>
                                        </p:attrNameLst>
                                      </p:cBhvr>
                                      <p:to>
                                        <p:strVal val="visible"/>
                                      </p:to>
                                    </p:set>
                                  </p:childTnLst>
                                </p:cTn>
                              </p:par>
                              <p:par>
                                <p:cTn id="115" presetID="1" presetClass="entr" presetSubtype="0" fill="hold" nodeType="withEffect">
                                  <p:stCondLst>
                                    <p:cond delay="0"/>
                                  </p:stCondLst>
                                  <p:childTnLst>
                                    <p:set>
                                      <p:cBhvr>
                                        <p:cTn id="116" dur="1" fill="hold">
                                          <p:stCondLst>
                                            <p:cond delay="0"/>
                                          </p:stCondLst>
                                        </p:cTn>
                                        <p:tgtEl>
                                          <p:spTgt spid="1571918"/>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xit" presetSubtype="0" fill="hold" nodeType="clickEffect">
                                  <p:stCondLst>
                                    <p:cond delay="0"/>
                                  </p:stCondLst>
                                  <p:childTnLst>
                                    <p:set>
                                      <p:cBhvr>
                                        <p:cTn id="120" dur="1" fill="hold">
                                          <p:stCondLst>
                                            <p:cond delay="0"/>
                                          </p:stCondLst>
                                        </p:cTn>
                                        <p:tgtEl>
                                          <p:spTgt spid="4"/>
                                        </p:tgtEl>
                                        <p:attrNameLst>
                                          <p:attrName>style.visibility</p:attrName>
                                        </p:attrNameLst>
                                      </p:cBhvr>
                                      <p:to>
                                        <p:strVal val="hidden"/>
                                      </p:to>
                                    </p:set>
                                  </p:childTnLst>
                                </p:cTn>
                              </p:par>
                              <p:par>
                                <p:cTn id="121" presetID="1" presetClass="exit" presetSubtype="0" fill="hold" nodeType="withEffect">
                                  <p:stCondLst>
                                    <p:cond delay="0"/>
                                  </p:stCondLst>
                                  <p:childTnLst>
                                    <p:set>
                                      <p:cBhvr>
                                        <p:cTn id="122" dur="1" fill="hold">
                                          <p:stCondLst>
                                            <p:cond delay="0"/>
                                          </p:stCondLst>
                                        </p:cTn>
                                        <p:tgtEl>
                                          <p:spTgt spid="6"/>
                                        </p:tgtEl>
                                        <p:attrNameLst>
                                          <p:attrName>style.visibility</p:attrName>
                                        </p:attrNameLst>
                                      </p:cBhvr>
                                      <p:to>
                                        <p:strVal val="hidden"/>
                                      </p:to>
                                    </p:set>
                                  </p:childTnLst>
                                </p:cTn>
                              </p:par>
                              <p:par>
                                <p:cTn id="123" presetID="1" presetClass="exit" presetSubtype="0" fill="hold" nodeType="withEffect">
                                  <p:stCondLst>
                                    <p:cond delay="0"/>
                                  </p:stCondLst>
                                  <p:childTnLst>
                                    <p:set>
                                      <p:cBhvr>
                                        <p:cTn id="124" dur="1" fill="hold">
                                          <p:stCondLst>
                                            <p:cond delay="0"/>
                                          </p:stCondLst>
                                        </p:cTn>
                                        <p:tgtEl>
                                          <p:spTgt spid="8"/>
                                        </p:tgtEl>
                                        <p:attrNameLst>
                                          <p:attrName>style.visibility</p:attrName>
                                        </p:attrNameLst>
                                      </p:cBhvr>
                                      <p:to>
                                        <p:strVal val="hidden"/>
                                      </p:to>
                                    </p:set>
                                  </p:childTnLst>
                                </p:cTn>
                              </p:par>
                              <p:par>
                                <p:cTn id="125" presetID="1" presetClass="exit" presetSubtype="0" fill="hold" nodeType="withEffect">
                                  <p:stCondLst>
                                    <p:cond delay="0"/>
                                  </p:stCondLst>
                                  <p:childTnLst>
                                    <p:set>
                                      <p:cBhvr>
                                        <p:cTn id="126" dur="1" fill="hold">
                                          <p:stCondLst>
                                            <p:cond delay="0"/>
                                          </p:stCondLst>
                                        </p:cTn>
                                        <p:tgtEl>
                                          <p:spTgt spid="5"/>
                                        </p:tgtEl>
                                        <p:attrNameLst>
                                          <p:attrName>style.visibility</p:attrName>
                                        </p:attrNameLst>
                                      </p:cBhvr>
                                      <p:to>
                                        <p:strVal val="hidden"/>
                                      </p:to>
                                    </p:set>
                                  </p:childTnLst>
                                </p:cTn>
                              </p:par>
                              <p:par>
                                <p:cTn id="127" presetID="1" presetClass="exit" presetSubtype="0" fill="hold" nodeType="withEffect">
                                  <p:stCondLst>
                                    <p:cond delay="0"/>
                                  </p:stCondLst>
                                  <p:childTnLst>
                                    <p:set>
                                      <p:cBhvr>
                                        <p:cTn id="128" dur="1" fill="hold">
                                          <p:stCondLst>
                                            <p:cond delay="0"/>
                                          </p:stCondLst>
                                        </p:cTn>
                                        <p:tgtEl>
                                          <p:spTgt spid="7"/>
                                        </p:tgtEl>
                                        <p:attrNameLst>
                                          <p:attrName>style.visibility</p:attrName>
                                        </p:attrNameLst>
                                      </p:cBhvr>
                                      <p:to>
                                        <p:strVal val="hidden"/>
                                      </p:to>
                                    </p:set>
                                  </p:childTnLst>
                                </p:cTn>
                              </p:par>
                              <p:par>
                                <p:cTn id="129" presetID="1" presetClass="exit" presetSubtype="0" fill="hold" nodeType="withEffect">
                                  <p:stCondLst>
                                    <p:cond delay="0"/>
                                  </p:stCondLst>
                                  <p:childTnLst>
                                    <p:set>
                                      <p:cBhvr>
                                        <p:cTn id="130" dur="1" fill="hold">
                                          <p:stCondLst>
                                            <p:cond delay="0"/>
                                          </p:stCondLst>
                                        </p:cTn>
                                        <p:tgtEl>
                                          <p:spTgt spid="9"/>
                                        </p:tgtEl>
                                        <p:attrNameLst>
                                          <p:attrName>style.visibility</p:attrName>
                                        </p:attrNameLst>
                                      </p:cBhvr>
                                      <p:to>
                                        <p:strVal val="hidden"/>
                                      </p:to>
                                    </p:set>
                                  </p:childTnLst>
                                </p:cTn>
                              </p:par>
                              <p:par>
                                <p:cTn id="131" presetID="1" presetClass="entr" presetSubtype="0" fill="hold" grpId="0" nodeType="withEffect">
                                  <p:stCondLst>
                                    <p:cond delay="0"/>
                                  </p:stCondLst>
                                  <p:childTnLst>
                                    <p:set>
                                      <p:cBhvr>
                                        <p:cTn id="132" dur="1" fill="hold">
                                          <p:stCondLst>
                                            <p:cond delay="0"/>
                                          </p:stCondLst>
                                        </p:cTn>
                                        <p:tgtEl>
                                          <p:spTgt spid="1571848"/>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1571849"/>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1571851"/>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1571852"/>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1571854"/>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1571855"/>
                                        </p:tgtEl>
                                        <p:attrNameLst>
                                          <p:attrName>style.visibility</p:attrName>
                                        </p:attrNameLst>
                                      </p:cBhvr>
                                      <p:to>
                                        <p:strVal val="visible"/>
                                      </p:to>
                                    </p:set>
                                  </p:childTnLst>
                                </p:cTn>
                              </p:par>
                              <p:par>
                                <p:cTn id="143" presetID="1" presetClass="entr" presetSubtype="0" fill="hold" grpId="0" nodeType="withEffect">
                                  <p:stCondLst>
                                    <p:cond delay="0"/>
                                  </p:stCondLst>
                                  <p:childTnLst>
                                    <p:set>
                                      <p:cBhvr>
                                        <p:cTn id="144" dur="1" fill="hold">
                                          <p:stCondLst>
                                            <p:cond delay="0"/>
                                          </p:stCondLst>
                                        </p:cTn>
                                        <p:tgtEl>
                                          <p:spTgt spid="1571857"/>
                                        </p:tgtEl>
                                        <p:attrNameLst>
                                          <p:attrName>style.visibility</p:attrName>
                                        </p:attrNameLst>
                                      </p:cBhvr>
                                      <p:to>
                                        <p:strVal val="visible"/>
                                      </p:to>
                                    </p:set>
                                  </p:childTnLst>
                                </p:cTn>
                              </p:par>
                              <p:par>
                                <p:cTn id="145" presetID="1" presetClass="entr" presetSubtype="0" fill="hold" grpId="0" nodeType="withEffect">
                                  <p:stCondLst>
                                    <p:cond delay="0"/>
                                  </p:stCondLst>
                                  <p:childTnLst>
                                    <p:set>
                                      <p:cBhvr>
                                        <p:cTn id="146" dur="1" fill="hold">
                                          <p:stCondLst>
                                            <p:cond delay="0"/>
                                          </p:stCondLst>
                                        </p:cTn>
                                        <p:tgtEl>
                                          <p:spTgt spid="1571858"/>
                                        </p:tgtEl>
                                        <p:attrNameLst>
                                          <p:attrName>style.visibility</p:attrName>
                                        </p:attrNameLst>
                                      </p:cBhvr>
                                      <p:to>
                                        <p:strVal val="visible"/>
                                      </p:to>
                                    </p:set>
                                  </p:childTnLst>
                                </p:cTn>
                              </p:par>
                              <p:par>
                                <p:cTn id="147" presetID="1" presetClass="entr" presetSubtype="0" fill="hold" grpId="0" nodeType="withEffect">
                                  <p:stCondLst>
                                    <p:cond delay="0"/>
                                  </p:stCondLst>
                                  <p:childTnLst>
                                    <p:set>
                                      <p:cBhvr>
                                        <p:cTn id="148" dur="1" fill="hold">
                                          <p:stCondLst>
                                            <p:cond delay="0"/>
                                          </p:stCondLst>
                                        </p:cTn>
                                        <p:tgtEl>
                                          <p:spTgt spid="1571860"/>
                                        </p:tgtEl>
                                        <p:attrNameLst>
                                          <p:attrName>style.visibility</p:attrName>
                                        </p:attrNameLst>
                                      </p:cBhvr>
                                      <p:to>
                                        <p:strVal val="visible"/>
                                      </p:to>
                                    </p:set>
                                  </p:childTnLst>
                                </p:cTn>
                              </p:par>
                              <p:par>
                                <p:cTn id="149" presetID="1" presetClass="entr" presetSubtype="0" fill="hold" grpId="0" nodeType="withEffect">
                                  <p:stCondLst>
                                    <p:cond delay="0"/>
                                  </p:stCondLst>
                                  <p:childTnLst>
                                    <p:set>
                                      <p:cBhvr>
                                        <p:cTn id="150" dur="1" fill="hold">
                                          <p:stCondLst>
                                            <p:cond delay="0"/>
                                          </p:stCondLst>
                                        </p:cTn>
                                        <p:tgtEl>
                                          <p:spTgt spid="1571861"/>
                                        </p:tgtEl>
                                        <p:attrNameLst>
                                          <p:attrName>style.visibility</p:attrName>
                                        </p:attrNameLst>
                                      </p:cBhvr>
                                      <p:to>
                                        <p:strVal val="visible"/>
                                      </p:to>
                                    </p:set>
                                  </p:childTnLst>
                                </p:cTn>
                              </p:par>
                              <p:par>
                                <p:cTn id="151" presetID="1" presetClass="entr" presetSubtype="0" fill="hold" grpId="0" nodeType="withEffect">
                                  <p:stCondLst>
                                    <p:cond delay="0"/>
                                  </p:stCondLst>
                                  <p:childTnLst>
                                    <p:set>
                                      <p:cBhvr>
                                        <p:cTn id="152" dur="1" fill="hold">
                                          <p:stCondLst>
                                            <p:cond delay="0"/>
                                          </p:stCondLst>
                                        </p:cTn>
                                        <p:tgtEl>
                                          <p:spTgt spid="1571863"/>
                                        </p:tgtEl>
                                        <p:attrNameLst>
                                          <p:attrName>style.visibility</p:attrName>
                                        </p:attrNameLst>
                                      </p:cBhvr>
                                      <p:to>
                                        <p:strVal val="visible"/>
                                      </p:to>
                                    </p:set>
                                  </p:childTnLst>
                                </p:cTn>
                              </p:par>
                              <p:par>
                                <p:cTn id="153" presetID="1" presetClass="entr" presetSubtype="0" fill="hold" grpId="0" nodeType="withEffect">
                                  <p:stCondLst>
                                    <p:cond delay="0"/>
                                  </p:stCondLst>
                                  <p:childTnLst>
                                    <p:set>
                                      <p:cBhvr>
                                        <p:cTn id="154" dur="1" fill="hold">
                                          <p:stCondLst>
                                            <p:cond delay="0"/>
                                          </p:stCondLst>
                                        </p:cTn>
                                        <p:tgtEl>
                                          <p:spTgt spid="1571864"/>
                                        </p:tgtEl>
                                        <p:attrNameLst>
                                          <p:attrName>style.visibility</p:attrName>
                                        </p:attrNameLst>
                                      </p:cBhvr>
                                      <p:to>
                                        <p:strVal val="visible"/>
                                      </p:to>
                                    </p:set>
                                  </p:childTnLst>
                                </p:cTn>
                              </p:par>
                              <p:par>
                                <p:cTn id="155" presetID="1" presetClass="exit" presetSubtype="0" fill="hold" grpId="1" nodeType="withEffect">
                                  <p:stCondLst>
                                    <p:cond delay="0"/>
                                  </p:stCondLst>
                                  <p:childTnLst>
                                    <p:set>
                                      <p:cBhvr>
                                        <p:cTn id="156" dur="1" fill="hold">
                                          <p:stCondLst>
                                            <p:cond delay="0"/>
                                          </p:stCondLst>
                                        </p:cTn>
                                        <p:tgtEl>
                                          <p:spTgt spid="1571867"/>
                                        </p:tgtEl>
                                        <p:attrNameLst>
                                          <p:attrName>style.visibility</p:attrName>
                                        </p:attrNameLst>
                                      </p:cBhvr>
                                      <p:to>
                                        <p:strVal val="hidden"/>
                                      </p:to>
                                    </p:set>
                                  </p:childTnLst>
                                </p:cTn>
                              </p:par>
                              <p:par>
                                <p:cTn id="157" presetID="1" presetClass="exit" presetSubtype="0" fill="hold" grpId="1" nodeType="withEffect">
                                  <p:stCondLst>
                                    <p:cond delay="0"/>
                                  </p:stCondLst>
                                  <p:childTnLst>
                                    <p:set>
                                      <p:cBhvr>
                                        <p:cTn id="158" dur="1" fill="hold">
                                          <p:stCondLst>
                                            <p:cond delay="0"/>
                                          </p:stCondLst>
                                        </p:cTn>
                                        <p:tgtEl>
                                          <p:spTgt spid="1571875"/>
                                        </p:tgtEl>
                                        <p:attrNameLst>
                                          <p:attrName>style.visibility</p:attrName>
                                        </p:attrNameLst>
                                      </p:cBhvr>
                                      <p:to>
                                        <p:strVal val="hidden"/>
                                      </p:to>
                                    </p:set>
                                  </p:childTnLst>
                                </p:cTn>
                              </p:par>
                              <p:par>
                                <p:cTn id="159" presetID="1" presetClass="exit" presetSubtype="0" fill="hold" grpId="1" nodeType="withEffect">
                                  <p:stCondLst>
                                    <p:cond delay="0"/>
                                  </p:stCondLst>
                                  <p:childTnLst>
                                    <p:set>
                                      <p:cBhvr>
                                        <p:cTn id="160" dur="1" fill="hold">
                                          <p:stCondLst>
                                            <p:cond delay="0"/>
                                          </p:stCondLst>
                                        </p:cTn>
                                        <p:tgtEl>
                                          <p:spTgt spid="1571874"/>
                                        </p:tgtEl>
                                        <p:attrNameLst>
                                          <p:attrName>style.visibility</p:attrName>
                                        </p:attrNameLst>
                                      </p:cBhvr>
                                      <p:to>
                                        <p:strVal val="hidden"/>
                                      </p:to>
                                    </p:set>
                                  </p:childTnLst>
                                </p:cTn>
                              </p:par>
                              <p:par>
                                <p:cTn id="161" presetID="1" presetClass="exit" presetSubtype="0" fill="hold" grpId="1" nodeType="withEffect">
                                  <p:stCondLst>
                                    <p:cond delay="0"/>
                                  </p:stCondLst>
                                  <p:childTnLst>
                                    <p:set>
                                      <p:cBhvr>
                                        <p:cTn id="162" dur="1" fill="hold">
                                          <p:stCondLst>
                                            <p:cond delay="0"/>
                                          </p:stCondLst>
                                        </p:cTn>
                                        <p:tgtEl>
                                          <p:spTgt spid="1571873"/>
                                        </p:tgtEl>
                                        <p:attrNameLst>
                                          <p:attrName>style.visibility</p:attrName>
                                        </p:attrNameLst>
                                      </p:cBhvr>
                                      <p:to>
                                        <p:strVal val="hidden"/>
                                      </p:to>
                                    </p:set>
                                  </p:childTnLst>
                                </p:cTn>
                              </p:par>
                              <p:par>
                                <p:cTn id="163" presetID="1" presetClass="exit" presetSubtype="0" fill="hold" grpId="1" nodeType="withEffect">
                                  <p:stCondLst>
                                    <p:cond delay="0"/>
                                  </p:stCondLst>
                                  <p:childTnLst>
                                    <p:set>
                                      <p:cBhvr>
                                        <p:cTn id="164" dur="1" fill="hold">
                                          <p:stCondLst>
                                            <p:cond delay="0"/>
                                          </p:stCondLst>
                                        </p:cTn>
                                        <p:tgtEl>
                                          <p:spTgt spid="1571868"/>
                                        </p:tgtEl>
                                        <p:attrNameLst>
                                          <p:attrName>style.visibility</p:attrName>
                                        </p:attrNameLst>
                                      </p:cBhvr>
                                      <p:to>
                                        <p:strVal val="hidden"/>
                                      </p:to>
                                    </p:set>
                                  </p:childTnLst>
                                </p:cTn>
                              </p:par>
                              <p:par>
                                <p:cTn id="165" presetID="1" presetClass="exit" presetSubtype="0" fill="hold" grpId="1" nodeType="withEffect">
                                  <p:stCondLst>
                                    <p:cond delay="0"/>
                                  </p:stCondLst>
                                  <p:childTnLst>
                                    <p:set>
                                      <p:cBhvr>
                                        <p:cTn id="166" dur="1" fill="hold">
                                          <p:stCondLst>
                                            <p:cond delay="0"/>
                                          </p:stCondLst>
                                        </p:cTn>
                                        <p:tgtEl>
                                          <p:spTgt spid="1571872"/>
                                        </p:tgtEl>
                                        <p:attrNameLst>
                                          <p:attrName>style.visibility</p:attrName>
                                        </p:attrNameLst>
                                      </p:cBhvr>
                                      <p:to>
                                        <p:strVal val="hidden"/>
                                      </p:to>
                                    </p:set>
                                  </p:childTnLst>
                                </p:cTn>
                              </p:par>
                              <p:par>
                                <p:cTn id="167" presetID="1" presetClass="exit" presetSubtype="0" fill="hold" grpId="1" nodeType="withEffect">
                                  <p:stCondLst>
                                    <p:cond delay="0"/>
                                  </p:stCondLst>
                                  <p:childTnLst>
                                    <p:set>
                                      <p:cBhvr>
                                        <p:cTn id="168" dur="1" fill="hold">
                                          <p:stCondLst>
                                            <p:cond delay="0"/>
                                          </p:stCondLst>
                                        </p:cTn>
                                        <p:tgtEl>
                                          <p:spTgt spid="1571871"/>
                                        </p:tgtEl>
                                        <p:attrNameLst>
                                          <p:attrName>style.visibility</p:attrName>
                                        </p:attrNameLst>
                                      </p:cBhvr>
                                      <p:to>
                                        <p:strVal val="hidden"/>
                                      </p:to>
                                    </p:set>
                                  </p:childTnLst>
                                </p:cTn>
                              </p:par>
                              <p:par>
                                <p:cTn id="169" presetID="1" presetClass="exit" presetSubtype="0" fill="hold" grpId="1" nodeType="withEffect">
                                  <p:stCondLst>
                                    <p:cond delay="0"/>
                                  </p:stCondLst>
                                  <p:childTnLst>
                                    <p:set>
                                      <p:cBhvr>
                                        <p:cTn id="170" dur="1" fill="hold">
                                          <p:stCondLst>
                                            <p:cond delay="0"/>
                                          </p:stCondLst>
                                        </p:cTn>
                                        <p:tgtEl>
                                          <p:spTgt spid="1571870"/>
                                        </p:tgtEl>
                                        <p:attrNameLst>
                                          <p:attrName>style.visibility</p:attrName>
                                        </p:attrNameLst>
                                      </p:cBhvr>
                                      <p:to>
                                        <p:strVal val="hidden"/>
                                      </p:to>
                                    </p:set>
                                  </p:childTnLst>
                                </p:cTn>
                              </p:par>
                              <p:par>
                                <p:cTn id="171" presetID="1" presetClass="exit" presetSubtype="0" fill="hold" grpId="1" nodeType="withEffect">
                                  <p:stCondLst>
                                    <p:cond delay="0"/>
                                  </p:stCondLst>
                                  <p:childTnLst>
                                    <p:set>
                                      <p:cBhvr>
                                        <p:cTn id="172" dur="1" fill="hold">
                                          <p:stCondLst>
                                            <p:cond delay="0"/>
                                          </p:stCondLst>
                                        </p:cTn>
                                        <p:tgtEl>
                                          <p:spTgt spid="157186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1844" grpId="0" animBg="1"/>
      <p:bldP spid="1571845" grpId="0" animBg="1"/>
      <p:bldP spid="1571846" grpId="0" animBg="1"/>
      <p:bldP spid="1571847" grpId="0" animBg="1"/>
      <p:bldP spid="1571848" grpId="0" animBg="1"/>
      <p:bldP spid="1571849" grpId="0" animBg="1"/>
      <p:bldP spid="1571850" grpId="0" animBg="1"/>
      <p:bldP spid="1571851" grpId="0" animBg="1"/>
      <p:bldP spid="1571852" grpId="0" animBg="1"/>
      <p:bldP spid="1571853" grpId="0" animBg="1"/>
      <p:bldP spid="1571854" grpId="0" animBg="1"/>
      <p:bldP spid="1571855" grpId="0" animBg="1"/>
      <p:bldP spid="1571856" grpId="0" animBg="1"/>
      <p:bldP spid="1571857" grpId="0" animBg="1"/>
      <p:bldP spid="1571858" grpId="0" animBg="1"/>
      <p:bldP spid="1571859" grpId="0" animBg="1"/>
      <p:bldP spid="1571860" grpId="0" animBg="1"/>
      <p:bldP spid="1571861" grpId="0" animBg="1"/>
      <p:bldP spid="1571862" grpId="0" animBg="1"/>
      <p:bldP spid="1571863" grpId="0" animBg="1"/>
      <p:bldP spid="1571864" grpId="0" animBg="1"/>
      <p:bldP spid="1571865" grpId="0" animBg="1"/>
      <p:bldP spid="1571866" grpId="0" animBg="1"/>
      <p:bldP spid="1571867" grpId="0" animBg="1"/>
      <p:bldP spid="1571867" grpId="1" animBg="1"/>
      <p:bldP spid="1571868" grpId="0" animBg="1"/>
      <p:bldP spid="1571868" grpId="1" animBg="1"/>
      <p:bldP spid="1571869" grpId="0" animBg="1"/>
      <p:bldP spid="1571869" grpId="1" animBg="1"/>
      <p:bldP spid="1571870" grpId="0" animBg="1"/>
      <p:bldP spid="1571870" grpId="1" animBg="1"/>
      <p:bldP spid="1571871" grpId="0" animBg="1"/>
      <p:bldP spid="1571871" grpId="1" animBg="1"/>
      <p:bldP spid="1571872" grpId="0" animBg="1"/>
      <p:bldP spid="1571872" grpId="1" animBg="1"/>
      <p:bldP spid="1571873" grpId="0" animBg="1"/>
      <p:bldP spid="1571873" grpId="1" animBg="1"/>
      <p:bldP spid="1571874" grpId="0" animBg="1"/>
      <p:bldP spid="1571874" grpId="1" animBg="1"/>
      <p:bldP spid="1571875" grpId="0" animBg="1"/>
      <p:bldP spid="1571875" grpId="1" animBg="1"/>
      <p:bldP spid="1571876" grpId="0" animBg="1"/>
      <p:bldP spid="1571876" grpId="1" animBg="1"/>
      <p:bldP spid="1571907" grpId="0" animBg="1"/>
      <p:bldP spid="1571908" grpId="0" animBg="1"/>
      <p:bldP spid="1571909"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Rectangle 61"/>
          <p:cNvSpPr>
            <a:spLocks noChangeArrowheads="1"/>
          </p:cNvSpPr>
          <p:nvPr/>
        </p:nvSpPr>
        <p:spPr bwMode="auto">
          <a:xfrm>
            <a:off x="683568" y="4509120"/>
            <a:ext cx="144462" cy="854075"/>
          </a:xfrm>
          <a:prstGeom prst="rect">
            <a:avLst/>
          </a:prstGeom>
          <a:solidFill>
            <a:srgbClr val="FFCF01"/>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C19D06"/>
            </a:extrusionClr>
          </a:sp3d>
        </p:spPr>
        <p:txBody>
          <a:bodyPr wrap="none" rIns="54000" anchor="ctr">
            <a:flatTx/>
          </a:bodyPr>
          <a:lstStyle/>
          <a:p>
            <a:endParaRPr lang="en-US"/>
          </a:p>
        </p:txBody>
      </p:sp>
      <p:sp>
        <p:nvSpPr>
          <p:cNvPr id="33793" name="Rectangle 2"/>
          <p:cNvSpPr>
            <a:spLocks noGrp="1" noChangeArrowheads="1"/>
          </p:cNvSpPr>
          <p:nvPr>
            <p:ph type="title"/>
          </p:nvPr>
        </p:nvSpPr>
        <p:spPr/>
        <p:txBody>
          <a:bodyPr/>
          <a:lstStyle/>
          <a:p>
            <a:pPr eaLnBrk="1" hangingPunct="1"/>
            <a:r>
              <a:rPr lang="en-US" dirty="0">
                <a:latin typeface="Eurostile"/>
                <a:ea typeface="ＭＳ Ｐゴシック" charset="0"/>
                <a:cs typeface="Eurostile"/>
              </a:rPr>
              <a:t>RTP Profile for </a:t>
            </a:r>
            <a:r>
              <a:rPr lang="en-US" dirty="0" smtClean="0">
                <a:latin typeface="Eurostile"/>
                <a:ea typeface="ＭＳ Ｐゴシック" charset="0"/>
                <a:cs typeface="Eurostile"/>
              </a:rPr>
              <a:t>MPEG-1 </a:t>
            </a:r>
            <a:r>
              <a:rPr lang="en-US" dirty="0">
                <a:latin typeface="Eurostile"/>
                <a:ea typeface="ＭＳ Ｐゴシック" charset="0"/>
                <a:cs typeface="Eurostile"/>
              </a:rPr>
              <a:t>Video Payload</a:t>
            </a:r>
          </a:p>
        </p:txBody>
      </p:sp>
      <p:sp>
        <p:nvSpPr>
          <p:cNvPr id="33794" name="Rectangle 3"/>
          <p:cNvSpPr>
            <a:spLocks noChangeArrowheads="1"/>
          </p:cNvSpPr>
          <p:nvPr/>
        </p:nvSpPr>
        <p:spPr bwMode="auto">
          <a:xfrm>
            <a:off x="1116013" y="1412875"/>
            <a:ext cx="509587" cy="808038"/>
          </a:xfrm>
          <a:prstGeom prst="rect">
            <a:avLst/>
          </a:prstGeom>
          <a:solidFill>
            <a:srgbClr val="FF66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FF6600"/>
            </a:extrusionClr>
          </a:sp3d>
        </p:spPr>
        <p:txBody>
          <a:bodyPr wrap="none" rIns="54000" anchor="ctr">
            <a:flatTx/>
          </a:bodyPr>
          <a:lstStyle/>
          <a:p>
            <a:endParaRPr lang="en-US"/>
          </a:p>
        </p:txBody>
      </p:sp>
      <p:sp>
        <p:nvSpPr>
          <p:cNvPr id="33795" name="Rectangle 4"/>
          <p:cNvSpPr>
            <a:spLocks noChangeArrowheads="1"/>
          </p:cNvSpPr>
          <p:nvPr/>
        </p:nvSpPr>
        <p:spPr bwMode="auto">
          <a:xfrm>
            <a:off x="7429500" y="1666875"/>
            <a:ext cx="509588" cy="561975"/>
          </a:xfrm>
          <a:prstGeom prst="rect">
            <a:avLst/>
          </a:prstGeom>
          <a:solidFill>
            <a:schemeClr val="accent1"/>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accent1"/>
            </a:extrusionClr>
          </a:sp3d>
        </p:spPr>
        <p:txBody>
          <a:bodyPr wrap="none" rIns="54000" anchor="ctr">
            <a:flatTx/>
          </a:bodyPr>
          <a:lstStyle/>
          <a:p>
            <a:endParaRPr lang="en-US"/>
          </a:p>
        </p:txBody>
      </p:sp>
      <p:sp>
        <p:nvSpPr>
          <p:cNvPr id="33796" name="Rectangle 5"/>
          <p:cNvSpPr>
            <a:spLocks noChangeArrowheads="1"/>
          </p:cNvSpPr>
          <p:nvPr/>
        </p:nvSpPr>
        <p:spPr bwMode="auto">
          <a:xfrm>
            <a:off x="4284663" y="1662113"/>
            <a:ext cx="509587" cy="561975"/>
          </a:xfrm>
          <a:prstGeom prst="rect">
            <a:avLst/>
          </a:prstGeom>
          <a:solidFill>
            <a:schemeClr val="accent1"/>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accent1"/>
            </a:extrusionClr>
          </a:sp3d>
        </p:spPr>
        <p:txBody>
          <a:bodyPr wrap="none" rIns="54000" anchor="ctr">
            <a:flatTx/>
          </a:bodyPr>
          <a:lstStyle/>
          <a:p>
            <a:endParaRPr lang="en-US"/>
          </a:p>
        </p:txBody>
      </p:sp>
      <p:grpSp>
        <p:nvGrpSpPr>
          <p:cNvPr id="33797" name="Group 6"/>
          <p:cNvGrpSpPr>
            <a:grpSpLocks/>
          </p:cNvGrpSpPr>
          <p:nvPr/>
        </p:nvGrpSpPr>
        <p:grpSpPr bwMode="auto">
          <a:xfrm>
            <a:off x="1379538" y="1863725"/>
            <a:ext cx="3128962" cy="788988"/>
            <a:chOff x="942" y="2041"/>
            <a:chExt cx="1971" cy="497"/>
          </a:xfrm>
        </p:grpSpPr>
        <p:sp>
          <p:nvSpPr>
            <p:cNvPr id="33883" name="Rectangle 7"/>
            <p:cNvSpPr>
              <a:spLocks noChangeArrowheads="1"/>
            </p:cNvSpPr>
            <p:nvPr/>
          </p:nvSpPr>
          <p:spPr bwMode="auto">
            <a:xfrm>
              <a:off x="1287" y="2041"/>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84" name="Freeform 8"/>
            <p:cNvSpPr>
              <a:spLocks/>
            </p:cNvSpPr>
            <p:nvPr/>
          </p:nvSpPr>
          <p:spPr bwMode="auto">
            <a:xfrm>
              <a:off x="942" y="2199"/>
              <a:ext cx="520" cy="222"/>
            </a:xfrm>
            <a:custGeom>
              <a:avLst/>
              <a:gdLst>
                <a:gd name="T0" fmla="*/ 520 w 520"/>
                <a:gd name="T1" fmla="*/ 0 h 222"/>
                <a:gd name="T2" fmla="*/ 199 w 520"/>
                <a:gd name="T3" fmla="*/ 216 h 222"/>
                <a:gd name="T4" fmla="*/ 0 w 520"/>
                <a:gd name="T5" fmla="*/ 39 h 222"/>
                <a:gd name="T6" fmla="*/ 0 60000 65536"/>
                <a:gd name="T7" fmla="*/ 0 60000 65536"/>
                <a:gd name="T8" fmla="*/ 0 60000 65536"/>
                <a:gd name="T9" fmla="*/ 0 w 520"/>
                <a:gd name="T10" fmla="*/ 0 h 222"/>
                <a:gd name="T11" fmla="*/ 520 w 520"/>
                <a:gd name="T12" fmla="*/ 222 h 222"/>
              </a:gdLst>
              <a:ahLst/>
              <a:cxnLst>
                <a:cxn ang="T6">
                  <a:pos x="T0" y="T1"/>
                </a:cxn>
                <a:cxn ang="T7">
                  <a:pos x="T2" y="T3"/>
                </a:cxn>
                <a:cxn ang="T8">
                  <a:pos x="T4" y="T5"/>
                </a:cxn>
              </a:cxnLst>
              <a:rect l="T9" t="T10" r="T11" b="T12"/>
              <a:pathLst>
                <a:path w="520" h="222">
                  <a:moveTo>
                    <a:pt x="520" y="0"/>
                  </a:moveTo>
                  <a:cubicBezTo>
                    <a:pt x="403" y="105"/>
                    <a:pt x="286" y="210"/>
                    <a:pt x="199" y="216"/>
                  </a:cubicBezTo>
                  <a:cubicBezTo>
                    <a:pt x="112" y="222"/>
                    <a:pt x="56" y="130"/>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33885" name="Freeform 9"/>
            <p:cNvSpPr>
              <a:spLocks/>
            </p:cNvSpPr>
            <p:nvPr/>
          </p:nvSpPr>
          <p:spPr bwMode="auto">
            <a:xfrm>
              <a:off x="1473" y="2204"/>
              <a:ext cx="1440" cy="334"/>
            </a:xfrm>
            <a:custGeom>
              <a:avLst/>
              <a:gdLst>
                <a:gd name="T0" fmla="*/ 0 w 1440"/>
                <a:gd name="T1" fmla="*/ 0 h 334"/>
                <a:gd name="T2" fmla="*/ 1108 w 1440"/>
                <a:gd name="T3" fmla="*/ 327 h 334"/>
                <a:gd name="T4" fmla="*/ 1440 w 1440"/>
                <a:gd name="T5" fmla="*/ 45 h 334"/>
                <a:gd name="T6" fmla="*/ 0 60000 65536"/>
                <a:gd name="T7" fmla="*/ 0 60000 65536"/>
                <a:gd name="T8" fmla="*/ 0 60000 65536"/>
                <a:gd name="T9" fmla="*/ 0 w 1440"/>
                <a:gd name="T10" fmla="*/ 0 h 334"/>
                <a:gd name="T11" fmla="*/ 1440 w 1440"/>
                <a:gd name="T12" fmla="*/ 334 h 334"/>
              </a:gdLst>
              <a:ahLst/>
              <a:cxnLst>
                <a:cxn ang="T6">
                  <a:pos x="T0" y="T1"/>
                </a:cxn>
                <a:cxn ang="T7">
                  <a:pos x="T2" y="T3"/>
                </a:cxn>
                <a:cxn ang="T8">
                  <a:pos x="T4" y="T5"/>
                </a:cxn>
              </a:cxnLst>
              <a:rect l="T9" t="T10" r="T11" b="T12"/>
              <a:pathLst>
                <a:path w="1440" h="334">
                  <a:moveTo>
                    <a:pt x="0" y="0"/>
                  </a:moveTo>
                  <a:cubicBezTo>
                    <a:pt x="185" y="54"/>
                    <a:pt x="868" y="320"/>
                    <a:pt x="1108" y="327"/>
                  </a:cubicBezTo>
                  <a:cubicBezTo>
                    <a:pt x="1348" y="334"/>
                    <a:pt x="1371" y="104"/>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grpSp>
      <p:grpSp>
        <p:nvGrpSpPr>
          <p:cNvPr id="33798" name="Group 10"/>
          <p:cNvGrpSpPr>
            <a:grpSpLocks/>
          </p:cNvGrpSpPr>
          <p:nvPr/>
        </p:nvGrpSpPr>
        <p:grpSpPr bwMode="auto">
          <a:xfrm>
            <a:off x="1400175" y="1876425"/>
            <a:ext cx="3103563" cy="696913"/>
            <a:chOff x="955" y="2049"/>
            <a:chExt cx="1955" cy="439"/>
          </a:xfrm>
        </p:grpSpPr>
        <p:sp>
          <p:nvSpPr>
            <p:cNvPr id="33880" name="Rectangle 11"/>
            <p:cNvSpPr>
              <a:spLocks noChangeArrowheads="1"/>
            </p:cNvSpPr>
            <p:nvPr/>
          </p:nvSpPr>
          <p:spPr bwMode="auto">
            <a:xfrm>
              <a:off x="1788" y="2049"/>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81" name="Freeform 12"/>
            <p:cNvSpPr>
              <a:spLocks/>
            </p:cNvSpPr>
            <p:nvPr/>
          </p:nvSpPr>
          <p:spPr bwMode="auto">
            <a:xfrm>
              <a:off x="1941" y="2224"/>
              <a:ext cx="969" cy="259"/>
            </a:xfrm>
            <a:custGeom>
              <a:avLst/>
              <a:gdLst>
                <a:gd name="T0" fmla="*/ 0 w 969"/>
                <a:gd name="T1" fmla="*/ 0 h 259"/>
                <a:gd name="T2" fmla="*/ 640 w 969"/>
                <a:gd name="T3" fmla="*/ 252 h 259"/>
                <a:gd name="T4" fmla="*/ 969 w 969"/>
                <a:gd name="T5" fmla="*/ 44 h 259"/>
                <a:gd name="T6" fmla="*/ 0 60000 65536"/>
                <a:gd name="T7" fmla="*/ 0 60000 65536"/>
                <a:gd name="T8" fmla="*/ 0 60000 65536"/>
                <a:gd name="T9" fmla="*/ 0 w 969"/>
                <a:gd name="T10" fmla="*/ 0 h 259"/>
                <a:gd name="T11" fmla="*/ 969 w 969"/>
                <a:gd name="T12" fmla="*/ 259 h 259"/>
              </a:gdLst>
              <a:ahLst/>
              <a:cxnLst>
                <a:cxn ang="T6">
                  <a:pos x="T0" y="T1"/>
                </a:cxn>
                <a:cxn ang="T7">
                  <a:pos x="T2" y="T3"/>
                </a:cxn>
                <a:cxn ang="T8">
                  <a:pos x="T4" y="T5"/>
                </a:cxn>
              </a:cxnLst>
              <a:rect l="T9" t="T10" r="T11" b="T12"/>
              <a:pathLst>
                <a:path w="969" h="259">
                  <a:moveTo>
                    <a:pt x="0" y="0"/>
                  </a:moveTo>
                  <a:cubicBezTo>
                    <a:pt x="107" y="42"/>
                    <a:pt x="479" y="245"/>
                    <a:pt x="640" y="252"/>
                  </a:cubicBezTo>
                  <a:cubicBezTo>
                    <a:pt x="801" y="259"/>
                    <a:pt x="901" y="87"/>
                    <a:pt x="969" y="44"/>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33882" name="Freeform 13"/>
            <p:cNvSpPr>
              <a:spLocks/>
            </p:cNvSpPr>
            <p:nvPr/>
          </p:nvSpPr>
          <p:spPr bwMode="auto">
            <a:xfrm>
              <a:off x="955" y="2213"/>
              <a:ext cx="963" cy="275"/>
            </a:xfrm>
            <a:custGeom>
              <a:avLst/>
              <a:gdLst>
                <a:gd name="T0" fmla="*/ 963 w 963"/>
                <a:gd name="T1" fmla="*/ 0 h 275"/>
                <a:gd name="T2" fmla="*/ 186 w 963"/>
                <a:gd name="T3" fmla="*/ 268 h 275"/>
                <a:gd name="T4" fmla="*/ 0 w 963"/>
                <a:gd name="T5" fmla="*/ 39 h 275"/>
                <a:gd name="T6" fmla="*/ 0 60000 65536"/>
                <a:gd name="T7" fmla="*/ 0 60000 65536"/>
                <a:gd name="T8" fmla="*/ 0 60000 65536"/>
                <a:gd name="T9" fmla="*/ 0 w 963"/>
                <a:gd name="T10" fmla="*/ 0 h 275"/>
                <a:gd name="T11" fmla="*/ 963 w 963"/>
                <a:gd name="T12" fmla="*/ 275 h 275"/>
              </a:gdLst>
              <a:ahLst/>
              <a:cxnLst>
                <a:cxn ang="T6">
                  <a:pos x="T0" y="T1"/>
                </a:cxn>
                <a:cxn ang="T7">
                  <a:pos x="T2" y="T3"/>
                </a:cxn>
                <a:cxn ang="T8">
                  <a:pos x="T4" y="T5"/>
                </a:cxn>
              </a:cxnLst>
              <a:rect l="T9" t="T10" r="T11" b="T12"/>
              <a:pathLst>
                <a:path w="963" h="275">
                  <a:moveTo>
                    <a:pt x="963" y="0"/>
                  </a:moveTo>
                  <a:cubicBezTo>
                    <a:pt x="834" y="45"/>
                    <a:pt x="347" y="261"/>
                    <a:pt x="186" y="268"/>
                  </a:cubicBezTo>
                  <a:cubicBezTo>
                    <a:pt x="25" y="275"/>
                    <a:pt x="39" y="87"/>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grpSp>
      <p:grpSp>
        <p:nvGrpSpPr>
          <p:cNvPr id="33799" name="Group 14"/>
          <p:cNvGrpSpPr>
            <a:grpSpLocks/>
          </p:cNvGrpSpPr>
          <p:nvPr/>
        </p:nvGrpSpPr>
        <p:grpSpPr bwMode="auto">
          <a:xfrm>
            <a:off x="1355725" y="1870075"/>
            <a:ext cx="3116263" cy="736600"/>
            <a:chOff x="927" y="2045"/>
            <a:chExt cx="1963" cy="464"/>
          </a:xfrm>
        </p:grpSpPr>
        <p:sp>
          <p:nvSpPr>
            <p:cNvPr id="33877" name="Rectangle 15"/>
            <p:cNvSpPr>
              <a:spLocks noChangeArrowheads="1"/>
            </p:cNvSpPr>
            <p:nvPr/>
          </p:nvSpPr>
          <p:spPr bwMode="auto">
            <a:xfrm>
              <a:off x="2271" y="2045"/>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78" name="Freeform 16"/>
            <p:cNvSpPr>
              <a:spLocks/>
            </p:cNvSpPr>
            <p:nvPr/>
          </p:nvSpPr>
          <p:spPr bwMode="auto">
            <a:xfrm>
              <a:off x="2414" y="2204"/>
              <a:ext cx="476" cy="191"/>
            </a:xfrm>
            <a:custGeom>
              <a:avLst/>
              <a:gdLst>
                <a:gd name="T0" fmla="*/ 0 w 1440"/>
                <a:gd name="T1" fmla="*/ 0 h 346"/>
                <a:gd name="T2" fmla="*/ 15 w 1440"/>
                <a:gd name="T3" fmla="*/ 57 h 346"/>
                <a:gd name="T4" fmla="*/ 52 w 1440"/>
                <a:gd name="T5" fmla="*/ 8 h 346"/>
                <a:gd name="T6" fmla="*/ 0 60000 65536"/>
                <a:gd name="T7" fmla="*/ 0 60000 65536"/>
                <a:gd name="T8" fmla="*/ 0 60000 65536"/>
                <a:gd name="T9" fmla="*/ 0 w 1440"/>
                <a:gd name="T10" fmla="*/ 0 h 346"/>
                <a:gd name="T11" fmla="*/ 1440 w 1440"/>
                <a:gd name="T12" fmla="*/ 346 h 346"/>
              </a:gdLst>
              <a:ahLst/>
              <a:cxnLst>
                <a:cxn ang="T6">
                  <a:pos x="T0" y="T1"/>
                </a:cxn>
                <a:cxn ang="T7">
                  <a:pos x="T2" y="T3"/>
                </a:cxn>
                <a:cxn ang="T8">
                  <a:pos x="T4" y="T5"/>
                </a:cxn>
              </a:cxnLst>
              <a:rect l="T9" t="T10" r="T11" b="T12"/>
              <a:pathLst>
                <a:path w="1440" h="346">
                  <a:moveTo>
                    <a:pt x="0" y="0"/>
                  </a:moveTo>
                  <a:cubicBezTo>
                    <a:pt x="79" y="165"/>
                    <a:pt x="159" y="330"/>
                    <a:pt x="399" y="338"/>
                  </a:cubicBezTo>
                  <a:cubicBezTo>
                    <a:pt x="639" y="346"/>
                    <a:pt x="1039" y="195"/>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33879" name="Freeform 17"/>
            <p:cNvSpPr>
              <a:spLocks/>
            </p:cNvSpPr>
            <p:nvPr/>
          </p:nvSpPr>
          <p:spPr bwMode="auto">
            <a:xfrm>
              <a:off x="927" y="2220"/>
              <a:ext cx="1448" cy="289"/>
            </a:xfrm>
            <a:custGeom>
              <a:avLst/>
              <a:gdLst>
                <a:gd name="T0" fmla="*/ 1448 w 1448"/>
                <a:gd name="T1" fmla="*/ 0 h 289"/>
                <a:gd name="T2" fmla="*/ 236 w 1448"/>
                <a:gd name="T3" fmla="*/ 283 h 289"/>
                <a:gd name="T4" fmla="*/ 31 w 1448"/>
                <a:gd name="T5" fmla="*/ 39 h 289"/>
                <a:gd name="T6" fmla="*/ 0 60000 65536"/>
                <a:gd name="T7" fmla="*/ 0 60000 65536"/>
                <a:gd name="T8" fmla="*/ 0 60000 65536"/>
                <a:gd name="T9" fmla="*/ 0 w 1448"/>
                <a:gd name="T10" fmla="*/ 0 h 289"/>
                <a:gd name="T11" fmla="*/ 1448 w 1448"/>
                <a:gd name="T12" fmla="*/ 289 h 289"/>
              </a:gdLst>
              <a:ahLst/>
              <a:cxnLst>
                <a:cxn ang="T6">
                  <a:pos x="T0" y="T1"/>
                </a:cxn>
                <a:cxn ang="T7">
                  <a:pos x="T2" y="T3"/>
                </a:cxn>
                <a:cxn ang="T8">
                  <a:pos x="T4" y="T5"/>
                </a:cxn>
              </a:cxnLst>
              <a:rect l="T9" t="T10" r="T11" b="T12"/>
              <a:pathLst>
                <a:path w="1448" h="289">
                  <a:moveTo>
                    <a:pt x="1448" y="0"/>
                  </a:moveTo>
                  <a:cubicBezTo>
                    <a:pt x="1246" y="47"/>
                    <a:pt x="472" y="277"/>
                    <a:pt x="236" y="283"/>
                  </a:cubicBezTo>
                  <a:cubicBezTo>
                    <a:pt x="0" y="289"/>
                    <a:pt x="74" y="90"/>
                    <a:pt x="31"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grpSp>
      <p:grpSp>
        <p:nvGrpSpPr>
          <p:cNvPr id="33800" name="Group 18"/>
          <p:cNvGrpSpPr>
            <a:grpSpLocks/>
          </p:cNvGrpSpPr>
          <p:nvPr/>
        </p:nvGrpSpPr>
        <p:grpSpPr bwMode="auto">
          <a:xfrm>
            <a:off x="4575175" y="1866900"/>
            <a:ext cx="3128963" cy="798513"/>
            <a:chOff x="2955" y="2043"/>
            <a:chExt cx="1971" cy="503"/>
          </a:xfrm>
        </p:grpSpPr>
        <p:sp>
          <p:nvSpPr>
            <p:cNvPr id="33874" name="Rectangle 19"/>
            <p:cNvSpPr>
              <a:spLocks noChangeArrowheads="1"/>
            </p:cNvSpPr>
            <p:nvPr/>
          </p:nvSpPr>
          <p:spPr bwMode="auto">
            <a:xfrm>
              <a:off x="3266" y="2043"/>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75" name="Freeform 20"/>
            <p:cNvSpPr>
              <a:spLocks/>
            </p:cNvSpPr>
            <p:nvPr/>
          </p:nvSpPr>
          <p:spPr bwMode="auto">
            <a:xfrm>
              <a:off x="2955" y="2207"/>
              <a:ext cx="520" cy="222"/>
            </a:xfrm>
            <a:custGeom>
              <a:avLst/>
              <a:gdLst>
                <a:gd name="T0" fmla="*/ 520 w 520"/>
                <a:gd name="T1" fmla="*/ 0 h 222"/>
                <a:gd name="T2" fmla="*/ 199 w 520"/>
                <a:gd name="T3" fmla="*/ 216 h 222"/>
                <a:gd name="T4" fmla="*/ 0 w 520"/>
                <a:gd name="T5" fmla="*/ 39 h 222"/>
                <a:gd name="T6" fmla="*/ 0 60000 65536"/>
                <a:gd name="T7" fmla="*/ 0 60000 65536"/>
                <a:gd name="T8" fmla="*/ 0 60000 65536"/>
                <a:gd name="T9" fmla="*/ 0 w 520"/>
                <a:gd name="T10" fmla="*/ 0 h 222"/>
                <a:gd name="T11" fmla="*/ 520 w 520"/>
                <a:gd name="T12" fmla="*/ 222 h 222"/>
              </a:gdLst>
              <a:ahLst/>
              <a:cxnLst>
                <a:cxn ang="T6">
                  <a:pos x="T0" y="T1"/>
                </a:cxn>
                <a:cxn ang="T7">
                  <a:pos x="T2" y="T3"/>
                </a:cxn>
                <a:cxn ang="T8">
                  <a:pos x="T4" y="T5"/>
                </a:cxn>
              </a:cxnLst>
              <a:rect l="T9" t="T10" r="T11" b="T12"/>
              <a:pathLst>
                <a:path w="520" h="222">
                  <a:moveTo>
                    <a:pt x="520" y="0"/>
                  </a:moveTo>
                  <a:cubicBezTo>
                    <a:pt x="403" y="105"/>
                    <a:pt x="286" y="210"/>
                    <a:pt x="199" y="216"/>
                  </a:cubicBezTo>
                  <a:cubicBezTo>
                    <a:pt x="112" y="222"/>
                    <a:pt x="56" y="130"/>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33876" name="Freeform 21"/>
            <p:cNvSpPr>
              <a:spLocks/>
            </p:cNvSpPr>
            <p:nvPr/>
          </p:nvSpPr>
          <p:spPr bwMode="auto">
            <a:xfrm>
              <a:off x="3486" y="2212"/>
              <a:ext cx="1440" cy="334"/>
            </a:xfrm>
            <a:custGeom>
              <a:avLst/>
              <a:gdLst>
                <a:gd name="T0" fmla="*/ 0 w 1440"/>
                <a:gd name="T1" fmla="*/ 0 h 334"/>
                <a:gd name="T2" fmla="*/ 1108 w 1440"/>
                <a:gd name="T3" fmla="*/ 327 h 334"/>
                <a:gd name="T4" fmla="*/ 1440 w 1440"/>
                <a:gd name="T5" fmla="*/ 45 h 334"/>
                <a:gd name="T6" fmla="*/ 0 60000 65536"/>
                <a:gd name="T7" fmla="*/ 0 60000 65536"/>
                <a:gd name="T8" fmla="*/ 0 60000 65536"/>
                <a:gd name="T9" fmla="*/ 0 w 1440"/>
                <a:gd name="T10" fmla="*/ 0 h 334"/>
                <a:gd name="T11" fmla="*/ 1440 w 1440"/>
                <a:gd name="T12" fmla="*/ 334 h 334"/>
              </a:gdLst>
              <a:ahLst/>
              <a:cxnLst>
                <a:cxn ang="T6">
                  <a:pos x="T0" y="T1"/>
                </a:cxn>
                <a:cxn ang="T7">
                  <a:pos x="T2" y="T3"/>
                </a:cxn>
                <a:cxn ang="T8">
                  <a:pos x="T4" y="T5"/>
                </a:cxn>
              </a:cxnLst>
              <a:rect l="T9" t="T10" r="T11" b="T12"/>
              <a:pathLst>
                <a:path w="1440" h="334">
                  <a:moveTo>
                    <a:pt x="0" y="0"/>
                  </a:moveTo>
                  <a:cubicBezTo>
                    <a:pt x="185" y="54"/>
                    <a:pt x="868" y="320"/>
                    <a:pt x="1108" y="327"/>
                  </a:cubicBezTo>
                  <a:cubicBezTo>
                    <a:pt x="1348" y="334"/>
                    <a:pt x="1371" y="104"/>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grpSp>
      <p:grpSp>
        <p:nvGrpSpPr>
          <p:cNvPr id="33801" name="Group 22"/>
          <p:cNvGrpSpPr>
            <a:grpSpLocks/>
          </p:cNvGrpSpPr>
          <p:nvPr/>
        </p:nvGrpSpPr>
        <p:grpSpPr bwMode="auto">
          <a:xfrm>
            <a:off x="4595813" y="1879600"/>
            <a:ext cx="3103562" cy="706438"/>
            <a:chOff x="2968" y="2051"/>
            <a:chExt cx="1955" cy="445"/>
          </a:xfrm>
        </p:grpSpPr>
        <p:sp>
          <p:nvSpPr>
            <p:cNvPr id="33871" name="Rectangle 23"/>
            <p:cNvSpPr>
              <a:spLocks noChangeArrowheads="1"/>
            </p:cNvSpPr>
            <p:nvPr/>
          </p:nvSpPr>
          <p:spPr bwMode="auto">
            <a:xfrm>
              <a:off x="3767" y="2051"/>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72" name="Freeform 24"/>
            <p:cNvSpPr>
              <a:spLocks/>
            </p:cNvSpPr>
            <p:nvPr/>
          </p:nvSpPr>
          <p:spPr bwMode="auto">
            <a:xfrm>
              <a:off x="3954" y="2232"/>
              <a:ext cx="969" cy="259"/>
            </a:xfrm>
            <a:custGeom>
              <a:avLst/>
              <a:gdLst>
                <a:gd name="T0" fmla="*/ 0 w 969"/>
                <a:gd name="T1" fmla="*/ 0 h 259"/>
                <a:gd name="T2" fmla="*/ 640 w 969"/>
                <a:gd name="T3" fmla="*/ 252 h 259"/>
                <a:gd name="T4" fmla="*/ 969 w 969"/>
                <a:gd name="T5" fmla="*/ 44 h 259"/>
                <a:gd name="T6" fmla="*/ 0 60000 65536"/>
                <a:gd name="T7" fmla="*/ 0 60000 65536"/>
                <a:gd name="T8" fmla="*/ 0 60000 65536"/>
                <a:gd name="T9" fmla="*/ 0 w 969"/>
                <a:gd name="T10" fmla="*/ 0 h 259"/>
                <a:gd name="T11" fmla="*/ 969 w 969"/>
                <a:gd name="T12" fmla="*/ 259 h 259"/>
              </a:gdLst>
              <a:ahLst/>
              <a:cxnLst>
                <a:cxn ang="T6">
                  <a:pos x="T0" y="T1"/>
                </a:cxn>
                <a:cxn ang="T7">
                  <a:pos x="T2" y="T3"/>
                </a:cxn>
                <a:cxn ang="T8">
                  <a:pos x="T4" y="T5"/>
                </a:cxn>
              </a:cxnLst>
              <a:rect l="T9" t="T10" r="T11" b="T12"/>
              <a:pathLst>
                <a:path w="969" h="259">
                  <a:moveTo>
                    <a:pt x="0" y="0"/>
                  </a:moveTo>
                  <a:cubicBezTo>
                    <a:pt x="107" y="42"/>
                    <a:pt x="479" y="245"/>
                    <a:pt x="640" y="252"/>
                  </a:cubicBezTo>
                  <a:cubicBezTo>
                    <a:pt x="801" y="259"/>
                    <a:pt x="901" y="87"/>
                    <a:pt x="969" y="44"/>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33873" name="Freeform 25"/>
            <p:cNvSpPr>
              <a:spLocks/>
            </p:cNvSpPr>
            <p:nvPr/>
          </p:nvSpPr>
          <p:spPr bwMode="auto">
            <a:xfrm>
              <a:off x="2968" y="2221"/>
              <a:ext cx="963" cy="275"/>
            </a:xfrm>
            <a:custGeom>
              <a:avLst/>
              <a:gdLst>
                <a:gd name="T0" fmla="*/ 963 w 963"/>
                <a:gd name="T1" fmla="*/ 0 h 275"/>
                <a:gd name="T2" fmla="*/ 186 w 963"/>
                <a:gd name="T3" fmla="*/ 268 h 275"/>
                <a:gd name="T4" fmla="*/ 0 w 963"/>
                <a:gd name="T5" fmla="*/ 39 h 275"/>
                <a:gd name="T6" fmla="*/ 0 60000 65536"/>
                <a:gd name="T7" fmla="*/ 0 60000 65536"/>
                <a:gd name="T8" fmla="*/ 0 60000 65536"/>
                <a:gd name="T9" fmla="*/ 0 w 963"/>
                <a:gd name="T10" fmla="*/ 0 h 275"/>
                <a:gd name="T11" fmla="*/ 963 w 963"/>
                <a:gd name="T12" fmla="*/ 275 h 275"/>
              </a:gdLst>
              <a:ahLst/>
              <a:cxnLst>
                <a:cxn ang="T6">
                  <a:pos x="T0" y="T1"/>
                </a:cxn>
                <a:cxn ang="T7">
                  <a:pos x="T2" y="T3"/>
                </a:cxn>
                <a:cxn ang="T8">
                  <a:pos x="T4" y="T5"/>
                </a:cxn>
              </a:cxnLst>
              <a:rect l="T9" t="T10" r="T11" b="T12"/>
              <a:pathLst>
                <a:path w="963" h="275">
                  <a:moveTo>
                    <a:pt x="963" y="0"/>
                  </a:moveTo>
                  <a:cubicBezTo>
                    <a:pt x="834" y="45"/>
                    <a:pt x="347" y="261"/>
                    <a:pt x="186" y="268"/>
                  </a:cubicBezTo>
                  <a:cubicBezTo>
                    <a:pt x="25" y="275"/>
                    <a:pt x="39" y="87"/>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grpSp>
      <p:grpSp>
        <p:nvGrpSpPr>
          <p:cNvPr id="33802" name="Group 26"/>
          <p:cNvGrpSpPr>
            <a:grpSpLocks/>
          </p:cNvGrpSpPr>
          <p:nvPr/>
        </p:nvGrpSpPr>
        <p:grpSpPr bwMode="auto">
          <a:xfrm>
            <a:off x="4551363" y="1873250"/>
            <a:ext cx="3116262" cy="746125"/>
            <a:chOff x="2940" y="2047"/>
            <a:chExt cx="1963" cy="470"/>
          </a:xfrm>
        </p:grpSpPr>
        <p:sp>
          <p:nvSpPr>
            <p:cNvPr id="33868" name="Rectangle 27"/>
            <p:cNvSpPr>
              <a:spLocks noChangeArrowheads="1"/>
            </p:cNvSpPr>
            <p:nvPr/>
          </p:nvSpPr>
          <p:spPr bwMode="auto">
            <a:xfrm>
              <a:off x="4250" y="2047"/>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69" name="Freeform 28"/>
            <p:cNvSpPr>
              <a:spLocks/>
            </p:cNvSpPr>
            <p:nvPr/>
          </p:nvSpPr>
          <p:spPr bwMode="auto">
            <a:xfrm>
              <a:off x="4427" y="2212"/>
              <a:ext cx="476" cy="191"/>
            </a:xfrm>
            <a:custGeom>
              <a:avLst/>
              <a:gdLst>
                <a:gd name="T0" fmla="*/ 0 w 1440"/>
                <a:gd name="T1" fmla="*/ 0 h 346"/>
                <a:gd name="T2" fmla="*/ 15 w 1440"/>
                <a:gd name="T3" fmla="*/ 57 h 346"/>
                <a:gd name="T4" fmla="*/ 52 w 1440"/>
                <a:gd name="T5" fmla="*/ 8 h 346"/>
                <a:gd name="T6" fmla="*/ 0 60000 65536"/>
                <a:gd name="T7" fmla="*/ 0 60000 65536"/>
                <a:gd name="T8" fmla="*/ 0 60000 65536"/>
                <a:gd name="T9" fmla="*/ 0 w 1440"/>
                <a:gd name="T10" fmla="*/ 0 h 346"/>
                <a:gd name="T11" fmla="*/ 1440 w 1440"/>
                <a:gd name="T12" fmla="*/ 346 h 346"/>
              </a:gdLst>
              <a:ahLst/>
              <a:cxnLst>
                <a:cxn ang="T6">
                  <a:pos x="T0" y="T1"/>
                </a:cxn>
                <a:cxn ang="T7">
                  <a:pos x="T2" y="T3"/>
                </a:cxn>
                <a:cxn ang="T8">
                  <a:pos x="T4" y="T5"/>
                </a:cxn>
              </a:cxnLst>
              <a:rect l="T9" t="T10" r="T11" b="T12"/>
              <a:pathLst>
                <a:path w="1440" h="346">
                  <a:moveTo>
                    <a:pt x="0" y="0"/>
                  </a:moveTo>
                  <a:cubicBezTo>
                    <a:pt x="79" y="165"/>
                    <a:pt x="159" y="330"/>
                    <a:pt x="399" y="338"/>
                  </a:cubicBezTo>
                  <a:cubicBezTo>
                    <a:pt x="639" y="346"/>
                    <a:pt x="1039" y="195"/>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33870" name="Freeform 29"/>
            <p:cNvSpPr>
              <a:spLocks/>
            </p:cNvSpPr>
            <p:nvPr/>
          </p:nvSpPr>
          <p:spPr bwMode="auto">
            <a:xfrm>
              <a:off x="2940" y="2228"/>
              <a:ext cx="1448" cy="289"/>
            </a:xfrm>
            <a:custGeom>
              <a:avLst/>
              <a:gdLst>
                <a:gd name="T0" fmla="*/ 1448 w 1448"/>
                <a:gd name="T1" fmla="*/ 0 h 289"/>
                <a:gd name="T2" fmla="*/ 236 w 1448"/>
                <a:gd name="T3" fmla="*/ 283 h 289"/>
                <a:gd name="T4" fmla="*/ 31 w 1448"/>
                <a:gd name="T5" fmla="*/ 39 h 289"/>
                <a:gd name="T6" fmla="*/ 0 60000 65536"/>
                <a:gd name="T7" fmla="*/ 0 60000 65536"/>
                <a:gd name="T8" fmla="*/ 0 60000 65536"/>
                <a:gd name="T9" fmla="*/ 0 w 1448"/>
                <a:gd name="T10" fmla="*/ 0 h 289"/>
                <a:gd name="T11" fmla="*/ 1448 w 1448"/>
                <a:gd name="T12" fmla="*/ 289 h 289"/>
              </a:gdLst>
              <a:ahLst/>
              <a:cxnLst>
                <a:cxn ang="T6">
                  <a:pos x="T0" y="T1"/>
                </a:cxn>
                <a:cxn ang="T7">
                  <a:pos x="T2" y="T3"/>
                </a:cxn>
                <a:cxn ang="T8">
                  <a:pos x="T4" y="T5"/>
                </a:cxn>
              </a:cxnLst>
              <a:rect l="T9" t="T10" r="T11" b="T12"/>
              <a:pathLst>
                <a:path w="1448" h="289">
                  <a:moveTo>
                    <a:pt x="1448" y="0"/>
                  </a:moveTo>
                  <a:cubicBezTo>
                    <a:pt x="1246" y="47"/>
                    <a:pt x="472" y="277"/>
                    <a:pt x="236" y="283"/>
                  </a:cubicBezTo>
                  <a:cubicBezTo>
                    <a:pt x="0" y="289"/>
                    <a:pt x="74" y="90"/>
                    <a:pt x="31"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grpSp>
      <p:sp>
        <p:nvSpPr>
          <p:cNvPr id="33803" name="Freeform 30"/>
          <p:cNvSpPr>
            <a:spLocks/>
          </p:cNvSpPr>
          <p:nvPr/>
        </p:nvSpPr>
        <p:spPr bwMode="auto">
          <a:xfrm>
            <a:off x="1404938" y="1990725"/>
            <a:ext cx="3146425" cy="696913"/>
          </a:xfrm>
          <a:custGeom>
            <a:avLst/>
            <a:gdLst>
              <a:gd name="T0" fmla="*/ 2147483647 w 1982"/>
              <a:gd name="T1" fmla="*/ 0 h 439"/>
              <a:gd name="T2" fmla="*/ 2147483647 w 1982"/>
              <a:gd name="T3" fmla="*/ 2147483647 h 439"/>
              <a:gd name="T4" fmla="*/ 0 w 1982"/>
              <a:gd name="T5" fmla="*/ 2147483647 h 439"/>
              <a:gd name="T6" fmla="*/ 0 60000 65536"/>
              <a:gd name="T7" fmla="*/ 0 60000 65536"/>
              <a:gd name="T8" fmla="*/ 0 60000 65536"/>
              <a:gd name="T9" fmla="*/ 0 w 1982"/>
              <a:gd name="T10" fmla="*/ 0 h 439"/>
              <a:gd name="T11" fmla="*/ 1982 w 1982"/>
              <a:gd name="T12" fmla="*/ 439 h 439"/>
            </a:gdLst>
            <a:ahLst/>
            <a:cxnLst>
              <a:cxn ang="T6">
                <a:pos x="T0" y="T1"/>
              </a:cxn>
              <a:cxn ang="T7">
                <a:pos x="T2" y="T3"/>
              </a:cxn>
              <a:cxn ang="T8">
                <a:pos x="T4" y="T5"/>
              </a:cxn>
            </a:cxnLst>
            <a:rect l="T9" t="T10" r="T11" b="T12"/>
            <a:pathLst>
              <a:path w="1982" h="439">
                <a:moveTo>
                  <a:pt x="1982" y="0"/>
                </a:moveTo>
                <a:cubicBezTo>
                  <a:pt x="1626" y="218"/>
                  <a:pt x="1271" y="437"/>
                  <a:pt x="941" y="438"/>
                </a:cubicBezTo>
                <a:cubicBezTo>
                  <a:pt x="611" y="439"/>
                  <a:pt x="157" y="78"/>
                  <a:pt x="0" y="6"/>
                </a:cubicBezTo>
              </a:path>
            </a:pathLst>
          </a:custGeom>
          <a:noFill/>
          <a:ln w="2540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33804" name="Freeform 31"/>
          <p:cNvSpPr>
            <a:spLocks/>
          </p:cNvSpPr>
          <p:nvPr/>
        </p:nvSpPr>
        <p:spPr bwMode="auto">
          <a:xfrm>
            <a:off x="4565650" y="1993900"/>
            <a:ext cx="3146425" cy="696913"/>
          </a:xfrm>
          <a:custGeom>
            <a:avLst/>
            <a:gdLst>
              <a:gd name="T0" fmla="*/ 2147483647 w 1982"/>
              <a:gd name="T1" fmla="*/ 0 h 439"/>
              <a:gd name="T2" fmla="*/ 2147483647 w 1982"/>
              <a:gd name="T3" fmla="*/ 2147483647 h 439"/>
              <a:gd name="T4" fmla="*/ 0 w 1982"/>
              <a:gd name="T5" fmla="*/ 2147483647 h 439"/>
              <a:gd name="T6" fmla="*/ 0 60000 65536"/>
              <a:gd name="T7" fmla="*/ 0 60000 65536"/>
              <a:gd name="T8" fmla="*/ 0 60000 65536"/>
              <a:gd name="T9" fmla="*/ 0 w 1982"/>
              <a:gd name="T10" fmla="*/ 0 h 439"/>
              <a:gd name="T11" fmla="*/ 1982 w 1982"/>
              <a:gd name="T12" fmla="*/ 439 h 439"/>
            </a:gdLst>
            <a:ahLst/>
            <a:cxnLst>
              <a:cxn ang="T6">
                <a:pos x="T0" y="T1"/>
              </a:cxn>
              <a:cxn ang="T7">
                <a:pos x="T2" y="T3"/>
              </a:cxn>
              <a:cxn ang="T8">
                <a:pos x="T4" y="T5"/>
              </a:cxn>
            </a:cxnLst>
            <a:rect l="T9" t="T10" r="T11" b="T12"/>
            <a:pathLst>
              <a:path w="1982" h="439">
                <a:moveTo>
                  <a:pt x="1982" y="0"/>
                </a:moveTo>
                <a:cubicBezTo>
                  <a:pt x="1626" y="218"/>
                  <a:pt x="1271" y="437"/>
                  <a:pt x="941" y="438"/>
                </a:cubicBezTo>
                <a:cubicBezTo>
                  <a:pt x="611" y="439"/>
                  <a:pt x="157" y="78"/>
                  <a:pt x="0" y="6"/>
                </a:cubicBezTo>
              </a:path>
            </a:pathLst>
          </a:custGeom>
          <a:noFill/>
          <a:ln w="2540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grpSp>
        <p:nvGrpSpPr>
          <p:cNvPr id="8" name="Group 32"/>
          <p:cNvGrpSpPr>
            <a:grpSpLocks/>
          </p:cNvGrpSpPr>
          <p:nvPr/>
        </p:nvGrpSpPr>
        <p:grpSpPr bwMode="auto">
          <a:xfrm>
            <a:off x="1139825" y="3060700"/>
            <a:ext cx="6845300" cy="817563"/>
            <a:chOff x="718" y="1928"/>
            <a:chExt cx="4312" cy="515"/>
          </a:xfrm>
        </p:grpSpPr>
        <p:sp>
          <p:nvSpPr>
            <p:cNvPr id="33859" name="Rectangle 33"/>
            <p:cNvSpPr>
              <a:spLocks noChangeArrowheads="1"/>
            </p:cNvSpPr>
            <p:nvPr/>
          </p:nvSpPr>
          <p:spPr bwMode="auto">
            <a:xfrm>
              <a:off x="718" y="1928"/>
              <a:ext cx="321" cy="509"/>
            </a:xfrm>
            <a:prstGeom prst="rect">
              <a:avLst/>
            </a:prstGeom>
            <a:solidFill>
              <a:srgbClr val="FF66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FF6600"/>
              </a:extrusionClr>
            </a:sp3d>
          </p:spPr>
          <p:txBody>
            <a:bodyPr wrap="none" rIns="54000" anchor="ctr">
              <a:flatTx/>
            </a:bodyPr>
            <a:lstStyle/>
            <a:p>
              <a:endParaRPr lang="en-US"/>
            </a:p>
          </p:txBody>
        </p:sp>
        <p:sp>
          <p:nvSpPr>
            <p:cNvPr id="33860" name="Rectangle 34"/>
            <p:cNvSpPr>
              <a:spLocks noChangeArrowheads="1"/>
            </p:cNvSpPr>
            <p:nvPr/>
          </p:nvSpPr>
          <p:spPr bwMode="auto">
            <a:xfrm>
              <a:off x="3213" y="2085"/>
              <a:ext cx="321" cy="354"/>
            </a:xfrm>
            <a:prstGeom prst="rect">
              <a:avLst/>
            </a:prstGeom>
            <a:solidFill>
              <a:schemeClr val="accent1"/>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accent1"/>
              </a:extrusionClr>
            </a:sp3d>
          </p:spPr>
          <p:txBody>
            <a:bodyPr wrap="none" rIns="54000" anchor="ctr">
              <a:flatTx/>
            </a:bodyPr>
            <a:lstStyle/>
            <a:p>
              <a:endParaRPr lang="en-US"/>
            </a:p>
          </p:txBody>
        </p:sp>
        <p:sp>
          <p:nvSpPr>
            <p:cNvPr id="33861" name="Rectangle 35"/>
            <p:cNvSpPr>
              <a:spLocks noChangeArrowheads="1"/>
            </p:cNvSpPr>
            <p:nvPr/>
          </p:nvSpPr>
          <p:spPr bwMode="auto">
            <a:xfrm>
              <a:off x="1217" y="2085"/>
              <a:ext cx="321" cy="354"/>
            </a:xfrm>
            <a:prstGeom prst="rect">
              <a:avLst/>
            </a:prstGeom>
            <a:solidFill>
              <a:schemeClr val="accent1"/>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accent1"/>
              </a:extrusionClr>
            </a:sp3d>
          </p:spPr>
          <p:txBody>
            <a:bodyPr wrap="none" rIns="54000" anchor="ctr">
              <a:flatTx/>
            </a:bodyPr>
            <a:lstStyle/>
            <a:p>
              <a:endParaRPr lang="en-US"/>
            </a:p>
          </p:txBody>
        </p:sp>
        <p:sp>
          <p:nvSpPr>
            <p:cNvPr id="33862" name="Rectangle 36"/>
            <p:cNvSpPr>
              <a:spLocks noChangeArrowheads="1"/>
            </p:cNvSpPr>
            <p:nvPr/>
          </p:nvSpPr>
          <p:spPr bwMode="auto">
            <a:xfrm>
              <a:off x="2714" y="2221"/>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63" name="Rectangle 37"/>
            <p:cNvSpPr>
              <a:spLocks noChangeArrowheads="1"/>
            </p:cNvSpPr>
            <p:nvPr/>
          </p:nvSpPr>
          <p:spPr bwMode="auto">
            <a:xfrm>
              <a:off x="1730" y="2220"/>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64" name="Rectangle 38"/>
            <p:cNvSpPr>
              <a:spLocks noChangeArrowheads="1"/>
            </p:cNvSpPr>
            <p:nvPr/>
          </p:nvSpPr>
          <p:spPr bwMode="auto">
            <a:xfrm>
              <a:off x="2213" y="2216"/>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65" name="Rectangle 39"/>
            <p:cNvSpPr>
              <a:spLocks noChangeArrowheads="1"/>
            </p:cNvSpPr>
            <p:nvPr/>
          </p:nvSpPr>
          <p:spPr bwMode="auto">
            <a:xfrm>
              <a:off x="4709" y="2221"/>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66" name="Rectangle 40"/>
            <p:cNvSpPr>
              <a:spLocks noChangeArrowheads="1"/>
            </p:cNvSpPr>
            <p:nvPr/>
          </p:nvSpPr>
          <p:spPr bwMode="auto">
            <a:xfrm>
              <a:off x="3709" y="2222"/>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67" name="Rectangle 41"/>
            <p:cNvSpPr>
              <a:spLocks noChangeArrowheads="1"/>
            </p:cNvSpPr>
            <p:nvPr/>
          </p:nvSpPr>
          <p:spPr bwMode="auto">
            <a:xfrm>
              <a:off x="4205" y="2221"/>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grpSp>
      <p:sp>
        <p:nvSpPr>
          <p:cNvPr id="1612842" name="Freeform 42"/>
          <p:cNvSpPr>
            <a:spLocks/>
          </p:cNvSpPr>
          <p:nvPr/>
        </p:nvSpPr>
        <p:spPr bwMode="auto">
          <a:xfrm>
            <a:off x="2292350" y="3813175"/>
            <a:ext cx="2265363" cy="352425"/>
          </a:xfrm>
          <a:custGeom>
            <a:avLst/>
            <a:gdLst>
              <a:gd name="T0" fmla="*/ 2147483647 w 520"/>
              <a:gd name="T1" fmla="*/ 0 h 222"/>
              <a:gd name="T2" fmla="*/ 2147483647 w 520"/>
              <a:gd name="T3" fmla="*/ 2147483647 h 222"/>
              <a:gd name="T4" fmla="*/ 0 w 520"/>
              <a:gd name="T5" fmla="*/ 2147483647 h 222"/>
              <a:gd name="T6" fmla="*/ 0 60000 65536"/>
              <a:gd name="T7" fmla="*/ 0 60000 65536"/>
              <a:gd name="T8" fmla="*/ 0 60000 65536"/>
              <a:gd name="T9" fmla="*/ 0 w 520"/>
              <a:gd name="T10" fmla="*/ 0 h 222"/>
              <a:gd name="T11" fmla="*/ 520 w 520"/>
              <a:gd name="T12" fmla="*/ 222 h 222"/>
            </a:gdLst>
            <a:ahLst/>
            <a:cxnLst>
              <a:cxn ang="T6">
                <a:pos x="T0" y="T1"/>
              </a:cxn>
              <a:cxn ang="T7">
                <a:pos x="T2" y="T3"/>
              </a:cxn>
              <a:cxn ang="T8">
                <a:pos x="T4" y="T5"/>
              </a:cxn>
            </a:cxnLst>
            <a:rect l="T9" t="T10" r="T11" b="T12"/>
            <a:pathLst>
              <a:path w="520" h="222">
                <a:moveTo>
                  <a:pt x="520" y="0"/>
                </a:moveTo>
                <a:cubicBezTo>
                  <a:pt x="403" y="105"/>
                  <a:pt x="286" y="210"/>
                  <a:pt x="199" y="216"/>
                </a:cubicBezTo>
                <a:cubicBezTo>
                  <a:pt x="112" y="222"/>
                  <a:pt x="56" y="130"/>
                  <a:pt x="0" y="39"/>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43" name="Freeform 43"/>
          <p:cNvSpPr>
            <a:spLocks/>
          </p:cNvSpPr>
          <p:nvPr/>
        </p:nvSpPr>
        <p:spPr bwMode="auto">
          <a:xfrm flipH="1">
            <a:off x="1427163" y="3813175"/>
            <a:ext cx="3168650" cy="530225"/>
          </a:xfrm>
          <a:custGeom>
            <a:avLst/>
            <a:gdLst>
              <a:gd name="T0" fmla="*/ 0 w 1440"/>
              <a:gd name="T1" fmla="*/ 0 h 334"/>
              <a:gd name="T2" fmla="*/ 2147483647 w 1440"/>
              <a:gd name="T3" fmla="*/ 2147483647 h 334"/>
              <a:gd name="T4" fmla="*/ 2147483647 w 1440"/>
              <a:gd name="T5" fmla="*/ 2147483647 h 334"/>
              <a:gd name="T6" fmla="*/ 0 60000 65536"/>
              <a:gd name="T7" fmla="*/ 0 60000 65536"/>
              <a:gd name="T8" fmla="*/ 0 60000 65536"/>
              <a:gd name="T9" fmla="*/ 0 w 1440"/>
              <a:gd name="T10" fmla="*/ 0 h 334"/>
              <a:gd name="T11" fmla="*/ 1440 w 1440"/>
              <a:gd name="T12" fmla="*/ 334 h 334"/>
            </a:gdLst>
            <a:ahLst/>
            <a:cxnLst>
              <a:cxn ang="T6">
                <a:pos x="T0" y="T1"/>
              </a:cxn>
              <a:cxn ang="T7">
                <a:pos x="T2" y="T3"/>
              </a:cxn>
              <a:cxn ang="T8">
                <a:pos x="T4" y="T5"/>
              </a:cxn>
            </a:cxnLst>
            <a:rect l="T9" t="T10" r="T11" b="T12"/>
            <a:pathLst>
              <a:path w="1440" h="334">
                <a:moveTo>
                  <a:pt x="0" y="0"/>
                </a:moveTo>
                <a:cubicBezTo>
                  <a:pt x="185" y="54"/>
                  <a:pt x="868" y="320"/>
                  <a:pt x="1108" y="327"/>
                </a:cubicBezTo>
                <a:cubicBezTo>
                  <a:pt x="1348" y="334"/>
                  <a:pt x="1371" y="104"/>
                  <a:pt x="1440" y="45"/>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44" name="Freeform 44"/>
          <p:cNvSpPr>
            <a:spLocks/>
          </p:cNvSpPr>
          <p:nvPr/>
        </p:nvSpPr>
        <p:spPr bwMode="auto">
          <a:xfrm flipH="1">
            <a:off x="2219325" y="3802063"/>
            <a:ext cx="769938" cy="411162"/>
          </a:xfrm>
          <a:custGeom>
            <a:avLst/>
            <a:gdLst>
              <a:gd name="T0" fmla="*/ 0 w 969"/>
              <a:gd name="T1" fmla="*/ 0 h 259"/>
              <a:gd name="T2" fmla="*/ 2147483647 w 969"/>
              <a:gd name="T3" fmla="*/ 2147483647 h 259"/>
              <a:gd name="T4" fmla="*/ 2147483647 w 969"/>
              <a:gd name="T5" fmla="*/ 2147483647 h 259"/>
              <a:gd name="T6" fmla="*/ 0 60000 65536"/>
              <a:gd name="T7" fmla="*/ 0 60000 65536"/>
              <a:gd name="T8" fmla="*/ 0 60000 65536"/>
              <a:gd name="T9" fmla="*/ 0 w 969"/>
              <a:gd name="T10" fmla="*/ 0 h 259"/>
              <a:gd name="T11" fmla="*/ 969 w 969"/>
              <a:gd name="T12" fmla="*/ 259 h 259"/>
            </a:gdLst>
            <a:ahLst/>
            <a:cxnLst>
              <a:cxn ang="T6">
                <a:pos x="T0" y="T1"/>
              </a:cxn>
              <a:cxn ang="T7">
                <a:pos x="T2" y="T3"/>
              </a:cxn>
              <a:cxn ang="T8">
                <a:pos x="T4" y="T5"/>
              </a:cxn>
            </a:cxnLst>
            <a:rect l="T9" t="T10" r="T11" b="T12"/>
            <a:pathLst>
              <a:path w="969" h="259">
                <a:moveTo>
                  <a:pt x="0" y="0"/>
                </a:moveTo>
                <a:cubicBezTo>
                  <a:pt x="107" y="42"/>
                  <a:pt x="479" y="245"/>
                  <a:pt x="640" y="252"/>
                </a:cubicBezTo>
                <a:cubicBezTo>
                  <a:pt x="801" y="259"/>
                  <a:pt x="901" y="87"/>
                  <a:pt x="969" y="44"/>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45" name="Freeform 45"/>
          <p:cNvSpPr>
            <a:spLocks/>
          </p:cNvSpPr>
          <p:nvPr/>
        </p:nvSpPr>
        <p:spPr bwMode="auto">
          <a:xfrm>
            <a:off x="1423988" y="3784600"/>
            <a:ext cx="1528762" cy="436563"/>
          </a:xfrm>
          <a:custGeom>
            <a:avLst/>
            <a:gdLst>
              <a:gd name="T0" fmla="*/ 2147483647 w 963"/>
              <a:gd name="T1" fmla="*/ 0 h 275"/>
              <a:gd name="T2" fmla="*/ 2147483647 w 963"/>
              <a:gd name="T3" fmla="*/ 2147483647 h 275"/>
              <a:gd name="T4" fmla="*/ 0 w 963"/>
              <a:gd name="T5" fmla="*/ 2147483647 h 275"/>
              <a:gd name="T6" fmla="*/ 0 60000 65536"/>
              <a:gd name="T7" fmla="*/ 0 60000 65536"/>
              <a:gd name="T8" fmla="*/ 0 60000 65536"/>
              <a:gd name="T9" fmla="*/ 0 w 963"/>
              <a:gd name="T10" fmla="*/ 0 h 275"/>
              <a:gd name="T11" fmla="*/ 963 w 963"/>
              <a:gd name="T12" fmla="*/ 275 h 275"/>
            </a:gdLst>
            <a:ahLst/>
            <a:cxnLst>
              <a:cxn ang="T6">
                <a:pos x="T0" y="T1"/>
              </a:cxn>
              <a:cxn ang="T7">
                <a:pos x="T2" y="T3"/>
              </a:cxn>
              <a:cxn ang="T8">
                <a:pos x="T4" y="T5"/>
              </a:cxn>
            </a:cxnLst>
            <a:rect l="T9" t="T10" r="T11" b="T12"/>
            <a:pathLst>
              <a:path w="963" h="275">
                <a:moveTo>
                  <a:pt x="963" y="0"/>
                </a:moveTo>
                <a:cubicBezTo>
                  <a:pt x="834" y="45"/>
                  <a:pt x="347" y="261"/>
                  <a:pt x="186" y="268"/>
                </a:cubicBezTo>
                <a:cubicBezTo>
                  <a:pt x="25" y="275"/>
                  <a:pt x="39" y="87"/>
                  <a:pt x="0" y="39"/>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46" name="Freeform 46"/>
          <p:cNvSpPr>
            <a:spLocks/>
          </p:cNvSpPr>
          <p:nvPr/>
        </p:nvSpPr>
        <p:spPr bwMode="auto">
          <a:xfrm flipH="1">
            <a:off x="2219325" y="3770313"/>
            <a:ext cx="1520825" cy="303212"/>
          </a:xfrm>
          <a:custGeom>
            <a:avLst/>
            <a:gdLst>
              <a:gd name="T0" fmla="*/ 0 w 1440"/>
              <a:gd name="T1" fmla="*/ 0 h 346"/>
              <a:gd name="T2" fmla="*/ 2147483647 w 1440"/>
              <a:gd name="T3" fmla="*/ 2147483647 h 346"/>
              <a:gd name="T4" fmla="*/ 2147483647 w 1440"/>
              <a:gd name="T5" fmla="*/ 2147483647 h 346"/>
              <a:gd name="T6" fmla="*/ 0 60000 65536"/>
              <a:gd name="T7" fmla="*/ 0 60000 65536"/>
              <a:gd name="T8" fmla="*/ 0 60000 65536"/>
              <a:gd name="T9" fmla="*/ 0 w 1440"/>
              <a:gd name="T10" fmla="*/ 0 h 346"/>
              <a:gd name="T11" fmla="*/ 1440 w 1440"/>
              <a:gd name="T12" fmla="*/ 346 h 346"/>
            </a:gdLst>
            <a:ahLst/>
            <a:cxnLst>
              <a:cxn ang="T6">
                <a:pos x="T0" y="T1"/>
              </a:cxn>
              <a:cxn ang="T7">
                <a:pos x="T2" y="T3"/>
              </a:cxn>
              <a:cxn ang="T8">
                <a:pos x="T4" y="T5"/>
              </a:cxn>
            </a:cxnLst>
            <a:rect l="T9" t="T10" r="T11" b="T12"/>
            <a:pathLst>
              <a:path w="1440" h="346">
                <a:moveTo>
                  <a:pt x="0" y="0"/>
                </a:moveTo>
                <a:cubicBezTo>
                  <a:pt x="79" y="165"/>
                  <a:pt x="159" y="330"/>
                  <a:pt x="399" y="338"/>
                </a:cubicBezTo>
                <a:cubicBezTo>
                  <a:pt x="639" y="346"/>
                  <a:pt x="1039" y="195"/>
                  <a:pt x="1440" y="45"/>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47" name="Freeform 47"/>
          <p:cNvSpPr>
            <a:spLocks/>
          </p:cNvSpPr>
          <p:nvPr/>
        </p:nvSpPr>
        <p:spPr bwMode="auto">
          <a:xfrm>
            <a:off x="1379538" y="3795713"/>
            <a:ext cx="2298700" cy="458787"/>
          </a:xfrm>
          <a:custGeom>
            <a:avLst/>
            <a:gdLst>
              <a:gd name="T0" fmla="*/ 2147483647 w 1448"/>
              <a:gd name="T1" fmla="*/ 0 h 289"/>
              <a:gd name="T2" fmla="*/ 2147483647 w 1448"/>
              <a:gd name="T3" fmla="*/ 2147483647 h 289"/>
              <a:gd name="T4" fmla="*/ 2147483647 w 1448"/>
              <a:gd name="T5" fmla="*/ 2147483647 h 289"/>
              <a:gd name="T6" fmla="*/ 0 60000 65536"/>
              <a:gd name="T7" fmla="*/ 0 60000 65536"/>
              <a:gd name="T8" fmla="*/ 0 60000 65536"/>
              <a:gd name="T9" fmla="*/ 0 w 1448"/>
              <a:gd name="T10" fmla="*/ 0 h 289"/>
              <a:gd name="T11" fmla="*/ 1448 w 1448"/>
              <a:gd name="T12" fmla="*/ 289 h 289"/>
            </a:gdLst>
            <a:ahLst/>
            <a:cxnLst>
              <a:cxn ang="T6">
                <a:pos x="T0" y="T1"/>
              </a:cxn>
              <a:cxn ang="T7">
                <a:pos x="T2" y="T3"/>
              </a:cxn>
              <a:cxn ang="T8">
                <a:pos x="T4" y="T5"/>
              </a:cxn>
            </a:cxnLst>
            <a:rect l="T9" t="T10" r="T11" b="T12"/>
            <a:pathLst>
              <a:path w="1448" h="289">
                <a:moveTo>
                  <a:pt x="1448" y="0"/>
                </a:moveTo>
                <a:cubicBezTo>
                  <a:pt x="1246" y="47"/>
                  <a:pt x="472" y="277"/>
                  <a:pt x="236" y="283"/>
                </a:cubicBezTo>
                <a:cubicBezTo>
                  <a:pt x="0" y="289"/>
                  <a:pt x="74" y="90"/>
                  <a:pt x="31" y="39"/>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48" name="Freeform 48"/>
          <p:cNvSpPr>
            <a:spLocks/>
          </p:cNvSpPr>
          <p:nvPr/>
        </p:nvSpPr>
        <p:spPr bwMode="auto">
          <a:xfrm>
            <a:off x="5387975" y="3813175"/>
            <a:ext cx="2265363" cy="352425"/>
          </a:xfrm>
          <a:custGeom>
            <a:avLst/>
            <a:gdLst>
              <a:gd name="T0" fmla="*/ 2147483647 w 520"/>
              <a:gd name="T1" fmla="*/ 0 h 222"/>
              <a:gd name="T2" fmla="*/ 2147483647 w 520"/>
              <a:gd name="T3" fmla="*/ 2147483647 h 222"/>
              <a:gd name="T4" fmla="*/ 0 w 520"/>
              <a:gd name="T5" fmla="*/ 2147483647 h 222"/>
              <a:gd name="T6" fmla="*/ 0 60000 65536"/>
              <a:gd name="T7" fmla="*/ 0 60000 65536"/>
              <a:gd name="T8" fmla="*/ 0 60000 65536"/>
              <a:gd name="T9" fmla="*/ 0 w 520"/>
              <a:gd name="T10" fmla="*/ 0 h 222"/>
              <a:gd name="T11" fmla="*/ 520 w 520"/>
              <a:gd name="T12" fmla="*/ 222 h 222"/>
            </a:gdLst>
            <a:ahLst/>
            <a:cxnLst>
              <a:cxn ang="T6">
                <a:pos x="T0" y="T1"/>
              </a:cxn>
              <a:cxn ang="T7">
                <a:pos x="T2" y="T3"/>
              </a:cxn>
              <a:cxn ang="T8">
                <a:pos x="T4" y="T5"/>
              </a:cxn>
            </a:cxnLst>
            <a:rect l="T9" t="T10" r="T11" b="T12"/>
            <a:pathLst>
              <a:path w="520" h="222">
                <a:moveTo>
                  <a:pt x="520" y="0"/>
                </a:moveTo>
                <a:cubicBezTo>
                  <a:pt x="403" y="105"/>
                  <a:pt x="286" y="210"/>
                  <a:pt x="199" y="216"/>
                </a:cubicBezTo>
                <a:cubicBezTo>
                  <a:pt x="112" y="222"/>
                  <a:pt x="56" y="130"/>
                  <a:pt x="0" y="39"/>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49" name="Freeform 49"/>
          <p:cNvSpPr>
            <a:spLocks/>
          </p:cNvSpPr>
          <p:nvPr/>
        </p:nvSpPr>
        <p:spPr bwMode="auto">
          <a:xfrm flipH="1">
            <a:off x="2219325" y="3813175"/>
            <a:ext cx="5543550" cy="530225"/>
          </a:xfrm>
          <a:custGeom>
            <a:avLst/>
            <a:gdLst>
              <a:gd name="T0" fmla="*/ 0 w 1440"/>
              <a:gd name="T1" fmla="*/ 0 h 334"/>
              <a:gd name="T2" fmla="*/ 2147483647 w 1440"/>
              <a:gd name="T3" fmla="*/ 2147483647 h 334"/>
              <a:gd name="T4" fmla="*/ 2147483647 w 1440"/>
              <a:gd name="T5" fmla="*/ 2147483647 h 334"/>
              <a:gd name="T6" fmla="*/ 0 60000 65536"/>
              <a:gd name="T7" fmla="*/ 0 60000 65536"/>
              <a:gd name="T8" fmla="*/ 0 60000 65536"/>
              <a:gd name="T9" fmla="*/ 0 w 1440"/>
              <a:gd name="T10" fmla="*/ 0 h 334"/>
              <a:gd name="T11" fmla="*/ 1440 w 1440"/>
              <a:gd name="T12" fmla="*/ 334 h 334"/>
            </a:gdLst>
            <a:ahLst/>
            <a:cxnLst>
              <a:cxn ang="T6">
                <a:pos x="T0" y="T1"/>
              </a:cxn>
              <a:cxn ang="T7">
                <a:pos x="T2" y="T3"/>
              </a:cxn>
              <a:cxn ang="T8">
                <a:pos x="T4" y="T5"/>
              </a:cxn>
            </a:cxnLst>
            <a:rect l="T9" t="T10" r="T11" b="T12"/>
            <a:pathLst>
              <a:path w="1440" h="334">
                <a:moveTo>
                  <a:pt x="0" y="0"/>
                </a:moveTo>
                <a:cubicBezTo>
                  <a:pt x="185" y="54"/>
                  <a:pt x="868" y="320"/>
                  <a:pt x="1108" y="327"/>
                </a:cubicBezTo>
                <a:cubicBezTo>
                  <a:pt x="1348" y="334"/>
                  <a:pt x="1371" y="104"/>
                  <a:pt x="1440" y="45"/>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50" name="Freeform 50"/>
          <p:cNvSpPr>
            <a:spLocks/>
          </p:cNvSpPr>
          <p:nvPr/>
        </p:nvSpPr>
        <p:spPr bwMode="auto">
          <a:xfrm flipH="1">
            <a:off x="5435600" y="3789363"/>
            <a:ext cx="725488" cy="411162"/>
          </a:xfrm>
          <a:custGeom>
            <a:avLst/>
            <a:gdLst>
              <a:gd name="T0" fmla="*/ 0 w 969"/>
              <a:gd name="T1" fmla="*/ 0 h 259"/>
              <a:gd name="T2" fmla="*/ 2147483647 w 969"/>
              <a:gd name="T3" fmla="*/ 2147483647 h 259"/>
              <a:gd name="T4" fmla="*/ 2147483647 w 969"/>
              <a:gd name="T5" fmla="*/ 2147483647 h 259"/>
              <a:gd name="T6" fmla="*/ 0 60000 65536"/>
              <a:gd name="T7" fmla="*/ 0 60000 65536"/>
              <a:gd name="T8" fmla="*/ 0 60000 65536"/>
              <a:gd name="T9" fmla="*/ 0 w 969"/>
              <a:gd name="T10" fmla="*/ 0 h 259"/>
              <a:gd name="T11" fmla="*/ 969 w 969"/>
              <a:gd name="T12" fmla="*/ 259 h 259"/>
            </a:gdLst>
            <a:ahLst/>
            <a:cxnLst>
              <a:cxn ang="T6">
                <a:pos x="T0" y="T1"/>
              </a:cxn>
              <a:cxn ang="T7">
                <a:pos x="T2" y="T3"/>
              </a:cxn>
              <a:cxn ang="T8">
                <a:pos x="T4" y="T5"/>
              </a:cxn>
            </a:cxnLst>
            <a:rect l="T9" t="T10" r="T11" b="T12"/>
            <a:pathLst>
              <a:path w="969" h="259">
                <a:moveTo>
                  <a:pt x="0" y="0"/>
                </a:moveTo>
                <a:cubicBezTo>
                  <a:pt x="107" y="42"/>
                  <a:pt x="479" y="245"/>
                  <a:pt x="640" y="252"/>
                </a:cubicBezTo>
                <a:cubicBezTo>
                  <a:pt x="801" y="259"/>
                  <a:pt x="901" y="87"/>
                  <a:pt x="969" y="44"/>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51" name="Freeform 51"/>
          <p:cNvSpPr>
            <a:spLocks/>
          </p:cNvSpPr>
          <p:nvPr/>
        </p:nvSpPr>
        <p:spPr bwMode="auto">
          <a:xfrm>
            <a:off x="2363788" y="3797300"/>
            <a:ext cx="3784600" cy="436563"/>
          </a:xfrm>
          <a:custGeom>
            <a:avLst/>
            <a:gdLst>
              <a:gd name="T0" fmla="*/ 2147483647 w 963"/>
              <a:gd name="T1" fmla="*/ 0 h 275"/>
              <a:gd name="T2" fmla="*/ 2147483647 w 963"/>
              <a:gd name="T3" fmla="*/ 2147483647 h 275"/>
              <a:gd name="T4" fmla="*/ 0 w 963"/>
              <a:gd name="T5" fmla="*/ 2147483647 h 275"/>
              <a:gd name="T6" fmla="*/ 0 60000 65536"/>
              <a:gd name="T7" fmla="*/ 0 60000 65536"/>
              <a:gd name="T8" fmla="*/ 0 60000 65536"/>
              <a:gd name="T9" fmla="*/ 0 w 963"/>
              <a:gd name="T10" fmla="*/ 0 h 275"/>
              <a:gd name="T11" fmla="*/ 963 w 963"/>
              <a:gd name="T12" fmla="*/ 275 h 275"/>
            </a:gdLst>
            <a:ahLst/>
            <a:cxnLst>
              <a:cxn ang="T6">
                <a:pos x="T0" y="T1"/>
              </a:cxn>
              <a:cxn ang="T7">
                <a:pos x="T2" y="T3"/>
              </a:cxn>
              <a:cxn ang="T8">
                <a:pos x="T4" y="T5"/>
              </a:cxn>
            </a:cxnLst>
            <a:rect l="T9" t="T10" r="T11" b="T12"/>
            <a:pathLst>
              <a:path w="963" h="275">
                <a:moveTo>
                  <a:pt x="963" y="0"/>
                </a:moveTo>
                <a:cubicBezTo>
                  <a:pt x="834" y="45"/>
                  <a:pt x="347" y="261"/>
                  <a:pt x="186" y="268"/>
                </a:cubicBezTo>
                <a:cubicBezTo>
                  <a:pt x="25" y="275"/>
                  <a:pt x="39" y="87"/>
                  <a:pt x="0" y="39"/>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52" name="Freeform 52"/>
          <p:cNvSpPr>
            <a:spLocks/>
          </p:cNvSpPr>
          <p:nvPr/>
        </p:nvSpPr>
        <p:spPr bwMode="auto">
          <a:xfrm flipH="1">
            <a:off x="5387975" y="3787775"/>
            <a:ext cx="1568450" cy="303213"/>
          </a:xfrm>
          <a:custGeom>
            <a:avLst/>
            <a:gdLst>
              <a:gd name="T0" fmla="*/ 0 w 1440"/>
              <a:gd name="T1" fmla="*/ 0 h 346"/>
              <a:gd name="T2" fmla="*/ 2147483647 w 1440"/>
              <a:gd name="T3" fmla="*/ 2147483647 h 346"/>
              <a:gd name="T4" fmla="*/ 2147483647 w 1440"/>
              <a:gd name="T5" fmla="*/ 2147483647 h 346"/>
              <a:gd name="T6" fmla="*/ 0 60000 65536"/>
              <a:gd name="T7" fmla="*/ 0 60000 65536"/>
              <a:gd name="T8" fmla="*/ 0 60000 65536"/>
              <a:gd name="T9" fmla="*/ 0 w 1440"/>
              <a:gd name="T10" fmla="*/ 0 h 346"/>
              <a:gd name="T11" fmla="*/ 1440 w 1440"/>
              <a:gd name="T12" fmla="*/ 346 h 346"/>
            </a:gdLst>
            <a:ahLst/>
            <a:cxnLst>
              <a:cxn ang="T6">
                <a:pos x="T0" y="T1"/>
              </a:cxn>
              <a:cxn ang="T7">
                <a:pos x="T2" y="T3"/>
              </a:cxn>
              <a:cxn ang="T8">
                <a:pos x="T4" y="T5"/>
              </a:cxn>
            </a:cxnLst>
            <a:rect l="T9" t="T10" r="T11" b="T12"/>
            <a:pathLst>
              <a:path w="1440" h="346">
                <a:moveTo>
                  <a:pt x="0" y="0"/>
                </a:moveTo>
                <a:cubicBezTo>
                  <a:pt x="79" y="165"/>
                  <a:pt x="159" y="330"/>
                  <a:pt x="399" y="338"/>
                </a:cubicBezTo>
                <a:cubicBezTo>
                  <a:pt x="639" y="346"/>
                  <a:pt x="1039" y="195"/>
                  <a:pt x="1440" y="45"/>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53" name="Freeform 53"/>
          <p:cNvSpPr>
            <a:spLocks/>
          </p:cNvSpPr>
          <p:nvPr/>
        </p:nvSpPr>
        <p:spPr bwMode="auto">
          <a:xfrm>
            <a:off x="2147888" y="3813175"/>
            <a:ext cx="4746625" cy="458788"/>
          </a:xfrm>
          <a:custGeom>
            <a:avLst/>
            <a:gdLst>
              <a:gd name="T0" fmla="*/ 2147483647 w 1448"/>
              <a:gd name="T1" fmla="*/ 0 h 289"/>
              <a:gd name="T2" fmla="*/ 2147483647 w 1448"/>
              <a:gd name="T3" fmla="*/ 2147483647 h 289"/>
              <a:gd name="T4" fmla="*/ 2147483647 w 1448"/>
              <a:gd name="T5" fmla="*/ 2147483647 h 289"/>
              <a:gd name="T6" fmla="*/ 0 60000 65536"/>
              <a:gd name="T7" fmla="*/ 0 60000 65536"/>
              <a:gd name="T8" fmla="*/ 0 60000 65536"/>
              <a:gd name="T9" fmla="*/ 0 w 1448"/>
              <a:gd name="T10" fmla="*/ 0 h 289"/>
              <a:gd name="T11" fmla="*/ 1448 w 1448"/>
              <a:gd name="T12" fmla="*/ 289 h 289"/>
            </a:gdLst>
            <a:ahLst/>
            <a:cxnLst>
              <a:cxn ang="T6">
                <a:pos x="T0" y="T1"/>
              </a:cxn>
              <a:cxn ang="T7">
                <a:pos x="T2" y="T3"/>
              </a:cxn>
              <a:cxn ang="T8">
                <a:pos x="T4" y="T5"/>
              </a:cxn>
            </a:cxnLst>
            <a:rect l="T9" t="T10" r="T11" b="T12"/>
            <a:pathLst>
              <a:path w="1448" h="289">
                <a:moveTo>
                  <a:pt x="1448" y="0"/>
                </a:moveTo>
                <a:cubicBezTo>
                  <a:pt x="1246" y="47"/>
                  <a:pt x="472" y="277"/>
                  <a:pt x="236" y="283"/>
                </a:cubicBezTo>
                <a:cubicBezTo>
                  <a:pt x="0" y="289"/>
                  <a:pt x="74" y="90"/>
                  <a:pt x="31" y="39"/>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54" name="Freeform 54"/>
          <p:cNvSpPr>
            <a:spLocks/>
          </p:cNvSpPr>
          <p:nvPr/>
        </p:nvSpPr>
        <p:spPr bwMode="auto">
          <a:xfrm>
            <a:off x="1428750" y="3638550"/>
            <a:ext cx="790575" cy="696913"/>
          </a:xfrm>
          <a:custGeom>
            <a:avLst/>
            <a:gdLst>
              <a:gd name="T0" fmla="*/ 2147483647 w 1982"/>
              <a:gd name="T1" fmla="*/ 0 h 439"/>
              <a:gd name="T2" fmla="*/ 2147483647 w 1982"/>
              <a:gd name="T3" fmla="*/ 2147483647 h 439"/>
              <a:gd name="T4" fmla="*/ 0 w 1982"/>
              <a:gd name="T5" fmla="*/ 2147483647 h 439"/>
              <a:gd name="T6" fmla="*/ 0 60000 65536"/>
              <a:gd name="T7" fmla="*/ 0 60000 65536"/>
              <a:gd name="T8" fmla="*/ 0 60000 65536"/>
              <a:gd name="T9" fmla="*/ 0 w 1982"/>
              <a:gd name="T10" fmla="*/ 0 h 439"/>
              <a:gd name="T11" fmla="*/ 1982 w 1982"/>
              <a:gd name="T12" fmla="*/ 439 h 439"/>
            </a:gdLst>
            <a:ahLst/>
            <a:cxnLst>
              <a:cxn ang="T6">
                <a:pos x="T0" y="T1"/>
              </a:cxn>
              <a:cxn ang="T7">
                <a:pos x="T2" y="T3"/>
              </a:cxn>
              <a:cxn ang="T8">
                <a:pos x="T4" y="T5"/>
              </a:cxn>
            </a:cxnLst>
            <a:rect l="T9" t="T10" r="T11" b="T12"/>
            <a:pathLst>
              <a:path w="1982" h="439">
                <a:moveTo>
                  <a:pt x="1982" y="0"/>
                </a:moveTo>
                <a:cubicBezTo>
                  <a:pt x="1626" y="218"/>
                  <a:pt x="1271" y="437"/>
                  <a:pt x="941" y="438"/>
                </a:cubicBezTo>
                <a:cubicBezTo>
                  <a:pt x="611" y="439"/>
                  <a:pt x="157" y="78"/>
                  <a:pt x="0" y="6"/>
                </a:cubicBezTo>
              </a:path>
            </a:pathLst>
          </a:custGeom>
          <a:noFill/>
          <a:ln w="2540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55" name="Freeform 55"/>
          <p:cNvSpPr>
            <a:spLocks/>
          </p:cNvSpPr>
          <p:nvPr/>
        </p:nvSpPr>
        <p:spPr bwMode="auto">
          <a:xfrm>
            <a:off x="2219325" y="3670300"/>
            <a:ext cx="3146425" cy="696913"/>
          </a:xfrm>
          <a:custGeom>
            <a:avLst/>
            <a:gdLst>
              <a:gd name="T0" fmla="*/ 2147483647 w 1982"/>
              <a:gd name="T1" fmla="*/ 0 h 439"/>
              <a:gd name="T2" fmla="*/ 2147483647 w 1982"/>
              <a:gd name="T3" fmla="*/ 2147483647 h 439"/>
              <a:gd name="T4" fmla="*/ 0 w 1982"/>
              <a:gd name="T5" fmla="*/ 2147483647 h 439"/>
              <a:gd name="T6" fmla="*/ 0 60000 65536"/>
              <a:gd name="T7" fmla="*/ 0 60000 65536"/>
              <a:gd name="T8" fmla="*/ 0 60000 65536"/>
              <a:gd name="T9" fmla="*/ 0 w 1982"/>
              <a:gd name="T10" fmla="*/ 0 h 439"/>
              <a:gd name="T11" fmla="*/ 1982 w 1982"/>
              <a:gd name="T12" fmla="*/ 439 h 439"/>
            </a:gdLst>
            <a:ahLst/>
            <a:cxnLst>
              <a:cxn ang="T6">
                <a:pos x="T0" y="T1"/>
              </a:cxn>
              <a:cxn ang="T7">
                <a:pos x="T2" y="T3"/>
              </a:cxn>
              <a:cxn ang="T8">
                <a:pos x="T4" y="T5"/>
              </a:cxn>
            </a:cxnLst>
            <a:rect l="T9" t="T10" r="T11" b="T12"/>
            <a:pathLst>
              <a:path w="1982" h="439">
                <a:moveTo>
                  <a:pt x="1982" y="0"/>
                </a:moveTo>
                <a:cubicBezTo>
                  <a:pt x="1626" y="218"/>
                  <a:pt x="1271" y="437"/>
                  <a:pt x="941" y="438"/>
                </a:cubicBezTo>
                <a:cubicBezTo>
                  <a:pt x="611" y="439"/>
                  <a:pt x="157" y="78"/>
                  <a:pt x="0" y="6"/>
                </a:cubicBezTo>
              </a:path>
            </a:pathLst>
          </a:custGeom>
          <a:noFill/>
          <a:ln w="2540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grpSp>
        <p:nvGrpSpPr>
          <p:cNvPr id="9" name="Group 56"/>
          <p:cNvGrpSpPr>
            <a:grpSpLocks/>
          </p:cNvGrpSpPr>
          <p:nvPr/>
        </p:nvGrpSpPr>
        <p:grpSpPr bwMode="auto">
          <a:xfrm>
            <a:off x="2147888" y="2228850"/>
            <a:ext cx="5616575" cy="1223963"/>
            <a:chOff x="1353" y="1404"/>
            <a:chExt cx="3538" cy="771"/>
          </a:xfrm>
        </p:grpSpPr>
        <p:sp>
          <p:nvSpPr>
            <p:cNvPr id="33855" name="Freeform 57"/>
            <p:cNvSpPr>
              <a:spLocks/>
            </p:cNvSpPr>
            <p:nvPr/>
          </p:nvSpPr>
          <p:spPr bwMode="auto">
            <a:xfrm>
              <a:off x="1398" y="1404"/>
              <a:ext cx="1452" cy="635"/>
            </a:xfrm>
            <a:custGeom>
              <a:avLst/>
              <a:gdLst>
                <a:gd name="T0" fmla="*/ 1452 w 1452"/>
                <a:gd name="T1" fmla="*/ 0 h 635"/>
                <a:gd name="T2" fmla="*/ 1447 w 1452"/>
                <a:gd name="T3" fmla="*/ 407 h 635"/>
                <a:gd name="T4" fmla="*/ 0 w 1452"/>
                <a:gd name="T5" fmla="*/ 635 h 635"/>
                <a:gd name="T6" fmla="*/ 0 60000 65536"/>
                <a:gd name="T7" fmla="*/ 0 60000 65536"/>
                <a:gd name="T8" fmla="*/ 0 60000 65536"/>
                <a:gd name="T9" fmla="*/ 0 w 1452"/>
                <a:gd name="T10" fmla="*/ 0 h 635"/>
                <a:gd name="T11" fmla="*/ 1452 w 1452"/>
                <a:gd name="T12" fmla="*/ 635 h 635"/>
              </a:gdLst>
              <a:ahLst/>
              <a:cxnLst>
                <a:cxn ang="T6">
                  <a:pos x="T0" y="T1"/>
                </a:cxn>
                <a:cxn ang="T7">
                  <a:pos x="T2" y="T3"/>
                </a:cxn>
                <a:cxn ang="T8">
                  <a:pos x="T4" y="T5"/>
                </a:cxn>
              </a:cxnLst>
              <a:rect l="T9" t="T10" r="T11" b="T12"/>
              <a:pathLst>
                <a:path w="1452" h="635">
                  <a:moveTo>
                    <a:pt x="1452" y="0"/>
                  </a:moveTo>
                  <a:lnTo>
                    <a:pt x="1447" y="407"/>
                  </a:lnTo>
                  <a:lnTo>
                    <a:pt x="0" y="635"/>
                  </a:lnTo>
                </a:path>
              </a:pathLst>
            </a:custGeom>
            <a:noFill/>
            <a:ln w="9525">
              <a:solidFill>
                <a:schemeClr val="tx1"/>
              </a:solidFill>
              <a:prstDash val="dash"/>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856" name="Freeform 58"/>
            <p:cNvSpPr>
              <a:spLocks/>
            </p:cNvSpPr>
            <p:nvPr/>
          </p:nvSpPr>
          <p:spPr bwMode="auto">
            <a:xfrm>
              <a:off x="3394" y="1404"/>
              <a:ext cx="1452" cy="635"/>
            </a:xfrm>
            <a:custGeom>
              <a:avLst/>
              <a:gdLst>
                <a:gd name="T0" fmla="*/ 1452 w 1452"/>
                <a:gd name="T1" fmla="*/ 0 h 635"/>
                <a:gd name="T2" fmla="*/ 1447 w 1452"/>
                <a:gd name="T3" fmla="*/ 407 h 635"/>
                <a:gd name="T4" fmla="*/ 0 w 1452"/>
                <a:gd name="T5" fmla="*/ 635 h 635"/>
                <a:gd name="T6" fmla="*/ 0 60000 65536"/>
                <a:gd name="T7" fmla="*/ 0 60000 65536"/>
                <a:gd name="T8" fmla="*/ 0 60000 65536"/>
                <a:gd name="T9" fmla="*/ 0 w 1452"/>
                <a:gd name="T10" fmla="*/ 0 h 635"/>
                <a:gd name="T11" fmla="*/ 1452 w 1452"/>
                <a:gd name="T12" fmla="*/ 635 h 635"/>
              </a:gdLst>
              <a:ahLst/>
              <a:cxnLst>
                <a:cxn ang="T6">
                  <a:pos x="T0" y="T1"/>
                </a:cxn>
                <a:cxn ang="T7">
                  <a:pos x="T2" y="T3"/>
                </a:cxn>
                <a:cxn ang="T8">
                  <a:pos x="T4" y="T5"/>
                </a:cxn>
              </a:cxnLst>
              <a:rect l="T9" t="T10" r="T11" b="T12"/>
              <a:pathLst>
                <a:path w="1452" h="635">
                  <a:moveTo>
                    <a:pt x="1452" y="0"/>
                  </a:moveTo>
                  <a:lnTo>
                    <a:pt x="1447" y="407"/>
                  </a:lnTo>
                  <a:lnTo>
                    <a:pt x="0" y="635"/>
                  </a:lnTo>
                </a:path>
              </a:pathLst>
            </a:custGeom>
            <a:noFill/>
            <a:ln w="9525">
              <a:solidFill>
                <a:schemeClr val="tx1"/>
              </a:solidFill>
              <a:prstDash val="dash"/>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857" name="Line 59"/>
            <p:cNvSpPr>
              <a:spLocks noChangeShapeType="1"/>
            </p:cNvSpPr>
            <p:nvPr/>
          </p:nvSpPr>
          <p:spPr bwMode="auto">
            <a:xfrm>
              <a:off x="1353" y="1404"/>
              <a:ext cx="544" cy="771"/>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3858" name="Line 60"/>
            <p:cNvSpPr>
              <a:spLocks noChangeShapeType="1"/>
            </p:cNvSpPr>
            <p:nvPr/>
          </p:nvSpPr>
          <p:spPr bwMode="auto">
            <a:xfrm>
              <a:off x="4347" y="1404"/>
              <a:ext cx="544" cy="771"/>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sp>
        <p:nvSpPr>
          <p:cNvPr id="1612861" name="Rectangle 61"/>
          <p:cNvSpPr>
            <a:spLocks noChangeArrowheads="1"/>
          </p:cNvSpPr>
          <p:nvPr/>
        </p:nvSpPr>
        <p:spPr bwMode="auto">
          <a:xfrm>
            <a:off x="827088" y="4510088"/>
            <a:ext cx="144462" cy="854075"/>
          </a:xfrm>
          <a:prstGeom prst="rect">
            <a:avLst/>
          </a:prstGeom>
          <a:solidFill>
            <a:srgbClr val="00FF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00FF00"/>
            </a:extrusionClr>
          </a:sp3d>
        </p:spPr>
        <p:txBody>
          <a:bodyPr wrap="none" rIns="54000" anchor="ctr">
            <a:flatTx/>
          </a:bodyPr>
          <a:lstStyle/>
          <a:p>
            <a:endParaRPr lang="en-US"/>
          </a:p>
        </p:txBody>
      </p:sp>
      <p:grpSp>
        <p:nvGrpSpPr>
          <p:cNvPr id="10" name="Group 62"/>
          <p:cNvGrpSpPr>
            <a:grpSpLocks/>
          </p:cNvGrpSpPr>
          <p:nvPr/>
        </p:nvGrpSpPr>
        <p:grpSpPr bwMode="auto">
          <a:xfrm>
            <a:off x="969963" y="4510088"/>
            <a:ext cx="6480175" cy="854075"/>
            <a:chOff x="611" y="2841"/>
            <a:chExt cx="4082" cy="538"/>
          </a:xfrm>
        </p:grpSpPr>
        <p:sp>
          <p:nvSpPr>
            <p:cNvPr id="33846" name="Rectangle 63"/>
            <p:cNvSpPr>
              <a:spLocks noChangeArrowheads="1"/>
            </p:cNvSpPr>
            <p:nvPr/>
          </p:nvSpPr>
          <p:spPr bwMode="auto">
            <a:xfrm>
              <a:off x="1609" y="3158"/>
              <a:ext cx="45" cy="221"/>
            </a:xfrm>
            <a:prstGeom prst="rect">
              <a:avLst/>
            </a:prstGeom>
            <a:solidFill>
              <a:schemeClr val="tx2"/>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tx2"/>
              </a:extrusionClr>
            </a:sp3d>
          </p:spPr>
          <p:txBody>
            <a:bodyPr wrap="none" rIns="54000" anchor="ctr">
              <a:flatTx/>
            </a:bodyPr>
            <a:lstStyle/>
            <a:p>
              <a:endParaRPr lang="en-US"/>
            </a:p>
          </p:txBody>
        </p:sp>
        <p:sp>
          <p:nvSpPr>
            <p:cNvPr id="33847" name="Rectangle 64"/>
            <p:cNvSpPr>
              <a:spLocks noChangeArrowheads="1"/>
            </p:cNvSpPr>
            <p:nvPr/>
          </p:nvSpPr>
          <p:spPr bwMode="auto">
            <a:xfrm>
              <a:off x="2153" y="3158"/>
              <a:ext cx="45" cy="221"/>
            </a:xfrm>
            <a:prstGeom prst="rect">
              <a:avLst/>
            </a:prstGeom>
            <a:solidFill>
              <a:schemeClr val="tx2"/>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tx2"/>
              </a:extrusionClr>
            </a:sp3d>
          </p:spPr>
          <p:txBody>
            <a:bodyPr wrap="none" rIns="54000" anchor="ctr">
              <a:flatTx/>
            </a:bodyPr>
            <a:lstStyle/>
            <a:p>
              <a:endParaRPr lang="en-US"/>
            </a:p>
          </p:txBody>
        </p:sp>
        <p:sp>
          <p:nvSpPr>
            <p:cNvPr id="33848" name="Rectangle 65"/>
            <p:cNvSpPr>
              <a:spLocks noChangeArrowheads="1"/>
            </p:cNvSpPr>
            <p:nvPr/>
          </p:nvSpPr>
          <p:spPr bwMode="auto">
            <a:xfrm>
              <a:off x="4648" y="3158"/>
              <a:ext cx="45" cy="221"/>
            </a:xfrm>
            <a:prstGeom prst="rect">
              <a:avLst/>
            </a:prstGeom>
            <a:solidFill>
              <a:schemeClr val="tx2"/>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tx2"/>
              </a:extrusionClr>
            </a:sp3d>
          </p:spPr>
          <p:txBody>
            <a:bodyPr wrap="none" rIns="54000" anchor="ctr">
              <a:flatTx/>
            </a:bodyPr>
            <a:lstStyle/>
            <a:p>
              <a:endParaRPr lang="en-US"/>
            </a:p>
          </p:txBody>
        </p:sp>
        <p:sp>
          <p:nvSpPr>
            <p:cNvPr id="33849" name="Rectangle 66"/>
            <p:cNvSpPr>
              <a:spLocks noChangeArrowheads="1"/>
            </p:cNvSpPr>
            <p:nvPr/>
          </p:nvSpPr>
          <p:spPr bwMode="auto">
            <a:xfrm>
              <a:off x="4149" y="3158"/>
              <a:ext cx="45" cy="221"/>
            </a:xfrm>
            <a:prstGeom prst="rect">
              <a:avLst/>
            </a:prstGeom>
            <a:solidFill>
              <a:schemeClr val="tx2"/>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tx2"/>
              </a:extrusionClr>
            </a:sp3d>
          </p:spPr>
          <p:txBody>
            <a:bodyPr wrap="none" rIns="54000" anchor="ctr">
              <a:flatTx/>
            </a:bodyPr>
            <a:lstStyle/>
            <a:p>
              <a:endParaRPr lang="en-US"/>
            </a:p>
          </p:txBody>
        </p:sp>
        <p:sp>
          <p:nvSpPr>
            <p:cNvPr id="33850" name="Rectangle 67"/>
            <p:cNvSpPr>
              <a:spLocks noChangeArrowheads="1"/>
            </p:cNvSpPr>
            <p:nvPr/>
          </p:nvSpPr>
          <p:spPr bwMode="auto">
            <a:xfrm>
              <a:off x="3650" y="3158"/>
              <a:ext cx="45" cy="221"/>
            </a:xfrm>
            <a:prstGeom prst="rect">
              <a:avLst/>
            </a:prstGeom>
            <a:solidFill>
              <a:schemeClr val="tx2"/>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tx2"/>
              </a:extrusionClr>
            </a:sp3d>
          </p:spPr>
          <p:txBody>
            <a:bodyPr wrap="none" rIns="54000" anchor="ctr">
              <a:flatTx/>
            </a:bodyPr>
            <a:lstStyle/>
            <a:p>
              <a:endParaRPr lang="en-US"/>
            </a:p>
          </p:txBody>
        </p:sp>
        <p:sp>
          <p:nvSpPr>
            <p:cNvPr id="33851" name="Rectangle 68"/>
            <p:cNvSpPr>
              <a:spLocks noChangeArrowheads="1"/>
            </p:cNvSpPr>
            <p:nvPr/>
          </p:nvSpPr>
          <p:spPr bwMode="auto">
            <a:xfrm>
              <a:off x="2652" y="3158"/>
              <a:ext cx="45" cy="221"/>
            </a:xfrm>
            <a:prstGeom prst="rect">
              <a:avLst/>
            </a:prstGeom>
            <a:solidFill>
              <a:schemeClr val="tx2"/>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tx2"/>
              </a:extrusionClr>
            </a:sp3d>
          </p:spPr>
          <p:txBody>
            <a:bodyPr wrap="none" rIns="54000" anchor="ctr">
              <a:flatTx/>
            </a:bodyPr>
            <a:lstStyle/>
            <a:p>
              <a:endParaRPr lang="en-US"/>
            </a:p>
          </p:txBody>
        </p:sp>
        <p:sp>
          <p:nvSpPr>
            <p:cNvPr id="33852" name="Rectangle 69"/>
            <p:cNvSpPr>
              <a:spLocks noChangeArrowheads="1"/>
            </p:cNvSpPr>
            <p:nvPr/>
          </p:nvSpPr>
          <p:spPr bwMode="auto">
            <a:xfrm>
              <a:off x="3152" y="3022"/>
              <a:ext cx="45" cy="357"/>
            </a:xfrm>
            <a:prstGeom prst="rect">
              <a:avLst/>
            </a:prstGeom>
            <a:solidFill>
              <a:schemeClr val="tx2"/>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tx2"/>
              </a:extrusionClr>
            </a:sp3d>
          </p:spPr>
          <p:txBody>
            <a:bodyPr wrap="none" rIns="54000" anchor="ctr">
              <a:flatTx/>
            </a:bodyPr>
            <a:lstStyle/>
            <a:p>
              <a:endParaRPr lang="en-US"/>
            </a:p>
          </p:txBody>
        </p:sp>
        <p:sp>
          <p:nvSpPr>
            <p:cNvPr id="33853" name="Rectangle 70"/>
            <p:cNvSpPr>
              <a:spLocks noChangeArrowheads="1"/>
            </p:cNvSpPr>
            <p:nvPr/>
          </p:nvSpPr>
          <p:spPr bwMode="auto">
            <a:xfrm>
              <a:off x="1110" y="3022"/>
              <a:ext cx="45" cy="357"/>
            </a:xfrm>
            <a:prstGeom prst="rect">
              <a:avLst/>
            </a:prstGeom>
            <a:solidFill>
              <a:schemeClr val="tx2"/>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tx2"/>
              </a:extrusionClr>
            </a:sp3d>
          </p:spPr>
          <p:txBody>
            <a:bodyPr wrap="none" rIns="54000" anchor="ctr">
              <a:flatTx/>
            </a:bodyPr>
            <a:lstStyle/>
            <a:p>
              <a:endParaRPr lang="en-US"/>
            </a:p>
          </p:txBody>
        </p:sp>
        <p:sp>
          <p:nvSpPr>
            <p:cNvPr id="33854" name="Rectangle 71"/>
            <p:cNvSpPr>
              <a:spLocks noChangeArrowheads="1"/>
            </p:cNvSpPr>
            <p:nvPr/>
          </p:nvSpPr>
          <p:spPr bwMode="auto">
            <a:xfrm>
              <a:off x="611" y="2841"/>
              <a:ext cx="46" cy="538"/>
            </a:xfrm>
            <a:prstGeom prst="rect">
              <a:avLst/>
            </a:prstGeom>
            <a:solidFill>
              <a:schemeClr val="tx2"/>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tx2"/>
              </a:extrusionClr>
            </a:sp3d>
          </p:spPr>
          <p:txBody>
            <a:bodyPr wrap="none" rIns="54000" anchor="ctr">
              <a:flatTx/>
            </a:bodyPr>
            <a:lstStyle/>
            <a:p>
              <a:endParaRPr lang="en-US"/>
            </a:p>
          </p:txBody>
        </p:sp>
      </p:grpSp>
      <p:grpSp>
        <p:nvGrpSpPr>
          <p:cNvPr id="11" name="Group 72"/>
          <p:cNvGrpSpPr>
            <a:grpSpLocks/>
          </p:cNvGrpSpPr>
          <p:nvPr/>
        </p:nvGrpSpPr>
        <p:grpSpPr bwMode="auto">
          <a:xfrm>
            <a:off x="1042988" y="4510088"/>
            <a:ext cx="6918325" cy="863600"/>
            <a:chOff x="657" y="2841"/>
            <a:chExt cx="4358" cy="544"/>
          </a:xfrm>
        </p:grpSpPr>
        <p:sp>
          <p:nvSpPr>
            <p:cNvPr id="33837" name="Rectangle 73"/>
            <p:cNvSpPr>
              <a:spLocks noChangeArrowheads="1"/>
            </p:cNvSpPr>
            <p:nvPr/>
          </p:nvSpPr>
          <p:spPr bwMode="auto">
            <a:xfrm>
              <a:off x="1655" y="3158"/>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38" name="Rectangle 74"/>
            <p:cNvSpPr>
              <a:spLocks noChangeArrowheads="1"/>
            </p:cNvSpPr>
            <p:nvPr/>
          </p:nvSpPr>
          <p:spPr bwMode="auto">
            <a:xfrm>
              <a:off x="2199" y="3158"/>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39" name="Rectangle 75"/>
            <p:cNvSpPr>
              <a:spLocks noChangeArrowheads="1"/>
            </p:cNvSpPr>
            <p:nvPr/>
          </p:nvSpPr>
          <p:spPr bwMode="auto">
            <a:xfrm>
              <a:off x="4694" y="3158"/>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40" name="Rectangle 76"/>
            <p:cNvSpPr>
              <a:spLocks noChangeArrowheads="1"/>
            </p:cNvSpPr>
            <p:nvPr/>
          </p:nvSpPr>
          <p:spPr bwMode="auto">
            <a:xfrm>
              <a:off x="4195" y="3158"/>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41" name="Rectangle 77"/>
            <p:cNvSpPr>
              <a:spLocks noChangeArrowheads="1"/>
            </p:cNvSpPr>
            <p:nvPr/>
          </p:nvSpPr>
          <p:spPr bwMode="auto">
            <a:xfrm>
              <a:off x="3696" y="3158"/>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42" name="Rectangle 78"/>
            <p:cNvSpPr>
              <a:spLocks noChangeArrowheads="1"/>
            </p:cNvSpPr>
            <p:nvPr/>
          </p:nvSpPr>
          <p:spPr bwMode="auto">
            <a:xfrm>
              <a:off x="2698" y="3158"/>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43" name="Rectangle 79"/>
            <p:cNvSpPr>
              <a:spLocks noChangeArrowheads="1"/>
            </p:cNvSpPr>
            <p:nvPr/>
          </p:nvSpPr>
          <p:spPr bwMode="auto">
            <a:xfrm>
              <a:off x="3197" y="3022"/>
              <a:ext cx="321" cy="354"/>
            </a:xfrm>
            <a:prstGeom prst="rect">
              <a:avLst/>
            </a:prstGeom>
            <a:solidFill>
              <a:schemeClr val="accent1"/>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accent1"/>
              </a:extrusionClr>
            </a:sp3d>
          </p:spPr>
          <p:txBody>
            <a:bodyPr wrap="none" rIns="54000" anchor="ctr">
              <a:flatTx/>
            </a:bodyPr>
            <a:lstStyle/>
            <a:p>
              <a:endParaRPr lang="en-US"/>
            </a:p>
          </p:txBody>
        </p:sp>
        <p:sp>
          <p:nvSpPr>
            <p:cNvPr id="33844" name="Rectangle 80"/>
            <p:cNvSpPr>
              <a:spLocks noChangeArrowheads="1"/>
            </p:cNvSpPr>
            <p:nvPr/>
          </p:nvSpPr>
          <p:spPr bwMode="auto">
            <a:xfrm>
              <a:off x="1156" y="3022"/>
              <a:ext cx="321" cy="354"/>
            </a:xfrm>
            <a:prstGeom prst="rect">
              <a:avLst/>
            </a:prstGeom>
            <a:solidFill>
              <a:schemeClr val="accent1"/>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accent1"/>
              </a:extrusionClr>
            </a:sp3d>
          </p:spPr>
          <p:txBody>
            <a:bodyPr wrap="none" rIns="54000" anchor="ctr">
              <a:flatTx/>
            </a:bodyPr>
            <a:lstStyle/>
            <a:p>
              <a:endParaRPr lang="en-US"/>
            </a:p>
          </p:txBody>
        </p:sp>
        <p:sp>
          <p:nvSpPr>
            <p:cNvPr id="33845" name="Rectangle 81"/>
            <p:cNvSpPr>
              <a:spLocks noChangeArrowheads="1"/>
            </p:cNvSpPr>
            <p:nvPr/>
          </p:nvSpPr>
          <p:spPr bwMode="auto">
            <a:xfrm>
              <a:off x="657" y="2841"/>
              <a:ext cx="317" cy="544"/>
            </a:xfrm>
            <a:prstGeom prst="rect">
              <a:avLst/>
            </a:prstGeom>
            <a:solidFill>
              <a:srgbClr val="FF66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FF6600"/>
              </a:extrusionClr>
            </a:sp3d>
          </p:spPr>
          <p:txBody>
            <a:bodyPr wrap="none" rIns="54000" anchor="ctr">
              <a:flatTx/>
            </a:bodyPr>
            <a:lstStyle/>
            <a:p>
              <a:endParaRPr lang="en-US"/>
            </a:p>
          </p:txBody>
        </p:sp>
      </p:grpSp>
      <p:sp>
        <p:nvSpPr>
          <p:cNvPr id="1612882" name="Text Box 82"/>
          <p:cNvSpPr txBox="1">
            <a:spLocks noChangeArrowheads="1"/>
          </p:cNvSpPr>
          <p:nvPr/>
        </p:nvSpPr>
        <p:spPr bwMode="auto">
          <a:xfrm>
            <a:off x="3995738" y="5876925"/>
            <a:ext cx="34750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r>
              <a:rPr lang="en-US" sz="1800" b="0" dirty="0"/>
              <a:t>Picture headers (frame headers)</a:t>
            </a:r>
          </a:p>
        </p:txBody>
      </p:sp>
      <p:sp>
        <p:nvSpPr>
          <p:cNvPr id="1612883" name="Text Box 83"/>
          <p:cNvSpPr txBox="1">
            <a:spLocks noChangeArrowheads="1"/>
          </p:cNvSpPr>
          <p:nvPr/>
        </p:nvSpPr>
        <p:spPr bwMode="auto">
          <a:xfrm>
            <a:off x="1187450" y="5805488"/>
            <a:ext cx="13938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r>
              <a:rPr lang="en-US" sz="1800" b="0"/>
              <a:t>GOP header</a:t>
            </a:r>
          </a:p>
        </p:txBody>
      </p:sp>
      <p:sp>
        <p:nvSpPr>
          <p:cNvPr id="1612884" name="Line 84"/>
          <p:cNvSpPr>
            <a:spLocks noChangeShapeType="1"/>
          </p:cNvSpPr>
          <p:nvPr/>
        </p:nvSpPr>
        <p:spPr bwMode="auto">
          <a:xfrm flipH="1" flipV="1">
            <a:off x="900113" y="5229225"/>
            <a:ext cx="576262" cy="647700"/>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2" name="Group 85"/>
          <p:cNvGrpSpPr>
            <a:grpSpLocks/>
          </p:cNvGrpSpPr>
          <p:nvPr/>
        </p:nvGrpSpPr>
        <p:grpSpPr bwMode="auto">
          <a:xfrm>
            <a:off x="1042988" y="5084763"/>
            <a:ext cx="6337300" cy="865187"/>
            <a:chOff x="657" y="3203"/>
            <a:chExt cx="3992" cy="545"/>
          </a:xfrm>
        </p:grpSpPr>
        <p:sp>
          <p:nvSpPr>
            <p:cNvPr id="33828" name="Line 86"/>
            <p:cNvSpPr>
              <a:spLocks noChangeShapeType="1"/>
            </p:cNvSpPr>
            <p:nvPr/>
          </p:nvSpPr>
          <p:spPr bwMode="auto">
            <a:xfrm flipH="1" flipV="1">
              <a:off x="657" y="3203"/>
              <a:ext cx="2042" cy="545"/>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3829" name="Line 87"/>
            <p:cNvSpPr>
              <a:spLocks noChangeShapeType="1"/>
            </p:cNvSpPr>
            <p:nvPr/>
          </p:nvSpPr>
          <p:spPr bwMode="auto">
            <a:xfrm flipH="1" flipV="1">
              <a:off x="1156" y="3294"/>
              <a:ext cx="1633" cy="454"/>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3830" name="Line 88"/>
            <p:cNvSpPr>
              <a:spLocks noChangeShapeType="1"/>
            </p:cNvSpPr>
            <p:nvPr/>
          </p:nvSpPr>
          <p:spPr bwMode="auto">
            <a:xfrm flipV="1">
              <a:off x="3379" y="3339"/>
              <a:ext cx="1270" cy="409"/>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3831" name="Line 89"/>
            <p:cNvSpPr>
              <a:spLocks noChangeShapeType="1"/>
            </p:cNvSpPr>
            <p:nvPr/>
          </p:nvSpPr>
          <p:spPr bwMode="auto">
            <a:xfrm flipV="1">
              <a:off x="3334" y="3339"/>
              <a:ext cx="816" cy="409"/>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3832" name="Line 90"/>
            <p:cNvSpPr>
              <a:spLocks noChangeShapeType="1"/>
            </p:cNvSpPr>
            <p:nvPr/>
          </p:nvSpPr>
          <p:spPr bwMode="auto">
            <a:xfrm flipV="1">
              <a:off x="3243" y="3339"/>
              <a:ext cx="408" cy="409"/>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3833" name="Line 91"/>
            <p:cNvSpPr>
              <a:spLocks noChangeShapeType="1"/>
            </p:cNvSpPr>
            <p:nvPr/>
          </p:nvSpPr>
          <p:spPr bwMode="auto">
            <a:xfrm flipH="1" flipV="1">
              <a:off x="3152" y="3249"/>
              <a:ext cx="46" cy="499"/>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3834" name="Line 92"/>
            <p:cNvSpPr>
              <a:spLocks noChangeShapeType="1"/>
            </p:cNvSpPr>
            <p:nvPr/>
          </p:nvSpPr>
          <p:spPr bwMode="auto">
            <a:xfrm flipH="1" flipV="1">
              <a:off x="2699" y="3339"/>
              <a:ext cx="408" cy="409"/>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3835" name="Line 93"/>
            <p:cNvSpPr>
              <a:spLocks noChangeShapeType="1"/>
            </p:cNvSpPr>
            <p:nvPr/>
          </p:nvSpPr>
          <p:spPr bwMode="auto">
            <a:xfrm flipH="1" flipV="1">
              <a:off x="2200" y="3339"/>
              <a:ext cx="816" cy="409"/>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3836" name="Line 94"/>
            <p:cNvSpPr>
              <a:spLocks noChangeShapeType="1"/>
            </p:cNvSpPr>
            <p:nvPr/>
          </p:nvSpPr>
          <p:spPr bwMode="auto">
            <a:xfrm flipH="1" flipV="1">
              <a:off x="1655" y="3339"/>
              <a:ext cx="1225" cy="409"/>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sp>
        <p:nvSpPr>
          <p:cNvPr id="2" name="TextBox 1"/>
          <p:cNvSpPr txBox="1"/>
          <p:nvPr/>
        </p:nvSpPr>
        <p:spPr>
          <a:xfrm>
            <a:off x="2883723" y="620688"/>
            <a:ext cx="6224781" cy="646331"/>
          </a:xfrm>
          <a:prstGeom prst="rect">
            <a:avLst/>
          </a:prstGeom>
          <a:noFill/>
          <a:ln>
            <a:noFill/>
          </a:ln>
          <a:effectLst>
            <a:outerShdw blurRad="50800" dist="38100" dir="2700000" algn="tl" rotWithShape="0">
              <a:prstClr val="black">
                <a:alpha val="40000"/>
              </a:prstClr>
            </a:outerShdw>
          </a:effectLst>
        </p:spPr>
        <p:txBody>
          <a:bodyPr wrap="none" rtlCol="0">
            <a:spAutoFit/>
          </a:bodyPr>
          <a:lstStyle/>
          <a:p>
            <a:pPr algn="r"/>
            <a:r>
              <a:rPr lang="en-US" dirty="0" smtClean="0">
                <a:latin typeface="Eurostile"/>
                <a:cs typeface="Eurostile"/>
              </a:rPr>
              <a:t>Note: MPEG-4 profile for RTP exists, but is much more complex</a:t>
            </a:r>
          </a:p>
          <a:p>
            <a:pPr algn="r"/>
            <a:r>
              <a:rPr lang="en-US" dirty="0" smtClean="0">
                <a:latin typeface="Eurostile"/>
                <a:cs typeface="Eurostile"/>
              </a:rPr>
              <a:t>due to H.264’s 16-way dependencies.</a:t>
            </a:r>
          </a:p>
        </p:txBody>
      </p:sp>
      <p:sp>
        <p:nvSpPr>
          <p:cNvPr id="97" name="Text Box 83"/>
          <p:cNvSpPr txBox="1">
            <a:spLocks noChangeArrowheads="1"/>
          </p:cNvSpPr>
          <p:nvPr/>
        </p:nvSpPr>
        <p:spPr bwMode="auto">
          <a:xfrm>
            <a:off x="683568" y="6093296"/>
            <a:ext cx="23582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r>
              <a:rPr lang="en-US" sz="1400" b="0" dirty="0" smtClean="0"/>
              <a:t>sequence header (optional)</a:t>
            </a:r>
            <a:endParaRPr lang="en-US" sz="1400" b="0" dirty="0"/>
          </a:p>
        </p:txBody>
      </p:sp>
      <p:sp>
        <p:nvSpPr>
          <p:cNvPr id="98" name="Line 84"/>
          <p:cNvSpPr>
            <a:spLocks noChangeShapeType="1"/>
          </p:cNvSpPr>
          <p:nvPr/>
        </p:nvSpPr>
        <p:spPr bwMode="auto">
          <a:xfrm flipH="1" flipV="1">
            <a:off x="755576" y="5229199"/>
            <a:ext cx="144016" cy="936104"/>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Tree>
    <p:extLst>
      <p:ext uri="{BB962C8B-B14F-4D97-AF65-F5344CB8AC3E}">
        <p14:creationId xmlns:p14="http://schemas.microsoft.com/office/powerpoint/2010/main" val="385374978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3"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2" fill="hold" grpId="0" nodeType="clickEffect">
                                  <p:stCondLst>
                                    <p:cond delay="0"/>
                                  </p:stCondLst>
                                  <p:childTnLst>
                                    <p:set>
                                      <p:cBhvr>
                                        <p:cTn id="18" dur="1" fill="hold">
                                          <p:stCondLst>
                                            <p:cond delay="0"/>
                                          </p:stCondLst>
                                        </p:cTn>
                                        <p:tgtEl>
                                          <p:spTgt spid="1612854"/>
                                        </p:tgtEl>
                                        <p:attrNameLst>
                                          <p:attrName>style.visibility</p:attrName>
                                        </p:attrNameLst>
                                      </p:cBhvr>
                                      <p:to>
                                        <p:strVal val="visible"/>
                                      </p:to>
                                    </p:set>
                                    <p:animEffect transition="in" filter="wipe(right)">
                                      <p:cBhvr>
                                        <p:cTn id="19" dur="500"/>
                                        <p:tgtEl>
                                          <p:spTgt spid="1612854"/>
                                        </p:tgtEl>
                                      </p:cBhvr>
                                    </p:animEffect>
                                  </p:childTnLst>
                                </p:cTn>
                              </p:par>
                            </p:childTnLst>
                          </p:cTn>
                        </p:par>
                        <p:par>
                          <p:cTn id="20" fill="hold">
                            <p:stCondLst>
                              <p:cond delay="500"/>
                            </p:stCondLst>
                            <p:childTnLst>
                              <p:par>
                                <p:cTn id="21" presetID="22" presetClass="entr" presetSubtype="2" fill="hold" grpId="0" nodeType="afterEffect">
                                  <p:stCondLst>
                                    <p:cond delay="0"/>
                                  </p:stCondLst>
                                  <p:childTnLst>
                                    <p:set>
                                      <p:cBhvr>
                                        <p:cTn id="22" dur="1" fill="hold">
                                          <p:stCondLst>
                                            <p:cond delay="0"/>
                                          </p:stCondLst>
                                        </p:cTn>
                                        <p:tgtEl>
                                          <p:spTgt spid="1612855"/>
                                        </p:tgtEl>
                                        <p:attrNameLst>
                                          <p:attrName>style.visibility</p:attrName>
                                        </p:attrNameLst>
                                      </p:cBhvr>
                                      <p:to>
                                        <p:strVal val="visible"/>
                                      </p:to>
                                    </p:set>
                                    <p:animEffect transition="in" filter="wipe(right)">
                                      <p:cBhvr>
                                        <p:cTn id="23" dur="500"/>
                                        <p:tgtEl>
                                          <p:spTgt spid="1612855"/>
                                        </p:tgtEl>
                                      </p:cBhvr>
                                    </p:animEffect>
                                  </p:childTnLst>
                                </p:cTn>
                              </p:par>
                            </p:childTnLst>
                          </p:cTn>
                        </p:par>
                        <p:par>
                          <p:cTn id="24" fill="hold">
                            <p:stCondLst>
                              <p:cond delay="1000"/>
                            </p:stCondLst>
                            <p:childTnLst>
                              <p:par>
                                <p:cTn id="25" presetID="22" presetClass="entr" presetSubtype="2" fill="hold" grpId="0" nodeType="afterEffect">
                                  <p:stCondLst>
                                    <p:cond delay="0"/>
                                  </p:stCondLst>
                                  <p:childTnLst>
                                    <p:set>
                                      <p:cBhvr>
                                        <p:cTn id="26" dur="1" fill="hold">
                                          <p:stCondLst>
                                            <p:cond delay="0"/>
                                          </p:stCondLst>
                                        </p:cTn>
                                        <p:tgtEl>
                                          <p:spTgt spid="1612845"/>
                                        </p:tgtEl>
                                        <p:attrNameLst>
                                          <p:attrName>style.visibility</p:attrName>
                                        </p:attrNameLst>
                                      </p:cBhvr>
                                      <p:to>
                                        <p:strVal val="visible"/>
                                      </p:to>
                                    </p:set>
                                    <p:animEffect transition="in" filter="wipe(right)">
                                      <p:cBhvr>
                                        <p:cTn id="27" dur="500"/>
                                        <p:tgtEl>
                                          <p:spTgt spid="1612845"/>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612844"/>
                                        </p:tgtEl>
                                        <p:attrNameLst>
                                          <p:attrName>style.visibility</p:attrName>
                                        </p:attrNameLst>
                                      </p:cBhvr>
                                      <p:to>
                                        <p:strVal val="visible"/>
                                      </p:to>
                                    </p:set>
                                    <p:animEffect transition="in" filter="wipe(right)">
                                      <p:cBhvr>
                                        <p:cTn id="30" dur="500"/>
                                        <p:tgtEl>
                                          <p:spTgt spid="1612844"/>
                                        </p:tgtEl>
                                      </p:cBhvr>
                                    </p:animEffect>
                                  </p:childTnLst>
                                </p:cTn>
                              </p:par>
                            </p:childTnLst>
                          </p:cTn>
                        </p:par>
                        <p:par>
                          <p:cTn id="31" fill="hold">
                            <p:stCondLst>
                              <p:cond delay="1500"/>
                            </p:stCondLst>
                            <p:childTnLst>
                              <p:par>
                                <p:cTn id="32" presetID="22" presetClass="entr" presetSubtype="2" fill="hold" grpId="0" nodeType="afterEffect">
                                  <p:stCondLst>
                                    <p:cond delay="0"/>
                                  </p:stCondLst>
                                  <p:childTnLst>
                                    <p:set>
                                      <p:cBhvr>
                                        <p:cTn id="33" dur="1" fill="hold">
                                          <p:stCondLst>
                                            <p:cond delay="0"/>
                                          </p:stCondLst>
                                        </p:cTn>
                                        <p:tgtEl>
                                          <p:spTgt spid="1612847"/>
                                        </p:tgtEl>
                                        <p:attrNameLst>
                                          <p:attrName>style.visibility</p:attrName>
                                        </p:attrNameLst>
                                      </p:cBhvr>
                                      <p:to>
                                        <p:strVal val="visible"/>
                                      </p:to>
                                    </p:set>
                                    <p:animEffect transition="in" filter="wipe(right)">
                                      <p:cBhvr>
                                        <p:cTn id="34" dur="500"/>
                                        <p:tgtEl>
                                          <p:spTgt spid="1612847"/>
                                        </p:tgtEl>
                                      </p:cBhvr>
                                    </p:animEffect>
                                  </p:childTnLst>
                                </p:cTn>
                              </p:par>
                              <p:par>
                                <p:cTn id="35" presetID="22" presetClass="entr" presetSubtype="2" fill="hold" grpId="0" nodeType="withEffect">
                                  <p:stCondLst>
                                    <p:cond delay="0"/>
                                  </p:stCondLst>
                                  <p:childTnLst>
                                    <p:set>
                                      <p:cBhvr>
                                        <p:cTn id="36" dur="1" fill="hold">
                                          <p:stCondLst>
                                            <p:cond delay="0"/>
                                          </p:stCondLst>
                                        </p:cTn>
                                        <p:tgtEl>
                                          <p:spTgt spid="1612846"/>
                                        </p:tgtEl>
                                        <p:attrNameLst>
                                          <p:attrName>style.visibility</p:attrName>
                                        </p:attrNameLst>
                                      </p:cBhvr>
                                      <p:to>
                                        <p:strVal val="visible"/>
                                      </p:to>
                                    </p:set>
                                    <p:animEffect transition="in" filter="wipe(right)">
                                      <p:cBhvr>
                                        <p:cTn id="37" dur="500"/>
                                        <p:tgtEl>
                                          <p:spTgt spid="1612846"/>
                                        </p:tgtEl>
                                      </p:cBhvr>
                                    </p:animEffect>
                                  </p:childTnLst>
                                </p:cTn>
                              </p:par>
                            </p:childTnLst>
                          </p:cTn>
                        </p:par>
                        <p:par>
                          <p:cTn id="38" fill="hold">
                            <p:stCondLst>
                              <p:cond delay="2000"/>
                            </p:stCondLst>
                            <p:childTnLst>
                              <p:par>
                                <p:cTn id="39" presetID="22" presetClass="entr" presetSubtype="2" fill="hold" grpId="0" nodeType="afterEffect">
                                  <p:stCondLst>
                                    <p:cond delay="0"/>
                                  </p:stCondLst>
                                  <p:childTnLst>
                                    <p:set>
                                      <p:cBhvr>
                                        <p:cTn id="40" dur="1" fill="hold">
                                          <p:stCondLst>
                                            <p:cond delay="0"/>
                                          </p:stCondLst>
                                        </p:cTn>
                                        <p:tgtEl>
                                          <p:spTgt spid="1612843"/>
                                        </p:tgtEl>
                                        <p:attrNameLst>
                                          <p:attrName>style.visibility</p:attrName>
                                        </p:attrNameLst>
                                      </p:cBhvr>
                                      <p:to>
                                        <p:strVal val="visible"/>
                                      </p:to>
                                    </p:set>
                                    <p:animEffect transition="in" filter="wipe(right)">
                                      <p:cBhvr>
                                        <p:cTn id="41" dur="500"/>
                                        <p:tgtEl>
                                          <p:spTgt spid="1612843"/>
                                        </p:tgtEl>
                                      </p:cBhvr>
                                    </p:animEffect>
                                  </p:childTnLst>
                                </p:cTn>
                              </p:par>
                              <p:par>
                                <p:cTn id="42" presetID="22" presetClass="entr" presetSubtype="2" fill="hold" grpId="0" nodeType="withEffect">
                                  <p:stCondLst>
                                    <p:cond delay="0"/>
                                  </p:stCondLst>
                                  <p:childTnLst>
                                    <p:set>
                                      <p:cBhvr>
                                        <p:cTn id="43" dur="1" fill="hold">
                                          <p:stCondLst>
                                            <p:cond delay="0"/>
                                          </p:stCondLst>
                                        </p:cTn>
                                        <p:tgtEl>
                                          <p:spTgt spid="1612842"/>
                                        </p:tgtEl>
                                        <p:attrNameLst>
                                          <p:attrName>style.visibility</p:attrName>
                                        </p:attrNameLst>
                                      </p:cBhvr>
                                      <p:to>
                                        <p:strVal val="visible"/>
                                      </p:to>
                                    </p:set>
                                    <p:animEffect transition="in" filter="wipe(right)">
                                      <p:cBhvr>
                                        <p:cTn id="44" dur="500"/>
                                        <p:tgtEl>
                                          <p:spTgt spid="1612842"/>
                                        </p:tgtEl>
                                      </p:cBhvr>
                                    </p:animEffect>
                                  </p:childTnLst>
                                </p:cTn>
                              </p:par>
                            </p:childTnLst>
                          </p:cTn>
                        </p:par>
                        <p:par>
                          <p:cTn id="45" fill="hold">
                            <p:stCondLst>
                              <p:cond delay="2500"/>
                            </p:stCondLst>
                            <p:childTnLst>
                              <p:par>
                                <p:cTn id="46" presetID="22" presetClass="entr" presetSubtype="2" fill="hold" grpId="0" nodeType="afterEffect">
                                  <p:stCondLst>
                                    <p:cond delay="0"/>
                                  </p:stCondLst>
                                  <p:childTnLst>
                                    <p:set>
                                      <p:cBhvr>
                                        <p:cTn id="47" dur="1" fill="hold">
                                          <p:stCondLst>
                                            <p:cond delay="0"/>
                                          </p:stCondLst>
                                        </p:cTn>
                                        <p:tgtEl>
                                          <p:spTgt spid="1612851"/>
                                        </p:tgtEl>
                                        <p:attrNameLst>
                                          <p:attrName>style.visibility</p:attrName>
                                        </p:attrNameLst>
                                      </p:cBhvr>
                                      <p:to>
                                        <p:strVal val="visible"/>
                                      </p:to>
                                    </p:set>
                                    <p:animEffect transition="in" filter="wipe(right)">
                                      <p:cBhvr>
                                        <p:cTn id="48" dur="500"/>
                                        <p:tgtEl>
                                          <p:spTgt spid="1612851"/>
                                        </p:tgtEl>
                                      </p:cBhvr>
                                    </p:animEffect>
                                  </p:childTnLst>
                                </p:cTn>
                              </p:par>
                              <p:par>
                                <p:cTn id="49" presetID="22" presetClass="entr" presetSubtype="2" fill="hold" grpId="0" nodeType="withEffect">
                                  <p:stCondLst>
                                    <p:cond delay="0"/>
                                  </p:stCondLst>
                                  <p:childTnLst>
                                    <p:set>
                                      <p:cBhvr>
                                        <p:cTn id="50" dur="1" fill="hold">
                                          <p:stCondLst>
                                            <p:cond delay="0"/>
                                          </p:stCondLst>
                                        </p:cTn>
                                        <p:tgtEl>
                                          <p:spTgt spid="1612850"/>
                                        </p:tgtEl>
                                        <p:attrNameLst>
                                          <p:attrName>style.visibility</p:attrName>
                                        </p:attrNameLst>
                                      </p:cBhvr>
                                      <p:to>
                                        <p:strVal val="visible"/>
                                      </p:to>
                                    </p:set>
                                    <p:animEffect transition="in" filter="wipe(right)">
                                      <p:cBhvr>
                                        <p:cTn id="51" dur="500"/>
                                        <p:tgtEl>
                                          <p:spTgt spid="1612850"/>
                                        </p:tgtEl>
                                      </p:cBhvr>
                                    </p:animEffect>
                                  </p:childTnLst>
                                </p:cTn>
                              </p:par>
                            </p:childTnLst>
                          </p:cTn>
                        </p:par>
                        <p:par>
                          <p:cTn id="52" fill="hold">
                            <p:stCondLst>
                              <p:cond delay="3000"/>
                            </p:stCondLst>
                            <p:childTnLst>
                              <p:par>
                                <p:cTn id="53" presetID="22" presetClass="entr" presetSubtype="2" fill="hold" grpId="0" nodeType="afterEffect">
                                  <p:stCondLst>
                                    <p:cond delay="0"/>
                                  </p:stCondLst>
                                  <p:childTnLst>
                                    <p:set>
                                      <p:cBhvr>
                                        <p:cTn id="54" dur="1" fill="hold">
                                          <p:stCondLst>
                                            <p:cond delay="0"/>
                                          </p:stCondLst>
                                        </p:cTn>
                                        <p:tgtEl>
                                          <p:spTgt spid="1612853"/>
                                        </p:tgtEl>
                                        <p:attrNameLst>
                                          <p:attrName>style.visibility</p:attrName>
                                        </p:attrNameLst>
                                      </p:cBhvr>
                                      <p:to>
                                        <p:strVal val="visible"/>
                                      </p:to>
                                    </p:set>
                                    <p:animEffect transition="in" filter="wipe(right)">
                                      <p:cBhvr>
                                        <p:cTn id="55" dur="500"/>
                                        <p:tgtEl>
                                          <p:spTgt spid="1612853"/>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1612852"/>
                                        </p:tgtEl>
                                        <p:attrNameLst>
                                          <p:attrName>style.visibility</p:attrName>
                                        </p:attrNameLst>
                                      </p:cBhvr>
                                      <p:to>
                                        <p:strVal val="visible"/>
                                      </p:to>
                                    </p:set>
                                    <p:animEffect transition="in" filter="wipe(right)">
                                      <p:cBhvr>
                                        <p:cTn id="58" dur="500"/>
                                        <p:tgtEl>
                                          <p:spTgt spid="1612852"/>
                                        </p:tgtEl>
                                      </p:cBhvr>
                                    </p:animEffect>
                                  </p:childTnLst>
                                </p:cTn>
                              </p:par>
                            </p:childTnLst>
                          </p:cTn>
                        </p:par>
                        <p:par>
                          <p:cTn id="59" fill="hold">
                            <p:stCondLst>
                              <p:cond delay="3500"/>
                            </p:stCondLst>
                            <p:childTnLst>
                              <p:par>
                                <p:cTn id="60" presetID="22" presetClass="entr" presetSubtype="2" fill="hold" grpId="0" nodeType="afterEffect">
                                  <p:stCondLst>
                                    <p:cond delay="0"/>
                                  </p:stCondLst>
                                  <p:childTnLst>
                                    <p:set>
                                      <p:cBhvr>
                                        <p:cTn id="61" dur="1" fill="hold">
                                          <p:stCondLst>
                                            <p:cond delay="0"/>
                                          </p:stCondLst>
                                        </p:cTn>
                                        <p:tgtEl>
                                          <p:spTgt spid="1612848"/>
                                        </p:tgtEl>
                                        <p:attrNameLst>
                                          <p:attrName>style.visibility</p:attrName>
                                        </p:attrNameLst>
                                      </p:cBhvr>
                                      <p:to>
                                        <p:strVal val="visible"/>
                                      </p:to>
                                    </p:set>
                                    <p:animEffect transition="in" filter="wipe(right)">
                                      <p:cBhvr>
                                        <p:cTn id="62" dur="500"/>
                                        <p:tgtEl>
                                          <p:spTgt spid="1612848"/>
                                        </p:tgtEl>
                                      </p:cBhvr>
                                    </p:animEffect>
                                  </p:childTnLst>
                                </p:cTn>
                              </p:par>
                              <p:par>
                                <p:cTn id="63" presetID="22" presetClass="entr" presetSubtype="2" fill="hold" grpId="0" nodeType="withEffect">
                                  <p:stCondLst>
                                    <p:cond delay="0"/>
                                  </p:stCondLst>
                                  <p:childTnLst>
                                    <p:set>
                                      <p:cBhvr>
                                        <p:cTn id="64" dur="1" fill="hold">
                                          <p:stCondLst>
                                            <p:cond delay="0"/>
                                          </p:stCondLst>
                                        </p:cTn>
                                        <p:tgtEl>
                                          <p:spTgt spid="1612849"/>
                                        </p:tgtEl>
                                        <p:attrNameLst>
                                          <p:attrName>style.visibility</p:attrName>
                                        </p:attrNameLst>
                                      </p:cBhvr>
                                      <p:to>
                                        <p:strVal val="visible"/>
                                      </p:to>
                                    </p:set>
                                    <p:animEffect transition="in" filter="wipe(right)">
                                      <p:cBhvr>
                                        <p:cTn id="65" dur="500"/>
                                        <p:tgtEl>
                                          <p:spTgt spid="1612849"/>
                                        </p:tgtEl>
                                      </p:cBhvr>
                                    </p:animEffect>
                                  </p:childTnLst>
                                </p:cTn>
                              </p:par>
                            </p:childTnLst>
                          </p:cTn>
                        </p:par>
                      </p:childTnLst>
                    </p:cTn>
                  </p:par>
                  <p:par>
                    <p:cTn id="66" fill="hold">
                      <p:stCondLst>
                        <p:cond delay="indefinite"/>
                      </p:stCondLst>
                      <p:childTnLst>
                        <p:par>
                          <p:cTn id="67" fill="hold">
                            <p:stCondLst>
                              <p:cond delay="0"/>
                            </p:stCondLst>
                            <p:childTnLst>
                              <p:par>
                                <p:cTn id="68" presetID="1" presetClass="entr" presetSubtype="0" fill="hold" nodeType="clickEffect">
                                  <p:stCondLst>
                                    <p:cond delay="0"/>
                                  </p:stCondLst>
                                  <p:childTnLst>
                                    <p:set>
                                      <p:cBhvr>
                                        <p:cTn id="69" dur="1" fill="hold">
                                          <p:stCondLst>
                                            <p:cond delay="0"/>
                                          </p:stCondLst>
                                        </p:cTn>
                                        <p:tgtEl>
                                          <p:spTgt spid="11"/>
                                        </p:tgtEl>
                                        <p:attrNameLst>
                                          <p:attrName>style.visibility</p:attrName>
                                        </p:attrNameLst>
                                      </p:cBhvr>
                                      <p:to>
                                        <p:strVal val="visible"/>
                                      </p:to>
                                    </p:set>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nodeType="clickEffect">
                                  <p:stCondLst>
                                    <p:cond delay="0"/>
                                  </p:stCondLst>
                                  <p:childTnLst>
                                    <p:set>
                                      <p:cBhvr>
                                        <p:cTn id="73" dur="1" fill="hold">
                                          <p:stCondLst>
                                            <p:cond delay="0"/>
                                          </p:stCondLst>
                                        </p:cTn>
                                        <p:tgtEl>
                                          <p:spTgt spid="10"/>
                                        </p:tgtEl>
                                        <p:attrNameLst>
                                          <p:attrName>style.visibility</p:attrName>
                                        </p:attrNameLst>
                                      </p:cBhvr>
                                      <p:to>
                                        <p:strVal val="visible"/>
                                      </p:to>
                                    </p:set>
                                  </p:childTnLst>
                                </p:cTn>
                              </p:par>
                              <p:par>
                                <p:cTn id="74" presetID="1" presetClass="entr" presetSubtype="0" fill="hold" nodeType="withEffect">
                                  <p:stCondLst>
                                    <p:cond delay="0"/>
                                  </p:stCondLst>
                                  <p:childTnLst>
                                    <p:set>
                                      <p:cBhvr>
                                        <p:cTn id="75" dur="1" fill="hold">
                                          <p:stCondLst>
                                            <p:cond delay="0"/>
                                          </p:stCondLst>
                                        </p:cTn>
                                        <p:tgtEl>
                                          <p:spTgt spid="12"/>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1612882"/>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1612861"/>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1612884"/>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1612883"/>
                                        </p:tgtEl>
                                        <p:attrNameLst>
                                          <p:attrName>style.visibility</p:attrName>
                                        </p:attrNameLst>
                                      </p:cBhvr>
                                      <p:to>
                                        <p:strVal val="visible"/>
                                      </p:to>
                                    </p:set>
                                  </p:childTnLst>
                                </p:cTn>
                              </p:par>
                            </p:childTnLst>
                          </p:cTn>
                        </p:par>
                      </p:childTnLst>
                    </p:cTn>
                  </p:par>
                  <p:par>
                    <p:cTn id="86" fill="hold">
                      <p:stCondLst>
                        <p:cond delay="indefinite"/>
                      </p:stCondLst>
                      <p:childTnLst>
                        <p:par>
                          <p:cTn id="87" fill="hold">
                            <p:stCondLst>
                              <p:cond delay="0"/>
                            </p:stCondLst>
                            <p:childTnLst>
                              <p:par>
                                <p:cTn id="88" presetID="1" presetClass="entr" presetSubtype="0" fill="hold" grpId="0" nodeType="clickEffect">
                                  <p:stCondLst>
                                    <p:cond delay="0"/>
                                  </p:stCondLst>
                                  <p:childTnLst>
                                    <p:set>
                                      <p:cBhvr>
                                        <p:cTn id="89" dur="1" fill="hold">
                                          <p:stCondLst>
                                            <p:cond delay="0"/>
                                          </p:stCondLst>
                                        </p:cTn>
                                        <p:tgtEl>
                                          <p:spTgt spid="96"/>
                                        </p:tgtEl>
                                        <p:attrNameLst>
                                          <p:attrName>style.visibility</p:attrName>
                                        </p:attrNameLst>
                                      </p:cBhvr>
                                      <p:to>
                                        <p:strVal val="visible"/>
                                      </p:to>
                                    </p:set>
                                  </p:childTnLst>
                                </p:cTn>
                              </p:par>
                              <p:par>
                                <p:cTn id="90" presetID="1" presetClass="entr" presetSubtype="0" fill="hold" grpId="0" nodeType="withEffect">
                                  <p:stCondLst>
                                    <p:cond delay="0"/>
                                  </p:stCondLst>
                                  <p:childTnLst>
                                    <p:set>
                                      <p:cBhvr>
                                        <p:cTn id="91" dur="1" fill="hold">
                                          <p:stCondLst>
                                            <p:cond delay="0"/>
                                          </p:stCondLst>
                                        </p:cTn>
                                        <p:tgtEl>
                                          <p:spTgt spid="98"/>
                                        </p:tgtEl>
                                        <p:attrNameLst>
                                          <p:attrName>style.visibility</p:attrName>
                                        </p:attrNameLst>
                                      </p:cBhvr>
                                      <p:to>
                                        <p:strVal val="visible"/>
                                      </p:to>
                                    </p:set>
                                  </p:childTnLst>
                                </p:cTn>
                              </p:par>
                              <p:par>
                                <p:cTn id="92" presetID="1" presetClass="entr" presetSubtype="0" fill="hold" grpId="0" nodeType="withEffect">
                                  <p:stCondLst>
                                    <p:cond delay="0"/>
                                  </p:stCondLst>
                                  <p:childTnLst>
                                    <p:set>
                                      <p:cBhvr>
                                        <p:cTn id="93" dur="1" fill="hold">
                                          <p:stCondLst>
                                            <p:cond delay="0"/>
                                          </p:stCondLst>
                                        </p:cTn>
                                        <p:tgtEl>
                                          <p:spTgt spid="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animBg="1"/>
      <p:bldP spid="1612842" grpId="0" animBg="1"/>
      <p:bldP spid="1612843" grpId="0" animBg="1"/>
      <p:bldP spid="1612844" grpId="0" animBg="1"/>
      <p:bldP spid="1612845" grpId="0" animBg="1"/>
      <p:bldP spid="1612846" grpId="0" animBg="1"/>
      <p:bldP spid="1612847" grpId="0" animBg="1"/>
      <p:bldP spid="1612848" grpId="0" animBg="1"/>
      <p:bldP spid="1612849" grpId="0" animBg="1"/>
      <p:bldP spid="1612850" grpId="0" animBg="1"/>
      <p:bldP spid="1612851" grpId="0" animBg="1"/>
      <p:bldP spid="1612852" grpId="0" animBg="1"/>
      <p:bldP spid="1612853" grpId="0" animBg="1"/>
      <p:bldP spid="1612854" grpId="0" animBg="1"/>
      <p:bldP spid="1612855" grpId="0" animBg="1"/>
      <p:bldP spid="1612861" grpId="0" animBg="1"/>
      <p:bldP spid="1612882" grpId="0"/>
      <p:bldP spid="1612883" grpId="0"/>
      <p:bldP spid="1612884" grpId="0" animBg="1"/>
      <p:bldP spid="2" grpId="0"/>
      <p:bldP spid="97" grpId="0"/>
      <p:bldP spid="98"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Rectangle 2"/>
          <p:cNvSpPr>
            <a:spLocks noGrp="1" noChangeArrowheads="1"/>
          </p:cNvSpPr>
          <p:nvPr>
            <p:ph type="title"/>
          </p:nvPr>
        </p:nvSpPr>
        <p:spPr/>
        <p:txBody>
          <a:bodyPr/>
          <a:lstStyle/>
          <a:p>
            <a:pPr eaLnBrk="1" hangingPunct="1"/>
            <a:r>
              <a:rPr lang="en-US" dirty="0">
                <a:latin typeface="Eurostile"/>
                <a:ea typeface="ＭＳ Ｐゴシック" charset="0"/>
                <a:cs typeface="Eurostile"/>
              </a:rPr>
              <a:t>RTP Profile for </a:t>
            </a:r>
            <a:r>
              <a:rPr lang="en-US" dirty="0" smtClean="0">
                <a:latin typeface="Eurostile"/>
                <a:ea typeface="ＭＳ Ｐゴシック" charset="0"/>
                <a:cs typeface="Eurostile"/>
              </a:rPr>
              <a:t>MPEG-1 </a:t>
            </a:r>
            <a:r>
              <a:rPr lang="en-US" dirty="0">
                <a:latin typeface="Eurostile"/>
                <a:ea typeface="ＭＳ Ｐゴシック" charset="0"/>
                <a:cs typeface="Eurostile"/>
              </a:rPr>
              <a:t>Video Payload</a:t>
            </a:r>
          </a:p>
        </p:txBody>
      </p:sp>
      <p:sp>
        <p:nvSpPr>
          <p:cNvPr id="34818" name="Rectangle 3"/>
          <p:cNvSpPr>
            <a:spLocks noGrp="1" noChangeArrowheads="1"/>
          </p:cNvSpPr>
          <p:nvPr>
            <p:ph idx="1"/>
          </p:nvPr>
        </p:nvSpPr>
        <p:spPr/>
        <p:txBody>
          <a:bodyPr/>
          <a:lstStyle/>
          <a:p>
            <a:pPr eaLnBrk="1" hangingPunct="1"/>
            <a:r>
              <a:rPr lang="en-US" sz="2000" dirty="0">
                <a:latin typeface="Eurostile"/>
                <a:ea typeface="ＭＳ Ｐゴシック" charset="0"/>
                <a:cs typeface="Eurostile"/>
              </a:rPr>
              <a:t>Fragmentation rules</a:t>
            </a:r>
          </a:p>
          <a:p>
            <a:pPr lvl="1" eaLnBrk="1" hangingPunct="1"/>
            <a:r>
              <a:rPr lang="en-US" sz="1800" dirty="0">
                <a:latin typeface="Eurostile"/>
                <a:ea typeface="ＭＳ Ｐゴシック" charset="0"/>
                <a:cs typeface="Eurostile"/>
              </a:rPr>
              <a:t>Video sequence header</a:t>
            </a:r>
          </a:p>
          <a:p>
            <a:pPr lvl="2" eaLnBrk="1" hangingPunct="1"/>
            <a:r>
              <a:rPr lang="en-US" sz="1600" dirty="0">
                <a:latin typeface="Eurostile"/>
                <a:ea typeface="ＭＳ Ｐゴシック" charset="0"/>
                <a:cs typeface="Eurostile"/>
              </a:rPr>
              <a:t>if present, starts at the beginning of an RTP packet</a:t>
            </a:r>
          </a:p>
          <a:p>
            <a:pPr lvl="1" eaLnBrk="1" hangingPunct="1"/>
            <a:r>
              <a:rPr lang="en-US" sz="1800" dirty="0">
                <a:latin typeface="Eurostile"/>
                <a:ea typeface="ＭＳ Ｐゴシック" charset="0"/>
                <a:cs typeface="Eurostile"/>
              </a:rPr>
              <a:t>GOP sequence header</a:t>
            </a:r>
          </a:p>
          <a:p>
            <a:pPr lvl="2" eaLnBrk="1" hangingPunct="1"/>
            <a:r>
              <a:rPr lang="en-US" sz="1600" dirty="0">
                <a:latin typeface="Eurostile"/>
                <a:ea typeface="ＭＳ Ｐゴシック" charset="0"/>
                <a:cs typeface="Eurostile"/>
              </a:rPr>
              <a:t>Either at beginning of RTP packet</a:t>
            </a:r>
          </a:p>
          <a:p>
            <a:pPr lvl="2" eaLnBrk="1" hangingPunct="1"/>
            <a:r>
              <a:rPr lang="en-US" sz="1600" dirty="0">
                <a:latin typeface="Eurostile"/>
                <a:ea typeface="ＭＳ Ｐゴシック" charset="0"/>
                <a:cs typeface="Eurostile"/>
              </a:rPr>
              <a:t>Or following video sequence header</a:t>
            </a:r>
          </a:p>
          <a:p>
            <a:pPr lvl="1" eaLnBrk="1" hangingPunct="1"/>
            <a:r>
              <a:rPr lang="en-US" sz="1800" dirty="0">
                <a:latin typeface="Eurostile"/>
                <a:ea typeface="ＭＳ Ｐゴシック" charset="0"/>
                <a:cs typeface="Eurostile"/>
              </a:rPr>
              <a:t>Picture header</a:t>
            </a:r>
          </a:p>
          <a:p>
            <a:pPr lvl="2" eaLnBrk="1" hangingPunct="1"/>
            <a:r>
              <a:rPr lang="en-US" sz="1600" dirty="0">
                <a:latin typeface="Eurostile"/>
                <a:ea typeface="ＭＳ Ｐゴシック" charset="0"/>
                <a:cs typeface="Eurostile"/>
              </a:rPr>
              <a:t>Either at beginning of RTP packet</a:t>
            </a:r>
          </a:p>
          <a:p>
            <a:pPr lvl="2" eaLnBrk="1" hangingPunct="1"/>
            <a:r>
              <a:rPr lang="en-US" sz="1600" dirty="0">
                <a:latin typeface="Eurostile"/>
                <a:ea typeface="ＭＳ Ｐゴシック" charset="0"/>
                <a:cs typeface="Eurostile"/>
              </a:rPr>
              <a:t>Following GOP header</a:t>
            </a:r>
          </a:p>
          <a:p>
            <a:pPr lvl="1" eaLnBrk="1" hangingPunct="1"/>
            <a:r>
              <a:rPr lang="en-US" sz="1800" dirty="0">
                <a:latin typeface="Eurostile"/>
                <a:ea typeface="ＭＳ Ｐゴシック" charset="0"/>
                <a:cs typeface="Eurostile"/>
              </a:rPr>
              <a:t>No header can span packets</a:t>
            </a:r>
          </a:p>
          <a:p>
            <a:pPr lvl="1" eaLnBrk="1" hangingPunct="1"/>
            <a:endParaRPr lang="en-US" sz="1800" dirty="0">
              <a:latin typeface="Eurostile"/>
              <a:ea typeface="ＭＳ Ｐゴシック" charset="0"/>
              <a:cs typeface="Eurostile"/>
            </a:endParaRPr>
          </a:p>
          <a:p>
            <a:pPr eaLnBrk="1" hangingPunct="1"/>
            <a:r>
              <a:rPr lang="en-US" sz="2000" dirty="0">
                <a:latin typeface="Eurostile"/>
                <a:ea typeface="ＭＳ Ｐゴシック" charset="0"/>
                <a:cs typeface="Eurostile"/>
              </a:rPr>
              <a:t>Marker Bit</a:t>
            </a:r>
          </a:p>
          <a:p>
            <a:pPr lvl="1" eaLnBrk="1" hangingPunct="1"/>
            <a:r>
              <a:rPr lang="en-US" sz="1800" dirty="0">
                <a:latin typeface="Eurostile"/>
                <a:ea typeface="ＭＳ Ｐゴシック" charset="0"/>
                <a:cs typeface="Eurostile"/>
              </a:rPr>
              <a:t>Set to 1 if packet is end of picture</a:t>
            </a:r>
          </a:p>
        </p:txBody>
      </p:sp>
    </p:spTree>
    <p:extLst>
      <p:ext uri="{BB962C8B-B14F-4D97-AF65-F5344CB8AC3E}">
        <p14:creationId xmlns:p14="http://schemas.microsoft.com/office/powerpoint/2010/main" val="3791955914"/>
      </p:ext>
    </p:extLst>
  </p:cSld>
  <p:clrMapOvr>
    <a:masterClrMapping/>
  </p:clrMapOvr>
  <p:timing>
    <p:tnLst>
      <p:par>
        <p:cTn xmlns:p14="http://schemas.microsoft.com/office/powerpoint/2010/mai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Rectangle 25"/>
          <p:cNvSpPr>
            <a:spLocks noGrp="1" noChangeArrowheads="1"/>
          </p:cNvSpPr>
          <p:nvPr>
            <p:ph type="title"/>
          </p:nvPr>
        </p:nvSpPr>
        <p:spPr/>
        <p:txBody>
          <a:bodyPr rIns="132080"/>
          <a:lstStyle/>
          <a:p>
            <a:pPr eaLnBrk="1" hangingPunct="1"/>
            <a:r>
              <a:rPr lang="en-US" dirty="0">
                <a:latin typeface="Eurostile"/>
                <a:ea typeface="ＭＳ Ｐゴシック" charset="0"/>
                <a:cs typeface="Eurostile"/>
              </a:rPr>
              <a:t>RTP Profile for </a:t>
            </a:r>
            <a:r>
              <a:rPr lang="en-US" dirty="0" smtClean="0">
                <a:latin typeface="Eurostile"/>
                <a:ea typeface="ＭＳ Ｐゴシック" charset="0"/>
                <a:cs typeface="Eurostile"/>
              </a:rPr>
              <a:t>MPEG-1 </a:t>
            </a:r>
            <a:r>
              <a:rPr lang="en-US" dirty="0">
                <a:latin typeface="Eurostile"/>
                <a:ea typeface="ＭＳ Ｐゴシック" charset="0"/>
                <a:cs typeface="Eurostile"/>
              </a:rPr>
              <a:t>Video Payload</a:t>
            </a:r>
          </a:p>
        </p:txBody>
      </p:sp>
      <p:sp>
        <p:nvSpPr>
          <p:cNvPr id="35842" name="Rectangle 26"/>
          <p:cNvSpPr>
            <a:spLocks noGrp="1" noChangeArrowheads="1"/>
          </p:cNvSpPr>
          <p:nvPr>
            <p:ph sz="half" idx="1"/>
          </p:nvPr>
        </p:nvSpPr>
        <p:spPr>
          <a:xfrm>
            <a:off x="323528" y="2708920"/>
            <a:ext cx="4176464" cy="3528392"/>
          </a:xfrm>
        </p:spPr>
        <p:txBody>
          <a:bodyPr rIns="132080"/>
          <a:lstStyle/>
          <a:p>
            <a:pPr eaLnBrk="1" hangingPunct="1">
              <a:lnSpc>
                <a:spcPct val="80000"/>
              </a:lnSpc>
            </a:pPr>
            <a:r>
              <a:rPr lang="en-US" sz="1800" dirty="0">
                <a:latin typeface="Eurostile"/>
                <a:ea typeface="ＭＳ Ｐゴシック" charset="0"/>
                <a:cs typeface="Eurostile"/>
              </a:rPr>
              <a:t>MPEG-1 Video specific payload header</a:t>
            </a:r>
          </a:p>
          <a:p>
            <a:pPr eaLnBrk="1" hangingPunct="1">
              <a:lnSpc>
                <a:spcPct val="80000"/>
              </a:lnSpc>
            </a:pPr>
            <a:endParaRPr lang="en-US" sz="1800" dirty="0">
              <a:latin typeface="Eurostile"/>
              <a:ea typeface="ＭＳ Ｐゴシック" charset="0"/>
              <a:cs typeface="Eurostile"/>
            </a:endParaRPr>
          </a:p>
          <a:p>
            <a:pPr eaLnBrk="1" hangingPunct="1">
              <a:lnSpc>
                <a:spcPct val="80000"/>
              </a:lnSpc>
            </a:pPr>
            <a:r>
              <a:rPr lang="en-US" sz="1800" dirty="0" smtClean="0">
                <a:latin typeface="Eurostile"/>
                <a:ea typeface="ＭＳ Ｐゴシック" charset="0"/>
                <a:cs typeface="Eurostile"/>
              </a:rPr>
              <a:t>TR</a:t>
            </a:r>
          </a:p>
          <a:p>
            <a:pPr marL="782638" lvl="1" eaLnBrk="1" hangingPunct="1">
              <a:lnSpc>
                <a:spcPct val="80000"/>
              </a:lnSpc>
            </a:pPr>
            <a:r>
              <a:rPr lang="en-US" sz="1600" dirty="0" smtClean="0">
                <a:latin typeface="Eurostile"/>
                <a:ea typeface="ＭＳ Ｐゴシック" charset="0"/>
                <a:cs typeface="Eurostile"/>
              </a:rPr>
              <a:t>Temporal reference</a:t>
            </a:r>
          </a:p>
          <a:p>
            <a:pPr marL="782638" lvl="1" eaLnBrk="1" hangingPunct="1">
              <a:lnSpc>
                <a:spcPct val="80000"/>
              </a:lnSpc>
            </a:pPr>
            <a:r>
              <a:rPr lang="en-US" sz="1600" dirty="0" smtClean="0">
                <a:latin typeface="Eurostile"/>
                <a:ea typeface="ＭＳ Ｐゴシック" charset="0"/>
                <a:cs typeface="Eurostile"/>
              </a:rPr>
              <a:t>The same number for all packets of one frame</a:t>
            </a:r>
          </a:p>
          <a:p>
            <a:pPr marL="782638" lvl="1" eaLnBrk="1" hangingPunct="1">
              <a:lnSpc>
                <a:spcPct val="80000"/>
              </a:lnSpc>
            </a:pPr>
            <a:r>
              <a:rPr lang="en-US" sz="1600" dirty="0" smtClean="0">
                <a:latin typeface="Eurostile"/>
                <a:ea typeface="ＭＳ Ｐゴシック" charset="0"/>
                <a:cs typeface="Eurostile"/>
              </a:rPr>
              <a:t>For ordering inside an MPEG GOP</a:t>
            </a:r>
          </a:p>
          <a:p>
            <a:pPr eaLnBrk="1" hangingPunct="1">
              <a:lnSpc>
                <a:spcPct val="80000"/>
              </a:lnSpc>
            </a:pPr>
            <a:r>
              <a:rPr lang="en-US" sz="1800" dirty="0" smtClean="0">
                <a:latin typeface="Eurostile"/>
                <a:ea typeface="ＭＳ Ｐゴシック" charset="0"/>
                <a:cs typeface="Eurostile"/>
              </a:rPr>
              <a:t>MBZ</a:t>
            </a:r>
            <a:endParaRPr lang="en-US" sz="1800" dirty="0">
              <a:latin typeface="Eurostile"/>
              <a:ea typeface="ＭＳ Ｐゴシック" charset="0"/>
              <a:cs typeface="Eurostile"/>
            </a:endParaRPr>
          </a:p>
          <a:p>
            <a:pPr marL="782638" lvl="1" eaLnBrk="1" hangingPunct="1">
              <a:lnSpc>
                <a:spcPct val="80000"/>
              </a:lnSpc>
            </a:pPr>
            <a:r>
              <a:rPr lang="en-US" sz="1600" dirty="0">
                <a:latin typeface="Eurostile"/>
                <a:ea typeface="ＭＳ Ｐゴシック" charset="0"/>
                <a:cs typeface="Eurostile"/>
              </a:rPr>
              <a:t>Must be zero</a:t>
            </a:r>
          </a:p>
          <a:p>
            <a:pPr eaLnBrk="1" hangingPunct="1">
              <a:lnSpc>
                <a:spcPct val="80000"/>
              </a:lnSpc>
            </a:pPr>
            <a:r>
              <a:rPr lang="en-US" sz="1800" dirty="0" smtClean="0">
                <a:latin typeface="Eurostile"/>
                <a:ea typeface="ＭＳ Ｐゴシック" charset="0"/>
                <a:cs typeface="Eurostile"/>
              </a:rPr>
              <a:t>S</a:t>
            </a:r>
            <a:endParaRPr lang="en-US" sz="1800" dirty="0">
              <a:latin typeface="Eurostile"/>
              <a:ea typeface="ＭＳ Ｐゴシック" charset="0"/>
              <a:cs typeface="Eurostile"/>
            </a:endParaRPr>
          </a:p>
          <a:p>
            <a:pPr marL="782638" lvl="1" eaLnBrk="1" hangingPunct="1">
              <a:lnSpc>
                <a:spcPct val="80000"/>
              </a:lnSpc>
            </a:pPr>
            <a:r>
              <a:rPr lang="en-US" sz="1600" dirty="0">
                <a:latin typeface="Eurostile"/>
                <a:ea typeface="ＭＳ Ｐゴシック" charset="0"/>
                <a:cs typeface="Eurostile"/>
              </a:rPr>
              <a:t>1 if sequence header is in this packet</a:t>
            </a:r>
          </a:p>
        </p:txBody>
      </p:sp>
      <p:sp>
        <p:nvSpPr>
          <p:cNvPr id="2" name="Content Placeholder 1"/>
          <p:cNvSpPr>
            <a:spLocks noGrp="1"/>
          </p:cNvSpPr>
          <p:nvPr>
            <p:ph sz="half" idx="2"/>
          </p:nvPr>
        </p:nvSpPr>
        <p:spPr>
          <a:xfrm>
            <a:off x="4788024" y="2708920"/>
            <a:ext cx="4131940" cy="3528392"/>
          </a:xfrm>
        </p:spPr>
        <p:txBody>
          <a:bodyPr/>
          <a:lstStyle/>
          <a:p>
            <a:r>
              <a:rPr lang="en-US" sz="1800" dirty="0"/>
              <a:t>B</a:t>
            </a:r>
          </a:p>
          <a:p>
            <a:pPr lvl="1"/>
            <a:r>
              <a:rPr lang="en-US" sz="1600" dirty="0"/>
              <a:t>1 if payload starts with new slice</a:t>
            </a:r>
          </a:p>
          <a:p>
            <a:r>
              <a:rPr lang="en-US" sz="1800" dirty="0"/>
              <a:t>E</a:t>
            </a:r>
          </a:p>
          <a:p>
            <a:pPr lvl="1"/>
            <a:r>
              <a:rPr lang="en-US" sz="1600" dirty="0"/>
              <a:t>1 if last byte of payload is end of slice</a:t>
            </a:r>
          </a:p>
          <a:p>
            <a:r>
              <a:rPr lang="en-US" sz="1800" dirty="0"/>
              <a:t>P</a:t>
            </a:r>
          </a:p>
          <a:p>
            <a:pPr lvl="1"/>
            <a:r>
              <a:rPr lang="en-US" sz="1600" dirty="0"/>
              <a:t>3 bits that indicate picture type</a:t>
            </a:r>
            <a:br>
              <a:rPr lang="en-US" sz="1600" dirty="0"/>
            </a:br>
            <a:r>
              <a:rPr lang="en-US" sz="1600" dirty="0"/>
              <a:t>(I, P, B or D)</a:t>
            </a:r>
          </a:p>
          <a:p>
            <a:r>
              <a:rPr lang="en-US" sz="1800" dirty="0"/>
              <a:t>FBV, BFC, FFV, FFC</a:t>
            </a:r>
          </a:p>
          <a:p>
            <a:pPr lvl="1"/>
            <a:r>
              <a:rPr lang="en-US" sz="1600" dirty="0"/>
              <a:t>Indicate how a P or B frame is related to other I and P frames</a:t>
            </a:r>
            <a:br>
              <a:rPr lang="en-US" sz="1600" dirty="0"/>
            </a:br>
            <a:r>
              <a:rPr lang="en-US" sz="1600" dirty="0"/>
              <a:t>(copied from last frame header)</a:t>
            </a:r>
          </a:p>
          <a:p>
            <a:endParaRPr lang="en-US" sz="1800" dirty="0"/>
          </a:p>
          <a:p>
            <a:endParaRPr lang="en-US" sz="1800" dirty="0"/>
          </a:p>
        </p:txBody>
      </p:sp>
      <p:sp>
        <p:nvSpPr>
          <p:cNvPr id="35843" name="Rectangle 28"/>
          <p:cNvSpPr>
            <a:spLocks/>
          </p:cNvSpPr>
          <p:nvPr/>
        </p:nvSpPr>
        <p:spPr bwMode="auto">
          <a:xfrm>
            <a:off x="4506913" y="3900141"/>
            <a:ext cx="1587" cy="11112"/>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5844" name="Rectangle 29"/>
          <p:cNvSpPr>
            <a:spLocks/>
          </p:cNvSpPr>
          <p:nvPr/>
        </p:nvSpPr>
        <p:spPr bwMode="auto">
          <a:xfrm>
            <a:off x="5041900" y="4638675"/>
            <a:ext cx="11113" cy="1588"/>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grpSp>
        <p:nvGrpSpPr>
          <p:cNvPr id="35845" name="Group 30"/>
          <p:cNvGrpSpPr>
            <a:grpSpLocks/>
          </p:cNvGrpSpPr>
          <p:nvPr/>
        </p:nvGrpSpPr>
        <p:grpSpPr bwMode="auto">
          <a:xfrm>
            <a:off x="3132138" y="980728"/>
            <a:ext cx="2390775" cy="414338"/>
            <a:chOff x="0" y="0"/>
            <a:chExt cx="1506" cy="261"/>
          </a:xfrm>
        </p:grpSpPr>
        <p:sp>
          <p:nvSpPr>
            <p:cNvPr id="35855" name="AutoShape 31"/>
            <p:cNvSpPr>
              <a:spLocks/>
            </p:cNvSpPr>
            <p:nvPr/>
          </p:nvSpPr>
          <p:spPr bwMode="auto">
            <a:xfrm>
              <a:off x="0" y="0"/>
              <a:ext cx="1499" cy="248"/>
            </a:xfrm>
            <a:custGeom>
              <a:avLst/>
              <a:gdLst>
                <a:gd name="T0" fmla="*/ 0 w 21600"/>
                <a:gd name="T1" fmla="*/ 0 h 21600"/>
                <a:gd name="T2" fmla="*/ 21600 w 21600"/>
                <a:gd name="T3" fmla="*/ 0 h 21600"/>
                <a:gd name="T4" fmla="*/ 21600 w 21600"/>
                <a:gd name="T5" fmla="*/ 21600 h 21600"/>
                <a:gd name="T6" fmla="*/ 19424 w 21600"/>
                <a:gd name="T7" fmla="*/ 13152 h 21600"/>
                <a:gd name="T8" fmla="*/ 18185 w 21600"/>
                <a:gd name="T9" fmla="*/ 19161 h 21600"/>
                <a:gd name="T10" fmla="*/ 12407 w 21600"/>
                <a:gd name="T11" fmla="*/ 13761 h 21600"/>
                <a:gd name="T12" fmla="*/ 10332 w 21600"/>
                <a:gd name="T13" fmla="*/ 19771 h 21600"/>
                <a:gd name="T14" fmla="*/ 8372 w 21600"/>
                <a:gd name="T15" fmla="*/ 14371 h 21600"/>
                <a:gd name="T16" fmla="*/ 5072 w 21600"/>
                <a:gd name="T17" fmla="*/ 16810 h 21600"/>
                <a:gd name="T18" fmla="*/ 3617 w 21600"/>
                <a:gd name="T19" fmla="*/ 12542 h 21600"/>
                <a:gd name="T20" fmla="*/ 1355 w 21600"/>
                <a:gd name="T21" fmla="*/ 17332 h 21600"/>
                <a:gd name="T22" fmla="*/ 115 w 21600"/>
                <a:gd name="T23" fmla="*/ 12542 h 21600"/>
                <a:gd name="T24" fmla="*/ 0 w 21600"/>
                <a:gd name="T25" fmla="*/ 0 h 21600"/>
                <a:gd name="T26" fmla="*/ 0 w 21600"/>
                <a:gd name="T27" fmla="*/ 0 h 21600"/>
                <a:gd name="T28" fmla="*/ 0 w 21600"/>
                <a:gd name="T29" fmla="*/ 0 h 21600"/>
                <a:gd name="T30" fmla="*/ 21600 w 21600"/>
                <a:gd name="T31"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T28" t="T29" r="T30" b="T31"/>
              <a:pathLst>
                <a:path w="21600" h="21600">
                  <a:moveTo>
                    <a:pt x="0" y="0"/>
                  </a:moveTo>
                  <a:lnTo>
                    <a:pt x="21600" y="0"/>
                  </a:lnTo>
                  <a:lnTo>
                    <a:pt x="21600" y="21600"/>
                  </a:lnTo>
                  <a:lnTo>
                    <a:pt x="19424" y="13152"/>
                  </a:lnTo>
                  <a:lnTo>
                    <a:pt x="18185" y="19161"/>
                  </a:lnTo>
                  <a:lnTo>
                    <a:pt x="12407" y="13761"/>
                  </a:lnTo>
                  <a:lnTo>
                    <a:pt x="10332" y="19771"/>
                  </a:lnTo>
                  <a:lnTo>
                    <a:pt x="8372" y="14371"/>
                  </a:lnTo>
                  <a:lnTo>
                    <a:pt x="5072" y="16810"/>
                  </a:lnTo>
                  <a:lnTo>
                    <a:pt x="3617" y="12542"/>
                  </a:lnTo>
                  <a:lnTo>
                    <a:pt x="1355" y="17332"/>
                  </a:lnTo>
                  <a:lnTo>
                    <a:pt x="115" y="12542"/>
                  </a:lnTo>
                  <a:lnTo>
                    <a:pt x="0" y="0"/>
                  </a:lnTo>
                  <a:close/>
                  <a:moveTo>
                    <a:pt x="0" y="0"/>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5856" name="AutoShape 32"/>
            <p:cNvSpPr>
              <a:spLocks/>
            </p:cNvSpPr>
            <p:nvPr/>
          </p:nvSpPr>
          <p:spPr bwMode="auto">
            <a:xfrm>
              <a:off x="0" y="0"/>
              <a:ext cx="1506" cy="261"/>
            </a:xfrm>
            <a:custGeom>
              <a:avLst/>
              <a:gdLst>
                <a:gd name="T0" fmla="*/ 21600 w 21600"/>
                <a:gd name="T1" fmla="*/ 0 h 21600"/>
                <a:gd name="T2" fmla="*/ 21600 w 21600"/>
                <a:gd name="T3" fmla="*/ 20524 h 21600"/>
                <a:gd name="T4" fmla="*/ 21600 w 21600"/>
                <a:gd name="T5" fmla="*/ 21600 h 21600"/>
                <a:gd name="T6" fmla="*/ 21500 w 21600"/>
                <a:gd name="T7" fmla="*/ 21103 h 21600"/>
                <a:gd name="T8" fmla="*/ 19334 w 21600"/>
                <a:gd name="T9" fmla="*/ 13076 h 21600"/>
                <a:gd name="T10" fmla="*/ 19334 w 21600"/>
                <a:gd name="T11" fmla="*/ 12497 h 21600"/>
                <a:gd name="T12" fmla="*/ 19434 w 21600"/>
                <a:gd name="T13" fmla="*/ 13076 h 21600"/>
                <a:gd name="T14" fmla="*/ 18201 w 21600"/>
                <a:gd name="T15" fmla="*/ 18786 h 21600"/>
                <a:gd name="T16" fmla="*/ 18100 w 21600"/>
                <a:gd name="T17" fmla="*/ 18786 h 21600"/>
                <a:gd name="T18" fmla="*/ 12349 w 21600"/>
                <a:gd name="T19" fmla="*/ 13655 h 21600"/>
                <a:gd name="T20" fmla="*/ 12349 w 21600"/>
                <a:gd name="T21" fmla="*/ 13076 h 21600"/>
                <a:gd name="T22" fmla="*/ 12349 w 21600"/>
                <a:gd name="T23" fmla="*/ 13655 h 21600"/>
                <a:gd name="T24" fmla="*/ 10284 w 21600"/>
                <a:gd name="T25" fmla="*/ 19366 h 21600"/>
                <a:gd name="T26" fmla="*/ 8333 w 21600"/>
                <a:gd name="T27" fmla="*/ 14234 h 21600"/>
                <a:gd name="T28" fmla="*/ 8333 w 21600"/>
                <a:gd name="T29" fmla="*/ 13655 h 21600"/>
                <a:gd name="T30" fmla="*/ 8333 w 21600"/>
                <a:gd name="T31" fmla="*/ 14234 h 21600"/>
                <a:gd name="T32" fmla="*/ 5049 w 21600"/>
                <a:gd name="T33" fmla="*/ 16469 h 21600"/>
                <a:gd name="T34" fmla="*/ 3600 w 21600"/>
                <a:gd name="T35" fmla="*/ 12497 h 21600"/>
                <a:gd name="T36" fmla="*/ 3600 w 21600"/>
                <a:gd name="T37" fmla="*/ 11917 h 21600"/>
                <a:gd name="T38" fmla="*/ 3600 w 21600"/>
                <a:gd name="T39" fmla="*/ 12497 h 21600"/>
                <a:gd name="T40" fmla="*/ 1348 w 21600"/>
                <a:gd name="T41" fmla="*/ 17048 h 21600"/>
                <a:gd name="T42" fmla="*/ 115 w 21600"/>
                <a:gd name="T43" fmla="*/ 12497 h 21600"/>
                <a:gd name="T44" fmla="*/ 115 w 21600"/>
                <a:gd name="T45" fmla="*/ 11917 h 21600"/>
                <a:gd name="T46" fmla="*/ 0 w 21600"/>
                <a:gd name="T47" fmla="*/ 0 h 21600"/>
                <a:gd name="T48" fmla="*/ 115 w 21600"/>
                <a:gd name="T49" fmla="*/ 0 h 21600"/>
                <a:gd name="T50" fmla="*/ 215 w 21600"/>
                <a:gd name="T51" fmla="*/ 11917 h 21600"/>
                <a:gd name="T52" fmla="*/ 115 w 21600"/>
                <a:gd name="T53" fmla="*/ 11917 h 21600"/>
                <a:gd name="T54" fmla="*/ 215 w 21600"/>
                <a:gd name="T55" fmla="*/ 11917 h 21600"/>
                <a:gd name="T56" fmla="*/ 1449 w 21600"/>
                <a:gd name="T57" fmla="*/ 16469 h 21600"/>
                <a:gd name="T58" fmla="*/ 1348 w 21600"/>
                <a:gd name="T59" fmla="*/ 17048 h 21600"/>
                <a:gd name="T60" fmla="*/ 1348 w 21600"/>
                <a:gd name="T61" fmla="*/ 16469 h 21600"/>
                <a:gd name="T62" fmla="*/ 3600 w 21600"/>
                <a:gd name="T63" fmla="*/ 11917 h 21600"/>
                <a:gd name="T64" fmla="*/ 5049 w 21600"/>
                <a:gd name="T65" fmla="*/ 15972 h 21600"/>
                <a:gd name="T66" fmla="*/ 5049 w 21600"/>
                <a:gd name="T67" fmla="*/ 16469 h 21600"/>
                <a:gd name="T68" fmla="*/ 5049 w 21600"/>
                <a:gd name="T69" fmla="*/ 15972 h 21600"/>
                <a:gd name="T70" fmla="*/ 8333 w 21600"/>
                <a:gd name="T71" fmla="*/ 13655 h 21600"/>
                <a:gd name="T72" fmla="*/ 10284 w 21600"/>
                <a:gd name="T73" fmla="*/ 18786 h 21600"/>
                <a:gd name="T74" fmla="*/ 10284 w 21600"/>
                <a:gd name="T75" fmla="*/ 19366 h 21600"/>
                <a:gd name="T76" fmla="*/ 10284 w 21600"/>
                <a:gd name="T77" fmla="*/ 18786 h 21600"/>
                <a:gd name="T78" fmla="*/ 12349 w 21600"/>
                <a:gd name="T79" fmla="*/ 13076 h 21600"/>
                <a:gd name="T80" fmla="*/ 18100 w 21600"/>
                <a:gd name="T81" fmla="*/ 18207 h 21600"/>
                <a:gd name="T82" fmla="*/ 18100 w 21600"/>
                <a:gd name="T83" fmla="*/ 18786 h 21600"/>
                <a:gd name="T84" fmla="*/ 18100 w 21600"/>
                <a:gd name="T85" fmla="*/ 18207 h 21600"/>
                <a:gd name="T86" fmla="*/ 19334 w 21600"/>
                <a:gd name="T87" fmla="*/ 12497 h 21600"/>
                <a:gd name="T88" fmla="*/ 19434 w 21600"/>
                <a:gd name="T89" fmla="*/ 12497 h 21600"/>
                <a:gd name="T90" fmla="*/ 21600 w 21600"/>
                <a:gd name="T91" fmla="*/ 20524 h 21600"/>
                <a:gd name="T92" fmla="*/ 21500 w 21600"/>
                <a:gd name="T93" fmla="*/ 21103 h 21600"/>
                <a:gd name="T94" fmla="*/ 21500 w 21600"/>
                <a:gd name="T95" fmla="*/ 20524 h 21600"/>
                <a:gd name="T96" fmla="*/ 21500 w 21600"/>
                <a:gd name="T97" fmla="*/ 0 h 21600"/>
                <a:gd name="T98" fmla="*/ 21600 w 21600"/>
                <a:gd name="T99" fmla="*/ 0 h 21600"/>
                <a:gd name="T100" fmla="*/ 21600 w 21600"/>
                <a:gd name="T101" fmla="*/ 0 h 21600"/>
                <a:gd name="T102" fmla="*/ 0 w 21600"/>
                <a:gd name="T103" fmla="*/ 0 h 21600"/>
                <a:gd name="T104" fmla="*/ 21600 w 21600"/>
                <a:gd name="T105"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T102" t="T103" r="T104" b="T105"/>
              <a:pathLst>
                <a:path w="21600" h="21600">
                  <a:moveTo>
                    <a:pt x="21600" y="0"/>
                  </a:moveTo>
                  <a:lnTo>
                    <a:pt x="21600" y="20524"/>
                  </a:lnTo>
                  <a:lnTo>
                    <a:pt x="21600" y="21600"/>
                  </a:lnTo>
                  <a:lnTo>
                    <a:pt x="21500" y="21103"/>
                  </a:lnTo>
                  <a:lnTo>
                    <a:pt x="19334" y="13076"/>
                  </a:lnTo>
                  <a:lnTo>
                    <a:pt x="19334" y="12497"/>
                  </a:lnTo>
                  <a:lnTo>
                    <a:pt x="19434" y="13076"/>
                  </a:lnTo>
                  <a:lnTo>
                    <a:pt x="18201" y="18786"/>
                  </a:lnTo>
                  <a:lnTo>
                    <a:pt x="18100" y="18786"/>
                  </a:lnTo>
                  <a:lnTo>
                    <a:pt x="12349" y="13655"/>
                  </a:lnTo>
                  <a:lnTo>
                    <a:pt x="12349" y="13076"/>
                  </a:lnTo>
                  <a:lnTo>
                    <a:pt x="12349" y="13655"/>
                  </a:lnTo>
                  <a:lnTo>
                    <a:pt x="10284" y="19366"/>
                  </a:lnTo>
                  <a:lnTo>
                    <a:pt x="8333" y="14234"/>
                  </a:lnTo>
                  <a:lnTo>
                    <a:pt x="8333" y="13655"/>
                  </a:lnTo>
                  <a:lnTo>
                    <a:pt x="8333" y="14234"/>
                  </a:lnTo>
                  <a:lnTo>
                    <a:pt x="5049" y="16469"/>
                  </a:lnTo>
                  <a:lnTo>
                    <a:pt x="3600" y="12497"/>
                  </a:lnTo>
                  <a:lnTo>
                    <a:pt x="3600" y="11917"/>
                  </a:lnTo>
                  <a:lnTo>
                    <a:pt x="3600" y="12497"/>
                  </a:lnTo>
                  <a:lnTo>
                    <a:pt x="1348" y="17048"/>
                  </a:lnTo>
                  <a:lnTo>
                    <a:pt x="115" y="12497"/>
                  </a:lnTo>
                  <a:lnTo>
                    <a:pt x="115" y="11917"/>
                  </a:lnTo>
                  <a:lnTo>
                    <a:pt x="0" y="0"/>
                  </a:lnTo>
                  <a:lnTo>
                    <a:pt x="115" y="0"/>
                  </a:lnTo>
                  <a:lnTo>
                    <a:pt x="215" y="11917"/>
                  </a:lnTo>
                  <a:lnTo>
                    <a:pt x="115" y="11917"/>
                  </a:lnTo>
                  <a:lnTo>
                    <a:pt x="215" y="11917"/>
                  </a:lnTo>
                  <a:lnTo>
                    <a:pt x="1449" y="16469"/>
                  </a:lnTo>
                  <a:lnTo>
                    <a:pt x="1348" y="17048"/>
                  </a:lnTo>
                  <a:lnTo>
                    <a:pt x="1348" y="16469"/>
                  </a:lnTo>
                  <a:lnTo>
                    <a:pt x="3600" y="11917"/>
                  </a:lnTo>
                  <a:lnTo>
                    <a:pt x="5049" y="15972"/>
                  </a:lnTo>
                  <a:lnTo>
                    <a:pt x="5049" y="16469"/>
                  </a:lnTo>
                  <a:lnTo>
                    <a:pt x="5049" y="15972"/>
                  </a:lnTo>
                  <a:lnTo>
                    <a:pt x="8333" y="13655"/>
                  </a:lnTo>
                  <a:lnTo>
                    <a:pt x="10284" y="18786"/>
                  </a:lnTo>
                  <a:lnTo>
                    <a:pt x="10284" y="19366"/>
                  </a:lnTo>
                  <a:lnTo>
                    <a:pt x="10284" y="18786"/>
                  </a:lnTo>
                  <a:lnTo>
                    <a:pt x="12349" y="13076"/>
                  </a:lnTo>
                  <a:lnTo>
                    <a:pt x="18100" y="18207"/>
                  </a:lnTo>
                  <a:lnTo>
                    <a:pt x="18100" y="18786"/>
                  </a:lnTo>
                  <a:lnTo>
                    <a:pt x="18100" y="18207"/>
                  </a:lnTo>
                  <a:lnTo>
                    <a:pt x="19334" y="12497"/>
                  </a:lnTo>
                  <a:lnTo>
                    <a:pt x="19434" y="12497"/>
                  </a:lnTo>
                  <a:lnTo>
                    <a:pt x="21600" y="20524"/>
                  </a:lnTo>
                  <a:lnTo>
                    <a:pt x="21500" y="21103"/>
                  </a:lnTo>
                  <a:lnTo>
                    <a:pt x="21500" y="20524"/>
                  </a:lnTo>
                  <a:lnTo>
                    <a:pt x="21500" y="0"/>
                  </a:lnTo>
                  <a:lnTo>
                    <a:pt x="21600" y="0"/>
                  </a:lnTo>
                  <a:close/>
                  <a:moveTo>
                    <a:pt x="21600" y="0"/>
                  </a:moveTo>
                </a:path>
              </a:pathLst>
            </a:custGeom>
            <a:blipFill dpi="0" rotWithShape="0">
              <a:blip r:embed="rId5"/>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5857" name="Rectangle 33"/>
            <p:cNvSpPr>
              <a:spLocks/>
            </p:cNvSpPr>
            <p:nvPr/>
          </p:nvSpPr>
          <p:spPr bwMode="auto">
            <a:xfrm>
              <a:off x="86" y="7"/>
              <a:ext cx="1144"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600">
                  <a:solidFill>
                    <a:srgbClr val="AB0869"/>
                  </a:solidFill>
                  <a:latin typeface="Helvetica" charset="0"/>
                  <a:cs typeface="Helvetica" charset="0"/>
                  <a:sym typeface="Helvetica" charset="0"/>
                </a:rPr>
                <a:t>MPEG Video Profile</a:t>
              </a:r>
            </a:p>
          </p:txBody>
        </p:sp>
      </p:grpSp>
      <p:grpSp>
        <p:nvGrpSpPr>
          <p:cNvPr id="35846" name="Group 34"/>
          <p:cNvGrpSpPr>
            <a:grpSpLocks/>
          </p:cNvGrpSpPr>
          <p:nvPr/>
        </p:nvGrpSpPr>
        <p:grpSpPr bwMode="auto">
          <a:xfrm>
            <a:off x="852488" y="1320453"/>
            <a:ext cx="6132512" cy="1000125"/>
            <a:chOff x="0" y="0"/>
            <a:chExt cx="3863" cy="630"/>
          </a:xfrm>
        </p:grpSpPr>
        <p:sp>
          <p:nvSpPr>
            <p:cNvPr id="35848" name="Rectangle 35"/>
            <p:cNvSpPr>
              <a:spLocks/>
            </p:cNvSpPr>
            <p:nvPr/>
          </p:nvSpPr>
          <p:spPr bwMode="auto">
            <a:xfrm>
              <a:off x="0" y="0"/>
              <a:ext cx="324" cy="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100">
                  <a:latin typeface="Courier" charset="0"/>
                  <a:cs typeface="Courier" charset="0"/>
                  <a:sym typeface="Courier" charset="0"/>
                </a:rPr>
                <a:t>      </a:t>
              </a:r>
            </a:p>
          </p:txBody>
        </p:sp>
        <p:sp>
          <p:nvSpPr>
            <p:cNvPr id="35849" name="Rectangle 36"/>
            <p:cNvSpPr>
              <a:spLocks/>
            </p:cNvSpPr>
            <p:nvPr/>
          </p:nvSpPr>
          <p:spPr bwMode="auto">
            <a:xfrm>
              <a:off x="352" y="0"/>
              <a:ext cx="3387" cy="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100">
                  <a:latin typeface="Courier" charset="0"/>
                  <a:cs typeface="Courier" charset="0"/>
                  <a:sym typeface="Courier" charset="0"/>
                </a:rPr>
                <a:t>   0                   1                   2                   3</a:t>
              </a:r>
            </a:p>
          </p:txBody>
        </p:sp>
        <p:sp>
          <p:nvSpPr>
            <p:cNvPr id="35850" name="Rectangle 37"/>
            <p:cNvSpPr>
              <a:spLocks/>
            </p:cNvSpPr>
            <p:nvPr/>
          </p:nvSpPr>
          <p:spPr bwMode="auto">
            <a:xfrm>
              <a:off x="0" y="110"/>
              <a:ext cx="3810" cy="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100">
                  <a:latin typeface="Courier" charset="0"/>
                  <a:cs typeface="Courier" charset="0"/>
                  <a:sym typeface="Courier" charset="0"/>
                </a:rPr>
                <a:t>         0 1 2 3 4 5 6 7 8 9 0 1 2 3 4 5 6 7 8 9 0 1 2 3 4 5 6 7 8 9 0 1</a:t>
              </a:r>
            </a:p>
          </p:txBody>
        </p:sp>
        <p:sp>
          <p:nvSpPr>
            <p:cNvPr id="35851" name="Rectangle 38"/>
            <p:cNvSpPr>
              <a:spLocks/>
            </p:cNvSpPr>
            <p:nvPr/>
          </p:nvSpPr>
          <p:spPr bwMode="auto">
            <a:xfrm>
              <a:off x="0" y="220"/>
              <a:ext cx="3863" cy="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100">
                  <a:latin typeface="Courier" charset="0"/>
                  <a:cs typeface="Courier" charset="0"/>
                  <a:sym typeface="Courier" charset="0"/>
                </a:rPr>
                <a:t>        +-+-+-+-+-+-+-+-+-+-+-+-+-+-+-+-+-+-+-+-+-+-+-+-+-+-+-+-+-+-+-+-+</a:t>
              </a:r>
            </a:p>
          </p:txBody>
        </p:sp>
        <p:sp>
          <p:nvSpPr>
            <p:cNvPr id="35852" name="Rectangle 39"/>
            <p:cNvSpPr>
              <a:spLocks/>
            </p:cNvSpPr>
            <p:nvPr/>
          </p:nvSpPr>
          <p:spPr bwMode="auto">
            <a:xfrm>
              <a:off x="0" y="330"/>
              <a:ext cx="3863" cy="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100">
                  <a:latin typeface="Courier" charset="0"/>
                  <a:cs typeface="Courier" charset="0"/>
                  <a:sym typeface="Courier" charset="0"/>
                </a:rPr>
                <a:t>        |   MBZ     |      TR           |MBZ|S|B|E|  P  | | BFC | | FFC |</a:t>
              </a:r>
            </a:p>
          </p:txBody>
        </p:sp>
        <p:sp>
          <p:nvSpPr>
            <p:cNvPr id="35853" name="Rectangle 40"/>
            <p:cNvSpPr>
              <a:spLocks/>
            </p:cNvSpPr>
            <p:nvPr/>
          </p:nvSpPr>
          <p:spPr bwMode="auto">
            <a:xfrm>
              <a:off x="0" y="440"/>
              <a:ext cx="3863" cy="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100">
                  <a:latin typeface="Courier" charset="0"/>
                  <a:cs typeface="Courier" charset="0"/>
                  <a:sym typeface="Courier" charset="0"/>
                </a:rPr>
                <a:t>        +-+-+-+-+-+-+-+-+-+-+-+-+-+-+-+-+-+-+-+-+-+-+-+-+-+-+-+-+-+-+-+-+</a:t>
              </a:r>
            </a:p>
          </p:txBody>
        </p:sp>
        <p:sp>
          <p:nvSpPr>
            <p:cNvPr id="35854" name="Rectangle 41"/>
            <p:cNvSpPr>
              <a:spLocks/>
            </p:cNvSpPr>
            <p:nvPr/>
          </p:nvSpPr>
          <p:spPr bwMode="auto">
            <a:xfrm>
              <a:off x="0" y="526"/>
              <a:ext cx="3546" cy="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100">
                  <a:latin typeface="Courier" charset="0"/>
                  <a:cs typeface="Courier" charset="0"/>
                  <a:sym typeface="Courier" charset="0"/>
                </a:rPr>
                <a:t>                                                        FBV     FFV</a:t>
              </a:r>
            </a:p>
          </p:txBody>
        </p:sp>
      </p:grpSp>
    </p:spTree>
    <p:extLst>
      <p:ext uri="{BB962C8B-B14F-4D97-AF65-F5344CB8AC3E}">
        <p14:creationId xmlns:p14="http://schemas.microsoft.com/office/powerpoint/2010/main" val="26562091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Rectangle 25"/>
          <p:cNvSpPr>
            <a:spLocks noGrp="1" noChangeArrowheads="1"/>
          </p:cNvSpPr>
          <p:nvPr>
            <p:ph type="title"/>
          </p:nvPr>
        </p:nvSpPr>
        <p:spPr/>
        <p:txBody>
          <a:bodyPr rIns="132080"/>
          <a:lstStyle/>
          <a:p>
            <a:pPr eaLnBrk="1" hangingPunct="1"/>
            <a:r>
              <a:rPr lang="en-US" dirty="0" smtClean="0">
                <a:latin typeface="Eurostile"/>
                <a:ea typeface="ＭＳ Ｐゴシック" charset="0"/>
                <a:cs typeface="Eurostile"/>
              </a:rPr>
              <a:t>RTP-enabled </a:t>
            </a:r>
            <a:r>
              <a:rPr lang="en-US" dirty="0">
                <a:latin typeface="Eurostile"/>
                <a:ea typeface="ＭＳ Ｐゴシック" charset="0"/>
                <a:cs typeface="Eurostile"/>
              </a:rPr>
              <a:t>Quality Adaptation</a:t>
            </a:r>
          </a:p>
        </p:txBody>
      </p:sp>
      <p:sp>
        <p:nvSpPr>
          <p:cNvPr id="37890" name="Rectangle 26"/>
          <p:cNvSpPr>
            <a:spLocks noGrp="1" noChangeArrowheads="1"/>
          </p:cNvSpPr>
          <p:nvPr>
            <p:ph idx="1"/>
          </p:nvPr>
        </p:nvSpPr>
        <p:spPr>
          <a:xfrm>
            <a:off x="539552" y="4437311"/>
            <a:ext cx="8199438" cy="2016025"/>
          </a:xfrm>
        </p:spPr>
        <p:txBody>
          <a:bodyPr rIns="132080"/>
          <a:lstStyle/>
          <a:p>
            <a:pPr eaLnBrk="1" hangingPunct="1"/>
            <a:r>
              <a:rPr lang="en-US" sz="2000" dirty="0">
                <a:latin typeface="Eurostile"/>
                <a:ea typeface="ＭＳ Ｐゴシック" charset="0"/>
                <a:cs typeface="Eurostile"/>
              </a:rPr>
              <a:t>Component interoperations for control of quality</a:t>
            </a:r>
          </a:p>
          <a:p>
            <a:pPr eaLnBrk="1" hangingPunct="1"/>
            <a:r>
              <a:rPr lang="en-US" sz="2000" dirty="0">
                <a:latin typeface="Eurostile"/>
                <a:ea typeface="ＭＳ Ｐゴシック" charset="0"/>
                <a:cs typeface="Eurostile"/>
              </a:rPr>
              <a:t>Evaluation of sender and receiver reports</a:t>
            </a:r>
          </a:p>
          <a:p>
            <a:pPr eaLnBrk="1" hangingPunct="1"/>
            <a:r>
              <a:rPr lang="en-US" sz="2000" dirty="0">
                <a:latin typeface="Eurostile"/>
                <a:ea typeface="ＭＳ Ｐゴシック" charset="0"/>
                <a:cs typeface="Eurostile"/>
              </a:rPr>
              <a:t>Modification of encoding schemes and parameters</a:t>
            </a:r>
          </a:p>
          <a:p>
            <a:pPr eaLnBrk="1" hangingPunct="1"/>
            <a:r>
              <a:rPr lang="en-US" sz="2000" dirty="0">
                <a:latin typeface="Eurostile"/>
                <a:ea typeface="ＭＳ Ｐゴシック" charset="0"/>
                <a:cs typeface="Eurostile"/>
              </a:rPr>
              <a:t>Adaptation of transmission rates</a:t>
            </a:r>
          </a:p>
          <a:p>
            <a:pPr eaLnBrk="1" hangingPunct="1"/>
            <a:r>
              <a:rPr lang="en-US" sz="2000" dirty="0">
                <a:latin typeface="Eurostile"/>
                <a:ea typeface="ＭＳ Ｐゴシック" charset="0"/>
                <a:cs typeface="Eurostile"/>
              </a:rPr>
              <a:t>Hook for possible retransmissions (outside RTP)</a:t>
            </a:r>
          </a:p>
        </p:txBody>
      </p:sp>
      <p:grpSp>
        <p:nvGrpSpPr>
          <p:cNvPr id="2" name="Group 1"/>
          <p:cNvGrpSpPr/>
          <p:nvPr/>
        </p:nvGrpSpPr>
        <p:grpSpPr>
          <a:xfrm>
            <a:off x="1098376" y="1558280"/>
            <a:ext cx="6858000" cy="2590800"/>
            <a:chOff x="1115616" y="1591816"/>
            <a:chExt cx="6858000" cy="2590800"/>
          </a:xfrm>
        </p:grpSpPr>
        <p:sp>
          <p:nvSpPr>
            <p:cNvPr id="159" name="Rectangle 158"/>
            <p:cNvSpPr/>
            <p:nvPr/>
          </p:nvSpPr>
          <p:spPr bwMode="auto">
            <a:xfrm>
              <a:off x="4849416" y="1591816"/>
              <a:ext cx="3124200" cy="1752600"/>
            </a:xfrm>
            <a:prstGeom prst="rect">
              <a:avLst/>
            </a:prstGeom>
            <a:solidFill>
              <a:srgbClr val="FFFF00"/>
            </a:solidFill>
            <a:ln w="1270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i="0" u="none" strike="noStrike" cap="none" normalizeH="0" baseline="0" dirty="0" smtClean="0">
                  <a:ln>
                    <a:noFill/>
                  </a:ln>
                  <a:solidFill>
                    <a:srgbClr val="000000"/>
                  </a:solidFill>
                  <a:effectLst/>
                  <a:latin typeface="Tahoma" charset="0"/>
                  <a:ea typeface="ヒラギノ角ゴ ProN W3" charset="-128"/>
                  <a:cs typeface="ヒラギノ角ゴ ProN W3" charset="-128"/>
                  <a:sym typeface="Tahoma" charset="0"/>
                </a:rPr>
                <a:t>Application</a:t>
              </a:r>
              <a:endParaRPr kumimoji="0" lang="en-US" sz="160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sp>
          <p:nvSpPr>
            <p:cNvPr id="160" name="Rectangle 159"/>
            <p:cNvSpPr/>
            <p:nvPr/>
          </p:nvSpPr>
          <p:spPr bwMode="auto">
            <a:xfrm>
              <a:off x="1115616" y="1591816"/>
              <a:ext cx="3124200" cy="1752600"/>
            </a:xfrm>
            <a:prstGeom prst="rect">
              <a:avLst/>
            </a:prstGeom>
            <a:solidFill>
              <a:srgbClr val="FFFF00"/>
            </a:solidFill>
            <a:ln w="1270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i="0" u="none" strike="noStrike" cap="none" normalizeH="0" baseline="0" dirty="0" smtClean="0">
                  <a:ln>
                    <a:noFill/>
                  </a:ln>
                  <a:solidFill>
                    <a:srgbClr val="000000"/>
                  </a:solidFill>
                  <a:effectLst/>
                  <a:latin typeface="Tahoma" charset="0"/>
                  <a:ea typeface="ヒラギノ角ゴ ProN W3" charset="-128"/>
                  <a:cs typeface="ヒラギノ角ゴ ProN W3" charset="-128"/>
                  <a:sym typeface="Tahoma" charset="0"/>
                </a:rPr>
                <a:t>Application</a:t>
              </a:r>
              <a:endParaRPr kumimoji="0" lang="en-US" sz="160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sp>
          <p:nvSpPr>
            <p:cNvPr id="161" name="Rectangle 160"/>
            <p:cNvSpPr/>
            <p:nvPr/>
          </p:nvSpPr>
          <p:spPr bwMode="auto">
            <a:xfrm>
              <a:off x="1115616" y="3573016"/>
              <a:ext cx="3124200" cy="609600"/>
            </a:xfrm>
            <a:prstGeom prst="rect">
              <a:avLst/>
            </a:prstGeom>
            <a:solidFill>
              <a:srgbClr val="00E4A8"/>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sp>
          <p:nvSpPr>
            <p:cNvPr id="162" name="Rectangle 161"/>
            <p:cNvSpPr/>
            <p:nvPr/>
          </p:nvSpPr>
          <p:spPr bwMode="auto">
            <a:xfrm>
              <a:off x="4849416" y="3573016"/>
              <a:ext cx="3124200" cy="609600"/>
            </a:xfrm>
            <a:prstGeom prst="rect">
              <a:avLst/>
            </a:prstGeom>
            <a:solidFill>
              <a:srgbClr val="00E4A8"/>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163" name="TextBox 162"/>
            <p:cNvSpPr txBox="1"/>
            <p:nvPr/>
          </p:nvSpPr>
          <p:spPr>
            <a:xfrm>
              <a:off x="1115616" y="3573016"/>
              <a:ext cx="523138" cy="271869"/>
            </a:xfrm>
            <a:prstGeom prst="rect">
              <a:avLst/>
            </a:prstGeom>
            <a:noFill/>
          </p:spPr>
          <p:txBody>
            <a:bodyPr wrap="none" rtlCol="0">
              <a:spAutoFit/>
            </a:bodyPr>
            <a:lstStyle/>
            <a:p>
              <a:r>
                <a:rPr lang="en-US" dirty="0" smtClean="0"/>
                <a:t>UDP</a:t>
              </a:r>
              <a:endParaRPr lang="en-US" dirty="0"/>
            </a:p>
          </p:txBody>
        </p:sp>
        <p:sp>
          <p:nvSpPr>
            <p:cNvPr id="164" name="TextBox 163"/>
            <p:cNvSpPr txBox="1"/>
            <p:nvPr/>
          </p:nvSpPr>
          <p:spPr>
            <a:xfrm>
              <a:off x="7440216" y="3573016"/>
              <a:ext cx="523138" cy="271869"/>
            </a:xfrm>
            <a:prstGeom prst="rect">
              <a:avLst/>
            </a:prstGeom>
            <a:noFill/>
          </p:spPr>
          <p:txBody>
            <a:bodyPr wrap="none" rtlCol="0">
              <a:spAutoFit/>
            </a:bodyPr>
            <a:lstStyle/>
            <a:p>
              <a:r>
                <a:rPr lang="en-US" dirty="0" smtClean="0"/>
                <a:t>UDP</a:t>
              </a:r>
              <a:endParaRPr lang="en-US" dirty="0"/>
            </a:p>
          </p:txBody>
        </p:sp>
        <p:sp>
          <p:nvSpPr>
            <p:cNvPr id="165" name="Rectangle 164"/>
            <p:cNvSpPr/>
            <p:nvPr/>
          </p:nvSpPr>
          <p:spPr bwMode="auto">
            <a:xfrm>
              <a:off x="1268016" y="2811016"/>
              <a:ext cx="1600200" cy="457200"/>
            </a:xfrm>
            <a:prstGeom prst="rect">
              <a:avLst/>
            </a:prstGeom>
            <a:solidFill>
              <a:srgbClr val="0000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RTP</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166" name="Rectangle 165"/>
            <p:cNvSpPr/>
            <p:nvPr/>
          </p:nvSpPr>
          <p:spPr bwMode="auto">
            <a:xfrm>
              <a:off x="3096816" y="2811016"/>
              <a:ext cx="990600" cy="457200"/>
            </a:xfrm>
            <a:prstGeom prst="rect">
              <a:avLst/>
            </a:prstGeom>
            <a:solidFill>
              <a:srgbClr val="3366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rgbClr val="FFFFFF"/>
                  </a:solidFill>
                  <a:effectLst/>
                  <a:latin typeface="Tahoma" charset="0"/>
                  <a:ea typeface="ヒラギノ角ゴ ProN W3" charset="-128"/>
                  <a:cs typeface="ヒラギノ角ゴ ProN W3" charset="-128"/>
                  <a:sym typeface="Tahoma" charset="0"/>
                </a:rPr>
                <a:t>RTCP</a:t>
              </a:r>
              <a:endParaRPr kumimoji="0" lang="en-US" sz="1600" b="1" i="0" u="none" strike="noStrike" cap="none" normalizeH="0" baseline="0" dirty="0">
                <a:ln>
                  <a:noFill/>
                </a:ln>
                <a:solidFill>
                  <a:srgbClr val="FFFFFF"/>
                </a:solidFill>
                <a:effectLst/>
                <a:latin typeface="Tahoma" charset="0"/>
                <a:ea typeface="ヒラギノ角ゴ ProN W3" charset="-128"/>
                <a:cs typeface="ヒラギノ角ゴ ProN W3" charset="-128"/>
                <a:sym typeface="Tahoma" charset="0"/>
              </a:endParaRPr>
            </a:p>
          </p:txBody>
        </p:sp>
        <p:sp>
          <p:nvSpPr>
            <p:cNvPr id="167" name="Rectangle 166"/>
            <p:cNvSpPr/>
            <p:nvPr/>
          </p:nvSpPr>
          <p:spPr bwMode="auto">
            <a:xfrm>
              <a:off x="5001816" y="2811016"/>
              <a:ext cx="990600" cy="457200"/>
            </a:xfrm>
            <a:prstGeom prst="rect">
              <a:avLst/>
            </a:prstGeom>
            <a:solidFill>
              <a:srgbClr val="3366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rgbClr val="FFFFFF"/>
                  </a:solidFill>
                  <a:effectLst/>
                  <a:latin typeface="Tahoma" charset="0"/>
                  <a:ea typeface="ヒラギノ角ゴ ProN W3" charset="-128"/>
                  <a:cs typeface="ヒラギノ角ゴ ProN W3" charset="-128"/>
                  <a:sym typeface="Tahoma" charset="0"/>
                </a:rPr>
                <a:t>RTCP</a:t>
              </a:r>
              <a:endParaRPr kumimoji="0" lang="en-US" sz="1600" b="1" i="0" u="none" strike="noStrike" cap="none" normalizeH="0" baseline="0" dirty="0">
                <a:ln>
                  <a:noFill/>
                </a:ln>
                <a:solidFill>
                  <a:srgbClr val="FFFFFF"/>
                </a:solidFill>
                <a:effectLst/>
                <a:latin typeface="Tahoma" charset="0"/>
                <a:ea typeface="ヒラギノ角ゴ ProN W3" charset="-128"/>
                <a:cs typeface="ヒラギノ角ゴ ProN W3" charset="-128"/>
                <a:sym typeface="Tahoma" charset="0"/>
              </a:endParaRPr>
            </a:p>
          </p:txBody>
        </p:sp>
        <p:sp>
          <p:nvSpPr>
            <p:cNvPr id="168" name="Rectangle 167"/>
            <p:cNvSpPr/>
            <p:nvPr/>
          </p:nvSpPr>
          <p:spPr bwMode="auto">
            <a:xfrm>
              <a:off x="6221016" y="2811016"/>
              <a:ext cx="1600200" cy="457200"/>
            </a:xfrm>
            <a:prstGeom prst="rect">
              <a:avLst/>
            </a:prstGeom>
            <a:solidFill>
              <a:srgbClr val="0000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RTP</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169" name="Rectangle 168"/>
            <p:cNvSpPr/>
            <p:nvPr/>
          </p:nvSpPr>
          <p:spPr bwMode="auto">
            <a:xfrm>
              <a:off x="1420416" y="1972816"/>
              <a:ext cx="1143000" cy="457200"/>
            </a:xfrm>
            <a:prstGeom prst="rect">
              <a:avLst/>
            </a:prstGeom>
            <a:solidFill>
              <a:srgbClr val="FF00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Encoding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170" name="Rectangle 169"/>
            <p:cNvSpPr/>
            <p:nvPr/>
          </p:nvSpPr>
          <p:spPr bwMode="auto">
            <a:xfrm>
              <a:off x="5306616" y="1972816"/>
              <a:ext cx="1143000" cy="457200"/>
            </a:xfrm>
            <a:prstGeom prst="rect">
              <a:avLst/>
            </a:prstGeom>
            <a:solidFill>
              <a:srgbClr val="FF00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Encoding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171" name="Rectangle 170"/>
            <p:cNvSpPr/>
            <p:nvPr/>
          </p:nvSpPr>
          <p:spPr bwMode="auto">
            <a:xfrm>
              <a:off x="6602016" y="1972816"/>
              <a:ext cx="1143000" cy="457200"/>
            </a:xfrm>
            <a:prstGeom prst="rect">
              <a:avLst/>
            </a:prstGeom>
            <a:solidFill>
              <a:srgbClr val="FF66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lang="en-US" sz="1600" b="1" dirty="0" smtClean="0">
                  <a:solidFill>
                    <a:schemeClr val="bg1"/>
                  </a:solidFill>
                </a:rPr>
                <a:t>De</a:t>
              </a: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172" name="Rectangle 171"/>
            <p:cNvSpPr/>
            <p:nvPr/>
          </p:nvSpPr>
          <p:spPr bwMode="auto">
            <a:xfrm>
              <a:off x="2944416" y="1972816"/>
              <a:ext cx="1143000" cy="457200"/>
            </a:xfrm>
            <a:prstGeom prst="rect">
              <a:avLst/>
            </a:prstGeom>
            <a:solidFill>
              <a:srgbClr val="FF66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lang="en-US" sz="1600" b="1" dirty="0" smtClean="0">
                  <a:solidFill>
                    <a:schemeClr val="bg1"/>
                  </a:solidFill>
                </a:rPr>
                <a:t>De</a:t>
              </a: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cxnSp>
          <p:nvCxnSpPr>
            <p:cNvPr id="173" name="Straight Arrow Connector 172"/>
            <p:cNvCxnSpPr/>
            <p:nvPr/>
          </p:nvCxnSpPr>
          <p:spPr bwMode="auto">
            <a:xfrm>
              <a:off x="4239816" y="4028628"/>
              <a:ext cx="6096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174" name="Straight Arrow Connector 173"/>
            <p:cNvCxnSpPr/>
            <p:nvPr/>
          </p:nvCxnSpPr>
          <p:spPr bwMode="auto">
            <a:xfrm rot="16200000" flipH="1">
              <a:off x="2107010" y="3419822"/>
              <a:ext cx="3048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175" name="Straight Arrow Connector 174"/>
            <p:cNvCxnSpPr/>
            <p:nvPr/>
          </p:nvCxnSpPr>
          <p:spPr bwMode="auto">
            <a:xfrm rot="5400000">
              <a:off x="1839516" y="2620516"/>
              <a:ext cx="3810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176" name="Straight Arrow Connector 175"/>
            <p:cNvCxnSpPr/>
            <p:nvPr/>
          </p:nvCxnSpPr>
          <p:spPr bwMode="auto">
            <a:xfrm flipH="1">
              <a:off x="4239816" y="3725416"/>
              <a:ext cx="6096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177" name="Straight Arrow Connector 176"/>
            <p:cNvCxnSpPr/>
            <p:nvPr/>
          </p:nvCxnSpPr>
          <p:spPr bwMode="auto">
            <a:xfrm rot="5400000" flipH="1" flipV="1">
              <a:off x="3402410" y="3419822"/>
              <a:ext cx="3048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178" name="Straight Arrow Connector 177"/>
            <p:cNvCxnSpPr/>
            <p:nvPr/>
          </p:nvCxnSpPr>
          <p:spPr bwMode="auto">
            <a:xfrm rot="10800000">
              <a:off x="2334816" y="2430016"/>
              <a:ext cx="1219200" cy="381000"/>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179" name="Straight Arrow Connector 178"/>
            <p:cNvCxnSpPr>
              <a:stCxn id="165" idx="3"/>
              <a:endCxn id="166" idx="1"/>
            </p:cNvCxnSpPr>
            <p:nvPr/>
          </p:nvCxnSpPr>
          <p:spPr bwMode="auto">
            <a:xfrm>
              <a:off x="2868216" y="3039616"/>
              <a:ext cx="2286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180" name="Straight Arrow Connector 179"/>
            <p:cNvCxnSpPr/>
            <p:nvPr/>
          </p:nvCxnSpPr>
          <p:spPr bwMode="auto">
            <a:xfrm rot="5400000" flipH="1" flipV="1">
              <a:off x="6982222" y="3419822"/>
              <a:ext cx="3048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181" name="Straight Arrow Connector 180"/>
            <p:cNvCxnSpPr/>
            <p:nvPr/>
          </p:nvCxnSpPr>
          <p:spPr bwMode="auto">
            <a:xfrm rot="5400000" flipH="1" flipV="1">
              <a:off x="6945710" y="2619722"/>
              <a:ext cx="3810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182" name="Straight Arrow Connector 181"/>
            <p:cNvCxnSpPr/>
            <p:nvPr/>
          </p:nvCxnSpPr>
          <p:spPr bwMode="auto">
            <a:xfrm rot="16200000" flipH="1">
              <a:off x="5383610" y="3419822"/>
              <a:ext cx="3048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183" name="Straight Arrow Connector 182"/>
            <p:cNvCxnSpPr>
              <a:endCxn id="167" idx="0"/>
            </p:cNvCxnSpPr>
            <p:nvPr/>
          </p:nvCxnSpPr>
          <p:spPr bwMode="auto">
            <a:xfrm rot="10800000" flipV="1">
              <a:off x="5497116" y="2430810"/>
              <a:ext cx="1256506" cy="380206"/>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184" name="Straight Arrow Connector 183"/>
            <p:cNvCxnSpPr>
              <a:stCxn id="168" idx="1"/>
              <a:endCxn id="167" idx="3"/>
            </p:cNvCxnSpPr>
            <p:nvPr/>
          </p:nvCxnSpPr>
          <p:spPr bwMode="auto">
            <a:xfrm rot="10800000">
              <a:off x="5992416" y="3039616"/>
              <a:ext cx="2286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grpSp>
      <p:grpSp>
        <p:nvGrpSpPr>
          <p:cNvPr id="5" name="Group 4"/>
          <p:cNvGrpSpPr/>
          <p:nvPr/>
        </p:nvGrpSpPr>
        <p:grpSpPr>
          <a:xfrm>
            <a:off x="2843808" y="951111"/>
            <a:ext cx="3672408" cy="461665"/>
            <a:chOff x="2843808" y="764704"/>
            <a:chExt cx="3672408" cy="461665"/>
          </a:xfrm>
        </p:grpSpPr>
        <p:cxnSp>
          <p:nvCxnSpPr>
            <p:cNvPr id="186" name="Straight Arrow Connector 185"/>
            <p:cNvCxnSpPr/>
            <p:nvPr/>
          </p:nvCxnSpPr>
          <p:spPr bwMode="auto">
            <a:xfrm>
              <a:off x="2843808" y="1196752"/>
              <a:ext cx="3672408" cy="0"/>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sp>
          <p:nvSpPr>
            <p:cNvPr id="4" name="TextBox 3"/>
            <p:cNvSpPr txBox="1"/>
            <p:nvPr/>
          </p:nvSpPr>
          <p:spPr>
            <a:xfrm>
              <a:off x="3419872" y="764704"/>
              <a:ext cx="2336998" cy="461665"/>
            </a:xfrm>
            <a:prstGeom prst="rect">
              <a:avLst/>
            </a:prstGeom>
            <a:noFill/>
            <a:ln>
              <a:noFill/>
            </a:ln>
            <a:effectLst/>
          </p:spPr>
          <p:txBody>
            <a:bodyPr wrap="none" rtlCol="0">
              <a:spAutoFit/>
            </a:bodyPr>
            <a:lstStyle/>
            <a:p>
              <a:r>
                <a:rPr lang="en-US" sz="2400" dirty="0" smtClean="0">
                  <a:latin typeface="Eurostile"/>
                  <a:cs typeface="Eurostile"/>
                </a:rPr>
                <a:t>one-way example</a:t>
              </a:r>
            </a:p>
          </p:txBody>
        </p:sp>
      </p:grpSp>
    </p:spTree>
    <p:extLst>
      <p:ext uri="{BB962C8B-B14F-4D97-AF65-F5344CB8AC3E}">
        <p14:creationId xmlns:p14="http://schemas.microsoft.com/office/powerpoint/2010/main" val="32365873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RTP Control Protocol (RTCP)</a:t>
            </a:r>
          </a:p>
        </p:txBody>
      </p:sp>
      <p:sp>
        <p:nvSpPr>
          <p:cNvPr id="38914" name="Rectangle 3"/>
          <p:cNvSpPr>
            <a:spLocks noGrp="1" noChangeArrowheads="1"/>
          </p:cNvSpPr>
          <p:nvPr>
            <p:ph idx="1"/>
          </p:nvPr>
        </p:nvSpPr>
        <p:spPr/>
        <p:txBody>
          <a:bodyPr/>
          <a:lstStyle/>
          <a:p>
            <a:pPr marL="0" indent="0" eaLnBrk="1" hangingPunct="1">
              <a:lnSpc>
                <a:spcPct val="90000"/>
              </a:lnSpc>
              <a:buNone/>
            </a:pPr>
            <a:r>
              <a:rPr lang="en-US" sz="2400" dirty="0">
                <a:latin typeface="Eurostile"/>
                <a:ea typeface="ＭＳ Ｐゴシック" charset="0"/>
                <a:cs typeface="Eurostile"/>
              </a:rPr>
              <a:t>Companion protocol to RTP (tight integration with RTP)</a:t>
            </a:r>
          </a:p>
          <a:p>
            <a:pPr>
              <a:lnSpc>
                <a:spcPct val="90000"/>
              </a:lnSpc>
            </a:pPr>
            <a:r>
              <a:rPr lang="en-US" sz="2000" dirty="0">
                <a:latin typeface="Eurostile"/>
                <a:ea typeface="ＭＳ Ｐゴシック" charset="0"/>
                <a:cs typeface="Eurostile"/>
              </a:rPr>
              <a:t>Monitoring </a:t>
            </a:r>
          </a:p>
          <a:p>
            <a:pPr lvl="1">
              <a:lnSpc>
                <a:spcPct val="90000"/>
              </a:lnSpc>
            </a:pPr>
            <a:r>
              <a:rPr lang="en-US" sz="2000" dirty="0">
                <a:latin typeface="Eurostile"/>
                <a:ea typeface="ＭＳ Ｐゴシック" charset="0"/>
                <a:cs typeface="Eurostile"/>
              </a:rPr>
              <a:t>of </a:t>
            </a:r>
            <a:r>
              <a:rPr lang="en-US" sz="2000" dirty="0" err="1">
                <a:latin typeface="Eurostile"/>
                <a:ea typeface="ＭＳ Ｐゴシック" charset="0"/>
                <a:cs typeface="Eurostile"/>
              </a:rPr>
              <a:t>QoS</a:t>
            </a:r>
            <a:endParaRPr lang="en-US" sz="2000" dirty="0">
              <a:latin typeface="Eurostile"/>
              <a:ea typeface="ＭＳ Ｐゴシック" charset="0"/>
              <a:cs typeface="Eurostile"/>
            </a:endParaRPr>
          </a:p>
          <a:p>
            <a:pPr lvl="1">
              <a:lnSpc>
                <a:spcPct val="90000"/>
              </a:lnSpc>
            </a:pPr>
            <a:r>
              <a:rPr lang="en-US" sz="2000" dirty="0">
                <a:latin typeface="Eurostile"/>
                <a:ea typeface="ＭＳ Ｐゴシック" charset="0"/>
                <a:cs typeface="Eurostile"/>
              </a:rPr>
              <a:t>of application performance</a:t>
            </a:r>
          </a:p>
          <a:p>
            <a:pPr>
              <a:lnSpc>
                <a:spcPct val="90000"/>
              </a:lnSpc>
            </a:pPr>
            <a:r>
              <a:rPr lang="en-US" sz="2000" dirty="0">
                <a:latin typeface="Eurostile"/>
                <a:ea typeface="ＭＳ Ｐゴシック" charset="0"/>
                <a:cs typeface="Eurostile"/>
              </a:rPr>
              <a:t>Feedback to members of a group about delivery quality, loss, etc.</a:t>
            </a:r>
          </a:p>
          <a:p>
            <a:pPr lvl="1">
              <a:lnSpc>
                <a:spcPct val="90000"/>
              </a:lnSpc>
            </a:pPr>
            <a:r>
              <a:rPr lang="en-US" sz="2000" dirty="0">
                <a:latin typeface="Eurostile"/>
                <a:ea typeface="ＭＳ Ｐゴシック" charset="0"/>
                <a:cs typeface="Eurostile"/>
              </a:rPr>
              <a:t>Sources may adjust data rate</a:t>
            </a:r>
          </a:p>
          <a:p>
            <a:pPr lvl="1">
              <a:lnSpc>
                <a:spcPct val="90000"/>
              </a:lnSpc>
            </a:pPr>
            <a:r>
              <a:rPr lang="en-US" sz="2000" dirty="0">
                <a:latin typeface="Eurostile"/>
                <a:ea typeface="ＭＳ Ｐゴシック" charset="0"/>
                <a:cs typeface="Eurostile"/>
              </a:rPr>
              <a:t>Receivers can determine if </a:t>
            </a:r>
            <a:r>
              <a:rPr lang="en-US" sz="2000" dirty="0" err="1">
                <a:latin typeface="Eurostile"/>
                <a:ea typeface="ＭＳ Ｐゴシック" charset="0"/>
                <a:cs typeface="Eurostile"/>
              </a:rPr>
              <a:t>QoS</a:t>
            </a:r>
            <a:r>
              <a:rPr lang="en-US" sz="2000" dirty="0">
                <a:latin typeface="Eurostile"/>
                <a:ea typeface="ＭＳ Ｐゴシック" charset="0"/>
                <a:cs typeface="Eurostile"/>
              </a:rPr>
              <a:t> problems are local or network-wide</a:t>
            </a:r>
          </a:p>
          <a:p>
            <a:pPr>
              <a:lnSpc>
                <a:spcPct val="90000"/>
              </a:lnSpc>
            </a:pPr>
            <a:r>
              <a:rPr lang="en-US" sz="2000" dirty="0">
                <a:latin typeface="Eurostile"/>
                <a:ea typeface="ＭＳ Ｐゴシック" charset="0"/>
                <a:cs typeface="Eurostile"/>
              </a:rPr>
              <a:t>Loose session control</a:t>
            </a:r>
          </a:p>
          <a:p>
            <a:pPr lvl="1">
              <a:lnSpc>
                <a:spcPct val="90000"/>
              </a:lnSpc>
            </a:pPr>
            <a:r>
              <a:rPr lang="en-US" sz="2000" dirty="0">
                <a:latin typeface="Eurostile"/>
                <a:ea typeface="ＭＳ Ｐゴシック" charset="0"/>
                <a:cs typeface="Eurostile"/>
              </a:rPr>
              <a:t>Convey information about participants</a:t>
            </a:r>
          </a:p>
          <a:p>
            <a:pPr lvl="1">
              <a:lnSpc>
                <a:spcPct val="90000"/>
              </a:lnSpc>
            </a:pPr>
            <a:r>
              <a:rPr lang="en-US" sz="2000" dirty="0">
                <a:latin typeface="Eurostile"/>
                <a:ea typeface="ＭＳ Ｐゴシック" charset="0"/>
                <a:cs typeface="Eurostile"/>
              </a:rPr>
              <a:t>Convey information about session relationships</a:t>
            </a:r>
          </a:p>
          <a:p>
            <a:pPr>
              <a:lnSpc>
                <a:spcPct val="90000"/>
              </a:lnSpc>
            </a:pPr>
            <a:r>
              <a:rPr lang="en-US" sz="2000" dirty="0">
                <a:latin typeface="Eurostile"/>
                <a:ea typeface="ＭＳ Ｐゴシック" charset="0"/>
                <a:cs typeface="Eurostile"/>
              </a:rPr>
              <a:t>Automatic adjustment to overhead</a:t>
            </a:r>
          </a:p>
          <a:p>
            <a:pPr lvl="1">
              <a:lnSpc>
                <a:spcPct val="90000"/>
              </a:lnSpc>
            </a:pPr>
            <a:r>
              <a:rPr lang="en-US" sz="2000" dirty="0">
                <a:latin typeface="Eurostile"/>
                <a:ea typeface="ＭＳ Ｐゴシック" charset="0"/>
                <a:cs typeface="Eurostile"/>
              </a:rPr>
              <a:t>report frequency based on participant count</a:t>
            </a:r>
            <a:br>
              <a:rPr lang="en-US" sz="2000" dirty="0">
                <a:latin typeface="Eurostile"/>
                <a:ea typeface="ＭＳ Ｐゴシック" charset="0"/>
                <a:cs typeface="Eurostile"/>
              </a:rPr>
            </a:br>
            <a:r>
              <a:rPr lang="en-US" sz="2800" dirty="0">
                <a:latin typeface="Eurostile"/>
                <a:ea typeface="ＭＳ Ｐゴシック" charset="0"/>
                <a:cs typeface="Eurostile"/>
              </a:rPr>
              <a:t/>
            </a:r>
            <a:br>
              <a:rPr lang="en-US" sz="2800" dirty="0">
                <a:latin typeface="Eurostile"/>
                <a:ea typeface="ＭＳ Ｐゴシック" charset="0"/>
                <a:cs typeface="Eurostile"/>
              </a:rPr>
            </a:br>
            <a:endParaRPr lang="en-US" sz="2800" dirty="0">
              <a:latin typeface="Eurostile"/>
              <a:ea typeface="ＭＳ Ｐゴシック" charset="0"/>
              <a:cs typeface="Eurostile"/>
            </a:endParaRPr>
          </a:p>
          <a:p>
            <a:pPr marL="0" indent="0" eaLnBrk="1" hangingPunct="1">
              <a:lnSpc>
                <a:spcPct val="90000"/>
              </a:lnSpc>
              <a:buNone/>
            </a:pPr>
            <a:r>
              <a:rPr lang="en-US" sz="2400" dirty="0">
                <a:latin typeface="Eurostile"/>
                <a:ea typeface="ＭＳ Ｐゴシック" charset="0"/>
                <a:cs typeface="Eurostile"/>
              </a:rPr>
              <a:t>Typically, “RTP does ...”  means  “RTP with RTCP does ...”</a:t>
            </a:r>
          </a:p>
        </p:txBody>
      </p:sp>
    </p:spTree>
    <p:extLst>
      <p:ext uri="{BB962C8B-B14F-4D97-AF65-F5344CB8AC3E}">
        <p14:creationId xmlns:p14="http://schemas.microsoft.com/office/powerpoint/2010/main" val="2240406105"/>
      </p:ext>
    </p:extLst>
  </p:cSld>
  <p:clrMapOvr>
    <a:masterClrMapping/>
  </p:clrMapOvr>
  <p:timing>
    <p:tnLst>
      <p:par>
        <p:cTn xmlns:p14="http://schemas.microsoft.com/office/powerpoint/2010/mai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Rectangle 25"/>
          <p:cNvSpPr>
            <a:spLocks noGrp="1" noChangeArrowheads="1"/>
          </p:cNvSpPr>
          <p:nvPr>
            <p:ph type="title"/>
          </p:nvPr>
        </p:nvSpPr>
        <p:spPr/>
        <p:txBody>
          <a:bodyPr rIns="132080"/>
          <a:lstStyle/>
          <a:p>
            <a:pPr eaLnBrk="1" hangingPunct="1"/>
            <a:r>
              <a:rPr lang="en-US">
                <a:latin typeface="Eurostile"/>
                <a:ea typeface="ＭＳ Ｐゴシック" charset="0"/>
                <a:cs typeface="Eurostile"/>
              </a:rPr>
              <a:t>RTCP Packets</a:t>
            </a:r>
          </a:p>
        </p:txBody>
      </p:sp>
      <p:sp>
        <p:nvSpPr>
          <p:cNvPr id="39938" name="Rectangle 26"/>
          <p:cNvSpPr>
            <a:spLocks noGrp="1" noChangeArrowheads="1"/>
          </p:cNvSpPr>
          <p:nvPr>
            <p:ph idx="1"/>
          </p:nvPr>
        </p:nvSpPr>
        <p:spPr>
          <a:xfrm>
            <a:off x="755650" y="2624138"/>
            <a:ext cx="8199438" cy="4233862"/>
          </a:xfrm>
        </p:spPr>
        <p:txBody>
          <a:bodyPr rIns="132080"/>
          <a:lstStyle/>
          <a:p>
            <a:pPr eaLnBrk="1" hangingPunct="1"/>
            <a:r>
              <a:rPr lang="en-US" sz="2400">
                <a:latin typeface="Eurostile"/>
                <a:ea typeface="ＭＳ Ｐゴシック" charset="0"/>
                <a:cs typeface="Eurostile"/>
              </a:rPr>
              <a:t>Several RTCP packets carried in one compound packet</a:t>
            </a:r>
          </a:p>
          <a:p>
            <a:pPr eaLnBrk="1" hangingPunct="1"/>
            <a:r>
              <a:rPr lang="en-US" sz="2400">
                <a:latin typeface="Eurostile"/>
                <a:ea typeface="ＭＳ Ｐゴシック" charset="0"/>
                <a:cs typeface="Eurostile"/>
              </a:rPr>
              <a:t>RTCP Packet Structure</a:t>
            </a:r>
          </a:p>
          <a:p>
            <a:pPr marL="782638" lvl="1" eaLnBrk="1" hangingPunct="1"/>
            <a:r>
              <a:rPr lang="en-US" sz="2000">
                <a:latin typeface="Eurostile"/>
                <a:ea typeface="ＭＳ Ｐゴシック" charset="0"/>
                <a:cs typeface="Eurostile"/>
              </a:rPr>
              <a:t>SR	Sender Report (statistics from active senders:</a:t>
            </a:r>
            <a:br>
              <a:rPr lang="en-US" sz="2000">
                <a:latin typeface="Eurostile"/>
                <a:ea typeface="ＭＳ Ｐゴシック" charset="0"/>
                <a:cs typeface="Eurostile"/>
              </a:rPr>
            </a:br>
            <a:r>
              <a:rPr lang="en-US" sz="2000">
                <a:latin typeface="Eurostile"/>
                <a:ea typeface="ＭＳ Ｐゴシック" charset="0"/>
                <a:cs typeface="Eurostile"/>
              </a:rPr>
              <a:t>		bytes sent -&gt; estimate rate)</a:t>
            </a:r>
          </a:p>
          <a:p>
            <a:pPr marL="782638" lvl="1" eaLnBrk="1" hangingPunct="1"/>
            <a:r>
              <a:rPr lang="en-US" sz="2000">
                <a:latin typeface="Eurostile"/>
                <a:ea typeface="ＭＳ Ｐゴシック" charset="0"/>
                <a:cs typeface="Eurostile"/>
              </a:rPr>
              <a:t>RR	Receiver Report (statistics from receivers)</a:t>
            </a:r>
          </a:p>
          <a:p>
            <a:pPr marL="782638" lvl="1" eaLnBrk="1" hangingPunct="1"/>
            <a:r>
              <a:rPr lang="en-US" sz="2000">
                <a:latin typeface="Eurostile"/>
                <a:ea typeface="ＭＳ Ｐゴシック" charset="0"/>
                <a:cs typeface="Eurostile"/>
              </a:rPr>
              <a:t>SDES	Source Descriptions (sources as “chunks” with</a:t>
            </a:r>
            <a:br>
              <a:rPr lang="en-US" sz="2000">
                <a:latin typeface="Eurostile"/>
                <a:ea typeface="ＭＳ Ｐゴシック" charset="0"/>
                <a:cs typeface="Eurostile"/>
              </a:rPr>
            </a:br>
            <a:r>
              <a:rPr lang="en-US" sz="2000">
                <a:latin typeface="Eurostile"/>
                <a:ea typeface="ＭＳ Ｐゴシック" charset="0"/>
                <a:cs typeface="Eurostile"/>
              </a:rPr>
              <a:t>		several items like canonical names, email, location,...)</a:t>
            </a:r>
          </a:p>
          <a:p>
            <a:pPr marL="782638" lvl="1" eaLnBrk="1" hangingPunct="1"/>
            <a:r>
              <a:rPr lang="en-US" sz="2000">
                <a:latin typeface="Eurostile"/>
                <a:ea typeface="ＭＳ Ｐゴシック" charset="0"/>
                <a:cs typeface="Eurostile"/>
              </a:rPr>
              <a:t>BYE	explicit leave</a:t>
            </a:r>
          </a:p>
          <a:p>
            <a:pPr marL="782638" lvl="1" eaLnBrk="1" hangingPunct="1"/>
            <a:r>
              <a:rPr lang="en-US" sz="2000">
                <a:latin typeface="Eurostile"/>
                <a:ea typeface="ＭＳ Ｐゴシック" charset="0"/>
                <a:cs typeface="Eurostile"/>
              </a:rPr>
              <a:t>APP	extensions, application specific</a:t>
            </a:r>
          </a:p>
        </p:txBody>
      </p:sp>
      <p:grpSp>
        <p:nvGrpSpPr>
          <p:cNvPr id="39939" name="Group 27"/>
          <p:cNvGrpSpPr>
            <a:grpSpLocks/>
          </p:cNvGrpSpPr>
          <p:nvPr/>
        </p:nvGrpSpPr>
        <p:grpSpPr bwMode="auto">
          <a:xfrm>
            <a:off x="1781175" y="1616075"/>
            <a:ext cx="6161088" cy="831850"/>
            <a:chOff x="0" y="0"/>
            <a:chExt cx="3881" cy="524"/>
          </a:xfrm>
        </p:grpSpPr>
        <p:sp>
          <p:nvSpPr>
            <p:cNvPr id="39940" name="Rectangle 28"/>
            <p:cNvSpPr>
              <a:spLocks/>
            </p:cNvSpPr>
            <p:nvPr/>
          </p:nvSpPr>
          <p:spPr bwMode="auto">
            <a:xfrm>
              <a:off x="7" y="0"/>
              <a:ext cx="316"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41" name="Rectangle 29"/>
            <p:cNvSpPr>
              <a:spLocks/>
            </p:cNvSpPr>
            <p:nvPr/>
          </p:nvSpPr>
          <p:spPr bwMode="auto">
            <a:xfrm>
              <a:off x="316" y="0"/>
              <a:ext cx="7" cy="303"/>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42" name="Rectangle 30"/>
            <p:cNvSpPr>
              <a:spLocks/>
            </p:cNvSpPr>
            <p:nvPr/>
          </p:nvSpPr>
          <p:spPr bwMode="auto">
            <a:xfrm>
              <a:off x="7" y="296"/>
              <a:ext cx="309"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43" name="Rectangle 31"/>
            <p:cNvSpPr>
              <a:spLocks/>
            </p:cNvSpPr>
            <p:nvPr/>
          </p:nvSpPr>
          <p:spPr bwMode="auto">
            <a:xfrm>
              <a:off x="7" y="0"/>
              <a:ext cx="7" cy="296"/>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44" name="Rectangle 32"/>
            <p:cNvSpPr>
              <a:spLocks/>
            </p:cNvSpPr>
            <p:nvPr/>
          </p:nvSpPr>
          <p:spPr bwMode="auto">
            <a:xfrm>
              <a:off x="107" y="69"/>
              <a:ext cx="106"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700">
                  <a:latin typeface="Helvetica" charset="0"/>
                  <a:cs typeface="Helvetica" charset="0"/>
                  <a:sym typeface="Helvetica" charset="0"/>
                </a:rPr>
                <a:t>R</a:t>
              </a:r>
            </a:p>
          </p:txBody>
        </p:sp>
        <p:sp>
          <p:nvSpPr>
            <p:cNvPr id="39945" name="Rectangle 33"/>
            <p:cNvSpPr>
              <a:spLocks/>
            </p:cNvSpPr>
            <p:nvPr/>
          </p:nvSpPr>
          <p:spPr bwMode="auto">
            <a:xfrm>
              <a:off x="416" y="0"/>
              <a:ext cx="717"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46" name="Rectangle 34"/>
            <p:cNvSpPr>
              <a:spLocks/>
            </p:cNvSpPr>
            <p:nvPr/>
          </p:nvSpPr>
          <p:spPr bwMode="auto">
            <a:xfrm>
              <a:off x="1126" y="0"/>
              <a:ext cx="7" cy="303"/>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47" name="Rectangle 35"/>
            <p:cNvSpPr>
              <a:spLocks/>
            </p:cNvSpPr>
            <p:nvPr/>
          </p:nvSpPr>
          <p:spPr bwMode="auto">
            <a:xfrm>
              <a:off x="416" y="296"/>
              <a:ext cx="710"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48" name="Rectangle 36"/>
            <p:cNvSpPr>
              <a:spLocks/>
            </p:cNvSpPr>
            <p:nvPr/>
          </p:nvSpPr>
          <p:spPr bwMode="auto">
            <a:xfrm>
              <a:off x="416" y="0"/>
              <a:ext cx="7" cy="296"/>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49" name="Rectangle 37"/>
            <p:cNvSpPr>
              <a:spLocks/>
            </p:cNvSpPr>
            <p:nvPr/>
          </p:nvSpPr>
          <p:spPr bwMode="auto">
            <a:xfrm>
              <a:off x="516" y="69"/>
              <a:ext cx="506"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700">
                  <a:latin typeface="Helvetica" charset="0"/>
                  <a:cs typeface="Helvetica" charset="0"/>
                  <a:sym typeface="Helvetica" charset="0"/>
                </a:rPr>
                <a:t>SR / RR</a:t>
              </a:r>
            </a:p>
          </p:txBody>
        </p:sp>
        <p:sp>
          <p:nvSpPr>
            <p:cNvPr id="39950" name="Rectangle 38"/>
            <p:cNvSpPr>
              <a:spLocks/>
            </p:cNvSpPr>
            <p:nvPr/>
          </p:nvSpPr>
          <p:spPr bwMode="auto">
            <a:xfrm>
              <a:off x="1227" y="0"/>
              <a:ext cx="1025"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51" name="Rectangle 39"/>
            <p:cNvSpPr>
              <a:spLocks/>
            </p:cNvSpPr>
            <p:nvPr/>
          </p:nvSpPr>
          <p:spPr bwMode="auto">
            <a:xfrm>
              <a:off x="2245" y="0"/>
              <a:ext cx="7" cy="303"/>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52" name="Rectangle 40"/>
            <p:cNvSpPr>
              <a:spLocks/>
            </p:cNvSpPr>
            <p:nvPr/>
          </p:nvSpPr>
          <p:spPr bwMode="auto">
            <a:xfrm>
              <a:off x="1227" y="296"/>
              <a:ext cx="1018"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53" name="Rectangle 41"/>
            <p:cNvSpPr>
              <a:spLocks/>
            </p:cNvSpPr>
            <p:nvPr/>
          </p:nvSpPr>
          <p:spPr bwMode="auto">
            <a:xfrm>
              <a:off x="1227" y="0"/>
              <a:ext cx="7" cy="296"/>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54" name="Rectangle 42"/>
            <p:cNvSpPr>
              <a:spLocks/>
            </p:cNvSpPr>
            <p:nvPr/>
          </p:nvSpPr>
          <p:spPr bwMode="auto">
            <a:xfrm>
              <a:off x="2346" y="0"/>
              <a:ext cx="717"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55" name="Rectangle 43"/>
            <p:cNvSpPr>
              <a:spLocks/>
            </p:cNvSpPr>
            <p:nvPr/>
          </p:nvSpPr>
          <p:spPr bwMode="auto">
            <a:xfrm>
              <a:off x="3056" y="0"/>
              <a:ext cx="7" cy="303"/>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56" name="Rectangle 44"/>
            <p:cNvSpPr>
              <a:spLocks/>
            </p:cNvSpPr>
            <p:nvPr/>
          </p:nvSpPr>
          <p:spPr bwMode="auto">
            <a:xfrm>
              <a:off x="2346" y="296"/>
              <a:ext cx="710"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57" name="Rectangle 45"/>
            <p:cNvSpPr>
              <a:spLocks/>
            </p:cNvSpPr>
            <p:nvPr/>
          </p:nvSpPr>
          <p:spPr bwMode="auto">
            <a:xfrm>
              <a:off x="2346" y="0"/>
              <a:ext cx="7" cy="296"/>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58" name="Rectangle 46"/>
            <p:cNvSpPr>
              <a:spLocks/>
            </p:cNvSpPr>
            <p:nvPr/>
          </p:nvSpPr>
          <p:spPr bwMode="auto">
            <a:xfrm>
              <a:off x="3164" y="0"/>
              <a:ext cx="717"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59" name="Rectangle 47"/>
            <p:cNvSpPr>
              <a:spLocks/>
            </p:cNvSpPr>
            <p:nvPr/>
          </p:nvSpPr>
          <p:spPr bwMode="auto">
            <a:xfrm>
              <a:off x="3874" y="0"/>
              <a:ext cx="7" cy="303"/>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60" name="Rectangle 48"/>
            <p:cNvSpPr>
              <a:spLocks/>
            </p:cNvSpPr>
            <p:nvPr/>
          </p:nvSpPr>
          <p:spPr bwMode="auto">
            <a:xfrm>
              <a:off x="3164" y="296"/>
              <a:ext cx="710"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61" name="Rectangle 49"/>
            <p:cNvSpPr>
              <a:spLocks/>
            </p:cNvSpPr>
            <p:nvPr/>
          </p:nvSpPr>
          <p:spPr bwMode="auto">
            <a:xfrm>
              <a:off x="3164" y="0"/>
              <a:ext cx="7" cy="296"/>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62" name="Rectangle 50"/>
            <p:cNvSpPr>
              <a:spLocks/>
            </p:cNvSpPr>
            <p:nvPr/>
          </p:nvSpPr>
          <p:spPr bwMode="auto">
            <a:xfrm>
              <a:off x="2554" y="69"/>
              <a:ext cx="287"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700">
                  <a:latin typeface="Helvetica" charset="0"/>
                  <a:cs typeface="Helvetica" charset="0"/>
                  <a:sym typeface="Helvetica" charset="0"/>
                </a:rPr>
                <a:t>BYE</a:t>
              </a:r>
            </a:p>
          </p:txBody>
        </p:sp>
        <p:sp>
          <p:nvSpPr>
            <p:cNvPr id="39963" name="Rectangle 51"/>
            <p:cNvSpPr>
              <a:spLocks/>
            </p:cNvSpPr>
            <p:nvPr/>
          </p:nvSpPr>
          <p:spPr bwMode="auto">
            <a:xfrm>
              <a:off x="1535" y="69"/>
              <a:ext cx="378"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700">
                  <a:latin typeface="Helvetica" charset="0"/>
                  <a:cs typeface="Helvetica" charset="0"/>
                  <a:sym typeface="Helvetica" charset="0"/>
                </a:rPr>
                <a:t>SDES</a:t>
              </a:r>
            </a:p>
          </p:txBody>
        </p:sp>
        <p:sp>
          <p:nvSpPr>
            <p:cNvPr id="39964" name="Rectangle 52"/>
            <p:cNvSpPr>
              <a:spLocks/>
            </p:cNvSpPr>
            <p:nvPr/>
          </p:nvSpPr>
          <p:spPr bwMode="auto">
            <a:xfrm>
              <a:off x="3364" y="69"/>
              <a:ext cx="287"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700">
                  <a:latin typeface="Helvetica" charset="0"/>
                  <a:cs typeface="Helvetica" charset="0"/>
                  <a:sym typeface="Helvetica" charset="0"/>
                </a:rPr>
                <a:t>APP</a:t>
              </a:r>
            </a:p>
          </p:txBody>
        </p:sp>
        <p:sp>
          <p:nvSpPr>
            <p:cNvPr id="39965" name="AutoShape 53"/>
            <p:cNvSpPr>
              <a:spLocks/>
            </p:cNvSpPr>
            <p:nvPr/>
          </p:nvSpPr>
          <p:spPr bwMode="auto">
            <a:xfrm>
              <a:off x="3795" y="372"/>
              <a:ext cx="86" cy="48"/>
            </a:xfrm>
            <a:custGeom>
              <a:avLst/>
              <a:gdLst>
                <a:gd name="T0" fmla="*/ 0 w 21600"/>
                <a:gd name="T1" fmla="*/ 9000 h 21600"/>
                <a:gd name="T2" fmla="*/ 0 w 21600"/>
                <a:gd name="T3" fmla="*/ 0 h 21600"/>
                <a:gd name="T4" fmla="*/ 16074 w 21600"/>
                <a:gd name="T5" fmla="*/ 9000 h 21600"/>
                <a:gd name="T6" fmla="*/ 21600 w 21600"/>
                <a:gd name="T7" fmla="*/ 9000 h 21600"/>
                <a:gd name="T8" fmla="*/ 16074 w 21600"/>
                <a:gd name="T9" fmla="*/ 12150 h 21600"/>
                <a:gd name="T10" fmla="*/ 0 w 21600"/>
                <a:gd name="T11" fmla="*/ 21600 h 21600"/>
                <a:gd name="T12" fmla="*/ 0 w 21600"/>
                <a:gd name="T13" fmla="*/ 18450 h 21600"/>
                <a:gd name="T14" fmla="*/ 16074 w 21600"/>
                <a:gd name="T15" fmla="*/ 9000 h 21600"/>
                <a:gd name="T16" fmla="*/ 16074 w 21600"/>
                <a:gd name="T17" fmla="*/ 12150 h 21600"/>
                <a:gd name="T18" fmla="*/ 0 w 21600"/>
                <a:gd name="T19" fmla="*/ 2700 h 21600"/>
                <a:gd name="T20" fmla="*/ 0 w 21600"/>
                <a:gd name="T21" fmla="*/ 0 h 21600"/>
                <a:gd name="T22" fmla="*/ 1758 w 21600"/>
                <a:gd name="T23" fmla="*/ 0 h 21600"/>
                <a:gd name="T24" fmla="*/ 1758 w 21600"/>
                <a:gd name="T25" fmla="*/ 9000 h 21600"/>
                <a:gd name="T26" fmla="*/ 0 w 21600"/>
                <a:gd name="T27" fmla="*/ 9000 h 21600"/>
                <a:gd name="T28" fmla="*/ 0 w 21600"/>
                <a:gd name="T29" fmla="*/ 9000 h 21600"/>
                <a:gd name="T30" fmla="*/ 0 w 21600"/>
                <a:gd name="T31" fmla="*/ 0 h 21600"/>
                <a:gd name="T32" fmla="*/ 21600 w 21600"/>
                <a:gd name="T33"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T30" t="T31" r="T32" b="T33"/>
              <a:pathLst>
                <a:path w="21600" h="21600">
                  <a:moveTo>
                    <a:pt x="0" y="9000"/>
                  </a:moveTo>
                  <a:lnTo>
                    <a:pt x="0" y="0"/>
                  </a:lnTo>
                  <a:lnTo>
                    <a:pt x="16074" y="9000"/>
                  </a:lnTo>
                  <a:lnTo>
                    <a:pt x="21600" y="9000"/>
                  </a:lnTo>
                  <a:lnTo>
                    <a:pt x="16074" y="12150"/>
                  </a:lnTo>
                  <a:lnTo>
                    <a:pt x="0" y="21600"/>
                  </a:lnTo>
                  <a:lnTo>
                    <a:pt x="0" y="18450"/>
                  </a:lnTo>
                  <a:lnTo>
                    <a:pt x="16074" y="9000"/>
                  </a:lnTo>
                  <a:lnTo>
                    <a:pt x="16074" y="12150"/>
                  </a:lnTo>
                  <a:lnTo>
                    <a:pt x="0" y="2700"/>
                  </a:lnTo>
                  <a:lnTo>
                    <a:pt x="0" y="0"/>
                  </a:lnTo>
                  <a:lnTo>
                    <a:pt x="1758" y="0"/>
                  </a:lnTo>
                  <a:lnTo>
                    <a:pt x="1758" y="9000"/>
                  </a:lnTo>
                  <a:lnTo>
                    <a:pt x="0" y="9000"/>
                  </a:lnTo>
                  <a:close/>
                  <a:moveTo>
                    <a:pt x="0" y="9000"/>
                  </a:moveTo>
                </a:path>
              </a:pathLst>
            </a:cu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66" name="Line 54"/>
            <p:cNvSpPr>
              <a:spLocks noChangeShapeType="1"/>
            </p:cNvSpPr>
            <p:nvPr/>
          </p:nvSpPr>
          <p:spPr bwMode="auto">
            <a:xfrm>
              <a:off x="3795" y="392"/>
              <a:ext cx="7" cy="2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a:lstStyle/>
            <a:p>
              <a:endParaRPr lang="en-US"/>
            </a:p>
          </p:txBody>
        </p:sp>
        <p:sp>
          <p:nvSpPr>
            <p:cNvPr id="39967" name="AutoShape 55"/>
            <p:cNvSpPr>
              <a:spLocks/>
            </p:cNvSpPr>
            <p:nvPr/>
          </p:nvSpPr>
          <p:spPr bwMode="auto">
            <a:xfrm>
              <a:off x="3795" y="372"/>
              <a:ext cx="64" cy="41"/>
            </a:xfrm>
            <a:custGeom>
              <a:avLst/>
              <a:gdLst>
                <a:gd name="T0" fmla="*/ 0 w 21600"/>
                <a:gd name="T1" fmla="*/ 10537 h 21600"/>
                <a:gd name="T2" fmla="*/ 0 w 21600"/>
                <a:gd name="T3" fmla="*/ 0 h 21600"/>
                <a:gd name="T4" fmla="*/ 21600 w 21600"/>
                <a:gd name="T5" fmla="*/ 10537 h 21600"/>
                <a:gd name="T6" fmla="*/ 0 w 21600"/>
                <a:gd name="T7" fmla="*/ 21600 h 21600"/>
                <a:gd name="T8" fmla="*/ 0 w 21600"/>
                <a:gd name="T9" fmla="*/ 10537 h 21600"/>
                <a:gd name="T10" fmla="*/ 0 w 21600"/>
                <a:gd name="T11" fmla="*/ 10537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0" y="10537"/>
                  </a:moveTo>
                  <a:lnTo>
                    <a:pt x="0" y="0"/>
                  </a:lnTo>
                  <a:lnTo>
                    <a:pt x="21600" y="10537"/>
                  </a:lnTo>
                  <a:lnTo>
                    <a:pt x="0" y="21600"/>
                  </a:lnTo>
                  <a:lnTo>
                    <a:pt x="0" y="10537"/>
                  </a:lnTo>
                  <a:close/>
                  <a:moveTo>
                    <a:pt x="0" y="10537"/>
                  </a:moveTo>
                </a:path>
              </a:pathLst>
            </a:cu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68" name="Rectangle 56"/>
            <p:cNvSpPr>
              <a:spLocks/>
            </p:cNvSpPr>
            <p:nvPr/>
          </p:nvSpPr>
          <p:spPr bwMode="auto">
            <a:xfrm>
              <a:off x="2956" y="392"/>
              <a:ext cx="1"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69" name="Rectangle 57"/>
            <p:cNvSpPr>
              <a:spLocks/>
            </p:cNvSpPr>
            <p:nvPr/>
          </p:nvSpPr>
          <p:spPr bwMode="auto">
            <a:xfrm>
              <a:off x="3788" y="392"/>
              <a:ext cx="1"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70" name="Rectangle 58"/>
            <p:cNvSpPr>
              <a:spLocks/>
            </p:cNvSpPr>
            <p:nvPr/>
          </p:nvSpPr>
          <p:spPr bwMode="auto">
            <a:xfrm>
              <a:off x="2956" y="392"/>
              <a:ext cx="832"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71" name="AutoShape 59"/>
            <p:cNvSpPr>
              <a:spLocks/>
            </p:cNvSpPr>
            <p:nvPr/>
          </p:nvSpPr>
          <p:spPr bwMode="auto">
            <a:xfrm>
              <a:off x="0" y="365"/>
              <a:ext cx="86" cy="48"/>
            </a:xfrm>
            <a:custGeom>
              <a:avLst/>
              <a:gdLst>
                <a:gd name="T0" fmla="*/ 21600 w 21600"/>
                <a:gd name="T1" fmla="*/ 12150 h 21600"/>
                <a:gd name="T2" fmla="*/ 21600 w 21600"/>
                <a:gd name="T3" fmla="*/ 21600 h 21600"/>
                <a:gd name="T4" fmla="*/ 5274 w 21600"/>
                <a:gd name="T5" fmla="*/ 12150 h 21600"/>
                <a:gd name="T6" fmla="*/ 0 w 21600"/>
                <a:gd name="T7" fmla="*/ 12150 h 21600"/>
                <a:gd name="T8" fmla="*/ 5274 w 21600"/>
                <a:gd name="T9" fmla="*/ 9000 h 21600"/>
                <a:gd name="T10" fmla="*/ 21600 w 21600"/>
                <a:gd name="T11" fmla="*/ 0 h 21600"/>
                <a:gd name="T12" fmla="*/ 21600 w 21600"/>
                <a:gd name="T13" fmla="*/ 3150 h 21600"/>
                <a:gd name="T14" fmla="*/ 5274 w 21600"/>
                <a:gd name="T15" fmla="*/ 12150 h 21600"/>
                <a:gd name="T16" fmla="*/ 5274 w 21600"/>
                <a:gd name="T17" fmla="*/ 9000 h 21600"/>
                <a:gd name="T18" fmla="*/ 21600 w 21600"/>
                <a:gd name="T19" fmla="*/ 18450 h 21600"/>
                <a:gd name="T20" fmla="*/ 21600 w 21600"/>
                <a:gd name="T21" fmla="*/ 21600 h 21600"/>
                <a:gd name="T22" fmla="*/ 19842 w 21600"/>
                <a:gd name="T23" fmla="*/ 21600 h 21600"/>
                <a:gd name="T24" fmla="*/ 19842 w 21600"/>
                <a:gd name="T25" fmla="*/ 12150 h 21600"/>
                <a:gd name="T26" fmla="*/ 21600 w 21600"/>
                <a:gd name="T27" fmla="*/ 12150 h 21600"/>
                <a:gd name="T28" fmla="*/ 21600 w 21600"/>
                <a:gd name="T29" fmla="*/ 12150 h 21600"/>
                <a:gd name="T30" fmla="*/ 0 w 21600"/>
                <a:gd name="T31" fmla="*/ 0 h 21600"/>
                <a:gd name="T32" fmla="*/ 21600 w 21600"/>
                <a:gd name="T33"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T30" t="T31" r="T32" b="T33"/>
              <a:pathLst>
                <a:path w="21600" h="21600">
                  <a:moveTo>
                    <a:pt x="21600" y="12150"/>
                  </a:moveTo>
                  <a:lnTo>
                    <a:pt x="21600" y="21600"/>
                  </a:lnTo>
                  <a:lnTo>
                    <a:pt x="5274" y="12150"/>
                  </a:lnTo>
                  <a:lnTo>
                    <a:pt x="0" y="12150"/>
                  </a:lnTo>
                  <a:lnTo>
                    <a:pt x="5274" y="9000"/>
                  </a:lnTo>
                  <a:lnTo>
                    <a:pt x="21600" y="0"/>
                  </a:lnTo>
                  <a:lnTo>
                    <a:pt x="21600" y="3150"/>
                  </a:lnTo>
                  <a:lnTo>
                    <a:pt x="5274" y="12150"/>
                  </a:lnTo>
                  <a:lnTo>
                    <a:pt x="5274" y="9000"/>
                  </a:lnTo>
                  <a:lnTo>
                    <a:pt x="21600" y="18450"/>
                  </a:lnTo>
                  <a:lnTo>
                    <a:pt x="21600" y="21600"/>
                  </a:lnTo>
                  <a:lnTo>
                    <a:pt x="19842" y="21600"/>
                  </a:lnTo>
                  <a:lnTo>
                    <a:pt x="19842" y="12150"/>
                  </a:lnTo>
                  <a:lnTo>
                    <a:pt x="21600" y="12150"/>
                  </a:lnTo>
                  <a:close/>
                  <a:moveTo>
                    <a:pt x="21600" y="12150"/>
                  </a:moveTo>
                </a:path>
              </a:pathLst>
            </a:cu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72" name="Line 60"/>
            <p:cNvSpPr>
              <a:spLocks noChangeShapeType="1"/>
            </p:cNvSpPr>
            <p:nvPr/>
          </p:nvSpPr>
          <p:spPr bwMode="auto">
            <a:xfrm>
              <a:off x="79" y="372"/>
              <a:ext cx="7" cy="2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a:lstStyle/>
            <a:p>
              <a:endParaRPr lang="en-US"/>
            </a:p>
          </p:txBody>
        </p:sp>
        <p:sp>
          <p:nvSpPr>
            <p:cNvPr id="39973" name="AutoShape 61"/>
            <p:cNvSpPr>
              <a:spLocks/>
            </p:cNvSpPr>
            <p:nvPr/>
          </p:nvSpPr>
          <p:spPr bwMode="auto">
            <a:xfrm>
              <a:off x="21" y="372"/>
              <a:ext cx="65" cy="41"/>
            </a:xfrm>
            <a:custGeom>
              <a:avLst/>
              <a:gdLst>
                <a:gd name="T0" fmla="*/ 21600 w 21600"/>
                <a:gd name="T1" fmla="*/ 10537 h 21600"/>
                <a:gd name="T2" fmla="*/ 21600 w 21600"/>
                <a:gd name="T3" fmla="*/ 21600 h 21600"/>
                <a:gd name="T4" fmla="*/ 0 w 21600"/>
                <a:gd name="T5" fmla="*/ 10537 h 21600"/>
                <a:gd name="T6" fmla="*/ 21600 w 21600"/>
                <a:gd name="T7" fmla="*/ 0 h 21600"/>
                <a:gd name="T8" fmla="*/ 21600 w 21600"/>
                <a:gd name="T9" fmla="*/ 10537 h 21600"/>
                <a:gd name="T10" fmla="*/ 21600 w 21600"/>
                <a:gd name="T11" fmla="*/ 10537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21600" y="10537"/>
                  </a:moveTo>
                  <a:lnTo>
                    <a:pt x="21600" y="21600"/>
                  </a:lnTo>
                  <a:lnTo>
                    <a:pt x="0" y="10537"/>
                  </a:lnTo>
                  <a:lnTo>
                    <a:pt x="21600" y="0"/>
                  </a:lnTo>
                  <a:lnTo>
                    <a:pt x="21600" y="10537"/>
                  </a:lnTo>
                  <a:close/>
                  <a:moveTo>
                    <a:pt x="21600" y="10537"/>
                  </a:moveTo>
                </a:path>
              </a:pathLst>
            </a:cu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74" name="Rectangle 62"/>
            <p:cNvSpPr>
              <a:spLocks/>
            </p:cNvSpPr>
            <p:nvPr/>
          </p:nvSpPr>
          <p:spPr bwMode="auto">
            <a:xfrm>
              <a:off x="1227" y="392"/>
              <a:ext cx="1"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75" name="Rectangle 63"/>
            <p:cNvSpPr>
              <a:spLocks/>
            </p:cNvSpPr>
            <p:nvPr/>
          </p:nvSpPr>
          <p:spPr bwMode="auto">
            <a:xfrm>
              <a:off x="93" y="392"/>
              <a:ext cx="1"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76" name="Rectangle 64"/>
            <p:cNvSpPr>
              <a:spLocks/>
            </p:cNvSpPr>
            <p:nvPr/>
          </p:nvSpPr>
          <p:spPr bwMode="auto">
            <a:xfrm>
              <a:off x="93" y="392"/>
              <a:ext cx="1134"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77" name="Rectangle 65"/>
            <p:cNvSpPr>
              <a:spLocks/>
            </p:cNvSpPr>
            <p:nvPr/>
          </p:nvSpPr>
          <p:spPr bwMode="auto">
            <a:xfrm>
              <a:off x="1327" y="372"/>
              <a:ext cx="1452"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600">
                  <a:solidFill>
                    <a:srgbClr val="AB0869"/>
                  </a:solidFill>
                  <a:latin typeface="Helvetica" charset="0"/>
                  <a:cs typeface="Helvetica" charset="0"/>
                  <a:sym typeface="Helvetica" charset="0"/>
                </a:rPr>
                <a:t>Compound (UDP) Packet</a:t>
              </a:r>
            </a:p>
          </p:txBody>
        </p:sp>
      </p:grpSp>
    </p:spTree>
    <p:extLst>
      <p:ext uri="{BB962C8B-B14F-4D97-AF65-F5344CB8AC3E}">
        <p14:creationId xmlns:p14="http://schemas.microsoft.com/office/powerpoint/2010/main" val="22111544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0961" name="Rectangle 25"/>
          <p:cNvSpPr>
            <a:spLocks noGrp="1" noChangeArrowheads="1"/>
          </p:cNvSpPr>
          <p:nvPr>
            <p:ph type="title"/>
          </p:nvPr>
        </p:nvSpPr>
        <p:spPr/>
        <p:txBody>
          <a:bodyPr rIns="132080"/>
          <a:lstStyle/>
          <a:p>
            <a:pPr eaLnBrk="1" hangingPunct="1"/>
            <a:r>
              <a:rPr lang="en-US">
                <a:latin typeface="Eurostile"/>
                <a:ea typeface="ＭＳ Ｐゴシック" charset="0"/>
                <a:cs typeface="Eurostile"/>
              </a:rPr>
              <a:t>RTCP Sender / Receiver Reports</a:t>
            </a:r>
          </a:p>
        </p:txBody>
      </p:sp>
      <p:sp>
        <p:nvSpPr>
          <p:cNvPr id="40962" name="Rectangle 26"/>
          <p:cNvSpPr>
            <a:spLocks noGrp="1" noChangeArrowheads="1"/>
          </p:cNvSpPr>
          <p:nvPr>
            <p:ph idx="1"/>
          </p:nvPr>
        </p:nvSpPr>
        <p:spPr>
          <a:xfrm>
            <a:off x="755650" y="1341438"/>
            <a:ext cx="4895850" cy="5516562"/>
          </a:xfrm>
        </p:spPr>
        <p:txBody>
          <a:bodyPr rIns="132080"/>
          <a:lstStyle/>
          <a:p>
            <a:pPr eaLnBrk="1" hangingPunct="1">
              <a:lnSpc>
                <a:spcPct val="90000"/>
              </a:lnSpc>
            </a:pPr>
            <a:r>
              <a:rPr lang="en-US" sz="2000" dirty="0">
                <a:latin typeface="Eurostile"/>
                <a:ea typeface="ＭＳ Ｐゴシック" charset="0"/>
                <a:cs typeface="Eurostile"/>
              </a:rPr>
              <a:t>Sender report</a:t>
            </a:r>
          </a:p>
          <a:p>
            <a:pPr marL="782638" lvl="1" eaLnBrk="1" hangingPunct="1">
              <a:lnSpc>
                <a:spcPct val="90000"/>
              </a:lnSpc>
            </a:pPr>
            <a:r>
              <a:rPr lang="en-US" sz="1800" dirty="0">
                <a:latin typeface="Eurostile"/>
                <a:ea typeface="ＭＳ Ｐゴシック" charset="0"/>
                <a:cs typeface="Eurostile"/>
              </a:rPr>
              <a:t>Sender Information</a:t>
            </a:r>
          </a:p>
          <a:p>
            <a:pPr marL="1182688" lvl="2" eaLnBrk="1" hangingPunct="1">
              <a:lnSpc>
                <a:spcPct val="90000"/>
              </a:lnSpc>
            </a:pPr>
            <a:r>
              <a:rPr lang="en-US" sz="1600" dirty="0">
                <a:latin typeface="Eurostile"/>
                <a:ea typeface="ＭＳ Ｐゴシック" charset="0"/>
                <a:cs typeface="Eurostile"/>
              </a:rPr>
              <a:t>Timestamps</a:t>
            </a:r>
          </a:p>
          <a:p>
            <a:pPr marL="1182688" lvl="2" eaLnBrk="1" hangingPunct="1">
              <a:lnSpc>
                <a:spcPct val="90000"/>
              </a:lnSpc>
            </a:pPr>
            <a:r>
              <a:rPr lang="en-US" sz="1600" dirty="0">
                <a:latin typeface="Eurostile"/>
                <a:ea typeface="ＭＳ Ｐゴシック" charset="0"/>
                <a:cs typeface="Eurostile"/>
              </a:rPr>
              <a:t>Packet Count, Byte Count</a:t>
            </a:r>
          </a:p>
          <a:p>
            <a:pPr marL="782638" lvl="1" eaLnBrk="1" hangingPunct="1">
              <a:lnSpc>
                <a:spcPct val="90000"/>
              </a:lnSpc>
            </a:pPr>
            <a:r>
              <a:rPr lang="en-US" sz="1800" dirty="0">
                <a:latin typeface="Eurostile"/>
                <a:ea typeface="ＭＳ Ｐゴシック" charset="0"/>
                <a:cs typeface="Eurostile"/>
              </a:rPr>
              <a:t>List of statistics per source</a:t>
            </a:r>
          </a:p>
          <a:p>
            <a:pPr eaLnBrk="1" hangingPunct="1">
              <a:lnSpc>
                <a:spcPct val="90000"/>
              </a:lnSpc>
            </a:pPr>
            <a:r>
              <a:rPr lang="en-US" sz="2000" dirty="0">
                <a:latin typeface="Eurostile"/>
                <a:ea typeface="ＭＳ Ｐゴシック" charset="0"/>
                <a:cs typeface="Eurostile"/>
              </a:rPr>
              <a:t>Receiver report</a:t>
            </a:r>
          </a:p>
          <a:p>
            <a:pPr marL="782638" lvl="1" eaLnBrk="1" hangingPunct="1">
              <a:lnSpc>
                <a:spcPct val="90000"/>
              </a:lnSpc>
            </a:pPr>
            <a:r>
              <a:rPr lang="en-US" sz="1800" dirty="0">
                <a:latin typeface="Eurostile"/>
                <a:ea typeface="ＭＳ Ｐゴシック" charset="0"/>
                <a:cs typeface="Eurostile"/>
              </a:rPr>
              <a:t>For each source</a:t>
            </a:r>
          </a:p>
          <a:p>
            <a:pPr marL="1182688" lvl="2" eaLnBrk="1" hangingPunct="1">
              <a:lnSpc>
                <a:spcPct val="90000"/>
              </a:lnSpc>
            </a:pPr>
            <a:r>
              <a:rPr lang="en-US" sz="1600" dirty="0">
                <a:latin typeface="Eurostile"/>
                <a:ea typeface="ＭＳ Ｐゴシック" charset="0"/>
                <a:cs typeface="Eurostile"/>
              </a:rPr>
              <a:t>Loss statistics</a:t>
            </a:r>
          </a:p>
          <a:p>
            <a:pPr marL="1182688" lvl="2" eaLnBrk="1" hangingPunct="1">
              <a:lnSpc>
                <a:spcPct val="90000"/>
              </a:lnSpc>
            </a:pPr>
            <a:r>
              <a:rPr lang="en-US" sz="1600" dirty="0">
                <a:latin typeface="Eurostile"/>
                <a:ea typeface="ＭＳ Ｐゴシック" charset="0"/>
                <a:cs typeface="Eurostile"/>
              </a:rPr>
              <a:t>Inter-arrival jitter</a:t>
            </a:r>
          </a:p>
          <a:p>
            <a:pPr marL="1182688" lvl="2" eaLnBrk="1" hangingPunct="1">
              <a:lnSpc>
                <a:spcPct val="90000"/>
              </a:lnSpc>
            </a:pPr>
            <a:r>
              <a:rPr lang="en-US" sz="1600" dirty="0">
                <a:latin typeface="Eurostile"/>
                <a:ea typeface="ＭＳ Ｐゴシック" charset="0"/>
                <a:cs typeface="Eurostile"/>
              </a:rPr>
              <a:t>Timestamp of last SR</a:t>
            </a:r>
          </a:p>
          <a:p>
            <a:pPr marL="1182688" lvl="2" eaLnBrk="1" hangingPunct="1">
              <a:lnSpc>
                <a:spcPct val="90000"/>
              </a:lnSpc>
            </a:pPr>
            <a:r>
              <a:rPr lang="en-US" sz="1600" dirty="0">
                <a:latin typeface="Eurostile"/>
                <a:ea typeface="ＭＳ Ｐゴシック" charset="0"/>
                <a:cs typeface="Eurostile"/>
              </a:rPr>
              <a:t>Delay between reception of last SR and sending of RR</a:t>
            </a:r>
          </a:p>
          <a:p>
            <a:pPr eaLnBrk="1" hangingPunct="1">
              <a:lnSpc>
                <a:spcPct val="90000"/>
              </a:lnSpc>
            </a:pPr>
            <a:r>
              <a:rPr lang="en-US" sz="2000" dirty="0">
                <a:latin typeface="Eurostile"/>
                <a:ea typeface="ＭＳ Ｐゴシック" charset="0"/>
                <a:cs typeface="Eurostile"/>
              </a:rPr>
              <a:t>Analysis of reports</a:t>
            </a:r>
          </a:p>
          <a:p>
            <a:pPr marL="782638" lvl="1" eaLnBrk="1" hangingPunct="1">
              <a:lnSpc>
                <a:spcPct val="90000"/>
              </a:lnSpc>
            </a:pPr>
            <a:r>
              <a:rPr lang="en-US" sz="1800" dirty="0">
                <a:latin typeface="Eurostile"/>
                <a:ea typeface="ＭＳ Ｐゴシック" charset="0"/>
                <a:cs typeface="Eurostile"/>
              </a:rPr>
              <a:t>Cumulative counts for short and long time measurements</a:t>
            </a:r>
          </a:p>
          <a:p>
            <a:pPr marL="782638" lvl="1" eaLnBrk="1" hangingPunct="1">
              <a:lnSpc>
                <a:spcPct val="90000"/>
              </a:lnSpc>
            </a:pPr>
            <a:r>
              <a:rPr lang="en-US" sz="1800" dirty="0">
                <a:latin typeface="Eurostile"/>
                <a:ea typeface="ＭＳ Ｐゴシック" charset="0"/>
                <a:cs typeface="Eurostile"/>
              </a:rPr>
              <a:t>NTP timestamp for encoding- and profile independent monitoring</a:t>
            </a:r>
          </a:p>
        </p:txBody>
      </p:sp>
      <p:grpSp>
        <p:nvGrpSpPr>
          <p:cNvPr id="40963" name="Group 27"/>
          <p:cNvGrpSpPr>
            <a:grpSpLocks/>
          </p:cNvGrpSpPr>
          <p:nvPr/>
        </p:nvGrpSpPr>
        <p:grpSpPr bwMode="auto">
          <a:xfrm>
            <a:off x="5749925" y="1855788"/>
            <a:ext cx="2378075" cy="1289050"/>
            <a:chOff x="0" y="0"/>
            <a:chExt cx="1498" cy="812"/>
          </a:xfrm>
        </p:grpSpPr>
        <p:sp>
          <p:nvSpPr>
            <p:cNvPr id="40988" name="Rectangle 28"/>
            <p:cNvSpPr>
              <a:spLocks/>
            </p:cNvSpPr>
            <p:nvPr/>
          </p:nvSpPr>
          <p:spPr bwMode="auto">
            <a:xfrm>
              <a:off x="0" y="124"/>
              <a:ext cx="1491" cy="14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89" name="Rectangle 29"/>
            <p:cNvSpPr>
              <a:spLocks/>
            </p:cNvSpPr>
            <p:nvPr/>
          </p:nvSpPr>
          <p:spPr bwMode="auto">
            <a:xfrm>
              <a:off x="0" y="124"/>
              <a:ext cx="1498" cy="7"/>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90" name="Rectangle 30"/>
            <p:cNvSpPr>
              <a:spLocks/>
            </p:cNvSpPr>
            <p:nvPr/>
          </p:nvSpPr>
          <p:spPr bwMode="auto">
            <a:xfrm>
              <a:off x="1491" y="124"/>
              <a:ext cx="7" cy="151"/>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91" name="Rectangle 31"/>
            <p:cNvSpPr>
              <a:spLocks/>
            </p:cNvSpPr>
            <p:nvPr/>
          </p:nvSpPr>
          <p:spPr bwMode="auto">
            <a:xfrm>
              <a:off x="0" y="269"/>
              <a:ext cx="1491" cy="6"/>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92" name="Rectangle 32"/>
            <p:cNvSpPr>
              <a:spLocks/>
            </p:cNvSpPr>
            <p:nvPr/>
          </p:nvSpPr>
          <p:spPr bwMode="auto">
            <a:xfrm>
              <a:off x="0" y="124"/>
              <a:ext cx="7" cy="145"/>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93" name="Rectangle 33"/>
            <p:cNvSpPr>
              <a:spLocks/>
            </p:cNvSpPr>
            <p:nvPr/>
          </p:nvSpPr>
          <p:spPr bwMode="auto">
            <a:xfrm>
              <a:off x="0" y="516"/>
              <a:ext cx="1491" cy="145"/>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94" name="Rectangle 34"/>
            <p:cNvSpPr>
              <a:spLocks/>
            </p:cNvSpPr>
            <p:nvPr/>
          </p:nvSpPr>
          <p:spPr bwMode="auto">
            <a:xfrm>
              <a:off x="0" y="516"/>
              <a:ext cx="1498" cy="7"/>
            </a:xfrm>
            <a:prstGeom prst="rect">
              <a:avLst/>
            </a:prstGeom>
            <a:blipFill dpi="0" rotWithShape="0">
              <a:blip r:embed="rId5"/>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95" name="Rectangle 35"/>
            <p:cNvSpPr>
              <a:spLocks/>
            </p:cNvSpPr>
            <p:nvPr/>
          </p:nvSpPr>
          <p:spPr bwMode="auto">
            <a:xfrm>
              <a:off x="1491" y="516"/>
              <a:ext cx="7" cy="151"/>
            </a:xfrm>
            <a:prstGeom prst="rect">
              <a:avLst/>
            </a:prstGeom>
            <a:blipFill dpi="0" rotWithShape="0">
              <a:blip r:embed="rId5"/>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96" name="Rectangle 36"/>
            <p:cNvSpPr>
              <a:spLocks/>
            </p:cNvSpPr>
            <p:nvPr/>
          </p:nvSpPr>
          <p:spPr bwMode="auto">
            <a:xfrm>
              <a:off x="0" y="661"/>
              <a:ext cx="1491" cy="6"/>
            </a:xfrm>
            <a:prstGeom prst="rect">
              <a:avLst/>
            </a:prstGeom>
            <a:blipFill dpi="0" rotWithShape="0">
              <a:blip r:embed="rId5"/>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97" name="Rectangle 37"/>
            <p:cNvSpPr>
              <a:spLocks/>
            </p:cNvSpPr>
            <p:nvPr/>
          </p:nvSpPr>
          <p:spPr bwMode="auto">
            <a:xfrm>
              <a:off x="0" y="516"/>
              <a:ext cx="7" cy="145"/>
            </a:xfrm>
            <a:prstGeom prst="rect">
              <a:avLst/>
            </a:prstGeom>
            <a:blipFill dpi="0" rotWithShape="0">
              <a:blip r:embed="rId5"/>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98" name="Rectangle 38"/>
            <p:cNvSpPr>
              <a:spLocks/>
            </p:cNvSpPr>
            <p:nvPr/>
          </p:nvSpPr>
          <p:spPr bwMode="auto">
            <a:xfrm>
              <a:off x="566" y="14"/>
              <a:ext cx="32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solidFill>
                    <a:srgbClr val="AB4F69"/>
                  </a:solidFill>
                  <a:latin typeface="Helvetica" charset="0"/>
                  <a:cs typeface="Helvetica" charset="0"/>
                  <a:sym typeface="Helvetica" charset="0"/>
                </a:rPr>
                <a:t>Header</a:t>
              </a:r>
            </a:p>
          </p:txBody>
        </p:sp>
        <p:sp>
          <p:nvSpPr>
            <p:cNvPr id="40999" name="Rectangle 39"/>
            <p:cNvSpPr>
              <a:spLocks/>
            </p:cNvSpPr>
            <p:nvPr/>
          </p:nvSpPr>
          <p:spPr bwMode="auto">
            <a:xfrm>
              <a:off x="265" y="145"/>
              <a:ext cx="824"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solidFill>
                    <a:srgbClr val="AB4F69"/>
                  </a:solidFill>
                  <a:latin typeface="Helvetica" charset="0"/>
                  <a:cs typeface="Helvetica" charset="0"/>
                  <a:sym typeface="Helvetica" charset="0"/>
                </a:rPr>
                <a:t>Sender Information</a:t>
              </a:r>
            </a:p>
          </p:txBody>
        </p:sp>
        <p:sp>
          <p:nvSpPr>
            <p:cNvPr id="41000" name="Rectangle 40"/>
            <p:cNvSpPr>
              <a:spLocks/>
            </p:cNvSpPr>
            <p:nvPr/>
          </p:nvSpPr>
          <p:spPr bwMode="auto">
            <a:xfrm>
              <a:off x="280" y="530"/>
              <a:ext cx="781"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solidFill>
                    <a:srgbClr val="AB4F69"/>
                  </a:solidFill>
                  <a:latin typeface="Helvetica" charset="0"/>
                  <a:cs typeface="Helvetica" charset="0"/>
                  <a:sym typeface="Helvetica" charset="0"/>
                </a:rPr>
                <a:t>Reception Report </a:t>
              </a:r>
            </a:p>
          </p:txBody>
        </p:sp>
        <p:sp>
          <p:nvSpPr>
            <p:cNvPr id="41001" name="Rectangle 41"/>
            <p:cNvSpPr>
              <a:spLocks/>
            </p:cNvSpPr>
            <p:nvPr/>
          </p:nvSpPr>
          <p:spPr bwMode="auto">
            <a:xfrm>
              <a:off x="108" y="681"/>
              <a:ext cx="1139"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solidFill>
                    <a:srgbClr val="AB4F69"/>
                  </a:solidFill>
                  <a:latin typeface="Helvetica" charset="0"/>
                  <a:cs typeface="Helvetica" charset="0"/>
                  <a:sym typeface="Helvetica" charset="0"/>
                </a:rPr>
                <a:t>Profile Specific Extensions</a:t>
              </a:r>
            </a:p>
          </p:txBody>
        </p:sp>
        <p:sp>
          <p:nvSpPr>
            <p:cNvPr id="41002" name="Rectangle 42"/>
            <p:cNvSpPr>
              <a:spLocks/>
            </p:cNvSpPr>
            <p:nvPr/>
          </p:nvSpPr>
          <p:spPr bwMode="auto">
            <a:xfrm>
              <a:off x="0" y="0"/>
              <a:ext cx="1498" cy="7"/>
            </a:xfrm>
            <a:prstGeom prst="rect">
              <a:avLst/>
            </a:pr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1003" name="Rectangle 43"/>
            <p:cNvSpPr>
              <a:spLocks/>
            </p:cNvSpPr>
            <p:nvPr/>
          </p:nvSpPr>
          <p:spPr bwMode="auto">
            <a:xfrm>
              <a:off x="1491" y="0"/>
              <a:ext cx="7" cy="131"/>
            </a:xfrm>
            <a:prstGeom prst="rect">
              <a:avLst/>
            </a:pr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1004" name="Rectangle 44"/>
            <p:cNvSpPr>
              <a:spLocks/>
            </p:cNvSpPr>
            <p:nvPr/>
          </p:nvSpPr>
          <p:spPr bwMode="auto">
            <a:xfrm>
              <a:off x="0" y="124"/>
              <a:ext cx="1491" cy="7"/>
            </a:xfrm>
            <a:prstGeom prst="rect">
              <a:avLst/>
            </a:pr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1005" name="Rectangle 45"/>
            <p:cNvSpPr>
              <a:spLocks/>
            </p:cNvSpPr>
            <p:nvPr/>
          </p:nvSpPr>
          <p:spPr bwMode="auto">
            <a:xfrm>
              <a:off x="0" y="0"/>
              <a:ext cx="7" cy="124"/>
            </a:xfrm>
            <a:prstGeom prst="rect">
              <a:avLst/>
            </a:pr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1006" name="Rectangle 46"/>
            <p:cNvSpPr>
              <a:spLocks/>
            </p:cNvSpPr>
            <p:nvPr/>
          </p:nvSpPr>
          <p:spPr bwMode="auto">
            <a:xfrm>
              <a:off x="0" y="269"/>
              <a:ext cx="1491" cy="144"/>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1007" name="Rectangle 47"/>
            <p:cNvSpPr>
              <a:spLocks/>
            </p:cNvSpPr>
            <p:nvPr/>
          </p:nvSpPr>
          <p:spPr bwMode="auto">
            <a:xfrm>
              <a:off x="0" y="269"/>
              <a:ext cx="1498" cy="6"/>
            </a:xfrm>
            <a:prstGeom prst="rect">
              <a:avLst/>
            </a:prstGeom>
            <a:blipFill dpi="0" rotWithShape="0">
              <a:blip r:embed="rId5"/>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1008" name="Rectangle 48"/>
            <p:cNvSpPr>
              <a:spLocks/>
            </p:cNvSpPr>
            <p:nvPr/>
          </p:nvSpPr>
          <p:spPr bwMode="auto">
            <a:xfrm>
              <a:off x="1491" y="269"/>
              <a:ext cx="7" cy="151"/>
            </a:xfrm>
            <a:prstGeom prst="rect">
              <a:avLst/>
            </a:prstGeom>
            <a:blipFill dpi="0" rotWithShape="0">
              <a:blip r:embed="rId5"/>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1009" name="Rectangle 49"/>
            <p:cNvSpPr>
              <a:spLocks/>
            </p:cNvSpPr>
            <p:nvPr/>
          </p:nvSpPr>
          <p:spPr bwMode="auto">
            <a:xfrm>
              <a:off x="0" y="413"/>
              <a:ext cx="1491" cy="7"/>
            </a:xfrm>
            <a:prstGeom prst="rect">
              <a:avLst/>
            </a:prstGeom>
            <a:blipFill dpi="0" rotWithShape="0">
              <a:blip r:embed="rId5"/>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1010" name="Rectangle 50"/>
            <p:cNvSpPr>
              <a:spLocks/>
            </p:cNvSpPr>
            <p:nvPr/>
          </p:nvSpPr>
          <p:spPr bwMode="auto">
            <a:xfrm>
              <a:off x="0" y="269"/>
              <a:ext cx="7" cy="144"/>
            </a:xfrm>
            <a:prstGeom prst="rect">
              <a:avLst/>
            </a:prstGeom>
            <a:blipFill dpi="0" rotWithShape="0">
              <a:blip r:embed="rId5"/>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1011" name="Rectangle 51"/>
            <p:cNvSpPr>
              <a:spLocks/>
            </p:cNvSpPr>
            <p:nvPr/>
          </p:nvSpPr>
          <p:spPr bwMode="auto">
            <a:xfrm>
              <a:off x="0" y="661"/>
              <a:ext cx="1498" cy="6"/>
            </a:xfrm>
            <a:prstGeom prst="rect">
              <a:avLst/>
            </a:pr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1012" name="Rectangle 52"/>
            <p:cNvSpPr>
              <a:spLocks/>
            </p:cNvSpPr>
            <p:nvPr/>
          </p:nvSpPr>
          <p:spPr bwMode="auto">
            <a:xfrm>
              <a:off x="1491" y="661"/>
              <a:ext cx="7" cy="151"/>
            </a:xfrm>
            <a:prstGeom prst="rect">
              <a:avLst/>
            </a:pr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1013" name="Rectangle 53"/>
            <p:cNvSpPr>
              <a:spLocks/>
            </p:cNvSpPr>
            <p:nvPr/>
          </p:nvSpPr>
          <p:spPr bwMode="auto">
            <a:xfrm>
              <a:off x="0" y="805"/>
              <a:ext cx="1491" cy="7"/>
            </a:xfrm>
            <a:prstGeom prst="rect">
              <a:avLst/>
            </a:pr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1014" name="Rectangle 54"/>
            <p:cNvSpPr>
              <a:spLocks/>
            </p:cNvSpPr>
            <p:nvPr/>
          </p:nvSpPr>
          <p:spPr bwMode="auto">
            <a:xfrm>
              <a:off x="0" y="661"/>
              <a:ext cx="7" cy="144"/>
            </a:xfrm>
            <a:prstGeom prst="rect">
              <a:avLst/>
            </a:pr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1015" name="Rectangle 55"/>
            <p:cNvSpPr>
              <a:spLocks/>
            </p:cNvSpPr>
            <p:nvPr/>
          </p:nvSpPr>
          <p:spPr bwMode="auto">
            <a:xfrm>
              <a:off x="294" y="303"/>
              <a:ext cx="781"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solidFill>
                    <a:srgbClr val="AB4F69"/>
                  </a:solidFill>
                  <a:latin typeface="Helvetica" charset="0"/>
                  <a:cs typeface="Helvetica" charset="0"/>
                  <a:sym typeface="Helvetica" charset="0"/>
                </a:rPr>
                <a:t>Reception Report </a:t>
              </a:r>
            </a:p>
          </p:txBody>
        </p:sp>
        <p:sp>
          <p:nvSpPr>
            <p:cNvPr id="41016" name="Rectangle 56"/>
            <p:cNvSpPr>
              <a:spLocks/>
            </p:cNvSpPr>
            <p:nvPr/>
          </p:nvSpPr>
          <p:spPr bwMode="auto">
            <a:xfrm>
              <a:off x="631" y="358"/>
              <a:ext cx="114"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600">
                  <a:solidFill>
                    <a:srgbClr val="0000FF"/>
                  </a:solidFill>
                  <a:latin typeface="Helvetica" charset="0"/>
                  <a:cs typeface="Helvetica" charset="0"/>
                  <a:sym typeface="Helvetica" charset="0"/>
                </a:rPr>
                <a:t>...</a:t>
              </a:r>
            </a:p>
          </p:txBody>
        </p:sp>
        <p:sp>
          <p:nvSpPr>
            <p:cNvPr id="41017" name="Rectangle 57"/>
            <p:cNvSpPr>
              <a:spLocks/>
            </p:cNvSpPr>
            <p:nvPr/>
          </p:nvSpPr>
          <p:spPr bwMode="auto">
            <a:xfrm>
              <a:off x="0" y="0"/>
              <a:ext cx="1498" cy="7"/>
            </a:xfrm>
            <a:prstGeom prst="rect">
              <a:avLst/>
            </a:pr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1018" name="Rectangle 58"/>
            <p:cNvSpPr>
              <a:spLocks/>
            </p:cNvSpPr>
            <p:nvPr/>
          </p:nvSpPr>
          <p:spPr bwMode="auto">
            <a:xfrm>
              <a:off x="1491" y="0"/>
              <a:ext cx="7" cy="812"/>
            </a:xfrm>
            <a:prstGeom prst="rect">
              <a:avLst/>
            </a:pr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1019" name="Rectangle 59"/>
            <p:cNvSpPr>
              <a:spLocks/>
            </p:cNvSpPr>
            <p:nvPr/>
          </p:nvSpPr>
          <p:spPr bwMode="auto">
            <a:xfrm>
              <a:off x="0" y="805"/>
              <a:ext cx="1491" cy="7"/>
            </a:xfrm>
            <a:prstGeom prst="rect">
              <a:avLst/>
            </a:pr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1020" name="Rectangle 60"/>
            <p:cNvSpPr>
              <a:spLocks/>
            </p:cNvSpPr>
            <p:nvPr/>
          </p:nvSpPr>
          <p:spPr bwMode="auto">
            <a:xfrm>
              <a:off x="0" y="0"/>
              <a:ext cx="7" cy="805"/>
            </a:xfrm>
            <a:prstGeom prst="rect">
              <a:avLst/>
            </a:pr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grpSp>
      <p:grpSp>
        <p:nvGrpSpPr>
          <p:cNvPr id="40964" name="Group 61"/>
          <p:cNvGrpSpPr>
            <a:grpSpLocks/>
          </p:cNvGrpSpPr>
          <p:nvPr/>
        </p:nvGrpSpPr>
        <p:grpSpPr bwMode="auto">
          <a:xfrm>
            <a:off x="5749925" y="4425950"/>
            <a:ext cx="2378075" cy="1093788"/>
            <a:chOff x="0" y="0"/>
            <a:chExt cx="1498" cy="689"/>
          </a:xfrm>
        </p:grpSpPr>
        <p:sp>
          <p:nvSpPr>
            <p:cNvPr id="40965" name="Rectangle 62"/>
            <p:cNvSpPr>
              <a:spLocks/>
            </p:cNvSpPr>
            <p:nvPr/>
          </p:nvSpPr>
          <p:spPr bwMode="auto">
            <a:xfrm>
              <a:off x="0" y="393"/>
              <a:ext cx="1491" cy="144"/>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66" name="Rectangle 63"/>
            <p:cNvSpPr>
              <a:spLocks/>
            </p:cNvSpPr>
            <p:nvPr/>
          </p:nvSpPr>
          <p:spPr bwMode="auto">
            <a:xfrm>
              <a:off x="0" y="393"/>
              <a:ext cx="1498" cy="7"/>
            </a:xfrm>
            <a:prstGeom prst="rect">
              <a:avLst/>
            </a:prstGeom>
            <a:blipFill dpi="0" rotWithShape="0">
              <a:blip r:embed="rId5"/>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67" name="Rectangle 64"/>
            <p:cNvSpPr>
              <a:spLocks/>
            </p:cNvSpPr>
            <p:nvPr/>
          </p:nvSpPr>
          <p:spPr bwMode="auto">
            <a:xfrm>
              <a:off x="1491" y="393"/>
              <a:ext cx="7" cy="151"/>
            </a:xfrm>
            <a:prstGeom prst="rect">
              <a:avLst/>
            </a:prstGeom>
            <a:blipFill dpi="0" rotWithShape="0">
              <a:blip r:embed="rId5"/>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68" name="Rectangle 65"/>
            <p:cNvSpPr>
              <a:spLocks/>
            </p:cNvSpPr>
            <p:nvPr/>
          </p:nvSpPr>
          <p:spPr bwMode="auto">
            <a:xfrm>
              <a:off x="0" y="537"/>
              <a:ext cx="1491" cy="7"/>
            </a:xfrm>
            <a:prstGeom prst="rect">
              <a:avLst/>
            </a:prstGeom>
            <a:blipFill dpi="0" rotWithShape="0">
              <a:blip r:embed="rId5"/>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69" name="Rectangle 66"/>
            <p:cNvSpPr>
              <a:spLocks/>
            </p:cNvSpPr>
            <p:nvPr/>
          </p:nvSpPr>
          <p:spPr bwMode="auto">
            <a:xfrm>
              <a:off x="0" y="393"/>
              <a:ext cx="7" cy="144"/>
            </a:xfrm>
            <a:prstGeom prst="rect">
              <a:avLst/>
            </a:prstGeom>
            <a:blipFill dpi="0" rotWithShape="0">
              <a:blip r:embed="rId5"/>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70" name="Rectangle 67"/>
            <p:cNvSpPr>
              <a:spLocks/>
            </p:cNvSpPr>
            <p:nvPr/>
          </p:nvSpPr>
          <p:spPr bwMode="auto">
            <a:xfrm>
              <a:off x="559" y="35"/>
              <a:ext cx="32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solidFill>
                    <a:srgbClr val="AB4F69"/>
                  </a:solidFill>
                  <a:latin typeface="Helvetica" charset="0"/>
                  <a:cs typeface="Helvetica" charset="0"/>
                  <a:sym typeface="Helvetica" charset="0"/>
                </a:rPr>
                <a:t>Header</a:t>
              </a:r>
            </a:p>
          </p:txBody>
        </p:sp>
        <p:sp>
          <p:nvSpPr>
            <p:cNvPr id="40971" name="Rectangle 68"/>
            <p:cNvSpPr>
              <a:spLocks/>
            </p:cNvSpPr>
            <p:nvPr/>
          </p:nvSpPr>
          <p:spPr bwMode="auto">
            <a:xfrm>
              <a:off x="280" y="406"/>
              <a:ext cx="781"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solidFill>
                    <a:srgbClr val="AB4F69"/>
                  </a:solidFill>
                  <a:latin typeface="Helvetica" charset="0"/>
                  <a:cs typeface="Helvetica" charset="0"/>
                  <a:sym typeface="Helvetica" charset="0"/>
                </a:rPr>
                <a:t>Reception Report </a:t>
              </a:r>
            </a:p>
          </p:txBody>
        </p:sp>
        <p:sp>
          <p:nvSpPr>
            <p:cNvPr id="40972" name="Rectangle 69"/>
            <p:cNvSpPr>
              <a:spLocks/>
            </p:cNvSpPr>
            <p:nvPr/>
          </p:nvSpPr>
          <p:spPr bwMode="auto">
            <a:xfrm>
              <a:off x="108" y="558"/>
              <a:ext cx="1139"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solidFill>
                    <a:srgbClr val="AB4F69"/>
                  </a:solidFill>
                  <a:latin typeface="Helvetica" charset="0"/>
                  <a:cs typeface="Helvetica" charset="0"/>
                  <a:sym typeface="Helvetica" charset="0"/>
                </a:rPr>
                <a:t>Profile Specific Extensions</a:t>
              </a:r>
            </a:p>
          </p:txBody>
        </p:sp>
        <p:sp>
          <p:nvSpPr>
            <p:cNvPr id="40973" name="Rectangle 70"/>
            <p:cNvSpPr>
              <a:spLocks/>
            </p:cNvSpPr>
            <p:nvPr/>
          </p:nvSpPr>
          <p:spPr bwMode="auto">
            <a:xfrm>
              <a:off x="0" y="138"/>
              <a:ext cx="1491" cy="151"/>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74" name="Rectangle 71"/>
            <p:cNvSpPr>
              <a:spLocks/>
            </p:cNvSpPr>
            <p:nvPr/>
          </p:nvSpPr>
          <p:spPr bwMode="auto">
            <a:xfrm>
              <a:off x="0" y="138"/>
              <a:ext cx="1498" cy="7"/>
            </a:xfrm>
            <a:prstGeom prst="rect">
              <a:avLst/>
            </a:prstGeom>
            <a:blipFill dpi="0" rotWithShape="0">
              <a:blip r:embed="rId5"/>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75" name="Rectangle 72"/>
            <p:cNvSpPr>
              <a:spLocks/>
            </p:cNvSpPr>
            <p:nvPr/>
          </p:nvSpPr>
          <p:spPr bwMode="auto">
            <a:xfrm>
              <a:off x="1491" y="138"/>
              <a:ext cx="7" cy="158"/>
            </a:xfrm>
            <a:prstGeom prst="rect">
              <a:avLst/>
            </a:prstGeom>
            <a:blipFill dpi="0" rotWithShape="0">
              <a:blip r:embed="rId5"/>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76" name="Rectangle 73"/>
            <p:cNvSpPr>
              <a:spLocks/>
            </p:cNvSpPr>
            <p:nvPr/>
          </p:nvSpPr>
          <p:spPr bwMode="auto">
            <a:xfrm>
              <a:off x="0" y="289"/>
              <a:ext cx="1491" cy="7"/>
            </a:xfrm>
            <a:prstGeom prst="rect">
              <a:avLst/>
            </a:prstGeom>
            <a:blipFill dpi="0" rotWithShape="0">
              <a:blip r:embed="rId5"/>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77" name="Rectangle 74"/>
            <p:cNvSpPr>
              <a:spLocks/>
            </p:cNvSpPr>
            <p:nvPr/>
          </p:nvSpPr>
          <p:spPr bwMode="auto">
            <a:xfrm>
              <a:off x="0" y="138"/>
              <a:ext cx="7" cy="151"/>
            </a:xfrm>
            <a:prstGeom prst="rect">
              <a:avLst/>
            </a:prstGeom>
            <a:blipFill dpi="0" rotWithShape="0">
              <a:blip r:embed="rId5"/>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78" name="Rectangle 75"/>
            <p:cNvSpPr>
              <a:spLocks/>
            </p:cNvSpPr>
            <p:nvPr/>
          </p:nvSpPr>
          <p:spPr bwMode="auto">
            <a:xfrm>
              <a:off x="0" y="537"/>
              <a:ext cx="1498" cy="7"/>
            </a:xfrm>
            <a:prstGeom prst="rect">
              <a:avLst/>
            </a:pr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79" name="Rectangle 76"/>
            <p:cNvSpPr>
              <a:spLocks/>
            </p:cNvSpPr>
            <p:nvPr/>
          </p:nvSpPr>
          <p:spPr bwMode="auto">
            <a:xfrm>
              <a:off x="1491" y="537"/>
              <a:ext cx="7" cy="152"/>
            </a:xfrm>
            <a:prstGeom prst="rect">
              <a:avLst/>
            </a:pr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80" name="Rectangle 77"/>
            <p:cNvSpPr>
              <a:spLocks/>
            </p:cNvSpPr>
            <p:nvPr/>
          </p:nvSpPr>
          <p:spPr bwMode="auto">
            <a:xfrm>
              <a:off x="0" y="682"/>
              <a:ext cx="1491" cy="7"/>
            </a:xfrm>
            <a:prstGeom prst="rect">
              <a:avLst/>
            </a:pr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81" name="Rectangle 78"/>
            <p:cNvSpPr>
              <a:spLocks/>
            </p:cNvSpPr>
            <p:nvPr/>
          </p:nvSpPr>
          <p:spPr bwMode="auto">
            <a:xfrm>
              <a:off x="0" y="537"/>
              <a:ext cx="7" cy="145"/>
            </a:xfrm>
            <a:prstGeom prst="rect">
              <a:avLst/>
            </a:pr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82" name="Rectangle 79"/>
            <p:cNvSpPr>
              <a:spLocks/>
            </p:cNvSpPr>
            <p:nvPr/>
          </p:nvSpPr>
          <p:spPr bwMode="auto">
            <a:xfrm>
              <a:off x="294" y="172"/>
              <a:ext cx="781"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solidFill>
                    <a:srgbClr val="AB4F69"/>
                  </a:solidFill>
                  <a:latin typeface="Helvetica" charset="0"/>
                  <a:cs typeface="Helvetica" charset="0"/>
                  <a:sym typeface="Helvetica" charset="0"/>
                </a:rPr>
                <a:t>Reception Report </a:t>
              </a:r>
            </a:p>
          </p:txBody>
        </p:sp>
        <p:sp>
          <p:nvSpPr>
            <p:cNvPr id="40983" name="Rectangle 80"/>
            <p:cNvSpPr>
              <a:spLocks/>
            </p:cNvSpPr>
            <p:nvPr/>
          </p:nvSpPr>
          <p:spPr bwMode="auto">
            <a:xfrm>
              <a:off x="631" y="227"/>
              <a:ext cx="114"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600">
                  <a:solidFill>
                    <a:srgbClr val="0000FF"/>
                  </a:solidFill>
                  <a:latin typeface="Helvetica" charset="0"/>
                  <a:cs typeface="Helvetica" charset="0"/>
                  <a:sym typeface="Helvetica" charset="0"/>
                </a:rPr>
                <a:t>...</a:t>
              </a:r>
            </a:p>
          </p:txBody>
        </p:sp>
        <p:sp>
          <p:nvSpPr>
            <p:cNvPr id="40984" name="Rectangle 81"/>
            <p:cNvSpPr>
              <a:spLocks/>
            </p:cNvSpPr>
            <p:nvPr/>
          </p:nvSpPr>
          <p:spPr bwMode="auto">
            <a:xfrm>
              <a:off x="0" y="0"/>
              <a:ext cx="1498" cy="7"/>
            </a:xfrm>
            <a:prstGeom prst="rect">
              <a:avLst/>
            </a:pr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85" name="Rectangle 82"/>
            <p:cNvSpPr>
              <a:spLocks/>
            </p:cNvSpPr>
            <p:nvPr/>
          </p:nvSpPr>
          <p:spPr bwMode="auto">
            <a:xfrm>
              <a:off x="1491" y="0"/>
              <a:ext cx="7" cy="689"/>
            </a:xfrm>
            <a:prstGeom prst="rect">
              <a:avLst/>
            </a:pr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86" name="Rectangle 83"/>
            <p:cNvSpPr>
              <a:spLocks/>
            </p:cNvSpPr>
            <p:nvPr/>
          </p:nvSpPr>
          <p:spPr bwMode="auto">
            <a:xfrm>
              <a:off x="0" y="682"/>
              <a:ext cx="1491" cy="7"/>
            </a:xfrm>
            <a:prstGeom prst="rect">
              <a:avLst/>
            </a:pr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0987" name="Rectangle 84"/>
            <p:cNvSpPr>
              <a:spLocks/>
            </p:cNvSpPr>
            <p:nvPr/>
          </p:nvSpPr>
          <p:spPr bwMode="auto">
            <a:xfrm>
              <a:off x="0" y="0"/>
              <a:ext cx="7" cy="682"/>
            </a:xfrm>
            <a:prstGeom prst="rect">
              <a:avLst/>
            </a:prstGeom>
            <a:blipFill dpi="0" rotWithShape="0">
              <a:blip r:embed="rId6"/>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grpSp>
    </p:spTree>
    <p:extLst>
      <p:ext uri="{BB962C8B-B14F-4D97-AF65-F5344CB8AC3E}">
        <p14:creationId xmlns:p14="http://schemas.microsoft.com/office/powerpoint/2010/main" val="260951863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2"/>
          <p:cNvSpPr>
            <a:spLocks noGrp="1" noChangeArrowheads="1"/>
          </p:cNvSpPr>
          <p:nvPr>
            <p:ph type="title"/>
          </p:nvPr>
        </p:nvSpPr>
        <p:spPr/>
        <p:txBody>
          <a:bodyPr/>
          <a:lstStyle/>
          <a:p>
            <a:r>
              <a:rPr lang="en-US" dirty="0"/>
              <a:t>Multimedia in </a:t>
            </a:r>
            <a:r>
              <a:rPr lang="en-US" dirty="0" smtClean="0"/>
              <a:t>networks </a:t>
            </a:r>
            <a:endParaRPr lang="en-US" dirty="0"/>
          </a:p>
        </p:txBody>
      </p:sp>
      <p:sp>
        <p:nvSpPr>
          <p:cNvPr id="178179" name="Rectangle 3"/>
          <p:cNvSpPr>
            <a:spLocks noGrp="1" noChangeArrowheads="1"/>
          </p:cNvSpPr>
          <p:nvPr>
            <p:ph sz="half" idx="1"/>
          </p:nvPr>
        </p:nvSpPr>
        <p:spPr/>
        <p:txBody>
          <a:bodyPr/>
          <a:lstStyle/>
          <a:p>
            <a:pPr>
              <a:buFont typeface="ZapfDingbats" charset="0"/>
              <a:buNone/>
            </a:pPr>
            <a:r>
              <a:rPr lang="en-US" sz="2400" u="sng" dirty="0">
                <a:solidFill>
                  <a:srgbClr val="FF0000"/>
                </a:solidFill>
              </a:rPr>
              <a:t>Streaming stored MM</a:t>
            </a:r>
            <a:endParaRPr lang="en-US" sz="2400" dirty="0"/>
          </a:p>
          <a:p>
            <a:r>
              <a:rPr lang="en-US" sz="2000" dirty="0"/>
              <a:t>Clients request audio/video files from servers and pipeline reception over the network and display</a:t>
            </a:r>
          </a:p>
          <a:p>
            <a:r>
              <a:rPr lang="en-US" sz="2000" dirty="0"/>
              <a:t>Interactive: user can control operation </a:t>
            </a:r>
            <a:r>
              <a:rPr lang="en-US" sz="2000" dirty="0" smtClean="0"/>
              <a:t>(pause</a:t>
            </a:r>
            <a:r>
              <a:rPr lang="en-US" sz="2000" dirty="0"/>
              <a:t>, resume, fast forward, rewind, etc.)</a:t>
            </a:r>
          </a:p>
          <a:p>
            <a:r>
              <a:rPr lang="en-US" sz="2000" dirty="0"/>
              <a:t>Delay: from client request until display start can be 1 to 10 </a:t>
            </a:r>
            <a:r>
              <a:rPr lang="en-US" sz="2000" dirty="0" smtClean="0"/>
              <a:t>seconds</a:t>
            </a:r>
          </a:p>
          <a:p>
            <a:pPr>
              <a:buFont typeface="ZapfDingbats" charset="0"/>
              <a:buNone/>
            </a:pPr>
            <a:r>
              <a:rPr lang="en-US" sz="2400" u="sng" dirty="0">
                <a:solidFill>
                  <a:srgbClr val="FF0000"/>
                </a:solidFill>
              </a:rPr>
              <a:t>Unidirectional Real-</a:t>
            </a:r>
            <a:r>
              <a:rPr lang="en-US" sz="2400" u="sng" dirty="0" smtClean="0">
                <a:solidFill>
                  <a:srgbClr val="FF0000"/>
                </a:solidFill>
              </a:rPr>
              <a:t>Time</a:t>
            </a:r>
            <a:endParaRPr lang="en-US" sz="2400" dirty="0">
              <a:solidFill>
                <a:schemeClr val="accent2"/>
              </a:solidFill>
            </a:endParaRPr>
          </a:p>
          <a:p>
            <a:r>
              <a:rPr lang="en-US" sz="2000" dirty="0"/>
              <a:t>similar to existing TV and radio stations, but delivery over the Internet</a:t>
            </a:r>
          </a:p>
          <a:p>
            <a:r>
              <a:rPr lang="en-US" sz="2000" dirty="0"/>
              <a:t>Non-interactive, just listen/view</a:t>
            </a:r>
          </a:p>
          <a:p>
            <a:endParaRPr lang="en-US" sz="2000" dirty="0"/>
          </a:p>
          <a:p>
            <a:endParaRPr lang="en-US" sz="2000" dirty="0"/>
          </a:p>
        </p:txBody>
      </p:sp>
      <p:sp>
        <p:nvSpPr>
          <p:cNvPr id="178180" name="Rectangle 4"/>
          <p:cNvSpPr>
            <a:spLocks noGrp="1" noChangeArrowheads="1"/>
          </p:cNvSpPr>
          <p:nvPr>
            <p:ph sz="half" idx="2"/>
          </p:nvPr>
        </p:nvSpPr>
        <p:spPr/>
        <p:txBody>
          <a:bodyPr/>
          <a:lstStyle/>
          <a:p>
            <a:pPr>
              <a:buFont typeface="ZapfDingbats" charset="0"/>
              <a:buNone/>
            </a:pPr>
            <a:r>
              <a:rPr lang="en-US" sz="2400" u="sng" dirty="0">
                <a:solidFill>
                  <a:srgbClr val="FF0000"/>
                </a:solidFill>
              </a:rPr>
              <a:t>Interactive Real-Time</a:t>
            </a:r>
            <a:endParaRPr lang="en-US" sz="2400" dirty="0"/>
          </a:p>
          <a:p>
            <a:pPr marL="0" indent="0">
              <a:buNone/>
            </a:pPr>
            <a:r>
              <a:rPr lang="en-US" sz="2000" dirty="0"/>
              <a:t>Phone or video conference</a:t>
            </a:r>
          </a:p>
          <a:p>
            <a:r>
              <a:rPr lang="en-US" sz="2000" dirty="0"/>
              <a:t>More stringent delay requirement than Streaming &amp; Unidirectional because of real-time nature</a:t>
            </a:r>
          </a:p>
          <a:p>
            <a:r>
              <a:rPr lang="en-US" sz="2000" dirty="0"/>
              <a:t>Audio: &lt; 150 </a:t>
            </a:r>
            <a:r>
              <a:rPr lang="en-US" sz="2000" dirty="0" err="1"/>
              <a:t>msec</a:t>
            </a:r>
            <a:r>
              <a:rPr lang="en-US" sz="2000" dirty="0"/>
              <a:t> good,</a:t>
            </a:r>
            <a:br>
              <a:rPr lang="en-US" sz="2000" dirty="0"/>
            </a:br>
            <a:r>
              <a:rPr lang="en-US" sz="2000" dirty="0"/>
              <a:t> &lt; 400 </a:t>
            </a:r>
            <a:r>
              <a:rPr lang="en-US" sz="2000" dirty="0" err="1"/>
              <a:t>msec</a:t>
            </a:r>
            <a:r>
              <a:rPr lang="en-US" sz="2000" dirty="0"/>
              <a:t> acceptable</a:t>
            </a:r>
          </a:p>
          <a:p>
            <a:r>
              <a:rPr lang="en-US" sz="2000" dirty="0"/>
              <a:t>Video: &lt; 150 </a:t>
            </a:r>
            <a:r>
              <a:rPr lang="en-US" sz="2000" dirty="0" err="1"/>
              <a:t>msec</a:t>
            </a:r>
            <a:r>
              <a:rPr lang="en-US" sz="2000" dirty="0"/>
              <a:t> acceptable</a:t>
            </a:r>
          </a:p>
          <a:p>
            <a:pPr marL="400050" lvl="1" indent="0">
              <a:buNone/>
            </a:pPr>
            <a:r>
              <a:rPr lang="en-US" sz="1600" dirty="0"/>
              <a:t>[Note: higher delays are feasible, but usage patterns change </a:t>
            </a:r>
            <a:r>
              <a:rPr lang="en-US" sz="1600" b="1" i="1" dirty="0"/>
              <a:t>(!)</a:t>
            </a:r>
            <a:r>
              <a:rPr lang="en-US" sz="1600" dirty="0"/>
              <a:t>]</a:t>
            </a:r>
          </a:p>
          <a:p>
            <a:pPr marL="0" indent="0">
              <a:buNone/>
            </a:pPr>
            <a:r>
              <a:rPr lang="en-US" sz="2000" dirty="0"/>
              <a:t>Games</a:t>
            </a:r>
            <a:r>
              <a:rPr lang="en-US" sz="2000" i="1" dirty="0"/>
              <a:t> (but also high-speed trading)</a:t>
            </a:r>
          </a:p>
          <a:p>
            <a:r>
              <a:rPr lang="en-US" sz="2000" dirty="0"/>
              <a:t>Role playing games: &lt; 500 </a:t>
            </a:r>
            <a:r>
              <a:rPr lang="en-US" sz="2000" dirty="0" err="1"/>
              <a:t>msec</a:t>
            </a:r>
            <a:endParaRPr lang="en-US" sz="2000" dirty="0"/>
          </a:p>
          <a:p>
            <a:r>
              <a:rPr lang="en-US" sz="2000" dirty="0"/>
              <a:t>First person shooter (FPS) games: &lt; 100 </a:t>
            </a:r>
            <a:r>
              <a:rPr lang="en-US" sz="2000" dirty="0" err="1"/>
              <a:t>msec</a:t>
            </a:r>
            <a:r>
              <a:rPr lang="en-US" sz="2000" dirty="0"/>
              <a:t> </a:t>
            </a:r>
            <a:r>
              <a:rPr lang="en-US" sz="2000" b="1" i="1" dirty="0"/>
              <a:t>(may be too high)</a:t>
            </a:r>
          </a:p>
          <a:p>
            <a:r>
              <a:rPr lang="en-US" sz="2000" dirty="0"/>
              <a:t>Cloud gaming FPS: &lt; 40 </a:t>
            </a:r>
            <a:r>
              <a:rPr lang="en-US" sz="2000" dirty="0" err="1"/>
              <a:t>msec</a:t>
            </a:r>
            <a:r>
              <a:rPr lang="en-US" sz="2000" dirty="0"/>
              <a:t> </a:t>
            </a:r>
            <a:r>
              <a:rPr lang="en-US" sz="2000" b="1" i="1" dirty="0"/>
              <a:t>(estimated)</a:t>
            </a:r>
          </a:p>
          <a:p>
            <a:endParaRPr lang="en-US" sz="2000" dirty="0"/>
          </a:p>
        </p:txBody>
      </p:sp>
      <p:sp>
        <p:nvSpPr>
          <p:cNvPr id="5" name="Rounded Rectangle 4"/>
          <p:cNvSpPr/>
          <p:nvPr/>
        </p:nvSpPr>
        <p:spPr>
          <a:xfrm>
            <a:off x="611560" y="3717032"/>
            <a:ext cx="3888432" cy="936104"/>
          </a:xfrm>
          <a:prstGeom prst="roundRect">
            <a:avLst/>
          </a:prstGeom>
          <a:ln w="57150" cmpd="sng">
            <a:solidFill>
              <a:srgbClr val="FF0000"/>
            </a:solidFill>
          </a:ln>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tx1"/>
              </a:solidFill>
              <a:effectLst/>
              <a:latin typeface="Tahoma" charset="0"/>
            </a:endParaRPr>
          </a:p>
        </p:txBody>
      </p:sp>
      <p:grpSp>
        <p:nvGrpSpPr>
          <p:cNvPr id="6" name="Group 5"/>
          <p:cNvGrpSpPr/>
          <p:nvPr/>
        </p:nvGrpSpPr>
        <p:grpSpPr>
          <a:xfrm>
            <a:off x="323528" y="285326"/>
            <a:ext cx="8468072" cy="6271720"/>
            <a:chOff x="208384" y="213318"/>
            <a:chExt cx="8468072" cy="6271720"/>
          </a:xfrm>
          <a:effectLst>
            <a:outerShdw blurRad="50800" dist="38100" dir="2700000" algn="tl" rotWithShape="0">
              <a:prstClr val="black">
                <a:alpha val="40000"/>
              </a:prstClr>
            </a:outerShdw>
          </a:effectLst>
        </p:grpSpPr>
        <p:pic>
          <p:nvPicPr>
            <p:cNvPr id="7" name="Picture 6"/>
            <p:cNvPicPr>
              <a:picLocks noChangeAspect="1"/>
            </p:cNvPicPr>
            <p:nvPr/>
          </p:nvPicPr>
          <p:blipFill>
            <a:blip r:embed="rId2"/>
            <a:stretch>
              <a:fillRect/>
            </a:stretch>
          </p:blipFill>
          <p:spPr>
            <a:xfrm>
              <a:off x="712440" y="836712"/>
              <a:ext cx="7531101" cy="5648326"/>
            </a:xfrm>
            <a:prstGeom prst="rect">
              <a:avLst/>
            </a:prstGeom>
            <a:ln>
              <a:solidFill>
                <a:schemeClr val="tx1"/>
              </a:solidFill>
            </a:ln>
            <a:effectLst>
              <a:outerShdw blurRad="50800" dist="38100" dir="2700000" algn="tl" rotWithShape="0">
                <a:prstClr val="black">
                  <a:alpha val="40000"/>
                </a:prstClr>
              </a:outerShdw>
            </a:effectLst>
          </p:spPr>
        </p:pic>
        <p:sp>
          <p:nvSpPr>
            <p:cNvPr id="8" name="TextBox 7"/>
            <p:cNvSpPr txBox="1"/>
            <p:nvPr/>
          </p:nvSpPr>
          <p:spPr>
            <a:xfrm>
              <a:off x="208384" y="213318"/>
              <a:ext cx="8468072" cy="738664"/>
            </a:xfrm>
            <a:prstGeom prst="rect">
              <a:avLst/>
            </a:prstGeom>
            <a:solidFill>
              <a:schemeClr val="bg1">
                <a:lumMod val="95000"/>
              </a:schemeClr>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lang="en-US" dirty="0" smtClean="0"/>
                <a:t>Slides by Prof. Ramesh </a:t>
              </a:r>
              <a:r>
                <a:rPr lang="en-US" dirty="0" err="1"/>
                <a:t>Sitaraman</a:t>
              </a:r>
              <a:r>
                <a:rPr lang="en-US" dirty="0"/>
                <a:t>, </a:t>
              </a:r>
              <a:r>
                <a:rPr lang="en-US" dirty="0" smtClean="0"/>
                <a:t>UMass, Amherst (</a:t>
              </a:r>
              <a:r>
                <a:rPr lang="en-US" dirty="0"/>
                <a:t>shown with </a:t>
              </a:r>
              <a:r>
                <a:rPr lang="en-US" dirty="0" smtClean="0"/>
                <a:t>permission)</a:t>
              </a:r>
            </a:p>
            <a:p>
              <a:r>
                <a:rPr lang="en-US" sz="1200" b="1" dirty="0" smtClean="0"/>
                <a:t>“Video </a:t>
              </a:r>
              <a:r>
                <a:rPr lang="en-US" sz="1200" b="1" dirty="0"/>
                <a:t>Stream Quality Impacts Viewer Behavior: Inferring Causality using Quasi-Experimental </a:t>
              </a:r>
              <a:r>
                <a:rPr lang="en-US" sz="1200" b="1" dirty="0" smtClean="0"/>
                <a:t>Designs”</a:t>
              </a:r>
              <a:r>
                <a:rPr lang="en-US" sz="1200" dirty="0" smtClean="0"/>
                <a:t>, </a:t>
              </a:r>
              <a:r>
                <a:rPr lang="en-US" sz="1200" dirty="0"/>
                <a:t>S. </a:t>
              </a:r>
              <a:r>
                <a:rPr lang="en-US" sz="1200" dirty="0" smtClean="0"/>
                <a:t>S. Krishnan </a:t>
              </a:r>
              <a:r>
                <a:rPr lang="en-US" sz="1200" dirty="0"/>
                <a:t>and </a:t>
              </a:r>
              <a:r>
                <a:rPr lang="en-US" sz="1200" dirty="0" smtClean="0"/>
                <a:t>R. </a:t>
              </a:r>
              <a:r>
                <a:rPr lang="en-US" sz="1200" dirty="0" err="1" smtClean="0"/>
                <a:t>Sitaraman</a:t>
              </a:r>
              <a:r>
                <a:rPr lang="en-US" sz="1200" dirty="0"/>
                <a:t>, </a:t>
              </a:r>
              <a:r>
                <a:rPr lang="en-US" sz="1200" dirty="0" smtClean="0"/>
                <a:t>ACM </a:t>
              </a:r>
              <a:r>
                <a:rPr lang="en-US" sz="1200" dirty="0"/>
                <a:t>Internet Measurement Conference (IMC), Boston, MA, Nov </a:t>
              </a:r>
              <a:r>
                <a:rPr lang="en-US" sz="1200" dirty="0" smtClean="0"/>
                <a:t>2012</a:t>
              </a:r>
              <a:endParaRPr lang="en-US" sz="1200" dirty="0"/>
            </a:p>
          </p:txBody>
        </p:sp>
      </p:grpSp>
    </p:spTree>
    <p:extLst>
      <p:ext uri="{BB962C8B-B14F-4D97-AF65-F5344CB8AC3E}">
        <p14:creationId xmlns:p14="http://schemas.microsoft.com/office/powerpoint/2010/main" val="294786828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RTP Mixer</a:t>
            </a:r>
          </a:p>
        </p:txBody>
      </p:sp>
      <p:sp>
        <p:nvSpPr>
          <p:cNvPr id="41986" name="Rectangle 3"/>
          <p:cNvSpPr>
            <a:spLocks noGrp="1" noChangeArrowheads="1"/>
          </p:cNvSpPr>
          <p:nvPr>
            <p:ph idx="1"/>
          </p:nvPr>
        </p:nvSpPr>
        <p:spPr/>
        <p:txBody>
          <a:bodyPr/>
          <a:lstStyle/>
          <a:p>
            <a:pPr marL="0" indent="0" eaLnBrk="1" hangingPunct="1">
              <a:buNone/>
            </a:pPr>
            <a:r>
              <a:rPr lang="en-US" sz="2400" dirty="0" smtClean="0">
                <a:latin typeface="Eurostile"/>
                <a:ea typeface="ＭＳ Ｐゴシック" charset="0"/>
                <a:cs typeface="Eurostile"/>
              </a:rPr>
              <a:t>Mixer idea</a:t>
            </a:r>
          </a:p>
          <a:p>
            <a:r>
              <a:rPr lang="en-US" sz="2000" dirty="0" smtClean="0">
                <a:ea typeface="ＭＳ Ｐゴシック" charset="0"/>
              </a:rPr>
              <a:t>If everybody in a large conference talks at the same time, understanding anything is anyway impossible</a:t>
            </a:r>
          </a:p>
          <a:p>
            <a:r>
              <a:rPr lang="en-US" sz="2000" dirty="0" smtClean="0">
                <a:latin typeface="Eurostile"/>
                <a:ea typeface="ＭＳ Ｐゴシック" charset="0"/>
                <a:cs typeface="Eurostile"/>
              </a:rPr>
              <a:t>Implement mixing of several senders in conference bridges</a:t>
            </a:r>
          </a:p>
          <a:p>
            <a:r>
              <a:rPr lang="en-US" sz="2000" dirty="0" smtClean="0">
                <a:ea typeface="ＭＳ Ｐゴシック" charset="0"/>
              </a:rPr>
              <a:t>Reduce bandwidth in large conferences by mixing several speakers into one stream</a:t>
            </a:r>
          </a:p>
          <a:p>
            <a:endParaRPr lang="en-US" sz="2400" dirty="0" smtClean="0">
              <a:latin typeface="Eurostile"/>
              <a:ea typeface="ＭＳ Ｐゴシック" charset="0"/>
              <a:cs typeface="Eurostile"/>
            </a:endParaRPr>
          </a:p>
          <a:p>
            <a:pPr marL="0" indent="0" eaLnBrk="1" hangingPunct="1">
              <a:buNone/>
            </a:pPr>
            <a:r>
              <a:rPr lang="en-US" sz="2400" dirty="0" smtClean="0">
                <a:ea typeface="ＭＳ Ｐゴシック" charset="0"/>
              </a:rPr>
              <a:t>Mixer tasks</a:t>
            </a:r>
            <a:endParaRPr lang="en-US" sz="2400" dirty="0">
              <a:latin typeface="Eurostile"/>
              <a:ea typeface="ＭＳ Ｐゴシック" charset="0"/>
              <a:cs typeface="Eurostile"/>
            </a:endParaRPr>
          </a:p>
          <a:p>
            <a:r>
              <a:rPr lang="en-US" sz="2000" dirty="0" smtClean="0">
                <a:latin typeface="Eurostile"/>
                <a:ea typeface="ＭＳ Ｐゴシック" charset="0"/>
                <a:cs typeface="Eurostile"/>
              </a:rPr>
              <a:t>Reconstruct </a:t>
            </a:r>
            <a:r>
              <a:rPr lang="en-US" sz="2000" dirty="0">
                <a:latin typeface="Eurostile"/>
                <a:ea typeface="ＭＳ Ｐゴシック" charset="0"/>
                <a:cs typeface="Eurostile"/>
              </a:rPr>
              <a:t>constant spacing generated by </a:t>
            </a:r>
            <a:r>
              <a:rPr lang="en-US" sz="2000" dirty="0" smtClean="0">
                <a:latin typeface="Eurostile"/>
                <a:ea typeface="ＭＳ Ｐゴシック" charset="0"/>
                <a:cs typeface="Eurostile"/>
              </a:rPr>
              <a:t>sender (jitter reduction)</a:t>
            </a:r>
            <a:endParaRPr lang="en-US" sz="2000" dirty="0">
              <a:latin typeface="Eurostile"/>
              <a:ea typeface="ＭＳ Ｐゴシック" charset="0"/>
              <a:cs typeface="Eurostile"/>
            </a:endParaRPr>
          </a:p>
          <a:p>
            <a:r>
              <a:rPr lang="en-US" sz="2000" dirty="0" smtClean="0">
                <a:latin typeface="Eurostile"/>
                <a:ea typeface="ＭＳ Ｐゴシック" charset="0"/>
                <a:cs typeface="Eurostile"/>
              </a:rPr>
              <a:t>Translate </a:t>
            </a:r>
            <a:r>
              <a:rPr lang="en-US" sz="2000" dirty="0">
                <a:latin typeface="Eurostile"/>
                <a:ea typeface="ＭＳ Ｐゴシック" charset="0"/>
                <a:cs typeface="Eurostile"/>
              </a:rPr>
              <a:t>audio encoding to a lower-bandwidth</a:t>
            </a:r>
          </a:p>
          <a:p>
            <a:r>
              <a:rPr lang="en-US" sz="2000" dirty="0" smtClean="0">
                <a:latin typeface="Eurostile"/>
                <a:ea typeface="ＭＳ Ｐゴシック" charset="0"/>
                <a:cs typeface="Eurostile"/>
              </a:rPr>
              <a:t>Mix </a:t>
            </a:r>
            <a:r>
              <a:rPr lang="en-US" sz="2000" dirty="0">
                <a:latin typeface="Eurostile"/>
                <a:ea typeface="ＭＳ Ｐゴシック" charset="0"/>
                <a:cs typeface="Eurostile"/>
              </a:rPr>
              <a:t>reconstructed audio streams into a single stream</a:t>
            </a:r>
          </a:p>
          <a:p>
            <a:r>
              <a:rPr lang="en-US" sz="2000" dirty="0" smtClean="0">
                <a:latin typeface="Eurostile"/>
                <a:ea typeface="ＭＳ Ｐゴシック" charset="0"/>
                <a:cs typeface="Eurostile"/>
              </a:rPr>
              <a:t>Resynchronize </a:t>
            </a:r>
            <a:r>
              <a:rPr lang="en-US" sz="2000" dirty="0">
                <a:latin typeface="Eurostile"/>
                <a:ea typeface="ＭＳ Ｐゴシック" charset="0"/>
                <a:cs typeface="Eurostile"/>
              </a:rPr>
              <a:t>incoming audio packets</a:t>
            </a:r>
          </a:p>
          <a:p>
            <a:pPr lvl="1"/>
            <a:r>
              <a:rPr lang="en-US" sz="1800" dirty="0">
                <a:latin typeface="Eurostile"/>
                <a:ea typeface="ＭＳ Ｐゴシック" charset="0"/>
                <a:cs typeface="Eurostile"/>
              </a:rPr>
              <a:t>New synchronization source value (SSRC) stored in packet</a:t>
            </a:r>
          </a:p>
          <a:p>
            <a:pPr lvl="1"/>
            <a:r>
              <a:rPr lang="en-US" sz="1800" dirty="0">
                <a:latin typeface="Eurostile"/>
                <a:ea typeface="ＭＳ Ｐゴシック" charset="0"/>
                <a:cs typeface="Eurostile"/>
              </a:rPr>
              <a:t>Incoming SSRCs are copied into the contributing synchronization source list (CSRC)</a:t>
            </a:r>
          </a:p>
          <a:p>
            <a:r>
              <a:rPr lang="en-US" sz="2000" dirty="0" smtClean="0">
                <a:latin typeface="Eurostile"/>
                <a:ea typeface="ＭＳ Ｐゴシック" charset="0"/>
                <a:cs typeface="Eurostile"/>
              </a:rPr>
              <a:t>Forward </a:t>
            </a:r>
            <a:r>
              <a:rPr lang="en-US" sz="2000" dirty="0">
                <a:latin typeface="Eurostile"/>
                <a:ea typeface="ＭＳ Ｐゴシック" charset="0"/>
                <a:cs typeface="Eurostile"/>
              </a:rPr>
              <a:t>the mixed packet </a:t>
            </a:r>
            <a:r>
              <a:rPr lang="en-US" sz="2000" dirty="0" smtClean="0">
                <a:latin typeface="Eurostile"/>
                <a:ea typeface="ＭＳ Ｐゴシック" charset="0"/>
                <a:cs typeface="Eurostile"/>
              </a:rPr>
              <a:t>stream</a:t>
            </a:r>
            <a:endParaRPr lang="en-US" sz="2000" dirty="0">
              <a:latin typeface="Eurostile"/>
              <a:ea typeface="ＭＳ Ｐゴシック" charset="0"/>
              <a:cs typeface="Eurostile"/>
            </a:endParaRPr>
          </a:p>
        </p:txBody>
      </p:sp>
    </p:spTree>
    <p:extLst>
      <p:ext uri="{BB962C8B-B14F-4D97-AF65-F5344CB8AC3E}">
        <p14:creationId xmlns:p14="http://schemas.microsoft.com/office/powerpoint/2010/main" val="947726534"/>
      </p:ext>
    </p:extLst>
  </p:cSld>
  <p:clrMapOvr>
    <a:masterClrMapping/>
  </p:clrMapOvr>
  <p:timing>
    <p:tnLst>
      <p:par>
        <p:cTn xmlns:p14="http://schemas.microsoft.com/office/powerpoint/2010/mai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Rectangle 25"/>
          <p:cNvSpPr>
            <a:spLocks noGrp="1" noChangeArrowheads="1"/>
          </p:cNvSpPr>
          <p:nvPr>
            <p:ph type="title"/>
          </p:nvPr>
        </p:nvSpPr>
        <p:spPr/>
        <p:txBody>
          <a:bodyPr rIns="132080"/>
          <a:lstStyle/>
          <a:p>
            <a:pPr eaLnBrk="1" hangingPunct="1"/>
            <a:r>
              <a:rPr lang="en-US">
                <a:latin typeface="Eurostile"/>
                <a:ea typeface="ＭＳ Ｐゴシック" charset="0"/>
                <a:cs typeface="Eurostile"/>
              </a:rPr>
              <a:t>RTP Translator</a:t>
            </a:r>
          </a:p>
        </p:txBody>
      </p:sp>
      <p:sp>
        <p:nvSpPr>
          <p:cNvPr id="43010" name="Rectangle 26"/>
          <p:cNvSpPr>
            <a:spLocks noGrp="1" noChangeArrowheads="1"/>
          </p:cNvSpPr>
          <p:nvPr>
            <p:ph idx="1"/>
          </p:nvPr>
        </p:nvSpPr>
        <p:spPr>
          <a:xfrm>
            <a:off x="755650" y="3068960"/>
            <a:ext cx="8199438" cy="3087836"/>
          </a:xfrm>
        </p:spPr>
        <p:txBody>
          <a:bodyPr rIns="132080"/>
          <a:lstStyle/>
          <a:p>
            <a:pPr marL="0" indent="0" eaLnBrk="1" hangingPunct="1">
              <a:buNone/>
            </a:pPr>
            <a:r>
              <a:rPr lang="en-US" sz="2400" dirty="0">
                <a:latin typeface="Eurostile"/>
                <a:ea typeface="ＭＳ Ｐゴシック" charset="0"/>
                <a:cs typeface="Eurostile"/>
              </a:rPr>
              <a:t>Translation between protocols</a:t>
            </a:r>
          </a:p>
          <a:p>
            <a:pPr marL="382588"/>
            <a:r>
              <a:rPr lang="en-US" sz="2400" dirty="0">
                <a:latin typeface="Eurostile"/>
                <a:ea typeface="ＭＳ Ｐゴシック" charset="0"/>
                <a:cs typeface="Eurostile"/>
              </a:rPr>
              <a:t>e.g., between IP and ST-2</a:t>
            </a:r>
          </a:p>
          <a:p>
            <a:pPr marL="0" indent="0" eaLnBrk="1" hangingPunct="1">
              <a:buNone/>
            </a:pPr>
            <a:r>
              <a:rPr lang="en-US" sz="2400" dirty="0" smtClean="0">
                <a:latin typeface="Eurostile"/>
                <a:ea typeface="ＭＳ Ｐゴシック" charset="0"/>
                <a:cs typeface="Eurostile"/>
              </a:rPr>
              <a:t>Translation </a:t>
            </a:r>
            <a:r>
              <a:rPr lang="en-US" sz="2400" dirty="0">
                <a:latin typeface="Eurostile"/>
                <a:ea typeface="ＭＳ Ｐゴシック" charset="0"/>
                <a:cs typeface="Eurostile"/>
              </a:rPr>
              <a:t>between encoding of </a:t>
            </a:r>
            <a:r>
              <a:rPr lang="en-US" sz="2400" dirty="0" smtClean="0">
                <a:latin typeface="Eurostile"/>
                <a:ea typeface="ＭＳ Ｐゴシック" charset="0"/>
                <a:cs typeface="Eurostile"/>
              </a:rPr>
              <a:t>data</a:t>
            </a:r>
            <a:endParaRPr lang="en-US" sz="2400" dirty="0">
              <a:latin typeface="Eurostile"/>
              <a:ea typeface="ＭＳ Ｐゴシック" charset="0"/>
              <a:cs typeface="Eurostile"/>
            </a:endParaRPr>
          </a:p>
          <a:p>
            <a:pPr marL="382588"/>
            <a:r>
              <a:rPr lang="en-US" sz="2400" dirty="0">
                <a:latin typeface="Eurostile"/>
                <a:ea typeface="ＭＳ Ｐゴシック" charset="0"/>
                <a:cs typeface="Eurostile"/>
              </a:rPr>
              <a:t>e.g. </a:t>
            </a:r>
            <a:r>
              <a:rPr lang="en-US" sz="2400" dirty="0" smtClean="0">
                <a:latin typeface="Eurostile"/>
                <a:ea typeface="ＭＳ Ｐゴシック" charset="0"/>
                <a:cs typeface="Eurostile"/>
              </a:rPr>
              <a:t>H.265 to H.263</a:t>
            </a:r>
          </a:p>
          <a:p>
            <a:pPr marL="382588"/>
            <a:r>
              <a:rPr lang="en-US" sz="2400" dirty="0" smtClean="0">
                <a:latin typeface="Eurostile"/>
                <a:ea typeface="ＭＳ Ｐゴシック" charset="0"/>
                <a:cs typeface="Eurostile"/>
              </a:rPr>
              <a:t>for </a:t>
            </a:r>
            <a:r>
              <a:rPr lang="en-US" sz="2400" dirty="0">
                <a:latin typeface="Eurostile"/>
                <a:ea typeface="ＭＳ Ｐゴシック" charset="0"/>
                <a:cs typeface="Eurostile"/>
              </a:rPr>
              <a:t>reduction of bandwidth without adapting sources</a:t>
            </a:r>
          </a:p>
          <a:p>
            <a:pPr marL="0" indent="0" eaLnBrk="1" hangingPunct="1">
              <a:buNone/>
            </a:pPr>
            <a:r>
              <a:rPr lang="en-US" sz="2400" dirty="0" smtClean="0">
                <a:latin typeface="Eurostile"/>
                <a:ea typeface="ＭＳ Ｐゴシック" charset="0"/>
                <a:cs typeface="Eurostile"/>
              </a:rPr>
              <a:t>No </a:t>
            </a:r>
            <a:r>
              <a:rPr lang="en-US" sz="2400" dirty="0">
                <a:latin typeface="Eurostile"/>
                <a:ea typeface="ＭＳ Ｐゴシック" charset="0"/>
                <a:cs typeface="Eurostile"/>
              </a:rPr>
              <a:t>resynchronization in translators	</a:t>
            </a:r>
          </a:p>
          <a:p>
            <a:pPr marL="382588"/>
            <a:r>
              <a:rPr lang="en-US" sz="2400" dirty="0">
                <a:latin typeface="Eurostile"/>
                <a:ea typeface="ＭＳ Ｐゴシック" charset="0"/>
                <a:cs typeface="Eurostile"/>
              </a:rPr>
              <a:t>SSRC and CSRC remain unchanged</a:t>
            </a:r>
          </a:p>
        </p:txBody>
      </p:sp>
      <p:grpSp>
        <p:nvGrpSpPr>
          <p:cNvPr id="43011" name="Group 27"/>
          <p:cNvGrpSpPr>
            <a:grpSpLocks/>
          </p:cNvGrpSpPr>
          <p:nvPr/>
        </p:nvGrpSpPr>
        <p:grpSpPr bwMode="auto">
          <a:xfrm>
            <a:off x="2057400" y="980728"/>
            <a:ext cx="5595938" cy="1901825"/>
            <a:chOff x="0" y="0"/>
            <a:chExt cx="3525" cy="1198"/>
          </a:xfrm>
        </p:grpSpPr>
        <p:sp>
          <p:nvSpPr>
            <p:cNvPr id="43012" name="Rectangle 28"/>
            <p:cNvSpPr>
              <a:spLocks/>
            </p:cNvSpPr>
            <p:nvPr/>
          </p:nvSpPr>
          <p:spPr bwMode="auto">
            <a:xfrm>
              <a:off x="2816" y="0"/>
              <a:ext cx="709" cy="384"/>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13" name="Rectangle 29"/>
            <p:cNvSpPr>
              <a:spLocks/>
            </p:cNvSpPr>
            <p:nvPr/>
          </p:nvSpPr>
          <p:spPr bwMode="auto">
            <a:xfrm>
              <a:off x="2816" y="573"/>
              <a:ext cx="709" cy="38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14" name="AutoShape 30"/>
            <p:cNvSpPr>
              <a:spLocks/>
            </p:cNvSpPr>
            <p:nvPr/>
          </p:nvSpPr>
          <p:spPr bwMode="auto">
            <a:xfrm>
              <a:off x="1798" y="573"/>
              <a:ext cx="616" cy="385"/>
            </a:xfrm>
            <a:custGeom>
              <a:avLst/>
              <a:gdLst>
                <a:gd name="T0" fmla="*/ 0 w 21600"/>
                <a:gd name="T1" fmla="*/ 21600 h 21600"/>
                <a:gd name="T2" fmla="*/ 10800 w 21600"/>
                <a:gd name="T3" fmla="*/ 0 h 21600"/>
                <a:gd name="T4" fmla="*/ 21600 w 21600"/>
                <a:gd name="T5" fmla="*/ 21600 h 21600"/>
                <a:gd name="T6" fmla="*/ 0 w 21600"/>
                <a:gd name="T7" fmla="*/ 21600 h 21600"/>
                <a:gd name="T8" fmla="*/ 0 w 21600"/>
                <a:gd name="T9" fmla="*/ 21600 h 21600"/>
                <a:gd name="T10" fmla="*/ 0 w 21600"/>
                <a:gd name="T11" fmla="*/ 0 h 21600"/>
                <a:gd name="T12" fmla="*/ 21600 w 21600"/>
                <a:gd name="T13" fmla="*/ 21600 h 21600"/>
              </a:gdLst>
              <a:ahLst/>
              <a:cxnLst>
                <a:cxn ang="0">
                  <a:pos x="T0" y="T1"/>
                </a:cxn>
                <a:cxn ang="0">
                  <a:pos x="T2" y="T3"/>
                </a:cxn>
                <a:cxn ang="0">
                  <a:pos x="T4" y="T5"/>
                </a:cxn>
                <a:cxn ang="0">
                  <a:pos x="T6" y="T7"/>
                </a:cxn>
                <a:cxn ang="0">
                  <a:pos x="T8" y="T9"/>
                </a:cxn>
              </a:cxnLst>
              <a:rect l="T10" t="T11" r="T12" b="T13"/>
              <a:pathLst>
                <a:path w="21600" h="21600">
                  <a:moveTo>
                    <a:pt x="0" y="21600"/>
                  </a:moveTo>
                  <a:lnTo>
                    <a:pt x="10800" y="0"/>
                  </a:lnTo>
                  <a:lnTo>
                    <a:pt x="21600" y="21600"/>
                  </a:lnTo>
                  <a:lnTo>
                    <a:pt x="0" y="21600"/>
                  </a:lnTo>
                  <a:close/>
                  <a:moveTo>
                    <a:pt x="0" y="21600"/>
                  </a:moveTo>
                </a:path>
              </a:pathLst>
            </a:cu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15" name="AutoShape 31"/>
            <p:cNvSpPr>
              <a:spLocks/>
            </p:cNvSpPr>
            <p:nvPr/>
          </p:nvSpPr>
          <p:spPr bwMode="auto">
            <a:xfrm>
              <a:off x="953" y="560"/>
              <a:ext cx="86" cy="40"/>
            </a:xfrm>
            <a:custGeom>
              <a:avLst/>
              <a:gdLst>
                <a:gd name="T0" fmla="*/ 0 w 21600"/>
                <a:gd name="T1" fmla="*/ 7020 h 21600"/>
                <a:gd name="T2" fmla="*/ 0 w 21600"/>
                <a:gd name="T3" fmla="*/ 0 h 21600"/>
                <a:gd name="T4" fmla="*/ 16074 w 21600"/>
                <a:gd name="T5" fmla="*/ 7020 h 21600"/>
                <a:gd name="T6" fmla="*/ 21600 w 21600"/>
                <a:gd name="T7" fmla="*/ 7020 h 21600"/>
                <a:gd name="T8" fmla="*/ 16074 w 21600"/>
                <a:gd name="T9" fmla="*/ 10800 h 21600"/>
                <a:gd name="T10" fmla="*/ 0 w 21600"/>
                <a:gd name="T11" fmla="*/ 21600 h 21600"/>
                <a:gd name="T12" fmla="*/ 0 w 21600"/>
                <a:gd name="T13" fmla="*/ 17820 h 21600"/>
                <a:gd name="T14" fmla="*/ 16074 w 21600"/>
                <a:gd name="T15" fmla="*/ 7020 h 21600"/>
                <a:gd name="T16" fmla="*/ 16074 w 21600"/>
                <a:gd name="T17" fmla="*/ 10800 h 21600"/>
                <a:gd name="T18" fmla="*/ 0 w 21600"/>
                <a:gd name="T19" fmla="*/ 3240 h 21600"/>
                <a:gd name="T20" fmla="*/ 0 w 21600"/>
                <a:gd name="T21" fmla="*/ 0 h 21600"/>
                <a:gd name="T22" fmla="*/ 1758 w 21600"/>
                <a:gd name="T23" fmla="*/ 0 h 21600"/>
                <a:gd name="T24" fmla="*/ 1758 w 21600"/>
                <a:gd name="T25" fmla="*/ 7020 h 21600"/>
                <a:gd name="T26" fmla="*/ 0 w 21600"/>
                <a:gd name="T27" fmla="*/ 7020 h 21600"/>
                <a:gd name="T28" fmla="*/ 0 w 21600"/>
                <a:gd name="T29" fmla="*/ 7020 h 21600"/>
                <a:gd name="T30" fmla="*/ 0 w 21600"/>
                <a:gd name="T31" fmla="*/ 0 h 21600"/>
                <a:gd name="T32" fmla="*/ 21600 w 21600"/>
                <a:gd name="T33"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T30" t="T31" r="T32" b="T33"/>
              <a:pathLst>
                <a:path w="21600" h="21600">
                  <a:moveTo>
                    <a:pt x="0" y="7020"/>
                  </a:moveTo>
                  <a:lnTo>
                    <a:pt x="0" y="0"/>
                  </a:lnTo>
                  <a:lnTo>
                    <a:pt x="16074" y="7020"/>
                  </a:lnTo>
                  <a:lnTo>
                    <a:pt x="21600" y="7020"/>
                  </a:lnTo>
                  <a:lnTo>
                    <a:pt x="16074" y="10800"/>
                  </a:lnTo>
                  <a:lnTo>
                    <a:pt x="0" y="21600"/>
                  </a:lnTo>
                  <a:lnTo>
                    <a:pt x="0" y="17820"/>
                  </a:lnTo>
                  <a:lnTo>
                    <a:pt x="16074" y="7020"/>
                  </a:lnTo>
                  <a:lnTo>
                    <a:pt x="16074" y="10800"/>
                  </a:lnTo>
                  <a:lnTo>
                    <a:pt x="0" y="3240"/>
                  </a:lnTo>
                  <a:lnTo>
                    <a:pt x="0" y="0"/>
                  </a:lnTo>
                  <a:lnTo>
                    <a:pt x="1758" y="0"/>
                  </a:lnTo>
                  <a:lnTo>
                    <a:pt x="1758" y="7020"/>
                  </a:lnTo>
                  <a:lnTo>
                    <a:pt x="0" y="7020"/>
                  </a:lnTo>
                  <a:close/>
                  <a:moveTo>
                    <a:pt x="0" y="7020"/>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16" name="Line 32"/>
            <p:cNvSpPr>
              <a:spLocks noChangeShapeType="1"/>
            </p:cNvSpPr>
            <p:nvPr/>
          </p:nvSpPr>
          <p:spPr bwMode="auto">
            <a:xfrm>
              <a:off x="953" y="573"/>
              <a:ext cx="7" cy="2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a:lstStyle/>
            <a:p>
              <a:endParaRPr lang="en-US"/>
            </a:p>
          </p:txBody>
        </p:sp>
        <p:sp>
          <p:nvSpPr>
            <p:cNvPr id="43017" name="AutoShape 33"/>
            <p:cNvSpPr>
              <a:spLocks/>
            </p:cNvSpPr>
            <p:nvPr/>
          </p:nvSpPr>
          <p:spPr bwMode="auto">
            <a:xfrm>
              <a:off x="953" y="560"/>
              <a:ext cx="64" cy="33"/>
            </a:xfrm>
            <a:custGeom>
              <a:avLst/>
              <a:gdLst>
                <a:gd name="T0" fmla="*/ 0 w 21600"/>
                <a:gd name="T1" fmla="*/ 8509 h 21600"/>
                <a:gd name="T2" fmla="*/ 0 w 21600"/>
                <a:gd name="T3" fmla="*/ 0 h 21600"/>
                <a:gd name="T4" fmla="*/ 21600 w 21600"/>
                <a:gd name="T5" fmla="*/ 8509 h 21600"/>
                <a:gd name="T6" fmla="*/ 0 w 21600"/>
                <a:gd name="T7" fmla="*/ 21600 h 21600"/>
                <a:gd name="T8" fmla="*/ 0 w 21600"/>
                <a:gd name="T9" fmla="*/ 8509 h 21600"/>
                <a:gd name="T10" fmla="*/ 0 w 21600"/>
                <a:gd name="T11" fmla="*/ 8509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0" y="8509"/>
                  </a:moveTo>
                  <a:lnTo>
                    <a:pt x="0" y="0"/>
                  </a:lnTo>
                  <a:lnTo>
                    <a:pt x="21600" y="8509"/>
                  </a:lnTo>
                  <a:lnTo>
                    <a:pt x="0" y="21600"/>
                  </a:lnTo>
                  <a:lnTo>
                    <a:pt x="0" y="8509"/>
                  </a:lnTo>
                  <a:close/>
                  <a:moveTo>
                    <a:pt x="0" y="8509"/>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18" name="Rectangle 34"/>
            <p:cNvSpPr>
              <a:spLocks/>
            </p:cNvSpPr>
            <p:nvPr/>
          </p:nvSpPr>
          <p:spPr bwMode="auto">
            <a:xfrm>
              <a:off x="523" y="573"/>
              <a:ext cx="423" cy="7"/>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19" name="AutoShape 35"/>
            <p:cNvSpPr>
              <a:spLocks/>
            </p:cNvSpPr>
            <p:nvPr/>
          </p:nvSpPr>
          <p:spPr bwMode="auto">
            <a:xfrm>
              <a:off x="2737" y="748"/>
              <a:ext cx="64" cy="41"/>
            </a:xfrm>
            <a:custGeom>
              <a:avLst/>
              <a:gdLst>
                <a:gd name="T0" fmla="*/ 0 w 21600"/>
                <a:gd name="T1" fmla="*/ 11063 h 21600"/>
                <a:gd name="T2" fmla="*/ 0 w 21600"/>
                <a:gd name="T3" fmla="*/ 0 h 21600"/>
                <a:gd name="T4" fmla="*/ 21600 w 21600"/>
                <a:gd name="T5" fmla="*/ 11063 h 21600"/>
                <a:gd name="T6" fmla="*/ 21600 w 21600"/>
                <a:gd name="T7" fmla="*/ 14224 h 21600"/>
                <a:gd name="T8" fmla="*/ 0 w 21600"/>
                <a:gd name="T9" fmla="*/ 21600 h 21600"/>
                <a:gd name="T10" fmla="*/ 0 w 21600"/>
                <a:gd name="T11" fmla="*/ 17912 h 21600"/>
                <a:gd name="T12" fmla="*/ 21600 w 21600"/>
                <a:gd name="T13" fmla="*/ 11063 h 21600"/>
                <a:gd name="T14" fmla="*/ 21600 w 21600"/>
                <a:gd name="T15" fmla="*/ 14224 h 21600"/>
                <a:gd name="T16" fmla="*/ 0 w 21600"/>
                <a:gd name="T17" fmla="*/ 3688 h 21600"/>
                <a:gd name="T18" fmla="*/ 0 w 21600"/>
                <a:gd name="T19" fmla="*/ 0 h 21600"/>
                <a:gd name="T20" fmla="*/ 2363 w 21600"/>
                <a:gd name="T21" fmla="*/ 0 h 21600"/>
                <a:gd name="T22" fmla="*/ 2363 w 21600"/>
                <a:gd name="T23" fmla="*/ 11063 h 21600"/>
                <a:gd name="T24" fmla="*/ 0 w 21600"/>
                <a:gd name="T25" fmla="*/ 11063 h 21600"/>
                <a:gd name="T26" fmla="*/ 0 w 21600"/>
                <a:gd name="T27" fmla="*/ 11063 h 21600"/>
                <a:gd name="T28" fmla="*/ 0 w 21600"/>
                <a:gd name="T29" fmla="*/ 0 h 21600"/>
                <a:gd name="T30" fmla="*/ 21600 w 21600"/>
                <a:gd name="T31"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T28" t="T29" r="T30" b="T31"/>
              <a:pathLst>
                <a:path w="21600" h="21600">
                  <a:moveTo>
                    <a:pt x="0" y="11063"/>
                  </a:moveTo>
                  <a:lnTo>
                    <a:pt x="0" y="0"/>
                  </a:lnTo>
                  <a:lnTo>
                    <a:pt x="21600" y="11063"/>
                  </a:lnTo>
                  <a:lnTo>
                    <a:pt x="21600" y="14224"/>
                  </a:lnTo>
                  <a:lnTo>
                    <a:pt x="0" y="21600"/>
                  </a:lnTo>
                  <a:lnTo>
                    <a:pt x="0" y="17912"/>
                  </a:lnTo>
                  <a:lnTo>
                    <a:pt x="21600" y="11063"/>
                  </a:lnTo>
                  <a:lnTo>
                    <a:pt x="21600" y="14224"/>
                  </a:lnTo>
                  <a:lnTo>
                    <a:pt x="0" y="3688"/>
                  </a:lnTo>
                  <a:lnTo>
                    <a:pt x="0" y="0"/>
                  </a:lnTo>
                  <a:lnTo>
                    <a:pt x="2363" y="0"/>
                  </a:lnTo>
                  <a:lnTo>
                    <a:pt x="2363" y="11063"/>
                  </a:lnTo>
                  <a:lnTo>
                    <a:pt x="0" y="11063"/>
                  </a:lnTo>
                  <a:close/>
                  <a:moveTo>
                    <a:pt x="0" y="11063"/>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20" name="Line 36"/>
            <p:cNvSpPr>
              <a:spLocks noChangeShapeType="1"/>
            </p:cNvSpPr>
            <p:nvPr/>
          </p:nvSpPr>
          <p:spPr bwMode="auto">
            <a:xfrm>
              <a:off x="2737" y="769"/>
              <a:ext cx="7" cy="1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a:lstStyle/>
            <a:p>
              <a:endParaRPr lang="en-US"/>
            </a:p>
          </p:txBody>
        </p:sp>
        <p:sp>
          <p:nvSpPr>
            <p:cNvPr id="43021" name="AutoShape 37"/>
            <p:cNvSpPr>
              <a:spLocks/>
            </p:cNvSpPr>
            <p:nvPr/>
          </p:nvSpPr>
          <p:spPr bwMode="auto">
            <a:xfrm>
              <a:off x="2737" y="748"/>
              <a:ext cx="64" cy="34"/>
            </a:xfrm>
            <a:custGeom>
              <a:avLst/>
              <a:gdLst>
                <a:gd name="T0" fmla="*/ 0 w 21600"/>
                <a:gd name="T1" fmla="*/ 13341 h 21600"/>
                <a:gd name="T2" fmla="*/ 0 w 21600"/>
                <a:gd name="T3" fmla="*/ 0 h 21600"/>
                <a:gd name="T4" fmla="*/ 21600 w 21600"/>
                <a:gd name="T5" fmla="*/ 13341 h 21600"/>
                <a:gd name="T6" fmla="*/ 0 w 21600"/>
                <a:gd name="T7" fmla="*/ 21600 h 21600"/>
                <a:gd name="T8" fmla="*/ 0 w 21600"/>
                <a:gd name="T9" fmla="*/ 13341 h 21600"/>
                <a:gd name="T10" fmla="*/ 0 w 21600"/>
                <a:gd name="T11" fmla="*/ 13341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0" y="13341"/>
                  </a:moveTo>
                  <a:lnTo>
                    <a:pt x="0" y="0"/>
                  </a:lnTo>
                  <a:lnTo>
                    <a:pt x="21600" y="13341"/>
                  </a:lnTo>
                  <a:lnTo>
                    <a:pt x="0" y="21600"/>
                  </a:lnTo>
                  <a:lnTo>
                    <a:pt x="0" y="13341"/>
                  </a:lnTo>
                  <a:close/>
                  <a:moveTo>
                    <a:pt x="0" y="13341"/>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22" name="Rectangle 38"/>
            <p:cNvSpPr>
              <a:spLocks/>
            </p:cNvSpPr>
            <p:nvPr/>
          </p:nvSpPr>
          <p:spPr bwMode="auto">
            <a:xfrm>
              <a:off x="2264" y="769"/>
              <a:ext cx="473" cy="6"/>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23" name="AutoShape 39"/>
            <p:cNvSpPr>
              <a:spLocks/>
            </p:cNvSpPr>
            <p:nvPr/>
          </p:nvSpPr>
          <p:spPr bwMode="auto">
            <a:xfrm>
              <a:off x="881" y="378"/>
              <a:ext cx="609" cy="384"/>
            </a:xfrm>
            <a:custGeom>
              <a:avLst/>
              <a:gdLst>
                <a:gd name="T0" fmla="*/ 0 w 21600"/>
                <a:gd name="T1" fmla="*/ 21600 h 21600"/>
                <a:gd name="T2" fmla="*/ 10924 w 21600"/>
                <a:gd name="T3" fmla="*/ 0 h 21600"/>
                <a:gd name="T4" fmla="*/ 21600 w 21600"/>
                <a:gd name="T5" fmla="*/ 21600 h 21600"/>
                <a:gd name="T6" fmla="*/ 0 w 21600"/>
                <a:gd name="T7" fmla="*/ 21600 h 21600"/>
                <a:gd name="T8" fmla="*/ 0 w 21600"/>
                <a:gd name="T9" fmla="*/ 21600 h 21600"/>
                <a:gd name="T10" fmla="*/ 0 w 21600"/>
                <a:gd name="T11" fmla="*/ 0 h 21600"/>
                <a:gd name="T12" fmla="*/ 21600 w 21600"/>
                <a:gd name="T13" fmla="*/ 21600 h 21600"/>
              </a:gdLst>
              <a:ahLst/>
              <a:cxnLst>
                <a:cxn ang="0">
                  <a:pos x="T0" y="T1"/>
                </a:cxn>
                <a:cxn ang="0">
                  <a:pos x="T2" y="T3"/>
                </a:cxn>
                <a:cxn ang="0">
                  <a:pos x="T4" y="T5"/>
                </a:cxn>
                <a:cxn ang="0">
                  <a:pos x="T6" y="T7"/>
                </a:cxn>
                <a:cxn ang="0">
                  <a:pos x="T8" y="T9"/>
                </a:cxn>
              </a:cxnLst>
              <a:rect l="T10" t="T11" r="T12" b="T13"/>
              <a:pathLst>
                <a:path w="21600" h="21600">
                  <a:moveTo>
                    <a:pt x="0" y="21600"/>
                  </a:moveTo>
                  <a:lnTo>
                    <a:pt x="10924" y="0"/>
                  </a:lnTo>
                  <a:lnTo>
                    <a:pt x="21600" y="21600"/>
                  </a:lnTo>
                  <a:lnTo>
                    <a:pt x="0" y="21600"/>
                  </a:lnTo>
                  <a:close/>
                  <a:moveTo>
                    <a:pt x="0" y="21600"/>
                  </a:moveTo>
                </a:path>
              </a:pathLst>
            </a:cu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24" name="Rectangle 40"/>
            <p:cNvSpPr>
              <a:spLocks/>
            </p:cNvSpPr>
            <p:nvPr/>
          </p:nvSpPr>
          <p:spPr bwMode="auto">
            <a:xfrm>
              <a:off x="1347" y="580"/>
              <a:ext cx="236" cy="7"/>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25" name="AutoShape 41"/>
            <p:cNvSpPr>
              <a:spLocks/>
            </p:cNvSpPr>
            <p:nvPr/>
          </p:nvSpPr>
          <p:spPr bwMode="auto">
            <a:xfrm>
              <a:off x="1870" y="722"/>
              <a:ext cx="86" cy="53"/>
            </a:xfrm>
            <a:custGeom>
              <a:avLst/>
              <a:gdLst>
                <a:gd name="T0" fmla="*/ 1758 w 21600"/>
                <a:gd name="T1" fmla="*/ 5298 h 21600"/>
                <a:gd name="T2" fmla="*/ 3516 w 21600"/>
                <a:gd name="T3" fmla="*/ 0 h 21600"/>
                <a:gd name="T4" fmla="*/ 16074 w 21600"/>
                <a:gd name="T5" fmla="*/ 19155 h 21600"/>
                <a:gd name="T6" fmla="*/ 21600 w 21600"/>
                <a:gd name="T7" fmla="*/ 21600 h 21600"/>
                <a:gd name="T8" fmla="*/ 16074 w 21600"/>
                <a:gd name="T9" fmla="*/ 21600 h 21600"/>
                <a:gd name="T10" fmla="*/ 0 w 21600"/>
                <a:gd name="T11" fmla="*/ 16302 h 21600"/>
                <a:gd name="T12" fmla="*/ 0 w 21600"/>
                <a:gd name="T13" fmla="*/ 13449 h 21600"/>
                <a:gd name="T14" fmla="*/ 16074 w 21600"/>
                <a:gd name="T15" fmla="*/ 19155 h 21600"/>
                <a:gd name="T16" fmla="*/ 16074 w 21600"/>
                <a:gd name="T17" fmla="*/ 21600 h 21600"/>
                <a:gd name="T18" fmla="*/ 3516 w 21600"/>
                <a:gd name="T19" fmla="*/ 2445 h 21600"/>
                <a:gd name="T20" fmla="*/ 3516 w 21600"/>
                <a:gd name="T21" fmla="*/ 0 h 21600"/>
                <a:gd name="T22" fmla="*/ 5274 w 21600"/>
                <a:gd name="T23" fmla="*/ 0 h 21600"/>
                <a:gd name="T24" fmla="*/ 3516 w 21600"/>
                <a:gd name="T25" fmla="*/ 5298 h 21600"/>
                <a:gd name="T26" fmla="*/ 1758 w 21600"/>
                <a:gd name="T27" fmla="*/ 5298 h 21600"/>
                <a:gd name="T28" fmla="*/ 1758 w 21600"/>
                <a:gd name="T29" fmla="*/ 5298 h 21600"/>
                <a:gd name="T30" fmla="*/ 0 w 21600"/>
                <a:gd name="T31" fmla="*/ 0 h 21600"/>
                <a:gd name="T32" fmla="*/ 21600 w 21600"/>
                <a:gd name="T33"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T30" t="T31" r="T32" b="T33"/>
              <a:pathLst>
                <a:path w="21600" h="21600">
                  <a:moveTo>
                    <a:pt x="1758" y="5298"/>
                  </a:moveTo>
                  <a:lnTo>
                    <a:pt x="3516" y="0"/>
                  </a:lnTo>
                  <a:lnTo>
                    <a:pt x="16074" y="19155"/>
                  </a:lnTo>
                  <a:lnTo>
                    <a:pt x="21600" y="21600"/>
                  </a:lnTo>
                  <a:lnTo>
                    <a:pt x="16074" y="21600"/>
                  </a:lnTo>
                  <a:lnTo>
                    <a:pt x="0" y="16302"/>
                  </a:lnTo>
                  <a:lnTo>
                    <a:pt x="0" y="13449"/>
                  </a:lnTo>
                  <a:lnTo>
                    <a:pt x="16074" y="19155"/>
                  </a:lnTo>
                  <a:lnTo>
                    <a:pt x="16074" y="21600"/>
                  </a:lnTo>
                  <a:lnTo>
                    <a:pt x="3516" y="2445"/>
                  </a:lnTo>
                  <a:lnTo>
                    <a:pt x="3516" y="0"/>
                  </a:lnTo>
                  <a:lnTo>
                    <a:pt x="5274" y="0"/>
                  </a:lnTo>
                  <a:lnTo>
                    <a:pt x="3516" y="5298"/>
                  </a:lnTo>
                  <a:lnTo>
                    <a:pt x="1758" y="5298"/>
                  </a:lnTo>
                  <a:close/>
                  <a:moveTo>
                    <a:pt x="1758" y="5298"/>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26" name="AutoShape 42"/>
            <p:cNvSpPr>
              <a:spLocks/>
            </p:cNvSpPr>
            <p:nvPr/>
          </p:nvSpPr>
          <p:spPr bwMode="auto">
            <a:xfrm>
              <a:off x="1870" y="735"/>
              <a:ext cx="14" cy="20"/>
            </a:xfrm>
            <a:custGeom>
              <a:avLst/>
              <a:gdLst>
                <a:gd name="T0" fmla="*/ 0 w 21600"/>
                <a:gd name="T1" fmla="*/ 21600 h 21600"/>
                <a:gd name="T2" fmla="*/ 10800 w 21600"/>
                <a:gd name="T3" fmla="*/ 0 h 21600"/>
                <a:gd name="T4" fmla="*/ 21600 w 21600"/>
                <a:gd name="T5" fmla="*/ 0 h 21600"/>
                <a:gd name="T6" fmla="*/ 10800 w 21600"/>
                <a:gd name="T7" fmla="*/ 21600 h 21600"/>
                <a:gd name="T8" fmla="*/ 0 w 21600"/>
                <a:gd name="T9" fmla="*/ 21600 h 21600"/>
                <a:gd name="T10" fmla="*/ 0 w 21600"/>
                <a:gd name="T11" fmla="*/ 21600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0" y="21600"/>
                  </a:moveTo>
                  <a:lnTo>
                    <a:pt x="10800" y="0"/>
                  </a:lnTo>
                  <a:lnTo>
                    <a:pt x="21600" y="0"/>
                  </a:lnTo>
                  <a:lnTo>
                    <a:pt x="10800" y="21600"/>
                  </a:lnTo>
                  <a:lnTo>
                    <a:pt x="0" y="21600"/>
                  </a:lnTo>
                  <a:close/>
                  <a:moveTo>
                    <a:pt x="0" y="21600"/>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27" name="AutoShape 43"/>
            <p:cNvSpPr>
              <a:spLocks/>
            </p:cNvSpPr>
            <p:nvPr/>
          </p:nvSpPr>
          <p:spPr bwMode="auto">
            <a:xfrm>
              <a:off x="1870" y="722"/>
              <a:ext cx="64" cy="47"/>
            </a:xfrm>
            <a:custGeom>
              <a:avLst/>
              <a:gdLst>
                <a:gd name="T0" fmla="*/ 2363 w 21600"/>
                <a:gd name="T1" fmla="*/ 5974 h 21600"/>
                <a:gd name="T2" fmla="*/ 4725 w 21600"/>
                <a:gd name="T3" fmla="*/ 0 h 21600"/>
                <a:gd name="T4" fmla="*/ 21600 w 21600"/>
                <a:gd name="T5" fmla="*/ 21600 h 21600"/>
                <a:gd name="T6" fmla="*/ 0 w 21600"/>
                <a:gd name="T7" fmla="*/ 15166 h 21600"/>
                <a:gd name="T8" fmla="*/ 2363 w 21600"/>
                <a:gd name="T9" fmla="*/ 5974 h 21600"/>
                <a:gd name="T10" fmla="*/ 2363 w 21600"/>
                <a:gd name="T11" fmla="*/ 5974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2363" y="5974"/>
                  </a:moveTo>
                  <a:lnTo>
                    <a:pt x="4725" y="0"/>
                  </a:lnTo>
                  <a:lnTo>
                    <a:pt x="21600" y="21600"/>
                  </a:lnTo>
                  <a:lnTo>
                    <a:pt x="0" y="15166"/>
                  </a:lnTo>
                  <a:lnTo>
                    <a:pt x="2363" y="5974"/>
                  </a:lnTo>
                  <a:close/>
                  <a:moveTo>
                    <a:pt x="2363" y="5974"/>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28" name="AutoShape 44"/>
            <p:cNvSpPr>
              <a:spLocks/>
            </p:cNvSpPr>
            <p:nvPr/>
          </p:nvSpPr>
          <p:spPr bwMode="auto">
            <a:xfrm>
              <a:off x="1583" y="580"/>
              <a:ext cx="294" cy="162"/>
            </a:xfrm>
            <a:custGeom>
              <a:avLst/>
              <a:gdLst>
                <a:gd name="T0" fmla="*/ 0 w 21600"/>
                <a:gd name="T1" fmla="*/ 0 h 21600"/>
                <a:gd name="T2" fmla="*/ 0 w 21600"/>
                <a:gd name="T3" fmla="*/ 933 h 21600"/>
                <a:gd name="T4" fmla="*/ 21600 w 21600"/>
                <a:gd name="T5" fmla="*/ 21600 h 21600"/>
                <a:gd name="T6" fmla="*/ 21600 w 21600"/>
                <a:gd name="T7" fmla="*/ 20667 h 21600"/>
                <a:gd name="T8" fmla="*/ 0 w 21600"/>
                <a:gd name="T9" fmla="*/ 0 h 21600"/>
                <a:gd name="T10" fmla="*/ 0 w 21600"/>
                <a:gd name="T11" fmla="*/ 0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0" y="0"/>
                  </a:moveTo>
                  <a:lnTo>
                    <a:pt x="0" y="933"/>
                  </a:lnTo>
                  <a:lnTo>
                    <a:pt x="21600" y="21600"/>
                  </a:lnTo>
                  <a:lnTo>
                    <a:pt x="21600" y="20667"/>
                  </a:lnTo>
                  <a:lnTo>
                    <a:pt x="0" y="0"/>
                  </a:lnTo>
                  <a:close/>
                  <a:moveTo>
                    <a:pt x="0" y="0"/>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29" name="AutoShape 45"/>
            <p:cNvSpPr>
              <a:spLocks/>
            </p:cNvSpPr>
            <p:nvPr/>
          </p:nvSpPr>
          <p:spPr bwMode="auto">
            <a:xfrm>
              <a:off x="2737" y="189"/>
              <a:ext cx="79" cy="54"/>
            </a:xfrm>
            <a:custGeom>
              <a:avLst/>
              <a:gdLst>
                <a:gd name="T0" fmla="*/ 1914 w 21600"/>
                <a:gd name="T1" fmla="*/ 10800 h 21600"/>
                <a:gd name="T2" fmla="*/ 0 w 21600"/>
                <a:gd name="T3" fmla="*/ 5200 h 21600"/>
                <a:gd name="T4" fmla="*/ 17499 w 21600"/>
                <a:gd name="T5" fmla="*/ 2800 h 21600"/>
                <a:gd name="T6" fmla="*/ 21600 w 21600"/>
                <a:gd name="T7" fmla="*/ 0 h 21600"/>
                <a:gd name="T8" fmla="*/ 17499 w 21600"/>
                <a:gd name="T9" fmla="*/ 5200 h 21600"/>
                <a:gd name="T10" fmla="*/ 3828 w 21600"/>
                <a:gd name="T11" fmla="*/ 21600 h 21600"/>
                <a:gd name="T12" fmla="*/ 3828 w 21600"/>
                <a:gd name="T13" fmla="*/ 18800 h 21600"/>
                <a:gd name="T14" fmla="*/ 17499 w 21600"/>
                <a:gd name="T15" fmla="*/ 2800 h 21600"/>
                <a:gd name="T16" fmla="*/ 17499 w 21600"/>
                <a:gd name="T17" fmla="*/ 5200 h 21600"/>
                <a:gd name="T18" fmla="*/ 0 w 21600"/>
                <a:gd name="T19" fmla="*/ 8000 h 21600"/>
                <a:gd name="T20" fmla="*/ 0 w 21600"/>
                <a:gd name="T21" fmla="*/ 5200 h 21600"/>
                <a:gd name="T22" fmla="*/ 1914 w 21600"/>
                <a:gd name="T23" fmla="*/ 5200 h 21600"/>
                <a:gd name="T24" fmla="*/ 3828 w 21600"/>
                <a:gd name="T25" fmla="*/ 10800 h 21600"/>
                <a:gd name="T26" fmla="*/ 1914 w 21600"/>
                <a:gd name="T27" fmla="*/ 10800 h 21600"/>
                <a:gd name="T28" fmla="*/ 1914 w 21600"/>
                <a:gd name="T29" fmla="*/ 10800 h 21600"/>
                <a:gd name="T30" fmla="*/ 0 w 21600"/>
                <a:gd name="T31" fmla="*/ 0 h 21600"/>
                <a:gd name="T32" fmla="*/ 21600 w 21600"/>
                <a:gd name="T33"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T30" t="T31" r="T32" b="T33"/>
              <a:pathLst>
                <a:path w="21600" h="21600">
                  <a:moveTo>
                    <a:pt x="1914" y="10800"/>
                  </a:moveTo>
                  <a:lnTo>
                    <a:pt x="0" y="5200"/>
                  </a:lnTo>
                  <a:lnTo>
                    <a:pt x="17499" y="2800"/>
                  </a:lnTo>
                  <a:lnTo>
                    <a:pt x="21600" y="0"/>
                  </a:lnTo>
                  <a:lnTo>
                    <a:pt x="17499" y="5200"/>
                  </a:lnTo>
                  <a:lnTo>
                    <a:pt x="3828" y="21600"/>
                  </a:lnTo>
                  <a:lnTo>
                    <a:pt x="3828" y="18800"/>
                  </a:lnTo>
                  <a:lnTo>
                    <a:pt x="17499" y="2800"/>
                  </a:lnTo>
                  <a:lnTo>
                    <a:pt x="17499" y="5200"/>
                  </a:lnTo>
                  <a:lnTo>
                    <a:pt x="0" y="8000"/>
                  </a:lnTo>
                  <a:lnTo>
                    <a:pt x="0" y="5200"/>
                  </a:lnTo>
                  <a:lnTo>
                    <a:pt x="1914" y="5200"/>
                  </a:lnTo>
                  <a:lnTo>
                    <a:pt x="3828" y="10800"/>
                  </a:lnTo>
                  <a:lnTo>
                    <a:pt x="1914" y="10800"/>
                  </a:lnTo>
                  <a:close/>
                  <a:moveTo>
                    <a:pt x="1914" y="10800"/>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30" name="AutoShape 46"/>
            <p:cNvSpPr>
              <a:spLocks/>
            </p:cNvSpPr>
            <p:nvPr/>
          </p:nvSpPr>
          <p:spPr bwMode="auto">
            <a:xfrm>
              <a:off x="2744" y="216"/>
              <a:ext cx="14" cy="20"/>
            </a:xfrm>
            <a:custGeom>
              <a:avLst/>
              <a:gdLst>
                <a:gd name="T0" fmla="*/ 10800 w 21600"/>
                <a:gd name="T1" fmla="*/ 21600 h 21600"/>
                <a:gd name="T2" fmla="*/ 0 w 21600"/>
                <a:gd name="T3" fmla="*/ 0 h 21600"/>
                <a:gd name="T4" fmla="*/ 10800 w 21600"/>
                <a:gd name="T5" fmla="*/ 0 h 21600"/>
                <a:gd name="T6" fmla="*/ 21600 w 21600"/>
                <a:gd name="T7" fmla="*/ 21600 h 21600"/>
                <a:gd name="T8" fmla="*/ 10800 w 21600"/>
                <a:gd name="T9" fmla="*/ 21600 h 21600"/>
                <a:gd name="T10" fmla="*/ 10800 w 21600"/>
                <a:gd name="T11" fmla="*/ 21600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10800" y="21600"/>
                  </a:moveTo>
                  <a:lnTo>
                    <a:pt x="0" y="0"/>
                  </a:lnTo>
                  <a:lnTo>
                    <a:pt x="10800" y="0"/>
                  </a:lnTo>
                  <a:lnTo>
                    <a:pt x="21600" y="21600"/>
                  </a:lnTo>
                  <a:lnTo>
                    <a:pt x="10800" y="21600"/>
                  </a:lnTo>
                  <a:close/>
                  <a:moveTo>
                    <a:pt x="10800" y="21600"/>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31" name="AutoShape 47"/>
            <p:cNvSpPr>
              <a:spLocks/>
            </p:cNvSpPr>
            <p:nvPr/>
          </p:nvSpPr>
          <p:spPr bwMode="auto">
            <a:xfrm>
              <a:off x="2737" y="196"/>
              <a:ext cx="64" cy="40"/>
            </a:xfrm>
            <a:custGeom>
              <a:avLst/>
              <a:gdLst>
                <a:gd name="T0" fmla="*/ 2363 w 21600"/>
                <a:gd name="T1" fmla="*/ 10800 h 21600"/>
                <a:gd name="T2" fmla="*/ 0 w 21600"/>
                <a:gd name="T3" fmla="*/ 3240 h 21600"/>
                <a:gd name="T4" fmla="*/ 21600 w 21600"/>
                <a:gd name="T5" fmla="*/ 0 h 21600"/>
                <a:gd name="T6" fmla="*/ 4725 w 21600"/>
                <a:gd name="T7" fmla="*/ 21600 h 21600"/>
                <a:gd name="T8" fmla="*/ 2363 w 21600"/>
                <a:gd name="T9" fmla="*/ 10800 h 21600"/>
                <a:gd name="T10" fmla="*/ 2363 w 21600"/>
                <a:gd name="T11" fmla="*/ 10800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2363" y="10800"/>
                  </a:moveTo>
                  <a:lnTo>
                    <a:pt x="0" y="3240"/>
                  </a:lnTo>
                  <a:lnTo>
                    <a:pt x="21600" y="0"/>
                  </a:lnTo>
                  <a:lnTo>
                    <a:pt x="4725" y="21600"/>
                  </a:lnTo>
                  <a:lnTo>
                    <a:pt x="2363" y="10800"/>
                  </a:lnTo>
                  <a:close/>
                  <a:moveTo>
                    <a:pt x="2363" y="10800"/>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32" name="AutoShape 48"/>
            <p:cNvSpPr>
              <a:spLocks/>
            </p:cNvSpPr>
            <p:nvPr/>
          </p:nvSpPr>
          <p:spPr bwMode="auto">
            <a:xfrm>
              <a:off x="1583" y="216"/>
              <a:ext cx="1154" cy="371"/>
            </a:xfrm>
            <a:custGeom>
              <a:avLst/>
              <a:gdLst>
                <a:gd name="T0" fmla="*/ 0 w 21600"/>
                <a:gd name="T1" fmla="*/ 21192 h 21600"/>
                <a:gd name="T2" fmla="*/ 0 w 21600"/>
                <a:gd name="T3" fmla="*/ 21600 h 21600"/>
                <a:gd name="T4" fmla="*/ 21600 w 21600"/>
                <a:gd name="T5" fmla="*/ 408 h 21600"/>
                <a:gd name="T6" fmla="*/ 21600 w 21600"/>
                <a:gd name="T7" fmla="*/ 0 h 21600"/>
                <a:gd name="T8" fmla="*/ 0 w 21600"/>
                <a:gd name="T9" fmla="*/ 21192 h 21600"/>
                <a:gd name="T10" fmla="*/ 0 w 21600"/>
                <a:gd name="T11" fmla="*/ 21192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0" y="21192"/>
                  </a:moveTo>
                  <a:lnTo>
                    <a:pt x="0" y="21600"/>
                  </a:lnTo>
                  <a:lnTo>
                    <a:pt x="21600" y="408"/>
                  </a:lnTo>
                  <a:lnTo>
                    <a:pt x="21600" y="0"/>
                  </a:lnTo>
                  <a:lnTo>
                    <a:pt x="0" y="21192"/>
                  </a:lnTo>
                  <a:close/>
                  <a:moveTo>
                    <a:pt x="0" y="21192"/>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33" name="Rectangle 49"/>
            <p:cNvSpPr>
              <a:spLocks/>
            </p:cNvSpPr>
            <p:nvPr/>
          </p:nvSpPr>
          <p:spPr bwMode="auto">
            <a:xfrm>
              <a:off x="666" y="459"/>
              <a:ext cx="20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ATM</a:t>
              </a:r>
            </a:p>
          </p:txBody>
        </p:sp>
        <p:sp>
          <p:nvSpPr>
            <p:cNvPr id="43034" name="Rectangle 50"/>
            <p:cNvSpPr>
              <a:spLocks/>
            </p:cNvSpPr>
            <p:nvPr/>
          </p:nvSpPr>
          <p:spPr bwMode="auto">
            <a:xfrm>
              <a:off x="1361" y="465"/>
              <a:ext cx="21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UDP</a:t>
              </a:r>
            </a:p>
          </p:txBody>
        </p:sp>
        <p:sp>
          <p:nvSpPr>
            <p:cNvPr id="43035" name="Rectangle 51"/>
            <p:cNvSpPr>
              <a:spLocks/>
            </p:cNvSpPr>
            <p:nvPr/>
          </p:nvSpPr>
          <p:spPr bwMode="auto">
            <a:xfrm>
              <a:off x="989" y="782"/>
              <a:ext cx="397"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Protocol</a:t>
              </a:r>
            </a:p>
          </p:txBody>
        </p:sp>
        <p:sp>
          <p:nvSpPr>
            <p:cNvPr id="43036" name="Rectangle 52"/>
            <p:cNvSpPr>
              <a:spLocks/>
            </p:cNvSpPr>
            <p:nvPr/>
          </p:nvSpPr>
          <p:spPr bwMode="auto">
            <a:xfrm>
              <a:off x="946" y="890"/>
              <a:ext cx="47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Translator</a:t>
              </a:r>
            </a:p>
          </p:txBody>
        </p:sp>
        <p:sp>
          <p:nvSpPr>
            <p:cNvPr id="43037" name="Rectangle 53"/>
            <p:cNvSpPr>
              <a:spLocks/>
            </p:cNvSpPr>
            <p:nvPr/>
          </p:nvSpPr>
          <p:spPr bwMode="auto">
            <a:xfrm>
              <a:off x="22" y="465"/>
              <a:ext cx="29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MPEG</a:t>
              </a:r>
            </a:p>
          </p:txBody>
        </p:sp>
        <p:sp>
          <p:nvSpPr>
            <p:cNvPr id="43038" name="Rectangle 54"/>
            <p:cNvSpPr>
              <a:spLocks/>
            </p:cNvSpPr>
            <p:nvPr/>
          </p:nvSpPr>
          <p:spPr bwMode="auto">
            <a:xfrm>
              <a:off x="0" y="580"/>
              <a:ext cx="333"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Source</a:t>
              </a:r>
            </a:p>
          </p:txBody>
        </p:sp>
        <p:sp>
          <p:nvSpPr>
            <p:cNvPr id="43039" name="Rectangle 55"/>
            <p:cNvSpPr>
              <a:spLocks/>
            </p:cNvSpPr>
            <p:nvPr/>
          </p:nvSpPr>
          <p:spPr bwMode="auto">
            <a:xfrm>
              <a:off x="3023" y="81"/>
              <a:ext cx="29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MPEG</a:t>
              </a:r>
            </a:p>
          </p:txBody>
        </p:sp>
        <p:sp>
          <p:nvSpPr>
            <p:cNvPr id="43040" name="Rectangle 56"/>
            <p:cNvSpPr>
              <a:spLocks/>
            </p:cNvSpPr>
            <p:nvPr/>
          </p:nvSpPr>
          <p:spPr bwMode="auto">
            <a:xfrm>
              <a:off x="3066" y="196"/>
              <a:ext cx="21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Sink</a:t>
              </a:r>
            </a:p>
          </p:txBody>
        </p:sp>
        <p:sp>
          <p:nvSpPr>
            <p:cNvPr id="43041" name="Rectangle 57"/>
            <p:cNvSpPr>
              <a:spLocks/>
            </p:cNvSpPr>
            <p:nvPr/>
          </p:nvSpPr>
          <p:spPr bwMode="auto">
            <a:xfrm>
              <a:off x="3038" y="654"/>
              <a:ext cx="264"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H.263</a:t>
              </a:r>
            </a:p>
          </p:txBody>
        </p:sp>
        <p:sp>
          <p:nvSpPr>
            <p:cNvPr id="43042" name="Rectangle 58"/>
            <p:cNvSpPr>
              <a:spLocks/>
            </p:cNvSpPr>
            <p:nvPr/>
          </p:nvSpPr>
          <p:spPr bwMode="auto">
            <a:xfrm>
              <a:off x="3066" y="769"/>
              <a:ext cx="21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Sink</a:t>
              </a:r>
            </a:p>
          </p:txBody>
        </p:sp>
        <p:sp>
          <p:nvSpPr>
            <p:cNvPr id="43043" name="Rectangle 59"/>
            <p:cNvSpPr>
              <a:spLocks/>
            </p:cNvSpPr>
            <p:nvPr/>
          </p:nvSpPr>
          <p:spPr bwMode="auto">
            <a:xfrm>
              <a:off x="1970" y="978"/>
              <a:ext cx="30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Profile</a:t>
              </a:r>
            </a:p>
          </p:txBody>
        </p:sp>
        <p:sp>
          <p:nvSpPr>
            <p:cNvPr id="43044" name="Rectangle 60"/>
            <p:cNvSpPr>
              <a:spLocks/>
            </p:cNvSpPr>
            <p:nvPr/>
          </p:nvSpPr>
          <p:spPr bwMode="auto">
            <a:xfrm>
              <a:off x="1877" y="1086"/>
              <a:ext cx="47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Translator</a:t>
              </a:r>
            </a:p>
          </p:txBody>
        </p:sp>
      </p:grpSp>
    </p:spTree>
    <p:extLst>
      <p:ext uri="{BB962C8B-B14F-4D97-AF65-F5344CB8AC3E}">
        <p14:creationId xmlns:p14="http://schemas.microsoft.com/office/powerpoint/2010/main" val="122492274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RTP</a:t>
            </a:r>
            <a:r>
              <a:rPr lang="en-US" b="1">
                <a:latin typeface="Eurostile"/>
                <a:ea typeface="ＭＳ Ｐゴシック" charset="0"/>
                <a:cs typeface="Eurostile"/>
              </a:rPr>
              <a:t> </a:t>
            </a:r>
            <a:r>
              <a:rPr lang="en-US">
                <a:latin typeface="Eurostile"/>
                <a:ea typeface="ＭＳ Ｐゴシック" charset="0"/>
                <a:cs typeface="Eurostile"/>
              </a:rPr>
              <a:t>Identifiers</a:t>
            </a:r>
          </a:p>
        </p:txBody>
      </p:sp>
      <p:sp>
        <p:nvSpPr>
          <p:cNvPr id="44034" name="Rectangle 3"/>
          <p:cNvSpPr>
            <a:spLocks noChangeArrowheads="1"/>
          </p:cNvSpPr>
          <p:nvPr/>
        </p:nvSpPr>
        <p:spPr bwMode="auto">
          <a:xfrm>
            <a:off x="884238" y="2084388"/>
            <a:ext cx="1185862" cy="458787"/>
          </a:xfrm>
          <a:prstGeom prst="rect">
            <a:avLst/>
          </a:prstGeom>
          <a:solidFill>
            <a:srgbClr val="C0C0C0"/>
          </a:solidFill>
          <a:ln w="9525">
            <a:solidFill>
              <a:schemeClr val="tx1"/>
            </a:solidFill>
            <a:miter lim="800000"/>
            <a:headEnd/>
            <a:tailEnd/>
          </a:ln>
        </p:spPr>
        <p:txBody>
          <a:bodyPr wrap="none"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S1</a:t>
            </a:r>
            <a:endParaRPr lang="en-US" sz="2000" b="0"/>
          </a:p>
        </p:txBody>
      </p:sp>
      <p:sp>
        <p:nvSpPr>
          <p:cNvPr id="44035" name="Rectangle 4"/>
          <p:cNvSpPr>
            <a:spLocks noChangeArrowheads="1"/>
          </p:cNvSpPr>
          <p:nvPr/>
        </p:nvSpPr>
        <p:spPr bwMode="auto">
          <a:xfrm>
            <a:off x="5168900" y="2084388"/>
            <a:ext cx="1185863" cy="458787"/>
          </a:xfrm>
          <a:prstGeom prst="rect">
            <a:avLst/>
          </a:prstGeom>
          <a:solidFill>
            <a:srgbClr val="C0C0C0"/>
          </a:solidFill>
          <a:ln w="9525">
            <a:solidFill>
              <a:schemeClr val="tx1"/>
            </a:solidFill>
            <a:miter lim="800000"/>
            <a:headEnd/>
            <a:tailEnd/>
          </a:ln>
        </p:spPr>
        <p:txBody>
          <a:bodyPr wrap="none"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S3</a:t>
            </a:r>
            <a:endParaRPr lang="en-US" sz="2000" b="0"/>
          </a:p>
        </p:txBody>
      </p:sp>
      <p:sp>
        <p:nvSpPr>
          <p:cNvPr id="44036" name="Rectangle 5"/>
          <p:cNvSpPr>
            <a:spLocks noChangeArrowheads="1"/>
          </p:cNvSpPr>
          <p:nvPr/>
        </p:nvSpPr>
        <p:spPr bwMode="auto">
          <a:xfrm>
            <a:off x="884238" y="4710113"/>
            <a:ext cx="1185862" cy="458787"/>
          </a:xfrm>
          <a:prstGeom prst="rect">
            <a:avLst/>
          </a:prstGeom>
          <a:solidFill>
            <a:srgbClr val="C0C0C0"/>
          </a:solidFill>
          <a:ln w="9525">
            <a:solidFill>
              <a:schemeClr val="tx1"/>
            </a:solidFill>
            <a:miter lim="800000"/>
            <a:headEnd/>
            <a:tailEnd/>
          </a:ln>
        </p:spPr>
        <p:txBody>
          <a:bodyPr wrap="none"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S2</a:t>
            </a:r>
            <a:endParaRPr lang="en-US" sz="2000" b="0"/>
          </a:p>
        </p:txBody>
      </p:sp>
      <p:sp>
        <p:nvSpPr>
          <p:cNvPr id="44037" name="Rectangle 6"/>
          <p:cNvSpPr>
            <a:spLocks noChangeArrowheads="1"/>
          </p:cNvSpPr>
          <p:nvPr/>
        </p:nvSpPr>
        <p:spPr bwMode="auto">
          <a:xfrm>
            <a:off x="3052763" y="4710113"/>
            <a:ext cx="1185862" cy="458787"/>
          </a:xfrm>
          <a:prstGeom prst="rect">
            <a:avLst/>
          </a:prstGeom>
          <a:solidFill>
            <a:srgbClr val="C0C0C0"/>
          </a:solidFill>
          <a:ln w="9525">
            <a:solidFill>
              <a:schemeClr val="tx1"/>
            </a:solidFill>
            <a:miter lim="800000"/>
            <a:headEnd/>
            <a:tailEnd/>
          </a:ln>
        </p:spPr>
        <p:txBody>
          <a:bodyPr wrap="none"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S4</a:t>
            </a:r>
            <a:endParaRPr lang="en-US" sz="2000" b="0"/>
          </a:p>
        </p:txBody>
      </p:sp>
      <p:sp>
        <p:nvSpPr>
          <p:cNvPr id="44038" name="Oval 7"/>
          <p:cNvSpPr>
            <a:spLocks noChangeArrowheads="1"/>
          </p:cNvSpPr>
          <p:nvPr/>
        </p:nvSpPr>
        <p:spPr bwMode="auto">
          <a:xfrm>
            <a:off x="885825" y="3397250"/>
            <a:ext cx="1184275" cy="457200"/>
          </a:xfrm>
          <a:prstGeom prst="ellipse">
            <a:avLst/>
          </a:prstGeom>
          <a:solidFill>
            <a:srgbClr val="C0C0C0"/>
          </a:solidFill>
          <a:ln w="9525">
            <a:solidFill>
              <a:schemeClr val="tx1"/>
            </a:solidFill>
            <a:round/>
            <a:headEnd/>
            <a:tailEnd/>
          </a:ln>
        </p:spPr>
        <p:txBody>
          <a:bodyPr wrap="none"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M1</a:t>
            </a:r>
            <a:endParaRPr lang="en-US" sz="2000" b="0"/>
          </a:p>
        </p:txBody>
      </p:sp>
      <p:sp>
        <p:nvSpPr>
          <p:cNvPr id="44039" name="Oval 8"/>
          <p:cNvSpPr>
            <a:spLocks noChangeArrowheads="1"/>
          </p:cNvSpPr>
          <p:nvPr/>
        </p:nvSpPr>
        <p:spPr bwMode="auto">
          <a:xfrm>
            <a:off x="5233988" y="3398838"/>
            <a:ext cx="1184275" cy="457200"/>
          </a:xfrm>
          <a:prstGeom prst="ellipse">
            <a:avLst/>
          </a:prstGeom>
          <a:solidFill>
            <a:srgbClr val="C0C0C0"/>
          </a:solidFill>
          <a:ln w="9525">
            <a:solidFill>
              <a:schemeClr val="tx1"/>
            </a:solidFill>
            <a:round/>
            <a:headEnd/>
            <a:tailEnd/>
          </a:ln>
        </p:spPr>
        <p:txBody>
          <a:bodyPr wrap="none"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M2</a:t>
            </a:r>
            <a:endParaRPr lang="en-US" sz="2000" b="0"/>
          </a:p>
        </p:txBody>
      </p:sp>
      <p:sp>
        <p:nvSpPr>
          <p:cNvPr id="44040" name="AutoShape 9"/>
          <p:cNvSpPr>
            <a:spLocks noChangeArrowheads="1"/>
          </p:cNvSpPr>
          <p:nvPr/>
        </p:nvSpPr>
        <p:spPr bwMode="auto">
          <a:xfrm>
            <a:off x="3068638" y="3406775"/>
            <a:ext cx="1193800" cy="439738"/>
          </a:xfrm>
          <a:prstGeom prst="flowChartExtract">
            <a:avLst/>
          </a:prstGeom>
          <a:solidFill>
            <a:srgbClr val="C0C0C0"/>
          </a:solidFill>
          <a:ln w="9525">
            <a:solidFill>
              <a:schemeClr val="tx1"/>
            </a:solidFill>
            <a:miter lim="800000"/>
            <a:headEnd/>
            <a:tailEnd/>
          </a:ln>
        </p:spPr>
        <p:txBody>
          <a:bodyPr wrap="none"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T1</a:t>
            </a:r>
            <a:endParaRPr lang="en-US" sz="2000" b="0"/>
          </a:p>
        </p:txBody>
      </p:sp>
      <p:sp>
        <p:nvSpPr>
          <p:cNvPr id="44041" name="Rectangle 10"/>
          <p:cNvSpPr>
            <a:spLocks noChangeArrowheads="1"/>
          </p:cNvSpPr>
          <p:nvPr/>
        </p:nvSpPr>
        <p:spPr bwMode="auto">
          <a:xfrm>
            <a:off x="7389813" y="3397250"/>
            <a:ext cx="1185862" cy="458788"/>
          </a:xfrm>
          <a:prstGeom prst="rect">
            <a:avLst/>
          </a:prstGeom>
          <a:solidFill>
            <a:srgbClr val="C0C0C0"/>
          </a:solidFill>
          <a:ln w="9525">
            <a:solidFill>
              <a:schemeClr val="tx1"/>
            </a:solidFill>
            <a:miter lim="800000"/>
            <a:headEnd/>
            <a:tailEnd/>
          </a:ln>
        </p:spPr>
        <p:txBody>
          <a:bodyPr wrap="none"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R1</a:t>
            </a:r>
            <a:endParaRPr lang="en-US" sz="2000" b="0"/>
          </a:p>
        </p:txBody>
      </p:sp>
      <p:sp>
        <p:nvSpPr>
          <p:cNvPr id="44042" name="Line 11"/>
          <p:cNvSpPr>
            <a:spLocks noChangeShapeType="1"/>
          </p:cNvSpPr>
          <p:nvPr/>
        </p:nvSpPr>
        <p:spPr bwMode="auto">
          <a:xfrm>
            <a:off x="1477963" y="2555875"/>
            <a:ext cx="0" cy="838200"/>
          </a:xfrm>
          <a:prstGeom prst="line">
            <a:avLst/>
          </a:prstGeom>
          <a:noFill/>
          <a:ln w="38100">
            <a:solidFill>
              <a:schemeClr val="hlink"/>
            </a:solidFill>
            <a:round/>
            <a:headEnd/>
            <a:tailEnd type="triangl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43" name="Line 12"/>
          <p:cNvSpPr>
            <a:spLocks noChangeShapeType="1"/>
          </p:cNvSpPr>
          <p:nvPr/>
        </p:nvSpPr>
        <p:spPr bwMode="auto">
          <a:xfrm flipV="1">
            <a:off x="1477963" y="3843338"/>
            <a:ext cx="0" cy="838200"/>
          </a:xfrm>
          <a:prstGeom prst="line">
            <a:avLst/>
          </a:prstGeom>
          <a:noFill/>
          <a:ln w="38100">
            <a:solidFill>
              <a:schemeClr val="accent1"/>
            </a:solidFill>
            <a:round/>
            <a:headEnd/>
            <a:tailEnd type="triangle" w="lg" len="lg"/>
          </a:ln>
          <a:extLst>
            <a:ext uri="{909E8E84-426E-40dd-AFC4-6F175D3DCCD1}">
              <a14:hiddenFill xmlns:a14="http://schemas.microsoft.com/office/drawing/2010/main">
                <a:noFill/>
              </a14:hiddenFill>
            </a:ext>
          </a:extLst>
        </p:spPr>
        <p:txBody>
          <a:bodyPr wrap="none" rIns="54000" anchor="ctr"/>
          <a:lstStyle/>
          <a:p>
            <a:endParaRPr lang="en-US"/>
          </a:p>
        </p:txBody>
      </p:sp>
      <p:grpSp>
        <p:nvGrpSpPr>
          <p:cNvPr id="44044" name="Group 13"/>
          <p:cNvGrpSpPr>
            <a:grpSpLocks/>
          </p:cNvGrpSpPr>
          <p:nvPr/>
        </p:nvGrpSpPr>
        <p:grpSpPr bwMode="auto">
          <a:xfrm rot="5400000" flipV="1">
            <a:off x="2718594" y="3013869"/>
            <a:ext cx="34925" cy="1296987"/>
            <a:chOff x="1519" y="1026"/>
            <a:chExt cx="0" cy="680"/>
          </a:xfrm>
        </p:grpSpPr>
        <p:sp>
          <p:nvSpPr>
            <p:cNvPr id="44075" name="Line 14"/>
            <p:cNvSpPr>
              <a:spLocks noChangeShapeType="1"/>
            </p:cNvSpPr>
            <p:nvPr/>
          </p:nvSpPr>
          <p:spPr bwMode="auto">
            <a:xfrm>
              <a:off x="1519" y="1525"/>
              <a:ext cx="0" cy="181"/>
            </a:xfrm>
            <a:prstGeom prst="line">
              <a:avLst/>
            </a:prstGeom>
            <a:noFill/>
            <a:ln w="38100">
              <a:solidFill>
                <a:schemeClr val="hlink"/>
              </a:solidFill>
              <a:round/>
              <a:headEnd/>
              <a:tailEnd type="triangl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76" name="Line 15"/>
            <p:cNvSpPr>
              <a:spLocks noChangeShapeType="1"/>
            </p:cNvSpPr>
            <p:nvPr/>
          </p:nvSpPr>
          <p:spPr bwMode="auto">
            <a:xfrm flipH="1">
              <a:off x="1519" y="1344"/>
              <a:ext cx="0" cy="175"/>
            </a:xfrm>
            <a:prstGeom prst="line">
              <a:avLst/>
            </a:prstGeom>
            <a:noFill/>
            <a:ln w="38100">
              <a:solidFill>
                <a:schemeClr val="accent1"/>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77" name="Line 16"/>
            <p:cNvSpPr>
              <a:spLocks noChangeShapeType="1"/>
            </p:cNvSpPr>
            <p:nvPr/>
          </p:nvSpPr>
          <p:spPr bwMode="auto">
            <a:xfrm>
              <a:off x="1519" y="1185"/>
              <a:ext cx="0" cy="181"/>
            </a:xfrm>
            <a:prstGeom prst="line">
              <a:avLst/>
            </a:prstGeom>
            <a:noFill/>
            <a:ln w="38100">
              <a:solidFill>
                <a:schemeClr val="hlink"/>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78" name="Line 17"/>
            <p:cNvSpPr>
              <a:spLocks noChangeShapeType="1"/>
            </p:cNvSpPr>
            <p:nvPr/>
          </p:nvSpPr>
          <p:spPr bwMode="auto">
            <a:xfrm flipH="1">
              <a:off x="1519" y="1026"/>
              <a:ext cx="0" cy="175"/>
            </a:xfrm>
            <a:prstGeom prst="line">
              <a:avLst/>
            </a:prstGeom>
            <a:noFill/>
            <a:ln w="38100">
              <a:solidFill>
                <a:schemeClr val="accent1"/>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grpSp>
      <p:grpSp>
        <p:nvGrpSpPr>
          <p:cNvPr id="44045" name="Group 18"/>
          <p:cNvGrpSpPr>
            <a:grpSpLocks/>
          </p:cNvGrpSpPr>
          <p:nvPr/>
        </p:nvGrpSpPr>
        <p:grpSpPr bwMode="auto">
          <a:xfrm rot="5400000" flipV="1">
            <a:off x="4590256" y="2977357"/>
            <a:ext cx="34925" cy="1296988"/>
            <a:chOff x="1519" y="1026"/>
            <a:chExt cx="0" cy="680"/>
          </a:xfrm>
        </p:grpSpPr>
        <p:sp>
          <p:nvSpPr>
            <p:cNvPr id="44071" name="Line 19"/>
            <p:cNvSpPr>
              <a:spLocks noChangeShapeType="1"/>
            </p:cNvSpPr>
            <p:nvPr/>
          </p:nvSpPr>
          <p:spPr bwMode="auto">
            <a:xfrm>
              <a:off x="1519" y="1525"/>
              <a:ext cx="0" cy="181"/>
            </a:xfrm>
            <a:prstGeom prst="line">
              <a:avLst/>
            </a:prstGeom>
            <a:noFill/>
            <a:ln w="38100">
              <a:solidFill>
                <a:schemeClr val="hlink"/>
              </a:solidFill>
              <a:round/>
              <a:headEnd/>
              <a:tailEnd type="triangl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72" name="Line 20"/>
            <p:cNvSpPr>
              <a:spLocks noChangeShapeType="1"/>
            </p:cNvSpPr>
            <p:nvPr/>
          </p:nvSpPr>
          <p:spPr bwMode="auto">
            <a:xfrm flipH="1">
              <a:off x="1519" y="1344"/>
              <a:ext cx="0" cy="175"/>
            </a:xfrm>
            <a:prstGeom prst="line">
              <a:avLst/>
            </a:prstGeom>
            <a:noFill/>
            <a:ln w="38100">
              <a:solidFill>
                <a:schemeClr val="accent1"/>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73" name="Line 21"/>
            <p:cNvSpPr>
              <a:spLocks noChangeShapeType="1"/>
            </p:cNvSpPr>
            <p:nvPr/>
          </p:nvSpPr>
          <p:spPr bwMode="auto">
            <a:xfrm>
              <a:off x="1519" y="1185"/>
              <a:ext cx="0" cy="181"/>
            </a:xfrm>
            <a:prstGeom prst="line">
              <a:avLst/>
            </a:prstGeom>
            <a:noFill/>
            <a:ln w="38100">
              <a:solidFill>
                <a:schemeClr val="hlink"/>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74" name="Line 22"/>
            <p:cNvSpPr>
              <a:spLocks noChangeShapeType="1"/>
            </p:cNvSpPr>
            <p:nvPr/>
          </p:nvSpPr>
          <p:spPr bwMode="auto">
            <a:xfrm flipH="1">
              <a:off x="1519" y="1026"/>
              <a:ext cx="0" cy="175"/>
            </a:xfrm>
            <a:prstGeom prst="line">
              <a:avLst/>
            </a:prstGeom>
            <a:noFill/>
            <a:ln w="38100">
              <a:solidFill>
                <a:schemeClr val="accent1"/>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grpSp>
      <p:sp>
        <p:nvSpPr>
          <p:cNvPr id="44046" name="Line 23"/>
          <p:cNvSpPr>
            <a:spLocks noChangeShapeType="1"/>
          </p:cNvSpPr>
          <p:nvPr/>
        </p:nvSpPr>
        <p:spPr bwMode="auto">
          <a:xfrm flipV="1">
            <a:off x="3671888" y="3824288"/>
            <a:ext cx="0" cy="838200"/>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47" name="Line 24"/>
          <p:cNvSpPr>
            <a:spLocks noChangeShapeType="1"/>
          </p:cNvSpPr>
          <p:nvPr/>
        </p:nvSpPr>
        <p:spPr bwMode="auto">
          <a:xfrm flipV="1">
            <a:off x="4032250" y="3681413"/>
            <a:ext cx="1187450" cy="0"/>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48" name="Line 25"/>
          <p:cNvSpPr>
            <a:spLocks noChangeShapeType="1"/>
          </p:cNvSpPr>
          <p:nvPr/>
        </p:nvSpPr>
        <p:spPr bwMode="auto">
          <a:xfrm>
            <a:off x="5832475" y="2565400"/>
            <a:ext cx="0" cy="838200"/>
          </a:xfrm>
          <a:prstGeom prst="line">
            <a:avLst/>
          </a:prstGeom>
          <a:noFill/>
          <a:ln w="38100">
            <a:solidFill>
              <a:schemeClr val="accent2"/>
            </a:solidFill>
            <a:round/>
            <a:headEnd/>
            <a:tailEnd type="triangle" w="lg" len="lg"/>
          </a:ln>
          <a:extLst>
            <a:ext uri="{909E8E84-426E-40dd-AFC4-6F175D3DCCD1}">
              <a14:hiddenFill xmlns:a14="http://schemas.microsoft.com/office/drawing/2010/main">
                <a:noFill/>
              </a14:hiddenFill>
            </a:ext>
          </a:extLst>
        </p:spPr>
        <p:txBody>
          <a:bodyPr wrap="none" rIns="54000" anchor="ctr"/>
          <a:lstStyle/>
          <a:p>
            <a:endParaRPr lang="en-US"/>
          </a:p>
        </p:txBody>
      </p:sp>
      <p:grpSp>
        <p:nvGrpSpPr>
          <p:cNvPr id="44049" name="Group 26"/>
          <p:cNvGrpSpPr>
            <a:grpSpLocks/>
          </p:cNvGrpSpPr>
          <p:nvPr/>
        </p:nvGrpSpPr>
        <p:grpSpPr bwMode="auto">
          <a:xfrm flipV="1">
            <a:off x="6443663" y="3608388"/>
            <a:ext cx="936625" cy="36512"/>
            <a:chOff x="3244" y="3022"/>
            <a:chExt cx="1610" cy="0"/>
          </a:xfrm>
        </p:grpSpPr>
        <p:sp>
          <p:nvSpPr>
            <p:cNvPr id="44063" name="Line 27"/>
            <p:cNvSpPr>
              <a:spLocks noChangeShapeType="1"/>
            </p:cNvSpPr>
            <p:nvPr/>
          </p:nvSpPr>
          <p:spPr bwMode="auto">
            <a:xfrm rot="5400000" flipV="1">
              <a:off x="3952" y="2913"/>
              <a:ext cx="0" cy="217"/>
            </a:xfrm>
            <a:prstGeom prst="line">
              <a:avLst/>
            </a:prstGeom>
            <a:noFill/>
            <a:ln w="38100">
              <a:solidFill>
                <a:schemeClr val="accent2"/>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64" name="Line 28"/>
            <p:cNvSpPr>
              <a:spLocks noChangeShapeType="1"/>
            </p:cNvSpPr>
            <p:nvPr/>
          </p:nvSpPr>
          <p:spPr bwMode="auto">
            <a:xfrm rot="5400000" flipH="1" flipV="1">
              <a:off x="3731" y="2917"/>
              <a:ext cx="0" cy="210"/>
            </a:xfrm>
            <a:prstGeom prst="line">
              <a:avLst/>
            </a:prstGeom>
            <a:noFill/>
            <a:ln w="38100">
              <a:solidFill>
                <a:schemeClr val="tx2"/>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65" name="Line 29"/>
            <p:cNvSpPr>
              <a:spLocks noChangeShapeType="1"/>
            </p:cNvSpPr>
            <p:nvPr/>
          </p:nvSpPr>
          <p:spPr bwMode="auto">
            <a:xfrm rot="5400000" flipV="1">
              <a:off x="3543" y="2913"/>
              <a:ext cx="0" cy="217"/>
            </a:xfrm>
            <a:prstGeom prst="line">
              <a:avLst/>
            </a:prstGeom>
            <a:noFill/>
            <a:ln w="38100">
              <a:solidFill>
                <a:schemeClr val="hlink"/>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66" name="Line 30"/>
            <p:cNvSpPr>
              <a:spLocks noChangeShapeType="1"/>
            </p:cNvSpPr>
            <p:nvPr/>
          </p:nvSpPr>
          <p:spPr bwMode="auto">
            <a:xfrm rot="5400000" flipH="1" flipV="1">
              <a:off x="3349" y="2917"/>
              <a:ext cx="0" cy="210"/>
            </a:xfrm>
            <a:prstGeom prst="line">
              <a:avLst/>
            </a:prstGeom>
            <a:noFill/>
            <a:ln w="38100">
              <a:solidFill>
                <a:schemeClr val="accent1"/>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67" name="Line 31"/>
            <p:cNvSpPr>
              <a:spLocks noChangeShapeType="1"/>
            </p:cNvSpPr>
            <p:nvPr/>
          </p:nvSpPr>
          <p:spPr bwMode="auto">
            <a:xfrm rot="5400000" flipV="1">
              <a:off x="4746" y="2913"/>
              <a:ext cx="0" cy="217"/>
            </a:xfrm>
            <a:prstGeom prst="line">
              <a:avLst/>
            </a:prstGeom>
            <a:noFill/>
            <a:ln w="38100">
              <a:solidFill>
                <a:schemeClr val="accent2"/>
              </a:solidFill>
              <a:round/>
              <a:headEnd/>
              <a:tailEnd type="triangl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68" name="Line 32"/>
            <p:cNvSpPr>
              <a:spLocks noChangeShapeType="1"/>
            </p:cNvSpPr>
            <p:nvPr/>
          </p:nvSpPr>
          <p:spPr bwMode="auto">
            <a:xfrm rot="5400000" flipH="1" flipV="1">
              <a:off x="4525" y="2917"/>
              <a:ext cx="0" cy="210"/>
            </a:xfrm>
            <a:prstGeom prst="line">
              <a:avLst/>
            </a:prstGeom>
            <a:noFill/>
            <a:ln w="38100">
              <a:solidFill>
                <a:schemeClr val="tx2"/>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69" name="Line 33"/>
            <p:cNvSpPr>
              <a:spLocks noChangeShapeType="1"/>
            </p:cNvSpPr>
            <p:nvPr/>
          </p:nvSpPr>
          <p:spPr bwMode="auto">
            <a:xfrm rot="5400000" flipV="1">
              <a:off x="4337" y="2913"/>
              <a:ext cx="0" cy="217"/>
            </a:xfrm>
            <a:prstGeom prst="line">
              <a:avLst/>
            </a:prstGeom>
            <a:noFill/>
            <a:ln w="38100">
              <a:solidFill>
                <a:schemeClr val="hlink"/>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70" name="Line 34"/>
            <p:cNvSpPr>
              <a:spLocks noChangeShapeType="1"/>
            </p:cNvSpPr>
            <p:nvPr/>
          </p:nvSpPr>
          <p:spPr bwMode="auto">
            <a:xfrm rot="5400000" flipH="1" flipV="1">
              <a:off x="4143" y="2917"/>
              <a:ext cx="0" cy="210"/>
            </a:xfrm>
            <a:prstGeom prst="line">
              <a:avLst/>
            </a:prstGeom>
            <a:noFill/>
            <a:ln w="38100">
              <a:solidFill>
                <a:schemeClr val="accent1"/>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grpSp>
      <p:sp>
        <p:nvSpPr>
          <p:cNvPr id="1622051" name="Text Box 35"/>
          <p:cNvSpPr txBox="1">
            <a:spLocks noChangeArrowheads="1"/>
          </p:cNvSpPr>
          <p:nvPr/>
        </p:nvSpPr>
        <p:spPr bwMode="auto">
          <a:xfrm>
            <a:off x="719138" y="2816225"/>
            <a:ext cx="64135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50000"/>
              </a:spcBef>
              <a:buClr>
                <a:schemeClr val="folHlink"/>
              </a:buClr>
              <a:buSzPct val="85000"/>
              <a:buFont typeface="Wingdings" charset="0"/>
              <a:buNone/>
            </a:pPr>
            <a:r>
              <a:rPr lang="nb-NO" sz="1400" b="0"/>
              <a:t>S1:10</a:t>
            </a:r>
            <a:endParaRPr lang="en-US" sz="1400" b="0"/>
          </a:p>
        </p:txBody>
      </p:sp>
      <p:sp>
        <p:nvSpPr>
          <p:cNvPr id="1622052" name="Text Box 36"/>
          <p:cNvSpPr txBox="1">
            <a:spLocks noChangeArrowheads="1"/>
          </p:cNvSpPr>
          <p:nvPr/>
        </p:nvSpPr>
        <p:spPr bwMode="auto">
          <a:xfrm>
            <a:off x="827088" y="4149725"/>
            <a:ext cx="534987"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50000"/>
              </a:spcBef>
              <a:buClr>
                <a:schemeClr val="folHlink"/>
              </a:buClr>
              <a:buSzPct val="85000"/>
              <a:buFont typeface="Wingdings" charset="0"/>
              <a:buNone/>
            </a:pPr>
            <a:r>
              <a:rPr lang="nb-NO" sz="1400" b="0"/>
              <a:t>S2:1</a:t>
            </a:r>
            <a:endParaRPr lang="en-US" sz="1400" b="0"/>
          </a:p>
        </p:txBody>
      </p:sp>
      <p:sp>
        <p:nvSpPr>
          <p:cNvPr id="1622053" name="Text Box 37"/>
          <p:cNvSpPr txBox="1">
            <a:spLocks noChangeArrowheads="1"/>
          </p:cNvSpPr>
          <p:nvPr/>
        </p:nvSpPr>
        <p:spPr bwMode="auto">
          <a:xfrm>
            <a:off x="2087563" y="3284538"/>
            <a:ext cx="122396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50000"/>
              </a:spcBef>
              <a:buClr>
                <a:schemeClr val="folHlink"/>
              </a:buClr>
              <a:buSzPct val="85000"/>
              <a:buFont typeface="Wingdings" charset="0"/>
              <a:buNone/>
            </a:pPr>
            <a:r>
              <a:rPr lang="nb-NO" sz="1400" b="0"/>
              <a:t>M1:33 (10,1)</a:t>
            </a:r>
            <a:endParaRPr lang="en-US" sz="1400" b="0"/>
          </a:p>
        </p:txBody>
      </p:sp>
      <p:sp>
        <p:nvSpPr>
          <p:cNvPr id="1622054" name="Text Box 38"/>
          <p:cNvSpPr txBox="1">
            <a:spLocks noChangeArrowheads="1"/>
          </p:cNvSpPr>
          <p:nvPr/>
        </p:nvSpPr>
        <p:spPr bwMode="auto">
          <a:xfrm>
            <a:off x="3959225" y="3249613"/>
            <a:ext cx="1223963"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50000"/>
              </a:spcBef>
              <a:buClr>
                <a:schemeClr val="folHlink"/>
              </a:buClr>
              <a:buSzPct val="85000"/>
              <a:buFont typeface="Wingdings" charset="0"/>
              <a:buNone/>
            </a:pPr>
            <a:r>
              <a:rPr lang="nb-NO" sz="1400" b="0"/>
              <a:t>M1:33 (10,1)</a:t>
            </a:r>
            <a:endParaRPr lang="en-US" sz="1400" b="0"/>
          </a:p>
        </p:txBody>
      </p:sp>
      <p:sp>
        <p:nvSpPr>
          <p:cNvPr id="1622055" name="Text Box 39"/>
          <p:cNvSpPr txBox="1">
            <a:spLocks noChangeArrowheads="1"/>
          </p:cNvSpPr>
          <p:nvPr/>
        </p:nvSpPr>
        <p:spPr bwMode="auto">
          <a:xfrm>
            <a:off x="4427538" y="3789363"/>
            <a:ext cx="6413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50000"/>
              </a:spcBef>
              <a:buClr>
                <a:schemeClr val="folHlink"/>
              </a:buClr>
              <a:buSzPct val="85000"/>
              <a:buFont typeface="Wingdings" charset="0"/>
              <a:buNone/>
            </a:pPr>
            <a:r>
              <a:rPr lang="nb-NO" sz="1400" b="0"/>
              <a:t>S4:13</a:t>
            </a:r>
            <a:endParaRPr lang="en-US" sz="1400" b="0"/>
          </a:p>
        </p:txBody>
      </p:sp>
      <p:sp>
        <p:nvSpPr>
          <p:cNvPr id="1622056" name="Text Box 40"/>
          <p:cNvSpPr txBox="1">
            <a:spLocks noChangeArrowheads="1"/>
          </p:cNvSpPr>
          <p:nvPr/>
        </p:nvSpPr>
        <p:spPr bwMode="auto">
          <a:xfrm>
            <a:off x="2951163" y="4184650"/>
            <a:ext cx="64135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50000"/>
              </a:spcBef>
              <a:buClr>
                <a:schemeClr val="folHlink"/>
              </a:buClr>
              <a:buSzPct val="85000"/>
              <a:buFont typeface="Wingdings" charset="0"/>
              <a:buNone/>
            </a:pPr>
            <a:r>
              <a:rPr lang="nb-NO" sz="1400" b="0"/>
              <a:t>S4:13</a:t>
            </a:r>
            <a:endParaRPr lang="en-US" sz="1400" b="0"/>
          </a:p>
        </p:txBody>
      </p:sp>
      <p:sp>
        <p:nvSpPr>
          <p:cNvPr id="1622057" name="Text Box 41"/>
          <p:cNvSpPr txBox="1">
            <a:spLocks noChangeArrowheads="1"/>
          </p:cNvSpPr>
          <p:nvPr/>
        </p:nvSpPr>
        <p:spPr bwMode="auto">
          <a:xfrm>
            <a:off x="5111750" y="2781300"/>
            <a:ext cx="64135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50000"/>
              </a:spcBef>
              <a:buClr>
                <a:schemeClr val="folHlink"/>
              </a:buClr>
              <a:buSzPct val="85000"/>
              <a:buFont typeface="Wingdings" charset="0"/>
              <a:buNone/>
            </a:pPr>
            <a:r>
              <a:rPr lang="nb-NO" sz="1400" b="0"/>
              <a:t>S3:19</a:t>
            </a:r>
            <a:endParaRPr lang="en-US" sz="1400" b="0"/>
          </a:p>
        </p:txBody>
      </p:sp>
      <p:sp>
        <p:nvSpPr>
          <p:cNvPr id="1622058" name="Text Box 42"/>
          <p:cNvSpPr txBox="1">
            <a:spLocks noChangeArrowheads="1"/>
          </p:cNvSpPr>
          <p:nvPr/>
        </p:nvSpPr>
        <p:spPr bwMode="auto">
          <a:xfrm>
            <a:off x="6156325" y="3860800"/>
            <a:ext cx="1620838"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50000"/>
              </a:spcBef>
              <a:buClr>
                <a:schemeClr val="folHlink"/>
              </a:buClr>
              <a:buSzPct val="85000"/>
              <a:buFont typeface="Wingdings" charset="0"/>
              <a:buNone/>
            </a:pPr>
            <a:r>
              <a:rPr lang="nb-NO" sz="1400" b="0"/>
              <a:t>M2:17 (19,13,33)</a:t>
            </a:r>
            <a:endParaRPr lang="en-US" sz="1400" b="0"/>
          </a:p>
        </p:txBody>
      </p:sp>
      <p:sp>
        <p:nvSpPr>
          <p:cNvPr id="1622059" name="AutoShape 43"/>
          <p:cNvSpPr>
            <a:spLocks/>
          </p:cNvSpPr>
          <p:nvPr/>
        </p:nvSpPr>
        <p:spPr bwMode="auto">
          <a:xfrm>
            <a:off x="1476375" y="1412875"/>
            <a:ext cx="3308350" cy="401638"/>
          </a:xfrm>
          <a:prstGeom prst="borderCallout1">
            <a:avLst>
              <a:gd name="adj1" fmla="val 28458"/>
              <a:gd name="adj2" fmla="val -2306"/>
              <a:gd name="adj3" fmla="val 348616"/>
              <a:gd name="adj4" fmla="val -7917"/>
            </a:avLst>
          </a:prstGeom>
          <a:solidFill>
            <a:schemeClr val="bg1"/>
          </a:solidFill>
          <a:ln w="19050">
            <a:solidFill>
              <a:schemeClr val="tx1"/>
            </a:solidFill>
            <a:miter lim="800000"/>
            <a:headEnd/>
            <a:tailEnd/>
          </a:ln>
        </p:spPr>
        <p:txBody>
          <a:bodyPr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SSRC chosen by sender S1</a:t>
            </a:r>
            <a:endParaRPr lang="en-US" sz="2000" b="0"/>
          </a:p>
        </p:txBody>
      </p:sp>
      <p:sp>
        <p:nvSpPr>
          <p:cNvPr id="1622060" name="AutoShape 44"/>
          <p:cNvSpPr>
            <a:spLocks/>
          </p:cNvSpPr>
          <p:nvPr/>
        </p:nvSpPr>
        <p:spPr bwMode="auto">
          <a:xfrm>
            <a:off x="4932363" y="4724400"/>
            <a:ext cx="4111625" cy="401638"/>
          </a:xfrm>
          <a:prstGeom prst="borderCallout1">
            <a:avLst>
              <a:gd name="adj1" fmla="val 28458"/>
              <a:gd name="adj2" fmla="val -1852"/>
              <a:gd name="adj3" fmla="val -168380"/>
              <a:gd name="adj4" fmla="val -4981"/>
            </a:avLst>
          </a:prstGeom>
          <a:solidFill>
            <a:schemeClr val="bg1"/>
          </a:solidFill>
          <a:ln w="19050">
            <a:solidFill>
              <a:schemeClr val="tx1"/>
            </a:solidFill>
            <a:miter lim="800000"/>
            <a:headEnd/>
            <a:tailEnd/>
          </a:ln>
        </p:spPr>
        <p:txBody>
          <a:bodyPr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Translators keep SSRCs and CSRCs</a:t>
            </a:r>
            <a:endParaRPr lang="en-US" sz="2000" b="0"/>
          </a:p>
        </p:txBody>
      </p:sp>
      <p:sp>
        <p:nvSpPr>
          <p:cNvPr id="1622061" name="AutoShape 45"/>
          <p:cNvSpPr>
            <a:spLocks/>
          </p:cNvSpPr>
          <p:nvPr/>
        </p:nvSpPr>
        <p:spPr bwMode="auto">
          <a:xfrm>
            <a:off x="5364163" y="1484313"/>
            <a:ext cx="3308350" cy="401637"/>
          </a:xfrm>
          <a:prstGeom prst="borderCallout1">
            <a:avLst>
              <a:gd name="adj1" fmla="val 28458"/>
              <a:gd name="adj2" fmla="val -2306"/>
              <a:gd name="adj3" fmla="val 451778"/>
              <a:gd name="adj4" fmla="val -82630"/>
            </a:avLst>
          </a:prstGeom>
          <a:solidFill>
            <a:schemeClr val="bg1"/>
          </a:solidFill>
          <a:ln w="19050">
            <a:solidFill>
              <a:schemeClr val="tx1"/>
            </a:solidFill>
            <a:miter lim="800000"/>
            <a:headEnd/>
            <a:tailEnd/>
          </a:ln>
        </p:spPr>
        <p:txBody>
          <a:bodyPr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SSRC chosen by mixer M1</a:t>
            </a:r>
            <a:endParaRPr lang="en-US" sz="2000" b="0"/>
          </a:p>
        </p:txBody>
      </p:sp>
      <p:sp>
        <p:nvSpPr>
          <p:cNvPr id="1622062" name="AutoShape 46"/>
          <p:cNvSpPr>
            <a:spLocks/>
          </p:cNvSpPr>
          <p:nvPr/>
        </p:nvSpPr>
        <p:spPr bwMode="auto">
          <a:xfrm>
            <a:off x="3132138" y="5373688"/>
            <a:ext cx="4392612" cy="401637"/>
          </a:xfrm>
          <a:prstGeom prst="borderCallout1">
            <a:avLst>
              <a:gd name="adj1" fmla="val 28458"/>
              <a:gd name="adj2" fmla="val -1736"/>
              <a:gd name="adj3" fmla="val -464426"/>
              <a:gd name="adj4" fmla="val -3287"/>
            </a:avLst>
          </a:prstGeom>
          <a:solidFill>
            <a:schemeClr val="bg1"/>
          </a:solidFill>
          <a:ln w="19050">
            <a:solidFill>
              <a:schemeClr val="tx1"/>
            </a:solidFill>
            <a:miter lim="800000"/>
            <a:headEnd/>
            <a:tailEnd/>
          </a:ln>
        </p:spPr>
        <p:txBody>
          <a:bodyPr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CSRCs from mixed sources S1 and S2</a:t>
            </a:r>
            <a:endParaRPr lang="en-US" sz="2000" b="0"/>
          </a:p>
        </p:txBody>
      </p:sp>
      <p:sp>
        <p:nvSpPr>
          <p:cNvPr id="1622063" name="AutoShape 47"/>
          <p:cNvSpPr>
            <a:spLocks/>
          </p:cNvSpPr>
          <p:nvPr/>
        </p:nvSpPr>
        <p:spPr bwMode="auto">
          <a:xfrm>
            <a:off x="323850" y="5889625"/>
            <a:ext cx="6443663" cy="401638"/>
          </a:xfrm>
          <a:prstGeom prst="borderCallout1">
            <a:avLst>
              <a:gd name="adj1" fmla="val 28458"/>
              <a:gd name="adj2" fmla="val 101181"/>
              <a:gd name="adj3" fmla="val -431620"/>
              <a:gd name="adj4" fmla="val 106037"/>
            </a:avLst>
          </a:prstGeom>
          <a:solidFill>
            <a:schemeClr val="bg1"/>
          </a:solidFill>
          <a:ln w="19050">
            <a:solidFill>
              <a:schemeClr val="tx1"/>
            </a:solidFill>
            <a:miter lim="800000"/>
            <a:headEnd/>
            <a:tailEnd/>
          </a:ln>
        </p:spPr>
        <p:txBody>
          <a:bodyPr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CSRCs contain previous SSRCs, but not previous CSRCs</a:t>
            </a:r>
            <a:endParaRPr lang="en-US" sz="2000" b="0"/>
          </a:p>
        </p:txBody>
      </p:sp>
    </p:spTree>
    <p:extLst>
      <p:ext uri="{BB962C8B-B14F-4D97-AF65-F5344CB8AC3E}">
        <p14:creationId xmlns:p14="http://schemas.microsoft.com/office/powerpoint/2010/main" val="347999342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2205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2205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62205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2205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62205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2205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62206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622062"/>
                                        </p:tgtEl>
                                        <p:attrNameLst>
                                          <p:attrName>style.visibility</p:attrName>
                                        </p:attrNameLst>
                                      </p:cBhvr>
                                      <p:to>
                                        <p:strVal val="visible"/>
                                      </p:to>
                                    </p:set>
                                  </p:childTnLst>
                                </p:cTn>
                              </p:par>
                              <p:par>
                                <p:cTn id="23" presetID="1" presetClass="exit" presetSubtype="0" fill="hold" grpId="1" nodeType="withEffect">
                                  <p:stCondLst>
                                    <p:cond delay="0"/>
                                  </p:stCondLst>
                                  <p:childTnLst>
                                    <p:set>
                                      <p:cBhvr>
                                        <p:cTn id="24" dur="1" fill="hold">
                                          <p:stCondLst>
                                            <p:cond delay="0"/>
                                          </p:stCondLst>
                                        </p:cTn>
                                        <p:tgtEl>
                                          <p:spTgt spid="1622059"/>
                                        </p:tgtEl>
                                        <p:attrNameLst>
                                          <p:attrName>style.visibility</p:attrName>
                                        </p:attrNameLst>
                                      </p:cBhvr>
                                      <p:to>
                                        <p:strVal val="hidden"/>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62205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62205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622060"/>
                                        </p:tgtEl>
                                        <p:attrNameLst>
                                          <p:attrName>style.visibility</p:attrName>
                                        </p:attrNameLst>
                                      </p:cBhvr>
                                      <p:to>
                                        <p:strVal val="visible"/>
                                      </p:to>
                                    </p:set>
                                  </p:childTnLst>
                                </p:cTn>
                              </p:par>
                              <p:par>
                                <p:cTn id="33" presetID="1" presetClass="exit" presetSubtype="0" fill="hold" grpId="1" nodeType="withEffect">
                                  <p:stCondLst>
                                    <p:cond delay="0"/>
                                  </p:stCondLst>
                                  <p:childTnLst>
                                    <p:set>
                                      <p:cBhvr>
                                        <p:cTn id="34" dur="1" fill="hold">
                                          <p:stCondLst>
                                            <p:cond delay="0"/>
                                          </p:stCondLst>
                                        </p:cTn>
                                        <p:tgtEl>
                                          <p:spTgt spid="1622061"/>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1622062"/>
                                        </p:tgtEl>
                                        <p:attrNameLst>
                                          <p:attrName>style.visibility</p:attrName>
                                        </p:attrNameLst>
                                      </p:cBhvr>
                                      <p:to>
                                        <p:strVal val="hidden"/>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622058"/>
                                        </p:tgtEl>
                                        <p:attrNameLst>
                                          <p:attrName>style.visibility</p:attrName>
                                        </p:attrNameLst>
                                      </p:cBhvr>
                                      <p:to>
                                        <p:strVal val="visible"/>
                                      </p:to>
                                    </p:set>
                                  </p:childTnLst>
                                </p:cTn>
                              </p:par>
                              <p:par>
                                <p:cTn id="41" presetID="1" presetClass="exit" presetSubtype="0" fill="hold" grpId="1" nodeType="withEffect">
                                  <p:stCondLst>
                                    <p:cond delay="0"/>
                                  </p:stCondLst>
                                  <p:childTnLst>
                                    <p:set>
                                      <p:cBhvr>
                                        <p:cTn id="42" dur="1" fill="hold">
                                          <p:stCondLst>
                                            <p:cond delay="0"/>
                                          </p:stCondLst>
                                        </p:cTn>
                                        <p:tgtEl>
                                          <p:spTgt spid="1622060"/>
                                        </p:tgtEl>
                                        <p:attrNameLst>
                                          <p:attrName>style.visibility</p:attrName>
                                        </p:attrNameLst>
                                      </p:cBhvr>
                                      <p:to>
                                        <p:strVal val="hidden"/>
                                      </p:to>
                                    </p:set>
                                  </p:childTnLst>
                                </p:cTn>
                              </p:par>
                              <p:par>
                                <p:cTn id="43" presetID="1" presetClass="entr" presetSubtype="0" fill="hold" grpId="0" nodeType="withEffect">
                                  <p:stCondLst>
                                    <p:cond delay="0"/>
                                  </p:stCondLst>
                                  <p:childTnLst>
                                    <p:set>
                                      <p:cBhvr>
                                        <p:cTn id="44" dur="1" fill="hold">
                                          <p:stCondLst>
                                            <p:cond delay="0"/>
                                          </p:stCondLst>
                                        </p:cTn>
                                        <p:tgtEl>
                                          <p:spTgt spid="16220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2051" grpId="0"/>
      <p:bldP spid="1622052" grpId="0"/>
      <p:bldP spid="1622053" grpId="0"/>
      <p:bldP spid="1622054" grpId="0"/>
      <p:bldP spid="1622055" grpId="0"/>
      <p:bldP spid="1622056" grpId="0"/>
      <p:bldP spid="1622057" grpId="0"/>
      <p:bldP spid="1622058" grpId="0"/>
      <p:bldP spid="1622059" grpId="0" animBg="1"/>
      <p:bldP spid="1622059" grpId="1" animBg="1"/>
      <p:bldP spid="1622060" grpId="0" animBg="1"/>
      <p:bldP spid="1622060" grpId="1" animBg="1"/>
      <p:bldP spid="1622061" grpId="0" animBg="1"/>
      <p:bldP spid="1622061" grpId="1" animBg="1"/>
      <p:bldP spid="1622062" grpId="0" animBg="1"/>
      <p:bldP spid="1622062" grpId="1" animBg="1"/>
      <p:bldP spid="162206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Protocol Development</a:t>
            </a:r>
          </a:p>
        </p:txBody>
      </p:sp>
      <p:sp>
        <p:nvSpPr>
          <p:cNvPr id="45058" name="Rectangle 3"/>
          <p:cNvSpPr>
            <a:spLocks noGrp="1" noChangeArrowheads="1"/>
          </p:cNvSpPr>
          <p:nvPr>
            <p:ph idx="1"/>
          </p:nvPr>
        </p:nvSpPr>
        <p:spPr/>
        <p:txBody>
          <a:bodyPr/>
          <a:lstStyle/>
          <a:p>
            <a:pPr eaLnBrk="1" hangingPunct="1"/>
            <a:r>
              <a:rPr lang="en-US" dirty="0" smtClean="0">
                <a:latin typeface="Eurostile"/>
                <a:ea typeface="ＭＳ Ｐゴシック" charset="0"/>
                <a:cs typeface="Eurostile"/>
              </a:rPr>
              <a:t>Changes </a:t>
            </a:r>
            <a:r>
              <a:rPr lang="en-US" dirty="0">
                <a:latin typeface="Eurostile"/>
                <a:ea typeface="ＭＳ Ｐゴシック" charset="0"/>
                <a:cs typeface="Eurostile"/>
              </a:rPr>
              <a:t>and extensions to RTP</a:t>
            </a:r>
          </a:p>
          <a:p>
            <a:pPr lvl="1" eaLnBrk="1" hangingPunct="1"/>
            <a:r>
              <a:rPr lang="en-US" dirty="0">
                <a:latin typeface="Eurostile"/>
                <a:ea typeface="ＭＳ Ｐゴシック" charset="0"/>
                <a:cs typeface="Eurostile"/>
              </a:rPr>
              <a:t>Scalability to very large multicast groups</a:t>
            </a:r>
          </a:p>
          <a:p>
            <a:pPr lvl="1" eaLnBrk="1" hangingPunct="1"/>
            <a:r>
              <a:rPr lang="en-US" dirty="0">
                <a:latin typeface="Eurostile"/>
                <a:ea typeface="ＭＳ Ｐゴシック" charset="0"/>
                <a:cs typeface="Eurostile"/>
              </a:rPr>
              <a:t>Congestion Control</a:t>
            </a:r>
          </a:p>
          <a:p>
            <a:pPr lvl="1" eaLnBrk="1" hangingPunct="1"/>
            <a:r>
              <a:rPr lang="en-US" dirty="0">
                <a:latin typeface="Eurostile"/>
                <a:ea typeface="ＭＳ Ｐゴシック" charset="0"/>
                <a:cs typeface="Eurostile"/>
              </a:rPr>
              <a:t>Algorithms to calculate RTCP packet rate</a:t>
            </a:r>
          </a:p>
          <a:p>
            <a:pPr lvl="1" eaLnBrk="1" hangingPunct="1"/>
            <a:r>
              <a:rPr lang="en-US" dirty="0">
                <a:latin typeface="Eurostile"/>
                <a:ea typeface="ＭＳ Ｐゴシック" charset="0"/>
                <a:cs typeface="Eurostile"/>
              </a:rPr>
              <a:t>Several profile and payload formats</a:t>
            </a:r>
          </a:p>
          <a:p>
            <a:pPr lvl="1" eaLnBrk="1" hangingPunct="1"/>
            <a:r>
              <a:rPr lang="en-US" dirty="0" smtClean="0">
                <a:latin typeface="Eurostile"/>
                <a:ea typeface="ＭＳ Ｐゴシック" charset="0"/>
                <a:cs typeface="Eurostile"/>
              </a:rPr>
              <a:t>Efficient </a:t>
            </a:r>
            <a:r>
              <a:rPr lang="en-US" dirty="0" err="1" smtClean="0">
                <a:latin typeface="Eurostile"/>
                <a:ea typeface="ＭＳ Ｐゴシック" charset="0"/>
                <a:cs typeface="Eurostile"/>
              </a:rPr>
              <a:t>packetization</a:t>
            </a:r>
            <a:r>
              <a:rPr lang="en-US" dirty="0" smtClean="0">
                <a:latin typeface="Eurostile"/>
                <a:ea typeface="ＭＳ Ｐゴシック" charset="0"/>
                <a:cs typeface="Eurostile"/>
              </a:rPr>
              <a:t> of Audio / Video</a:t>
            </a:r>
          </a:p>
          <a:p>
            <a:pPr lvl="1" eaLnBrk="1" hangingPunct="1"/>
            <a:r>
              <a:rPr lang="en-US" dirty="0" smtClean="0">
                <a:latin typeface="Eurostile"/>
                <a:ea typeface="ＭＳ Ｐゴシック" charset="0"/>
                <a:cs typeface="Eurostile"/>
              </a:rPr>
              <a:t>Loss </a:t>
            </a:r>
            <a:r>
              <a:rPr lang="en-US" dirty="0">
                <a:latin typeface="Eurostile"/>
                <a:ea typeface="ＭＳ Ｐゴシック" charset="0"/>
                <a:cs typeface="Eurostile"/>
              </a:rPr>
              <a:t>/ error </a:t>
            </a:r>
            <a:r>
              <a:rPr lang="en-US" dirty="0" smtClean="0">
                <a:latin typeface="Eurostile"/>
                <a:ea typeface="ＭＳ Ｐゴシック" charset="0"/>
                <a:cs typeface="Eurostile"/>
              </a:rPr>
              <a:t>recovery</a:t>
            </a:r>
          </a:p>
          <a:p>
            <a:pPr lvl="1" eaLnBrk="1" hangingPunct="1"/>
            <a:r>
              <a:rPr lang="en-US" dirty="0" smtClean="0">
                <a:ea typeface="ＭＳ Ｐゴシック" charset="0"/>
              </a:rPr>
              <a:t>circuit breakers </a:t>
            </a:r>
            <a:r>
              <a:rPr lang="mr-IN" dirty="0" smtClean="0">
                <a:ea typeface="ＭＳ Ｐゴシック" charset="0"/>
              </a:rPr>
              <a:t>–</a:t>
            </a:r>
            <a:r>
              <a:rPr lang="en-US" dirty="0" smtClean="0">
                <a:ea typeface="ＭＳ Ｐゴシック" charset="0"/>
              </a:rPr>
              <a:t> worst case </a:t>
            </a:r>
            <a:r>
              <a:rPr lang="en-US" dirty="0" err="1" smtClean="0">
                <a:ea typeface="ＭＳ Ｐゴシック" charset="0"/>
              </a:rPr>
              <a:t>behaviour</a:t>
            </a:r>
            <a:r>
              <a:rPr lang="en-US" dirty="0" smtClean="0">
                <a:ea typeface="ＭＳ Ｐゴシック" charset="0"/>
              </a:rPr>
              <a:t> for RTP</a:t>
            </a:r>
          </a:p>
          <a:p>
            <a:pPr lvl="1" eaLnBrk="1" hangingPunct="1"/>
            <a:r>
              <a:rPr lang="en-US" dirty="0" err="1" smtClean="0">
                <a:latin typeface="Eurostile"/>
                <a:ea typeface="ＭＳ Ｐゴシック" charset="0"/>
                <a:cs typeface="Eurostile"/>
              </a:rPr>
              <a:t>rmcat</a:t>
            </a:r>
            <a:r>
              <a:rPr lang="en-US" dirty="0" smtClean="0">
                <a:latin typeface="Eurostile"/>
                <a:ea typeface="ＭＳ Ｐゴシック" charset="0"/>
                <a:cs typeface="Eurostile"/>
              </a:rPr>
              <a:t> </a:t>
            </a:r>
            <a:r>
              <a:rPr lang="mr-IN" dirty="0" smtClean="0">
                <a:latin typeface="Eurostile"/>
                <a:ea typeface="ＭＳ Ｐゴシック" charset="0"/>
                <a:cs typeface="Eurostile"/>
              </a:rPr>
              <a:t>–</a:t>
            </a:r>
            <a:r>
              <a:rPr lang="en-US" dirty="0" smtClean="0">
                <a:latin typeface="Eurostile"/>
                <a:ea typeface="ＭＳ Ｐゴシック" charset="0"/>
                <a:cs typeface="Eurostile"/>
              </a:rPr>
              <a:t> congestion control activity for </a:t>
            </a:r>
            <a:r>
              <a:rPr lang="en-US" dirty="0" err="1" smtClean="0">
                <a:latin typeface="Eurostile"/>
                <a:ea typeface="ＭＳ Ｐゴシック" charset="0"/>
                <a:cs typeface="Eurostile"/>
              </a:rPr>
              <a:t>webrtc</a:t>
            </a:r>
            <a:endParaRPr lang="en-US" dirty="0" smtClean="0">
              <a:latin typeface="Eurostile"/>
              <a:ea typeface="ＭＳ Ｐゴシック" charset="0"/>
              <a:cs typeface="Eurostile"/>
            </a:endParaRPr>
          </a:p>
          <a:p>
            <a:pPr lvl="1" eaLnBrk="1" hangingPunct="1"/>
            <a:endParaRPr lang="en-US" dirty="0">
              <a:ea typeface="ＭＳ Ｐゴシック" charset="0"/>
            </a:endParaRPr>
          </a:p>
        </p:txBody>
      </p:sp>
    </p:spTree>
    <p:extLst>
      <p:ext uri="{BB962C8B-B14F-4D97-AF65-F5344CB8AC3E}">
        <p14:creationId xmlns:p14="http://schemas.microsoft.com/office/powerpoint/2010/main" val="1509691203"/>
      </p:ext>
    </p:extLst>
  </p:cSld>
  <p:clrMapOvr>
    <a:masterClrMapping/>
  </p:clrMapOvr>
  <p:timing>
    <p:tnLst>
      <p:par>
        <p:cTn xmlns:p14="http://schemas.microsoft.com/office/powerpoint/2010/mai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2"/>
          <p:cNvSpPr>
            <a:spLocks noGrp="1" noChangeArrowheads="1"/>
          </p:cNvSpPr>
          <p:nvPr>
            <p:ph type="ctrTitle"/>
          </p:nvPr>
        </p:nvSpPr>
        <p:spPr/>
        <p:txBody>
          <a:bodyPr/>
          <a:lstStyle/>
          <a:p>
            <a:pPr eaLnBrk="1" hangingPunct="1"/>
            <a:r>
              <a:rPr lang="en-US" sz="4800" dirty="0" smtClean="0">
                <a:ea typeface="ＭＳ Ｐゴシック" charset="0"/>
              </a:rPr>
              <a:t>Co-existing with TCP</a:t>
            </a:r>
            <a:br>
              <a:rPr lang="en-US" sz="4800" dirty="0" smtClean="0">
                <a:ea typeface="ＭＳ Ｐゴシック" charset="0"/>
              </a:rPr>
            </a:br>
            <a:endParaRPr lang="en-US" sz="4800" dirty="0">
              <a:latin typeface="Eurostile"/>
              <a:ea typeface="ＭＳ Ｐゴシック" charset="0"/>
              <a:cs typeface="Eurostile"/>
            </a:endParaRPr>
          </a:p>
        </p:txBody>
      </p:sp>
      <p:sp>
        <p:nvSpPr>
          <p:cNvPr id="2" name="Subtitle 1"/>
          <p:cNvSpPr>
            <a:spLocks noGrp="1"/>
          </p:cNvSpPr>
          <p:nvPr>
            <p:ph type="subTitle" idx="1"/>
          </p:nvPr>
        </p:nvSpPr>
        <p:spPr/>
        <p:txBody>
          <a:bodyPr/>
          <a:lstStyle/>
          <a:p>
            <a:r>
              <a:rPr lang="en-US" sz="3200" dirty="0" smtClean="0">
                <a:ea typeface="ＭＳ Ｐゴシック" charset="0"/>
              </a:rPr>
              <a:t>Adapt audiovisual quality to your bandwidth share</a:t>
            </a:r>
            <a:endParaRPr lang="en-US" sz="3200" dirty="0"/>
          </a:p>
        </p:txBody>
      </p:sp>
    </p:spTree>
    <p:extLst>
      <p:ext uri="{BB962C8B-B14F-4D97-AF65-F5344CB8AC3E}">
        <p14:creationId xmlns:p14="http://schemas.microsoft.com/office/powerpoint/2010/main" val="2402788382"/>
      </p:ext>
    </p:extLst>
  </p:cSld>
  <p:clrMapOvr>
    <a:masterClrMapping/>
  </p:clrMapOvr>
  <p:timing>
    <p:tnLst>
      <p:par>
        <p:cTn xmlns:p14="http://schemas.microsoft.com/office/powerpoint/2010/mai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Rectangle 87"/>
          <p:cNvSpPr/>
          <p:nvPr/>
        </p:nvSpPr>
        <p:spPr bwMode="auto">
          <a:xfrm>
            <a:off x="4876800" y="1066800"/>
            <a:ext cx="3124200" cy="1752600"/>
          </a:xfrm>
          <a:prstGeom prst="rect">
            <a:avLst/>
          </a:prstGeom>
          <a:solidFill>
            <a:srgbClr val="FFFF00"/>
          </a:solidFill>
          <a:ln w="1270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i="0" u="none" strike="noStrike" cap="none" normalizeH="0" baseline="0" dirty="0" smtClean="0">
                <a:ln>
                  <a:noFill/>
                </a:ln>
                <a:solidFill>
                  <a:srgbClr val="000000"/>
                </a:solidFill>
                <a:effectLst/>
                <a:latin typeface="Tahoma" charset="0"/>
                <a:ea typeface="ヒラギノ角ゴ ProN W3" charset="-128"/>
                <a:cs typeface="ヒラギノ角ゴ ProN W3" charset="-128"/>
                <a:sym typeface="Tahoma" charset="0"/>
              </a:rPr>
              <a:t>Application</a:t>
            </a:r>
            <a:endParaRPr kumimoji="0" lang="en-US" sz="160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sp>
        <p:nvSpPr>
          <p:cNvPr id="87" name="Rectangle 86"/>
          <p:cNvSpPr/>
          <p:nvPr/>
        </p:nvSpPr>
        <p:spPr bwMode="auto">
          <a:xfrm>
            <a:off x="1143000" y="1066800"/>
            <a:ext cx="3124200" cy="1752600"/>
          </a:xfrm>
          <a:prstGeom prst="rect">
            <a:avLst/>
          </a:prstGeom>
          <a:solidFill>
            <a:srgbClr val="FFFF00"/>
          </a:solidFill>
          <a:ln w="1270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i="0" u="none" strike="noStrike" cap="none" normalizeH="0" baseline="0" dirty="0" smtClean="0">
                <a:ln>
                  <a:noFill/>
                </a:ln>
                <a:solidFill>
                  <a:srgbClr val="000000"/>
                </a:solidFill>
                <a:effectLst/>
                <a:latin typeface="Tahoma" charset="0"/>
                <a:ea typeface="ヒラギノ角ゴ ProN W3" charset="-128"/>
                <a:cs typeface="ヒラギノ角ゴ ProN W3" charset="-128"/>
                <a:sym typeface="Tahoma" charset="0"/>
              </a:rPr>
              <a:t>Application</a:t>
            </a:r>
            <a:endParaRPr kumimoji="0" lang="en-US" sz="160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sp>
        <p:nvSpPr>
          <p:cNvPr id="49162" name="Rectangle 17"/>
          <p:cNvSpPr>
            <a:spLocks noGrp="1" noChangeArrowheads="1"/>
          </p:cNvSpPr>
          <p:nvPr>
            <p:ph type="title"/>
          </p:nvPr>
        </p:nvSpPr>
        <p:spPr/>
        <p:txBody>
          <a:bodyPr rIns="33900"/>
          <a:lstStyle/>
          <a:p>
            <a:pPr marL="52388" indent="0" eaLnBrk="1" hangingPunct="1"/>
            <a:r>
              <a:rPr lang="en-US"/>
              <a:t>RTP Quality Adaptation</a:t>
            </a:r>
          </a:p>
        </p:txBody>
      </p:sp>
      <p:sp>
        <p:nvSpPr>
          <p:cNvPr id="49163" name="Rectangle 18"/>
          <p:cNvSpPr>
            <a:spLocks noGrp="1" noChangeArrowheads="1"/>
          </p:cNvSpPr>
          <p:nvPr>
            <p:ph type="body" idx="4294967295"/>
          </p:nvPr>
        </p:nvSpPr>
        <p:spPr>
          <a:xfrm>
            <a:off x="0" y="3863975"/>
            <a:ext cx="9144000" cy="2994025"/>
          </a:xfrm>
        </p:spPr>
        <p:txBody>
          <a:bodyPr rIns="57200"/>
          <a:lstStyle/>
          <a:p>
            <a:pPr marL="0" indent="0" eaLnBrk="1" hangingPunct="1">
              <a:buNone/>
            </a:pPr>
            <a:r>
              <a:rPr lang="en-US" sz="2400" dirty="0" smtClean="0"/>
              <a:t>Application level framing idea</a:t>
            </a:r>
          </a:p>
          <a:p>
            <a:pPr lvl="1"/>
            <a:r>
              <a:rPr lang="en-US" sz="2000" dirty="0" smtClean="0"/>
              <a:t>application knows best how to adapt</a:t>
            </a:r>
          </a:p>
          <a:p>
            <a:pPr lvl="1"/>
            <a:r>
              <a:rPr lang="en-US" sz="2000" dirty="0" smtClean="0"/>
              <a:t>protocol (i.e. RTP) provides information about the network</a:t>
            </a:r>
          </a:p>
          <a:p>
            <a:pPr marL="0" indent="0" eaLnBrk="1" hangingPunct="1">
              <a:buNone/>
            </a:pPr>
            <a:r>
              <a:rPr lang="en-US" sz="2400" dirty="0" smtClean="0"/>
              <a:t>Application can</a:t>
            </a:r>
          </a:p>
          <a:p>
            <a:pPr lvl="1"/>
            <a:r>
              <a:rPr lang="en-US" sz="2000" dirty="0" smtClean="0"/>
              <a:t>evaluate sender and receiver reports</a:t>
            </a:r>
          </a:p>
          <a:p>
            <a:pPr lvl="1"/>
            <a:r>
              <a:rPr lang="en-US" sz="2000" dirty="0" smtClean="0"/>
              <a:t>modify encoding schemes and parameters</a:t>
            </a:r>
          </a:p>
          <a:p>
            <a:pPr lvl="1"/>
            <a:r>
              <a:rPr lang="en-US" sz="2000" dirty="0" smtClean="0"/>
              <a:t>adapt its transmission rates</a:t>
            </a:r>
            <a:endParaRPr lang="en-US" sz="2000" dirty="0"/>
          </a:p>
        </p:txBody>
      </p:sp>
      <p:sp>
        <p:nvSpPr>
          <p:cNvPr id="21" name="Rectangle 20"/>
          <p:cNvSpPr/>
          <p:nvPr/>
        </p:nvSpPr>
        <p:spPr bwMode="auto">
          <a:xfrm>
            <a:off x="1143000" y="3048000"/>
            <a:ext cx="3124200" cy="609600"/>
          </a:xfrm>
          <a:prstGeom prst="rect">
            <a:avLst/>
          </a:prstGeom>
          <a:solidFill>
            <a:srgbClr val="00E4A8"/>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sp>
        <p:nvSpPr>
          <p:cNvPr id="22" name="Rectangle 21"/>
          <p:cNvSpPr/>
          <p:nvPr/>
        </p:nvSpPr>
        <p:spPr bwMode="auto">
          <a:xfrm>
            <a:off x="4876800" y="3048000"/>
            <a:ext cx="3124200" cy="609600"/>
          </a:xfrm>
          <a:prstGeom prst="rect">
            <a:avLst/>
          </a:prstGeom>
          <a:solidFill>
            <a:srgbClr val="00E4A8"/>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23" name="TextBox 22"/>
          <p:cNvSpPr txBox="1"/>
          <p:nvPr/>
        </p:nvSpPr>
        <p:spPr>
          <a:xfrm>
            <a:off x="1143000" y="3048000"/>
            <a:ext cx="523138" cy="271869"/>
          </a:xfrm>
          <a:prstGeom prst="rect">
            <a:avLst/>
          </a:prstGeom>
          <a:noFill/>
        </p:spPr>
        <p:txBody>
          <a:bodyPr wrap="none" rtlCol="0">
            <a:spAutoFit/>
          </a:bodyPr>
          <a:lstStyle/>
          <a:p>
            <a:r>
              <a:rPr lang="en-US" dirty="0" smtClean="0"/>
              <a:t>UDP</a:t>
            </a:r>
            <a:endParaRPr lang="en-US" dirty="0"/>
          </a:p>
        </p:txBody>
      </p:sp>
      <p:sp>
        <p:nvSpPr>
          <p:cNvPr id="24" name="TextBox 23"/>
          <p:cNvSpPr txBox="1"/>
          <p:nvPr/>
        </p:nvSpPr>
        <p:spPr>
          <a:xfrm>
            <a:off x="7467600" y="3048000"/>
            <a:ext cx="523138" cy="271869"/>
          </a:xfrm>
          <a:prstGeom prst="rect">
            <a:avLst/>
          </a:prstGeom>
          <a:noFill/>
        </p:spPr>
        <p:txBody>
          <a:bodyPr wrap="none" rtlCol="0">
            <a:spAutoFit/>
          </a:bodyPr>
          <a:lstStyle/>
          <a:p>
            <a:r>
              <a:rPr lang="en-US" dirty="0" smtClean="0"/>
              <a:t>UDP</a:t>
            </a:r>
            <a:endParaRPr lang="en-US" dirty="0"/>
          </a:p>
        </p:txBody>
      </p:sp>
      <p:sp>
        <p:nvSpPr>
          <p:cNvPr id="25" name="Rectangle 24"/>
          <p:cNvSpPr/>
          <p:nvPr/>
        </p:nvSpPr>
        <p:spPr bwMode="auto">
          <a:xfrm>
            <a:off x="1295400" y="2286000"/>
            <a:ext cx="1600200" cy="457200"/>
          </a:xfrm>
          <a:prstGeom prst="rect">
            <a:avLst/>
          </a:prstGeom>
          <a:solidFill>
            <a:srgbClr val="0000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RTP</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27" name="Rectangle 26"/>
          <p:cNvSpPr/>
          <p:nvPr/>
        </p:nvSpPr>
        <p:spPr bwMode="auto">
          <a:xfrm>
            <a:off x="3124200" y="2286000"/>
            <a:ext cx="990600" cy="457200"/>
          </a:xfrm>
          <a:prstGeom prst="rect">
            <a:avLst/>
          </a:prstGeom>
          <a:solidFill>
            <a:srgbClr val="3366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rgbClr val="FFFFFF"/>
                </a:solidFill>
                <a:effectLst/>
                <a:latin typeface="Tahoma" charset="0"/>
                <a:ea typeface="ヒラギノ角ゴ ProN W3" charset="-128"/>
                <a:cs typeface="ヒラギノ角ゴ ProN W3" charset="-128"/>
                <a:sym typeface="Tahoma" charset="0"/>
              </a:rPr>
              <a:t>RTCP</a:t>
            </a:r>
            <a:endParaRPr kumimoji="0" lang="en-US" sz="1600" b="1" i="0" u="none" strike="noStrike" cap="none" normalizeH="0" baseline="0" dirty="0">
              <a:ln>
                <a:noFill/>
              </a:ln>
              <a:solidFill>
                <a:srgbClr val="FFFFFF"/>
              </a:solidFill>
              <a:effectLst/>
              <a:latin typeface="Tahoma" charset="0"/>
              <a:ea typeface="ヒラギノ角ゴ ProN W3" charset="-128"/>
              <a:cs typeface="ヒラギノ角ゴ ProN W3" charset="-128"/>
              <a:sym typeface="Tahoma" charset="0"/>
            </a:endParaRPr>
          </a:p>
        </p:txBody>
      </p:sp>
      <p:sp>
        <p:nvSpPr>
          <p:cNvPr id="28" name="Rectangle 27"/>
          <p:cNvSpPr/>
          <p:nvPr/>
        </p:nvSpPr>
        <p:spPr bwMode="auto">
          <a:xfrm>
            <a:off x="5029200" y="2286000"/>
            <a:ext cx="990600" cy="457200"/>
          </a:xfrm>
          <a:prstGeom prst="rect">
            <a:avLst/>
          </a:prstGeom>
          <a:solidFill>
            <a:srgbClr val="3366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rgbClr val="FFFFFF"/>
                </a:solidFill>
                <a:effectLst/>
                <a:latin typeface="Tahoma" charset="0"/>
                <a:ea typeface="ヒラギノ角ゴ ProN W3" charset="-128"/>
                <a:cs typeface="ヒラギノ角ゴ ProN W3" charset="-128"/>
                <a:sym typeface="Tahoma" charset="0"/>
              </a:rPr>
              <a:t>RTCP</a:t>
            </a:r>
            <a:endParaRPr kumimoji="0" lang="en-US" sz="1600" b="1" i="0" u="none" strike="noStrike" cap="none" normalizeH="0" baseline="0" dirty="0">
              <a:ln>
                <a:noFill/>
              </a:ln>
              <a:solidFill>
                <a:srgbClr val="FFFFFF"/>
              </a:solidFill>
              <a:effectLst/>
              <a:latin typeface="Tahoma" charset="0"/>
              <a:ea typeface="ヒラギノ角ゴ ProN W3" charset="-128"/>
              <a:cs typeface="ヒラギノ角ゴ ProN W3" charset="-128"/>
              <a:sym typeface="Tahoma" charset="0"/>
            </a:endParaRPr>
          </a:p>
        </p:txBody>
      </p:sp>
      <p:sp>
        <p:nvSpPr>
          <p:cNvPr id="29" name="Rectangle 28"/>
          <p:cNvSpPr/>
          <p:nvPr/>
        </p:nvSpPr>
        <p:spPr bwMode="auto">
          <a:xfrm>
            <a:off x="6248400" y="2286000"/>
            <a:ext cx="1600200" cy="457200"/>
          </a:xfrm>
          <a:prstGeom prst="rect">
            <a:avLst/>
          </a:prstGeom>
          <a:solidFill>
            <a:srgbClr val="0000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RTP</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30" name="Rectangle 29"/>
          <p:cNvSpPr/>
          <p:nvPr/>
        </p:nvSpPr>
        <p:spPr bwMode="auto">
          <a:xfrm>
            <a:off x="1447800" y="1447800"/>
            <a:ext cx="1143000" cy="457200"/>
          </a:xfrm>
          <a:prstGeom prst="rect">
            <a:avLst/>
          </a:prstGeom>
          <a:solidFill>
            <a:srgbClr val="FF00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Encoding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31" name="Rectangle 30"/>
          <p:cNvSpPr/>
          <p:nvPr/>
        </p:nvSpPr>
        <p:spPr bwMode="auto">
          <a:xfrm>
            <a:off x="5334000" y="1447800"/>
            <a:ext cx="1143000" cy="457200"/>
          </a:xfrm>
          <a:prstGeom prst="rect">
            <a:avLst/>
          </a:prstGeom>
          <a:solidFill>
            <a:srgbClr val="FF00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Encoding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32" name="Rectangle 31"/>
          <p:cNvSpPr/>
          <p:nvPr/>
        </p:nvSpPr>
        <p:spPr bwMode="auto">
          <a:xfrm>
            <a:off x="6629400" y="1447800"/>
            <a:ext cx="1143000" cy="457200"/>
          </a:xfrm>
          <a:prstGeom prst="rect">
            <a:avLst/>
          </a:prstGeom>
          <a:solidFill>
            <a:srgbClr val="FF66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lang="en-US" sz="1600" b="1" dirty="0" smtClean="0">
                <a:solidFill>
                  <a:schemeClr val="bg1"/>
                </a:solidFill>
              </a:rPr>
              <a:t>De</a:t>
            </a: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33" name="Rectangle 32"/>
          <p:cNvSpPr/>
          <p:nvPr/>
        </p:nvSpPr>
        <p:spPr bwMode="auto">
          <a:xfrm>
            <a:off x="2971800" y="1447800"/>
            <a:ext cx="1143000" cy="457200"/>
          </a:xfrm>
          <a:prstGeom prst="rect">
            <a:avLst/>
          </a:prstGeom>
          <a:solidFill>
            <a:srgbClr val="FF66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lang="en-US" sz="1600" b="1" dirty="0" smtClean="0">
                <a:solidFill>
                  <a:schemeClr val="bg1"/>
                </a:solidFill>
              </a:rPr>
              <a:t>De</a:t>
            </a: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cxnSp>
        <p:nvCxnSpPr>
          <p:cNvPr id="54" name="Straight Arrow Connector 53"/>
          <p:cNvCxnSpPr/>
          <p:nvPr/>
        </p:nvCxnSpPr>
        <p:spPr bwMode="auto">
          <a:xfrm>
            <a:off x="4267200" y="3503612"/>
            <a:ext cx="6096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60" name="Straight Arrow Connector 59"/>
          <p:cNvCxnSpPr/>
          <p:nvPr/>
        </p:nvCxnSpPr>
        <p:spPr bwMode="auto">
          <a:xfrm rot="16200000" flipH="1">
            <a:off x="2134394" y="2894806"/>
            <a:ext cx="3048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61" name="Straight Arrow Connector 60"/>
          <p:cNvCxnSpPr/>
          <p:nvPr/>
        </p:nvCxnSpPr>
        <p:spPr bwMode="auto">
          <a:xfrm rot="5400000">
            <a:off x="1866900" y="2095500"/>
            <a:ext cx="3810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64" name="Straight Arrow Connector 63"/>
          <p:cNvCxnSpPr/>
          <p:nvPr/>
        </p:nvCxnSpPr>
        <p:spPr bwMode="auto">
          <a:xfrm flipH="1">
            <a:off x="4267200" y="3200400"/>
            <a:ext cx="6096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65" name="Straight Arrow Connector 64"/>
          <p:cNvCxnSpPr/>
          <p:nvPr/>
        </p:nvCxnSpPr>
        <p:spPr bwMode="auto">
          <a:xfrm rot="5400000" flipH="1" flipV="1">
            <a:off x="3429794" y="2894806"/>
            <a:ext cx="3048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66" name="Straight Arrow Connector 65"/>
          <p:cNvCxnSpPr/>
          <p:nvPr/>
        </p:nvCxnSpPr>
        <p:spPr bwMode="auto">
          <a:xfrm rot="10800000">
            <a:off x="2362200" y="1905000"/>
            <a:ext cx="1219200" cy="381000"/>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68" name="Straight Arrow Connector 67"/>
          <p:cNvCxnSpPr>
            <a:stCxn id="25" idx="3"/>
            <a:endCxn id="27" idx="1"/>
          </p:cNvCxnSpPr>
          <p:nvPr/>
        </p:nvCxnSpPr>
        <p:spPr bwMode="auto">
          <a:xfrm>
            <a:off x="2895600" y="2514600"/>
            <a:ext cx="2286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71" name="Straight Arrow Connector 70"/>
          <p:cNvCxnSpPr/>
          <p:nvPr/>
        </p:nvCxnSpPr>
        <p:spPr bwMode="auto">
          <a:xfrm rot="5400000" flipH="1" flipV="1">
            <a:off x="7009606" y="2894806"/>
            <a:ext cx="3048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72" name="Straight Arrow Connector 71"/>
          <p:cNvCxnSpPr/>
          <p:nvPr/>
        </p:nvCxnSpPr>
        <p:spPr bwMode="auto">
          <a:xfrm rot="5400000" flipH="1" flipV="1">
            <a:off x="6973094" y="2094706"/>
            <a:ext cx="3810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75" name="Straight Arrow Connector 74"/>
          <p:cNvCxnSpPr/>
          <p:nvPr/>
        </p:nvCxnSpPr>
        <p:spPr bwMode="auto">
          <a:xfrm rot="16200000" flipH="1">
            <a:off x="5410994" y="2894806"/>
            <a:ext cx="3048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76" name="Straight Arrow Connector 75"/>
          <p:cNvCxnSpPr>
            <a:endCxn id="28" idx="0"/>
          </p:cNvCxnSpPr>
          <p:nvPr/>
        </p:nvCxnSpPr>
        <p:spPr bwMode="auto">
          <a:xfrm rot="10800000" flipV="1">
            <a:off x="5524500" y="1905794"/>
            <a:ext cx="1256506" cy="380206"/>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83" name="Straight Arrow Connector 82"/>
          <p:cNvCxnSpPr>
            <a:stCxn id="29" idx="1"/>
            <a:endCxn id="28" idx="3"/>
          </p:cNvCxnSpPr>
          <p:nvPr/>
        </p:nvCxnSpPr>
        <p:spPr bwMode="auto">
          <a:xfrm rot="10800000">
            <a:off x="6019800" y="2514600"/>
            <a:ext cx="2286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spTree>
    <p:extLst>
      <p:ext uri="{BB962C8B-B14F-4D97-AF65-F5344CB8AC3E}">
        <p14:creationId xmlns:p14="http://schemas.microsoft.com/office/powerpoint/2010/main" val="22890693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6" name="Rectangle 17"/>
          <p:cNvSpPr>
            <a:spLocks noGrp="1" noChangeArrowheads="1"/>
          </p:cNvSpPr>
          <p:nvPr>
            <p:ph type="title"/>
          </p:nvPr>
        </p:nvSpPr>
        <p:spPr/>
        <p:txBody>
          <a:bodyPr rIns="33900"/>
          <a:lstStyle/>
          <a:p>
            <a:pPr marL="52388" indent="0" eaLnBrk="1" hangingPunct="1"/>
            <a:r>
              <a:rPr lang="en-US" dirty="0" smtClean="0"/>
              <a:t>Loss-Delay Adjustment Algorithm</a:t>
            </a:r>
            <a:endParaRPr lang="en-US" dirty="0"/>
          </a:p>
        </p:txBody>
      </p:sp>
      <p:sp>
        <p:nvSpPr>
          <p:cNvPr id="50187" name="Rectangle 18"/>
          <p:cNvSpPr>
            <a:spLocks noGrp="1" noChangeArrowheads="1"/>
          </p:cNvSpPr>
          <p:nvPr>
            <p:ph type="body" idx="4294967295"/>
          </p:nvPr>
        </p:nvSpPr>
        <p:spPr>
          <a:xfrm>
            <a:off x="0" y="866775"/>
            <a:ext cx="9144000" cy="1800225"/>
          </a:xfrm>
        </p:spPr>
        <p:txBody>
          <a:bodyPr rIns="57200"/>
          <a:lstStyle/>
          <a:p>
            <a:pPr eaLnBrk="1" hangingPunct="1"/>
            <a:r>
              <a:rPr lang="en-US" dirty="0" smtClean="0"/>
              <a:t>LDA</a:t>
            </a:r>
          </a:p>
          <a:p>
            <a:pPr lvl="1" eaLnBrk="1" hangingPunct="1"/>
            <a:r>
              <a:rPr lang="en-US" dirty="0" smtClean="0"/>
              <a:t>An algorithm to stream with RTP in a TCP-friendly way</a:t>
            </a:r>
          </a:p>
          <a:p>
            <a:pPr lvl="1" eaLnBrk="1" hangingPunct="1"/>
            <a:r>
              <a:rPr lang="en-US" dirty="0" smtClean="0"/>
              <a:t>use RTCP receiver reports (RR)</a:t>
            </a:r>
          </a:p>
          <a:p>
            <a:pPr lvl="2" eaLnBrk="1" hangingPunct="1"/>
            <a:r>
              <a:rPr lang="en-US" dirty="0" smtClean="0"/>
              <a:t>RTCP sends RR periodically</a:t>
            </a:r>
            <a:endParaRPr lang="en-US" dirty="0"/>
          </a:p>
        </p:txBody>
      </p:sp>
      <p:sp>
        <p:nvSpPr>
          <p:cNvPr id="21" name="Rectangle 20"/>
          <p:cNvSpPr/>
          <p:nvPr/>
        </p:nvSpPr>
        <p:spPr bwMode="auto">
          <a:xfrm>
            <a:off x="4724400" y="3068960"/>
            <a:ext cx="3124200" cy="1752600"/>
          </a:xfrm>
          <a:prstGeom prst="rect">
            <a:avLst/>
          </a:prstGeom>
          <a:solidFill>
            <a:srgbClr val="FFFF00"/>
          </a:solidFill>
          <a:ln w="1270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i="0" u="none" strike="noStrike" cap="none" normalizeH="0" baseline="0" dirty="0" smtClean="0">
                <a:ln>
                  <a:noFill/>
                </a:ln>
                <a:solidFill>
                  <a:srgbClr val="000000"/>
                </a:solidFill>
                <a:effectLst/>
                <a:latin typeface="Tahoma" charset="0"/>
                <a:ea typeface="ヒラギノ角ゴ ProN W3" charset="-128"/>
                <a:cs typeface="ヒラギノ角ゴ ProN W3" charset="-128"/>
                <a:sym typeface="Tahoma" charset="0"/>
              </a:rPr>
              <a:t>Application</a:t>
            </a:r>
            <a:endParaRPr kumimoji="0" lang="en-US" sz="160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sp>
        <p:nvSpPr>
          <p:cNvPr id="22" name="Rectangle 21"/>
          <p:cNvSpPr/>
          <p:nvPr/>
        </p:nvSpPr>
        <p:spPr bwMode="auto">
          <a:xfrm>
            <a:off x="990600" y="3068960"/>
            <a:ext cx="3124200" cy="1752600"/>
          </a:xfrm>
          <a:prstGeom prst="rect">
            <a:avLst/>
          </a:prstGeom>
          <a:solidFill>
            <a:srgbClr val="FFFF00"/>
          </a:solidFill>
          <a:ln w="1270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i="0" u="none" strike="noStrike" cap="none" normalizeH="0" baseline="0" dirty="0" smtClean="0">
                <a:ln>
                  <a:noFill/>
                </a:ln>
                <a:solidFill>
                  <a:srgbClr val="000000"/>
                </a:solidFill>
                <a:effectLst/>
                <a:latin typeface="Tahoma" charset="0"/>
                <a:ea typeface="ヒラギノ角ゴ ProN W3" charset="-128"/>
                <a:cs typeface="ヒラギノ角ゴ ProN W3" charset="-128"/>
                <a:sym typeface="Tahoma" charset="0"/>
              </a:rPr>
              <a:t>Application</a:t>
            </a:r>
            <a:endParaRPr kumimoji="0" lang="en-US" sz="160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sp>
        <p:nvSpPr>
          <p:cNvPr id="23" name="Rectangle 22"/>
          <p:cNvSpPr/>
          <p:nvPr/>
        </p:nvSpPr>
        <p:spPr bwMode="auto">
          <a:xfrm>
            <a:off x="990600" y="5050160"/>
            <a:ext cx="3124200" cy="609600"/>
          </a:xfrm>
          <a:prstGeom prst="rect">
            <a:avLst/>
          </a:prstGeom>
          <a:solidFill>
            <a:srgbClr val="00E4A8"/>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sp>
        <p:nvSpPr>
          <p:cNvPr id="24" name="Rectangle 23"/>
          <p:cNvSpPr/>
          <p:nvPr/>
        </p:nvSpPr>
        <p:spPr bwMode="auto">
          <a:xfrm>
            <a:off x="4724400" y="5050160"/>
            <a:ext cx="3124200" cy="609600"/>
          </a:xfrm>
          <a:prstGeom prst="rect">
            <a:avLst/>
          </a:prstGeom>
          <a:solidFill>
            <a:srgbClr val="00E4A8"/>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25" name="TextBox 24"/>
          <p:cNvSpPr txBox="1"/>
          <p:nvPr/>
        </p:nvSpPr>
        <p:spPr>
          <a:xfrm>
            <a:off x="990600" y="5050160"/>
            <a:ext cx="523138" cy="271869"/>
          </a:xfrm>
          <a:prstGeom prst="rect">
            <a:avLst/>
          </a:prstGeom>
          <a:noFill/>
        </p:spPr>
        <p:txBody>
          <a:bodyPr wrap="none" rtlCol="0">
            <a:spAutoFit/>
          </a:bodyPr>
          <a:lstStyle/>
          <a:p>
            <a:r>
              <a:rPr lang="en-US" dirty="0" smtClean="0"/>
              <a:t>UDP</a:t>
            </a:r>
            <a:endParaRPr lang="en-US" dirty="0"/>
          </a:p>
        </p:txBody>
      </p:sp>
      <p:sp>
        <p:nvSpPr>
          <p:cNvPr id="26" name="TextBox 25"/>
          <p:cNvSpPr txBox="1"/>
          <p:nvPr/>
        </p:nvSpPr>
        <p:spPr>
          <a:xfrm>
            <a:off x="7315200" y="5050160"/>
            <a:ext cx="523138" cy="271869"/>
          </a:xfrm>
          <a:prstGeom prst="rect">
            <a:avLst/>
          </a:prstGeom>
          <a:noFill/>
        </p:spPr>
        <p:txBody>
          <a:bodyPr wrap="none" rtlCol="0">
            <a:spAutoFit/>
          </a:bodyPr>
          <a:lstStyle/>
          <a:p>
            <a:r>
              <a:rPr lang="en-US" dirty="0" smtClean="0"/>
              <a:t>UDP</a:t>
            </a:r>
            <a:endParaRPr lang="en-US" dirty="0"/>
          </a:p>
        </p:txBody>
      </p:sp>
      <p:sp>
        <p:nvSpPr>
          <p:cNvPr id="27" name="Rectangle 26"/>
          <p:cNvSpPr/>
          <p:nvPr/>
        </p:nvSpPr>
        <p:spPr bwMode="auto">
          <a:xfrm>
            <a:off x="1143000" y="4288160"/>
            <a:ext cx="1600200" cy="457200"/>
          </a:xfrm>
          <a:prstGeom prst="rect">
            <a:avLst/>
          </a:prstGeom>
          <a:solidFill>
            <a:srgbClr val="0000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RTP</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28" name="Rectangle 27"/>
          <p:cNvSpPr/>
          <p:nvPr/>
        </p:nvSpPr>
        <p:spPr bwMode="auto">
          <a:xfrm>
            <a:off x="2971800" y="4288160"/>
            <a:ext cx="990600" cy="457200"/>
          </a:xfrm>
          <a:prstGeom prst="rect">
            <a:avLst/>
          </a:prstGeom>
          <a:solidFill>
            <a:srgbClr val="3366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rgbClr val="FFFFFF"/>
                </a:solidFill>
                <a:effectLst/>
                <a:latin typeface="Tahoma" charset="0"/>
                <a:ea typeface="ヒラギノ角ゴ ProN W3" charset="-128"/>
                <a:cs typeface="ヒラギノ角ゴ ProN W3" charset="-128"/>
                <a:sym typeface="Tahoma" charset="0"/>
              </a:rPr>
              <a:t>RTCP</a:t>
            </a:r>
            <a:endParaRPr kumimoji="0" lang="en-US" sz="1600" b="1" i="0" u="none" strike="noStrike" cap="none" normalizeH="0" baseline="0" dirty="0">
              <a:ln>
                <a:noFill/>
              </a:ln>
              <a:solidFill>
                <a:srgbClr val="FFFFFF"/>
              </a:solidFill>
              <a:effectLst/>
              <a:latin typeface="Tahoma" charset="0"/>
              <a:ea typeface="ヒラギノ角ゴ ProN W3" charset="-128"/>
              <a:cs typeface="ヒラギノ角ゴ ProN W3" charset="-128"/>
              <a:sym typeface="Tahoma" charset="0"/>
            </a:endParaRPr>
          </a:p>
        </p:txBody>
      </p:sp>
      <p:sp>
        <p:nvSpPr>
          <p:cNvPr id="29" name="Rectangle 28"/>
          <p:cNvSpPr/>
          <p:nvPr/>
        </p:nvSpPr>
        <p:spPr bwMode="auto">
          <a:xfrm>
            <a:off x="4876800" y="4288160"/>
            <a:ext cx="990600" cy="457200"/>
          </a:xfrm>
          <a:prstGeom prst="rect">
            <a:avLst/>
          </a:prstGeom>
          <a:solidFill>
            <a:srgbClr val="3366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rgbClr val="FFFFFF"/>
                </a:solidFill>
                <a:effectLst/>
                <a:latin typeface="Tahoma" charset="0"/>
                <a:ea typeface="ヒラギノ角ゴ ProN W3" charset="-128"/>
                <a:cs typeface="ヒラギノ角ゴ ProN W3" charset="-128"/>
                <a:sym typeface="Tahoma" charset="0"/>
              </a:rPr>
              <a:t>RTCP</a:t>
            </a:r>
            <a:endParaRPr kumimoji="0" lang="en-US" sz="1600" b="1" i="0" u="none" strike="noStrike" cap="none" normalizeH="0" baseline="0" dirty="0">
              <a:ln>
                <a:noFill/>
              </a:ln>
              <a:solidFill>
                <a:srgbClr val="FFFFFF"/>
              </a:solidFill>
              <a:effectLst/>
              <a:latin typeface="Tahoma" charset="0"/>
              <a:ea typeface="ヒラギノ角ゴ ProN W3" charset="-128"/>
              <a:cs typeface="ヒラギノ角ゴ ProN W3" charset="-128"/>
              <a:sym typeface="Tahoma" charset="0"/>
            </a:endParaRPr>
          </a:p>
        </p:txBody>
      </p:sp>
      <p:sp>
        <p:nvSpPr>
          <p:cNvPr id="30" name="Rectangle 29"/>
          <p:cNvSpPr/>
          <p:nvPr/>
        </p:nvSpPr>
        <p:spPr bwMode="auto">
          <a:xfrm>
            <a:off x="6096000" y="4288160"/>
            <a:ext cx="1600200" cy="457200"/>
          </a:xfrm>
          <a:prstGeom prst="rect">
            <a:avLst/>
          </a:prstGeom>
          <a:solidFill>
            <a:srgbClr val="0000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RTP</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31" name="Rectangle 30"/>
          <p:cNvSpPr/>
          <p:nvPr/>
        </p:nvSpPr>
        <p:spPr bwMode="auto">
          <a:xfrm>
            <a:off x="1295400" y="3449960"/>
            <a:ext cx="1143000" cy="457200"/>
          </a:xfrm>
          <a:prstGeom prst="rect">
            <a:avLst/>
          </a:prstGeom>
          <a:solidFill>
            <a:srgbClr val="FF00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Encoding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32" name="Rectangle 31"/>
          <p:cNvSpPr/>
          <p:nvPr/>
        </p:nvSpPr>
        <p:spPr bwMode="auto">
          <a:xfrm>
            <a:off x="5181600" y="3449960"/>
            <a:ext cx="1143000" cy="457200"/>
          </a:xfrm>
          <a:prstGeom prst="rect">
            <a:avLst/>
          </a:prstGeom>
          <a:solidFill>
            <a:srgbClr val="FF00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Encoding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33" name="Rectangle 32"/>
          <p:cNvSpPr/>
          <p:nvPr/>
        </p:nvSpPr>
        <p:spPr bwMode="auto">
          <a:xfrm>
            <a:off x="6477000" y="3449960"/>
            <a:ext cx="1143000" cy="457200"/>
          </a:xfrm>
          <a:prstGeom prst="rect">
            <a:avLst/>
          </a:prstGeom>
          <a:solidFill>
            <a:srgbClr val="FF66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lang="en-US" sz="1600" b="1" dirty="0" smtClean="0">
                <a:solidFill>
                  <a:schemeClr val="bg1"/>
                </a:solidFill>
              </a:rPr>
              <a:t>De</a:t>
            </a: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34" name="Rectangle 33"/>
          <p:cNvSpPr/>
          <p:nvPr/>
        </p:nvSpPr>
        <p:spPr bwMode="auto">
          <a:xfrm>
            <a:off x="2819400" y="3449960"/>
            <a:ext cx="1143000" cy="457200"/>
          </a:xfrm>
          <a:prstGeom prst="rect">
            <a:avLst/>
          </a:prstGeom>
          <a:solidFill>
            <a:srgbClr val="FF66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lang="en-US" sz="1600" b="1" dirty="0" smtClean="0">
                <a:solidFill>
                  <a:schemeClr val="bg1"/>
                </a:solidFill>
              </a:rPr>
              <a:t>De</a:t>
            </a: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cxnSp>
        <p:nvCxnSpPr>
          <p:cNvPr id="35" name="Straight Arrow Connector 34"/>
          <p:cNvCxnSpPr/>
          <p:nvPr/>
        </p:nvCxnSpPr>
        <p:spPr bwMode="auto">
          <a:xfrm>
            <a:off x="4114800" y="5505772"/>
            <a:ext cx="6096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36" name="Straight Arrow Connector 35"/>
          <p:cNvCxnSpPr/>
          <p:nvPr/>
        </p:nvCxnSpPr>
        <p:spPr bwMode="auto">
          <a:xfrm rot="16200000" flipH="1">
            <a:off x="1981994" y="4896966"/>
            <a:ext cx="3048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37" name="Straight Arrow Connector 36"/>
          <p:cNvCxnSpPr/>
          <p:nvPr/>
        </p:nvCxnSpPr>
        <p:spPr bwMode="auto">
          <a:xfrm rot="5400000">
            <a:off x="1714500" y="4097660"/>
            <a:ext cx="3810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38" name="Straight Arrow Connector 37"/>
          <p:cNvCxnSpPr/>
          <p:nvPr/>
        </p:nvCxnSpPr>
        <p:spPr bwMode="auto">
          <a:xfrm flipH="1">
            <a:off x="4114800" y="5202560"/>
            <a:ext cx="6096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39" name="Straight Arrow Connector 38"/>
          <p:cNvCxnSpPr/>
          <p:nvPr/>
        </p:nvCxnSpPr>
        <p:spPr bwMode="auto">
          <a:xfrm rot="5400000" flipH="1" flipV="1">
            <a:off x="3277394" y="4896966"/>
            <a:ext cx="3048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40" name="Straight Arrow Connector 39"/>
          <p:cNvCxnSpPr/>
          <p:nvPr/>
        </p:nvCxnSpPr>
        <p:spPr bwMode="auto">
          <a:xfrm rot="10800000">
            <a:off x="2209800" y="3907160"/>
            <a:ext cx="1219200" cy="381000"/>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41" name="Straight Arrow Connector 40"/>
          <p:cNvCxnSpPr>
            <a:stCxn id="27" idx="3"/>
            <a:endCxn id="28" idx="1"/>
          </p:cNvCxnSpPr>
          <p:nvPr/>
        </p:nvCxnSpPr>
        <p:spPr bwMode="auto">
          <a:xfrm>
            <a:off x="2743200" y="4516760"/>
            <a:ext cx="2286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42" name="Straight Arrow Connector 41"/>
          <p:cNvCxnSpPr/>
          <p:nvPr/>
        </p:nvCxnSpPr>
        <p:spPr bwMode="auto">
          <a:xfrm rot="5400000" flipH="1" flipV="1">
            <a:off x="6857206" y="4896966"/>
            <a:ext cx="3048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43" name="Straight Arrow Connector 42"/>
          <p:cNvCxnSpPr/>
          <p:nvPr/>
        </p:nvCxnSpPr>
        <p:spPr bwMode="auto">
          <a:xfrm rot="5400000" flipH="1" flipV="1">
            <a:off x="6820694" y="4096866"/>
            <a:ext cx="3810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44" name="Straight Arrow Connector 43"/>
          <p:cNvCxnSpPr/>
          <p:nvPr/>
        </p:nvCxnSpPr>
        <p:spPr bwMode="auto">
          <a:xfrm rot="16200000" flipH="1">
            <a:off x="5258594" y="4896966"/>
            <a:ext cx="3048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45" name="Straight Arrow Connector 44"/>
          <p:cNvCxnSpPr>
            <a:endCxn id="29" idx="0"/>
          </p:cNvCxnSpPr>
          <p:nvPr/>
        </p:nvCxnSpPr>
        <p:spPr bwMode="auto">
          <a:xfrm rot="10800000" flipV="1">
            <a:off x="5372100" y="3907954"/>
            <a:ext cx="1256506" cy="380206"/>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46" name="Straight Arrow Connector 45"/>
          <p:cNvCxnSpPr>
            <a:stCxn id="30" idx="1"/>
            <a:endCxn id="29" idx="3"/>
          </p:cNvCxnSpPr>
          <p:nvPr/>
        </p:nvCxnSpPr>
        <p:spPr bwMode="auto">
          <a:xfrm rot="10800000">
            <a:off x="5867400" y="4516760"/>
            <a:ext cx="2286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sp>
        <p:nvSpPr>
          <p:cNvPr id="47" name="Rectangle 46"/>
          <p:cNvSpPr/>
          <p:nvPr/>
        </p:nvSpPr>
        <p:spPr bwMode="auto">
          <a:xfrm>
            <a:off x="1828800" y="314516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48" name="Rectangle 47"/>
          <p:cNvSpPr/>
          <p:nvPr/>
        </p:nvSpPr>
        <p:spPr bwMode="auto">
          <a:xfrm>
            <a:off x="1823120" y="3149352"/>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49" name="Rectangle 48"/>
          <p:cNvSpPr/>
          <p:nvPr/>
        </p:nvSpPr>
        <p:spPr bwMode="auto">
          <a:xfrm>
            <a:off x="6660232" y="3221360"/>
            <a:ext cx="228600" cy="152400"/>
          </a:xfrm>
          <a:prstGeom prst="rect">
            <a:avLst/>
          </a:prstGeom>
          <a:solidFill>
            <a:srgbClr val="FF66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50" name="Rectangle 49"/>
          <p:cNvSpPr/>
          <p:nvPr/>
        </p:nvSpPr>
        <p:spPr bwMode="auto">
          <a:xfrm>
            <a:off x="6660232" y="3221360"/>
            <a:ext cx="228600" cy="152400"/>
          </a:xfrm>
          <a:prstGeom prst="rect">
            <a:avLst/>
          </a:prstGeom>
          <a:solidFill>
            <a:srgbClr val="FF66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51" name="TextBox 50"/>
          <p:cNvSpPr txBox="1"/>
          <p:nvPr/>
        </p:nvSpPr>
        <p:spPr>
          <a:xfrm>
            <a:off x="5499940" y="5949280"/>
            <a:ext cx="3608564" cy="576064"/>
          </a:xfrm>
          <a:prstGeom prst="rect">
            <a:avLst/>
          </a:prstGeom>
          <a:solidFill>
            <a:srgbClr val="FFFFFF"/>
          </a:solidFill>
          <a:ln>
            <a:solidFill>
              <a:srgbClr val="000000"/>
            </a:solidFill>
          </a:ln>
          <a:effectLst>
            <a:outerShdw blurRad="50800" dist="38100" dir="2700000" algn="tl" rotWithShape="0">
              <a:prstClr val="black">
                <a:alpha val="40000"/>
              </a:prstClr>
            </a:outerShdw>
          </a:effectLst>
        </p:spPr>
        <p:txBody>
          <a:bodyPr wrap="square" rtlCol="0">
            <a:noAutofit/>
          </a:bodyPr>
          <a:lstStyle/>
          <a:p>
            <a:r>
              <a:rPr lang="en-US" sz="1000" dirty="0"/>
              <a:t>“The Loss-Delay Based Adjustment Algorithm: A TCP-Friendly Adaptation </a:t>
            </a:r>
            <a:r>
              <a:rPr lang="en-US" sz="1000" dirty="0" smtClean="0"/>
              <a:t>Scheme ”,</a:t>
            </a:r>
          </a:p>
          <a:p>
            <a:r>
              <a:rPr lang="en-US" sz="1000" dirty="0" smtClean="0"/>
              <a:t>D. </a:t>
            </a:r>
            <a:r>
              <a:rPr lang="en-US" sz="1000" dirty="0" err="1" smtClean="0"/>
              <a:t>Sisalem</a:t>
            </a:r>
            <a:r>
              <a:rPr lang="en-US" sz="1000" dirty="0" smtClean="0"/>
              <a:t>, H. </a:t>
            </a:r>
            <a:r>
              <a:rPr lang="en-US" sz="1000" dirty="0" err="1" smtClean="0"/>
              <a:t>Schulzrinne</a:t>
            </a:r>
            <a:r>
              <a:rPr lang="en-US" sz="1000" dirty="0" smtClean="0"/>
              <a:t>, NOSSDAV 1998</a:t>
            </a:r>
            <a:endParaRPr lang="en-US" sz="1000" dirty="0"/>
          </a:p>
        </p:txBody>
      </p:sp>
    </p:spTree>
    <p:extLst>
      <p:ext uri="{BB962C8B-B14F-4D97-AF65-F5344CB8AC3E}">
        <p14:creationId xmlns:p14="http://schemas.microsoft.com/office/powerpoint/2010/main" val="2566442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grpId="1" nodeType="withEffect">
                                  <p:stCondLst>
                                    <p:cond delay="0"/>
                                  </p:stCondLst>
                                  <p:childTnLst>
                                    <p:set>
                                      <p:cBhvr>
                                        <p:cTn id="8" dur="1" fill="hold">
                                          <p:stCondLst>
                                            <p:cond delay="0"/>
                                          </p:stCondLst>
                                        </p:cTn>
                                        <p:tgtEl>
                                          <p:spTgt spid="48"/>
                                        </p:tgtEl>
                                        <p:attrNameLst>
                                          <p:attrName>style.visibility</p:attrName>
                                        </p:attrNameLst>
                                      </p:cBhvr>
                                      <p:to>
                                        <p:strVal val="visible"/>
                                      </p:to>
                                    </p:set>
                                  </p:childTnLst>
                                </p:cTn>
                              </p:par>
                            </p:childTnLst>
                          </p:cTn>
                        </p:par>
                        <p:par>
                          <p:cTn id="9" fill="hold">
                            <p:stCondLst>
                              <p:cond delay="0"/>
                            </p:stCondLst>
                            <p:childTnLst>
                              <p:par>
                                <p:cTn id="10" presetID="0" presetClass="path" presetSubtype="0" repeatCount="indefinite" accel="50000" decel="50000" fill="hold" grpId="0" nodeType="afterEffect">
                                  <p:stCondLst>
                                    <p:cond delay="0"/>
                                  </p:stCondLst>
                                  <p:childTnLst>
                                    <p:animMotion origin="layout" path="M 0 0 C -0.00712 0.06869 -0.01406 0.13737 -0.00729 0.18733 C -0.00052 0.23728 -0.02552 0.27798 0.04063 0.29926 C 0.10677 0.32054 0.30712 0.31383 0.38976 0.31475 C 0.4724 0.31568 0.50834 0.32562 0.53611 0.30504 C 0.56389 0.28446 0.55226 0.22988 0.55643 0.19126 C 0.56059 0.15264 0.55972 0.105 0.56077 0.07354 C 0.56181 0.04209 0.56198 0.02197 0.56233 0.00208 " pathEditMode="relative" ptsTypes="aaaaaaaA">
                                      <p:cBhvr>
                                        <p:cTn id="11" dur="1000" fill="hold"/>
                                        <p:tgtEl>
                                          <p:spTgt spid="47"/>
                                        </p:tgtEl>
                                        <p:attrNameLst>
                                          <p:attrName>ppt_x</p:attrName>
                                          <p:attrName>ppt_y</p:attrName>
                                        </p:attrNameLst>
                                      </p:cBhvr>
                                    </p:animMotion>
                                  </p:childTnLst>
                                </p:cTn>
                              </p:par>
                              <p:par>
                                <p:cTn id="12" presetID="0" presetClass="path" presetSubtype="0" repeatCount="indefinite" accel="50000" decel="50000" fill="hold" grpId="0" nodeType="withEffect">
                                  <p:stCondLst>
                                    <p:cond delay="500"/>
                                  </p:stCondLst>
                                  <p:childTnLst>
                                    <p:animMotion origin="layout" path="M 0 0 C -0.00712 0.06869 -0.01406 0.13737 -0.00729 0.18733 C -0.00052 0.23728 -0.02552 0.27798 0.04063 0.29926 C 0.10677 0.32054 0.30712 0.31383 0.38976 0.31475 C 0.4724 0.31568 0.50834 0.32562 0.53611 0.30504 C 0.56389 0.28446 0.55226 0.22988 0.55643 0.19126 C 0.56059 0.15264 0.55972 0.105 0.56077 0.07354 C 0.56181 0.04209 0.56198 0.02197 0.56233 0.00208 " pathEditMode="relative" ptsTypes="aaaaaaaA">
                                      <p:cBhvr>
                                        <p:cTn id="13" dur="1000" fill="hold"/>
                                        <p:tgtEl>
                                          <p:spTgt spid="48"/>
                                        </p:tgtEl>
                                        <p:attrNameLst>
                                          <p:attrName>ppt_x</p:attrName>
                                          <p:attrName>ppt_y</p:attrName>
                                        </p:attrNameLst>
                                      </p:cBhvr>
                                    </p:animMotion>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50187">
                                            <p:txEl>
                                              <p:pRg st="2" end="2"/>
                                            </p:txEl>
                                          </p:spTgt>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50187">
                                            <p:txEl>
                                              <p:pRg st="3" end="3"/>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1" nodeType="clickEffect">
                                  <p:stCondLst>
                                    <p:cond delay="0"/>
                                  </p:stCondLst>
                                  <p:childTnLst>
                                    <p:set>
                                      <p:cBhvr>
                                        <p:cTn id="23" dur="1" fill="hold">
                                          <p:stCondLst>
                                            <p:cond delay="0"/>
                                          </p:stCondLst>
                                        </p:cTn>
                                        <p:tgtEl>
                                          <p:spTgt spid="49"/>
                                        </p:tgtEl>
                                        <p:attrNameLst>
                                          <p:attrName>style.visibility</p:attrName>
                                        </p:attrNameLst>
                                      </p:cBhvr>
                                      <p:to>
                                        <p:strVal val="visible"/>
                                      </p:to>
                                    </p:set>
                                  </p:childTnLst>
                                </p:cTn>
                              </p:par>
                            </p:childTnLst>
                          </p:cTn>
                        </p:par>
                        <p:par>
                          <p:cTn id="24" fill="hold">
                            <p:stCondLst>
                              <p:cond delay="0"/>
                            </p:stCondLst>
                            <p:childTnLst>
                              <p:par>
                                <p:cTn id="25" presetID="0" presetClass="path" presetSubtype="0" accel="50000" decel="50000" fill="hold" grpId="0" nodeType="afterEffect">
                                  <p:stCondLst>
                                    <p:cond delay="0"/>
                                  </p:stCondLst>
                                  <p:childTnLst>
                                    <p:animMotion origin="layout" path="M 3.61111E-6 -3.38575E-6 C 0.01232 0.02313 0.02482 0.04626 3.61111E-6 0.07331 C -0.02483 0.10037 -0.12344 0.12743 -0.14931 0.16212 C -0.17518 0.19681 -0.12032 0.26064 -0.15504 0.28192 C -0.18976 0.30319 -0.32153 0.30551 -0.35799 0.28955 C -0.39445 0.27359 -0.34879 0.22433 -0.37396 0.18548 C -0.39914 0.14663 -0.48334 0.08788 -0.50869 0.05597 C -0.53403 0.02405 -0.53021 0.00902 -0.52622 -0.00578 " pathEditMode="relative" ptsTypes="aaaaaaaA">
                                      <p:cBhvr>
                                        <p:cTn id="26" dur="1000" fill="hold"/>
                                        <p:tgtEl>
                                          <p:spTgt spid="49"/>
                                        </p:tgtEl>
                                        <p:attrNameLst>
                                          <p:attrName>ppt_x</p:attrName>
                                          <p:attrName>ppt_y</p:attrName>
                                        </p:attrNameLst>
                                      </p:cBhvr>
                                    </p:animMotion>
                                  </p:childTnLst>
                                </p:cTn>
                              </p:par>
                            </p:childTnLst>
                          </p:cTn>
                        </p:par>
                        <p:par>
                          <p:cTn id="27" fill="hold">
                            <p:stCondLst>
                              <p:cond delay="1000"/>
                            </p:stCondLst>
                            <p:childTnLst>
                              <p:par>
                                <p:cTn id="28" presetID="1" presetClass="exit" presetSubtype="0" fill="hold" grpId="2" nodeType="afterEffect">
                                  <p:stCondLst>
                                    <p:cond delay="0"/>
                                  </p:stCondLst>
                                  <p:childTnLst>
                                    <p:set>
                                      <p:cBhvr>
                                        <p:cTn id="29" dur="1" fill="hold">
                                          <p:stCondLst>
                                            <p:cond delay="0"/>
                                          </p:stCondLst>
                                        </p:cTn>
                                        <p:tgtEl>
                                          <p:spTgt spid="49"/>
                                        </p:tgtEl>
                                        <p:attrNameLst>
                                          <p:attrName>style.visibility</p:attrName>
                                        </p:attrNameLst>
                                      </p:cBhvr>
                                      <p:to>
                                        <p:strVal val="hidden"/>
                                      </p:to>
                                    </p:set>
                                  </p:childTnLst>
                                </p:cTn>
                              </p:par>
                              <p:par>
                                <p:cTn id="30" presetID="9" presetClass="emph" presetSubtype="0" grpId="2" nodeType="withEffect">
                                  <p:stCondLst>
                                    <p:cond delay="0"/>
                                  </p:stCondLst>
                                  <p:childTnLst>
                                    <p:set>
                                      <p:cBhvr rctx="PPT">
                                        <p:cTn id="31" dur="indefinite"/>
                                        <p:tgtEl>
                                          <p:spTgt spid="48"/>
                                        </p:tgtEl>
                                        <p:attrNameLst>
                                          <p:attrName>style.opacity</p:attrName>
                                        </p:attrNameLst>
                                      </p:cBhvr>
                                      <p:to>
                                        <p:strVal val="0"/>
                                      </p:to>
                                    </p:set>
                                    <p:animEffect filter="image" prLst="opacity: 0">
                                      <p:cBhvr rctx="IE">
                                        <p:cTn id="32" dur="indefinite"/>
                                        <p:tgtEl>
                                          <p:spTgt spid="48"/>
                                        </p:tgtEl>
                                      </p:cBhvr>
                                    </p:animEffec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1" nodeType="clickEffect">
                                  <p:stCondLst>
                                    <p:cond delay="0"/>
                                  </p:stCondLst>
                                  <p:childTnLst>
                                    <p:set>
                                      <p:cBhvr>
                                        <p:cTn id="36" dur="1" fill="hold">
                                          <p:stCondLst>
                                            <p:cond delay="0"/>
                                          </p:stCondLst>
                                        </p:cTn>
                                        <p:tgtEl>
                                          <p:spTgt spid="50"/>
                                        </p:tgtEl>
                                        <p:attrNameLst>
                                          <p:attrName>style.visibility</p:attrName>
                                        </p:attrNameLst>
                                      </p:cBhvr>
                                      <p:to>
                                        <p:strVal val="visible"/>
                                      </p:to>
                                    </p:set>
                                  </p:childTnLst>
                                </p:cTn>
                              </p:par>
                            </p:childTnLst>
                          </p:cTn>
                        </p:par>
                        <p:par>
                          <p:cTn id="37" fill="hold">
                            <p:stCondLst>
                              <p:cond delay="0"/>
                            </p:stCondLst>
                            <p:childTnLst>
                              <p:par>
                                <p:cTn id="38" presetID="0" presetClass="path" presetSubtype="0" accel="50000" decel="50000" fill="hold" grpId="0" nodeType="afterEffect">
                                  <p:stCondLst>
                                    <p:cond delay="0"/>
                                  </p:stCondLst>
                                  <p:childTnLst>
                                    <p:animMotion origin="layout" path="M 3.61111E-6 -3.38575E-6 C 0.01232 0.02313 0.02482 0.04626 3.61111E-6 0.07331 C -0.02483 0.10037 -0.12344 0.12743 -0.14931 0.16212 C -0.17518 0.19681 -0.12032 0.26064 -0.15504 0.28192 C -0.18976 0.30319 -0.32153 0.30551 -0.35799 0.28955 C -0.39445 0.27359 -0.34879 0.22433 -0.37396 0.18548 C -0.39914 0.14663 -0.48334 0.08788 -0.50869 0.05597 C -0.53403 0.02405 -0.53021 0.00902 -0.52622 -0.00578 " pathEditMode="relative" ptsTypes="aaaaaaaA">
                                      <p:cBhvr>
                                        <p:cTn id="39" dur="1000" fill="hold"/>
                                        <p:tgtEl>
                                          <p:spTgt spid="50"/>
                                        </p:tgtEl>
                                        <p:attrNameLst>
                                          <p:attrName>ppt_x</p:attrName>
                                          <p:attrName>ppt_y</p:attrName>
                                        </p:attrNameLst>
                                      </p:cBhvr>
                                    </p:animMotion>
                                  </p:childTnLst>
                                </p:cTn>
                              </p:par>
                            </p:childTnLst>
                          </p:cTn>
                        </p:par>
                        <p:par>
                          <p:cTn id="40" fill="hold">
                            <p:stCondLst>
                              <p:cond delay="1000"/>
                            </p:stCondLst>
                            <p:childTnLst>
                              <p:par>
                                <p:cTn id="41" presetID="1" presetClass="exit" presetSubtype="0" fill="hold" grpId="2" nodeType="afterEffect">
                                  <p:stCondLst>
                                    <p:cond delay="0"/>
                                  </p:stCondLst>
                                  <p:childTnLst>
                                    <p:set>
                                      <p:cBhvr>
                                        <p:cTn id="42" dur="1" fill="hold">
                                          <p:stCondLst>
                                            <p:cond delay="0"/>
                                          </p:stCondLst>
                                        </p:cTn>
                                        <p:tgtEl>
                                          <p:spTgt spid="50"/>
                                        </p:tgtEl>
                                        <p:attrNameLst>
                                          <p:attrName>style.visibility</p:attrName>
                                        </p:attrNameLst>
                                      </p:cBhvr>
                                      <p:to>
                                        <p:strVal val="hidden"/>
                                      </p:to>
                                    </p:set>
                                  </p:childTnLst>
                                </p:cTn>
                              </p:par>
                              <p:par>
                                <p:cTn id="43" presetID="9" presetClass="emph" presetSubtype="0" grpId="3" nodeType="withEffect">
                                  <p:stCondLst>
                                    <p:cond delay="0"/>
                                  </p:stCondLst>
                                  <p:childTnLst>
                                    <p:set>
                                      <p:cBhvr rctx="PPT">
                                        <p:cTn id="44" dur="indefinite"/>
                                        <p:tgtEl>
                                          <p:spTgt spid="48"/>
                                        </p:tgtEl>
                                        <p:attrNameLst>
                                          <p:attrName>style.opacity</p:attrName>
                                        </p:attrNameLst>
                                      </p:cBhvr>
                                      <p:to>
                                        <p:strVal val="1"/>
                                      </p:to>
                                    </p:set>
                                    <p:animEffect filter="image" prLst="opacity: 1">
                                      <p:cBhvr rctx="IE">
                                        <p:cTn id="45" dur="indefinite"/>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7" grpId="1" animBg="1"/>
      <p:bldP spid="48" grpId="0" animBg="1"/>
      <p:bldP spid="48" grpId="1" animBg="1"/>
      <p:bldP spid="48" grpId="2" animBg="1"/>
      <p:bldP spid="48" grpId="3" animBg="1"/>
      <p:bldP spid="49" grpId="0" animBg="1"/>
      <p:bldP spid="49" grpId="1" animBg="1"/>
      <p:bldP spid="49" grpId="2" animBg="1"/>
      <p:bldP spid="50" grpId="0" animBg="1"/>
      <p:bldP spid="50" grpId="1" animBg="1"/>
      <p:bldP spid="50" grpId="2"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bwMode="auto">
          <a:xfrm>
            <a:off x="381000" y="4648200"/>
            <a:ext cx="2362200" cy="533400"/>
          </a:xfrm>
          <a:prstGeom prst="rect">
            <a:avLst/>
          </a:prstGeom>
          <a:solidFill>
            <a:srgbClr val="FFFF00"/>
          </a:solidFill>
          <a:ln w="1270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i="0" u="none" strike="noStrike" cap="none" normalizeH="0" baseline="0" dirty="0" smtClean="0">
                <a:ln>
                  <a:noFill/>
                </a:ln>
                <a:solidFill>
                  <a:srgbClr val="000000"/>
                </a:solidFill>
                <a:effectLst/>
                <a:latin typeface="Tahoma" charset="0"/>
                <a:ea typeface="ヒラギノ角ゴ ProN W3" charset="-128"/>
                <a:cs typeface="ヒラギノ角ゴ ProN W3" charset="-128"/>
                <a:sym typeface="Tahoma" charset="0"/>
              </a:rPr>
              <a:t>Sender</a:t>
            </a:r>
            <a:endParaRPr kumimoji="0" lang="en-US" sz="160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sp>
        <p:nvSpPr>
          <p:cNvPr id="50186" name="Rectangle 17"/>
          <p:cNvSpPr>
            <a:spLocks noGrp="1" noChangeArrowheads="1"/>
          </p:cNvSpPr>
          <p:nvPr>
            <p:ph type="title"/>
          </p:nvPr>
        </p:nvSpPr>
        <p:spPr/>
        <p:txBody>
          <a:bodyPr rIns="33900"/>
          <a:lstStyle/>
          <a:p>
            <a:pPr marL="52388" indent="0" eaLnBrk="1" hangingPunct="1"/>
            <a:r>
              <a:rPr lang="en-US" dirty="0" smtClean="0"/>
              <a:t>Loss-Delay Adjustment Algorithm</a:t>
            </a:r>
            <a:endParaRPr lang="en-US" dirty="0"/>
          </a:p>
        </p:txBody>
      </p:sp>
      <p:sp>
        <p:nvSpPr>
          <p:cNvPr id="50187" name="Rectangle 18"/>
          <p:cNvSpPr>
            <a:spLocks noGrp="1" noChangeArrowheads="1"/>
          </p:cNvSpPr>
          <p:nvPr>
            <p:ph type="body" idx="1"/>
          </p:nvPr>
        </p:nvSpPr>
        <p:spPr>
          <a:xfrm>
            <a:off x="0" y="866775"/>
            <a:ext cx="9144000" cy="2181225"/>
          </a:xfrm>
        </p:spPr>
        <p:txBody>
          <a:bodyPr rIns="57200"/>
          <a:lstStyle/>
          <a:p>
            <a:pPr eaLnBrk="1" hangingPunct="1"/>
            <a:r>
              <a:rPr lang="en-US" dirty="0" smtClean="0"/>
              <a:t>LDA</a:t>
            </a:r>
          </a:p>
          <a:p>
            <a:pPr lvl="1" eaLnBrk="1" hangingPunct="1"/>
            <a:r>
              <a:rPr lang="en-US" dirty="0" smtClean="0"/>
              <a:t>An algorithm to stream with RTP in a TCP-friendly way</a:t>
            </a:r>
          </a:p>
          <a:p>
            <a:pPr lvl="1" eaLnBrk="1" hangingPunct="1"/>
            <a:r>
              <a:rPr lang="en-US" dirty="0" smtClean="0"/>
              <a:t>use RTCP receiver reports (RR)</a:t>
            </a:r>
          </a:p>
          <a:p>
            <a:pPr lvl="2" eaLnBrk="1" hangingPunct="1"/>
            <a:r>
              <a:rPr lang="en-US" dirty="0" smtClean="0"/>
              <a:t>RTCP sends RR periodically</a:t>
            </a:r>
          </a:p>
          <a:p>
            <a:pPr lvl="1" eaLnBrk="1" hangingPunct="1"/>
            <a:r>
              <a:rPr lang="en-US" dirty="0" smtClean="0"/>
              <a:t>works like TCP's AIMD</a:t>
            </a:r>
          </a:p>
          <a:p>
            <a:pPr lvl="2" eaLnBrk="1" hangingPunct="1"/>
            <a:r>
              <a:rPr lang="en-US" dirty="0" smtClean="0"/>
              <a:t>but RRs are rare</a:t>
            </a:r>
          </a:p>
          <a:p>
            <a:pPr lvl="3"/>
            <a:r>
              <a:rPr lang="en-US" dirty="0" smtClean="0"/>
              <a:t>max 5% of RTP BW, max ¾ of this RR, equally shared among receivers</a:t>
            </a:r>
          </a:p>
          <a:p>
            <a:pPr lvl="2" eaLnBrk="1" hangingPunct="1"/>
            <a:r>
              <a:rPr lang="en-US" dirty="0" smtClean="0"/>
              <a:t>can't adapt every time</a:t>
            </a:r>
          </a:p>
          <a:p>
            <a:pPr lvl="1" eaLnBrk="1" hangingPunct="1"/>
            <a:r>
              <a:rPr lang="en-US" dirty="0" smtClean="0"/>
              <a:t>step one: estimate the bottleneck bandwidth </a:t>
            </a:r>
            <a:r>
              <a:rPr lang="en-US" i="1" dirty="0" smtClean="0">
                <a:latin typeface="Times New Roman"/>
                <a:cs typeface="Times New Roman"/>
              </a:rPr>
              <a:t>b</a:t>
            </a:r>
          </a:p>
          <a:p>
            <a:pPr lvl="1" eaLnBrk="1" hangingPunct="1"/>
            <a:endParaRPr lang="en-US" dirty="0" smtClean="0"/>
          </a:p>
          <a:p>
            <a:pPr lvl="1" eaLnBrk="1" hangingPunct="1"/>
            <a:r>
              <a:rPr lang="en-US" dirty="0" smtClean="0"/>
              <a:t>use packet size and gap sizes</a:t>
            </a:r>
          </a:p>
        </p:txBody>
      </p:sp>
      <p:grpSp>
        <p:nvGrpSpPr>
          <p:cNvPr id="38" name="Group 37"/>
          <p:cNvGrpSpPr/>
          <p:nvPr/>
        </p:nvGrpSpPr>
        <p:grpSpPr>
          <a:xfrm>
            <a:off x="914400" y="4953000"/>
            <a:ext cx="1371600" cy="152400"/>
            <a:chOff x="914400" y="4953000"/>
            <a:chExt cx="1371600" cy="152400"/>
          </a:xfrm>
        </p:grpSpPr>
        <p:sp>
          <p:nvSpPr>
            <p:cNvPr id="23" name="Rectangle 22"/>
            <p:cNvSpPr/>
            <p:nvPr/>
          </p:nvSpPr>
          <p:spPr bwMode="auto">
            <a:xfrm>
              <a:off x="914400" y="49530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24" name="Rectangle 23"/>
            <p:cNvSpPr/>
            <p:nvPr/>
          </p:nvSpPr>
          <p:spPr bwMode="auto">
            <a:xfrm>
              <a:off x="1143000" y="49530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25" name="Rectangle 24"/>
            <p:cNvSpPr/>
            <p:nvPr/>
          </p:nvSpPr>
          <p:spPr bwMode="auto">
            <a:xfrm>
              <a:off x="1371600" y="49530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26" name="Rectangle 25"/>
            <p:cNvSpPr/>
            <p:nvPr/>
          </p:nvSpPr>
          <p:spPr bwMode="auto">
            <a:xfrm>
              <a:off x="1600200" y="49530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27" name="Rectangle 26"/>
            <p:cNvSpPr/>
            <p:nvPr/>
          </p:nvSpPr>
          <p:spPr bwMode="auto">
            <a:xfrm>
              <a:off x="1828800" y="49530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28" name="Rectangle 27"/>
            <p:cNvSpPr/>
            <p:nvPr/>
          </p:nvSpPr>
          <p:spPr bwMode="auto">
            <a:xfrm>
              <a:off x="2057400" y="49530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grpSp>
      <p:sp>
        <p:nvSpPr>
          <p:cNvPr id="30" name="Rectangle 29"/>
          <p:cNvSpPr/>
          <p:nvPr/>
        </p:nvSpPr>
        <p:spPr bwMode="auto">
          <a:xfrm>
            <a:off x="6172200" y="5334000"/>
            <a:ext cx="2362200" cy="533400"/>
          </a:xfrm>
          <a:prstGeom prst="rect">
            <a:avLst/>
          </a:prstGeom>
          <a:solidFill>
            <a:srgbClr val="FFFF00"/>
          </a:solidFill>
          <a:ln w="1270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i="0" u="none" strike="noStrike" cap="none" normalizeH="0" baseline="0" dirty="0" smtClean="0">
                <a:ln>
                  <a:noFill/>
                </a:ln>
                <a:solidFill>
                  <a:srgbClr val="000000"/>
                </a:solidFill>
                <a:effectLst/>
                <a:latin typeface="Tahoma" charset="0"/>
                <a:ea typeface="ヒラギノ角ゴ ProN W3" charset="-128"/>
                <a:cs typeface="ヒラギノ角ゴ ProN W3" charset="-128"/>
                <a:sym typeface="Tahoma" charset="0"/>
              </a:rPr>
              <a:t>Receiver</a:t>
            </a:r>
            <a:endParaRPr kumimoji="0" lang="en-US" sz="160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grpSp>
        <p:nvGrpSpPr>
          <p:cNvPr id="37" name="Group 36"/>
          <p:cNvGrpSpPr/>
          <p:nvPr/>
        </p:nvGrpSpPr>
        <p:grpSpPr>
          <a:xfrm>
            <a:off x="6400800" y="5638800"/>
            <a:ext cx="1905000" cy="152400"/>
            <a:chOff x="6400800" y="5638800"/>
            <a:chExt cx="1905000" cy="152400"/>
          </a:xfrm>
        </p:grpSpPr>
        <p:sp>
          <p:nvSpPr>
            <p:cNvPr id="31" name="Rectangle 30"/>
            <p:cNvSpPr/>
            <p:nvPr/>
          </p:nvSpPr>
          <p:spPr bwMode="auto">
            <a:xfrm>
              <a:off x="6400800" y="56388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32" name="Rectangle 31"/>
            <p:cNvSpPr/>
            <p:nvPr/>
          </p:nvSpPr>
          <p:spPr bwMode="auto">
            <a:xfrm>
              <a:off x="6705600" y="56388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33" name="Rectangle 32"/>
            <p:cNvSpPr/>
            <p:nvPr/>
          </p:nvSpPr>
          <p:spPr bwMode="auto">
            <a:xfrm>
              <a:off x="7086600" y="56388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34" name="Rectangle 33"/>
            <p:cNvSpPr/>
            <p:nvPr/>
          </p:nvSpPr>
          <p:spPr bwMode="auto">
            <a:xfrm>
              <a:off x="7391400" y="56388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35" name="Rectangle 34"/>
            <p:cNvSpPr/>
            <p:nvPr/>
          </p:nvSpPr>
          <p:spPr bwMode="auto">
            <a:xfrm>
              <a:off x="7848600" y="56388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36" name="Rectangle 35"/>
            <p:cNvSpPr/>
            <p:nvPr/>
          </p:nvSpPr>
          <p:spPr bwMode="auto">
            <a:xfrm>
              <a:off x="8077200" y="56388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grpSp>
      <p:grpSp>
        <p:nvGrpSpPr>
          <p:cNvPr id="61" name="Group 60"/>
          <p:cNvGrpSpPr/>
          <p:nvPr/>
        </p:nvGrpSpPr>
        <p:grpSpPr>
          <a:xfrm>
            <a:off x="5029200" y="5791200"/>
            <a:ext cx="3048000" cy="533400"/>
            <a:chOff x="5029200" y="5791200"/>
            <a:chExt cx="3048000" cy="533400"/>
          </a:xfrm>
        </p:grpSpPr>
        <p:cxnSp>
          <p:nvCxnSpPr>
            <p:cNvPr id="40" name="Straight Arrow Connector 39"/>
            <p:cNvCxnSpPr/>
            <p:nvPr/>
          </p:nvCxnSpPr>
          <p:spPr bwMode="auto">
            <a:xfrm flipV="1">
              <a:off x="5029200" y="5791200"/>
              <a:ext cx="1600200" cy="533400"/>
            </a:xfrm>
            <a:prstGeom prst="curvedConnector3">
              <a:avLst>
                <a:gd name="adj1" fmla="val 100313"/>
              </a:avLst>
            </a:prstGeom>
            <a:solidFill>
              <a:srgbClr val="00E4A8"/>
            </a:solidFill>
            <a:ln w="28575" cap="flat" cmpd="sng" algn="ctr">
              <a:solidFill>
                <a:schemeClr val="tx1"/>
              </a:solidFill>
              <a:prstDash val="solid"/>
              <a:round/>
              <a:headEnd type="none" w="med" len="med"/>
              <a:tailEnd type="arrow"/>
            </a:ln>
            <a:effectLst/>
          </p:spPr>
        </p:cxnSp>
        <p:cxnSp>
          <p:nvCxnSpPr>
            <p:cNvPr id="42" name="Straight Arrow Connector 39"/>
            <p:cNvCxnSpPr/>
            <p:nvPr/>
          </p:nvCxnSpPr>
          <p:spPr bwMode="auto">
            <a:xfrm flipV="1">
              <a:off x="5029200" y="5791200"/>
              <a:ext cx="1981200" cy="533400"/>
            </a:xfrm>
            <a:prstGeom prst="curvedConnector3">
              <a:avLst>
                <a:gd name="adj1" fmla="val 100940"/>
              </a:avLst>
            </a:prstGeom>
            <a:solidFill>
              <a:srgbClr val="00E4A8"/>
            </a:solidFill>
            <a:ln w="28575" cap="flat" cmpd="sng" algn="ctr">
              <a:solidFill>
                <a:schemeClr val="tx1"/>
              </a:solidFill>
              <a:prstDash val="solid"/>
              <a:round/>
              <a:headEnd type="none" w="med" len="med"/>
              <a:tailEnd type="arrow"/>
            </a:ln>
            <a:effectLst/>
          </p:spPr>
        </p:cxnSp>
        <p:cxnSp>
          <p:nvCxnSpPr>
            <p:cNvPr id="46" name="Straight Arrow Connector 39"/>
            <p:cNvCxnSpPr/>
            <p:nvPr/>
          </p:nvCxnSpPr>
          <p:spPr bwMode="auto">
            <a:xfrm flipV="1">
              <a:off x="5029200" y="5867400"/>
              <a:ext cx="2362200" cy="457200"/>
            </a:xfrm>
            <a:prstGeom prst="curvedConnector3">
              <a:avLst>
                <a:gd name="adj1" fmla="val 100672"/>
              </a:avLst>
            </a:prstGeom>
            <a:solidFill>
              <a:srgbClr val="00E4A8"/>
            </a:solidFill>
            <a:ln w="28575" cap="flat" cmpd="sng" algn="ctr">
              <a:solidFill>
                <a:schemeClr val="tx1"/>
              </a:solidFill>
              <a:prstDash val="solid"/>
              <a:round/>
              <a:headEnd type="none" w="med" len="med"/>
              <a:tailEnd type="arrow"/>
            </a:ln>
            <a:effectLst/>
          </p:spPr>
        </p:cxnSp>
        <p:cxnSp>
          <p:nvCxnSpPr>
            <p:cNvPr id="50" name="Straight Arrow Connector 39"/>
            <p:cNvCxnSpPr/>
            <p:nvPr/>
          </p:nvCxnSpPr>
          <p:spPr bwMode="auto">
            <a:xfrm flipV="1">
              <a:off x="5029200" y="5791200"/>
              <a:ext cx="2743200" cy="533400"/>
            </a:xfrm>
            <a:prstGeom prst="curvedConnector3">
              <a:avLst>
                <a:gd name="adj1" fmla="val 100431"/>
              </a:avLst>
            </a:prstGeom>
            <a:solidFill>
              <a:srgbClr val="00E4A8"/>
            </a:solidFill>
            <a:ln w="28575" cap="flat" cmpd="sng" algn="ctr">
              <a:solidFill>
                <a:schemeClr val="tx1"/>
              </a:solidFill>
              <a:prstDash val="solid"/>
              <a:round/>
              <a:headEnd type="none" w="med" len="med"/>
              <a:tailEnd type="arrow"/>
            </a:ln>
            <a:effectLst/>
          </p:spPr>
        </p:cxnSp>
        <p:cxnSp>
          <p:nvCxnSpPr>
            <p:cNvPr id="54" name="Straight Arrow Connector 39"/>
            <p:cNvCxnSpPr/>
            <p:nvPr/>
          </p:nvCxnSpPr>
          <p:spPr bwMode="auto">
            <a:xfrm flipV="1">
              <a:off x="5029200" y="5867400"/>
              <a:ext cx="3048000" cy="457200"/>
            </a:xfrm>
            <a:prstGeom prst="curvedConnector3">
              <a:avLst>
                <a:gd name="adj1" fmla="val 100969"/>
              </a:avLst>
            </a:prstGeom>
            <a:solidFill>
              <a:srgbClr val="00E4A8"/>
            </a:solidFill>
            <a:ln w="28575" cap="flat" cmpd="sng" algn="ctr">
              <a:solidFill>
                <a:schemeClr val="tx1"/>
              </a:solidFill>
              <a:prstDash val="solid"/>
              <a:round/>
              <a:headEnd type="none" w="med" len="med"/>
              <a:tailEnd type="arrow"/>
            </a:ln>
            <a:effectLst>
              <a:outerShdw blurRad="50800" dist="76200" dir="2700000" algn="tl" rotWithShape="0">
                <a:srgbClr val="000000">
                  <a:alpha val="43000"/>
                </a:srgbClr>
              </a:outerShdw>
            </a:effectLst>
          </p:spPr>
        </p:cxnSp>
      </p:grpSp>
      <p:grpSp>
        <p:nvGrpSpPr>
          <p:cNvPr id="64" name="Group 63"/>
          <p:cNvGrpSpPr/>
          <p:nvPr/>
        </p:nvGrpSpPr>
        <p:grpSpPr>
          <a:xfrm>
            <a:off x="1835696" y="5661248"/>
            <a:ext cx="3384376" cy="990600"/>
            <a:chOff x="2131169" y="5715000"/>
            <a:chExt cx="3384376" cy="990600"/>
          </a:xfrm>
        </p:grpSpPr>
        <p:sp>
          <p:nvSpPr>
            <p:cNvPr id="63" name="Rectangle 62"/>
            <p:cNvSpPr/>
            <p:nvPr/>
          </p:nvSpPr>
          <p:spPr bwMode="auto">
            <a:xfrm>
              <a:off x="2131169" y="5715000"/>
              <a:ext cx="3384376" cy="990600"/>
            </a:xfrm>
            <a:prstGeom prst="rect">
              <a:avLst/>
            </a:prstGeom>
            <a:solidFill>
              <a:schemeClr val="bg1"/>
            </a:solidFill>
            <a:ln w="12700"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graphicFrame>
          <p:nvGraphicFramePr>
            <p:cNvPr id="62" name="Object 61"/>
            <p:cNvGraphicFramePr>
              <a:graphicFrameLocks noChangeAspect="1"/>
            </p:cNvGraphicFramePr>
            <p:nvPr>
              <p:extLst>
                <p:ext uri="{D42A27DB-BD31-4B8C-83A1-F6EECF244321}">
                  <p14:modId xmlns:p14="http://schemas.microsoft.com/office/powerpoint/2010/main" val="2568571266"/>
                </p:ext>
              </p:extLst>
            </p:nvPr>
          </p:nvGraphicFramePr>
          <p:xfrm>
            <a:off x="2249115" y="5732240"/>
            <a:ext cx="3195638" cy="865187"/>
          </p:xfrm>
          <a:graphic>
            <a:graphicData uri="http://schemas.openxmlformats.org/presentationml/2006/ole">
              <mc:AlternateContent xmlns:mc="http://schemas.openxmlformats.org/markup-compatibility/2006">
                <mc:Choice xmlns:v="urn:schemas-microsoft-com:vml" Requires="v">
                  <p:oleObj spid="_x0000_s4228" name="Equation" r:id="rId3" imgW="1689100" imgH="457200" progId="Equation.3">
                    <p:embed/>
                  </p:oleObj>
                </mc:Choice>
                <mc:Fallback>
                  <p:oleObj name="Equation" r:id="rId3" imgW="1689100" imgH="457200" progId="Equation.3">
                    <p:embed/>
                    <p:pic>
                      <p:nvPicPr>
                        <p:cNvPr id="0" name=""/>
                        <p:cNvPicPr>
                          <a:picLocks noChangeAspect="1" noChangeArrowheads="1"/>
                        </p:cNvPicPr>
                        <p:nvPr/>
                      </p:nvPicPr>
                      <p:blipFill>
                        <a:blip r:embed="rId4"/>
                        <a:srcRect/>
                        <a:stretch>
                          <a:fillRect/>
                        </a:stretch>
                      </p:blipFill>
                      <p:spPr bwMode="auto">
                        <a:xfrm>
                          <a:off x="2249115" y="5732240"/>
                          <a:ext cx="3195638" cy="8651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Tree>
    <p:extLst>
      <p:ext uri="{BB962C8B-B14F-4D97-AF65-F5344CB8AC3E}">
        <p14:creationId xmlns:p14="http://schemas.microsoft.com/office/powerpoint/2010/main" val="8523409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50187">
                                            <p:txEl>
                                              <p:pRg st="8" end="8"/>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2" presetClass="exit" presetSubtype="2" accel="50000" decel="50000" fill="hold" nodeType="clickEffect">
                                  <p:stCondLst>
                                    <p:cond delay="0"/>
                                  </p:stCondLst>
                                  <p:childTnLst>
                                    <p:anim calcmode="lin" valueType="num">
                                      <p:cBhvr additive="base">
                                        <p:cTn id="16" dur="500"/>
                                        <p:tgtEl>
                                          <p:spTgt spid="38"/>
                                        </p:tgtEl>
                                        <p:attrNameLst>
                                          <p:attrName>ppt_x</p:attrName>
                                        </p:attrNameLst>
                                      </p:cBhvr>
                                      <p:tavLst>
                                        <p:tav tm="0">
                                          <p:val>
                                            <p:strVal val="ppt_x"/>
                                          </p:val>
                                        </p:tav>
                                        <p:tav tm="100000">
                                          <p:val>
                                            <p:strVal val="1+ppt_w/2"/>
                                          </p:val>
                                        </p:tav>
                                      </p:tavLst>
                                    </p:anim>
                                    <p:anim calcmode="lin" valueType="num">
                                      <p:cBhvr additive="base">
                                        <p:cTn id="17" dur="500"/>
                                        <p:tgtEl>
                                          <p:spTgt spid="38"/>
                                        </p:tgtEl>
                                        <p:attrNameLst>
                                          <p:attrName>ppt_y</p:attrName>
                                        </p:attrNameLst>
                                      </p:cBhvr>
                                      <p:tavLst>
                                        <p:tav tm="0">
                                          <p:val>
                                            <p:strVal val="ppt_y"/>
                                          </p:val>
                                        </p:tav>
                                        <p:tav tm="100000">
                                          <p:val>
                                            <p:strVal val="ppt_y"/>
                                          </p:val>
                                        </p:tav>
                                      </p:tavLst>
                                    </p:anim>
                                    <p:set>
                                      <p:cBhvr>
                                        <p:cTn id="18" dur="1" fill="hold">
                                          <p:stCondLst>
                                            <p:cond delay="499"/>
                                          </p:stCondLst>
                                        </p:cTn>
                                        <p:tgtEl>
                                          <p:spTgt spid="38"/>
                                        </p:tgtEl>
                                        <p:attrNameLst>
                                          <p:attrName>style.visibility</p:attrName>
                                        </p:attrNameLst>
                                      </p:cBhvr>
                                      <p:to>
                                        <p:strVal val="hidden"/>
                                      </p:to>
                                    </p:set>
                                  </p:childTnLst>
                                </p:cTn>
                              </p:par>
                            </p:childTnLst>
                          </p:cTn>
                        </p:par>
                        <p:par>
                          <p:cTn id="19" fill="hold">
                            <p:stCondLst>
                              <p:cond delay="500"/>
                            </p:stCondLst>
                            <p:childTnLst>
                              <p:par>
                                <p:cTn id="20" presetID="2" presetClass="entr" presetSubtype="8" accel="50000" decel="50000" fill="hold" nodeType="afterEffect">
                                  <p:stCondLst>
                                    <p:cond delay="1000"/>
                                  </p:stCondLst>
                                  <p:childTnLst>
                                    <p:set>
                                      <p:cBhvr>
                                        <p:cTn id="21" dur="1" fill="hold">
                                          <p:stCondLst>
                                            <p:cond delay="0"/>
                                          </p:stCondLst>
                                        </p:cTn>
                                        <p:tgtEl>
                                          <p:spTgt spid="37"/>
                                        </p:tgtEl>
                                        <p:attrNameLst>
                                          <p:attrName>style.visibility</p:attrName>
                                        </p:attrNameLst>
                                      </p:cBhvr>
                                      <p:to>
                                        <p:strVal val="visible"/>
                                      </p:to>
                                    </p:set>
                                    <p:anim calcmode="lin" valueType="num">
                                      <p:cBhvr additive="base">
                                        <p:cTn id="22" dur="500" fill="hold"/>
                                        <p:tgtEl>
                                          <p:spTgt spid="37"/>
                                        </p:tgtEl>
                                        <p:attrNameLst>
                                          <p:attrName>ppt_x</p:attrName>
                                        </p:attrNameLst>
                                      </p:cBhvr>
                                      <p:tavLst>
                                        <p:tav tm="0">
                                          <p:val>
                                            <p:strVal val="0-#ppt_w/2"/>
                                          </p:val>
                                        </p:tav>
                                        <p:tav tm="100000">
                                          <p:val>
                                            <p:strVal val="#ppt_x"/>
                                          </p:val>
                                        </p:tav>
                                      </p:tavLst>
                                    </p:anim>
                                    <p:anim calcmode="lin" valueType="num">
                                      <p:cBhvr additive="base">
                                        <p:cTn id="23"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50187">
                                            <p:txEl>
                                              <p:pRg st="10" end="10"/>
                                            </p:txEl>
                                          </p:spTgt>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61"/>
                                        </p:tgtEl>
                                        <p:attrNameLst>
                                          <p:attrName>style.visibility</p:attrName>
                                        </p:attrNameLst>
                                      </p:cBhvr>
                                      <p:to>
                                        <p:strVal val="visible"/>
                                      </p:to>
                                    </p:set>
                                  </p:childTnLst>
                                </p:cTn>
                              </p:par>
                              <p:par>
                                <p:cTn id="30" presetID="1" presetClass="entr" presetSubtype="0" fill="hold" nodeType="withEffect">
                                  <p:stCondLst>
                                    <p:cond delay="0"/>
                                  </p:stCondLst>
                                  <p:childTnLst>
                                    <p:set>
                                      <p:cBhvr>
                                        <p:cTn id="31" dur="1" fill="hold">
                                          <p:stCondLst>
                                            <p:cond delay="0"/>
                                          </p:stCondLst>
                                        </p:cTn>
                                        <p:tgtEl>
                                          <p:spTgt spid="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50187" grpId="0" build="p" bldLvl="2"/>
      <p:bldP spid="50187" grpId="1" build="p" bldLvl="2"/>
      <p:bldP spid="30"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6" name="Rectangle 17"/>
          <p:cNvSpPr>
            <a:spLocks noGrp="1" noChangeArrowheads="1"/>
          </p:cNvSpPr>
          <p:nvPr>
            <p:ph type="title"/>
          </p:nvPr>
        </p:nvSpPr>
        <p:spPr/>
        <p:txBody>
          <a:bodyPr rIns="33900"/>
          <a:lstStyle/>
          <a:p>
            <a:pPr marL="52388" indent="0" eaLnBrk="1" hangingPunct="1"/>
            <a:r>
              <a:rPr lang="en-US" dirty="0" smtClean="0"/>
              <a:t>Loss-Delay Adjustment Algorithm</a:t>
            </a:r>
            <a:endParaRPr lang="en-US" dirty="0"/>
          </a:p>
        </p:txBody>
      </p:sp>
      <p:sp>
        <p:nvSpPr>
          <p:cNvPr id="50187" name="Rectangle 18"/>
          <p:cNvSpPr>
            <a:spLocks noGrp="1" noChangeArrowheads="1"/>
          </p:cNvSpPr>
          <p:nvPr>
            <p:ph type="body" idx="1"/>
          </p:nvPr>
        </p:nvSpPr>
        <p:spPr>
          <a:xfrm>
            <a:off x="0" y="866775"/>
            <a:ext cx="9144000" cy="5686425"/>
          </a:xfrm>
        </p:spPr>
        <p:txBody>
          <a:bodyPr rIns="57200"/>
          <a:lstStyle/>
          <a:p>
            <a:pPr eaLnBrk="1" hangingPunct="1"/>
            <a:r>
              <a:rPr lang="en-US" dirty="0" smtClean="0"/>
              <a:t>LDA</a:t>
            </a:r>
          </a:p>
          <a:p>
            <a:pPr lvl="1" eaLnBrk="1" hangingPunct="1"/>
            <a:r>
              <a:rPr lang="en-US" dirty="0" smtClean="0"/>
              <a:t>An algorithm to stream with RTP in a TCP-friendly way</a:t>
            </a:r>
          </a:p>
          <a:p>
            <a:pPr lvl="1" eaLnBrk="1" hangingPunct="1"/>
            <a:r>
              <a:rPr lang="en-US" dirty="0" smtClean="0"/>
              <a:t>use RTCP receiver reports (RR)</a:t>
            </a:r>
          </a:p>
          <a:p>
            <a:pPr lvl="2" eaLnBrk="1" hangingPunct="1"/>
            <a:r>
              <a:rPr lang="en-US" dirty="0" smtClean="0"/>
              <a:t>RTCP sends RR periodically</a:t>
            </a:r>
          </a:p>
          <a:p>
            <a:pPr lvl="1" eaLnBrk="1" hangingPunct="1"/>
            <a:r>
              <a:rPr lang="en-US" dirty="0" smtClean="0"/>
              <a:t>works like TCP's AIMD</a:t>
            </a:r>
          </a:p>
          <a:p>
            <a:pPr lvl="2" eaLnBrk="1" hangingPunct="1"/>
            <a:r>
              <a:rPr lang="en-US" dirty="0" smtClean="0"/>
              <a:t>but </a:t>
            </a:r>
            <a:r>
              <a:rPr lang="en-US" dirty="0" err="1" smtClean="0"/>
              <a:t>RRs</a:t>
            </a:r>
            <a:r>
              <a:rPr lang="en-US" dirty="0" smtClean="0"/>
              <a:t> are rare</a:t>
            </a:r>
          </a:p>
          <a:p>
            <a:pPr lvl="2" eaLnBrk="1" hangingPunct="1"/>
            <a:r>
              <a:rPr lang="en-US" dirty="0" smtClean="0"/>
              <a:t>can't adapt every time</a:t>
            </a:r>
          </a:p>
          <a:p>
            <a:pPr lvl="1" eaLnBrk="1" hangingPunct="1"/>
            <a:r>
              <a:rPr lang="en-US" dirty="0" smtClean="0"/>
              <a:t>no loss:</a:t>
            </a:r>
          </a:p>
          <a:p>
            <a:pPr lvl="2" eaLnBrk="1" hangingPunct="1"/>
            <a:r>
              <a:rPr lang="en-US" dirty="0" smtClean="0"/>
              <a:t>use "AIR" – additive increase </a:t>
            </a:r>
            <a:r>
              <a:rPr lang="en-US" i="1" dirty="0" smtClean="0">
                <a:solidFill>
                  <a:srgbClr val="FF0000"/>
                </a:solidFill>
              </a:rPr>
              <a:t>rate</a:t>
            </a:r>
          </a:p>
          <a:p>
            <a:pPr lvl="2" eaLnBrk="1" hangingPunct="1"/>
            <a:r>
              <a:rPr lang="en-US" dirty="0" smtClean="0"/>
              <a:t>but never more than 1 packet/RTT</a:t>
            </a:r>
          </a:p>
          <a:p>
            <a:pPr lvl="1" eaLnBrk="1" hangingPunct="1"/>
            <a:r>
              <a:rPr lang="en-US" dirty="0" smtClean="0"/>
              <a:t>loss:</a:t>
            </a:r>
          </a:p>
          <a:p>
            <a:pPr lvl="2" eaLnBrk="1" hangingPunct="1"/>
            <a:r>
              <a:rPr lang="en-US" dirty="0" smtClean="0"/>
              <a:t>RTCP counts losses,</a:t>
            </a:r>
            <a:br>
              <a:rPr lang="en-US" dirty="0" smtClean="0"/>
            </a:br>
            <a:r>
              <a:rPr lang="en-US" i="1" dirty="0" smtClean="0">
                <a:latin typeface="Times New Roman"/>
                <a:cs typeface="Times New Roman"/>
              </a:rPr>
              <a:t>l </a:t>
            </a:r>
            <a:r>
              <a:rPr lang="en-US" dirty="0" smtClean="0"/>
              <a:t>is </a:t>
            </a:r>
            <a:r>
              <a:rPr lang="en-US" i="1" dirty="0" smtClean="0">
                <a:solidFill>
                  <a:srgbClr val="FF0000"/>
                </a:solidFill>
              </a:rPr>
              <a:t>fraction</a:t>
            </a:r>
            <a:r>
              <a:rPr lang="en-US" dirty="0" smtClean="0">
                <a:solidFill>
                  <a:srgbClr val="FF0000"/>
                </a:solidFill>
              </a:rPr>
              <a:t> </a:t>
            </a:r>
            <a:r>
              <a:rPr lang="en-US" dirty="0" smtClean="0"/>
              <a:t>of lost packets</a:t>
            </a:r>
          </a:p>
          <a:p>
            <a:pPr lvl="2" eaLnBrk="1" hangingPunct="1"/>
            <a:r>
              <a:rPr lang="en-US" i="1" dirty="0" smtClean="0">
                <a:solidFill>
                  <a:srgbClr val="FF0000"/>
                </a:solidFill>
              </a:rPr>
              <a:t>guess </a:t>
            </a:r>
            <a:r>
              <a:rPr lang="en-US" dirty="0" smtClean="0"/>
              <a:t>3 of those losses in one RTT</a:t>
            </a:r>
          </a:p>
          <a:p>
            <a:pPr lvl="1" eaLnBrk="1" hangingPunct="1">
              <a:buNone/>
            </a:pPr>
            <a:endParaRPr lang="en-US" i="1" dirty="0" smtClean="0">
              <a:solidFill>
                <a:srgbClr val="FF0000"/>
              </a:solidFill>
            </a:endParaRPr>
          </a:p>
        </p:txBody>
      </p:sp>
      <p:grpSp>
        <p:nvGrpSpPr>
          <p:cNvPr id="29" name="Group 28"/>
          <p:cNvGrpSpPr/>
          <p:nvPr/>
        </p:nvGrpSpPr>
        <p:grpSpPr>
          <a:xfrm>
            <a:off x="5334000" y="5562600"/>
            <a:ext cx="3657600" cy="762000"/>
            <a:chOff x="5257800" y="5562600"/>
            <a:chExt cx="3657600" cy="762000"/>
          </a:xfrm>
        </p:grpSpPr>
        <p:sp>
          <p:nvSpPr>
            <p:cNvPr id="28" name="Rectangle 27"/>
            <p:cNvSpPr/>
            <p:nvPr/>
          </p:nvSpPr>
          <p:spPr bwMode="auto">
            <a:xfrm>
              <a:off x="5257800" y="5562600"/>
              <a:ext cx="3657600" cy="762000"/>
            </a:xfrm>
            <a:prstGeom prst="rect">
              <a:avLst/>
            </a:prstGeom>
            <a:solidFill>
              <a:schemeClr val="bg1"/>
            </a:solidFill>
            <a:ln w="12700"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graphicFrame>
          <p:nvGraphicFramePr>
            <p:cNvPr id="24" name="Object 23"/>
            <p:cNvGraphicFramePr>
              <a:graphicFrameLocks noChangeAspect="1"/>
            </p:cNvGraphicFramePr>
            <p:nvPr>
              <p:extLst>
                <p:ext uri="{D42A27DB-BD31-4B8C-83A1-F6EECF244321}">
                  <p14:modId xmlns:p14="http://schemas.microsoft.com/office/powerpoint/2010/main" val="3347084576"/>
                </p:ext>
              </p:extLst>
            </p:nvPr>
          </p:nvGraphicFramePr>
          <p:xfrm>
            <a:off x="5678488" y="5749925"/>
            <a:ext cx="2335212" cy="477838"/>
          </p:xfrm>
          <a:graphic>
            <a:graphicData uri="http://schemas.openxmlformats.org/presentationml/2006/ole">
              <mc:AlternateContent xmlns:mc="http://schemas.openxmlformats.org/markup-compatibility/2006">
                <mc:Choice xmlns:v="urn:schemas-microsoft-com:vml" Requires="v">
                  <p:oleObj spid="_x0000_s5375" name="Equation" r:id="rId3" imgW="1054100" imgH="215900" progId="Equation.3">
                    <p:embed/>
                  </p:oleObj>
                </mc:Choice>
                <mc:Fallback>
                  <p:oleObj name="Equation" r:id="rId3" imgW="1054100" imgH="215900" progId="Equation.3">
                    <p:embed/>
                    <p:pic>
                      <p:nvPicPr>
                        <p:cNvPr id="0" name=""/>
                        <p:cNvPicPr>
                          <a:picLocks noChangeAspect="1" noChangeArrowheads="1"/>
                        </p:cNvPicPr>
                        <p:nvPr/>
                      </p:nvPicPr>
                      <p:blipFill>
                        <a:blip r:embed="rId4"/>
                        <a:srcRect/>
                        <a:stretch>
                          <a:fillRect/>
                        </a:stretch>
                      </p:blipFill>
                      <p:spPr bwMode="auto">
                        <a:xfrm>
                          <a:off x="5678488" y="5749925"/>
                          <a:ext cx="2335212" cy="4778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nvGrpSpPr>
          <p:cNvPr id="27" name="Group 26"/>
          <p:cNvGrpSpPr/>
          <p:nvPr/>
        </p:nvGrpSpPr>
        <p:grpSpPr>
          <a:xfrm>
            <a:off x="5334000" y="2438400"/>
            <a:ext cx="3733800" cy="2971800"/>
            <a:chOff x="5257800" y="2743200"/>
            <a:chExt cx="3733800" cy="2971800"/>
          </a:xfrm>
        </p:grpSpPr>
        <p:sp>
          <p:nvSpPr>
            <p:cNvPr id="26" name="Rectangle 25"/>
            <p:cNvSpPr/>
            <p:nvPr/>
          </p:nvSpPr>
          <p:spPr bwMode="auto">
            <a:xfrm>
              <a:off x="5257800" y="2743200"/>
              <a:ext cx="3733800" cy="2971800"/>
            </a:xfrm>
            <a:prstGeom prst="rect">
              <a:avLst/>
            </a:prstGeom>
            <a:solidFill>
              <a:schemeClr val="bg1"/>
            </a:solidFill>
            <a:ln w="12700"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graphicFrame>
          <p:nvGraphicFramePr>
            <p:cNvPr id="21" name="Object 20"/>
            <p:cNvGraphicFramePr>
              <a:graphicFrameLocks noChangeAspect="1"/>
            </p:cNvGraphicFramePr>
            <p:nvPr>
              <p:extLst>
                <p:ext uri="{D42A27DB-BD31-4B8C-83A1-F6EECF244321}">
                  <p14:modId xmlns:p14="http://schemas.microsoft.com/office/powerpoint/2010/main" val="3357579335"/>
                </p:ext>
              </p:extLst>
            </p:nvPr>
          </p:nvGraphicFramePr>
          <p:xfrm>
            <a:off x="5656263" y="3459163"/>
            <a:ext cx="3017837" cy="1619250"/>
          </p:xfrm>
          <a:graphic>
            <a:graphicData uri="http://schemas.openxmlformats.org/presentationml/2006/ole">
              <mc:AlternateContent xmlns:mc="http://schemas.openxmlformats.org/markup-compatibility/2006">
                <mc:Choice xmlns:v="urn:schemas-microsoft-com:vml" Requires="v">
                  <p:oleObj spid="_x0000_s5376" name="Equation" r:id="rId5" imgW="1231900" imgH="660400" progId="Equation.3">
                    <p:embed/>
                  </p:oleObj>
                </mc:Choice>
                <mc:Fallback>
                  <p:oleObj name="Equation" r:id="rId5" imgW="1231900" imgH="660400" progId="Equation.3">
                    <p:embed/>
                    <p:pic>
                      <p:nvPicPr>
                        <p:cNvPr id="0" name=""/>
                        <p:cNvPicPr>
                          <a:picLocks noChangeAspect="1" noChangeArrowheads="1"/>
                        </p:cNvPicPr>
                        <p:nvPr/>
                      </p:nvPicPr>
                      <p:blipFill>
                        <a:blip r:embed="rId6"/>
                        <a:srcRect/>
                        <a:stretch>
                          <a:fillRect/>
                        </a:stretch>
                      </p:blipFill>
                      <p:spPr bwMode="auto">
                        <a:xfrm>
                          <a:off x="5656263" y="3459163"/>
                          <a:ext cx="3017837" cy="16192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3" name="Line Callout 1 22"/>
            <p:cNvSpPr/>
            <p:nvPr/>
          </p:nvSpPr>
          <p:spPr bwMode="auto">
            <a:xfrm flipH="1">
              <a:off x="6248400" y="2895600"/>
              <a:ext cx="1600200" cy="304800"/>
            </a:xfrm>
            <a:prstGeom prst="borderCallout1">
              <a:avLst>
                <a:gd name="adj1" fmla="val 43020"/>
                <a:gd name="adj2" fmla="val -2169"/>
                <a:gd name="adj3" fmla="val 252589"/>
                <a:gd name="adj4" fmla="val -24279"/>
              </a:avLst>
            </a:prstGeom>
            <a:solidFill>
              <a:schemeClr val="bg1"/>
            </a:solidFill>
            <a:ln w="12700" cap="flat" cmpd="sng" algn="ctr">
              <a:solidFill>
                <a:srgbClr val="000000"/>
              </a:solidFill>
              <a:prstDash val="solid"/>
              <a:round/>
              <a:headEnd type="none" w="med" len="med"/>
              <a:tailEnd type="stealth" w="lg" len="lg"/>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800" b="0" i="0" u="none" strike="noStrike" cap="none" normalizeH="0" baseline="0" dirty="0" smtClean="0">
                  <a:ln>
                    <a:noFill/>
                  </a:ln>
                  <a:solidFill>
                    <a:srgbClr val="000000"/>
                  </a:solidFill>
                  <a:effectLst/>
                  <a:latin typeface="Tahoma" charset="0"/>
                  <a:ea typeface="ヒラギノ角ゴ ProN W3" charset="-128"/>
                  <a:cs typeface="ヒラギノ角ゴ ProN W3" charset="-128"/>
                  <a:sym typeface="Tahoma" charset="0"/>
                </a:rPr>
                <a:t>current rate</a:t>
              </a:r>
              <a:endParaRPr kumimoji="0" lang="en-US" sz="1800" b="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sp>
          <p:nvSpPr>
            <p:cNvPr id="25" name="Line Callout 1 24"/>
            <p:cNvSpPr/>
            <p:nvPr/>
          </p:nvSpPr>
          <p:spPr bwMode="auto">
            <a:xfrm flipH="1">
              <a:off x="6934200" y="5257800"/>
              <a:ext cx="1600200" cy="304800"/>
            </a:xfrm>
            <a:prstGeom prst="borderCallout1">
              <a:avLst>
                <a:gd name="adj1" fmla="val 22573"/>
                <a:gd name="adj2" fmla="val 104533"/>
                <a:gd name="adj3" fmla="val -57476"/>
                <a:gd name="adj4" fmla="val 156314"/>
              </a:avLst>
            </a:prstGeom>
            <a:solidFill>
              <a:schemeClr val="bg1"/>
            </a:solidFill>
            <a:ln w="12700" cap="flat" cmpd="sng" algn="ctr">
              <a:solidFill>
                <a:srgbClr val="000000"/>
              </a:solidFill>
              <a:prstDash val="solid"/>
              <a:round/>
              <a:headEnd type="none" w="med" len="med"/>
              <a:tailEnd type="stealth" w="lg" len="lg"/>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800" b="0" i="0" u="none" strike="noStrike" cap="none" normalizeH="0" baseline="0" smtClean="0">
                  <a:ln>
                    <a:noFill/>
                  </a:ln>
                  <a:solidFill>
                    <a:srgbClr val="000000"/>
                  </a:solidFill>
                  <a:effectLst/>
                  <a:latin typeface="Tahoma" charset="0"/>
                  <a:ea typeface="ヒラギノ角ゴ ProN W3" charset="-128"/>
                  <a:cs typeface="ヒラギノ角ゴ ProN W3" charset="-128"/>
                  <a:sym typeface="Tahoma" charset="0"/>
                </a:rPr>
                <a:t>new rate</a:t>
              </a:r>
              <a:endParaRPr kumimoji="0" lang="en-US" sz="1800" b="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grpSp>
    </p:spTree>
    <p:extLst>
      <p:ext uri="{BB962C8B-B14F-4D97-AF65-F5344CB8AC3E}">
        <p14:creationId xmlns:p14="http://schemas.microsoft.com/office/powerpoint/2010/main" val="4919561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187">
                                            <p:txEl>
                                              <p:pRg st="7" end="7"/>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0187">
                                            <p:txEl>
                                              <p:pRg st="8" end="8"/>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0187">
                                            <p:txEl>
                                              <p:pRg st="9" end="9"/>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0187">
                                            <p:txEl>
                                              <p:pRg st="10" end="1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0187">
                                            <p:txEl>
                                              <p:pRg st="11" end="11"/>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0187">
                                            <p:txEl>
                                              <p:pRg st="12" end="12"/>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7" grpId="0" build="p" bldLvl="2"/>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2"/>
          <p:cNvSpPr>
            <a:spLocks noGrp="1" noChangeArrowheads="1"/>
          </p:cNvSpPr>
          <p:nvPr>
            <p:ph type="ctrTitle"/>
          </p:nvPr>
        </p:nvSpPr>
        <p:spPr/>
        <p:txBody>
          <a:bodyPr/>
          <a:lstStyle/>
          <a:p>
            <a:pPr eaLnBrk="1" hangingPunct="1">
              <a:lnSpc>
                <a:spcPct val="100000"/>
              </a:lnSpc>
              <a:defRPr/>
            </a:pPr>
            <a:r>
              <a:rPr lang="en-US" dirty="0" smtClean="0">
                <a:cs typeface="+mj-cs"/>
              </a:rPr>
              <a:t>INF3190 – Data Communication</a:t>
            </a:r>
            <a:br>
              <a:rPr lang="en-US" dirty="0" smtClean="0">
                <a:cs typeface="+mj-cs"/>
              </a:rPr>
            </a:br>
            <a:r>
              <a:rPr lang="en-US" dirty="0" smtClean="0">
                <a:cs typeface="+mj-cs"/>
              </a:rPr>
              <a:t>Application Layer</a:t>
            </a:r>
          </a:p>
        </p:txBody>
      </p:sp>
      <p:sp>
        <p:nvSpPr>
          <p:cNvPr id="314371" name="Rectangle 3"/>
          <p:cNvSpPr>
            <a:spLocks noGrp="1" noChangeArrowheads="1"/>
          </p:cNvSpPr>
          <p:nvPr>
            <p:ph type="subTitle" idx="1"/>
          </p:nvPr>
        </p:nvSpPr>
        <p:spPr/>
        <p:txBody>
          <a:bodyPr/>
          <a:lstStyle/>
          <a:p>
            <a:pPr eaLnBrk="1" hangingPunct="1">
              <a:defRPr/>
            </a:pPr>
            <a:r>
              <a:rPr lang="en-US" sz="2000" dirty="0" smtClean="0">
                <a:cs typeface="+mn-cs"/>
              </a:rPr>
              <a:t>Carsten Griwodz</a:t>
            </a:r>
          </a:p>
          <a:p>
            <a:pPr eaLnBrk="1" hangingPunct="1">
              <a:defRPr/>
            </a:pPr>
            <a:r>
              <a:rPr lang="en-US" sz="2000" dirty="0" smtClean="0">
                <a:cs typeface="+mn-cs"/>
              </a:rPr>
              <a:t>Email: </a:t>
            </a:r>
            <a:r>
              <a:rPr lang="en-US" sz="2000" dirty="0" smtClean="0">
                <a:cs typeface="+mn-cs"/>
                <a:hlinkClick r:id="rId3"/>
              </a:rPr>
              <a:t>griff@ifi.uio.no</a:t>
            </a:r>
            <a:endParaRPr lang="en-US" sz="2000" dirty="0" smtClean="0">
              <a:cs typeface="+mn-cs"/>
            </a:endParaRPr>
          </a:p>
          <a:p>
            <a:pPr>
              <a:defRPr/>
            </a:pPr>
            <a:endParaRPr lang="en-US" dirty="0" smtClean="0"/>
          </a:p>
        </p:txBody>
      </p:sp>
    </p:spTree>
    <p:extLst>
      <p:ext uri="{BB962C8B-B14F-4D97-AF65-F5344CB8AC3E}">
        <p14:creationId xmlns:p14="http://schemas.microsoft.com/office/powerpoint/2010/main" val="3939662291"/>
      </p:ext>
    </p:extLst>
  </p:cSld>
  <p:clrMapOvr>
    <a:masterClrMapping/>
  </p:clrMapOvr>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193" name="Rectangle 2"/>
          <p:cNvSpPr>
            <a:spLocks noGrp="1" noChangeArrowheads="1"/>
          </p:cNvSpPr>
          <p:nvPr>
            <p:ph type="title"/>
          </p:nvPr>
        </p:nvSpPr>
        <p:spPr/>
        <p:txBody>
          <a:bodyPr/>
          <a:lstStyle/>
          <a:p>
            <a:pPr eaLnBrk="1" hangingPunct="1"/>
            <a:r>
              <a:rPr lang="en-US">
                <a:latin typeface="Tahoma" charset="0"/>
                <a:ea typeface="ＭＳ Ｐゴシック" charset="0"/>
                <a:cs typeface="ＭＳ Ｐゴシック" charset="0"/>
              </a:rPr>
              <a:t>High Data Volume	</a:t>
            </a:r>
          </a:p>
        </p:txBody>
      </p:sp>
      <p:sp>
        <p:nvSpPr>
          <p:cNvPr id="8194" name="Rectangle 3"/>
          <p:cNvSpPr>
            <a:spLocks noGrp="1" noChangeArrowheads="1"/>
          </p:cNvSpPr>
          <p:nvPr>
            <p:ph idx="1"/>
          </p:nvPr>
        </p:nvSpPr>
        <p:spPr/>
        <p:txBody>
          <a:bodyPr/>
          <a:lstStyle/>
          <a:p>
            <a:pPr eaLnBrk="1" hangingPunct="1">
              <a:lnSpc>
                <a:spcPct val="90000"/>
              </a:lnSpc>
            </a:pPr>
            <a:r>
              <a:rPr lang="en-US" sz="2000">
                <a:latin typeface="Tahoma" charset="0"/>
                <a:ea typeface="ＭＳ Ｐゴシック" charset="0"/>
                <a:cs typeface="ＭＳ Ｐゴシック" charset="0"/>
              </a:rPr>
              <a:t>Throughput</a:t>
            </a:r>
          </a:p>
          <a:p>
            <a:pPr lvl="1" eaLnBrk="1" hangingPunct="1">
              <a:lnSpc>
                <a:spcPct val="90000"/>
              </a:lnSpc>
            </a:pPr>
            <a:r>
              <a:rPr lang="en-US" sz="1800">
                <a:latin typeface="Tahoma" charset="0"/>
                <a:ea typeface="ＭＳ Ｐゴシック" charset="0"/>
              </a:rPr>
              <a:t>Higher volume than for traditional data</a:t>
            </a:r>
          </a:p>
          <a:p>
            <a:pPr lvl="1" eaLnBrk="1" hangingPunct="1">
              <a:lnSpc>
                <a:spcPct val="90000"/>
              </a:lnSpc>
            </a:pPr>
            <a:r>
              <a:rPr lang="en-US" sz="1800">
                <a:latin typeface="Tahoma" charset="0"/>
                <a:ea typeface="ＭＳ Ｐゴシック" charset="0"/>
              </a:rPr>
              <a:t>Longer transactions than for traditional data</a:t>
            </a:r>
          </a:p>
          <a:p>
            <a:pPr lvl="1" eaLnBrk="1" hangingPunct="1">
              <a:lnSpc>
                <a:spcPct val="90000"/>
              </a:lnSpc>
            </a:pPr>
            <a:r>
              <a:rPr lang="en-US" sz="1800">
                <a:latin typeface="Tahoma" charset="0"/>
                <a:ea typeface="ＭＳ Ｐゴシック" charset="0"/>
              </a:rPr>
              <a:t>Requires</a:t>
            </a:r>
          </a:p>
          <a:p>
            <a:pPr lvl="2" eaLnBrk="1" hangingPunct="1">
              <a:lnSpc>
                <a:spcPct val="90000"/>
              </a:lnSpc>
            </a:pPr>
            <a:r>
              <a:rPr lang="en-US" sz="1600">
                <a:latin typeface="Tahoma" charset="0"/>
                <a:ea typeface="ＭＳ Ｐゴシック" charset="0"/>
              </a:rPr>
              <a:t>Performance and bandwidth</a:t>
            </a:r>
          </a:p>
          <a:p>
            <a:pPr lvl="2" eaLnBrk="1" hangingPunct="1">
              <a:lnSpc>
                <a:spcPct val="90000"/>
              </a:lnSpc>
            </a:pPr>
            <a:r>
              <a:rPr lang="en-US" sz="1600">
                <a:latin typeface="Tahoma" charset="0"/>
                <a:ea typeface="ＭＳ Ｐゴシック" charset="0"/>
              </a:rPr>
              <a:t>Resource management techniques</a:t>
            </a:r>
          </a:p>
          <a:p>
            <a:pPr lvl="2" eaLnBrk="1" hangingPunct="1">
              <a:lnSpc>
                <a:spcPct val="90000"/>
              </a:lnSpc>
            </a:pPr>
            <a:r>
              <a:rPr lang="en-US" sz="1600">
                <a:latin typeface="Tahoma" charset="0"/>
                <a:ea typeface="ＭＳ Ｐゴシック" charset="0"/>
              </a:rPr>
              <a:t>Compression</a:t>
            </a:r>
          </a:p>
          <a:p>
            <a:pPr eaLnBrk="1" hangingPunct="1">
              <a:lnSpc>
                <a:spcPct val="90000"/>
              </a:lnSpc>
            </a:pPr>
            <a:endParaRPr lang="en-US" sz="2000">
              <a:latin typeface="Tahoma" charset="0"/>
              <a:ea typeface="ＭＳ Ｐゴシック" charset="0"/>
              <a:cs typeface="ＭＳ Ｐゴシック" charset="0"/>
            </a:endParaRPr>
          </a:p>
          <a:p>
            <a:pPr eaLnBrk="1" hangingPunct="1">
              <a:lnSpc>
                <a:spcPct val="90000"/>
              </a:lnSpc>
            </a:pPr>
            <a:r>
              <a:rPr lang="en-US" sz="2000">
                <a:latin typeface="Tahoma" charset="0"/>
                <a:ea typeface="ＭＳ Ｐゴシック" charset="0"/>
                <a:cs typeface="ＭＳ Ｐゴシック" charset="0"/>
              </a:rPr>
              <a:t>Typical values</a:t>
            </a:r>
          </a:p>
          <a:p>
            <a:pPr lvl="1" eaLnBrk="1" hangingPunct="1">
              <a:lnSpc>
                <a:spcPct val="90000"/>
              </a:lnSpc>
            </a:pPr>
            <a:r>
              <a:rPr lang="en-US" sz="1800">
                <a:latin typeface="Tahoma" charset="0"/>
                <a:ea typeface="ＭＳ Ｐゴシック" charset="0"/>
              </a:rPr>
              <a:t>Uncompressed video:		140 – 216 Mbit/s</a:t>
            </a:r>
          </a:p>
          <a:p>
            <a:pPr lvl="1" eaLnBrk="1" hangingPunct="1">
              <a:lnSpc>
                <a:spcPct val="90000"/>
              </a:lnSpc>
            </a:pPr>
            <a:r>
              <a:rPr lang="en-US" sz="1800">
                <a:latin typeface="Tahoma" charset="0"/>
                <a:ea typeface="ＭＳ Ｐゴシック" charset="0"/>
              </a:rPr>
              <a:t>Uncompressed audio (CD):		1.4 Mbit/s</a:t>
            </a:r>
          </a:p>
          <a:p>
            <a:pPr lvl="1" eaLnBrk="1" hangingPunct="1">
              <a:lnSpc>
                <a:spcPct val="90000"/>
              </a:lnSpc>
            </a:pPr>
            <a:r>
              <a:rPr lang="en-US" sz="1800">
                <a:latin typeface="Tahoma" charset="0"/>
                <a:ea typeface="ＭＳ Ｐゴシック" charset="0"/>
              </a:rPr>
              <a:t>Uncompressed speech:		64 Kbit/s</a:t>
            </a:r>
          </a:p>
          <a:p>
            <a:pPr lvl="1" eaLnBrk="1" hangingPunct="1">
              <a:lnSpc>
                <a:spcPct val="90000"/>
              </a:lnSpc>
            </a:pPr>
            <a:r>
              <a:rPr lang="en-US" sz="1800">
                <a:latin typeface="Tahoma" charset="0"/>
                <a:ea typeface="ＭＳ Ｐゴシック" charset="0"/>
              </a:rPr>
              <a:t>Compressed audio &amp; video (VoD):	down to 1.2 – 4 Mbit/s</a:t>
            </a:r>
          </a:p>
          <a:p>
            <a:pPr lvl="1" eaLnBrk="1" hangingPunct="1">
              <a:lnSpc>
                <a:spcPct val="90000"/>
              </a:lnSpc>
            </a:pPr>
            <a:r>
              <a:rPr lang="en-US" sz="1800">
                <a:latin typeface="Tahoma" charset="0"/>
                <a:ea typeface="ＭＳ Ｐゴシック" charset="0"/>
              </a:rPr>
              <a:t>Compressed audio &amp; video (Conf.):	down to 128 Kbit/s</a:t>
            </a:r>
          </a:p>
          <a:p>
            <a:pPr lvl="1" eaLnBrk="1" hangingPunct="1">
              <a:lnSpc>
                <a:spcPct val="90000"/>
              </a:lnSpc>
            </a:pPr>
            <a:r>
              <a:rPr lang="en-US" sz="1800">
                <a:latin typeface="Tahoma" charset="0"/>
                <a:ea typeface="ＭＳ Ｐゴシック" charset="0"/>
              </a:rPr>
              <a:t>Compressed speech:		down to 6.2 Kbit/s</a:t>
            </a:r>
          </a:p>
        </p:txBody>
      </p:sp>
    </p:spTree>
    <p:extLst>
      <p:ext uri="{BB962C8B-B14F-4D97-AF65-F5344CB8AC3E}">
        <p14:creationId xmlns:p14="http://schemas.microsoft.com/office/powerpoint/2010/main" val="4055885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2"/>
          <p:cNvSpPr>
            <a:spLocks noGrp="1" noChangeArrowheads="1"/>
          </p:cNvSpPr>
          <p:nvPr>
            <p:ph type="ctrTitle"/>
          </p:nvPr>
        </p:nvSpPr>
        <p:spPr/>
        <p:txBody>
          <a:bodyPr/>
          <a:lstStyle/>
          <a:p>
            <a:pPr eaLnBrk="1" hangingPunct="1"/>
            <a:r>
              <a:rPr lang="en-US" sz="4800" dirty="0" smtClean="0">
                <a:ea typeface="ＭＳ Ｐゴシック" charset="0"/>
              </a:rPr>
              <a:t>Coding for adaptation</a:t>
            </a:r>
            <a:br>
              <a:rPr lang="en-US" sz="4800" dirty="0" smtClean="0">
                <a:ea typeface="ＭＳ Ｐゴシック" charset="0"/>
              </a:rPr>
            </a:br>
            <a:endParaRPr lang="en-US" sz="4800" dirty="0">
              <a:latin typeface="Eurostile"/>
              <a:ea typeface="ＭＳ Ｐゴシック" charset="0"/>
              <a:cs typeface="Eurostile"/>
            </a:endParaRPr>
          </a:p>
        </p:txBody>
      </p:sp>
      <p:sp>
        <p:nvSpPr>
          <p:cNvPr id="2" name="Subtitle 1"/>
          <p:cNvSpPr>
            <a:spLocks noGrp="1"/>
          </p:cNvSpPr>
          <p:nvPr>
            <p:ph type="subTitle" idx="1"/>
          </p:nvPr>
        </p:nvSpPr>
        <p:spPr/>
        <p:txBody>
          <a:bodyPr/>
          <a:lstStyle/>
          <a:p>
            <a:r>
              <a:rPr lang="en-US" sz="3200" dirty="0" smtClean="0">
                <a:ea typeface="ＭＳ Ｐゴシック" charset="0"/>
              </a:rPr>
              <a:t>Adapt audiovisual quality to your bandwidth share</a:t>
            </a:r>
            <a:endParaRPr lang="en-US" sz="3200" dirty="0"/>
          </a:p>
        </p:txBody>
      </p:sp>
    </p:spTree>
    <p:extLst>
      <p:ext uri="{BB962C8B-B14F-4D97-AF65-F5344CB8AC3E}">
        <p14:creationId xmlns:p14="http://schemas.microsoft.com/office/powerpoint/2010/main" val="1006011047"/>
      </p:ext>
    </p:extLst>
  </p:cSld>
  <p:clrMapOvr>
    <a:masterClrMapping/>
  </p:clrMapOvr>
  <p:timing>
    <p:tnLst>
      <p:par>
        <p:cTn xmlns:p14="http://schemas.microsoft.com/office/powerpoint/2010/mai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54" name="Rectangle 17"/>
          <p:cNvSpPr>
            <a:spLocks noGrp="1" noChangeArrowheads="1"/>
          </p:cNvSpPr>
          <p:nvPr>
            <p:ph type="title"/>
          </p:nvPr>
        </p:nvSpPr>
        <p:spPr/>
        <p:txBody>
          <a:bodyPr rIns="33900"/>
          <a:lstStyle/>
          <a:p>
            <a:pPr marL="52388"/>
            <a:r>
              <a:rPr lang="en-US" dirty="0"/>
              <a:t>Coding for Adaptive Streaming: MPEG-1</a:t>
            </a:r>
          </a:p>
        </p:txBody>
      </p:sp>
      <p:sp>
        <p:nvSpPr>
          <p:cNvPr id="57355" name="Rectangle 18"/>
          <p:cNvSpPr>
            <a:spLocks noGrp="1" noChangeArrowheads="1"/>
          </p:cNvSpPr>
          <p:nvPr>
            <p:ph type="body" idx="1"/>
          </p:nvPr>
        </p:nvSpPr>
        <p:spPr>
          <a:xfrm>
            <a:off x="755650" y="1341439"/>
            <a:ext cx="8199438" cy="2087562"/>
          </a:xfrm>
        </p:spPr>
        <p:txBody>
          <a:bodyPr rIns="57200"/>
          <a:lstStyle/>
          <a:p>
            <a:pPr marL="0" indent="0" eaLnBrk="1" hangingPunct="1">
              <a:buNone/>
            </a:pPr>
            <a:r>
              <a:rPr lang="en-US" sz="2400" dirty="0"/>
              <a:t>Frames can be dropped</a:t>
            </a:r>
          </a:p>
          <a:p>
            <a:pPr marL="782638" lvl="1" eaLnBrk="1" hangingPunct="1"/>
            <a:r>
              <a:rPr lang="en-US" sz="2000" dirty="0"/>
              <a:t>In a controlled manner</a:t>
            </a:r>
          </a:p>
          <a:p>
            <a:pPr marL="782638" lvl="1" eaLnBrk="1" hangingPunct="1"/>
            <a:r>
              <a:rPr lang="en-US" sz="2000" dirty="0"/>
              <a:t>Frame dropping does not violate </a:t>
            </a:r>
            <a:r>
              <a:rPr lang="en-US" sz="2000" dirty="0" err="1"/>
              <a:t>dependancies</a:t>
            </a:r>
            <a:endParaRPr lang="en-US" sz="2000" dirty="0"/>
          </a:p>
          <a:p>
            <a:pPr marL="782638" lvl="1" eaLnBrk="1" hangingPunct="1"/>
            <a:r>
              <a:rPr lang="en-US" sz="2000" dirty="0"/>
              <a:t>Example: B-frame dropping in MPEG-1</a:t>
            </a:r>
          </a:p>
        </p:txBody>
      </p:sp>
      <p:sp>
        <p:nvSpPr>
          <p:cNvPr id="57356" name="Rectangle 19"/>
          <p:cNvSpPr>
            <a:spLocks/>
          </p:cNvSpPr>
          <p:nvPr/>
        </p:nvSpPr>
        <p:spPr bwMode="auto">
          <a:xfrm>
            <a:off x="1116013" y="3900488"/>
            <a:ext cx="509587" cy="808037"/>
          </a:xfrm>
          <a:prstGeom prst="rect">
            <a:avLst/>
          </a:prstGeom>
          <a:solidFill>
            <a:srgbClr val="FF6600"/>
          </a:solidFill>
          <a:ln w="254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57357" name="Rectangle 20"/>
          <p:cNvSpPr>
            <a:spLocks/>
          </p:cNvSpPr>
          <p:nvPr/>
        </p:nvSpPr>
        <p:spPr bwMode="auto">
          <a:xfrm>
            <a:off x="7429500" y="4154488"/>
            <a:ext cx="509588" cy="561975"/>
          </a:xfrm>
          <a:prstGeom prst="rect">
            <a:avLst/>
          </a:prstGeom>
          <a:solidFill>
            <a:schemeClr val="accent1"/>
          </a:solidFill>
          <a:ln w="254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57358" name="Rectangle 21"/>
          <p:cNvSpPr>
            <a:spLocks/>
          </p:cNvSpPr>
          <p:nvPr/>
        </p:nvSpPr>
        <p:spPr bwMode="auto">
          <a:xfrm>
            <a:off x="4284663" y="4149725"/>
            <a:ext cx="509587" cy="561975"/>
          </a:xfrm>
          <a:prstGeom prst="rect">
            <a:avLst/>
          </a:prstGeom>
          <a:solidFill>
            <a:schemeClr val="accent1"/>
          </a:solidFill>
          <a:ln w="254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grpSp>
        <p:nvGrpSpPr>
          <p:cNvPr id="6" name="Group 22"/>
          <p:cNvGrpSpPr>
            <a:grpSpLocks/>
          </p:cNvGrpSpPr>
          <p:nvPr/>
        </p:nvGrpSpPr>
        <p:grpSpPr bwMode="auto">
          <a:xfrm>
            <a:off x="1379538" y="4351338"/>
            <a:ext cx="3128962" cy="777875"/>
            <a:chOff x="0" y="0"/>
            <a:chExt cx="1971" cy="490"/>
          </a:xfrm>
        </p:grpSpPr>
        <p:sp>
          <p:nvSpPr>
            <p:cNvPr id="57382" name="Rectangle 23"/>
            <p:cNvSpPr>
              <a:spLocks/>
            </p:cNvSpPr>
            <p:nvPr/>
          </p:nvSpPr>
          <p:spPr bwMode="auto">
            <a:xfrm>
              <a:off x="345" y="0"/>
              <a:ext cx="321" cy="221"/>
            </a:xfrm>
            <a:prstGeom prst="rect">
              <a:avLst/>
            </a:prstGeom>
            <a:solidFill>
              <a:srgbClr val="99CC00"/>
            </a:solidFill>
            <a:ln w="25400">
              <a:solidFill>
                <a:srgbClr val="33CC33"/>
              </a:solidFill>
              <a:miter lim="800000"/>
              <a:headEnd/>
              <a:tailEnd/>
            </a:ln>
          </p:spPr>
          <p:txBody>
            <a:bodyPr lIns="0" tIns="0" rIns="0" bIns="0">
              <a:prstTxWarp prst="textNoShape">
                <a:avLst/>
              </a:prstTxWarp>
            </a:bodyPr>
            <a:lstStyle/>
            <a:p>
              <a:endParaRPr lang="en-US">
                <a:solidFill>
                  <a:srgbClr val="000000"/>
                </a:solidFill>
              </a:endParaRPr>
            </a:p>
          </p:txBody>
        </p:sp>
        <p:sp>
          <p:nvSpPr>
            <p:cNvPr id="57383" name="AutoShape 24"/>
            <p:cNvSpPr>
              <a:spLocks/>
            </p:cNvSpPr>
            <p:nvPr/>
          </p:nvSpPr>
          <p:spPr bwMode="auto">
            <a:xfrm>
              <a:off x="0" y="158"/>
              <a:ext cx="520" cy="216"/>
            </a:xfrm>
            <a:custGeom>
              <a:avLst/>
              <a:gdLst>
                <a:gd name="T0" fmla="*/ 0 w 21600"/>
                <a:gd name="T1" fmla="*/ 0 h 21043"/>
                <a:gd name="T2" fmla="*/ 21600 w 21600"/>
                <a:gd name="T3" fmla="*/ 21043 h 21043"/>
              </a:gdLst>
              <a:ahLst/>
              <a:cxnLst/>
              <a:rect l="T0" t="T1" r="T2" b="T3"/>
              <a:pathLst>
                <a:path w="21600" h="21043">
                  <a:moveTo>
                    <a:pt x="21600" y="0"/>
                  </a:moveTo>
                  <a:cubicBezTo>
                    <a:pt x="16740" y="10216"/>
                    <a:pt x="11880" y="20432"/>
                    <a:pt x="8266" y="21016"/>
                  </a:cubicBezTo>
                  <a:cubicBezTo>
                    <a:pt x="4652" y="21600"/>
                    <a:pt x="2326" y="12649"/>
                    <a:pt x="0" y="3795"/>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sp>
          <p:nvSpPr>
            <p:cNvPr id="57384" name="AutoShape 25"/>
            <p:cNvSpPr>
              <a:spLocks/>
            </p:cNvSpPr>
            <p:nvPr/>
          </p:nvSpPr>
          <p:spPr bwMode="auto">
            <a:xfrm>
              <a:off x="531" y="162"/>
              <a:ext cx="1440" cy="328"/>
            </a:xfrm>
            <a:custGeom>
              <a:avLst/>
              <a:gdLst>
                <a:gd name="T0" fmla="*/ 0 w 21600"/>
                <a:gd name="T1" fmla="*/ 0 h 21157"/>
                <a:gd name="T2" fmla="*/ 21600 w 21600"/>
                <a:gd name="T3" fmla="*/ 21157 h 21157"/>
              </a:gdLst>
              <a:ahLst/>
              <a:cxnLst/>
              <a:rect l="T0" t="T1" r="T2" b="T3"/>
              <a:pathLst>
                <a:path w="21600" h="21157">
                  <a:moveTo>
                    <a:pt x="0" y="0"/>
                  </a:moveTo>
                  <a:cubicBezTo>
                    <a:pt x="2775" y="3492"/>
                    <a:pt x="13020" y="20695"/>
                    <a:pt x="16620" y="21147"/>
                  </a:cubicBezTo>
                  <a:cubicBezTo>
                    <a:pt x="20220" y="21600"/>
                    <a:pt x="20565" y="6726"/>
                    <a:pt x="21600" y="2910"/>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grpSp>
      <p:grpSp>
        <p:nvGrpSpPr>
          <p:cNvPr id="7" name="Group 26"/>
          <p:cNvGrpSpPr>
            <a:grpSpLocks/>
          </p:cNvGrpSpPr>
          <p:nvPr/>
        </p:nvGrpSpPr>
        <p:grpSpPr bwMode="auto">
          <a:xfrm>
            <a:off x="1400175" y="4364038"/>
            <a:ext cx="3103563" cy="685800"/>
            <a:chOff x="0" y="0"/>
            <a:chExt cx="1955" cy="432"/>
          </a:xfrm>
        </p:grpSpPr>
        <p:sp>
          <p:nvSpPr>
            <p:cNvPr id="57379" name="Rectangle 27"/>
            <p:cNvSpPr>
              <a:spLocks/>
            </p:cNvSpPr>
            <p:nvPr/>
          </p:nvSpPr>
          <p:spPr bwMode="auto">
            <a:xfrm>
              <a:off x="833" y="0"/>
              <a:ext cx="321" cy="221"/>
            </a:xfrm>
            <a:prstGeom prst="rect">
              <a:avLst/>
            </a:prstGeom>
            <a:solidFill>
              <a:srgbClr val="99CC00"/>
            </a:solidFill>
            <a:ln w="25400">
              <a:solidFill>
                <a:srgbClr val="33CC33"/>
              </a:solidFill>
              <a:miter lim="800000"/>
              <a:headEnd/>
              <a:tailEnd/>
            </a:ln>
          </p:spPr>
          <p:txBody>
            <a:bodyPr lIns="0" tIns="0" rIns="0" bIns="0">
              <a:prstTxWarp prst="textNoShape">
                <a:avLst/>
              </a:prstTxWarp>
            </a:bodyPr>
            <a:lstStyle/>
            <a:p>
              <a:endParaRPr lang="en-US">
                <a:solidFill>
                  <a:srgbClr val="000000"/>
                </a:solidFill>
              </a:endParaRPr>
            </a:p>
          </p:txBody>
        </p:sp>
        <p:sp>
          <p:nvSpPr>
            <p:cNvPr id="57380" name="AutoShape 28"/>
            <p:cNvSpPr>
              <a:spLocks/>
            </p:cNvSpPr>
            <p:nvPr/>
          </p:nvSpPr>
          <p:spPr bwMode="auto">
            <a:xfrm>
              <a:off x="986" y="174"/>
              <a:ext cx="969" cy="253"/>
            </a:xfrm>
            <a:custGeom>
              <a:avLst/>
              <a:gdLst>
                <a:gd name="T0" fmla="*/ 0 w 21600"/>
                <a:gd name="T1" fmla="*/ 0 h 21034"/>
                <a:gd name="T2" fmla="*/ 21600 w 21600"/>
                <a:gd name="T3" fmla="*/ 21034 h 21034"/>
              </a:gdLst>
              <a:ahLst/>
              <a:cxnLst/>
              <a:rect l="T0" t="T1" r="T2" b="T3"/>
              <a:pathLst>
                <a:path w="21600" h="21034">
                  <a:moveTo>
                    <a:pt x="0" y="0"/>
                  </a:moveTo>
                  <a:cubicBezTo>
                    <a:pt x="2385" y="3503"/>
                    <a:pt x="10677" y="20432"/>
                    <a:pt x="14266" y="21016"/>
                  </a:cubicBezTo>
                  <a:cubicBezTo>
                    <a:pt x="17855" y="21600"/>
                    <a:pt x="20084" y="7256"/>
                    <a:pt x="21600" y="3669"/>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sp>
          <p:nvSpPr>
            <p:cNvPr id="57381" name="AutoShape 29"/>
            <p:cNvSpPr>
              <a:spLocks/>
            </p:cNvSpPr>
            <p:nvPr/>
          </p:nvSpPr>
          <p:spPr bwMode="auto">
            <a:xfrm>
              <a:off x="0" y="164"/>
              <a:ext cx="963" cy="268"/>
            </a:xfrm>
            <a:custGeom>
              <a:avLst/>
              <a:gdLst>
                <a:gd name="T0" fmla="*/ 0 w 21600"/>
                <a:gd name="T1" fmla="*/ 0 h 21065"/>
                <a:gd name="T2" fmla="*/ 21600 w 21600"/>
                <a:gd name="T3" fmla="*/ 21065 h 21065"/>
              </a:gdLst>
              <a:ahLst/>
              <a:cxnLst/>
              <a:rect l="T0" t="T1" r="T2" b="T3"/>
              <a:pathLst>
                <a:path w="21600" h="21065">
                  <a:moveTo>
                    <a:pt x="21600" y="0"/>
                  </a:moveTo>
                  <a:cubicBezTo>
                    <a:pt x="18707" y="3535"/>
                    <a:pt x="7783" y="20500"/>
                    <a:pt x="4172" y="21050"/>
                  </a:cubicBezTo>
                  <a:cubicBezTo>
                    <a:pt x="561" y="21600"/>
                    <a:pt x="875" y="6833"/>
                    <a:pt x="0" y="3063"/>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grpSp>
      <p:grpSp>
        <p:nvGrpSpPr>
          <p:cNvPr id="8" name="Group 30"/>
          <p:cNvGrpSpPr>
            <a:grpSpLocks/>
          </p:cNvGrpSpPr>
          <p:nvPr/>
        </p:nvGrpSpPr>
        <p:grpSpPr bwMode="auto">
          <a:xfrm>
            <a:off x="1404938" y="4357688"/>
            <a:ext cx="3067050" cy="727075"/>
            <a:chOff x="0" y="0"/>
            <a:chExt cx="1932" cy="458"/>
          </a:xfrm>
        </p:grpSpPr>
        <p:sp>
          <p:nvSpPr>
            <p:cNvPr id="57376" name="Rectangle 31"/>
            <p:cNvSpPr>
              <a:spLocks/>
            </p:cNvSpPr>
            <p:nvPr/>
          </p:nvSpPr>
          <p:spPr bwMode="auto">
            <a:xfrm>
              <a:off x="1313" y="0"/>
              <a:ext cx="321" cy="221"/>
            </a:xfrm>
            <a:prstGeom prst="rect">
              <a:avLst/>
            </a:prstGeom>
            <a:solidFill>
              <a:srgbClr val="99CC00"/>
            </a:solidFill>
            <a:ln w="25400">
              <a:solidFill>
                <a:srgbClr val="33CC33"/>
              </a:solidFill>
              <a:miter lim="800000"/>
              <a:headEnd/>
              <a:tailEnd/>
            </a:ln>
          </p:spPr>
          <p:txBody>
            <a:bodyPr lIns="0" tIns="0" rIns="0" bIns="0">
              <a:prstTxWarp prst="textNoShape">
                <a:avLst/>
              </a:prstTxWarp>
            </a:bodyPr>
            <a:lstStyle/>
            <a:p>
              <a:endParaRPr lang="en-US">
                <a:solidFill>
                  <a:srgbClr val="000000"/>
                </a:solidFill>
              </a:endParaRPr>
            </a:p>
          </p:txBody>
        </p:sp>
        <p:sp>
          <p:nvSpPr>
            <p:cNvPr id="57377" name="AutoShape 32"/>
            <p:cNvSpPr>
              <a:spLocks/>
            </p:cNvSpPr>
            <p:nvPr/>
          </p:nvSpPr>
          <p:spPr bwMode="auto">
            <a:xfrm>
              <a:off x="1456" y="159"/>
              <a:ext cx="476" cy="186"/>
            </a:xfrm>
            <a:custGeom>
              <a:avLst/>
              <a:gdLst>
                <a:gd name="T0" fmla="*/ 0 w 21600"/>
                <a:gd name="T1" fmla="*/ 0 h 21120"/>
                <a:gd name="T2" fmla="*/ 21600 w 21600"/>
                <a:gd name="T3" fmla="*/ 21120 h 21120"/>
              </a:gdLst>
              <a:ahLst/>
              <a:cxnLst/>
              <a:rect l="T0" t="T1" r="T2" b="T3"/>
              <a:pathLst>
                <a:path w="21600" h="21120">
                  <a:moveTo>
                    <a:pt x="0" y="0"/>
                  </a:moveTo>
                  <a:cubicBezTo>
                    <a:pt x="1185" y="10301"/>
                    <a:pt x="2385" y="20601"/>
                    <a:pt x="5985" y="21101"/>
                  </a:cubicBezTo>
                  <a:cubicBezTo>
                    <a:pt x="9585" y="21600"/>
                    <a:pt x="15585" y="12173"/>
                    <a:pt x="21600" y="2809"/>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sp>
          <p:nvSpPr>
            <p:cNvPr id="57378" name="AutoShape 33"/>
            <p:cNvSpPr>
              <a:spLocks/>
            </p:cNvSpPr>
            <p:nvPr/>
          </p:nvSpPr>
          <p:spPr bwMode="auto">
            <a:xfrm>
              <a:off x="0" y="175"/>
              <a:ext cx="1417" cy="283"/>
            </a:xfrm>
            <a:custGeom>
              <a:avLst/>
              <a:gdLst>
                <a:gd name="T0" fmla="*/ 0 w 21138"/>
                <a:gd name="T1" fmla="*/ 0 h 21161"/>
                <a:gd name="T2" fmla="*/ 21138 w 21138"/>
                <a:gd name="T3" fmla="*/ 21161 h 21161"/>
              </a:gdLst>
              <a:ahLst/>
              <a:cxnLst/>
              <a:rect l="T0" t="T1" r="T2" b="T3"/>
              <a:pathLst>
                <a:path w="21138" h="21161">
                  <a:moveTo>
                    <a:pt x="21138" y="0"/>
                  </a:moveTo>
                  <a:cubicBezTo>
                    <a:pt x="18125" y="3513"/>
                    <a:pt x="6579" y="20703"/>
                    <a:pt x="3058" y="21152"/>
                  </a:cubicBezTo>
                  <a:cubicBezTo>
                    <a:pt x="-462" y="21600"/>
                    <a:pt x="642" y="6727"/>
                    <a:pt x="0" y="2915"/>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grpSp>
      <p:grpSp>
        <p:nvGrpSpPr>
          <p:cNvPr id="9" name="Group 34"/>
          <p:cNvGrpSpPr>
            <a:grpSpLocks/>
          </p:cNvGrpSpPr>
          <p:nvPr/>
        </p:nvGrpSpPr>
        <p:grpSpPr bwMode="auto">
          <a:xfrm>
            <a:off x="4575175" y="4354513"/>
            <a:ext cx="3128963" cy="787400"/>
            <a:chOff x="0" y="0"/>
            <a:chExt cx="1971" cy="496"/>
          </a:xfrm>
        </p:grpSpPr>
        <p:sp>
          <p:nvSpPr>
            <p:cNvPr id="57373" name="Rectangle 35"/>
            <p:cNvSpPr>
              <a:spLocks/>
            </p:cNvSpPr>
            <p:nvPr/>
          </p:nvSpPr>
          <p:spPr bwMode="auto">
            <a:xfrm>
              <a:off x="311" y="0"/>
              <a:ext cx="321" cy="221"/>
            </a:xfrm>
            <a:prstGeom prst="rect">
              <a:avLst/>
            </a:prstGeom>
            <a:solidFill>
              <a:srgbClr val="99CC00"/>
            </a:solidFill>
            <a:ln w="25400">
              <a:solidFill>
                <a:srgbClr val="33CC33"/>
              </a:solidFill>
              <a:miter lim="800000"/>
              <a:headEnd/>
              <a:tailEnd/>
            </a:ln>
          </p:spPr>
          <p:txBody>
            <a:bodyPr lIns="0" tIns="0" rIns="0" bIns="0">
              <a:prstTxWarp prst="textNoShape">
                <a:avLst/>
              </a:prstTxWarp>
            </a:bodyPr>
            <a:lstStyle/>
            <a:p>
              <a:endParaRPr lang="en-US">
                <a:solidFill>
                  <a:srgbClr val="000000"/>
                </a:solidFill>
              </a:endParaRPr>
            </a:p>
          </p:txBody>
        </p:sp>
        <p:sp>
          <p:nvSpPr>
            <p:cNvPr id="57374" name="AutoShape 36"/>
            <p:cNvSpPr>
              <a:spLocks/>
            </p:cNvSpPr>
            <p:nvPr/>
          </p:nvSpPr>
          <p:spPr bwMode="auto">
            <a:xfrm>
              <a:off x="0" y="164"/>
              <a:ext cx="520" cy="216"/>
            </a:xfrm>
            <a:custGeom>
              <a:avLst/>
              <a:gdLst>
                <a:gd name="T0" fmla="*/ 0 w 21600"/>
                <a:gd name="T1" fmla="*/ 0 h 21043"/>
                <a:gd name="T2" fmla="*/ 21600 w 21600"/>
                <a:gd name="T3" fmla="*/ 21043 h 21043"/>
              </a:gdLst>
              <a:ahLst/>
              <a:cxnLst/>
              <a:rect l="T0" t="T1" r="T2" b="T3"/>
              <a:pathLst>
                <a:path w="21600" h="21043">
                  <a:moveTo>
                    <a:pt x="21600" y="0"/>
                  </a:moveTo>
                  <a:cubicBezTo>
                    <a:pt x="16740" y="10216"/>
                    <a:pt x="11880" y="20432"/>
                    <a:pt x="8266" y="21016"/>
                  </a:cubicBezTo>
                  <a:cubicBezTo>
                    <a:pt x="4652" y="21600"/>
                    <a:pt x="2326" y="12649"/>
                    <a:pt x="0" y="3795"/>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sp>
          <p:nvSpPr>
            <p:cNvPr id="57375" name="AutoShape 37"/>
            <p:cNvSpPr>
              <a:spLocks/>
            </p:cNvSpPr>
            <p:nvPr/>
          </p:nvSpPr>
          <p:spPr bwMode="auto">
            <a:xfrm>
              <a:off x="531" y="168"/>
              <a:ext cx="1440" cy="328"/>
            </a:xfrm>
            <a:custGeom>
              <a:avLst/>
              <a:gdLst>
                <a:gd name="T0" fmla="*/ 0 w 21600"/>
                <a:gd name="T1" fmla="*/ 0 h 21157"/>
                <a:gd name="T2" fmla="*/ 21600 w 21600"/>
                <a:gd name="T3" fmla="*/ 21157 h 21157"/>
              </a:gdLst>
              <a:ahLst/>
              <a:cxnLst/>
              <a:rect l="T0" t="T1" r="T2" b="T3"/>
              <a:pathLst>
                <a:path w="21600" h="21157">
                  <a:moveTo>
                    <a:pt x="0" y="0"/>
                  </a:moveTo>
                  <a:cubicBezTo>
                    <a:pt x="2775" y="3492"/>
                    <a:pt x="13020" y="20695"/>
                    <a:pt x="16620" y="21147"/>
                  </a:cubicBezTo>
                  <a:cubicBezTo>
                    <a:pt x="20220" y="21600"/>
                    <a:pt x="20565" y="6726"/>
                    <a:pt x="21600" y="2910"/>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grpSp>
      <p:grpSp>
        <p:nvGrpSpPr>
          <p:cNvPr id="10" name="Group 38"/>
          <p:cNvGrpSpPr>
            <a:grpSpLocks/>
          </p:cNvGrpSpPr>
          <p:nvPr/>
        </p:nvGrpSpPr>
        <p:grpSpPr bwMode="auto">
          <a:xfrm>
            <a:off x="4595813" y="4367213"/>
            <a:ext cx="3103562" cy="695325"/>
            <a:chOff x="0" y="0"/>
            <a:chExt cx="1955" cy="438"/>
          </a:xfrm>
        </p:grpSpPr>
        <p:sp>
          <p:nvSpPr>
            <p:cNvPr id="57370" name="Rectangle 39"/>
            <p:cNvSpPr>
              <a:spLocks/>
            </p:cNvSpPr>
            <p:nvPr/>
          </p:nvSpPr>
          <p:spPr bwMode="auto">
            <a:xfrm>
              <a:off x="799" y="0"/>
              <a:ext cx="321" cy="221"/>
            </a:xfrm>
            <a:prstGeom prst="rect">
              <a:avLst/>
            </a:prstGeom>
            <a:solidFill>
              <a:srgbClr val="99CC00"/>
            </a:solidFill>
            <a:ln w="25400">
              <a:solidFill>
                <a:srgbClr val="33CC33"/>
              </a:solidFill>
              <a:miter lim="800000"/>
              <a:headEnd/>
              <a:tailEnd/>
            </a:ln>
          </p:spPr>
          <p:txBody>
            <a:bodyPr lIns="0" tIns="0" rIns="0" bIns="0">
              <a:prstTxWarp prst="textNoShape">
                <a:avLst/>
              </a:prstTxWarp>
            </a:bodyPr>
            <a:lstStyle/>
            <a:p>
              <a:endParaRPr lang="en-US">
                <a:solidFill>
                  <a:srgbClr val="000000"/>
                </a:solidFill>
              </a:endParaRPr>
            </a:p>
          </p:txBody>
        </p:sp>
        <p:sp>
          <p:nvSpPr>
            <p:cNvPr id="57371" name="AutoShape 40"/>
            <p:cNvSpPr>
              <a:spLocks/>
            </p:cNvSpPr>
            <p:nvPr/>
          </p:nvSpPr>
          <p:spPr bwMode="auto">
            <a:xfrm>
              <a:off x="986" y="180"/>
              <a:ext cx="969" cy="253"/>
            </a:xfrm>
            <a:custGeom>
              <a:avLst/>
              <a:gdLst>
                <a:gd name="T0" fmla="*/ 0 w 21600"/>
                <a:gd name="T1" fmla="*/ 0 h 21034"/>
                <a:gd name="T2" fmla="*/ 21600 w 21600"/>
                <a:gd name="T3" fmla="*/ 21034 h 21034"/>
              </a:gdLst>
              <a:ahLst/>
              <a:cxnLst/>
              <a:rect l="T0" t="T1" r="T2" b="T3"/>
              <a:pathLst>
                <a:path w="21600" h="21034">
                  <a:moveTo>
                    <a:pt x="0" y="0"/>
                  </a:moveTo>
                  <a:cubicBezTo>
                    <a:pt x="2385" y="3503"/>
                    <a:pt x="10677" y="20432"/>
                    <a:pt x="14266" y="21016"/>
                  </a:cubicBezTo>
                  <a:cubicBezTo>
                    <a:pt x="17855" y="21600"/>
                    <a:pt x="20084" y="7256"/>
                    <a:pt x="21600" y="3669"/>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sp>
          <p:nvSpPr>
            <p:cNvPr id="57372" name="AutoShape 41"/>
            <p:cNvSpPr>
              <a:spLocks/>
            </p:cNvSpPr>
            <p:nvPr/>
          </p:nvSpPr>
          <p:spPr bwMode="auto">
            <a:xfrm>
              <a:off x="0" y="170"/>
              <a:ext cx="963" cy="268"/>
            </a:xfrm>
            <a:custGeom>
              <a:avLst/>
              <a:gdLst>
                <a:gd name="T0" fmla="*/ 0 w 21600"/>
                <a:gd name="T1" fmla="*/ 0 h 21065"/>
                <a:gd name="T2" fmla="*/ 21600 w 21600"/>
                <a:gd name="T3" fmla="*/ 21065 h 21065"/>
              </a:gdLst>
              <a:ahLst/>
              <a:cxnLst/>
              <a:rect l="T0" t="T1" r="T2" b="T3"/>
              <a:pathLst>
                <a:path w="21600" h="21065">
                  <a:moveTo>
                    <a:pt x="21600" y="0"/>
                  </a:moveTo>
                  <a:cubicBezTo>
                    <a:pt x="18707" y="3535"/>
                    <a:pt x="7783" y="20500"/>
                    <a:pt x="4172" y="21050"/>
                  </a:cubicBezTo>
                  <a:cubicBezTo>
                    <a:pt x="561" y="21600"/>
                    <a:pt x="875" y="6833"/>
                    <a:pt x="0" y="3063"/>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grpSp>
      <p:grpSp>
        <p:nvGrpSpPr>
          <p:cNvPr id="11" name="Group 42"/>
          <p:cNvGrpSpPr>
            <a:grpSpLocks/>
          </p:cNvGrpSpPr>
          <p:nvPr/>
        </p:nvGrpSpPr>
        <p:grpSpPr bwMode="auto">
          <a:xfrm>
            <a:off x="4600575" y="4360863"/>
            <a:ext cx="3067050" cy="736600"/>
            <a:chOff x="0" y="0"/>
            <a:chExt cx="1932" cy="464"/>
          </a:xfrm>
        </p:grpSpPr>
        <p:sp>
          <p:nvSpPr>
            <p:cNvPr id="57367" name="Rectangle 43"/>
            <p:cNvSpPr>
              <a:spLocks/>
            </p:cNvSpPr>
            <p:nvPr/>
          </p:nvSpPr>
          <p:spPr bwMode="auto">
            <a:xfrm>
              <a:off x="1279" y="0"/>
              <a:ext cx="321" cy="221"/>
            </a:xfrm>
            <a:prstGeom prst="rect">
              <a:avLst/>
            </a:prstGeom>
            <a:solidFill>
              <a:srgbClr val="99CC00"/>
            </a:solidFill>
            <a:ln w="25400">
              <a:solidFill>
                <a:srgbClr val="33CC33"/>
              </a:solidFill>
              <a:miter lim="800000"/>
              <a:headEnd/>
              <a:tailEnd/>
            </a:ln>
          </p:spPr>
          <p:txBody>
            <a:bodyPr lIns="0" tIns="0" rIns="0" bIns="0">
              <a:prstTxWarp prst="textNoShape">
                <a:avLst/>
              </a:prstTxWarp>
            </a:bodyPr>
            <a:lstStyle/>
            <a:p>
              <a:endParaRPr lang="en-US">
                <a:solidFill>
                  <a:srgbClr val="000000"/>
                </a:solidFill>
              </a:endParaRPr>
            </a:p>
          </p:txBody>
        </p:sp>
        <p:sp>
          <p:nvSpPr>
            <p:cNvPr id="57368" name="AutoShape 44"/>
            <p:cNvSpPr>
              <a:spLocks/>
            </p:cNvSpPr>
            <p:nvPr/>
          </p:nvSpPr>
          <p:spPr bwMode="auto">
            <a:xfrm>
              <a:off x="1456" y="165"/>
              <a:ext cx="476" cy="186"/>
            </a:xfrm>
            <a:custGeom>
              <a:avLst/>
              <a:gdLst>
                <a:gd name="T0" fmla="*/ 0 w 21600"/>
                <a:gd name="T1" fmla="*/ 0 h 21120"/>
                <a:gd name="T2" fmla="*/ 21600 w 21600"/>
                <a:gd name="T3" fmla="*/ 21120 h 21120"/>
              </a:gdLst>
              <a:ahLst/>
              <a:cxnLst/>
              <a:rect l="T0" t="T1" r="T2" b="T3"/>
              <a:pathLst>
                <a:path w="21600" h="21120">
                  <a:moveTo>
                    <a:pt x="0" y="0"/>
                  </a:moveTo>
                  <a:cubicBezTo>
                    <a:pt x="1185" y="10301"/>
                    <a:pt x="2385" y="20601"/>
                    <a:pt x="5985" y="21101"/>
                  </a:cubicBezTo>
                  <a:cubicBezTo>
                    <a:pt x="9585" y="21600"/>
                    <a:pt x="15585" y="12173"/>
                    <a:pt x="21600" y="2809"/>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sp>
          <p:nvSpPr>
            <p:cNvPr id="57369" name="AutoShape 45"/>
            <p:cNvSpPr>
              <a:spLocks/>
            </p:cNvSpPr>
            <p:nvPr/>
          </p:nvSpPr>
          <p:spPr bwMode="auto">
            <a:xfrm>
              <a:off x="0" y="181"/>
              <a:ext cx="1417" cy="283"/>
            </a:xfrm>
            <a:custGeom>
              <a:avLst/>
              <a:gdLst>
                <a:gd name="T0" fmla="*/ 0 w 21138"/>
                <a:gd name="T1" fmla="*/ 0 h 21161"/>
                <a:gd name="T2" fmla="*/ 21138 w 21138"/>
                <a:gd name="T3" fmla="*/ 21161 h 21161"/>
              </a:gdLst>
              <a:ahLst/>
              <a:cxnLst/>
              <a:rect l="T0" t="T1" r="T2" b="T3"/>
              <a:pathLst>
                <a:path w="21138" h="21161">
                  <a:moveTo>
                    <a:pt x="21138" y="0"/>
                  </a:moveTo>
                  <a:cubicBezTo>
                    <a:pt x="18125" y="3513"/>
                    <a:pt x="6579" y="20703"/>
                    <a:pt x="3058" y="21152"/>
                  </a:cubicBezTo>
                  <a:cubicBezTo>
                    <a:pt x="-462" y="21600"/>
                    <a:pt x="642" y="6727"/>
                    <a:pt x="0" y="2915"/>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grpSp>
      <p:sp>
        <p:nvSpPr>
          <p:cNvPr id="57365" name="AutoShape 46"/>
          <p:cNvSpPr>
            <a:spLocks/>
          </p:cNvSpPr>
          <p:nvPr/>
        </p:nvSpPr>
        <p:spPr bwMode="auto">
          <a:xfrm>
            <a:off x="1404938" y="4478338"/>
            <a:ext cx="3146425" cy="695325"/>
          </a:xfrm>
          <a:custGeom>
            <a:avLst/>
            <a:gdLst>
              <a:gd name="T0" fmla="*/ 0 w 21600"/>
              <a:gd name="T1" fmla="*/ 0 h 21551"/>
              <a:gd name="T2" fmla="*/ 21600 w 21600"/>
              <a:gd name="T3" fmla="*/ 21551 h 21551"/>
            </a:gdLst>
            <a:ahLst/>
            <a:cxnLst/>
            <a:rect l="T0" t="T1" r="T2" b="T3"/>
            <a:pathLst>
              <a:path w="21600" h="21551">
                <a:moveTo>
                  <a:pt x="21600" y="0"/>
                </a:moveTo>
                <a:cubicBezTo>
                  <a:pt x="17720" y="10726"/>
                  <a:pt x="13851" y="21502"/>
                  <a:pt x="10255" y="21551"/>
                </a:cubicBezTo>
                <a:cubicBezTo>
                  <a:pt x="6659" y="21600"/>
                  <a:pt x="1711" y="3838"/>
                  <a:pt x="0" y="295"/>
                </a:cubicBezTo>
              </a:path>
            </a:pathLst>
          </a:custGeom>
          <a:noFill/>
          <a:ln w="25400">
            <a:solidFill>
              <a:schemeClr val="tx1"/>
            </a:solidFill>
            <a:miter lim="800000"/>
            <a:headEnd/>
            <a:tailEnd type="triangle" w="lg" len="lg"/>
          </a:ln>
        </p:spPr>
        <p:txBody>
          <a:bodyPr lIns="0" tIns="0" rIns="0" bIns="0">
            <a:prstTxWarp prst="textNoShape">
              <a:avLst/>
            </a:prstTxWarp>
          </a:bodyPr>
          <a:lstStyle/>
          <a:p>
            <a:endParaRPr lang="en-US">
              <a:solidFill>
                <a:srgbClr val="000000"/>
              </a:solidFill>
            </a:endParaRPr>
          </a:p>
        </p:txBody>
      </p:sp>
      <p:sp>
        <p:nvSpPr>
          <p:cNvPr id="57366" name="AutoShape 47"/>
          <p:cNvSpPr>
            <a:spLocks/>
          </p:cNvSpPr>
          <p:nvPr/>
        </p:nvSpPr>
        <p:spPr bwMode="auto">
          <a:xfrm>
            <a:off x="4565650" y="4481513"/>
            <a:ext cx="3146425" cy="695325"/>
          </a:xfrm>
          <a:custGeom>
            <a:avLst/>
            <a:gdLst>
              <a:gd name="T0" fmla="*/ 0 w 21600"/>
              <a:gd name="T1" fmla="*/ 0 h 21551"/>
              <a:gd name="T2" fmla="*/ 21600 w 21600"/>
              <a:gd name="T3" fmla="*/ 21551 h 21551"/>
            </a:gdLst>
            <a:ahLst/>
            <a:cxnLst/>
            <a:rect l="T0" t="T1" r="T2" b="T3"/>
            <a:pathLst>
              <a:path w="21600" h="21551">
                <a:moveTo>
                  <a:pt x="21600" y="0"/>
                </a:moveTo>
                <a:cubicBezTo>
                  <a:pt x="17720" y="10726"/>
                  <a:pt x="13851" y="21502"/>
                  <a:pt x="10255" y="21551"/>
                </a:cubicBezTo>
                <a:cubicBezTo>
                  <a:pt x="6659" y="21600"/>
                  <a:pt x="1711" y="3838"/>
                  <a:pt x="0" y="295"/>
                </a:cubicBezTo>
              </a:path>
            </a:pathLst>
          </a:custGeom>
          <a:noFill/>
          <a:ln w="25400">
            <a:solidFill>
              <a:schemeClr val="tx1"/>
            </a:solidFill>
            <a:miter lim="800000"/>
            <a:headEnd/>
            <a:tailEnd type="triangle" w="lg" len="lg"/>
          </a:ln>
        </p:spPr>
        <p:txBody>
          <a:bodyPr lIns="0" tIns="0" rIns="0" bIns="0">
            <a:prstTxWarp prst="textNoShape">
              <a:avLst/>
            </a:prstTxWarp>
          </a:bodyPr>
          <a:lstStyle/>
          <a:p>
            <a:endParaRPr lang="en-US">
              <a:solidFill>
                <a:srgbClr val="000000"/>
              </a:solidFill>
            </a:endParaRPr>
          </a:p>
        </p:txBody>
      </p:sp>
    </p:spTree>
    <p:extLst>
      <p:ext uri="{BB962C8B-B14F-4D97-AF65-F5344CB8AC3E}">
        <p14:creationId xmlns:p14="http://schemas.microsoft.com/office/powerpoint/2010/main" val="26460219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499"/>
                                          </p:stCondLst>
                                        </p:cTn>
                                        <p:tgtEl>
                                          <p:spTgt spid="6"/>
                                        </p:tgtEl>
                                        <p:attrNameLst>
                                          <p:attrName>style.visibility</p:attrName>
                                        </p:attrNameLst>
                                      </p:cBhvr>
                                      <p:to>
                                        <p:strVal val="hidden"/>
                                      </p:to>
                                    </p:set>
                                  </p:childTnLst>
                                </p:cTn>
                              </p:par>
                            </p:childTnLst>
                          </p:cTn>
                        </p:par>
                        <p:par>
                          <p:cTn id="7" fill="hold">
                            <p:stCondLst>
                              <p:cond delay="500"/>
                            </p:stCondLst>
                            <p:childTnLst>
                              <p:par>
                                <p:cTn id="8" presetID="1" presetClass="exit" presetSubtype="0" fill="hold" nodeType="afterEffect">
                                  <p:stCondLst>
                                    <p:cond delay="1"/>
                                  </p:stCondLst>
                                  <p:childTnLst>
                                    <p:set>
                                      <p:cBhvr>
                                        <p:cTn id="9" dur="1" fill="hold">
                                          <p:stCondLst>
                                            <p:cond delay="499"/>
                                          </p:stCondLst>
                                        </p:cTn>
                                        <p:tgtEl>
                                          <p:spTgt spid="8"/>
                                        </p:tgtEl>
                                        <p:attrNameLst>
                                          <p:attrName>style.visibility</p:attrName>
                                        </p:attrNameLst>
                                      </p:cBhvr>
                                      <p:to>
                                        <p:strVal val="hidden"/>
                                      </p:to>
                                    </p:set>
                                  </p:childTnLst>
                                </p:cTn>
                              </p:par>
                            </p:childTnLst>
                          </p:cTn>
                        </p:par>
                        <p:par>
                          <p:cTn id="10" fill="hold">
                            <p:stCondLst>
                              <p:cond delay="1001"/>
                            </p:stCondLst>
                            <p:childTnLst>
                              <p:par>
                                <p:cTn id="11" presetID="1" presetClass="exit" presetSubtype="0" fill="hold" nodeType="afterEffect">
                                  <p:stCondLst>
                                    <p:cond delay="1"/>
                                  </p:stCondLst>
                                  <p:childTnLst>
                                    <p:set>
                                      <p:cBhvr>
                                        <p:cTn id="12" dur="1" fill="hold">
                                          <p:stCondLst>
                                            <p:cond delay="499"/>
                                          </p:stCondLst>
                                        </p:cTn>
                                        <p:tgtEl>
                                          <p:spTgt spid="9"/>
                                        </p:tgtEl>
                                        <p:attrNameLst>
                                          <p:attrName>style.visibility</p:attrName>
                                        </p:attrNameLst>
                                      </p:cBhvr>
                                      <p:to>
                                        <p:strVal val="hidden"/>
                                      </p:to>
                                    </p:set>
                                  </p:childTnLst>
                                </p:cTn>
                              </p:par>
                            </p:childTnLst>
                          </p:cTn>
                        </p:par>
                        <p:par>
                          <p:cTn id="13" fill="hold">
                            <p:stCondLst>
                              <p:cond delay="1502"/>
                            </p:stCondLst>
                            <p:childTnLst>
                              <p:par>
                                <p:cTn id="14" presetID="1" presetClass="exit" presetSubtype="0" fill="hold" nodeType="afterEffect">
                                  <p:stCondLst>
                                    <p:cond delay="1"/>
                                  </p:stCondLst>
                                  <p:childTnLst>
                                    <p:set>
                                      <p:cBhvr>
                                        <p:cTn id="15" dur="1" fill="hold">
                                          <p:stCondLst>
                                            <p:cond delay="499"/>
                                          </p:stCondLst>
                                        </p:cTn>
                                        <p:tgtEl>
                                          <p:spTgt spid="11"/>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499"/>
                                          </p:stCondLst>
                                        </p:cTn>
                                        <p:tgtEl>
                                          <p:spTgt spid="7"/>
                                        </p:tgtEl>
                                        <p:attrNameLst>
                                          <p:attrName>style.visibility</p:attrName>
                                        </p:attrNameLst>
                                      </p:cBhvr>
                                      <p:to>
                                        <p:strVal val="hidden"/>
                                      </p:to>
                                    </p:set>
                                  </p:childTnLst>
                                </p:cTn>
                              </p:par>
                            </p:childTnLst>
                          </p:cTn>
                        </p:par>
                        <p:par>
                          <p:cTn id="20" fill="hold">
                            <p:stCondLst>
                              <p:cond delay="500"/>
                            </p:stCondLst>
                            <p:childTnLst>
                              <p:par>
                                <p:cTn id="21" presetID="1" presetClass="exit" presetSubtype="0" fill="hold" nodeType="afterEffect">
                                  <p:stCondLst>
                                    <p:cond delay="1"/>
                                  </p:stCondLst>
                                  <p:childTnLst>
                                    <p:set>
                                      <p:cBhvr>
                                        <p:cTn id="22"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8" name="Rectangle 17"/>
          <p:cNvSpPr>
            <a:spLocks noGrp="1" noChangeArrowheads="1"/>
          </p:cNvSpPr>
          <p:nvPr>
            <p:ph type="title"/>
          </p:nvPr>
        </p:nvSpPr>
        <p:spPr/>
        <p:txBody>
          <a:bodyPr rIns="33900"/>
          <a:lstStyle/>
          <a:p>
            <a:pPr marL="52388" indent="0" eaLnBrk="1" hangingPunct="1"/>
            <a:r>
              <a:rPr lang="en-US" dirty="0"/>
              <a:t>Coding ...: </a:t>
            </a:r>
            <a:r>
              <a:rPr lang="en-US" dirty="0" smtClean="0"/>
              <a:t>H.264 SVC extensions</a:t>
            </a:r>
            <a:endParaRPr lang="en-US" dirty="0"/>
          </a:p>
        </p:txBody>
      </p:sp>
      <p:sp>
        <p:nvSpPr>
          <p:cNvPr id="19484" name="Rectangle 28"/>
          <p:cNvSpPr>
            <a:spLocks/>
          </p:cNvSpPr>
          <p:nvPr/>
        </p:nvSpPr>
        <p:spPr bwMode="auto">
          <a:xfrm>
            <a:off x="990600" y="362714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85" name="Rectangle 29"/>
          <p:cNvSpPr>
            <a:spLocks/>
          </p:cNvSpPr>
          <p:nvPr/>
        </p:nvSpPr>
        <p:spPr bwMode="auto">
          <a:xfrm>
            <a:off x="990600" y="308104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86" name="Rectangle 30"/>
          <p:cNvSpPr>
            <a:spLocks/>
          </p:cNvSpPr>
          <p:nvPr/>
        </p:nvSpPr>
        <p:spPr bwMode="auto">
          <a:xfrm>
            <a:off x="990600" y="253494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87" name="Rectangle 31"/>
          <p:cNvSpPr>
            <a:spLocks/>
          </p:cNvSpPr>
          <p:nvPr/>
        </p:nvSpPr>
        <p:spPr bwMode="auto">
          <a:xfrm>
            <a:off x="990600" y="198884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89" name="Rectangle 33"/>
          <p:cNvSpPr>
            <a:spLocks/>
          </p:cNvSpPr>
          <p:nvPr/>
        </p:nvSpPr>
        <p:spPr bwMode="auto">
          <a:xfrm>
            <a:off x="4241800" y="36779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90" name="Rectangle 34"/>
          <p:cNvSpPr>
            <a:spLocks/>
          </p:cNvSpPr>
          <p:nvPr/>
        </p:nvSpPr>
        <p:spPr bwMode="auto">
          <a:xfrm>
            <a:off x="4241800" y="31318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91" name="Rectangle 35"/>
          <p:cNvSpPr>
            <a:spLocks/>
          </p:cNvSpPr>
          <p:nvPr/>
        </p:nvSpPr>
        <p:spPr bwMode="auto">
          <a:xfrm>
            <a:off x="4241800" y="25857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92" name="Rectangle 36"/>
          <p:cNvSpPr>
            <a:spLocks/>
          </p:cNvSpPr>
          <p:nvPr/>
        </p:nvSpPr>
        <p:spPr bwMode="auto">
          <a:xfrm>
            <a:off x="4241800" y="2052340"/>
            <a:ext cx="508000" cy="1397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94" name="Rectangle 38"/>
          <p:cNvSpPr>
            <a:spLocks/>
          </p:cNvSpPr>
          <p:nvPr/>
        </p:nvSpPr>
        <p:spPr bwMode="auto">
          <a:xfrm>
            <a:off x="7493000" y="36779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95" name="Rectangle 39"/>
          <p:cNvSpPr>
            <a:spLocks/>
          </p:cNvSpPr>
          <p:nvPr/>
        </p:nvSpPr>
        <p:spPr bwMode="auto">
          <a:xfrm>
            <a:off x="7493000" y="31318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96" name="Rectangle 40"/>
          <p:cNvSpPr>
            <a:spLocks/>
          </p:cNvSpPr>
          <p:nvPr/>
        </p:nvSpPr>
        <p:spPr bwMode="auto">
          <a:xfrm>
            <a:off x="7493000" y="25857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97" name="Rectangle 41"/>
          <p:cNvSpPr>
            <a:spLocks/>
          </p:cNvSpPr>
          <p:nvPr/>
        </p:nvSpPr>
        <p:spPr bwMode="auto">
          <a:xfrm>
            <a:off x="7493000" y="2052340"/>
            <a:ext cx="508000" cy="1397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99" name="Rectangle 43"/>
          <p:cNvSpPr>
            <a:spLocks/>
          </p:cNvSpPr>
          <p:nvPr/>
        </p:nvSpPr>
        <p:spPr bwMode="auto">
          <a:xfrm>
            <a:off x="1803400" y="37668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00" name="Rectangle 44"/>
          <p:cNvSpPr>
            <a:spLocks/>
          </p:cNvSpPr>
          <p:nvPr/>
        </p:nvSpPr>
        <p:spPr bwMode="auto">
          <a:xfrm>
            <a:off x="1803400" y="32207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01" name="Rectangle 45"/>
          <p:cNvSpPr>
            <a:spLocks/>
          </p:cNvSpPr>
          <p:nvPr/>
        </p:nvSpPr>
        <p:spPr bwMode="auto">
          <a:xfrm>
            <a:off x="1803400" y="26873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02" name="Rectangle 46"/>
          <p:cNvSpPr>
            <a:spLocks/>
          </p:cNvSpPr>
          <p:nvPr/>
        </p:nvSpPr>
        <p:spPr bwMode="auto">
          <a:xfrm>
            <a:off x="1803400" y="21412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04" name="Rectangle 48"/>
          <p:cNvSpPr>
            <a:spLocks/>
          </p:cNvSpPr>
          <p:nvPr/>
        </p:nvSpPr>
        <p:spPr bwMode="auto">
          <a:xfrm>
            <a:off x="2616200" y="37668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05" name="Rectangle 49"/>
          <p:cNvSpPr>
            <a:spLocks/>
          </p:cNvSpPr>
          <p:nvPr/>
        </p:nvSpPr>
        <p:spPr bwMode="auto">
          <a:xfrm>
            <a:off x="2616200" y="32207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06" name="Rectangle 50"/>
          <p:cNvSpPr>
            <a:spLocks/>
          </p:cNvSpPr>
          <p:nvPr/>
        </p:nvSpPr>
        <p:spPr bwMode="auto">
          <a:xfrm>
            <a:off x="2616200" y="26873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07" name="Rectangle 51"/>
          <p:cNvSpPr>
            <a:spLocks/>
          </p:cNvSpPr>
          <p:nvPr/>
        </p:nvSpPr>
        <p:spPr bwMode="auto">
          <a:xfrm>
            <a:off x="2616200" y="21412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09" name="Rectangle 53"/>
          <p:cNvSpPr>
            <a:spLocks/>
          </p:cNvSpPr>
          <p:nvPr/>
        </p:nvSpPr>
        <p:spPr bwMode="auto">
          <a:xfrm>
            <a:off x="3429000" y="37668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10" name="Rectangle 54"/>
          <p:cNvSpPr>
            <a:spLocks/>
          </p:cNvSpPr>
          <p:nvPr/>
        </p:nvSpPr>
        <p:spPr bwMode="auto">
          <a:xfrm>
            <a:off x="3429000" y="32207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11" name="Rectangle 55"/>
          <p:cNvSpPr>
            <a:spLocks/>
          </p:cNvSpPr>
          <p:nvPr/>
        </p:nvSpPr>
        <p:spPr bwMode="auto">
          <a:xfrm>
            <a:off x="3429000" y="26873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12" name="Rectangle 56"/>
          <p:cNvSpPr>
            <a:spLocks/>
          </p:cNvSpPr>
          <p:nvPr/>
        </p:nvSpPr>
        <p:spPr bwMode="auto">
          <a:xfrm>
            <a:off x="3429000" y="21412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14" name="Rectangle 58"/>
          <p:cNvSpPr>
            <a:spLocks/>
          </p:cNvSpPr>
          <p:nvPr/>
        </p:nvSpPr>
        <p:spPr bwMode="auto">
          <a:xfrm>
            <a:off x="5054600" y="37668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15" name="Rectangle 59"/>
          <p:cNvSpPr>
            <a:spLocks/>
          </p:cNvSpPr>
          <p:nvPr/>
        </p:nvSpPr>
        <p:spPr bwMode="auto">
          <a:xfrm>
            <a:off x="5054600" y="32207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16" name="Rectangle 60"/>
          <p:cNvSpPr>
            <a:spLocks/>
          </p:cNvSpPr>
          <p:nvPr/>
        </p:nvSpPr>
        <p:spPr bwMode="auto">
          <a:xfrm>
            <a:off x="5054600" y="26873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17" name="Rectangle 61"/>
          <p:cNvSpPr>
            <a:spLocks/>
          </p:cNvSpPr>
          <p:nvPr/>
        </p:nvSpPr>
        <p:spPr bwMode="auto">
          <a:xfrm>
            <a:off x="5054600" y="21412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19" name="Rectangle 63"/>
          <p:cNvSpPr>
            <a:spLocks/>
          </p:cNvSpPr>
          <p:nvPr/>
        </p:nvSpPr>
        <p:spPr bwMode="auto">
          <a:xfrm>
            <a:off x="5867400" y="37668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20" name="Rectangle 64"/>
          <p:cNvSpPr>
            <a:spLocks/>
          </p:cNvSpPr>
          <p:nvPr/>
        </p:nvSpPr>
        <p:spPr bwMode="auto">
          <a:xfrm>
            <a:off x="5867400" y="32207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21" name="Rectangle 65"/>
          <p:cNvSpPr>
            <a:spLocks/>
          </p:cNvSpPr>
          <p:nvPr/>
        </p:nvSpPr>
        <p:spPr bwMode="auto">
          <a:xfrm>
            <a:off x="5867400" y="26873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22" name="Rectangle 66"/>
          <p:cNvSpPr>
            <a:spLocks/>
          </p:cNvSpPr>
          <p:nvPr/>
        </p:nvSpPr>
        <p:spPr bwMode="auto">
          <a:xfrm>
            <a:off x="5867400" y="21412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24" name="Rectangle 68"/>
          <p:cNvSpPr>
            <a:spLocks/>
          </p:cNvSpPr>
          <p:nvPr/>
        </p:nvSpPr>
        <p:spPr bwMode="auto">
          <a:xfrm>
            <a:off x="6680200" y="37668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25" name="Rectangle 69"/>
          <p:cNvSpPr>
            <a:spLocks/>
          </p:cNvSpPr>
          <p:nvPr/>
        </p:nvSpPr>
        <p:spPr bwMode="auto">
          <a:xfrm>
            <a:off x="6680200" y="32207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26" name="Rectangle 70"/>
          <p:cNvSpPr>
            <a:spLocks/>
          </p:cNvSpPr>
          <p:nvPr/>
        </p:nvSpPr>
        <p:spPr bwMode="auto">
          <a:xfrm>
            <a:off x="6680200" y="26873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27" name="Rectangle 71"/>
          <p:cNvSpPr>
            <a:spLocks/>
          </p:cNvSpPr>
          <p:nvPr/>
        </p:nvSpPr>
        <p:spPr bwMode="auto">
          <a:xfrm>
            <a:off x="6680200" y="21412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75" name="Straight Arrow Connector 74"/>
          <p:cNvCxnSpPr>
            <a:cxnSpLocks noChangeShapeType="1"/>
          </p:cNvCxnSpPr>
          <p:nvPr/>
        </p:nvCxnSpPr>
        <p:spPr bwMode="auto">
          <a:xfrm rot="5400000">
            <a:off x="2870200" y="2204741"/>
            <a:ext cx="3175" cy="3251200"/>
          </a:xfrm>
          <a:prstGeom prst="curvedConnector3">
            <a:avLst>
              <a:gd name="adj1" fmla="val 29391940"/>
            </a:avLst>
          </a:prstGeom>
          <a:noFill/>
          <a:ln w="28575">
            <a:solidFill>
              <a:srgbClr val="000000"/>
            </a:solidFill>
            <a:round/>
            <a:headEnd/>
            <a:tailEnd type="stealth" w="lg" len="med"/>
          </a:ln>
        </p:spPr>
      </p:cxnSp>
      <p:cxnSp>
        <p:nvCxnSpPr>
          <p:cNvPr id="81" name="Straight Arrow Connector 80"/>
          <p:cNvCxnSpPr>
            <a:cxnSpLocks noChangeShapeType="1"/>
          </p:cNvCxnSpPr>
          <p:nvPr/>
        </p:nvCxnSpPr>
        <p:spPr bwMode="auto">
          <a:xfrm rot="5400000">
            <a:off x="6121400" y="2204741"/>
            <a:ext cx="3175" cy="3251200"/>
          </a:xfrm>
          <a:prstGeom prst="curvedConnector3">
            <a:avLst>
              <a:gd name="adj1" fmla="val 31534319"/>
            </a:avLst>
          </a:prstGeom>
          <a:noFill/>
          <a:ln w="28575">
            <a:solidFill>
              <a:srgbClr val="000000"/>
            </a:solidFill>
            <a:round/>
            <a:headEnd/>
            <a:tailEnd type="arrow" w="med" len="med"/>
          </a:ln>
        </p:spPr>
      </p:cxnSp>
      <p:cxnSp>
        <p:nvCxnSpPr>
          <p:cNvPr id="85" name="Straight Arrow Connector 84"/>
          <p:cNvCxnSpPr>
            <a:cxnSpLocks noChangeShapeType="1"/>
          </p:cNvCxnSpPr>
          <p:nvPr/>
        </p:nvCxnSpPr>
        <p:spPr bwMode="auto">
          <a:xfrm rot="5400000">
            <a:off x="1073151" y="3455690"/>
            <a:ext cx="342900" cy="3175"/>
          </a:xfrm>
          <a:prstGeom prst="straightConnector1">
            <a:avLst/>
          </a:prstGeom>
          <a:noFill/>
          <a:ln w="28575">
            <a:solidFill>
              <a:srgbClr val="000000"/>
            </a:solidFill>
            <a:round/>
            <a:headEnd/>
            <a:tailEnd type="arrow" w="med" len="med"/>
          </a:ln>
        </p:spPr>
      </p:cxnSp>
      <p:cxnSp>
        <p:nvCxnSpPr>
          <p:cNvPr id="86" name="Straight Arrow Connector 85"/>
          <p:cNvCxnSpPr>
            <a:cxnSpLocks noChangeShapeType="1"/>
          </p:cNvCxnSpPr>
          <p:nvPr/>
        </p:nvCxnSpPr>
        <p:spPr bwMode="auto">
          <a:xfrm rot="5400000">
            <a:off x="1073151" y="2909590"/>
            <a:ext cx="342900" cy="3175"/>
          </a:xfrm>
          <a:prstGeom prst="straightConnector1">
            <a:avLst/>
          </a:prstGeom>
          <a:noFill/>
          <a:ln w="28575">
            <a:solidFill>
              <a:srgbClr val="000000"/>
            </a:solidFill>
            <a:round/>
            <a:headEnd/>
            <a:tailEnd type="arrow" w="med" len="med"/>
          </a:ln>
        </p:spPr>
      </p:cxnSp>
      <p:cxnSp>
        <p:nvCxnSpPr>
          <p:cNvPr id="89" name="Straight Arrow Connector 88"/>
          <p:cNvCxnSpPr>
            <a:cxnSpLocks noChangeShapeType="1"/>
          </p:cNvCxnSpPr>
          <p:nvPr/>
        </p:nvCxnSpPr>
        <p:spPr bwMode="auto">
          <a:xfrm rot="5400000">
            <a:off x="1073151" y="2363490"/>
            <a:ext cx="342900" cy="3175"/>
          </a:xfrm>
          <a:prstGeom prst="straightConnector1">
            <a:avLst/>
          </a:prstGeom>
          <a:noFill/>
          <a:ln w="28575">
            <a:solidFill>
              <a:srgbClr val="000000"/>
            </a:solidFill>
            <a:round/>
            <a:headEnd/>
            <a:tailEnd type="arrow" w="med" len="med"/>
          </a:ln>
        </p:spPr>
      </p:cxnSp>
      <p:cxnSp>
        <p:nvCxnSpPr>
          <p:cNvPr id="92" name="Straight Arrow Connector 91"/>
          <p:cNvCxnSpPr>
            <a:cxnSpLocks noChangeShapeType="1"/>
          </p:cNvCxnSpPr>
          <p:nvPr/>
        </p:nvCxnSpPr>
        <p:spPr bwMode="auto">
          <a:xfrm rot="5400000">
            <a:off x="4298951" y="2388890"/>
            <a:ext cx="393700" cy="3175"/>
          </a:xfrm>
          <a:prstGeom prst="straightConnector1">
            <a:avLst/>
          </a:prstGeom>
          <a:noFill/>
          <a:ln w="28575">
            <a:solidFill>
              <a:srgbClr val="000000"/>
            </a:solidFill>
            <a:round/>
            <a:headEnd/>
            <a:tailEnd type="arrow" w="med" len="med"/>
          </a:ln>
        </p:spPr>
      </p:cxnSp>
      <p:cxnSp>
        <p:nvCxnSpPr>
          <p:cNvPr id="95" name="Straight Arrow Connector 94"/>
          <p:cNvCxnSpPr>
            <a:cxnSpLocks noChangeShapeType="1"/>
          </p:cNvCxnSpPr>
          <p:nvPr/>
        </p:nvCxnSpPr>
        <p:spPr bwMode="auto">
          <a:xfrm rot="5400000">
            <a:off x="4298951" y="2934990"/>
            <a:ext cx="393700" cy="3175"/>
          </a:xfrm>
          <a:prstGeom prst="straightConnector1">
            <a:avLst/>
          </a:prstGeom>
          <a:noFill/>
          <a:ln w="28575">
            <a:solidFill>
              <a:srgbClr val="000000"/>
            </a:solidFill>
            <a:round/>
            <a:headEnd/>
            <a:tailEnd type="arrow" w="med" len="med"/>
          </a:ln>
        </p:spPr>
      </p:cxnSp>
      <p:cxnSp>
        <p:nvCxnSpPr>
          <p:cNvPr id="98" name="Straight Arrow Connector 97"/>
          <p:cNvCxnSpPr>
            <a:cxnSpLocks noChangeShapeType="1"/>
          </p:cNvCxnSpPr>
          <p:nvPr/>
        </p:nvCxnSpPr>
        <p:spPr bwMode="auto">
          <a:xfrm rot="5400000">
            <a:off x="4298951" y="3481090"/>
            <a:ext cx="393700" cy="3175"/>
          </a:xfrm>
          <a:prstGeom prst="straightConnector1">
            <a:avLst/>
          </a:prstGeom>
          <a:noFill/>
          <a:ln w="28575">
            <a:solidFill>
              <a:srgbClr val="000000"/>
            </a:solidFill>
            <a:round/>
            <a:headEnd/>
            <a:tailEnd type="arrow" w="med" len="med"/>
          </a:ln>
        </p:spPr>
      </p:cxnSp>
      <p:cxnSp>
        <p:nvCxnSpPr>
          <p:cNvPr id="101" name="Straight Arrow Connector 100"/>
          <p:cNvCxnSpPr>
            <a:cxnSpLocks noChangeShapeType="1"/>
          </p:cNvCxnSpPr>
          <p:nvPr/>
        </p:nvCxnSpPr>
        <p:spPr bwMode="auto">
          <a:xfrm rot="5400000">
            <a:off x="7550151" y="2388890"/>
            <a:ext cx="393700" cy="3175"/>
          </a:xfrm>
          <a:prstGeom prst="straightConnector1">
            <a:avLst/>
          </a:prstGeom>
          <a:noFill/>
          <a:ln w="28575">
            <a:solidFill>
              <a:srgbClr val="000000"/>
            </a:solidFill>
            <a:round/>
            <a:headEnd/>
            <a:tailEnd type="arrow" w="med" len="med"/>
          </a:ln>
        </p:spPr>
      </p:cxnSp>
      <p:cxnSp>
        <p:nvCxnSpPr>
          <p:cNvPr id="104" name="Straight Arrow Connector 103"/>
          <p:cNvCxnSpPr>
            <a:cxnSpLocks noChangeShapeType="1"/>
          </p:cNvCxnSpPr>
          <p:nvPr/>
        </p:nvCxnSpPr>
        <p:spPr bwMode="auto">
          <a:xfrm rot="5400000">
            <a:off x="7550151" y="2934990"/>
            <a:ext cx="393700" cy="3175"/>
          </a:xfrm>
          <a:prstGeom prst="straightConnector1">
            <a:avLst/>
          </a:prstGeom>
          <a:noFill/>
          <a:ln w="28575">
            <a:solidFill>
              <a:srgbClr val="000000"/>
            </a:solidFill>
            <a:round/>
            <a:headEnd/>
            <a:tailEnd type="arrow" w="med" len="med"/>
          </a:ln>
        </p:spPr>
      </p:cxnSp>
      <p:cxnSp>
        <p:nvCxnSpPr>
          <p:cNvPr id="107" name="Straight Arrow Connector 106"/>
          <p:cNvCxnSpPr>
            <a:cxnSpLocks noChangeShapeType="1"/>
          </p:cNvCxnSpPr>
          <p:nvPr/>
        </p:nvCxnSpPr>
        <p:spPr bwMode="auto">
          <a:xfrm rot="5400000">
            <a:off x="7550151" y="3481090"/>
            <a:ext cx="393700" cy="3175"/>
          </a:xfrm>
          <a:prstGeom prst="straightConnector1">
            <a:avLst/>
          </a:prstGeom>
          <a:noFill/>
          <a:ln w="28575">
            <a:solidFill>
              <a:srgbClr val="000000"/>
            </a:solidFill>
            <a:round/>
            <a:headEnd/>
            <a:tailEnd type="arrow" w="med" len="med"/>
          </a:ln>
        </p:spPr>
      </p:cxnSp>
      <p:cxnSp>
        <p:nvCxnSpPr>
          <p:cNvPr id="129" name="Straight Arrow Connector 109"/>
          <p:cNvCxnSpPr>
            <a:cxnSpLocks noChangeShapeType="1"/>
          </p:cNvCxnSpPr>
          <p:nvPr/>
        </p:nvCxnSpPr>
        <p:spPr bwMode="auto">
          <a:xfrm rot="5400000">
            <a:off x="2057400" y="3017541"/>
            <a:ext cx="3175" cy="1625600"/>
          </a:xfrm>
          <a:prstGeom prst="curvedConnector3">
            <a:avLst>
              <a:gd name="adj1" fmla="val 8679685"/>
            </a:avLst>
          </a:prstGeom>
          <a:noFill/>
          <a:ln w="28575">
            <a:solidFill>
              <a:schemeClr val="accent1"/>
            </a:solidFill>
            <a:round/>
            <a:headEnd/>
            <a:tailEnd type="arrow" w="med" len="med"/>
          </a:ln>
        </p:spPr>
      </p:cxnSp>
      <p:cxnSp>
        <p:nvCxnSpPr>
          <p:cNvPr id="140" name="Straight Arrow Connector 109"/>
          <p:cNvCxnSpPr>
            <a:cxnSpLocks noChangeShapeType="1"/>
          </p:cNvCxnSpPr>
          <p:nvPr/>
        </p:nvCxnSpPr>
        <p:spPr bwMode="auto">
          <a:xfrm rot="5400000">
            <a:off x="2463800" y="2611141"/>
            <a:ext cx="3175" cy="2438400"/>
          </a:xfrm>
          <a:prstGeom prst="curvedConnector3">
            <a:avLst>
              <a:gd name="adj1" fmla="val 11178803"/>
            </a:avLst>
          </a:prstGeom>
          <a:noFill/>
          <a:ln w="28575">
            <a:solidFill>
              <a:schemeClr val="accent1"/>
            </a:solidFill>
            <a:round/>
            <a:headEnd/>
            <a:tailEnd type="arrow" w="med" len="med"/>
          </a:ln>
        </p:spPr>
      </p:cxnSp>
      <p:cxnSp>
        <p:nvCxnSpPr>
          <p:cNvPr id="147" name="Straight Arrow Connector 109"/>
          <p:cNvCxnSpPr>
            <a:cxnSpLocks noChangeShapeType="1"/>
            <a:stCxn id="19499" idx="2"/>
            <a:endCxn id="19484" idx="2"/>
          </p:cNvCxnSpPr>
          <p:nvPr/>
        </p:nvCxnSpPr>
        <p:spPr bwMode="auto">
          <a:xfrm rot="5400000">
            <a:off x="1651000" y="3423940"/>
            <a:ext cx="1588" cy="812800"/>
          </a:xfrm>
          <a:prstGeom prst="curvedConnector3">
            <a:avLst>
              <a:gd name="adj1" fmla="val 14395466"/>
            </a:avLst>
          </a:prstGeom>
          <a:noFill/>
          <a:ln w="28575">
            <a:solidFill>
              <a:schemeClr val="accent1"/>
            </a:solidFill>
            <a:round/>
            <a:headEnd/>
            <a:tailEnd type="arrow" w="med" len="med"/>
          </a:ln>
        </p:spPr>
      </p:cxnSp>
      <p:cxnSp>
        <p:nvCxnSpPr>
          <p:cNvPr id="157" name="Straight Arrow Connector 156"/>
          <p:cNvCxnSpPr>
            <a:cxnSpLocks noChangeShapeType="1"/>
          </p:cNvCxnSpPr>
          <p:nvPr/>
        </p:nvCxnSpPr>
        <p:spPr bwMode="auto">
          <a:xfrm rot="5400000">
            <a:off x="1816101" y="3525540"/>
            <a:ext cx="482600" cy="3175"/>
          </a:xfrm>
          <a:prstGeom prst="straightConnector1">
            <a:avLst/>
          </a:prstGeom>
          <a:noFill/>
          <a:ln w="28575">
            <a:solidFill>
              <a:schemeClr val="accent1"/>
            </a:solidFill>
            <a:round/>
            <a:headEnd/>
            <a:tailEnd type="arrow" w="med" len="med"/>
          </a:ln>
        </p:spPr>
      </p:cxnSp>
      <p:cxnSp>
        <p:nvCxnSpPr>
          <p:cNvPr id="160" name="Straight Arrow Connector 159"/>
          <p:cNvCxnSpPr>
            <a:cxnSpLocks noChangeShapeType="1"/>
          </p:cNvCxnSpPr>
          <p:nvPr/>
        </p:nvCxnSpPr>
        <p:spPr bwMode="auto">
          <a:xfrm rot="5400000">
            <a:off x="1816101" y="2979440"/>
            <a:ext cx="482600" cy="3175"/>
          </a:xfrm>
          <a:prstGeom prst="straightConnector1">
            <a:avLst/>
          </a:prstGeom>
          <a:noFill/>
          <a:ln w="28575">
            <a:solidFill>
              <a:schemeClr val="accent1"/>
            </a:solidFill>
            <a:round/>
            <a:headEnd/>
            <a:tailEnd type="arrow" w="med" len="med"/>
          </a:ln>
        </p:spPr>
      </p:cxnSp>
      <p:cxnSp>
        <p:nvCxnSpPr>
          <p:cNvPr id="163" name="Straight Arrow Connector 162"/>
          <p:cNvCxnSpPr>
            <a:cxnSpLocks noChangeShapeType="1"/>
          </p:cNvCxnSpPr>
          <p:nvPr/>
        </p:nvCxnSpPr>
        <p:spPr bwMode="auto">
          <a:xfrm rot="5400000">
            <a:off x="2628901" y="2979440"/>
            <a:ext cx="482600" cy="3175"/>
          </a:xfrm>
          <a:prstGeom prst="straightConnector1">
            <a:avLst/>
          </a:prstGeom>
          <a:noFill/>
          <a:ln w="28575">
            <a:solidFill>
              <a:schemeClr val="accent1"/>
            </a:solidFill>
            <a:round/>
            <a:headEnd/>
            <a:tailEnd type="arrow" w="med" len="med"/>
          </a:ln>
        </p:spPr>
      </p:cxnSp>
      <p:cxnSp>
        <p:nvCxnSpPr>
          <p:cNvPr id="166" name="Straight Arrow Connector 165"/>
          <p:cNvCxnSpPr>
            <a:cxnSpLocks noChangeShapeType="1"/>
          </p:cNvCxnSpPr>
          <p:nvPr/>
        </p:nvCxnSpPr>
        <p:spPr bwMode="auto">
          <a:xfrm rot="5400000">
            <a:off x="2628901" y="3525540"/>
            <a:ext cx="482600" cy="3175"/>
          </a:xfrm>
          <a:prstGeom prst="straightConnector1">
            <a:avLst/>
          </a:prstGeom>
          <a:noFill/>
          <a:ln w="28575">
            <a:solidFill>
              <a:schemeClr val="accent1"/>
            </a:solidFill>
            <a:round/>
            <a:headEnd/>
            <a:tailEnd type="arrow" w="med" len="med"/>
          </a:ln>
        </p:spPr>
      </p:cxnSp>
      <p:cxnSp>
        <p:nvCxnSpPr>
          <p:cNvPr id="169" name="Straight Arrow Connector 168"/>
          <p:cNvCxnSpPr>
            <a:cxnSpLocks noChangeShapeType="1"/>
          </p:cNvCxnSpPr>
          <p:nvPr/>
        </p:nvCxnSpPr>
        <p:spPr bwMode="auto">
          <a:xfrm rot="5400000">
            <a:off x="1809751" y="2439690"/>
            <a:ext cx="495300" cy="3175"/>
          </a:xfrm>
          <a:prstGeom prst="straightConnector1">
            <a:avLst/>
          </a:prstGeom>
          <a:noFill/>
          <a:ln w="28575">
            <a:solidFill>
              <a:schemeClr val="accent1"/>
            </a:solidFill>
            <a:round/>
            <a:headEnd/>
            <a:tailEnd type="arrow" w="med" len="med"/>
          </a:ln>
        </p:spPr>
      </p:cxnSp>
      <p:cxnSp>
        <p:nvCxnSpPr>
          <p:cNvPr id="172" name="Straight Arrow Connector 171"/>
          <p:cNvCxnSpPr>
            <a:cxnSpLocks noChangeShapeType="1"/>
          </p:cNvCxnSpPr>
          <p:nvPr/>
        </p:nvCxnSpPr>
        <p:spPr bwMode="auto">
          <a:xfrm rot="5400000">
            <a:off x="2622551" y="2439690"/>
            <a:ext cx="495300" cy="3175"/>
          </a:xfrm>
          <a:prstGeom prst="straightConnector1">
            <a:avLst/>
          </a:prstGeom>
          <a:noFill/>
          <a:ln w="28575">
            <a:solidFill>
              <a:schemeClr val="accent1"/>
            </a:solidFill>
            <a:round/>
            <a:headEnd/>
            <a:tailEnd type="arrow" w="med" len="med"/>
          </a:ln>
        </p:spPr>
      </p:cxnSp>
      <p:cxnSp>
        <p:nvCxnSpPr>
          <p:cNvPr id="175" name="Straight Arrow Connector 174"/>
          <p:cNvCxnSpPr>
            <a:cxnSpLocks noChangeShapeType="1"/>
          </p:cNvCxnSpPr>
          <p:nvPr/>
        </p:nvCxnSpPr>
        <p:spPr bwMode="auto">
          <a:xfrm rot="5400000">
            <a:off x="3435351" y="2439690"/>
            <a:ext cx="495300" cy="3175"/>
          </a:xfrm>
          <a:prstGeom prst="straightConnector1">
            <a:avLst/>
          </a:prstGeom>
          <a:noFill/>
          <a:ln w="28575">
            <a:solidFill>
              <a:schemeClr val="accent1"/>
            </a:solidFill>
            <a:round/>
            <a:headEnd/>
            <a:tailEnd type="arrow" w="med" len="med"/>
          </a:ln>
        </p:spPr>
      </p:cxnSp>
      <p:cxnSp>
        <p:nvCxnSpPr>
          <p:cNvPr id="178" name="Straight Arrow Connector 177"/>
          <p:cNvCxnSpPr>
            <a:cxnSpLocks noChangeShapeType="1"/>
          </p:cNvCxnSpPr>
          <p:nvPr/>
        </p:nvCxnSpPr>
        <p:spPr bwMode="auto">
          <a:xfrm rot="5400000">
            <a:off x="3441701" y="3525540"/>
            <a:ext cx="482600" cy="3175"/>
          </a:xfrm>
          <a:prstGeom prst="straightConnector1">
            <a:avLst/>
          </a:prstGeom>
          <a:noFill/>
          <a:ln w="28575">
            <a:solidFill>
              <a:schemeClr val="accent1"/>
            </a:solidFill>
            <a:round/>
            <a:headEnd/>
            <a:tailEnd type="arrow" w="med" len="med"/>
          </a:ln>
        </p:spPr>
      </p:cxnSp>
      <p:cxnSp>
        <p:nvCxnSpPr>
          <p:cNvPr id="181" name="Straight Arrow Connector 180"/>
          <p:cNvCxnSpPr>
            <a:cxnSpLocks noChangeShapeType="1"/>
          </p:cNvCxnSpPr>
          <p:nvPr/>
        </p:nvCxnSpPr>
        <p:spPr bwMode="auto">
          <a:xfrm rot="5400000">
            <a:off x="3441701" y="2979440"/>
            <a:ext cx="482600" cy="3175"/>
          </a:xfrm>
          <a:prstGeom prst="straightConnector1">
            <a:avLst/>
          </a:prstGeom>
          <a:noFill/>
          <a:ln w="28575">
            <a:solidFill>
              <a:schemeClr val="accent1"/>
            </a:solidFill>
            <a:round/>
            <a:headEnd/>
            <a:tailEnd type="arrow" w="med" len="med"/>
          </a:ln>
        </p:spPr>
      </p:cxnSp>
      <p:cxnSp>
        <p:nvCxnSpPr>
          <p:cNvPr id="184" name="Straight Arrow Connector 183"/>
          <p:cNvCxnSpPr>
            <a:cxnSpLocks noChangeShapeType="1"/>
          </p:cNvCxnSpPr>
          <p:nvPr/>
        </p:nvCxnSpPr>
        <p:spPr bwMode="auto">
          <a:xfrm rot="5400000">
            <a:off x="5067301" y="3525540"/>
            <a:ext cx="482600" cy="3175"/>
          </a:xfrm>
          <a:prstGeom prst="straightConnector1">
            <a:avLst/>
          </a:prstGeom>
          <a:noFill/>
          <a:ln w="28575">
            <a:solidFill>
              <a:schemeClr val="accent1"/>
            </a:solidFill>
            <a:round/>
            <a:headEnd/>
            <a:tailEnd type="arrow" w="med" len="med"/>
          </a:ln>
        </p:spPr>
      </p:cxnSp>
      <p:cxnSp>
        <p:nvCxnSpPr>
          <p:cNvPr id="185" name="Straight Arrow Connector 184"/>
          <p:cNvCxnSpPr>
            <a:cxnSpLocks noChangeShapeType="1"/>
          </p:cNvCxnSpPr>
          <p:nvPr/>
        </p:nvCxnSpPr>
        <p:spPr bwMode="auto">
          <a:xfrm rot="5400000">
            <a:off x="5067301" y="2979440"/>
            <a:ext cx="482600" cy="3175"/>
          </a:xfrm>
          <a:prstGeom prst="straightConnector1">
            <a:avLst/>
          </a:prstGeom>
          <a:noFill/>
          <a:ln w="28575">
            <a:solidFill>
              <a:schemeClr val="accent1"/>
            </a:solidFill>
            <a:round/>
            <a:headEnd/>
            <a:tailEnd type="arrow" w="med" len="med"/>
          </a:ln>
        </p:spPr>
      </p:cxnSp>
      <p:cxnSp>
        <p:nvCxnSpPr>
          <p:cNvPr id="186" name="Straight Arrow Connector 185"/>
          <p:cNvCxnSpPr>
            <a:cxnSpLocks noChangeShapeType="1"/>
          </p:cNvCxnSpPr>
          <p:nvPr/>
        </p:nvCxnSpPr>
        <p:spPr bwMode="auto">
          <a:xfrm rot="5400000">
            <a:off x="5880101" y="2979440"/>
            <a:ext cx="482600" cy="3175"/>
          </a:xfrm>
          <a:prstGeom prst="straightConnector1">
            <a:avLst/>
          </a:prstGeom>
          <a:noFill/>
          <a:ln w="28575">
            <a:solidFill>
              <a:schemeClr val="accent1"/>
            </a:solidFill>
            <a:round/>
            <a:headEnd/>
            <a:tailEnd type="arrow" w="med" len="med"/>
          </a:ln>
        </p:spPr>
      </p:cxnSp>
      <p:cxnSp>
        <p:nvCxnSpPr>
          <p:cNvPr id="187" name="Straight Arrow Connector 186"/>
          <p:cNvCxnSpPr>
            <a:cxnSpLocks noChangeShapeType="1"/>
          </p:cNvCxnSpPr>
          <p:nvPr/>
        </p:nvCxnSpPr>
        <p:spPr bwMode="auto">
          <a:xfrm rot="5400000">
            <a:off x="5880101" y="3525540"/>
            <a:ext cx="482600" cy="3175"/>
          </a:xfrm>
          <a:prstGeom prst="straightConnector1">
            <a:avLst/>
          </a:prstGeom>
          <a:noFill/>
          <a:ln w="28575">
            <a:solidFill>
              <a:schemeClr val="accent1"/>
            </a:solidFill>
            <a:round/>
            <a:headEnd/>
            <a:tailEnd type="arrow" w="med" len="med"/>
          </a:ln>
        </p:spPr>
      </p:cxnSp>
      <p:cxnSp>
        <p:nvCxnSpPr>
          <p:cNvPr id="188" name="Straight Arrow Connector 187"/>
          <p:cNvCxnSpPr>
            <a:cxnSpLocks noChangeShapeType="1"/>
          </p:cNvCxnSpPr>
          <p:nvPr/>
        </p:nvCxnSpPr>
        <p:spPr bwMode="auto">
          <a:xfrm rot="5400000">
            <a:off x="5060951" y="2439690"/>
            <a:ext cx="495300" cy="3175"/>
          </a:xfrm>
          <a:prstGeom prst="straightConnector1">
            <a:avLst/>
          </a:prstGeom>
          <a:noFill/>
          <a:ln w="28575">
            <a:solidFill>
              <a:schemeClr val="accent1"/>
            </a:solidFill>
            <a:round/>
            <a:headEnd/>
            <a:tailEnd type="arrow" w="med" len="med"/>
          </a:ln>
        </p:spPr>
      </p:cxnSp>
      <p:cxnSp>
        <p:nvCxnSpPr>
          <p:cNvPr id="189" name="Straight Arrow Connector 188"/>
          <p:cNvCxnSpPr>
            <a:cxnSpLocks noChangeShapeType="1"/>
          </p:cNvCxnSpPr>
          <p:nvPr/>
        </p:nvCxnSpPr>
        <p:spPr bwMode="auto">
          <a:xfrm rot="5400000">
            <a:off x="5873751" y="2439690"/>
            <a:ext cx="495300" cy="3175"/>
          </a:xfrm>
          <a:prstGeom prst="straightConnector1">
            <a:avLst/>
          </a:prstGeom>
          <a:noFill/>
          <a:ln w="28575">
            <a:solidFill>
              <a:schemeClr val="accent1"/>
            </a:solidFill>
            <a:round/>
            <a:headEnd/>
            <a:tailEnd type="arrow" w="med" len="med"/>
          </a:ln>
        </p:spPr>
      </p:cxnSp>
      <p:cxnSp>
        <p:nvCxnSpPr>
          <p:cNvPr id="190" name="Straight Arrow Connector 189"/>
          <p:cNvCxnSpPr>
            <a:cxnSpLocks noChangeShapeType="1"/>
          </p:cNvCxnSpPr>
          <p:nvPr/>
        </p:nvCxnSpPr>
        <p:spPr bwMode="auto">
          <a:xfrm rot="5400000">
            <a:off x="6686551" y="2439690"/>
            <a:ext cx="495300" cy="3175"/>
          </a:xfrm>
          <a:prstGeom prst="straightConnector1">
            <a:avLst/>
          </a:prstGeom>
          <a:noFill/>
          <a:ln w="28575">
            <a:solidFill>
              <a:schemeClr val="accent1"/>
            </a:solidFill>
            <a:round/>
            <a:headEnd/>
            <a:tailEnd type="arrow" w="med" len="med"/>
          </a:ln>
        </p:spPr>
      </p:cxnSp>
      <p:cxnSp>
        <p:nvCxnSpPr>
          <p:cNvPr id="191" name="Straight Arrow Connector 190"/>
          <p:cNvCxnSpPr>
            <a:cxnSpLocks noChangeShapeType="1"/>
          </p:cNvCxnSpPr>
          <p:nvPr/>
        </p:nvCxnSpPr>
        <p:spPr bwMode="auto">
          <a:xfrm rot="5400000">
            <a:off x="6692901" y="3525540"/>
            <a:ext cx="482600" cy="3175"/>
          </a:xfrm>
          <a:prstGeom prst="straightConnector1">
            <a:avLst/>
          </a:prstGeom>
          <a:noFill/>
          <a:ln w="28575">
            <a:solidFill>
              <a:schemeClr val="accent1"/>
            </a:solidFill>
            <a:round/>
            <a:headEnd/>
            <a:tailEnd type="arrow" w="med" len="med"/>
          </a:ln>
        </p:spPr>
      </p:cxnSp>
      <p:cxnSp>
        <p:nvCxnSpPr>
          <p:cNvPr id="192" name="Straight Arrow Connector 191"/>
          <p:cNvCxnSpPr>
            <a:cxnSpLocks noChangeShapeType="1"/>
          </p:cNvCxnSpPr>
          <p:nvPr/>
        </p:nvCxnSpPr>
        <p:spPr bwMode="auto">
          <a:xfrm rot="5400000">
            <a:off x="6692901" y="2979440"/>
            <a:ext cx="482600" cy="3175"/>
          </a:xfrm>
          <a:prstGeom prst="straightConnector1">
            <a:avLst/>
          </a:prstGeom>
          <a:noFill/>
          <a:ln w="28575">
            <a:solidFill>
              <a:schemeClr val="accent1"/>
            </a:solidFill>
            <a:round/>
            <a:headEnd/>
            <a:tailEnd type="arrow" w="med" len="med"/>
          </a:ln>
        </p:spPr>
      </p:cxnSp>
      <p:cxnSp>
        <p:nvCxnSpPr>
          <p:cNvPr id="223" name="Straight Arrow Connector 109"/>
          <p:cNvCxnSpPr>
            <a:cxnSpLocks noChangeShapeType="1"/>
          </p:cNvCxnSpPr>
          <p:nvPr/>
        </p:nvCxnSpPr>
        <p:spPr bwMode="auto">
          <a:xfrm rot="5400000">
            <a:off x="5715000" y="2611141"/>
            <a:ext cx="3175" cy="2438400"/>
          </a:xfrm>
          <a:prstGeom prst="curvedConnector3">
            <a:avLst>
              <a:gd name="adj1" fmla="val 9395055"/>
            </a:avLst>
          </a:prstGeom>
          <a:noFill/>
          <a:ln w="28575">
            <a:solidFill>
              <a:schemeClr val="accent1"/>
            </a:solidFill>
            <a:round/>
            <a:headEnd/>
            <a:tailEnd type="arrow" w="med" len="med"/>
          </a:ln>
        </p:spPr>
      </p:cxnSp>
      <p:cxnSp>
        <p:nvCxnSpPr>
          <p:cNvPr id="226" name="Straight Arrow Connector 109"/>
          <p:cNvCxnSpPr>
            <a:cxnSpLocks noChangeShapeType="1"/>
          </p:cNvCxnSpPr>
          <p:nvPr/>
        </p:nvCxnSpPr>
        <p:spPr bwMode="auto">
          <a:xfrm rot="5400000">
            <a:off x="5308600" y="3017541"/>
            <a:ext cx="3175" cy="1625600"/>
          </a:xfrm>
          <a:prstGeom prst="curvedConnector3">
            <a:avLst>
              <a:gd name="adj1" fmla="val 7609165"/>
            </a:avLst>
          </a:prstGeom>
          <a:noFill/>
          <a:ln w="28575">
            <a:solidFill>
              <a:schemeClr val="accent1"/>
            </a:solidFill>
            <a:round/>
            <a:headEnd/>
            <a:tailEnd type="arrow" w="med" len="med"/>
          </a:ln>
        </p:spPr>
      </p:cxnSp>
      <p:cxnSp>
        <p:nvCxnSpPr>
          <p:cNvPr id="229" name="Straight Arrow Connector 109"/>
          <p:cNvCxnSpPr>
            <a:cxnSpLocks noChangeShapeType="1"/>
          </p:cNvCxnSpPr>
          <p:nvPr/>
        </p:nvCxnSpPr>
        <p:spPr bwMode="auto">
          <a:xfrm rot="5400000">
            <a:off x="4902200" y="3423941"/>
            <a:ext cx="3175" cy="812800"/>
          </a:xfrm>
          <a:prstGeom prst="curvedConnector3">
            <a:avLst>
              <a:gd name="adj1" fmla="val 5824472"/>
            </a:avLst>
          </a:prstGeom>
          <a:noFill/>
          <a:ln w="28575">
            <a:solidFill>
              <a:schemeClr val="accent1"/>
            </a:solidFill>
            <a:round/>
            <a:headEnd/>
            <a:tailEnd type="arrow" w="med" len="med"/>
          </a:ln>
        </p:spPr>
      </p:cxnSp>
      <p:cxnSp>
        <p:nvCxnSpPr>
          <p:cNvPr id="233" name="Straight Arrow Connector 232"/>
          <p:cNvCxnSpPr>
            <a:cxnSpLocks noChangeShapeType="1"/>
          </p:cNvCxnSpPr>
          <p:nvPr/>
        </p:nvCxnSpPr>
        <p:spPr bwMode="auto">
          <a:xfrm rot="5400000">
            <a:off x="1555750" y="3227090"/>
            <a:ext cx="444500" cy="558800"/>
          </a:xfrm>
          <a:prstGeom prst="straightConnector1">
            <a:avLst/>
          </a:prstGeom>
          <a:noFill/>
          <a:ln w="28575">
            <a:solidFill>
              <a:schemeClr val="accent1"/>
            </a:solidFill>
            <a:round/>
            <a:headEnd/>
            <a:tailEnd type="arrow" w="med" len="med"/>
          </a:ln>
        </p:spPr>
      </p:cxnSp>
      <p:cxnSp>
        <p:nvCxnSpPr>
          <p:cNvPr id="236" name="Straight Arrow Connector 235"/>
          <p:cNvCxnSpPr>
            <a:cxnSpLocks noChangeShapeType="1"/>
          </p:cNvCxnSpPr>
          <p:nvPr/>
        </p:nvCxnSpPr>
        <p:spPr bwMode="auto">
          <a:xfrm rot="5400000">
            <a:off x="1962150" y="2820690"/>
            <a:ext cx="444500" cy="1371600"/>
          </a:xfrm>
          <a:prstGeom prst="straightConnector1">
            <a:avLst/>
          </a:prstGeom>
          <a:noFill/>
          <a:ln w="28575">
            <a:solidFill>
              <a:schemeClr val="accent1"/>
            </a:solidFill>
            <a:round/>
            <a:headEnd/>
            <a:tailEnd type="arrow" w="med" len="med"/>
          </a:ln>
        </p:spPr>
      </p:cxnSp>
      <p:cxnSp>
        <p:nvCxnSpPr>
          <p:cNvPr id="239" name="Straight Arrow Connector 238"/>
          <p:cNvCxnSpPr>
            <a:cxnSpLocks noChangeShapeType="1"/>
          </p:cNvCxnSpPr>
          <p:nvPr/>
        </p:nvCxnSpPr>
        <p:spPr bwMode="auto">
          <a:xfrm rot="5400000">
            <a:off x="2368550" y="2414290"/>
            <a:ext cx="444500" cy="2184400"/>
          </a:xfrm>
          <a:prstGeom prst="straightConnector1">
            <a:avLst/>
          </a:prstGeom>
          <a:noFill/>
          <a:ln w="28575">
            <a:solidFill>
              <a:schemeClr val="accent1"/>
            </a:solidFill>
            <a:round/>
            <a:headEnd/>
            <a:tailEnd type="arrow" w="med" len="med"/>
          </a:ln>
        </p:spPr>
      </p:cxnSp>
      <p:cxnSp>
        <p:nvCxnSpPr>
          <p:cNvPr id="242" name="Straight Arrow Connector 241"/>
          <p:cNvCxnSpPr>
            <a:cxnSpLocks noChangeShapeType="1"/>
          </p:cNvCxnSpPr>
          <p:nvPr/>
        </p:nvCxnSpPr>
        <p:spPr bwMode="auto">
          <a:xfrm rot="5400000">
            <a:off x="5607050" y="2426990"/>
            <a:ext cx="469900" cy="2184400"/>
          </a:xfrm>
          <a:prstGeom prst="straightConnector1">
            <a:avLst/>
          </a:prstGeom>
          <a:noFill/>
          <a:ln w="28575">
            <a:solidFill>
              <a:schemeClr val="accent1"/>
            </a:solidFill>
            <a:round/>
            <a:headEnd/>
            <a:tailEnd type="arrow" w="med" len="med"/>
          </a:ln>
        </p:spPr>
      </p:cxnSp>
      <p:cxnSp>
        <p:nvCxnSpPr>
          <p:cNvPr id="245" name="Straight Arrow Connector 244"/>
          <p:cNvCxnSpPr>
            <a:cxnSpLocks noChangeShapeType="1"/>
          </p:cNvCxnSpPr>
          <p:nvPr/>
        </p:nvCxnSpPr>
        <p:spPr bwMode="auto">
          <a:xfrm rot="5400000">
            <a:off x="5200650" y="2833390"/>
            <a:ext cx="469900" cy="1371600"/>
          </a:xfrm>
          <a:prstGeom prst="straightConnector1">
            <a:avLst/>
          </a:prstGeom>
          <a:noFill/>
          <a:ln w="28575">
            <a:solidFill>
              <a:schemeClr val="accent1"/>
            </a:solidFill>
            <a:round/>
            <a:headEnd/>
            <a:tailEnd type="arrow" w="med" len="med"/>
          </a:ln>
        </p:spPr>
      </p:cxnSp>
      <p:cxnSp>
        <p:nvCxnSpPr>
          <p:cNvPr id="248" name="Straight Arrow Connector 247"/>
          <p:cNvCxnSpPr>
            <a:cxnSpLocks noChangeShapeType="1"/>
          </p:cNvCxnSpPr>
          <p:nvPr/>
        </p:nvCxnSpPr>
        <p:spPr bwMode="auto">
          <a:xfrm rot="5400000">
            <a:off x="4794250" y="3239790"/>
            <a:ext cx="469900" cy="558800"/>
          </a:xfrm>
          <a:prstGeom prst="straightConnector1">
            <a:avLst/>
          </a:prstGeom>
          <a:noFill/>
          <a:ln w="28575">
            <a:solidFill>
              <a:schemeClr val="accent1"/>
            </a:solidFill>
            <a:round/>
            <a:headEnd/>
            <a:tailEnd type="arrow" w="med" len="med"/>
          </a:ln>
        </p:spPr>
      </p:cxnSp>
      <p:cxnSp>
        <p:nvCxnSpPr>
          <p:cNvPr id="251" name="Straight Arrow Connector 250"/>
          <p:cNvCxnSpPr>
            <a:cxnSpLocks noChangeShapeType="1"/>
          </p:cNvCxnSpPr>
          <p:nvPr/>
        </p:nvCxnSpPr>
        <p:spPr bwMode="auto">
          <a:xfrm rot="5400000">
            <a:off x="4794250" y="2693690"/>
            <a:ext cx="469900" cy="558800"/>
          </a:xfrm>
          <a:prstGeom prst="straightConnector1">
            <a:avLst/>
          </a:prstGeom>
          <a:noFill/>
          <a:ln w="28575">
            <a:solidFill>
              <a:schemeClr val="accent1"/>
            </a:solidFill>
            <a:round/>
            <a:headEnd/>
            <a:tailEnd type="arrow" w="med" len="med"/>
          </a:ln>
        </p:spPr>
      </p:cxnSp>
      <p:cxnSp>
        <p:nvCxnSpPr>
          <p:cNvPr id="254" name="Straight Arrow Connector 253"/>
          <p:cNvCxnSpPr>
            <a:cxnSpLocks noChangeShapeType="1"/>
          </p:cNvCxnSpPr>
          <p:nvPr/>
        </p:nvCxnSpPr>
        <p:spPr bwMode="auto">
          <a:xfrm rot="5400000">
            <a:off x="5200650" y="2287290"/>
            <a:ext cx="469900" cy="1371600"/>
          </a:xfrm>
          <a:prstGeom prst="straightConnector1">
            <a:avLst/>
          </a:prstGeom>
          <a:noFill/>
          <a:ln w="28575">
            <a:solidFill>
              <a:schemeClr val="accent1"/>
            </a:solidFill>
            <a:round/>
            <a:headEnd/>
            <a:tailEnd type="arrow" w="med" len="med"/>
          </a:ln>
        </p:spPr>
      </p:cxnSp>
      <p:cxnSp>
        <p:nvCxnSpPr>
          <p:cNvPr id="257" name="Straight Arrow Connector 256"/>
          <p:cNvCxnSpPr>
            <a:cxnSpLocks noChangeShapeType="1"/>
          </p:cNvCxnSpPr>
          <p:nvPr/>
        </p:nvCxnSpPr>
        <p:spPr bwMode="auto">
          <a:xfrm rot="5400000">
            <a:off x="5607050" y="1880890"/>
            <a:ext cx="469900" cy="2184400"/>
          </a:xfrm>
          <a:prstGeom prst="straightConnector1">
            <a:avLst/>
          </a:prstGeom>
          <a:noFill/>
          <a:ln w="28575">
            <a:solidFill>
              <a:schemeClr val="accent1"/>
            </a:solidFill>
            <a:round/>
            <a:headEnd/>
            <a:tailEnd type="arrow" w="med" len="med"/>
          </a:ln>
        </p:spPr>
      </p:cxnSp>
      <p:cxnSp>
        <p:nvCxnSpPr>
          <p:cNvPr id="260" name="Straight Arrow Connector 259"/>
          <p:cNvCxnSpPr>
            <a:cxnSpLocks noChangeShapeType="1"/>
          </p:cNvCxnSpPr>
          <p:nvPr/>
        </p:nvCxnSpPr>
        <p:spPr bwMode="auto">
          <a:xfrm rot="5400000">
            <a:off x="5607050" y="1334790"/>
            <a:ext cx="469900" cy="2184400"/>
          </a:xfrm>
          <a:prstGeom prst="straightConnector1">
            <a:avLst/>
          </a:prstGeom>
          <a:noFill/>
          <a:ln w="28575">
            <a:solidFill>
              <a:schemeClr val="accent1"/>
            </a:solidFill>
            <a:round/>
            <a:headEnd/>
            <a:tailEnd type="arrow" w="med" len="med"/>
          </a:ln>
        </p:spPr>
      </p:cxnSp>
      <p:cxnSp>
        <p:nvCxnSpPr>
          <p:cNvPr id="263" name="Straight Arrow Connector 262"/>
          <p:cNvCxnSpPr>
            <a:cxnSpLocks noChangeShapeType="1"/>
          </p:cNvCxnSpPr>
          <p:nvPr/>
        </p:nvCxnSpPr>
        <p:spPr bwMode="auto">
          <a:xfrm rot="5400000">
            <a:off x="5200650" y="1741190"/>
            <a:ext cx="469900" cy="1371600"/>
          </a:xfrm>
          <a:prstGeom prst="straightConnector1">
            <a:avLst/>
          </a:prstGeom>
          <a:noFill/>
          <a:ln w="28575">
            <a:solidFill>
              <a:schemeClr val="accent1"/>
            </a:solidFill>
            <a:round/>
            <a:headEnd/>
            <a:tailEnd type="arrow" w="med" len="med"/>
          </a:ln>
        </p:spPr>
      </p:cxnSp>
      <p:cxnSp>
        <p:nvCxnSpPr>
          <p:cNvPr id="266" name="Straight Arrow Connector 265"/>
          <p:cNvCxnSpPr>
            <a:cxnSpLocks noChangeShapeType="1"/>
          </p:cNvCxnSpPr>
          <p:nvPr/>
        </p:nvCxnSpPr>
        <p:spPr bwMode="auto">
          <a:xfrm rot="5400000">
            <a:off x="4794250" y="2147590"/>
            <a:ext cx="469900" cy="558800"/>
          </a:xfrm>
          <a:prstGeom prst="straightConnector1">
            <a:avLst/>
          </a:prstGeom>
          <a:noFill/>
          <a:ln w="28575">
            <a:solidFill>
              <a:schemeClr val="accent1"/>
            </a:solidFill>
            <a:round/>
            <a:headEnd/>
            <a:tailEnd type="arrow" w="med" len="med"/>
          </a:ln>
        </p:spPr>
      </p:cxnSp>
      <p:cxnSp>
        <p:nvCxnSpPr>
          <p:cNvPr id="269" name="Straight Arrow Connector 268"/>
          <p:cNvCxnSpPr>
            <a:cxnSpLocks noChangeShapeType="1"/>
          </p:cNvCxnSpPr>
          <p:nvPr/>
        </p:nvCxnSpPr>
        <p:spPr bwMode="auto">
          <a:xfrm rot="5400000">
            <a:off x="2368550" y="1868190"/>
            <a:ext cx="444500" cy="2184400"/>
          </a:xfrm>
          <a:prstGeom prst="straightConnector1">
            <a:avLst/>
          </a:prstGeom>
          <a:noFill/>
          <a:ln w="28575">
            <a:solidFill>
              <a:schemeClr val="accent1"/>
            </a:solidFill>
            <a:round/>
            <a:headEnd/>
            <a:tailEnd type="arrow" w="med" len="med"/>
          </a:ln>
        </p:spPr>
      </p:cxnSp>
      <p:cxnSp>
        <p:nvCxnSpPr>
          <p:cNvPr id="272" name="Straight Arrow Connector 271"/>
          <p:cNvCxnSpPr>
            <a:cxnSpLocks noChangeShapeType="1"/>
          </p:cNvCxnSpPr>
          <p:nvPr/>
        </p:nvCxnSpPr>
        <p:spPr bwMode="auto">
          <a:xfrm rot="5400000">
            <a:off x="1962150" y="2274590"/>
            <a:ext cx="444500" cy="1371600"/>
          </a:xfrm>
          <a:prstGeom prst="straightConnector1">
            <a:avLst/>
          </a:prstGeom>
          <a:noFill/>
          <a:ln w="28575">
            <a:solidFill>
              <a:schemeClr val="accent1"/>
            </a:solidFill>
            <a:round/>
            <a:headEnd/>
            <a:tailEnd type="arrow" w="med" len="med"/>
          </a:ln>
        </p:spPr>
      </p:cxnSp>
      <p:cxnSp>
        <p:nvCxnSpPr>
          <p:cNvPr id="275" name="Straight Arrow Connector 274"/>
          <p:cNvCxnSpPr>
            <a:cxnSpLocks noChangeShapeType="1"/>
          </p:cNvCxnSpPr>
          <p:nvPr/>
        </p:nvCxnSpPr>
        <p:spPr bwMode="auto">
          <a:xfrm rot="5400000">
            <a:off x="1555750" y="2680990"/>
            <a:ext cx="444500" cy="558800"/>
          </a:xfrm>
          <a:prstGeom prst="straightConnector1">
            <a:avLst/>
          </a:prstGeom>
          <a:noFill/>
          <a:ln w="28575">
            <a:solidFill>
              <a:schemeClr val="accent1"/>
            </a:solidFill>
            <a:round/>
            <a:headEnd/>
            <a:tailEnd type="arrow" w="med" len="med"/>
          </a:ln>
        </p:spPr>
      </p:cxnSp>
      <p:cxnSp>
        <p:nvCxnSpPr>
          <p:cNvPr id="279" name="Straight Arrow Connector 278"/>
          <p:cNvCxnSpPr>
            <a:cxnSpLocks noChangeShapeType="1"/>
          </p:cNvCxnSpPr>
          <p:nvPr/>
        </p:nvCxnSpPr>
        <p:spPr bwMode="auto">
          <a:xfrm rot="5400000">
            <a:off x="1555750" y="2134890"/>
            <a:ext cx="444500" cy="558800"/>
          </a:xfrm>
          <a:prstGeom prst="straightConnector1">
            <a:avLst/>
          </a:prstGeom>
          <a:noFill/>
          <a:ln w="28575">
            <a:solidFill>
              <a:schemeClr val="accent1"/>
            </a:solidFill>
            <a:round/>
            <a:headEnd/>
            <a:tailEnd type="arrow" w="med" len="med"/>
          </a:ln>
        </p:spPr>
      </p:cxnSp>
      <p:cxnSp>
        <p:nvCxnSpPr>
          <p:cNvPr id="282" name="Straight Arrow Connector 281"/>
          <p:cNvCxnSpPr>
            <a:cxnSpLocks noChangeShapeType="1"/>
          </p:cNvCxnSpPr>
          <p:nvPr/>
        </p:nvCxnSpPr>
        <p:spPr bwMode="auto">
          <a:xfrm rot="5400000">
            <a:off x="1962150" y="1728490"/>
            <a:ext cx="444500" cy="1371600"/>
          </a:xfrm>
          <a:prstGeom prst="straightConnector1">
            <a:avLst/>
          </a:prstGeom>
          <a:noFill/>
          <a:ln w="28575">
            <a:solidFill>
              <a:schemeClr val="accent1"/>
            </a:solidFill>
            <a:round/>
            <a:headEnd/>
            <a:tailEnd type="arrow" w="med" len="med"/>
          </a:ln>
        </p:spPr>
      </p:cxnSp>
      <p:cxnSp>
        <p:nvCxnSpPr>
          <p:cNvPr id="285" name="Straight Arrow Connector 284"/>
          <p:cNvCxnSpPr>
            <a:cxnSpLocks noChangeShapeType="1"/>
          </p:cNvCxnSpPr>
          <p:nvPr/>
        </p:nvCxnSpPr>
        <p:spPr bwMode="auto">
          <a:xfrm rot="5400000">
            <a:off x="2368550" y="1322090"/>
            <a:ext cx="444500" cy="2184400"/>
          </a:xfrm>
          <a:prstGeom prst="straightConnector1">
            <a:avLst/>
          </a:prstGeom>
          <a:noFill/>
          <a:ln w="28575">
            <a:solidFill>
              <a:schemeClr val="accent1"/>
            </a:solidFill>
            <a:round/>
            <a:headEnd/>
            <a:tailEnd type="arrow" w="med" len="med"/>
          </a:ln>
        </p:spPr>
      </p:cxnSp>
      <p:sp>
        <p:nvSpPr>
          <p:cNvPr id="102" name="Rectangle 18"/>
          <p:cNvSpPr txBox="1">
            <a:spLocks noChangeArrowheads="1"/>
          </p:cNvSpPr>
          <p:nvPr/>
        </p:nvSpPr>
        <p:spPr bwMode="auto">
          <a:xfrm>
            <a:off x="467544" y="908720"/>
            <a:ext cx="8199438" cy="1080120"/>
          </a:xfrm>
          <a:prstGeom prst="rect">
            <a:avLst/>
          </a:prstGeom>
          <a:noFill/>
          <a:ln w="9525">
            <a:noFill/>
            <a:miter lim="800000"/>
            <a:headEnd/>
            <a:tailEnd/>
          </a:ln>
          <a:effectLst/>
        </p:spPr>
        <p:txBody>
          <a:bodyPr vert="horz" wrap="square" lIns="91440" tIns="45720" rIns="57200" bIns="45720" numCol="1" anchor="t" anchorCtr="0" compatLnSpc="1">
            <a:prstTxWarp prst="textNoShape">
              <a:avLst/>
            </a:prstTxWarp>
          </a:bodyPr>
          <a:lstStyle>
            <a:lvl1pPr marL="342900" indent="-342900" algn="l" rtl="0" eaLnBrk="1" fontAlgn="base" hangingPunct="1">
              <a:spcBef>
                <a:spcPct val="20000"/>
              </a:spcBef>
              <a:spcAft>
                <a:spcPct val="0"/>
              </a:spcAft>
              <a:buClr>
                <a:srgbClr val="FF6600"/>
              </a:buClr>
              <a:buSzPct val="120000"/>
              <a:buFont typeface="Wingdings" charset="2"/>
              <a:buChar char="§"/>
              <a:defRPr sz="2800">
                <a:solidFill>
                  <a:schemeClr val="tx1"/>
                </a:solidFill>
                <a:latin typeface="Eurostile"/>
                <a:ea typeface="+mn-ea"/>
                <a:cs typeface="Eurostile"/>
              </a:defRPr>
            </a:lvl1pPr>
            <a:lvl2pPr marL="742950" indent="-285750" algn="l" rtl="0" eaLnBrk="1" fontAlgn="base" hangingPunct="1">
              <a:spcBef>
                <a:spcPct val="20000"/>
              </a:spcBef>
              <a:spcAft>
                <a:spcPct val="0"/>
              </a:spcAft>
              <a:buClr>
                <a:srgbClr val="FF6600"/>
              </a:buClr>
              <a:buFont typeface="Tahoma" charset="0"/>
              <a:buChar char="−"/>
              <a:defRPr sz="2400">
                <a:solidFill>
                  <a:schemeClr val="tx1"/>
                </a:solidFill>
                <a:latin typeface="Eurostile"/>
                <a:ea typeface="ＭＳ Ｐゴシック" charset="-128"/>
                <a:cs typeface="Eurostile"/>
              </a:defRPr>
            </a:lvl2pPr>
            <a:lvl3pPr marL="1143000" indent="-228600" algn="l" rtl="0" eaLnBrk="1" fontAlgn="base" hangingPunct="1">
              <a:spcBef>
                <a:spcPct val="20000"/>
              </a:spcBef>
              <a:spcAft>
                <a:spcPct val="0"/>
              </a:spcAft>
              <a:buClr>
                <a:srgbClr val="FF6600"/>
              </a:buClr>
              <a:buChar char="•"/>
              <a:defRPr sz="2000">
                <a:solidFill>
                  <a:schemeClr val="tx1"/>
                </a:solidFill>
                <a:latin typeface="Eurostile"/>
                <a:ea typeface="ＭＳ Ｐゴシック" charset="-128"/>
                <a:cs typeface="Eurostile"/>
              </a:defRPr>
            </a:lvl3pPr>
            <a:lvl4pPr marL="1600200" indent="-228600" algn="l" rtl="0" eaLnBrk="1" fontAlgn="base" hangingPunct="1">
              <a:spcBef>
                <a:spcPct val="20000"/>
              </a:spcBef>
              <a:spcAft>
                <a:spcPct val="0"/>
              </a:spcAft>
              <a:buClr>
                <a:srgbClr val="FF6600"/>
              </a:buClr>
              <a:buFont typeface="Wingdings" charset="2"/>
              <a:buChar char="§"/>
              <a:defRPr sz="1900">
                <a:solidFill>
                  <a:schemeClr val="tx1"/>
                </a:solidFill>
                <a:latin typeface="Eurostile"/>
                <a:ea typeface="ＭＳ Ｐゴシック" charset="-128"/>
                <a:cs typeface="Eurostile"/>
              </a:defRPr>
            </a:lvl4pPr>
            <a:lvl5pPr marL="2057400" indent="-228600" algn="l" rtl="0" eaLnBrk="1" fontAlgn="base" hangingPunct="1">
              <a:spcBef>
                <a:spcPct val="20000"/>
              </a:spcBef>
              <a:spcAft>
                <a:spcPct val="0"/>
              </a:spcAft>
              <a:buClr>
                <a:schemeClr val="tx2"/>
              </a:buClr>
              <a:buSzPct val="50000"/>
              <a:buFont typeface="Wingdings" charset="2"/>
              <a:buChar char="q"/>
              <a:defRPr>
                <a:solidFill>
                  <a:schemeClr val="tx1"/>
                </a:solidFill>
                <a:latin typeface="Eurostile"/>
                <a:ea typeface="ＭＳ Ｐゴシック" charset="-128"/>
                <a:cs typeface="Eurostile"/>
              </a:defRPr>
            </a:lvl5pPr>
            <a:lvl6pPr marL="2514600" indent="-228600" algn="l" rtl="0" eaLnBrk="1" fontAlgn="base" hangingPunct="1">
              <a:spcBef>
                <a:spcPct val="20000"/>
              </a:spcBef>
              <a:spcAft>
                <a:spcPct val="0"/>
              </a:spcAft>
              <a:buClr>
                <a:schemeClr val="tx2"/>
              </a:buClr>
              <a:buSzPct val="50000"/>
              <a:buFont typeface="Wingdings" charset="2"/>
              <a:buChar char="q"/>
              <a:defRPr>
                <a:solidFill>
                  <a:schemeClr val="tx1"/>
                </a:solidFill>
                <a:latin typeface="+mn-lt"/>
                <a:ea typeface="ＭＳ Ｐゴシック" charset="-128"/>
              </a:defRPr>
            </a:lvl6pPr>
            <a:lvl7pPr marL="2971800" indent="-228600" algn="l" rtl="0" eaLnBrk="1" fontAlgn="base" hangingPunct="1">
              <a:spcBef>
                <a:spcPct val="20000"/>
              </a:spcBef>
              <a:spcAft>
                <a:spcPct val="0"/>
              </a:spcAft>
              <a:buClr>
                <a:schemeClr val="tx2"/>
              </a:buClr>
              <a:buSzPct val="50000"/>
              <a:buFont typeface="Wingdings" charset="2"/>
              <a:buChar char="q"/>
              <a:defRPr>
                <a:solidFill>
                  <a:schemeClr val="tx1"/>
                </a:solidFill>
                <a:latin typeface="+mn-lt"/>
                <a:ea typeface="ＭＳ Ｐゴシック" charset="-128"/>
              </a:defRPr>
            </a:lvl7pPr>
            <a:lvl8pPr marL="3429000" indent="-228600" algn="l" rtl="0" eaLnBrk="1" fontAlgn="base" hangingPunct="1">
              <a:spcBef>
                <a:spcPct val="20000"/>
              </a:spcBef>
              <a:spcAft>
                <a:spcPct val="0"/>
              </a:spcAft>
              <a:buClr>
                <a:schemeClr val="tx2"/>
              </a:buClr>
              <a:buSzPct val="50000"/>
              <a:buFont typeface="Wingdings" charset="2"/>
              <a:buChar char="q"/>
              <a:defRPr>
                <a:solidFill>
                  <a:schemeClr val="tx1"/>
                </a:solidFill>
                <a:latin typeface="+mn-lt"/>
                <a:ea typeface="ＭＳ Ｐゴシック" charset="-128"/>
              </a:defRPr>
            </a:lvl8pPr>
            <a:lvl9pPr marL="3886200" indent="-228600" algn="l" rtl="0" eaLnBrk="1" fontAlgn="base" hangingPunct="1">
              <a:spcBef>
                <a:spcPct val="20000"/>
              </a:spcBef>
              <a:spcAft>
                <a:spcPct val="0"/>
              </a:spcAft>
              <a:buClr>
                <a:schemeClr val="tx2"/>
              </a:buClr>
              <a:buSzPct val="50000"/>
              <a:buFont typeface="Wingdings" charset="2"/>
              <a:buChar char="q"/>
              <a:defRPr>
                <a:solidFill>
                  <a:schemeClr val="tx1"/>
                </a:solidFill>
                <a:latin typeface="+mn-lt"/>
                <a:ea typeface="ＭＳ Ｐゴシック" charset="-128"/>
              </a:defRPr>
            </a:lvl9pPr>
          </a:lstStyle>
          <a:p>
            <a:pPr marL="0" indent="0">
              <a:buFont typeface="Wingdings" charset="2"/>
              <a:buNone/>
            </a:pPr>
            <a:r>
              <a:rPr lang="en-US" sz="2400" dirty="0" smtClean="0">
                <a:solidFill>
                  <a:srgbClr val="000000"/>
                </a:solidFill>
              </a:rPr>
              <a:t>H.264: most common codec for MPEG-4</a:t>
            </a:r>
          </a:p>
          <a:p>
            <a:pPr marL="0" indent="0">
              <a:buFont typeface="Wingdings" charset="2"/>
              <a:buNone/>
            </a:pPr>
            <a:r>
              <a:rPr lang="en-US" sz="2400" dirty="0" smtClean="0">
                <a:solidFill>
                  <a:srgbClr val="000000"/>
                </a:solidFill>
              </a:rPr>
              <a:t>SVC: Scalable Video Codec</a:t>
            </a:r>
            <a:endParaRPr lang="en-US" sz="2000" dirty="0">
              <a:solidFill>
                <a:srgbClr val="000000"/>
              </a:solidFill>
            </a:endParaRPr>
          </a:p>
        </p:txBody>
      </p:sp>
      <p:sp>
        <p:nvSpPr>
          <p:cNvPr id="105" name="TextBox 104"/>
          <p:cNvSpPr txBox="1"/>
          <p:nvPr/>
        </p:nvSpPr>
        <p:spPr>
          <a:xfrm>
            <a:off x="3321470" y="5373216"/>
            <a:ext cx="5715026" cy="1107996"/>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2400" b="1" i="1" dirty="0" smtClean="0">
                <a:solidFill>
                  <a:srgbClr val="000000"/>
                </a:solidFill>
                <a:latin typeface="Eurostile"/>
                <a:cs typeface="Eurostile"/>
              </a:rPr>
              <a:t>Simplified</a:t>
            </a:r>
            <a:r>
              <a:rPr lang="en-US" sz="2400" dirty="0" smtClean="0">
                <a:solidFill>
                  <a:srgbClr val="000000"/>
                </a:solidFill>
                <a:latin typeface="Eurostile"/>
                <a:cs typeface="Eurostile"/>
              </a:rPr>
              <a:t> representation of H.264/SVC</a:t>
            </a:r>
          </a:p>
          <a:p>
            <a:pPr marL="342900" indent="-342900">
              <a:buFont typeface="Arial"/>
              <a:buChar char="•"/>
            </a:pPr>
            <a:r>
              <a:rPr lang="en-US" sz="1400" dirty="0" smtClean="0">
                <a:solidFill>
                  <a:srgbClr val="000000"/>
                </a:solidFill>
                <a:latin typeface="Eurostile"/>
                <a:cs typeface="Eurostile"/>
              </a:rPr>
              <a:t>the H.264 motion vectors of a frame can point to 16 different frames</a:t>
            </a:r>
          </a:p>
          <a:p>
            <a:pPr marL="342900" indent="-342900">
              <a:buFont typeface="Arial"/>
              <a:buChar char="•"/>
            </a:pPr>
            <a:r>
              <a:rPr lang="en-US" sz="1400" dirty="0" smtClean="0">
                <a:solidFill>
                  <a:srgbClr val="000000"/>
                </a:solidFill>
                <a:latin typeface="Eurostile"/>
                <a:cs typeface="Eurostile"/>
              </a:rPr>
              <a:t>motion vectors in H.264 can cross I-frames</a:t>
            </a:r>
          </a:p>
          <a:p>
            <a:pPr marL="342900" indent="-342900">
              <a:buFont typeface="Arial"/>
              <a:buChar char="•"/>
            </a:pPr>
            <a:r>
              <a:rPr lang="en-US" sz="1400" dirty="0" smtClean="0">
                <a:solidFill>
                  <a:srgbClr val="000000"/>
                </a:solidFill>
                <a:latin typeface="Eurostile"/>
                <a:cs typeface="Eurostile"/>
              </a:rPr>
              <a:t>...</a:t>
            </a:r>
          </a:p>
        </p:txBody>
      </p:sp>
    </p:spTree>
    <p:extLst>
      <p:ext uri="{BB962C8B-B14F-4D97-AF65-F5344CB8AC3E}">
        <p14:creationId xmlns:p14="http://schemas.microsoft.com/office/powerpoint/2010/main" val="7950938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484"/>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9485"/>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19486"/>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19487"/>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89"/>
                                        </p:tgtEl>
                                        <p:attrNameLst>
                                          <p:attrName>style.visibility</p:attrName>
                                        </p:attrNameLst>
                                      </p:cBhvr>
                                      <p:to>
                                        <p:strVal val="visible"/>
                                      </p:to>
                                    </p:set>
                                  </p:childTnLst>
                                </p:cTn>
                              </p:par>
                              <p:par>
                                <p:cTn id="20" presetID="1" presetClass="entr" presetSubtype="0" fill="hold" nodeType="withEffect">
                                  <p:stCondLst>
                                    <p:cond delay="0"/>
                                  </p:stCondLst>
                                  <p:childTnLst>
                                    <p:set>
                                      <p:cBhvr>
                                        <p:cTn id="21" dur="1" fill="hold">
                                          <p:stCondLst>
                                            <p:cond delay="0"/>
                                          </p:stCondLst>
                                        </p:cTn>
                                        <p:tgtEl>
                                          <p:spTgt spid="85"/>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86"/>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9489"/>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101"/>
                                        </p:tgtEl>
                                        <p:attrNameLst>
                                          <p:attrName>style.visibility</p:attrName>
                                        </p:attrNameLst>
                                      </p:cBhvr>
                                      <p:to>
                                        <p:strVal val="visible"/>
                                      </p:to>
                                    </p:set>
                                  </p:childTnLst>
                                </p:cTn>
                              </p:par>
                              <p:par>
                                <p:cTn id="30" presetID="1" presetClass="entr" presetSubtype="0" fill="hold" nodeType="withEffect">
                                  <p:stCondLst>
                                    <p:cond delay="0"/>
                                  </p:stCondLst>
                                  <p:childTnLst>
                                    <p:set>
                                      <p:cBhvr>
                                        <p:cTn id="31" dur="1" fill="hold">
                                          <p:stCondLst>
                                            <p:cond delay="0"/>
                                          </p:stCondLst>
                                        </p:cTn>
                                        <p:tgtEl>
                                          <p:spTgt spid="98"/>
                                        </p:tgtEl>
                                        <p:attrNameLst>
                                          <p:attrName>style.visibility</p:attrName>
                                        </p:attrNameLst>
                                      </p:cBhvr>
                                      <p:to>
                                        <p:strVal val="visible"/>
                                      </p:to>
                                    </p:set>
                                  </p:childTnLst>
                                </p:cTn>
                              </p:par>
                              <p:par>
                                <p:cTn id="32" presetID="1" presetClass="entr" presetSubtype="0" fill="hold" nodeType="withEffect">
                                  <p:stCondLst>
                                    <p:cond delay="0"/>
                                  </p:stCondLst>
                                  <p:childTnLst>
                                    <p:set>
                                      <p:cBhvr>
                                        <p:cTn id="33" dur="1" fill="hold">
                                          <p:stCondLst>
                                            <p:cond delay="0"/>
                                          </p:stCondLst>
                                        </p:cTn>
                                        <p:tgtEl>
                                          <p:spTgt spid="92"/>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0"/>
                                          </p:stCondLst>
                                        </p:cTn>
                                        <p:tgtEl>
                                          <p:spTgt spid="95"/>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9497"/>
                                        </p:tgtEl>
                                        <p:attrNameLst>
                                          <p:attrName>style.visibility</p:attrName>
                                        </p:attrNameLst>
                                      </p:cBhvr>
                                      <p:to>
                                        <p:strVal val="visible"/>
                                      </p:to>
                                    </p:set>
                                  </p:childTnLst>
                                </p:cTn>
                              </p:par>
                              <p:par>
                                <p:cTn id="38" presetID="1" presetClass="entr" presetSubtype="0" fill="hold" grpId="0" nodeType="withEffect">
                                  <p:stCondLst>
                                    <p:cond delay="0"/>
                                  </p:stCondLst>
                                  <p:childTnLst>
                                    <p:set>
                                      <p:cBhvr>
                                        <p:cTn id="39" dur="1" fill="hold">
                                          <p:stCondLst>
                                            <p:cond delay="0"/>
                                          </p:stCondLst>
                                        </p:cTn>
                                        <p:tgtEl>
                                          <p:spTgt spid="19496"/>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19490"/>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9491"/>
                                        </p:tgtEl>
                                        <p:attrNameLst>
                                          <p:attrName>style.visibility</p:attrName>
                                        </p:attrNameLst>
                                      </p:cBhvr>
                                      <p:to>
                                        <p:strVal val="visible"/>
                                      </p:to>
                                    </p:set>
                                  </p:childTnLst>
                                </p:cTn>
                              </p:par>
                              <p:par>
                                <p:cTn id="44" presetID="1" presetClass="entr" presetSubtype="0" fill="hold" grpId="0" nodeType="withEffect">
                                  <p:stCondLst>
                                    <p:cond delay="0"/>
                                  </p:stCondLst>
                                  <p:childTnLst>
                                    <p:set>
                                      <p:cBhvr>
                                        <p:cTn id="45" dur="1" fill="hold">
                                          <p:stCondLst>
                                            <p:cond delay="0"/>
                                          </p:stCondLst>
                                        </p:cTn>
                                        <p:tgtEl>
                                          <p:spTgt spid="19495"/>
                                        </p:tgtEl>
                                        <p:attrNameLst>
                                          <p:attrName>style.visibility</p:attrName>
                                        </p:attrNameLst>
                                      </p:cBhvr>
                                      <p:to>
                                        <p:strVal val="visible"/>
                                      </p:to>
                                    </p:set>
                                  </p:childTnLst>
                                </p:cTn>
                              </p:par>
                              <p:par>
                                <p:cTn id="46" presetID="1" presetClass="entr" presetSubtype="0" fill="hold" nodeType="withEffect">
                                  <p:stCondLst>
                                    <p:cond delay="0"/>
                                  </p:stCondLst>
                                  <p:childTnLst>
                                    <p:set>
                                      <p:cBhvr>
                                        <p:cTn id="47" dur="1" fill="hold">
                                          <p:stCondLst>
                                            <p:cond delay="0"/>
                                          </p:stCondLst>
                                        </p:cTn>
                                        <p:tgtEl>
                                          <p:spTgt spid="107"/>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9492"/>
                                        </p:tgtEl>
                                        <p:attrNameLst>
                                          <p:attrName>style.visibility</p:attrName>
                                        </p:attrNameLst>
                                      </p:cBhvr>
                                      <p:to>
                                        <p:strVal val="visible"/>
                                      </p:to>
                                    </p:set>
                                  </p:childTnLst>
                                </p:cTn>
                              </p:par>
                              <p:par>
                                <p:cTn id="50" presetID="1" presetClass="entr" presetSubtype="0" fill="hold" nodeType="withEffect">
                                  <p:stCondLst>
                                    <p:cond delay="0"/>
                                  </p:stCondLst>
                                  <p:childTnLst>
                                    <p:set>
                                      <p:cBhvr>
                                        <p:cTn id="51" dur="1" fill="hold">
                                          <p:stCondLst>
                                            <p:cond delay="0"/>
                                          </p:stCondLst>
                                        </p:cTn>
                                        <p:tgtEl>
                                          <p:spTgt spid="104"/>
                                        </p:tgtEl>
                                        <p:attrNameLst>
                                          <p:attrName>style.visibility</p:attrName>
                                        </p:attrNameLst>
                                      </p:cBhvr>
                                      <p:to>
                                        <p:strVal val="visible"/>
                                      </p:to>
                                    </p:set>
                                  </p:childTnLst>
                                </p:cTn>
                              </p:par>
                              <p:par>
                                <p:cTn id="52" presetID="1" presetClass="entr" presetSubtype="0" fill="hold" grpId="0" nodeType="withEffect">
                                  <p:stCondLst>
                                    <p:cond delay="0"/>
                                  </p:stCondLst>
                                  <p:childTnLst>
                                    <p:set>
                                      <p:cBhvr>
                                        <p:cTn id="53" dur="1" fill="hold">
                                          <p:stCondLst>
                                            <p:cond delay="0"/>
                                          </p:stCondLst>
                                        </p:cTn>
                                        <p:tgtEl>
                                          <p:spTgt spid="19494"/>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nodeType="clickEffect">
                                  <p:stCondLst>
                                    <p:cond delay="0"/>
                                  </p:stCondLst>
                                  <p:childTnLst>
                                    <p:set>
                                      <p:cBhvr>
                                        <p:cTn id="57" dur="1" fill="hold">
                                          <p:stCondLst>
                                            <p:cond delay="0"/>
                                          </p:stCondLst>
                                        </p:cTn>
                                        <p:tgtEl>
                                          <p:spTgt spid="75"/>
                                        </p:tgtEl>
                                        <p:attrNameLst>
                                          <p:attrName>style.visibility</p:attrName>
                                        </p:attrNameLst>
                                      </p:cBhvr>
                                      <p:to>
                                        <p:strVal val="visible"/>
                                      </p:to>
                                    </p:set>
                                    <p:animEffect transition="in" filter="wipe(right)">
                                      <p:cBhvr>
                                        <p:cTn id="58" dur="500"/>
                                        <p:tgtEl>
                                          <p:spTgt spid="75"/>
                                        </p:tgtEl>
                                      </p:cBhvr>
                                    </p:animEffect>
                                  </p:childTnLst>
                                </p:cTn>
                              </p:par>
                              <p:par>
                                <p:cTn id="59" presetID="22" presetClass="entr" presetSubtype="2" fill="hold" nodeType="withEffect">
                                  <p:stCondLst>
                                    <p:cond delay="0"/>
                                  </p:stCondLst>
                                  <p:childTnLst>
                                    <p:set>
                                      <p:cBhvr>
                                        <p:cTn id="60" dur="1" fill="hold">
                                          <p:stCondLst>
                                            <p:cond delay="0"/>
                                          </p:stCondLst>
                                        </p:cTn>
                                        <p:tgtEl>
                                          <p:spTgt spid="81"/>
                                        </p:tgtEl>
                                        <p:attrNameLst>
                                          <p:attrName>style.visibility</p:attrName>
                                        </p:attrNameLst>
                                      </p:cBhvr>
                                      <p:to>
                                        <p:strVal val="visible"/>
                                      </p:to>
                                    </p:set>
                                    <p:animEffect transition="in" filter="wipe(right)">
                                      <p:cBhvr>
                                        <p:cTn id="61" dur="500"/>
                                        <p:tgtEl>
                                          <p:spTgt spid="81"/>
                                        </p:tgtEl>
                                      </p:cBhvr>
                                    </p:animEffec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19504"/>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166"/>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172"/>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19506"/>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19507"/>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19505"/>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19520"/>
                                        </p:tgtEl>
                                        <p:attrNameLst>
                                          <p:attrName>style.visibility</p:attrName>
                                        </p:attrNameLst>
                                      </p:cBhvr>
                                      <p:to>
                                        <p:strVal val="visible"/>
                                      </p:to>
                                    </p:set>
                                  </p:childTnLst>
                                </p:cTn>
                              </p:par>
                              <p:par>
                                <p:cTn id="78" presetID="1" presetClass="entr" presetSubtype="0" fill="hold" grpId="0" nodeType="withEffect">
                                  <p:stCondLst>
                                    <p:cond delay="0"/>
                                  </p:stCondLst>
                                  <p:childTnLst>
                                    <p:set>
                                      <p:cBhvr>
                                        <p:cTn id="79" dur="1" fill="hold">
                                          <p:stCondLst>
                                            <p:cond delay="0"/>
                                          </p:stCondLst>
                                        </p:cTn>
                                        <p:tgtEl>
                                          <p:spTgt spid="19522"/>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19519"/>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19521"/>
                                        </p:tgtEl>
                                        <p:attrNameLst>
                                          <p:attrName>style.visibility</p:attrName>
                                        </p:attrNameLst>
                                      </p:cBhvr>
                                      <p:to>
                                        <p:strVal val="visible"/>
                                      </p:to>
                                    </p:set>
                                  </p:childTnLst>
                                </p:cTn>
                              </p:par>
                              <p:par>
                                <p:cTn id="84" presetID="1" presetClass="entr" presetSubtype="0" fill="hold" nodeType="withEffect">
                                  <p:stCondLst>
                                    <p:cond delay="0"/>
                                  </p:stCondLst>
                                  <p:childTnLst>
                                    <p:set>
                                      <p:cBhvr>
                                        <p:cTn id="85" dur="1" fill="hold">
                                          <p:stCondLst>
                                            <p:cond delay="0"/>
                                          </p:stCondLst>
                                        </p:cTn>
                                        <p:tgtEl>
                                          <p:spTgt spid="187"/>
                                        </p:tgtEl>
                                        <p:attrNameLst>
                                          <p:attrName>style.visibility</p:attrName>
                                        </p:attrNameLst>
                                      </p:cBhvr>
                                      <p:to>
                                        <p:strVal val="visible"/>
                                      </p:to>
                                    </p:set>
                                  </p:childTnLst>
                                </p:cTn>
                              </p:par>
                              <p:par>
                                <p:cTn id="86" presetID="1" presetClass="entr" presetSubtype="0" fill="hold" nodeType="withEffect">
                                  <p:stCondLst>
                                    <p:cond delay="0"/>
                                  </p:stCondLst>
                                  <p:childTnLst>
                                    <p:set>
                                      <p:cBhvr>
                                        <p:cTn id="87" dur="1" fill="hold">
                                          <p:stCondLst>
                                            <p:cond delay="0"/>
                                          </p:stCondLst>
                                        </p:cTn>
                                        <p:tgtEl>
                                          <p:spTgt spid="186"/>
                                        </p:tgtEl>
                                        <p:attrNameLst>
                                          <p:attrName>style.visibility</p:attrName>
                                        </p:attrNameLst>
                                      </p:cBhvr>
                                      <p:to>
                                        <p:strVal val="visible"/>
                                      </p:to>
                                    </p:set>
                                  </p:childTnLst>
                                </p:cTn>
                              </p:par>
                              <p:par>
                                <p:cTn id="88" presetID="1" presetClass="entr" presetSubtype="0" fill="hold" nodeType="withEffect">
                                  <p:stCondLst>
                                    <p:cond delay="0"/>
                                  </p:stCondLst>
                                  <p:childTnLst>
                                    <p:set>
                                      <p:cBhvr>
                                        <p:cTn id="89" dur="1" fill="hold">
                                          <p:stCondLst>
                                            <p:cond delay="0"/>
                                          </p:stCondLst>
                                        </p:cTn>
                                        <p:tgtEl>
                                          <p:spTgt spid="189"/>
                                        </p:tgtEl>
                                        <p:attrNameLst>
                                          <p:attrName>style.visibility</p:attrName>
                                        </p:attrNameLst>
                                      </p:cBhvr>
                                      <p:to>
                                        <p:strVal val="visible"/>
                                      </p:to>
                                    </p:set>
                                  </p:childTnLst>
                                </p:cTn>
                              </p:par>
                              <p:par>
                                <p:cTn id="90" presetID="1" presetClass="entr" presetSubtype="0" fill="hold" nodeType="withEffect">
                                  <p:stCondLst>
                                    <p:cond delay="0"/>
                                  </p:stCondLst>
                                  <p:childTnLst>
                                    <p:set>
                                      <p:cBhvr>
                                        <p:cTn id="91" dur="1" fill="hold">
                                          <p:stCondLst>
                                            <p:cond delay="0"/>
                                          </p:stCondLst>
                                        </p:cTn>
                                        <p:tgtEl>
                                          <p:spTgt spid="163"/>
                                        </p:tgtEl>
                                        <p:attrNameLst>
                                          <p:attrName>style.visibility</p:attrName>
                                        </p:attrNameLst>
                                      </p:cBhvr>
                                      <p:to>
                                        <p:strVal val="visible"/>
                                      </p:to>
                                    </p:set>
                                  </p:childTnLst>
                                </p:cTn>
                              </p:par>
                            </p:childTnLst>
                          </p:cTn>
                        </p:par>
                      </p:childTnLst>
                    </p:cTn>
                  </p:par>
                  <p:par>
                    <p:cTn id="92" fill="hold">
                      <p:stCondLst>
                        <p:cond delay="indefinite"/>
                      </p:stCondLst>
                      <p:childTnLst>
                        <p:par>
                          <p:cTn id="93" fill="hold">
                            <p:stCondLst>
                              <p:cond delay="0"/>
                            </p:stCondLst>
                            <p:childTnLst>
                              <p:par>
                                <p:cTn id="94" presetID="22" presetClass="entr" presetSubtype="2" fill="hold" nodeType="clickEffect">
                                  <p:stCondLst>
                                    <p:cond delay="0"/>
                                  </p:stCondLst>
                                  <p:childTnLst>
                                    <p:set>
                                      <p:cBhvr>
                                        <p:cTn id="95" dur="1" fill="hold">
                                          <p:stCondLst>
                                            <p:cond delay="0"/>
                                          </p:stCondLst>
                                        </p:cTn>
                                        <p:tgtEl>
                                          <p:spTgt spid="129"/>
                                        </p:tgtEl>
                                        <p:attrNameLst>
                                          <p:attrName>style.visibility</p:attrName>
                                        </p:attrNameLst>
                                      </p:cBhvr>
                                      <p:to>
                                        <p:strVal val="visible"/>
                                      </p:to>
                                    </p:set>
                                    <p:animEffect transition="in" filter="wipe(right)">
                                      <p:cBhvr>
                                        <p:cTn id="96" dur="500"/>
                                        <p:tgtEl>
                                          <p:spTgt spid="129"/>
                                        </p:tgtEl>
                                      </p:cBhvr>
                                    </p:animEffect>
                                  </p:childTnLst>
                                </p:cTn>
                              </p:par>
                              <p:par>
                                <p:cTn id="97" presetID="22" presetClass="entr" presetSubtype="2" fill="hold" nodeType="withEffect">
                                  <p:stCondLst>
                                    <p:cond delay="0"/>
                                  </p:stCondLst>
                                  <p:childTnLst>
                                    <p:set>
                                      <p:cBhvr>
                                        <p:cTn id="98" dur="1" fill="hold">
                                          <p:stCondLst>
                                            <p:cond delay="0"/>
                                          </p:stCondLst>
                                        </p:cTn>
                                        <p:tgtEl>
                                          <p:spTgt spid="282"/>
                                        </p:tgtEl>
                                        <p:attrNameLst>
                                          <p:attrName>style.visibility</p:attrName>
                                        </p:attrNameLst>
                                      </p:cBhvr>
                                      <p:to>
                                        <p:strVal val="visible"/>
                                      </p:to>
                                    </p:set>
                                    <p:animEffect transition="in" filter="wipe(right)">
                                      <p:cBhvr>
                                        <p:cTn id="99" dur="500"/>
                                        <p:tgtEl>
                                          <p:spTgt spid="282"/>
                                        </p:tgtEl>
                                      </p:cBhvr>
                                    </p:animEffect>
                                  </p:childTnLst>
                                </p:cTn>
                              </p:par>
                              <p:par>
                                <p:cTn id="100" presetID="22" presetClass="entr" presetSubtype="2" fill="hold" nodeType="withEffect">
                                  <p:stCondLst>
                                    <p:cond delay="0"/>
                                  </p:stCondLst>
                                  <p:childTnLst>
                                    <p:set>
                                      <p:cBhvr>
                                        <p:cTn id="101" dur="1" fill="hold">
                                          <p:stCondLst>
                                            <p:cond delay="0"/>
                                          </p:stCondLst>
                                        </p:cTn>
                                        <p:tgtEl>
                                          <p:spTgt spid="236"/>
                                        </p:tgtEl>
                                        <p:attrNameLst>
                                          <p:attrName>style.visibility</p:attrName>
                                        </p:attrNameLst>
                                      </p:cBhvr>
                                      <p:to>
                                        <p:strVal val="visible"/>
                                      </p:to>
                                    </p:set>
                                    <p:animEffect transition="in" filter="wipe(right)">
                                      <p:cBhvr>
                                        <p:cTn id="102" dur="500"/>
                                        <p:tgtEl>
                                          <p:spTgt spid="236"/>
                                        </p:tgtEl>
                                      </p:cBhvr>
                                    </p:animEffect>
                                  </p:childTnLst>
                                </p:cTn>
                              </p:par>
                              <p:par>
                                <p:cTn id="103" presetID="22" presetClass="entr" presetSubtype="2" fill="hold" nodeType="withEffect">
                                  <p:stCondLst>
                                    <p:cond delay="0"/>
                                  </p:stCondLst>
                                  <p:childTnLst>
                                    <p:set>
                                      <p:cBhvr>
                                        <p:cTn id="104" dur="1" fill="hold">
                                          <p:stCondLst>
                                            <p:cond delay="0"/>
                                          </p:stCondLst>
                                        </p:cTn>
                                        <p:tgtEl>
                                          <p:spTgt spid="272"/>
                                        </p:tgtEl>
                                        <p:attrNameLst>
                                          <p:attrName>style.visibility</p:attrName>
                                        </p:attrNameLst>
                                      </p:cBhvr>
                                      <p:to>
                                        <p:strVal val="visible"/>
                                      </p:to>
                                    </p:set>
                                    <p:animEffect transition="in" filter="wipe(right)">
                                      <p:cBhvr>
                                        <p:cTn id="105" dur="500"/>
                                        <p:tgtEl>
                                          <p:spTgt spid="272"/>
                                        </p:tgtEl>
                                      </p:cBhvr>
                                    </p:animEffect>
                                  </p:childTnLst>
                                </p:cTn>
                              </p:par>
                              <p:par>
                                <p:cTn id="106" presetID="22" presetClass="entr" presetSubtype="2" fill="hold" nodeType="withEffect">
                                  <p:stCondLst>
                                    <p:cond delay="0"/>
                                  </p:stCondLst>
                                  <p:childTnLst>
                                    <p:set>
                                      <p:cBhvr>
                                        <p:cTn id="107" dur="1" fill="hold">
                                          <p:stCondLst>
                                            <p:cond delay="0"/>
                                          </p:stCondLst>
                                        </p:cTn>
                                        <p:tgtEl>
                                          <p:spTgt spid="263"/>
                                        </p:tgtEl>
                                        <p:attrNameLst>
                                          <p:attrName>style.visibility</p:attrName>
                                        </p:attrNameLst>
                                      </p:cBhvr>
                                      <p:to>
                                        <p:strVal val="visible"/>
                                      </p:to>
                                    </p:set>
                                    <p:animEffect transition="in" filter="wipe(right)">
                                      <p:cBhvr>
                                        <p:cTn id="108" dur="500"/>
                                        <p:tgtEl>
                                          <p:spTgt spid="263"/>
                                        </p:tgtEl>
                                      </p:cBhvr>
                                    </p:animEffect>
                                  </p:childTnLst>
                                </p:cTn>
                              </p:par>
                              <p:par>
                                <p:cTn id="109" presetID="22" presetClass="entr" presetSubtype="2" fill="hold" nodeType="withEffect">
                                  <p:stCondLst>
                                    <p:cond delay="0"/>
                                  </p:stCondLst>
                                  <p:childTnLst>
                                    <p:set>
                                      <p:cBhvr>
                                        <p:cTn id="110" dur="1" fill="hold">
                                          <p:stCondLst>
                                            <p:cond delay="0"/>
                                          </p:stCondLst>
                                        </p:cTn>
                                        <p:tgtEl>
                                          <p:spTgt spid="254"/>
                                        </p:tgtEl>
                                        <p:attrNameLst>
                                          <p:attrName>style.visibility</p:attrName>
                                        </p:attrNameLst>
                                      </p:cBhvr>
                                      <p:to>
                                        <p:strVal val="visible"/>
                                      </p:to>
                                    </p:set>
                                    <p:animEffect transition="in" filter="wipe(right)">
                                      <p:cBhvr>
                                        <p:cTn id="111" dur="500"/>
                                        <p:tgtEl>
                                          <p:spTgt spid="254"/>
                                        </p:tgtEl>
                                      </p:cBhvr>
                                    </p:animEffect>
                                  </p:childTnLst>
                                </p:cTn>
                              </p:par>
                              <p:par>
                                <p:cTn id="112" presetID="22" presetClass="entr" presetSubtype="2" fill="hold" nodeType="withEffect">
                                  <p:stCondLst>
                                    <p:cond delay="0"/>
                                  </p:stCondLst>
                                  <p:childTnLst>
                                    <p:set>
                                      <p:cBhvr>
                                        <p:cTn id="113" dur="1" fill="hold">
                                          <p:stCondLst>
                                            <p:cond delay="0"/>
                                          </p:stCondLst>
                                        </p:cTn>
                                        <p:tgtEl>
                                          <p:spTgt spid="245"/>
                                        </p:tgtEl>
                                        <p:attrNameLst>
                                          <p:attrName>style.visibility</p:attrName>
                                        </p:attrNameLst>
                                      </p:cBhvr>
                                      <p:to>
                                        <p:strVal val="visible"/>
                                      </p:to>
                                    </p:set>
                                    <p:animEffect transition="in" filter="wipe(right)">
                                      <p:cBhvr>
                                        <p:cTn id="114" dur="500"/>
                                        <p:tgtEl>
                                          <p:spTgt spid="245"/>
                                        </p:tgtEl>
                                      </p:cBhvr>
                                    </p:animEffect>
                                  </p:childTnLst>
                                </p:cTn>
                              </p:par>
                              <p:par>
                                <p:cTn id="115" presetID="22" presetClass="entr" presetSubtype="2" fill="hold" nodeType="withEffect">
                                  <p:stCondLst>
                                    <p:cond delay="0"/>
                                  </p:stCondLst>
                                  <p:childTnLst>
                                    <p:set>
                                      <p:cBhvr>
                                        <p:cTn id="116" dur="1" fill="hold">
                                          <p:stCondLst>
                                            <p:cond delay="0"/>
                                          </p:stCondLst>
                                        </p:cTn>
                                        <p:tgtEl>
                                          <p:spTgt spid="226"/>
                                        </p:tgtEl>
                                        <p:attrNameLst>
                                          <p:attrName>style.visibility</p:attrName>
                                        </p:attrNameLst>
                                      </p:cBhvr>
                                      <p:to>
                                        <p:strVal val="visible"/>
                                      </p:to>
                                    </p:set>
                                    <p:animEffect transition="in" filter="wipe(right)">
                                      <p:cBhvr>
                                        <p:cTn id="117" dur="500"/>
                                        <p:tgtEl>
                                          <p:spTgt spid="226"/>
                                        </p:tgtEl>
                                      </p:cBhvr>
                                    </p:animEffect>
                                  </p:childTnLst>
                                </p:cTn>
                              </p:par>
                            </p:childTnLst>
                          </p:cTn>
                        </p:par>
                      </p:childTnLst>
                    </p:cTn>
                  </p:par>
                  <p:par>
                    <p:cTn id="118" fill="hold">
                      <p:stCondLst>
                        <p:cond delay="indefinite"/>
                      </p:stCondLst>
                      <p:childTnLst>
                        <p:par>
                          <p:cTn id="119" fill="hold">
                            <p:stCondLst>
                              <p:cond delay="0"/>
                            </p:stCondLst>
                            <p:childTnLst>
                              <p:par>
                                <p:cTn id="120" presetID="1" presetClass="entr" presetSubtype="0" fill="hold" grpId="0" nodeType="clickEffect">
                                  <p:stCondLst>
                                    <p:cond delay="0"/>
                                  </p:stCondLst>
                                  <p:childTnLst>
                                    <p:set>
                                      <p:cBhvr>
                                        <p:cTn id="121" dur="1" fill="hold">
                                          <p:stCondLst>
                                            <p:cond delay="0"/>
                                          </p:stCondLst>
                                        </p:cTn>
                                        <p:tgtEl>
                                          <p:spTgt spid="19501"/>
                                        </p:tgtEl>
                                        <p:attrNameLst>
                                          <p:attrName>style.visibility</p:attrName>
                                        </p:attrNameLst>
                                      </p:cBhvr>
                                      <p:to>
                                        <p:strVal val="visible"/>
                                      </p:to>
                                    </p:set>
                                  </p:childTnLst>
                                </p:cTn>
                              </p:par>
                              <p:par>
                                <p:cTn id="122" presetID="1" presetClass="entr" presetSubtype="0" fill="hold" grpId="0" nodeType="withEffect">
                                  <p:stCondLst>
                                    <p:cond delay="0"/>
                                  </p:stCondLst>
                                  <p:childTnLst>
                                    <p:set>
                                      <p:cBhvr>
                                        <p:cTn id="123" dur="1" fill="hold">
                                          <p:stCondLst>
                                            <p:cond delay="0"/>
                                          </p:stCondLst>
                                        </p:cTn>
                                        <p:tgtEl>
                                          <p:spTgt spid="19499"/>
                                        </p:tgtEl>
                                        <p:attrNameLst>
                                          <p:attrName>style.visibility</p:attrName>
                                        </p:attrNameLst>
                                      </p:cBhvr>
                                      <p:to>
                                        <p:strVal val="visible"/>
                                      </p:to>
                                    </p:set>
                                  </p:childTnLst>
                                </p:cTn>
                              </p:par>
                              <p:par>
                                <p:cTn id="124" presetID="1" presetClass="entr" presetSubtype="0" fill="hold" grpId="0" nodeType="withEffect">
                                  <p:stCondLst>
                                    <p:cond delay="0"/>
                                  </p:stCondLst>
                                  <p:childTnLst>
                                    <p:set>
                                      <p:cBhvr>
                                        <p:cTn id="125" dur="1" fill="hold">
                                          <p:stCondLst>
                                            <p:cond delay="0"/>
                                          </p:stCondLst>
                                        </p:cTn>
                                        <p:tgtEl>
                                          <p:spTgt spid="19515"/>
                                        </p:tgtEl>
                                        <p:attrNameLst>
                                          <p:attrName>style.visibility</p:attrName>
                                        </p:attrNameLst>
                                      </p:cBhvr>
                                      <p:to>
                                        <p:strVal val="visible"/>
                                      </p:to>
                                    </p:set>
                                  </p:childTnLst>
                                </p:cTn>
                              </p:par>
                              <p:par>
                                <p:cTn id="126" presetID="1" presetClass="entr" presetSubtype="0" fill="hold" grpId="0" nodeType="withEffect">
                                  <p:stCondLst>
                                    <p:cond delay="0"/>
                                  </p:stCondLst>
                                  <p:childTnLst>
                                    <p:set>
                                      <p:cBhvr>
                                        <p:cTn id="127" dur="1" fill="hold">
                                          <p:stCondLst>
                                            <p:cond delay="0"/>
                                          </p:stCondLst>
                                        </p:cTn>
                                        <p:tgtEl>
                                          <p:spTgt spid="19526"/>
                                        </p:tgtEl>
                                        <p:attrNameLst>
                                          <p:attrName>style.visibility</p:attrName>
                                        </p:attrNameLst>
                                      </p:cBhvr>
                                      <p:to>
                                        <p:strVal val="visible"/>
                                      </p:to>
                                    </p:set>
                                  </p:childTnLst>
                                </p:cTn>
                              </p:par>
                              <p:par>
                                <p:cTn id="128" presetID="1" presetClass="entr" presetSubtype="0" fill="hold" grpId="0" nodeType="withEffect">
                                  <p:stCondLst>
                                    <p:cond delay="0"/>
                                  </p:stCondLst>
                                  <p:childTnLst>
                                    <p:set>
                                      <p:cBhvr>
                                        <p:cTn id="129" dur="1" fill="hold">
                                          <p:stCondLst>
                                            <p:cond delay="0"/>
                                          </p:stCondLst>
                                        </p:cTn>
                                        <p:tgtEl>
                                          <p:spTgt spid="19511"/>
                                        </p:tgtEl>
                                        <p:attrNameLst>
                                          <p:attrName>style.visibility</p:attrName>
                                        </p:attrNameLst>
                                      </p:cBhvr>
                                      <p:to>
                                        <p:strVal val="visible"/>
                                      </p:to>
                                    </p:set>
                                  </p:childTnLst>
                                </p:cTn>
                              </p:par>
                              <p:par>
                                <p:cTn id="130" presetID="1" presetClass="entr" presetSubtype="0" fill="hold" grpId="0" nodeType="withEffect">
                                  <p:stCondLst>
                                    <p:cond delay="0"/>
                                  </p:stCondLst>
                                  <p:childTnLst>
                                    <p:set>
                                      <p:cBhvr>
                                        <p:cTn id="131" dur="1" fill="hold">
                                          <p:stCondLst>
                                            <p:cond delay="0"/>
                                          </p:stCondLst>
                                        </p:cTn>
                                        <p:tgtEl>
                                          <p:spTgt spid="19514"/>
                                        </p:tgtEl>
                                        <p:attrNameLst>
                                          <p:attrName>style.visibility</p:attrName>
                                        </p:attrNameLst>
                                      </p:cBhvr>
                                      <p:to>
                                        <p:strVal val="visible"/>
                                      </p:to>
                                    </p:set>
                                  </p:childTnLst>
                                </p:cTn>
                              </p:par>
                              <p:par>
                                <p:cTn id="132" presetID="1" presetClass="entr" presetSubtype="0" fill="hold" grpId="0" nodeType="withEffect">
                                  <p:stCondLst>
                                    <p:cond delay="0"/>
                                  </p:stCondLst>
                                  <p:childTnLst>
                                    <p:set>
                                      <p:cBhvr>
                                        <p:cTn id="133" dur="1" fill="hold">
                                          <p:stCondLst>
                                            <p:cond delay="0"/>
                                          </p:stCondLst>
                                        </p:cTn>
                                        <p:tgtEl>
                                          <p:spTgt spid="19527"/>
                                        </p:tgtEl>
                                        <p:attrNameLst>
                                          <p:attrName>style.visibility</p:attrName>
                                        </p:attrNameLst>
                                      </p:cBhvr>
                                      <p:to>
                                        <p:strVal val="visible"/>
                                      </p:to>
                                    </p:set>
                                  </p:childTnLst>
                                </p:cTn>
                              </p:par>
                              <p:par>
                                <p:cTn id="134" presetID="1" presetClass="entr" presetSubtype="0" fill="hold" grpId="0" nodeType="withEffect">
                                  <p:stCondLst>
                                    <p:cond delay="0"/>
                                  </p:stCondLst>
                                  <p:childTnLst>
                                    <p:set>
                                      <p:cBhvr>
                                        <p:cTn id="135" dur="1" fill="hold">
                                          <p:stCondLst>
                                            <p:cond delay="0"/>
                                          </p:stCondLst>
                                        </p:cTn>
                                        <p:tgtEl>
                                          <p:spTgt spid="19500"/>
                                        </p:tgtEl>
                                        <p:attrNameLst>
                                          <p:attrName>style.visibility</p:attrName>
                                        </p:attrNameLst>
                                      </p:cBhvr>
                                      <p:to>
                                        <p:strVal val="visible"/>
                                      </p:to>
                                    </p:set>
                                  </p:childTnLst>
                                </p:cTn>
                              </p:par>
                              <p:par>
                                <p:cTn id="136" presetID="1" presetClass="entr" presetSubtype="0" fill="hold" grpId="0" nodeType="withEffect">
                                  <p:stCondLst>
                                    <p:cond delay="0"/>
                                  </p:stCondLst>
                                  <p:childTnLst>
                                    <p:set>
                                      <p:cBhvr>
                                        <p:cTn id="137" dur="1" fill="hold">
                                          <p:stCondLst>
                                            <p:cond delay="0"/>
                                          </p:stCondLst>
                                        </p:cTn>
                                        <p:tgtEl>
                                          <p:spTgt spid="19502"/>
                                        </p:tgtEl>
                                        <p:attrNameLst>
                                          <p:attrName>style.visibility</p:attrName>
                                        </p:attrNameLst>
                                      </p:cBhvr>
                                      <p:to>
                                        <p:strVal val="visible"/>
                                      </p:to>
                                    </p:set>
                                  </p:childTnLst>
                                </p:cTn>
                              </p:par>
                              <p:par>
                                <p:cTn id="138" presetID="1" presetClass="entr" presetSubtype="0" fill="hold" grpId="0" nodeType="withEffect">
                                  <p:stCondLst>
                                    <p:cond delay="0"/>
                                  </p:stCondLst>
                                  <p:childTnLst>
                                    <p:set>
                                      <p:cBhvr>
                                        <p:cTn id="139" dur="1" fill="hold">
                                          <p:stCondLst>
                                            <p:cond delay="0"/>
                                          </p:stCondLst>
                                        </p:cTn>
                                        <p:tgtEl>
                                          <p:spTgt spid="19524"/>
                                        </p:tgtEl>
                                        <p:attrNameLst>
                                          <p:attrName>style.visibility</p:attrName>
                                        </p:attrNameLst>
                                      </p:cBhvr>
                                      <p:to>
                                        <p:strVal val="visible"/>
                                      </p:to>
                                    </p:set>
                                  </p:childTnLst>
                                </p:cTn>
                              </p:par>
                              <p:par>
                                <p:cTn id="140" presetID="1" presetClass="entr" presetSubtype="0" fill="hold" grpId="0" nodeType="withEffect">
                                  <p:stCondLst>
                                    <p:cond delay="0"/>
                                  </p:stCondLst>
                                  <p:childTnLst>
                                    <p:set>
                                      <p:cBhvr>
                                        <p:cTn id="141" dur="1" fill="hold">
                                          <p:stCondLst>
                                            <p:cond delay="0"/>
                                          </p:stCondLst>
                                        </p:cTn>
                                        <p:tgtEl>
                                          <p:spTgt spid="19517"/>
                                        </p:tgtEl>
                                        <p:attrNameLst>
                                          <p:attrName>style.visibility</p:attrName>
                                        </p:attrNameLst>
                                      </p:cBhvr>
                                      <p:to>
                                        <p:strVal val="visible"/>
                                      </p:to>
                                    </p:set>
                                  </p:childTnLst>
                                </p:cTn>
                              </p:par>
                              <p:par>
                                <p:cTn id="142" presetID="1" presetClass="entr" presetSubtype="0" fill="hold" grpId="0" nodeType="withEffect">
                                  <p:stCondLst>
                                    <p:cond delay="0"/>
                                  </p:stCondLst>
                                  <p:childTnLst>
                                    <p:set>
                                      <p:cBhvr>
                                        <p:cTn id="143" dur="1" fill="hold">
                                          <p:stCondLst>
                                            <p:cond delay="0"/>
                                          </p:stCondLst>
                                        </p:cTn>
                                        <p:tgtEl>
                                          <p:spTgt spid="19525"/>
                                        </p:tgtEl>
                                        <p:attrNameLst>
                                          <p:attrName>style.visibility</p:attrName>
                                        </p:attrNameLst>
                                      </p:cBhvr>
                                      <p:to>
                                        <p:strVal val="visible"/>
                                      </p:to>
                                    </p:set>
                                  </p:childTnLst>
                                </p:cTn>
                              </p:par>
                              <p:par>
                                <p:cTn id="144" presetID="1" presetClass="entr" presetSubtype="0" fill="hold" grpId="0" nodeType="withEffect">
                                  <p:stCondLst>
                                    <p:cond delay="0"/>
                                  </p:stCondLst>
                                  <p:childTnLst>
                                    <p:set>
                                      <p:cBhvr>
                                        <p:cTn id="145" dur="1" fill="hold">
                                          <p:stCondLst>
                                            <p:cond delay="0"/>
                                          </p:stCondLst>
                                        </p:cTn>
                                        <p:tgtEl>
                                          <p:spTgt spid="19516"/>
                                        </p:tgtEl>
                                        <p:attrNameLst>
                                          <p:attrName>style.visibility</p:attrName>
                                        </p:attrNameLst>
                                      </p:cBhvr>
                                      <p:to>
                                        <p:strVal val="visible"/>
                                      </p:to>
                                    </p:set>
                                  </p:childTnLst>
                                </p:cTn>
                              </p:par>
                              <p:par>
                                <p:cTn id="146" presetID="1" presetClass="entr" presetSubtype="0" fill="hold" grpId="0" nodeType="withEffect">
                                  <p:stCondLst>
                                    <p:cond delay="0"/>
                                  </p:stCondLst>
                                  <p:childTnLst>
                                    <p:set>
                                      <p:cBhvr>
                                        <p:cTn id="147" dur="1" fill="hold">
                                          <p:stCondLst>
                                            <p:cond delay="0"/>
                                          </p:stCondLst>
                                        </p:cTn>
                                        <p:tgtEl>
                                          <p:spTgt spid="19510"/>
                                        </p:tgtEl>
                                        <p:attrNameLst>
                                          <p:attrName>style.visibility</p:attrName>
                                        </p:attrNameLst>
                                      </p:cBhvr>
                                      <p:to>
                                        <p:strVal val="visible"/>
                                      </p:to>
                                    </p:set>
                                  </p:childTnLst>
                                </p:cTn>
                              </p:par>
                              <p:par>
                                <p:cTn id="148" presetID="1" presetClass="entr" presetSubtype="0" fill="hold" grpId="0" nodeType="withEffect">
                                  <p:stCondLst>
                                    <p:cond delay="0"/>
                                  </p:stCondLst>
                                  <p:childTnLst>
                                    <p:set>
                                      <p:cBhvr>
                                        <p:cTn id="149" dur="1" fill="hold">
                                          <p:stCondLst>
                                            <p:cond delay="0"/>
                                          </p:stCondLst>
                                        </p:cTn>
                                        <p:tgtEl>
                                          <p:spTgt spid="19512"/>
                                        </p:tgtEl>
                                        <p:attrNameLst>
                                          <p:attrName>style.visibility</p:attrName>
                                        </p:attrNameLst>
                                      </p:cBhvr>
                                      <p:to>
                                        <p:strVal val="visible"/>
                                      </p:to>
                                    </p:set>
                                  </p:childTnLst>
                                </p:cTn>
                              </p:par>
                              <p:par>
                                <p:cTn id="150" presetID="1" presetClass="entr" presetSubtype="0" fill="hold" grpId="0" nodeType="withEffect">
                                  <p:stCondLst>
                                    <p:cond delay="0"/>
                                  </p:stCondLst>
                                  <p:childTnLst>
                                    <p:set>
                                      <p:cBhvr>
                                        <p:cTn id="151" dur="1" fill="hold">
                                          <p:stCondLst>
                                            <p:cond delay="0"/>
                                          </p:stCondLst>
                                        </p:cTn>
                                        <p:tgtEl>
                                          <p:spTgt spid="19509"/>
                                        </p:tgtEl>
                                        <p:attrNameLst>
                                          <p:attrName>style.visibility</p:attrName>
                                        </p:attrNameLst>
                                      </p:cBhvr>
                                      <p:to>
                                        <p:strVal val="visible"/>
                                      </p:to>
                                    </p:set>
                                  </p:childTnLst>
                                </p:cTn>
                              </p:par>
                              <p:par>
                                <p:cTn id="152" presetID="1" presetClass="entr" presetSubtype="0" fill="hold" nodeType="withEffect">
                                  <p:stCondLst>
                                    <p:cond delay="0"/>
                                  </p:stCondLst>
                                  <p:childTnLst>
                                    <p:set>
                                      <p:cBhvr>
                                        <p:cTn id="153" dur="1" fill="hold">
                                          <p:stCondLst>
                                            <p:cond delay="0"/>
                                          </p:stCondLst>
                                        </p:cTn>
                                        <p:tgtEl>
                                          <p:spTgt spid="192"/>
                                        </p:tgtEl>
                                        <p:attrNameLst>
                                          <p:attrName>style.visibility</p:attrName>
                                        </p:attrNameLst>
                                      </p:cBhvr>
                                      <p:to>
                                        <p:strVal val="visible"/>
                                      </p:to>
                                    </p:set>
                                  </p:childTnLst>
                                </p:cTn>
                              </p:par>
                              <p:par>
                                <p:cTn id="154" presetID="1" presetClass="entr" presetSubtype="0" fill="hold" nodeType="withEffect">
                                  <p:stCondLst>
                                    <p:cond delay="0"/>
                                  </p:stCondLst>
                                  <p:childTnLst>
                                    <p:set>
                                      <p:cBhvr>
                                        <p:cTn id="155" dur="1" fill="hold">
                                          <p:stCondLst>
                                            <p:cond delay="0"/>
                                          </p:stCondLst>
                                        </p:cTn>
                                        <p:tgtEl>
                                          <p:spTgt spid="175"/>
                                        </p:tgtEl>
                                        <p:attrNameLst>
                                          <p:attrName>style.visibility</p:attrName>
                                        </p:attrNameLst>
                                      </p:cBhvr>
                                      <p:to>
                                        <p:strVal val="visible"/>
                                      </p:to>
                                    </p:set>
                                  </p:childTnLst>
                                </p:cTn>
                              </p:par>
                              <p:par>
                                <p:cTn id="156" presetID="1" presetClass="entr" presetSubtype="0" fill="hold" nodeType="withEffect">
                                  <p:stCondLst>
                                    <p:cond delay="0"/>
                                  </p:stCondLst>
                                  <p:childTnLst>
                                    <p:set>
                                      <p:cBhvr>
                                        <p:cTn id="157" dur="1" fill="hold">
                                          <p:stCondLst>
                                            <p:cond delay="0"/>
                                          </p:stCondLst>
                                        </p:cTn>
                                        <p:tgtEl>
                                          <p:spTgt spid="190"/>
                                        </p:tgtEl>
                                        <p:attrNameLst>
                                          <p:attrName>style.visibility</p:attrName>
                                        </p:attrNameLst>
                                      </p:cBhvr>
                                      <p:to>
                                        <p:strVal val="visible"/>
                                      </p:to>
                                    </p:set>
                                  </p:childTnLst>
                                </p:cTn>
                              </p:par>
                              <p:par>
                                <p:cTn id="158" presetID="1" presetClass="entr" presetSubtype="0" fill="hold" nodeType="withEffect">
                                  <p:stCondLst>
                                    <p:cond delay="0"/>
                                  </p:stCondLst>
                                  <p:childTnLst>
                                    <p:set>
                                      <p:cBhvr>
                                        <p:cTn id="159" dur="1" fill="hold">
                                          <p:stCondLst>
                                            <p:cond delay="0"/>
                                          </p:stCondLst>
                                        </p:cTn>
                                        <p:tgtEl>
                                          <p:spTgt spid="181"/>
                                        </p:tgtEl>
                                        <p:attrNameLst>
                                          <p:attrName>style.visibility</p:attrName>
                                        </p:attrNameLst>
                                      </p:cBhvr>
                                      <p:to>
                                        <p:strVal val="visible"/>
                                      </p:to>
                                    </p:set>
                                  </p:childTnLst>
                                </p:cTn>
                              </p:par>
                              <p:par>
                                <p:cTn id="160" presetID="1" presetClass="entr" presetSubtype="0" fill="hold" nodeType="withEffect">
                                  <p:stCondLst>
                                    <p:cond delay="0"/>
                                  </p:stCondLst>
                                  <p:childTnLst>
                                    <p:set>
                                      <p:cBhvr>
                                        <p:cTn id="161" dur="1" fill="hold">
                                          <p:stCondLst>
                                            <p:cond delay="0"/>
                                          </p:stCondLst>
                                        </p:cTn>
                                        <p:tgtEl>
                                          <p:spTgt spid="184"/>
                                        </p:tgtEl>
                                        <p:attrNameLst>
                                          <p:attrName>style.visibility</p:attrName>
                                        </p:attrNameLst>
                                      </p:cBhvr>
                                      <p:to>
                                        <p:strVal val="visible"/>
                                      </p:to>
                                    </p:set>
                                  </p:childTnLst>
                                </p:cTn>
                              </p:par>
                              <p:par>
                                <p:cTn id="162" presetID="1" presetClass="entr" presetSubtype="0" fill="hold" nodeType="withEffect">
                                  <p:stCondLst>
                                    <p:cond delay="0"/>
                                  </p:stCondLst>
                                  <p:childTnLst>
                                    <p:set>
                                      <p:cBhvr>
                                        <p:cTn id="163" dur="1" fill="hold">
                                          <p:stCondLst>
                                            <p:cond delay="0"/>
                                          </p:stCondLst>
                                        </p:cTn>
                                        <p:tgtEl>
                                          <p:spTgt spid="160"/>
                                        </p:tgtEl>
                                        <p:attrNameLst>
                                          <p:attrName>style.visibility</p:attrName>
                                        </p:attrNameLst>
                                      </p:cBhvr>
                                      <p:to>
                                        <p:strVal val="visible"/>
                                      </p:to>
                                    </p:set>
                                  </p:childTnLst>
                                </p:cTn>
                              </p:par>
                              <p:par>
                                <p:cTn id="164" presetID="1" presetClass="entr" presetSubtype="0" fill="hold" nodeType="withEffect">
                                  <p:stCondLst>
                                    <p:cond delay="0"/>
                                  </p:stCondLst>
                                  <p:childTnLst>
                                    <p:set>
                                      <p:cBhvr>
                                        <p:cTn id="165" dur="1" fill="hold">
                                          <p:stCondLst>
                                            <p:cond delay="0"/>
                                          </p:stCondLst>
                                        </p:cTn>
                                        <p:tgtEl>
                                          <p:spTgt spid="169"/>
                                        </p:tgtEl>
                                        <p:attrNameLst>
                                          <p:attrName>style.visibility</p:attrName>
                                        </p:attrNameLst>
                                      </p:cBhvr>
                                      <p:to>
                                        <p:strVal val="visible"/>
                                      </p:to>
                                    </p:set>
                                  </p:childTnLst>
                                </p:cTn>
                              </p:par>
                              <p:par>
                                <p:cTn id="166" presetID="1" presetClass="entr" presetSubtype="0" fill="hold" nodeType="withEffect">
                                  <p:stCondLst>
                                    <p:cond delay="0"/>
                                  </p:stCondLst>
                                  <p:childTnLst>
                                    <p:set>
                                      <p:cBhvr>
                                        <p:cTn id="167" dur="1" fill="hold">
                                          <p:stCondLst>
                                            <p:cond delay="0"/>
                                          </p:stCondLst>
                                        </p:cTn>
                                        <p:tgtEl>
                                          <p:spTgt spid="157"/>
                                        </p:tgtEl>
                                        <p:attrNameLst>
                                          <p:attrName>style.visibility</p:attrName>
                                        </p:attrNameLst>
                                      </p:cBhvr>
                                      <p:to>
                                        <p:strVal val="visible"/>
                                      </p:to>
                                    </p:set>
                                  </p:childTnLst>
                                </p:cTn>
                              </p:par>
                              <p:par>
                                <p:cTn id="168" presetID="1" presetClass="entr" presetSubtype="0" fill="hold" nodeType="withEffect">
                                  <p:stCondLst>
                                    <p:cond delay="0"/>
                                  </p:stCondLst>
                                  <p:childTnLst>
                                    <p:set>
                                      <p:cBhvr>
                                        <p:cTn id="169" dur="1" fill="hold">
                                          <p:stCondLst>
                                            <p:cond delay="0"/>
                                          </p:stCondLst>
                                        </p:cTn>
                                        <p:tgtEl>
                                          <p:spTgt spid="188"/>
                                        </p:tgtEl>
                                        <p:attrNameLst>
                                          <p:attrName>style.visibility</p:attrName>
                                        </p:attrNameLst>
                                      </p:cBhvr>
                                      <p:to>
                                        <p:strVal val="visible"/>
                                      </p:to>
                                    </p:set>
                                  </p:childTnLst>
                                </p:cTn>
                              </p:par>
                              <p:par>
                                <p:cTn id="170" presetID="1" presetClass="entr" presetSubtype="0" fill="hold" nodeType="withEffect">
                                  <p:stCondLst>
                                    <p:cond delay="0"/>
                                  </p:stCondLst>
                                  <p:childTnLst>
                                    <p:set>
                                      <p:cBhvr>
                                        <p:cTn id="171" dur="1" fill="hold">
                                          <p:stCondLst>
                                            <p:cond delay="0"/>
                                          </p:stCondLst>
                                        </p:cTn>
                                        <p:tgtEl>
                                          <p:spTgt spid="178"/>
                                        </p:tgtEl>
                                        <p:attrNameLst>
                                          <p:attrName>style.visibility</p:attrName>
                                        </p:attrNameLst>
                                      </p:cBhvr>
                                      <p:to>
                                        <p:strVal val="visible"/>
                                      </p:to>
                                    </p:set>
                                  </p:childTnLst>
                                </p:cTn>
                              </p:par>
                              <p:par>
                                <p:cTn id="172" presetID="1" presetClass="entr" presetSubtype="0" fill="hold" nodeType="withEffect">
                                  <p:stCondLst>
                                    <p:cond delay="0"/>
                                  </p:stCondLst>
                                  <p:childTnLst>
                                    <p:set>
                                      <p:cBhvr>
                                        <p:cTn id="173" dur="1" fill="hold">
                                          <p:stCondLst>
                                            <p:cond delay="0"/>
                                          </p:stCondLst>
                                        </p:cTn>
                                        <p:tgtEl>
                                          <p:spTgt spid="191"/>
                                        </p:tgtEl>
                                        <p:attrNameLst>
                                          <p:attrName>style.visibility</p:attrName>
                                        </p:attrNameLst>
                                      </p:cBhvr>
                                      <p:to>
                                        <p:strVal val="visible"/>
                                      </p:to>
                                    </p:set>
                                  </p:childTnLst>
                                </p:cTn>
                              </p:par>
                              <p:par>
                                <p:cTn id="174" presetID="1" presetClass="entr" presetSubtype="0" fill="hold" nodeType="withEffect">
                                  <p:stCondLst>
                                    <p:cond delay="0"/>
                                  </p:stCondLst>
                                  <p:childTnLst>
                                    <p:set>
                                      <p:cBhvr>
                                        <p:cTn id="175" dur="1" fill="hold">
                                          <p:stCondLst>
                                            <p:cond delay="0"/>
                                          </p:stCondLst>
                                        </p:cTn>
                                        <p:tgtEl>
                                          <p:spTgt spid="185"/>
                                        </p:tgtEl>
                                        <p:attrNameLst>
                                          <p:attrName>style.visibility</p:attrName>
                                        </p:attrNameLst>
                                      </p:cBhvr>
                                      <p:to>
                                        <p:strVal val="visible"/>
                                      </p:to>
                                    </p:set>
                                  </p:childTnLst>
                                </p:cTn>
                              </p:par>
                              <p:par>
                                <p:cTn id="176" presetID="22" presetClass="entr" presetSubtype="2" fill="hold" nodeType="withEffect">
                                  <p:stCondLst>
                                    <p:cond delay="0"/>
                                  </p:stCondLst>
                                  <p:childTnLst>
                                    <p:set>
                                      <p:cBhvr>
                                        <p:cTn id="177" dur="1" fill="hold">
                                          <p:stCondLst>
                                            <p:cond delay="0"/>
                                          </p:stCondLst>
                                        </p:cTn>
                                        <p:tgtEl>
                                          <p:spTgt spid="140"/>
                                        </p:tgtEl>
                                        <p:attrNameLst>
                                          <p:attrName>style.visibility</p:attrName>
                                        </p:attrNameLst>
                                      </p:cBhvr>
                                      <p:to>
                                        <p:strVal val="visible"/>
                                      </p:to>
                                    </p:set>
                                    <p:animEffect transition="in" filter="wipe(right)">
                                      <p:cBhvr>
                                        <p:cTn id="178" dur="500"/>
                                        <p:tgtEl>
                                          <p:spTgt spid="140"/>
                                        </p:tgtEl>
                                      </p:cBhvr>
                                    </p:animEffect>
                                  </p:childTnLst>
                                </p:cTn>
                              </p:par>
                              <p:par>
                                <p:cTn id="179" presetID="22" presetClass="entr" presetSubtype="2" fill="hold" nodeType="withEffect">
                                  <p:stCondLst>
                                    <p:cond delay="0"/>
                                  </p:stCondLst>
                                  <p:childTnLst>
                                    <p:set>
                                      <p:cBhvr>
                                        <p:cTn id="180" dur="1" fill="hold">
                                          <p:stCondLst>
                                            <p:cond delay="0"/>
                                          </p:stCondLst>
                                        </p:cTn>
                                        <p:tgtEl>
                                          <p:spTgt spid="239"/>
                                        </p:tgtEl>
                                        <p:attrNameLst>
                                          <p:attrName>style.visibility</p:attrName>
                                        </p:attrNameLst>
                                      </p:cBhvr>
                                      <p:to>
                                        <p:strVal val="visible"/>
                                      </p:to>
                                    </p:set>
                                    <p:animEffect transition="in" filter="wipe(right)">
                                      <p:cBhvr>
                                        <p:cTn id="181" dur="500"/>
                                        <p:tgtEl>
                                          <p:spTgt spid="239"/>
                                        </p:tgtEl>
                                      </p:cBhvr>
                                    </p:animEffect>
                                  </p:childTnLst>
                                </p:cTn>
                              </p:par>
                              <p:par>
                                <p:cTn id="182" presetID="22" presetClass="entr" presetSubtype="2" fill="hold" nodeType="withEffect">
                                  <p:stCondLst>
                                    <p:cond delay="0"/>
                                  </p:stCondLst>
                                  <p:childTnLst>
                                    <p:set>
                                      <p:cBhvr>
                                        <p:cTn id="183" dur="1" fill="hold">
                                          <p:stCondLst>
                                            <p:cond delay="0"/>
                                          </p:stCondLst>
                                        </p:cTn>
                                        <p:tgtEl>
                                          <p:spTgt spid="242"/>
                                        </p:tgtEl>
                                        <p:attrNameLst>
                                          <p:attrName>style.visibility</p:attrName>
                                        </p:attrNameLst>
                                      </p:cBhvr>
                                      <p:to>
                                        <p:strVal val="visible"/>
                                      </p:to>
                                    </p:set>
                                    <p:animEffect transition="in" filter="wipe(right)">
                                      <p:cBhvr>
                                        <p:cTn id="184" dur="500"/>
                                        <p:tgtEl>
                                          <p:spTgt spid="242"/>
                                        </p:tgtEl>
                                      </p:cBhvr>
                                    </p:animEffect>
                                  </p:childTnLst>
                                </p:cTn>
                              </p:par>
                              <p:par>
                                <p:cTn id="185" presetID="22" presetClass="entr" presetSubtype="2" fill="hold" nodeType="withEffect">
                                  <p:stCondLst>
                                    <p:cond delay="0"/>
                                  </p:stCondLst>
                                  <p:childTnLst>
                                    <p:set>
                                      <p:cBhvr>
                                        <p:cTn id="186" dur="1" fill="hold">
                                          <p:stCondLst>
                                            <p:cond delay="0"/>
                                          </p:stCondLst>
                                        </p:cTn>
                                        <p:tgtEl>
                                          <p:spTgt spid="260"/>
                                        </p:tgtEl>
                                        <p:attrNameLst>
                                          <p:attrName>style.visibility</p:attrName>
                                        </p:attrNameLst>
                                      </p:cBhvr>
                                      <p:to>
                                        <p:strVal val="visible"/>
                                      </p:to>
                                    </p:set>
                                    <p:animEffect transition="in" filter="wipe(right)">
                                      <p:cBhvr>
                                        <p:cTn id="187" dur="500"/>
                                        <p:tgtEl>
                                          <p:spTgt spid="260"/>
                                        </p:tgtEl>
                                      </p:cBhvr>
                                    </p:animEffect>
                                  </p:childTnLst>
                                </p:cTn>
                              </p:par>
                              <p:par>
                                <p:cTn id="188" presetID="22" presetClass="entr" presetSubtype="2" fill="hold" nodeType="withEffect">
                                  <p:stCondLst>
                                    <p:cond delay="0"/>
                                  </p:stCondLst>
                                  <p:childTnLst>
                                    <p:set>
                                      <p:cBhvr>
                                        <p:cTn id="189" dur="1" fill="hold">
                                          <p:stCondLst>
                                            <p:cond delay="0"/>
                                          </p:stCondLst>
                                        </p:cTn>
                                        <p:tgtEl>
                                          <p:spTgt spid="266"/>
                                        </p:tgtEl>
                                        <p:attrNameLst>
                                          <p:attrName>style.visibility</p:attrName>
                                        </p:attrNameLst>
                                      </p:cBhvr>
                                      <p:to>
                                        <p:strVal val="visible"/>
                                      </p:to>
                                    </p:set>
                                    <p:animEffect transition="in" filter="wipe(right)">
                                      <p:cBhvr>
                                        <p:cTn id="190" dur="500"/>
                                        <p:tgtEl>
                                          <p:spTgt spid="266"/>
                                        </p:tgtEl>
                                      </p:cBhvr>
                                    </p:animEffect>
                                  </p:childTnLst>
                                </p:cTn>
                              </p:par>
                              <p:par>
                                <p:cTn id="191" presetID="22" presetClass="entr" presetSubtype="2" fill="hold" nodeType="withEffect">
                                  <p:stCondLst>
                                    <p:cond delay="0"/>
                                  </p:stCondLst>
                                  <p:childTnLst>
                                    <p:set>
                                      <p:cBhvr>
                                        <p:cTn id="192" dur="1" fill="hold">
                                          <p:stCondLst>
                                            <p:cond delay="0"/>
                                          </p:stCondLst>
                                        </p:cTn>
                                        <p:tgtEl>
                                          <p:spTgt spid="275"/>
                                        </p:tgtEl>
                                        <p:attrNameLst>
                                          <p:attrName>style.visibility</p:attrName>
                                        </p:attrNameLst>
                                      </p:cBhvr>
                                      <p:to>
                                        <p:strVal val="visible"/>
                                      </p:to>
                                    </p:set>
                                    <p:animEffect transition="in" filter="wipe(right)">
                                      <p:cBhvr>
                                        <p:cTn id="193" dur="500"/>
                                        <p:tgtEl>
                                          <p:spTgt spid="275"/>
                                        </p:tgtEl>
                                      </p:cBhvr>
                                    </p:animEffect>
                                  </p:childTnLst>
                                </p:cTn>
                              </p:par>
                              <p:par>
                                <p:cTn id="194" presetID="22" presetClass="entr" presetSubtype="2" fill="hold" nodeType="withEffect">
                                  <p:stCondLst>
                                    <p:cond delay="0"/>
                                  </p:stCondLst>
                                  <p:childTnLst>
                                    <p:set>
                                      <p:cBhvr>
                                        <p:cTn id="195" dur="1" fill="hold">
                                          <p:stCondLst>
                                            <p:cond delay="0"/>
                                          </p:stCondLst>
                                        </p:cTn>
                                        <p:tgtEl>
                                          <p:spTgt spid="279"/>
                                        </p:tgtEl>
                                        <p:attrNameLst>
                                          <p:attrName>style.visibility</p:attrName>
                                        </p:attrNameLst>
                                      </p:cBhvr>
                                      <p:to>
                                        <p:strVal val="visible"/>
                                      </p:to>
                                    </p:set>
                                    <p:animEffect transition="in" filter="wipe(right)">
                                      <p:cBhvr>
                                        <p:cTn id="196" dur="500"/>
                                        <p:tgtEl>
                                          <p:spTgt spid="279"/>
                                        </p:tgtEl>
                                      </p:cBhvr>
                                    </p:animEffect>
                                  </p:childTnLst>
                                </p:cTn>
                              </p:par>
                              <p:par>
                                <p:cTn id="197" presetID="22" presetClass="entr" presetSubtype="2" fill="hold" nodeType="withEffect">
                                  <p:stCondLst>
                                    <p:cond delay="0"/>
                                  </p:stCondLst>
                                  <p:childTnLst>
                                    <p:set>
                                      <p:cBhvr>
                                        <p:cTn id="198" dur="1" fill="hold">
                                          <p:stCondLst>
                                            <p:cond delay="0"/>
                                          </p:stCondLst>
                                        </p:cTn>
                                        <p:tgtEl>
                                          <p:spTgt spid="285"/>
                                        </p:tgtEl>
                                        <p:attrNameLst>
                                          <p:attrName>style.visibility</p:attrName>
                                        </p:attrNameLst>
                                      </p:cBhvr>
                                      <p:to>
                                        <p:strVal val="visible"/>
                                      </p:to>
                                    </p:set>
                                    <p:animEffect transition="in" filter="wipe(right)">
                                      <p:cBhvr>
                                        <p:cTn id="199" dur="500"/>
                                        <p:tgtEl>
                                          <p:spTgt spid="285"/>
                                        </p:tgtEl>
                                      </p:cBhvr>
                                    </p:animEffect>
                                  </p:childTnLst>
                                </p:cTn>
                              </p:par>
                              <p:par>
                                <p:cTn id="200" presetID="22" presetClass="entr" presetSubtype="2" fill="hold" nodeType="withEffect">
                                  <p:stCondLst>
                                    <p:cond delay="0"/>
                                  </p:stCondLst>
                                  <p:childTnLst>
                                    <p:set>
                                      <p:cBhvr>
                                        <p:cTn id="201" dur="1" fill="hold">
                                          <p:stCondLst>
                                            <p:cond delay="0"/>
                                          </p:stCondLst>
                                        </p:cTn>
                                        <p:tgtEl>
                                          <p:spTgt spid="269"/>
                                        </p:tgtEl>
                                        <p:attrNameLst>
                                          <p:attrName>style.visibility</p:attrName>
                                        </p:attrNameLst>
                                      </p:cBhvr>
                                      <p:to>
                                        <p:strVal val="visible"/>
                                      </p:to>
                                    </p:set>
                                    <p:animEffect transition="in" filter="wipe(right)">
                                      <p:cBhvr>
                                        <p:cTn id="202" dur="500"/>
                                        <p:tgtEl>
                                          <p:spTgt spid="269"/>
                                        </p:tgtEl>
                                      </p:cBhvr>
                                    </p:animEffect>
                                  </p:childTnLst>
                                </p:cTn>
                              </p:par>
                              <p:par>
                                <p:cTn id="203" presetID="22" presetClass="entr" presetSubtype="2" fill="hold" nodeType="withEffect">
                                  <p:stCondLst>
                                    <p:cond delay="0"/>
                                  </p:stCondLst>
                                  <p:childTnLst>
                                    <p:set>
                                      <p:cBhvr>
                                        <p:cTn id="204" dur="1" fill="hold">
                                          <p:stCondLst>
                                            <p:cond delay="0"/>
                                          </p:stCondLst>
                                        </p:cTn>
                                        <p:tgtEl>
                                          <p:spTgt spid="248"/>
                                        </p:tgtEl>
                                        <p:attrNameLst>
                                          <p:attrName>style.visibility</p:attrName>
                                        </p:attrNameLst>
                                      </p:cBhvr>
                                      <p:to>
                                        <p:strVal val="visible"/>
                                      </p:to>
                                    </p:set>
                                    <p:animEffect transition="in" filter="wipe(right)">
                                      <p:cBhvr>
                                        <p:cTn id="205" dur="500"/>
                                        <p:tgtEl>
                                          <p:spTgt spid="248"/>
                                        </p:tgtEl>
                                      </p:cBhvr>
                                    </p:animEffect>
                                  </p:childTnLst>
                                </p:cTn>
                              </p:par>
                              <p:par>
                                <p:cTn id="206" presetID="22" presetClass="entr" presetSubtype="2" fill="hold" nodeType="withEffect">
                                  <p:stCondLst>
                                    <p:cond delay="0"/>
                                  </p:stCondLst>
                                  <p:childTnLst>
                                    <p:set>
                                      <p:cBhvr>
                                        <p:cTn id="207" dur="1" fill="hold">
                                          <p:stCondLst>
                                            <p:cond delay="0"/>
                                          </p:stCondLst>
                                        </p:cTn>
                                        <p:tgtEl>
                                          <p:spTgt spid="251"/>
                                        </p:tgtEl>
                                        <p:attrNameLst>
                                          <p:attrName>style.visibility</p:attrName>
                                        </p:attrNameLst>
                                      </p:cBhvr>
                                      <p:to>
                                        <p:strVal val="visible"/>
                                      </p:to>
                                    </p:set>
                                    <p:animEffect transition="in" filter="wipe(right)">
                                      <p:cBhvr>
                                        <p:cTn id="208" dur="500"/>
                                        <p:tgtEl>
                                          <p:spTgt spid="251"/>
                                        </p:tgtEl>
                                      </p:cBhvr>
                                    </p:animEffect>
                                  </p:childTnLst>
                                </p:cTn>
                              </p:par>
                              <p:par>
                                <p:cTn id="209" presetID="22" presetClass="entr" presetSubtype="2" fill="hold" nodeType="withEffect">
                                  <p:stCondLst>
                                    <p:cond delay="0"/>
                                  </p:stCondLst>
                                  <p:childTnLst>
                                    <p:set>
                                      <p:cBhvr>
                                        <p:cTn id="210" dur="1" fill="hold">
                                          <p:stCondLst>
                                            <p:cond delay="0"/>
                                          </p:stCondLst>
                                        </p:cTn>
                                        <p:tgtEl>
                                          <p:spTgt spid="223"/>
                                        </p:tgtEl>
                                        <p:attrNameLst>
                                          <p:attrName>style.visibility</p:attrName>
                                        </p:attrNameLst>
                                      </p:cBhvr>
                                      <p:to>
                                        <p:strVal val="visible"/>
                                      </p:to>
                                    </p:set>
                                    <p:animEffect transition="in" filter="wipe(right)">
                                      <p:cBhvr>
                                        <p:cTn id="211" dur="500"/>
                                        <p:tgtEl>
                                          <p:spTgt spid="223"/>
                                        </p:tgtEl>
                                      </p:cBhvr>
                                    </p:animEffect>
                                  </p:childTnLst>
                                </p:cTn>
                              </p:par>
                              <p:par>
                                <p:cTn id="212" presetID="22" presetClass="entr" presetSubtype="2" fill="hold" nodeType="withEffect">
                                  <p:stCondLst>
                                    <p:cond delay="0"/>
                                  </p:stCondLst>
                                  <p:childTnLst>
                                    <p:set>
                                      <p:cBhvr>
                                        <p:cTn id="213" dur="1" fill="hold">
                                          <p:stCondLst>
                                            <p:cond delay="0"/>
                                          </p:stCondLst>
                                        </p:cTn>
                                        <p:tgtEl>
                                          <p:spTgt spid="147"/>
                                        </p:tgtEl>
                                        <p:attrNameLst>
                                          <p:attrName>style.visibility</p:attrName>
                                        </p:attrNameLst>
                                      </p:cBhvr>
                                      <p:to>
                                        <p:strVal val="visible"/>
                                      </p:to>
                                    </p:set>
                                    <p:animEffect transition="in" filter="wipe(right)">
                                      <p:cBhvr>
                                        <p:cTn id="214" dur="500"/>
                                        <p:tgtEl>
                                          <p:spTgt spid="147"/>
                                        </p:tgtEl>
                                      </p:cBhvr>
                                    </p:animEffect>
                                  </p:childTnLst>
                                </p:cTn>
                              </p:par>
                              <p:par>
                                <p:cTn id="215" presetID="22" presetClass="entr" presetSubtype="2" fill="hold" nodeType="withEffect">
                                  <p:stCondLst>
                                    <p:cond delay="0"/>
                                  </p:stCondLst>
                                  <p:childTnLst>
                                    <p:set>
                                      <p:cBhvr>
                                        <p:cTn id="216" dur="1" fill="hold">
                                          <p:stCondLst>
                                            <p:cond delay="0"/>
                                          </p:stCondLst>
                                        </p:cTn>
                                        <p:tgtEl>
                                          <p:spTgt spid="257"/>
                                        </p:tgtEl>
                                        <p:attrNameLst>
                                          <p:attrName>style.visibility</p:attrName>
                                        </p:attrNameLst>
                                      </p:cBhvr>
                                      <p:to>
                                        <p:strVal val="visible"/>
                                      </p:to>
                                    </p:set>
                                    <p:animEffect transition="in" filter="wipe(right)">
                                      <p:cBhvr>
                                        <p:cTn id="217" dur="500"/>
                                        <p:tgtEl>
                                          <p:spTgt spid="257"/>
                                        </p:tgtEl>
                                      </p:cBhvr>
                                    </p:animEffect>
                                  </p:childTnLst>
                                </p:cTn>
                              </p:par>
                              <p:par>
                                <p:cTn id="218" presetID="22" presetClass="entr" presetSubtype="2" fill="hold" nodeType="withEffect">
                                  <p:stCondLst>
                                    <p:cond delay="0"/>
                                  </p:stCondLst>
                                  <p:childTnLst>
                                    <p:set>
                                      <p:cBhvr>
                                        <p:cTn id="219" dur="1" fill="hold">
                                          <p:stCondLst>
                                            <p:cond delay="0"/>
                                          </p:stCondLst>
                                        </p:cTn>
                                        <p:tgtEl>
                                          <p:spTgt spid="229"/>
                                        </p:tgtEl>
                                        <p:attrNameLst>
                                          <p:attrName>style.visibility</p:attrName>
                                        </p:attrNameLst>
                                      </p:cBhvr>
                                      <p:to>
                                        <p:strVal val="visible"/>
                                      </p:to>
                                    </p:set>
                                    <p:animEffect transition="in" filter="wipe(right)">
                                      <p:cBhvr>
                                        <p:cTn id="220" dur="500"/>
                                        <p:tgtEl>
                                          <p:spTgt spid="229"/>
                                        </p:tgtEl>
                                      </p:cBhvr>
                                    </p:animEffect>
                                  </p:childTnLst>
                                </p:cTn>
                              </p:par>
                              <p:par>
                                <p:cTn id="221" presetID="22" presetClass="entr" presetSubtype="2" fill="hold" nodeType="withEffect">
                                  <p:stCondLst>
                                    <p:cond delay="0"/>
                                  </p:stCondLst>
                                  <p:childTnLst>
                                    <p:set>
                                      <p:cBhvr>
                                        <p:cTn id="222" dur="1" fill="hold">
                                          <p:stCondLst>
                                            <p:cond delay="0"/>
                                          </p:stCondLst>
                                        </p:cTn>
                                        <p:tgtEl>
                                          <p:spTgt spid="233"/>
                                        </p:tgtEl>
                                        <p:attrNameLst>
                                          <p:attrName>style.visibility</p:attrName>
                                        </p:attrNameLst>
                                      </p:cBhvr>
                                      <p:to>
                                        <p:strVal val="visible"/>
                                      </p:to>
                                    </p:set>
                                    <p:animEffect transition="in" filter="wipe(right)">
                                      <p:cBhvr>
                                        <p:cTn id="223" dur="500"/>
                                        <p:tgtEl>
                                          <p:spTgt spid="233"/>
                                        </p:tgtEl>
                                      </p:cBhvr>
                                    </p:animEffect>
                                  </p:childTnLst>
                                </p:cTn>
                              </p:par>
                            </p:childTnLst>
                          </p:cTn>
                        </p:par>
                      </p:childTnLst>
                    </p:cTn>
                  </p:par>
                  <p:par>
                    <p:cTn id="224" fill="hold">
                      <p:stCondLst>
                        <p:cond delay="indefinite"/>
                      </p:stCondLst>
                      <p:childTnLst>
                        <p:par>
                          <p:cTn id="225" fill="hold">
                            <p:stCondLst>
                              <p:cond delay="0"/>
                            </p:stCondLst>
                            <p:childTnLst>
                              <p:par>
                                <p:cTn id="226" presetID="1" presetClass="entr" presetSubtype="0" fill="hold" grpId="0" nodeType="clickEffect">
                                  <p:stCondLst>
                                    <p:cond delay="0"/>
                                  </p:stCondLst>
                                  <p:childTnLst>
                                    <p:set>
                                      <p:cBhvr>
                                        <p:cTn id="227" dur="1" fill="hold">
                                          <p:stCondLst>
                                            <p:cond delay="0"/>
                                          </p:stCondLst>
                                        </p:cTn>
                                        <p:tgtEl>
                                          <p:spTgt spid="1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84" grpId="0" animBg="1"/>
      <p:bldP spid="19485" grpId="0" animBg="1"/>
      <p:bldP spid="19486" grpId="0" animBg="1"/>
      <p:bldP spid="19487" grpId="0" animBg="1"/>
      <p:bldP spid="19489" grpId="0" animBg="1"/>
      <p:bldP spid="19490" grpId="0" animBg="1"/>
      <p:bldP spid="19491" grpId="0" animBg="1"/>
      <p:bldP spid="19492" grpId="0" animBg="1"/>
      <p:bldP spid="19494" grpId="0" animBg="1"/>
      <p:bldP spid="19495" grpId="0" animBg="1"/>
      <p:bldP spid="19496" grpId="0" animBg="1"/>
      <p:bldP spid="19497" grpId="0" animBg="1"/>
      <p:bldP spid="19499" grpId="0" animBg="1"/>
      <p:bldP spid="19500" grpId="0" animBg="1"/>
      <p:bldP spid="19501" grpId="0" animBg="1"/>
      <p:bldP spid="19502" grpId="0" animBg="1"/>
      <p:bldP spid="19504" grpId="0" animBg="1"/>
      <p:bldP spid="19505" grpId="0" animBg="1"/>
      <p:bldP spid="19506" grpId="0" animBg="1"/>
      <p:bldP spid="19507" grpId="0" animBg="1"/>
      <p:bldP spid="19509" grpId="0" animBg="1"/>
      <p:bldP spid="19510" grpId="0" animBg="1"/>
      <p:bldP spid="19511" grpId="0" animBg="1"/>
      <p:bldP spid="19512" grpId="0" animBg="1"/>
      <p:bldP spid="19514" grpId="0" animBg="1"/>
      <p:bldP spid="19515" grpId="0" animBg="1"/>
      <p:bldP spid="19516" grpId="0" animBg="1"/>
      <p:bldP spid="19517" grpId="0" animBg="1"/>
      <p:bldP spid="19519" grpId="0" animBg="1"/>
      <p:bldP spid="19520" grpId="0" animBg="1"/>
      <p:bldP spid="19521" grpId="0" animBg="1"/>
      <p:bldP spid="19522" grpId="0" animBg="1"/>
      <p:bldP spid="19524" grpId="0" animBg="1"/>
      <p:bldP spid="19525" grpId="0" animBg="1"/>
      <p:bldP spid="19526" grpId="0" animBg="1"/>
      <p:bldP spid="19527" grpId="0" animBg="1"/>
      <p:bldP spid="105"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02" name="Rectangle 17"/>
          <p:cNvSpPr>
            <a:spLocks noGrp="1" noChangeArrowheads="1"/>
          </p:cNvSpPr>
          <p:nvPr>
            <p:ph type="title"/>
          </p:nvPr>
        </p:nvSpPr>
        <p:spPr/>
        <p:txBody>
          <a:bodyPr rIns="33900"/>
          <a:lstStyle/>
          <a:p>
            <a:pPr marL="52388"/>
            <a:r>
              <a:rPr lang="en-US" dirty="0"/>
              <a:t>Coding ...: H.264 SVC extensions</a:t>
            </a:r>
          </a:p>
        </p:txBody>
      </p:sp>
      <p:sp>
        <p:nvSpPr>
          <p:cNvPr id="59403" name="Rectangle 28"/>
          <p:cNvSpPr>
            <a:spLocks/>
          </p:cNvSpPr>
          <p:nvPr/>
        </p:nvSpPr>
        <p:spPr bwMode="auto">
          <a:xfrm>
            <a:off x="990600" y="362714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59404" name="Rectangle 29"/>
          <p:cNvSpPr>
            <a:spLocks/>
          </p:cNvSpPr>
          <p:nvPr/>
        </p:nvSpPr>
        <p:spPr bwMode="auto">
          <a:xfrm>
            <a:off x="990600" y="308104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59405" name="Rectangle 30"/>
          <p:cNvSpPr>
            <a:spLocks/>
          </p:cNvSpPr>
          <p:nvPr/>
        </p:nvSpPr>
        <p:spPr bwMode="auto">
          <a:xfrm>
            <a:off x="990600" y="253494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59406" name="Rectangle 33"/>
          <p:cNvSpPr>
            <a:spLocks/>
          </p:cNvSpPr>
          <p:nvPr/>
        </p:nvSpPr>
        <p:spPr bwMode="auto">
          <a:xfrm>
            <a:off x="4241800" y="36779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59407" name="Rectangle 34"/>
          <p:cNvSpPr>
            <a:spLocks/>
          </p:cNvSpPr>
          <p:nvPr/>
        </p:nvSpPr>
        <p:spPr bwMode="auto">
          <a:xfrm>
            <a:off x="4241800" y="31318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59408" name="Rectangle 35"/>
          <p:cNvSpPr>
            <a:spLocks/>
          </p:cNvSpPr>
          <p:nvPr/>
        </p:nvSpPr>
        <p:spPr bwMode="auto">
          <a:xfrm>
            <a:off x="4241800" y="25857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59409" name="Rectangle 38"/>
          <p:cNvSpPr>
            <a:spLocks/>
          </p:cNvSpPr>
          <p:nvPr/>
        </p:nvSpPr>
        <p:spPr bwMode="auto">
          <a:xfrm>
            <a:off x="7493000" y="36779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59410" name="Rectangle 39"/>
          <p:cNvSpPr>
            <a:spLocks/>
          </p:cNvSpPr>
          <p:nvPr/>
        </p:nvSpPr>
        <p:spPr bwMode="auto">
          <a:xfrm>
            <a:off x="7493000" y="31318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59411" name="Rectangle 40"/>
          <p:cNvSpPr>
            <a:spLocks/>
          </p:cNvSpPr>
          <p:nvPr/>
        </p:nvSpPr>
        <p:spPr bwMode="auto">
          <a:xfrm>
            <a:off x="7493000" y="25857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12" name="Straight Arrow Connector 74"/>
          <p:cNvCxnSpPr>
            <a:cxnSpLocks noChangeShapeType="1"/>
          </p:cNvCxnSpPr>
          <p:nvPr/>
        </p:nvCxnSpPr>
        <p:spPr bwMode="auto">
          <a:xfrm rot="5400000">
            <a:off x="2870200" y="2204741"/>
            <a:ext cx="3175" cy="3251200"/>
          </a:xfrm>
          <a:prstGeom prst="curvedConnector3">
            <a:avLst>
              <a:gd name="adj1" fmla="val 29391940"/>
            </a:avLst>
          </a:prstGeom>
          <a:noFill/>
          <a:ln w="28575">
            <a:solidFill>
              <a:srgbClr val="000000"/>
            </a:solidFill>
            <a:round/>
            <a:headEnd/>
            <a:tailEnd type="stealth" w="lg" len="med"/>
          </a:ln>
        </p:spPr>
      </p:cxnSp>
      <p:cxnSp>
        <p:nvCxnSpPr>
          <p:cNvPr id="59413" name="Straight Arrow Connector 80"/>
          <p:cNvCxnSpPr>
            <a:cxnSpLocks noChangeShapeType="1"/>
          </p:cNvCxnSpPr>
          <p:nvPr/>
        </p:nvCxnSpPr>
        <p:spPr bwMode="auto">
          <a:xfrm rot="5400000">
            <a:off x="6121400" y="2204741"/>
            <a:ext cx="3175" cy="3251200"/>
          </a:xfrm>
          <a:prstGeom prst="curvedConnector3">
            <a:avLst>
              <a:gd name="adj1" fmla="val 31534319"/>
            </a:avLst>
          </a:prstGeom>
          <a:noFill/>
          <a:ln w="28575">
            <a:solidFill>
              <a:srgbClr val="000000"/>
            </a:solidFill>
            <a:round/>
            <a:headEnd/>
            <a:tailEnd type="arrow" w="med" len="med"/>
          </a:ln>
        </p:spPr>
      </p:cxnSp>
      <p:cxnSp>
        <p:nvCxnSpPr>
          <p:cNvPr id="59414" name="Straight Arrow Connector 84"/>
          <p:cNvCxnSpPr>
            <a:cxnSpLocks noChangeShapeType="1"/>
          </p:cNvCxnSpPr>
          <p:nvPr/>
        </p:nvCxnSpPr>
        <p:spPr bwMode="auto">
          <a:xfrm rot="5400000">
            <a:off x="1073151" y="3455690"/>
            <a:ext cx="342900" cy="3175"/>
          </a:xfrm>
          <a:prstGeom prst="straightConnector1">
            <a:avLst/>
          </a:prstGeom>
          <a:noFill/>
          <a:ln w="28575">
            <a:solidFill>
              <a:srgbClr val="000000"/>
            </a:solidFill>
            <a:round/>
            <a:headEnd/>
            <a:tailEnd type="arrow" w="med" len="med"/>
          </a:ln>
        </p:spPr>
      </p:cxnSp>
      <p:cxnSp>
        <p:nvCxnSpPr>
          <p:cNvPr id="59415" name="Straight Arrow Connector 85"/>
          <p:cNvCxnSpPr>
            <a:cxnSpLocks noChangeShapeType="1"/>
          </p:cNvCxnSpPr>
          <p:nvPr/>
        </p:nvCxnSpPr>
        <p:spPr bwMode="auto">
          <a:xfrm rot="5400000">
            <a:off x="1073151" y="2909590"/>
            <a:ext cx="342900" cy="3175"/>
          </a:xfrm>
          <a:prstGeom prst="straightConnector1">
            <a:avLst/>
          </a:prstGeom>
          <a:noFill/>
          <a:ln w="28575">
            <a:solidFill>
              <a:srgbClr val="000000"/>
            </a:solidFill>
            <a:round/>
            <a:headEnd/>
            <a:tailEnd type="arrow" w="med" len="med"/>
          </a:ln>
        </p:spPr>
      </p:cxnSp>
      <p:grpSp>
        <p:nvGrpSpPr>
          <p:cNvPr id="6" name="Group 107"/>
          <p:cNvGrpSpPr>
            <a:grpSpLocks/>
          </p:cNvGrpSpPr>
          <p:nvPr/>
        </p:nvGrpSpPr>
        <p:grpSpPr bwMode="auto">
          <a:xfrm>
            <a:off x="990600" y="1988840"/>
            <a:ext cx="508000" cy="547688"/>
            <a:chOff x="990600" y="2362200"/>
            <a:chExt cx="508000" cy="546894"/>
          </a:xfrm>
        </p:grpSpPr>
        <p:sp>
          <p:nvSpPr>
            <p:cNvPr id="59517" name="Rectangle 31"/>
            <p:cNvSpPr>
              <a:spLocks/>
            </p:cNvSpPr>
            <p:nvPr/>
          </p:nvSpPr>
          <p:spPr bwMode="auto">
            <a:xfrm>
              <a:off x="990600" y="23622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518" name="Straight Arrow Connector 88"/>
            <p:cNvCxnSpPr>
              <a:cxnSpLocks noChangeShapeType="1"/>
            </p:cNvCxnSpPr>
            <p:nvPr/>
          </p:nvCxnSpPr>
          <p:spPr bwMode="auto">
            <a:xfrm rot="5400000">
              <a:off x="1073150" y="2736850"/>
              <a:ext cx="342900" cy="1588"/>
            </a:xfrm>
            <a:prstGeom prst="straightConnector1">
              <a:avLst/>
            </a:prstGeom>
            <a:noFill/>
            <a:ln w="28575">
              <a:solidFill>
                <a:srgbClr val="000000"/>
              </a:solidFill>
              <a:round/>
              <a:headEnd/>
              <a:tailEnd type="arrow" w="med" len="med"/>
            </a:ln>
          </p:spPr>
        </p:cxnSp>
      </p:grpSp>
      <p:grpSp>
        <p:nvGrpSpPr>
          <p:cNvPr id="7" name="Group 111"/>
          <p:cNvGrpSpPr>
            <a:grpSpLocks/>
          </p:cNvGrpSpPr>
          <p:nvPr/>
        </p:nvGrpSpPr>
        <p:grpSpPr bwMode="auto">
          <a:xfrm>
            <a:off x="4241800" y="2052340"/>
            <a:ext cx="508000" cy="534988"/>
            <a:chOff x="4241800" y="2425700"/>
            <a:chExt cx="508000" cy="534194"/>
          </a:xfrm>
        </p:grpSpPr>
        <p:sp>
          <p:nvSpPr>
            <p:cNvPr id="59515" name="Rectangle 36"/>
            <p:cNvSpPr>
              <a:spLocks/>
            </p:cNvSpPr>
            <p:nvPr/>
          </p:nvSpPr>
          <p:spPr bwMode="auto">
            <a:xfrm>
              <a:off x="4241800" y="2425700"/>
              <a:ext cx="508000" cy="1397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516" name="Straight Arrow Connector 91"/>
            <p:cNvCxnSpPr>
              <a:cxnSpLocks noChangeShapeType="1"/>
            </p:cNvCxnSpPr>
            <p:nvPr/>
          </p:nvCxnSpPr>
          <p:spPr bwMode="auto">
            <a:xfrm rot="5400000">
              <a:off x="4298950" y="2762250"/>
              <a:ext cx="393700" cy="1588"/>
            </a:xfrm>
            <a:prstGeom prst="straightConnector1">
              <a:avLst/>
            </a:prstGeom>
            <a:noFill/>
            <a:ln w="28575">
              <a:solidFill>
                <a:srgbClr val="000000"/>
              </a:solidFill>
              <a:round/>
              <a:headEnd/>
              <a:tailEnd type="arrow" w="med" len="med"/>
            </a:ln>
          </p:spPr>
        </p:cxnSp>
      </p:grpSp>
      <p:cxnSp>
        <p:nvCxnSpPr>
          <p:cNvPr id="59418" name="Straight Arrow Connector 94"/>
          <p:cNvCxnSpPr>
            <a:cxnSpLocks noChangeShapeType="1"/>
          </p:cNvCxnSpPr>
          <p:nvPr/>
        </p:nvCxnSpPr>
        <p:spPr bwMode="auto">
          <a:xfrm rot="5400000">
            <a:off x="4298951" y="2934990"/>
            <a:ext cx="393700" cy="3175"/>
          </a:xfrm>
          <a:prstGeom prst="straightConnector1">
            <a:avLst/>
          </a:prstGeom>
          <a:noFill/>
          <a:ln w="28575">
            <a:solidFill>
              <a:srgbClr val="000000"/>
            </a:solidFill>
            <a:round/>
            <a:headEnd/>
            <a:tailEnd type="arrow" w="med" len="med"/>
          </a:ln>
        </p:spPr>
      </p:cxnSp>
      <p:cxnSp>
        <p:nvCxnSpPr>
          <p:cNvPr id="59419" name="Straight Arrow Connector 97"/>
          <p:cNvCxnSpPr>
            <a:cxnSpLocks noChangeShapeType="1"/>
          </p:cNvCxnSpPr>
          <p:nvPr/>
        </p:nvCxnSpPr>
        <p:spPr bwMode="auto">
          <a:xfrm rot="5400000">
            <a:off x="4298951" y="3481090"/>
            <a:ext cx="393700" cy="3175"/>
          </a:xfrm>
          <a:prstGeom prst="straightConnector1">
            <a:avLst/>
          </a:prstGeom>
          <a:noFill/>
          <a:ln w="28575">
            <a:solidFill>
              <a:srgbClr val="000000"/>
            </a:solidFill>
            <a:round/>
            <a:headEnd/>
            <a:tailEnd type="arrow" w="med" len="med"/>
          </a:ln>
        </p:spPr>
      </p:cxnSp>
      <p:grpSp>
        <p:nvGrpSpPr>
          <p:cNvPr id="8" name="Group 115"/>
          <p:cNvGrpSpPr>
            <a:grpSpLocks/>
          </p:cNvGrpSpPr>
          <p:nvPr/>
        </p:nvGrpSpPr>
        <p:grpSpPr bwMode="auto">
          <a:xfrm>
            <a:off x="7493000" y="2052340"/>
            <a:ext cx="508000" cy="534988"/>
            <a:chOff x="7493000" y="2425700"/>
            <a:chExt cx="508000" cy="534194"/>
          </a:xfrm>
        </p:grpSpPr>
        <p:sp>
          <p:nvSpPr>
            <p:cNvPr id="59513" name="Rectangle 41"/>
            <p:cNvSpPr>
              <a:spLocks/>
            </p:cNvSpPr>
            <p:nvPr/>
          </p:nvSpPr>
          <p:spPr bwMode="auto">
            <a:xfrm>
              <a:off x="7493000" y="2425700"/>
              <a:ext cx="508000" cy="1397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514" name="Straight Arrow Connector 100"/>
            <p:cNvCxnSpPr>
              <a:cxnSpLocks noChangeShapeType="1"/>
            </p:cNvCxnSpPr>
            <p:nvPr/>
          </p:nvCxnSpPr>
          <p:spPr bwMode="auto">
            <a:xfrm rot="5400000">
              <a:off x="7550150" y="2762250"/>
              <a:ext cx="393700" cy="1588"/>
            </a:xfrm>
            <a:prstGeom prst="straightConnector1">
              <a:avLst/>
            </a:prstGeom>
            <a:noFill/>
            <a:ln w="28575">
              <a:solidFill>
                <a:srgbClr val="000000"/>
              </a:solidFill>
              <a:round/>
              <a:headEnd/>
              <a:tailEnd type="arrow" w="med" len="med"/>
            </a:ln>
          </p:spPr>
        </p:cxnSp>
      </p:grpSp>
      <p:cxnSp>
        <p:nvCxnSpPr>
          <p:cNvPr id="59421" name="Straight Arrow Connector 103"/>
          <p:cNvCxnSpPr>
            <a:cxnSpLocks noChangeShapeType="1"/>
          </p:cNvCxnSpPr>
          <p:nvPr/>
        </p:nvCxnSpPr>
        <p:spPr bwMode="auto">
          <a:xfrm rot="5400000">
            <a:off x="7550151" y="2934990"/>
            <a:ext cx="393700" cy="3175"/>
          </a:xfrm>
          <a:prstGeom prst="straightConnector1">
            <a:avLst/>
          </a:prstGeom>
          <a:noFill/>
          <a:ln w="28575">
            <a:solidFill>
              <a:srgbClr val="000000"/>
            </a:solidFill>
            <a:round/>
            <a:headEnd/>
            <a:tailEnd type="arrow" w="med" len="med"/>
          </a:ln>
        </p:spPr>
      </p:cxnSp>
      <p:cxnSp>
        <p:nvCxnSpPr>
          <p:cNvPr id="59422" name="Straight Arrow Connector 106"/>
          <p:cNvCxnSpPr>
            <a:cxnSpLocks noChangeShapeType="1"/>
          </p:cNvCxnSpPr>
          <p:nvPr/>
        </p:nvCxnSpPr>
        <p:spPr bwMode="auto">
          <a:xfrm rot="5400000">
            <a:off x="7550151" y="3481090"/>
            <a:ext cx="393700" cy="3175"/>
          </a:xfrm>
          <a:prstGeom prst="straightConnector1">
            <a:avLst/>
          </a:prstGeom>
          <a:noFill/>
          <a:ln w="28575">
            <a:solidFill>
              <a:srgbClr val="000000"/>
            </a:solidFill>
            <a:round/>
            <a:headEnd/>
            <a:tailEnd type="arrow" w="med" len="med"/>
          </a:ln>
        </p:spPr>
      </p:cxnSp>
      <p:grpSp>
        <p:nvGrpSpPr>
          <p:cNvPr id="59423" name="Group 130"/>
          <p:cNvGrpSpPr>
            <a:grpSpLocks/>
          </p:cNvGrpSpPr>
          <p:nvPr/>
        </p:nvGrpSpPr>
        <p:grpSpPr bwMode="auto">
          <a:xfrm>
            <a:off x="1246188" y="3766840"/>
            <a:ext cx="1878012" cy="65088"/>
            <a:chOff x="1245394" y="4140200"/>
            <a:chExt cx="1878806" cy="64294"/>
          </a:xfrm>
        </p:grpSpPr>
        <p:sp>
          <p:nvSpPr>
            <p:cNvPr id="59511" name="Rectangle 48"/>
            <p:cNvSpPr>
              <a:spLocks/>
            </p:cNvSpPr>
            <p:nvPr/>
          </p:nvSpPr>
          <p:spPr bwMode="auto">
            <a:xfrm>
              <a:off x="26162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512" name="Straight Arrow Connector 109"/>
            <p:cNvCxnSpPr>
              <a:cxnSpLocks noChangeShapeType="1"/>
            </p:cNvCxnSpPr>
            <p:nvPr/>
          </p:nvCxnSpPr>
          <p:spPr bwMode="auto">
            <a:xfrm rot="5400000">
              <a:off x="2057400" y="3390900"/>
              <a:ext cx="1588" cy="1625600"/>
            </a:xfrm>
            <a:prstGeom prst="curvedConnector3">
              <a:avLst>
                <a:gd name="adj1" fmla="val 17966060"/>
              </a:avLst>
            </a:prstGeom>
            <a:noFill/>
            <a:ln w="28575">
              <a:solidFill>
                <a:schemeClr val="accent1"/>
              </a:solidFill>
              <a:round/>
              <a:headEnd/>
              <a:tailEnd type="arrow" w="med" len="med"/>
            </a:ln>
          </p:spPr>
        </p:cxnSp>
      </p:grpSp>
      <p:grpSp>
        <p:nvGrpSpPr>
          <p:cNvPr id="10" name="Group 131"/>
          <p:cNvGrpSpPr>
            <a:grpSpLocks/>
          </p:cNvGrpSpPr>
          <p:nvPr/>
        </p:nvGrpSpPr>
        <p:grpSpPr bwMode="auto">
          <a:xfrm>
            <a:off x="1246188" y="3766840"/>
            <a:ext cx="2690812" cy="65088"/>
            <a:chOff x="1245394" y="4140200"/>
            <a:chExt cx="2691606" cy="64294"/>
          </a:xfrm>
        </p:grpSpPr>
        <p:sp>
          <p:nvSpPr>
            <p:cNvPr id="59509" name="Rectangle 53"/>
            <p:cNvSpPr>
              <a:spLocks/>
            </p:cNvSpPr>
            <p:nvPr/>
          </p:nvSpPr>
          <p:spPr bwMode="auto">
            <a:xfrm>
              <a:off x="34290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510" name="Straight Arrow Connector 109"/>
            <p:cNvCxnSpPr>
              <a:cxnSpLocks noChangeShapeType="1"/>
            </p:cNvCxnSpPr>
            <p:nvPr/>
          </p:nvCxnSpPr>
          <p:spPr bwMode="auto">
            <a:xfrm rot="5400000">
              <a:off x="2463800" y="2984500"/>
              <a:ext cx="1588" cy="2438400"/>
            </a:xfrm>
            <a:prstGeom prst="curvedConnector3">
              <a:avLst>
                <a:gd name="adj1" fmla="val 21536648"/>
              </a:avLst>
            </a:prstGeom>
            <a:noFill/>
            <a:ln w="28575">
              <a:solidFill>
                <a:schemeClr val="accent1"/>
              </a:solidFill>
              <a:round/>
              <a:headEnd/>
              <a:tailEnd type="arrow" w="med" len="med"/>
            </a:ln>
          </p:spPr>
        </p:cxnSp>
      </p:grpSp>
      <p:grpSp>
        <p:nvGrpSpPr>
          <p:cNvPr id="11" name="Group 129"/>
          <p:cNvGrpSpPr>
            <a:grpSpLocks/>
          </p:cNvGrpSpPr>
          <p:nvPr/>
        </p:nvGrpSpPr>
        <p:grpSpPr bwMode="auto">
          <a:xfrm>
            <a:off x="1246188" y="3766840"/>
            <a:ext cx="1065212" cy="65088"/>
            <a:chOff x="1245394" y="4140200"/>
            <a:chExt cx="1066006" cy="64294"/>
          </a:xfrm>
        </p:grpSpPr>
        <p:sp>
          <p:nvSpPr>
            <p:cNvPr id="59507" name="Rectangle 43"/>
            <p:cNvSpPr>
              <a:spLocks/>
            </p:cNvSpPr>
            <p:nvPr/>
          </p:nvSpPr>
          <p:spPr bwMode="auto">
            <a:xfrm>
              <a:off x="1803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508" name="Straight Arrow Connector 109"/>
            <p:cNvCxnSpPr>
              <a:cxnSpLocks noChangeShapeType="1"/>
            </p:cNvCxnSpPr>
            <p:nvPr/>
          </p:nvCxnSpPr>
          <p:spPr bwMode="auto">
            <a:xfrm rot="5400000">
              <a:off x="1651000" y="3797300"/>
              <a:ext cx="1588" cy="812800"/>
            </a:xfrm>
            <a:prstGeom prst="curvedConnector3">
              <a:avLst>
                <a:gd name="adj1" fmla="val 14395468"/>
              </a:avLst>
            </a:prstGeom>
            <a:noFill/>
            <a:ln w="28575">
              <a:solidFill>
                <a:schemeClr val="accent1"/>
              </a:solidFill>
              <a:round/>
              <a:headEnd/>
              <a:tailEnd type="arrow" w="med" len="med"/>
            </a:ln>
          </p:spPr>
        </p:cxnSp>
      </p:grpSp>
      <p:grpSp>
        <p:nvGrpSpPr>
          <p:cNvPr id="12" name="Group 134"/>
          <p:cNvGrpSpPr>
            <a:grpSpLocks/>
          </p:cNvGrpSpPr>
          <p:nvPr/>
        </p:nvGrpSpPr>
        <p:grpSpPr bwMode="auto">
          <a:xfrm>
            <a:off x="4497388" y="3766840"/>
            <a:ext cx="2690812" cy="65088"/>
            <a:chOff x="4496594" y="4140200"/>
            <a:chExt cx="2691606" cy="64294"/>
          </a:xfrm>
        </p:grpSpPr>
        <p:sp>
          <p:nvSpPr>
            <p:cNvPr id="59505" name="Rectangle 68"/>
            <p:cNvSpPr>
              <a:spLocks/>
            </p:cNvSpPr>
            <p:nvPr/>
          </p:nvSpPr>
          <p:spPr bwMode="auto">
            <a:xfrm>
              <a:off x="66802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506" name="Straight Arrow Connector 109"/>
            <p:cNvCxnSpPr>
              <a:cxnSpLocks noChangeShapeType="1"/>
            </p:cNvCxnSpPr>
            <p:nvPr/>
          </p:nvCxnSpPr>
          <p:spPr bwMode="auto">
            <a:xfrm rot="5400000">
              <a:off x="5715000" y="2984500"/>
              <a:ext cx="1588" cy="2438400"/>
            </a:xfrm>
            <a:prstGeom prst="curvedConnector3">
              <a:avLst>
                <a:gd name="adj1" fmla="val 17216418"/>
              </a:avLst>
            </a:prstGeom>
            <a:noFill/>
            <a:ln w="28575">
              <a:solidFill>
                <a:schemeClr val="accent1"/>
              </a:solidFill>
              <a:round/>
              <a:headEnd/>
              <a:tailEnd type="arrow" w="med" len="med"/>
            </a:ln>
          </p:spPr>
        </p:cxnSp>
      </p:grpSp>
      <p:grpSp>
        <p:nvGrpSpPr>
          <p:cNvPr id="59427" name="Group 133"/>
          <p:cNvGrpSpPr>
            <a:grpSpLocks/>
          </p:cNvGrpSpPr>
          <p:nvPr/>
        </p:nvGrpSpPr>
        <p:grpSpPr bwMode="auto">
          <a:xfrm>
            <a:off x="4497388" y="3766840"/>
            <a:ext cx="1878012" cy="65088"/>
            <a:chOff x="4496594" y="4140200"/>
            <a:chExt cx="1878806" cy="64294"/>
          </a:xfrm>
        </p:grpSpPr>
        <p:sp>
          <p:nvSpPr>
            <p:cNvPr id="59503" name="Rectangle 63"/>
            <p:cNvSpPr>
              <a:spLocks/>
            </p:cNvSpPr>
            <p:nvPr/>
          </p:nvSpPr>
          <p:spPr bwMode="auto">
            <a:xfrm>
              <a:off x="5867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504" name="Straight Arrow Connector 109"/>
            <p:cNvCxnSpPr>
              <a:cxnSpLocks noChangeShapeType="1"/>
            </p:cNvCxnSpPr>
            <p:nvPr/>
          </p:nvCxnSpPr>
          <p:spPr bwMode="auto">
            <a:xfrm rot="5400000">
              <a:off x="5308600" y="3390900"/>
              <a:ext cx="1588" cy="1625600"/>
            </a:xfrm>
            <a:prstGeom prst="curvedConnector3">
              <a:avLst>
                <a:gd name="adj1" fmla="val 14395468"/>
              </a:avLst>
            </a:prstGeom>
            <a:noFill/>
            <a:ln w="28575">
              <a:solidFill>
                <a:schemeClr val="accent1"/>
              </a:solidFill>
              <a:round/>
              <a:headEnd/>
              <a:tailEnd type="arrow" w="med" len="med"/>
            </a:ln>
          </p:spPr>
        </p:cxnSp>
      </p:grpSp>
      <p:grpSp>
        <p:nvGrpSpPr>
          <p:cNvPr id="14" name="Group 132"/>
          <p:cNvGrpSpPr>
            <a:grpSpLocks/>
          </p:cNvGrpSpPr>
          <p:nvPr/>
        </p:nvGrpSpPr>
        <p:grpSpPr bwMode="auto">
          <a:xfrm>
            <a:off x="4497388" y="3766840"/>
            <a:ext cx="1065212" cy="65088"/>
            <a:chOff x="4496594" y="4140200"/>
            <a:chExt cx="1066006" cy="64294"/>
          </a:xfrm>
        </p:grpSpPr>
        <p:sp>
          <p:nvSpPr>
            <p:cNvPr id="59501" name="Rectangle 58"/>
            <p:cNvSpPr>
              <a:spLocks/>
            </p:cNvSpPr>
            <p:nvPr/>
          </p:nvSpPr>
          <p:spPr bwMode="auto">
            <a:xfrm>
              <a:off x="50546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502" name="Straight Arrow Connector 109"/>
            <p:cNvCxnSpPr>
              <a:cxnSpLocks noChangeShapeType="1"/>
            </p:cNvCxnSpPr>
            <p:nvPr/>
          </p:nvCxnSpPr>
          <p:spPr bwMode="auto">
            <a:xfrm rot="5400000">
              <a:off x="4902200" y="3797300"/>
              <a:ext cx="1588" cy="812800"/>
            </a:xfrm>
            <a:prstGeom prst="curvedConnector3">
              <a:avLst>
                <a:gd name="adj1" fmla="val 10824875"/>
              </a:avLst>
            </a:prstGeom>
            <a:noFill/>
            <a:ln w="28575">
              <a:solidFill>
                <a:schemeClr val="accent1"/>
              </a:solidFill>
              <a:round/>
              <a:headEnd/>
              <a:tailEnd type="arrow" w="med" len="med"/>
            </a:ln>
          </p:spPr>
        </p:cxnSp>
      </p:grpSp>
      <p:grpSp>
        <p:nvGrpSpPr>
          <p:cNvPr id="15" name="Group 122"/>
          <p:cNvGrpSpPr>
            <a:grpSpLocks/>
          </p:cNvGrpSpPr>
          <p:nvPr/>
        </p:nvGrpSpPr>
        <p:grpSpPr bwMode="auto">
          <a:xfrm>
            <a:off x="1498600" y="3220740"/>
            <a:ext cx="812800" cy="547688"/>
            <a:chOff x="1498600" y="3594100"/>
            <a:chExt cx="812800" cy="546894"/>
          </a:xfrm>
        </p:grpSpPr>
        <p:sp>
          <p:nvSpPr>
            <p:cNvPr id="59498" name="Rectangle 44"/>
            <p:cNvSpPr>
              <a:spLocks/>
            </p:cNvSpPr>
            <p:nvPr/>
          </p:nvSpPr>
          <p:spPr bwMode="auto">
            <a:xfrm>
              <a:off x="18034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99" name="Straight Arrow Connector 156"/>
            <p:cNvCxnSpPr>
              <a:cxnSpLocks noChangeShapeType="1"/>
            </p:cNvCxnSpPr>
            <p:nvPr/>
          </p:nvCxnSpPr>
          <p:spPr bwMode="auto">
            <a:xfrm rot="5400000">
              <a:off x="1816100" y="3898900"/>
              <a:ext cx="482600" cy="1588"/>
            </a:xfrm>
            <a:prstGeom prst="straightConnector1">
              <a:avLst/>
            </a:prstGeom>
            <a:noFill/>
            <a:ln w="28575">
              <a:solidFill>
                <a:schemeClr val="accent1"/>
              </a:solidFill>
              <a:round/>
              <a:headEnd/>
              <a:tailEnd type="arrow" w="med" len="med"/>
            </a:ln>
          </p:spPr>
        </p:cxnSp>
        <p:cxnSp>
          <p:nvCxnSpPr>
            <p:cNvPr id="59500" name="Straight Arrow Connector 232"/>
            <p:cNvCxnSpPr>
              <a:cxnSpLocks noChangeShapeType="1"/>
            </p:cNvCxnSpPr>
            <p:nvPr/>
          </p:nvCxnSpPr>
          <p:spPr bwMode="auto">
            <a:xfrm rot="5400000">
              <a:off x="1555750" y="3600450"/>
              <a:ext cx="444500" cy="558800"/>
            </a:xfrm>
            <a:prstGeom prst="straightConnector1">
              <a:avLst/>
            </a:prstGeom>
            <a:noFill/>
            <a:ln w="28575">
              <a:solidFill>
                <a:schemeClr val="accent1"/>
              </a:solidFill>
              <a:round/>
              <a:headEnd/>
              <a:tailEnd type="arrow" w="med" len="med"/>
            </a:ln>
          </p:spPr>
        </p:cxnSp>
      </p:grpSp>
      <p:grpSp>
        <p:nvGrpSpPr>
          <p:cNvPr id="59430" name="Group 123"/>
          <p:cNvGrpSpPr>
            <a:grpSpLocks/>
          </p:cNvGrpSpPr>
          <p:nvPr/>
        </p:nvGrpSpPr>
        <p:grpSpPr bwMode="auto">
          <a:xfrm>
            <a:off x="1498600" y="3220740"/>
            <a:ext cx="1625600" cy="547688"/>
            <a:chOff x="1498600" y="3594100"/>
            <a:chExt cx="1625600" cy="546894"/>
          </a:xfrm>
        </p:grpSpPr>
        <p:sp>
          <p:nvSpPr>
            <p:cNvPr id="59495" name="Rectangle 49"/>
            <p:cNvSpPr>
              <a:spLocks/>
            </p:cNvSpPr>
            <p:nvPr/>
          </p:nvSpPr>
          <p:spPr bwMode="auto">
            <a:xfrm>
              <a:off x="26162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96" name="Straight Arrow Connector 165"/>
            <p:cNvCxnSpPr>
              <a:cxnSpLocks noChangeShapeType="1"/>
            </p:cNvCxnSpPr>
            <p:nvPr/>
          </p:nvCxnSpPr>
          <p:spPr bwMode="auto">
            <a:xfrm rot="5400000">
              <a:off x="2628900" y="3898900"/>
              <a:ext cx="482600" cy="1588"/>
            </a:xfrm>
            <a:prstGeom prst="straightConnector1">
              <a:avLst/>
            </a:prstGeom>
            <a:noFill/>
            <a:ln w="28575">
              <a:solidFill>
                <a:schemeClr val="accent1"/>
              </a:solidFill>
              <a:round/>
              <a:headEnd/>
              <a:tailEnd type="arrow" w="med" len="med"/>
            </a:ln>
          </p:spPr>
        </p:cxnSp>
        <p:cxnSp>
          <p:nvCxnSpPr>
            <p:cNvPr id="59497" name="Straight Arrow Connector 235"/>
            <p:cNvCxnSpPr>
              <a:cxnSpLocks noChangeShapeType="1"/>
            </p:cNvCxnSpPr>
            <p:nvPr/>
          </p:nvCxnSpPr>
          <p:spPr bwMode="auto">
            <a:xfrm rot="5400000">
              <a:off x="1962150" y="3194050"/>
              <a:ext cx="444500" cy="1371600"/>
            </a:xfrm>
            <a:prstGeom prst="straightConnector1">
              <a:avLst/>
            </a:prstGeom>
            <a:noFill/>
            <a:ln w="28575">
              <a:solidFill>
                <a:schemeClr val="accent1"/>
              </a:solidFill>
              <a:round/>
              <a:headEnd/>
              <a:tailEnd type="arrow" w="med" len="med"/>
            </a:ln>
          </p:spPr>
        </p:cxnSp>
      </p:grpSp>
      <p:grpSp>
        <p:nvGrpSpPr>
          <p:cNvPr id="17" name="Group 124"/>
          <p:cNvGrpSpPr>
            <a:grpSpLocks/>
          </p:cNvGrpSpPr>
          <p:nvPr/>
        </p:nvGrpSpPr>
        <p:grpSpPr bwMode="auto">
          <a:xfrm>
            <a:off x="1498600" y="3220740"/>
            <a:ext cx="2438400" cy="547688"/>
            <a:chOff x="1498600" y="3594100"/>
            <a:chExt cx="2438400" cy="546894"/>
          </a:xfrm>
        </p:grpSpPr>
        <p:sp>
          <p:nvSpPr>
            <p:cNvPr id="59492" name="Rectangle 54"/>
            <p:cNvSpPr>
              <a:spLocks/>
            </p:cNvSpPr>
            <p:nvPr/>
          </p:nvSpPr>
          <p:spPr bwMode="auto">
            <a:xfrm>
              <a:off x="34290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93" name="Straight Arrow Connector 177"/>
            <p:cNvCxnSpPr>
              <a:cxnSpLocks noChangeShapeType="1"/>
            </p:cNvCxnSpPr>
            <p:nvPr/>
          </p:nvCxnSpPr>
          <p:spPr bwMode="auto">
            <a:xfrm rot="5400000">
              <a:off x="3441700" y="3898900"/>
              <a:ext cx="482600" cy="1588"/>
            </a:xfrm>
            <a:prstGeom prst="straightConnector1">
              <a:avLst/>
            </a:prstGeom>
            <a:noFill/>
            <a:ln w="28575">
              <a:solidFill>
                <a:schemeClr val="accent1"/>
              </a:solidFill>
              <a:round/>
              <a:headEnd/>
              <a:tailEnd type="arrow" w="med" len="med"/>
            </a:ln>
          </p:spPr>
        </p:cxnSp>
        <p:cxnSp>
          <p:nvCxnSpPr>
            <p:cNvPr id="59494" name="Straight Arrow Connector 238"/>
            <p:cNvCxnSpPr>
              <a:cxnSpLocks noChangeShapeType="1"/>
            </p:cNvCxnSpPr>
            <p:nvPr/>
          </p:nvCxnSpPr>
          <p:spPr bwMode="auto">
            <a:xfrm rot="5400000">
              <a:off x="2368550" y="2787650"/>
              <a:ext cx="444500" cy="2184400"/>
            </a:xfrm>
            <a:prstGeom prst="straightConnector1">
              <a:avLst/>
            </a:prstGeom>
            <a:noFill/>
            <a:ln w="28575">
              <a:solidFill>
                <a:schemeClr val="accent1"/>
              </a:solidFill>
              <a:round/>
              <a:headEnd/>
              <a:tailEnd type="arrow" w="med" len="med"/>
            </a:ln>
          </p:spPr>
        </p:cxnSp>
      </p:grpSp>
      <p:grpSp>
        <p:nvGrpSpPr>
          <p:cNvPr id="18" name="Group 127"/>
          <p:cNvGrpSpPr>
            <a:grpSpLocks/>
          </p:cNvGrpSpPr>
          <p:nvPr/>
        </p:nvGrpSpPr>
        <p:grpSpPr bwMode="auto">
          <a:xfrm>
            <a:off x="4749800" y="3220740"/>
            <a:ext cx="2438400" cy="547688"/>
            <a:chOff x="4749800" y="3594100"/>
            <a:chExt cx="2438400" cy="546894"/>
          </a:xfrm>
        </p:grpSpPr>
        <p:sp>
          <p:nvSpPr>
            <p:cNvPr id="59489" name="Rectangle 69"/>
            <p:cNvSpPr>
              <a:spLocks/>
            </p:cNvSpPr>
            <p:nvPr/>
          </p:nvSpPr>
          <p:spPr bwMode="auto">
            <a:xfrm>
              <a:off x="66802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90" name="Straight Arrow Connector 190"/>
            <p:cNvCxnSpPr>
              <a:cxnSpLocks noChangeShapeType="1"/>
            </p:cNvCxnSpPr>
            <p:nvPr/>
          </p:nvCxnSpPr>
          <p:spPr bwMode="auto">
            <a:xfrm rot="5400000">
              <a:off x="6692900" y="3898900"/>
              <a:ext cx="482600" cy="1588"/>
            </a:xfrm>
            <a:prstGeom prst="straightConnector1">
              <a:avLst/>
            </a:prstGeom>
            <a:noFill/>
            <a:ln w="28575">
              <a:solidFill>
                <a:schemeClr val="accent1"/>
              </a:solidFill>
              <a:round/>
              <a:headEnd/>
              <a:tailEnd type="arrow" w="med" len="med"/>
            </a:ln>
          </p:spPr>
        </p:cxnSp>
        <p:cxnSp>
          <p:nvCxnSpPr>
            <p:cNvPr id="59491" name="Straight Arrow Connector 241"/>
            <p:cNvCxnSpPr>
              <a:cxnSpLocks noChangeShapeType="1"/>
            </p:cNvCxnSpPr>
            <p:nvPr/>
          </p:nvCxnSpPr>
          <p:spPr bwMode="auto">
            <a:xfrm rot="5400000">
              <a:off x="5607050" y="2800350"/>
              <a:ext cx="469900" cy="2184400"/>
            </a:xfrm>
            <a:prstGeom prst="straightConnector1">
              <a:avLst/>
            </a:prstGeom>
            <a:noFill/>
            <a:ln w="28575">
              <a:solidFill>
                <a:schemeClr val="accent1"/>
              </a:solidFill>
              <a:round/>
              <a:headEnd/>
              <a:tailEnd type="arrow" w="med" len="med"/>
            </a:ln>
          </p:spPr>
        </p:cxnSp>
      </p:grpSp>
      <p:grpSp>
        <p:nvGrpSpPr>
          <p:cNvPr id="59433" name="Group 126"/>
          <p:cNvGrpSpPr>
            <a:grpSpLocks/>
          </p:cNvGrpSpPr>
          <p:nvPr/>
        </p:nvGrpSpPr>
        <p:grpSpPr bwMode="auto">
          <a:xfrm>
            <a:off x="4749800" y="3220740"/>
            <a:ext cx="1625600" cy="547688"/>
            <a:chOff x="4749800" y="3594100"/>
            <a:chExt cx="1625600" cy="546894"/>
          </a:xfrm>
        </p:grpSpPr>
        <p:sp>
          <p:nvSpPr>
            <p:cNvPr id="59486" name="Rectangle 64"/>
            <p:cNvSpPr>
              <a:spLocks/>
            </p:cNvSpPr>
            <p:nvPr/>
          </p:nvSpPr>
          <p:spPr bwMode="auto">
            <a:xfrm>
              <a:off x="58674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87" name="Straight Arrow Connector 186"/>
            <p:cNvCxnSpPr>
              <a:cxnSpLocks noChangeShapeType="1"/>
            </p:cNvCxnSpPr>
            <p:nvPr/>
          </p:nvCxnSpPr>
          <p:spPr bwMode="auto">
            <a:xfrm rot="5400000">
              <a:off x="5880100" y="3898900"/>
              <a:ext cx="482600" cy="1588"/>
            </a:xfrm>
            <a:prstGeom prst="straightConnector1">
              <a:avLst/>
            </a:prstGeom>
            <a:noFill/>
            <a:ln w="28575">
              <a:solidFill>
                <a:schemeClr val="accent1"/>
              </a:solidFill>
              <a:round/>
              <a:headEnd/>
              <a:tailEnd type="arrow" w="med" len="med"/>
            </a:ln>
          </p:spPr>
        </p:cxnSp>
        <p:cxnSp>
          <p:nvCxnSpPr>
            <p:cNvPr id="59488" name="Straight Arrow Connector 244"/>
            <p:cNvCxnSpPr>
              <a:cxnSpLocks noChangeShapeType="1"/>
            </p:cNvCxnSpPr>
            <p:nvPr/>
          </p:nvCxnSpPr>
          <p:spPr bwMode="auto">
            <a:xfrm rot="5400000">
              <a:off x="5200650" y="3206750"/>
              <a:ext cx="469900" cy="1371600"/>
            </a:xfrm>
            <a:prstGeom prst="straightConnector1">
              <a:avLst/>
            </a:prstGeom>
            <a:noFill/>
            <a:ln w="28575">
              <a:solidFill>
                <a:schemeClr val="accent1"/>
              </a:solidFill>
              <a:round/>
              <a:headEnd/>
              <a:tailEnd type="arrow" w="med" len="med"/>
            </a:ln>
          </p:spPr>
        </p:cxnSp>
      </p:grpSp>
      <p:grpSp>
        <p:nvGrpSpPr>
          <p:cNvPr id="20" name="Group 125"/>
          <p:cNvGrpSpPr>
            <a:grpSpLocks/>
          </p:cNvGrpSpPr>
          <p:nvPr/>
        </p:nvGrpSpPr>
        <p:grpSpPr bwMode="auto">
          <a:xfrm>
            <a:off x="4749800" y="3220740"/>
            <a:ext cx="812800" cy="547688"/>
            <a:chOff x="4749800" y="3594100"/>
            <a:chExt cx="812800" cy="546894"/>
          </a:xfrm>
        </p:grpSpPr>
        <p:sp>
          <p:nvSpPr>
            <p:cNvPr id="59483" name="Rectangle 59"/>
            <p:cNvSpPr>
              <a:spLocks/>
            </p:cNvSpPr>
            <p:nvPr/>
          </p:nvSpPr>
          <p:spPr bwMode="auto">
            <a:xfrm>
              <a:off x="50546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84" name="Straight Arrow Connector 183"/>
            <p:cNvCxnSpPr>
              <a:cxnSpLocks noChangeShapeType="1"/>
            </p:cNvCxnSpPr>
            <p:nvPr/>
          </p:nvCxnSpPr>
          <p:spPr bwMode="auto">
            <a:xfrm rot="5400000">
              <a:off x="5067300" y="3898900"/>
              <a:ext cx="482600" cy="1588"/>
            </a:xfrm>
            <a:prstGeom prst="straightConnector1">
              <a:avLst/>
            </a:prstGeom>
            <a:noFill/>
            <a:ln w="28575">
              <a:solidFill>
                <a:schemeClr val="accent1"/>
              </a:solidFill>
              <a:round/>
              <a:headEnd/>
              <a:tailEnd type="arrow" w="med" len="med"/>
            </a:ln>
          </p:spPr>
        </p:cxnSp>
        <p:cxnSp>
          <p:nvCxnSpPr>
            <p:cNvPr id="59485" name="Straight Arrow Connector 247"/>
            <p:cNvCxnSpPr>
              <a:cxnSpLocks noChangeShapeType="1"/>
            </p:cNvCxnSpPr>
            <p:nvPr/>
          </p:nvCxnSpPr>
          <p:spPr bwMode="auto">
            <a:xfrm rot="5400000">
              <a:off x="4794250" y="3613150"/>
              <a:ext cx="469900" cy="558800"/>
            </a:xfrm>
            <a:prstGeom prst="straightConnector1">
              <a:avLst/>
            </a:prstGeom>
            <a:noFill/>
            <a:ln w="28575">
              <a:solidFill>
                <a:schemeClr val="accent1"/>
              </a:solidFill>
              <a:round/>
              <a:headEnd/>
              <a:tailEnd type="arrow" w="med" len="med"/>
            </a:ln>
          </p:spPr>
        </p:cxnSp>
      </p:grpSp>
      <p:grpSp>
        <p:nvGrpSpPr>
          <p:cNvPr id="21" name="Group 119"/>
          <p:cNvGrpSpPr>
            <a:grpSpLocks/>
          </p:cNvGrpSpPr>
          <p:nvPr/>
        </p:nvGrpSpPr>
        <p:grpSpPr bwMode="auto">
          <a:xfrm>
            <a:off x="4749800" y="2687340"/>
            <a:ext cx="812800" cy="534988"/>
            <a:chOff x="4749800" y="3060700"/>
            <a:chExt cx="812800" cy="534194"/>
          </a:xfrm>
        </p:grpSpPr>
        <p:sp>
          <p:nvSpPr>
            <p:cNvPr id="59480" name="Rectangle 60"/>
            <p:cNvSpPr>
              <a:spLocks/>
            </p:cNvSpPr>
            <p:nvPr/>
          </p:nvSpPr>
          <p:spPr bwMode="auto">
            <a:xfrm>
              <a:off x="50546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81" name="Straight Arrow Connector 184"/>
            <p:cNvCxnSpPr>
              <a:cxnSpLocks noChangeShapeType="1"/>
            </p:cNvCxnSpPr>
            <p:nvPr/>
          </p:nvCxnSpPr>
          <p:spPr bwMode="auto">
            <a:xfrm rot="5400000">
              <a:off x="5067300" y="3352800"/>
              <a:ext cx="482600" cy="1588"/>
            </a:xfrm>
            <a:prstGeom prst="straightConnector1">
              <a:avLst/>
            </a:prstGeom>
            <a:noFill/>
            <a:ln w="28575">
              <a:solidFill>
                <a:schemeClr val="accent1"/>
              </a:solidFill>
              <a:round/>
              <a:headEnd/>
              <a:tailEnd type="arrow" w="med" len="med"/>
            </a:ln>
          </p:spPr>
        </p:cxnSp>
        <p:cxnSp>
          <p:nvCxnSpPr>
            <p:cNvPr id="59482" name="Straight Arrow Connector 250"/>
            <p:cNvCxnSpPr>
              <a:cxnSpLocks noChangeShapeType="1"/>
            </p:cNvCxnSpPr>
            <p:nvPr/>
          </p:nvCxnSpPr>
          <p:spPr bwMode="auto">
            <a:xfrm rot="5400000">
              <a:off x="4794250" y="3067050"/>
              <a:ext cx="469900" cy="558800"/>
            </a:xfrm>
            <a:prstGeom prst="straightConnector1">
              <a:avLst/>
            </a:prstGeom>
            <a:noFill/>
            <a:ln w="28575">
              <a:solidFill>
                <a:schemeClr val="accent1"/>
              </a:solidFill>
              <a:round/>
              <a:headEnd/>
              <a:tailEnd type="arrow" w="med" len="med"/>
            </a:ln>
          </p:spPr>
        </p:cxnSp>
      </p:grpSp>
      <p:grpSp>
        <p:nvGrpSpPr>
          <p:cNvPr id="22" name="Group 120"/>
          <p:cNvGrpSpPr>
            <a:grpSpLocks/>
          </p:cNvGrpSpPr>
          <p:nvPr/>
        </p:nvGrpSpPr>
        <p:grpSpPr bwMode="auto">
          <a:xfrm>
            <a:off x="4749800" y="2687340"/>
            <a:ext cx="1625600" cy="534988"/>
            <a:chOff x="4749800" y="3060700"/>
            <a:chExt cx="1625600" cy="534194"/>
          </a:xfrm>
        </p:grpSpPr>
        <p:sp>
          <p:nvSpPr>
            <p:cNvPr id="59477" name="Rectangle 65"/>
            <p:cNvSpPr>
              <a:spLocks/>
            </p:cNvSpPr>
            <p:nvPr/>
          </p:nvSpPr>
          <p:spPr bwMode="auto">
            <a:xfrm>
              <a:off x="58674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78" name="Straight Arrow Connector 185"/>
            <p:cNvCxnSpPr>
              <a:cxnSpLocks noChangeShapeType="1"/>
            </p:cNvCxnSpPr>
            <p:nvPr/>
          </p:nvCxnSpPr>
          <p:spPr bwMode="auto">
            <a:xfrm rot="5400000">
              <a:off x="5880100" y="3352800"/>
              <a:ext cx="482600" cy="1588"/>
            </a:xfrm>
            <a:prstGeom prst="straightConnector1">
              <a:avLst/>
            </a:prstGeom>
            <a:noFill/>
            <a:ln w="28575">
              <a:solidFill>
                <a:schemeClr val="accent1"/>
              </a:solidFill>
              <a:round/>
              <a:headEnd/>
              <a:tailEnd type="arrow" w="med" len="med"/>
            </a:ln>
          </p:spPr>
        </p:cxnSp>
        <p:cxnSp>
          <p:nvCxnSpPr>
            <p:cNvPr id="59479" name="Straight Arrow Connector 253"/>
            <p:cNvCxnSpPr>
              <a:cxnSpLocks noChangeShapeType="1"/>
            </p:cNvCxnSpPr>
            <p:nvPr/>
          </p:nvCxnSpPr>
          <p:spPr bwMode="auto">
            <a:xfrm rot="5400000">
              <a:off x="5200650" y="2660650"/>
              <a:ext cx="469900" cy="1371600"/>
            </a:xfrm>
            <a:prstGeom prst="straightConnector1">
              <a:avLst/>
            </a:prstGeom>
            <a:noFill/>
            <a:ln w="28575">
              <a:solidFill>
                <a:schemeClr val="accent1"/>
              </a:solidFill>
              <a:round/>
              <a:headEnd/>
              <a:tailEnd type="arrow" w="med" len="med"/>
            </a:ln>
          </p:spPr>
        </p:cxnSp>
      </p:grpSp>
      <p:grpSp>
        <p:nvGrpSpPr>
          <p:cNvPr id="23" name="Group 121"/>
          <p:cNvGrpSpPr>
            <a:grpSpLocks/>
          </p:cNvGrpSpPr>
          <p:nvPr/>
        </p:nvGrpSpPr>
        <p:grpSpPr bwMode="auto">
          <a:xfrm>
            <a:off x="4749800" y="2687340"/>
            <a:ext cx="2438400" cy="534988"/>
            <a:chOff x="4749800" y="3060700"/>
            <a:chExt cx="2438400" cy="534194"/>
          </a:xfrm>
        </p:grpSpPr>
        <p:sp>
          <p:nvSpPr>
            <p:cNvPr id="59474" name="Rectangle 70"/>
            <p:cNvSpPr>
              <a:spLocks/>
            </p:cNvSpPr>
            <p:nvPr/>
          </p:nvSpPr>
          <p:spPr bwMode="auto">
            <a:xfrm>
              <a:off x="66802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75" name="Straight Arrow Connector 191"/>
            <p:cNvCxnSpPr>
              <a:cxnSpLocks noChangeShapeType="1"/>
            </p:cNvCxnSpPr>
            <p:nvPr/>
          </p:nvCxnSpPr>
          <p:spPr bwMode="auto">
            <a:xfrm rot="5400000">
              <a:off x="6692900" y="3352800"/>
              <a:ext cx="482600" cy="1588"/>
            </a:xfrm>
            <a:prstGeom prst="straightConnector1">
              <a:avLst/>
            </a:prstGeom>
            <a:noFill/>
            <a:ln w="28575">
              <a:solidFill>
                <a:schemeClr val="accent1"/>
              </a:solidFill>
              <a:round/>
              <a:headEnd/>
              <a:tailEnd type="arrow" w="med" len="med"/>
            </a:ln>
          </p:spPr>
        </p:cxnSp>
        <p:cxnSp>
          <p:nvCxnSpPr>
            <p:cNvPr id="59476" name="Straight Arrow Connector 256"/>
            <p:cNvCxnSpPr>
              <a:cxnSpLocks noChangeShapeType="1"/>
            </p:cNvCxnSpPr>
            <p:nvPr/>
          </p:nvCxnSpPr>
          <p:spPr bwMode="auto">
            <a:xfrm rot="5400000">
              <a:off x="5607050" y="2254250"/>
              <a:ext cx="469900" cy="2184400"/>
            </a:xfrm>
            <a:prstGeom prst="straightConnector1">
              <a:avLst/>
            </a:prstGeom>
            <a:noFill/>
            <a:ln w="28575">
              <a:solidFill>
                <a:schemeClr val="accent1"/>
              </a:solidFill>
              <a:round/>
              <a:headEnd/>
              <a:tailEnd type="arrow" w="med" len="med"/>
            </a:ln>
          </p:spPr>
        </p:cxnSp>
      </p:grpSp>
      <p:grpSp>
        <p:nvGrpSpPr>
          <p:cNvPr id="24" name="Group 114"/>
          <p:cNvGrpSpPr>
            <a:grpSpLocks/>
          </p:cNvGrpSpPr>
          <p:nvPr/>
        </p:nvGrpSpPr>
        <p:grpSpPr bwMode="auto">
          <a:xfrm>
            <a:off x="4749800" y="2141240"/>
            <a:ext cx="2438400" cy="547688"/>
            <a:chOff x="4749800" y="2514600"/>
            <a:chExt cx="2438400" cy="546894"/>
          </a:xfrm>
        </p:grpSpPr>
        <p:sp>
          <p:nvSpPr>
            <p:cNvPr id="59471" name="Rectangle 71"/>
            <p:cNvSpPr>
              <a:spLocks/>
            </p:cNvSpPr>
            <p:nvPr/>
          </p:nvSpPr>
          <p:spPr bwMode="auto">
            <a:xfrm>
              <a:off x="66802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72" name="Straight Arrow Connector 189"/>
            <p:cNvCxnSpPr>
              <a:cxnSpLocks noChangeShapeType="1"/>
            </p:cNvCxnSpPr>
            <p:nvPr/>
          </p:nvCxnSpPr>
          <p:spPr bwMode="auto">
            <a:xfrm rot="5400000">
              <a:off x="6686550" y="2813050"/>
              <a:ext cx="495300" cy="1588"/>
            </a:xfrm>
            <a:prstGeom prst="straightConnector1">
              <a:avLst/>
            </a:prstGeom>
            <a:noFill/>
            <a:ln w="28575">
              <a:solidFill>
                <a:schemeClr val="accent1"/>
              </a:solidFill>
              <a:round/>
              <a:headEnd/>
              <a:tailEnd type="arrow" w="med" len="med"/>
            </a:ln>
          </p:spPr>
        </p:cxnSp>
        <p:cxnSp>
          <p:nvCxnSpPr>
            <p:cNvPr id="59473" name="Straight Arrow Connector 259"/>
            <p:cNvCxnSpPr>
              <a:cxnSpLocks noChangeShapeType="1"/>
            </p:cNvCxnSpPr>
            <p:nvPr/>
          </p:nvCxnSpPr>
          <p:spPr bwMode="auto">
            <a:xfrm rot="5400000">
              <a:off x="5607050" y="1708150"/>
              <a:ext cx="469900" cy="2184400"/>
            </a:xfrm>
            <a:prstGeom prst="straightConnector1">
              <a:avLst/>
            </a:prstGeom>
            <a:noFill/>
            <a:ln w="28575">
              <a:solidFill>
                <a:schemeClr val="accent1"/>
              </a:solidFill>
              <a:round/>
              <a:headEnd/>
              <a:tailEnd type="arrow" w="med" len="med"/>
            </a:ln>
          </p:spPr>
        </p:cxnSp>
      </p:grpSp>
      <p:grpSp>
        <p:nvGrpSpPr>
          <p:cNvPr id="25" name="Group 113"/>
          <p:cNvGrpSpPr>
            <a:grpSpLocks/>
          </p:cNvGrpSpPr>
          <p:nvPr/>
        </p:nvGrpSpPr>
        <p:grpSpPr bwMode="auto">
          <a:xfrm>
            <a:off x="4749800" y="2141240"/>
            <a:ext cx="1625600" cy="547688"/>
            <a:chOff x="4749800" y="2514600"/>
            <a:chExt cx="1625600" cy="546894"/>
          </a:xfrm>
        </p:grpSpPr>
        <p:sp>
          <p:nvSpPr>
            <p:cNvPr id="59468" name="Rectangle 66"/>
            <p:cNvSpPr>
              <a:spLocks/>
            </p:cNvSpPr>
            <p:nvPr/>
          </p:nvSpPr>
          <p:spPr bwMode="auto">
            <a:xfrm>
              <a:off x="58674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69" name="Straight Arrow Connector 188"/>
            <p:cNvCxnSpPr>
              <a:cxnSpLocks noChangeShapeType="1"/>
            </p:cNvCxnSpPr>
            <p:nvPr/>
          </p:nvCxnSpPr>
          <p:spPr bwMode="auto">
            <a:xfrm rot="5400000">
              <a:off x="5873750" y="2813050"/>
              <a:ext cx="495300" cy="1588"/>
            </a:xfrm>
            <a:prstGeom prst="straightConnector1">
              <a:avLst/>
            </a:prstGeom>
            <a:noFill/>
            <a:ln w="28575">
              <a:solidFill>
                <a:schemeClr val="accent1"/>
              </a:solidFill>
              <a:round/>
              <a:headEnd/>
              <a:tailEnd type="arrow" w="med" len="med"/>
            </a:ln>
          </p:spPr>
        </p:cxnSp>
        <p:cxnSp>
          <p:nvCxnSpPr>
            <p:cNvPr id="59470" name="Straight Arrow Connector 262"/>
            <p:cNvCxnSpPr>
              <a:cxnSpLocks noChangeShapeType="1"/>
            </p:cNvCxnSpPr>
            <p:nvPr/>
          </p:nvCxnSpPr>
          <p:spPr bwMode="auto">
            <a:xfrm rot="5400000">
              <a:off x="5200650" y="2114550"/>
              <a:ext cx="469900" cy="1371600"/>
            </a:xfrm>
            <a:prstGeom prst="straightConnector1">
              <a:avLst/>
            </a:prstGeom>
            <a:noFill/>
            <a:ln w="28575">
              <a:solidFill>
                <a:schemeClr val="accent1"/>
              </a:solidFill>
              <a:round/>
              <a:headEnd/>
              <a:tailEnd type="arrow" w="med" len="med"/>
            </a:ln>
          </p:spPr>
        </p:cxnSp>
      </p:grpSp>
      <p:grpSp>
        <p:nvGrpSpPr>
          <p:cNvPr id="26" name="Group 112"/>
          <p:cNvGrpSpPr>
            <a:grpSpLocks/>
          </p:cNvGrpSpPr>
          <p:nvPr/>
        </p:nvGrpSpPr>
        <p:grpSpPr bwMode="auto">
          <a:xfrm>
            <a:off x="4749800" y="2141240"/>
            <a:ext cx="812800" cy="547688"/>
            <a:chOff x="4749800" y="2514600"/>
            <a:chExt cx="812800" cy="546894"/>
          </a:xfrm>
        </p:grpSpPr>
        <p:sp>
          <p:nvSpPr>
            <p:cNvPr id="59465" name="Rectangle 61"/>
            <p:cNvSpPr>
              <a:spLocks/>
            </p:cNvSpPr>
            <p:nvPr/>
          </p:nvSpPr>
          <p:spPr bwMode="auto">
            <a:xfrm>
              <a:off x="50546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66" name="Straight Arrow Connector 187"/>
            <p:cNvCxnSpPr>
              <a:cxnSpLocks noChangeShapeType="1"/>
            </p:cNvCxnSpPr>
            <p:nvPr/>
          </p:nvCxnSpPr>
          <p:spPr bwMode="auto">
            <a:xfrm rot="5400000">
              <a:off x="5060950" y="2813050"/>
              <a:ext cx="495300" cy="1588"/>
            </a:xfrm>
            <a:prstGeom prst="straightConnector1">
              <a:avLst/>
            </a:prstGeom>
            <a:noFill/>
            <a:ln w="28575">
              <a:solidFill>
                <a:schemeClr val="accent1"/>
              </a:solidFill>
              <a:round/>
              <a:headEnd/>
              <a:tailEnd type="arrow" w="med" len="med"/>
            </a:ln>
          </p:spPr>
        </p:cxnSp>
        <p:cxnSp>
          <p:nvCxnSpPr>
            <p:cNvPr id="59467" name="Straight Arrow Connector 265"/>
            <p:cNvCxnSpPr>
              <a:cxnSpLocks noChangeShapeType="1"/>
            </p:cNvCxnSpPr>
            <p:nvPr/>
          </p:nvCxnSpPr>
          <p:spPr bwMode="auto">
            <a:xfrm rot="5400000">
              <a:off x="4794250" y="2520950"/>
              <a:ext cx="469900" cy="558800"/>
            </a:xfrm>
            <a:prstGeom prst="straightConnector1">
              <a:avLst/>
            </a:prstGeom>
            <a:noFill/>
            <a:ln w="28575">
              <a:solidFill>
                <a:schemeClr val="accent1"/>
              </a:solidFill>
              <a:round/>
              <a:headEnd/>
              <a:tailEnd type="arrow" w="med" len="med"/>
            </a:ln>
          </p:spPr>
        </p:cxnSp>
      </p:grpSp>
      <p:grpSp>
        <p:nvGrpSpPr>
          <p:cNvPr id="27" name="Group 118"/>
          <p:cNvGrpSpPr>
            <a:grpSpLocks/>
          </p:cNvGrpSpPr>
          <p:nvPr/>
        </p:nvGrpSpPr>
        <p:grpSpPr bwMode="auto">
          <a:xfrm>
            <a:off x="1498600" y="2687340"/>
            <a:ext cx="2438400" cy="534988"/>
            <a:chOff x="1498600" y="3060700"/>
            <a:chExt cx="2438400" cy="534194"/>
          </a:xfrm>
        </p:grpSpPr>
        <p:sp>
          <p:nvSpPr>
            <p:cNvPr id="59462" name="Rectangle 55"/>
            <p:cNvSpPr>
              <a:spLocks/>
            </p:cNvSpPr>
            <p:nvPr/>
          </p:nvSpPr>
          <p:spPr bwMode="auto">
            <a:xfrm>
              <a:off x="34290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63" name="Straight Arrow Connector 180"/>
            <p:cNvCxnSpPr>
              <a:cxnSpLocks noChangeShapeType="1"/>
            </p:cNvCxnSpPr>
            <p:nvPr/>
          </p:nvCxnSpPr>
          <p:spPr bwMode="auto">
            <a:xfrm rot="5400000">
              <a:off x="3441700" y="3352800"/>
              <a:ext cx="482600" cy="1588"/>
            </a:xfrm>
            <a:prstGeom prst="straightConnector1">
              <a:avLst/>
            </a:prstGeom>
            <a:noFill/>
            <a:ln w="28575">
              <a:solidFill>
                <a:schemeClr val="accent1"/>
              </a:solidFill>
              <a:round/>
              <a:headEnd/>
              <a:tailEnd type="arrow" w="med" len="med"/>
            </a:ln>
          </p:spPr>
        </p:cxnSp>
        <p:cxnSp>
          <p:nvCxnSpPr>
            <p:cNvPr id="59464" name="Straight Arrow Connector 268"/>
            <p:cNvCxnSpPr>
              <a:cxnSpLocks noChangeShapeType="1"/>
            </p:cNvCxnSpPr>
            <p:nvPr/>
          </p:nvCxnSpPr>
          <p:spPr bwMode="auto">
            <a:xfrm rot="5400000">
              <a:off x="2368550" y="2241550"/>
              <a:ext cx="444500" cy="2184400"/>
            </a:xfrm>
            <a:prstGeom prst="straightConnector1">
              <a:avLst/>
            </a:prstGeom>
            <a:noFill/>
            <a:ln w="28575">
              <a:solidFill>
                <a:schemeClr val="accent1"/>
              </a:solidFill>
              <a:round/>
              <a:headEnd/>
              <a:tailEnd type="arrow" w="med" len="med"/>
            </a:ln>
          </p:spPr>
        </p:cxnSp>
      </p:grpSp>
      <p:grpSp>
        <p:nvGrpSpPr>
          <p:cNvPr id="28" name="Group 117"/>
          <p:cNvGrpSpPr>
            <a:grpSpLocks/>
          </p:cNvGrpSpPr>
          <p:nvPr/>
        </p:nvGrpSpPr>
        <p:grpSpPr bwMode="auto">
          <a:xfrm>
            <a:off x="1498600" y="2687340"/>
            <a:ext cx="1625600" cy="534988"/>
            <a:chOff x="1498600" y="3060700"/>
            <a:chExt cx="1625600" cy="534194"/>
          </a:xfrm>
        </p:grpSpPr>
        <p:sp>
          <p:nvSpPr>
            <p:cNvPr id="59459" name="Rectangle 50"/>
            <p:cNvSpPr>
              <a:spLocks/>
            </p:cNvSpPr>
            <p:nvPr/>
          </p:nvSpPr>
          <p:spPr bwMode="auto">
            <a:xfrm>
              <a:off x="26162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60" name="Straight Arrow Connector 162"/>
            <p:cNvCxnSpPr>
              <a:cxnSpLocks noChangeShapeType="1"/>
            </p:cNvCxnSpPr>
            <p:nvPr/>
          </p:nvCxnSpPr>
          <p:spPr bwMode="auto">
            <a:xfrm rot="5400000">
              <a:off x="2628900" y="3352800"/>
              <a:ext cx="482600" cy="1588"/>
            </a:xfrm>
            <a:prstGeom prst="straightConnector1">
              <a:avLst/>
            </a:prstGeom>
            <a:noFill/>
            <a:ln w="28575">
              <a:solidFill>
                <a:schemeClr val="accent1"/>
              </a:solidFill>
              <a:round/>
              <a:headEnd/>
              <a:tailEnd type="arrow" w="med" len="med"/>
            </a:ln>
          </p:spPr>
        </p:cxnSp>
        <p:cxnSp>
          <p:nvCxnSpPr>
            <p:cNvPr id="59461" name="Straight Arrow Connector 271"/>
            <p:cNvCxnSpPr>
              <a:cxnSpLocks noChangeShapeType="1"/>
            </p:cNvCxnSpPr>
            <p:nvPr/>
          </p:nvCxnSpPr>
          <p:spPr bwMode="auto">
            <a:xfrm rot="5400000">
              <a:off x="1962150" y="2647950"/>
              <a:ext cx="444500" cy="1371600"/>
            </a:xfrm>
            <a:prstGeom prst="straightConnector1">
              <a:avLst/>
            </a:prstGeom>
            <a:noFill/>
            <a:ln w="28575">
              <a:solidFill>
                <a:schemeClr val="accent1"/>
              </a:solidFill>
              <a:round/>
              <a:headEnd/>
              <a:tailEnd type="arrow" w="med" len="med"/>
            </a:ln>
          </p:spPr>
        </p:cxnSp>
      </p:grpSp>
      <p:grpSp>
        <p:nvGrpSpPr>
          <p:cNvPr id="29" name="Group 116"/>
          <p:cNvGrpSpPr>
            <a:grpSpLocks/>
          </p:cNvGrpSpPr>
          <p:nvPr/>
        </p:nvGrpSpPr>
        <p:grpSpPr bwMode="auto">
          <a:xfrm>
            <a:off x="1498600" y="2687340"/>
            <a:ext cx="812800" cy="534988"/>
            <a:chOff x="1498600" y="3060700"/>
            <a:chExt cx="812800" cy="534194"/>
          </a:xfrm>
        </p:grpSpPr>
        <p:sp>
          <p:nvSpPr>
            <p:cNvPr id="59456" name="Rectangle 45"/>
            <p:cNvSpPr>
              <a:spLocks/>
            </p:cNvSpPr>
            <p:nvPr/>
          </p:nvSpPr>
          <p:spPr bwMode="auto">
            <a:xfrm>
              <a:off x="18034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57" name="Straight Arrow Connector 159"/>
            <p:cNvCxnSpPr>
              <a:cxnSpLocks noChangeShapeType="1"/>
            </p:cNvCxnSpPr>
            <p:nvPr/>
          </p:nvCxnSpPr>
          <p:spPr bwMode="auto">
            <a:xfrm rot="5400000">
              <a:off x="1816100" y="3352800"/>
              <a:ext cx="482600" cy="1588"/>
            </a:xfrm>
            <a:prstGeom prst="straightConnector1">
              <a:avLst/>
            </a:prstGeom>
            <a:noFill/>
            <a:ln w="28575">
              <a:solidFill>
                <a:schemeClr val="accent1"/>
              </a:solidFill>
              <a:round/>
              <a:headEnd/>
              <a:tailEnd type="arrow" w="med" len="med"/>
            </a:ln>
          </p:spPr>
        </p:cxnSp>
        <p:cxnSp>
          <p:nvCxnSpPr>
            <p:cNvPr id="59458" name="Straight Arrow Connector 274"/>
            <p:cNvCxnSpPr>
              <a:cxnSpLocks noChangeShapeType="1"/>
            </p:cNvCxnSpPr>
            <p:nvPr/>
          </p:nvCxnSpPr>
          <p:spPr bwMode="auto">
            <a:xfrm rot="5400000">
              <a:off x="1555750" y="3054350"/>
              <a:ext cx="444500" cy="558800"/>
            </a:xfrm>
            <a:prstGeom prst="straightConnector1">
              <a:avLst/>
            </a:prstGeom>
            <a:noFill/>
            <a:ln w="28575">
              <a:solidFill>
                <a:schemeClr val="accent1"/>
              </a:solidFill>
              <a:round/>
              <a:headEnd/>
              <a:tailEnd type="arrow" w="med" len="med"/>
            </a:ln>
          </p:spPr>
        </p:cxnSp>
      </p:grpSp>
      <p:grpSp>
        <p:nvGrpSpPr>
          <p:cNvPr id="30" name="Group 108"/>
          <p:cNvGrpSpPr>
            <a:grpSpLocks/>
          </p:cNvGrpSpPr>
          <p:nvPr/>
        </p:nvGrpSpPr>
        <p:grpSpPr bwMode="auto">
          <a:xfrm>
            <a:off x="1498600" y="2141240"/>
            <a:ext cx="812800" cy="547688"/>
            <a:chOff x="1498600" y="2514600"/>
            <a:chExt cx="812800" cy="546894"/>
          </a:xfrm>
        </p:grpSpPr>
        <p:sp>
          <p:nvSpPr>
            <p:cNvPr id="59453" name="Rectangle 46"/>
            <p:cNvSpPr>
              <a:spLocks/>
            </p:cNvSpPr>
            <p:nvPr/>
          </p:nvSpPr>
          <p:spPr bwMode="auto">
            <a:xfrm>
              <a:off x="18034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54" name="Straight Arrow Connector 168"/>
            <p:cNvCxnSpPr>
              <a:cxnSpLocks noChangeShapeType="1"/>
            </p:cNvCxnSpPr>
            <p:nvPr/>
          </p:nvCxnSpPr>
          <p:spPr bwMode="auto">
            <a:xfrm rot="5400000">
              <a:off x="1809750" y="2813050"/>
              <a:ext cx="495300" cy="1588"/>
            </a:xfrm>
            <a:prstGeom prst="straightConnector1">
              <a:avLst/>
            </a:prstGeom>
            <a:noFill/>
            <a:ln w="28575">
              <a:solidFill>
                <a:schemeClr val="accent1"/>
              </a:solidFill>
              <a:round/>
              <a:headEnd/>
              <a:tailEnd type="arrow" w="med" len="med"/>
            </a:ln>
          </p:spPr>
        </p:cxnSp>
        <p:cxnSp>
          <p:nvCxnSpPr>
            <p:cNvPr id="59455" name="Straight Arrow Connector 278"/>
            <p:cNvCxnSpPr>
              <a:cxnSpLocks noChangeShapeType="1"/>
            </p:cNvCxnSpPr>
            <p:nvPr/>
          </p:nvCxnSpPr>
          <p:spPr bwMode="auto">
            <a:xfrm rot="5400000">
              <a:off x="1555750" y="2508250"/>
              <a:ext cx="444500" cy="558800"/>
            </a:xfrm>
            <a:prstGeom prst="straightConnector1">
              <a:avLst/>
            </a:prstGeom>
            <a:noFill/>
            <a:ln w="28575">
              <a:solidFill>
                <a:schemeClr val="accent1"/>
              </a:solidFill>
              <a:round/>
              <a:headEnd/>
              <a:tailEnd type="arrow" w="med" len="med"/>
            </a:ln>
          </p:spPr>
        </p:cxnSp>
      </p:grpSp>
      <p:grpSp>
        <p:nvGrpSpPr>
          <p:cNvPr id="31" name="Group 109"/>
          <p:cNvGrpSpPr>
            <a:grpSpLocks/>
          </p:cNvGrpSpPr>
          <p:nvPr/>
        </p:nvGrpSpPr>
        <p:grpSpPr bwMode="auto">
          <a:xfrm>
            <a:off x="1498600" y="2141240"/>
            <a:ext cx="1625600" cy="547688"/>
            <a:chOff x="1498600" y="2514600"/>
            <a:chExt cx="1625600" cy="546894"/>
          </a:xfrm>
        </p:grpSpPr>
        <p:sp>
          <p:nvSpPr>
            <p:cNvPr id="59450" name="Rectangle 51"/>
            <p:cNvSpPr>
              <a:spLocks/>
            </p:cNvSpPr>
            <p:nvPr/>
          </p:nvSpPr>
          <p:spPr bwMode="auto">
            <a:xfrm>
              <a:off x="26162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51" name="Straight Arrow Connector 171"/>
            <p:cNvCxnSpPr>
              <a:cxnSpLocks noChangeShapeType="1"/>
            </p:cNvCxnSpPr>
            <p:nvPr/>
          </p:nvCxnSpPr>
          <p:spPr bwMode="auto">
            <a:xfrm rot="5400000">
              <a:off x="2622550" y="2813050"/>
              <a:ext cx="495300" cy="1588"/>
            </a:xfrm>
            <a:prstGeom prst="straightConnector1">
              <a:avLst/>
            </a:prstGeom>
            <a:noFill/>
            <a:ln w="28575">
              <a:solidFill>
                <a:schemeClr val="accent1"/>
              </a:solidFill>
              <a:round/>
              <a:headEnd/>
              <a:tailEnd type="arrow" w="med" len="med"/>
            </a:ln>
          </p:spPr>
        </p:cxnSp>
        <p:cxnSp>
          <p:nvCxnSpPr>
            <p:cNvPr id="59452" name="Straight Arrow Connector 281"/>
            <p:cNvCxnSpPr>
              <a:cxnSpLocks noChangeShapeType="1"/>
            </p:cNvCxnSpPr>
            <p:nvPr/>
          </p:nvCxnSpPr>
          <p:spPr bwMode="auto">
            <a:xfrm rot="5400000">
              <a:off x="1962150" y="2101850"/>
              <a:ext cx="444500" cy="1371600"/>
            </a:xfrm>
            <a:prstGeom prst="straightConnector1">
              <a:avLst/>
            </a:prstGeom>
            <a:noFill/>
            <a:ln w="28575">
              <a:solidFill>
                <a:schemeClr val="accent1"/>
              </a:solidFill>
              <a:round/>
              <a:headEnd/>
              <a:tailEnd type="arrow" w="med" len="med"/>
            </a:ln>
          </p:spPr>
        </p:cxnSp>
      </p:grpSp>
      <p:grpSp>
        <p:nvGrpSpPr>
          <p:cNvPr id="64" name="Group 110"/>
          <p:cNvGrpSpPr>
            <a:grpSpLocks/>
          </p:cNvGrpSpPr>
          <p:nvPr/>
        </p:nvGrpSpPr>
        <p:grpSpPr bwMode="auto">
          <a:xfrm>
            <a:off x="1498600" y="2141240"/>
            <a:ext cx="2438400" cy="547688"/>
            <a:chOff x="1498600" y="2514600"/>
            <a:chExt cx="2438400" cy="546894"/>
          </a:xfrm>
        </p:grpSpPr>
        <p:sp>
          <p:nvSpPr>
            <p:cNvPr id="59447" name="Rectangle 56"/>
            <p:cNvSpPr>
              <a:spLocks/>
            </p:cNvSpPr>
            <p:nvPr/>
          </p:nvSpPr>
          <p:spPr bwMode="auto">
            <a:xfrm>
              <a:off x="34290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48" name="Straight Arrow Connector 174"/>
            <p:cNvCxnSpPr>
              <a:cxnSpLocks noChangeShapeType="1"/>
            </p:cNvCxnSpPr>
            <p:nvPr/>
          </p:nvCxnSpPr>
          <p:spPr bwMode="auto">
            <a:xfrm rot="5400000">
              <a:off x="3435350" y="2813050"/>
              <a:ext cx="495300" cy="1588"/>
            </a:xfrm>
            <a:prstGeom prst="straightConnector1">
              <a:avLst/>
            </a:prstGeom>
            <a:noFill/>
            <a:ln w="28575">
              <a:solidFill>
                <a:schemeClr val="accent1"/>
              </a:solidFill>
              <a:round/>
              <a:headEnd/>
              <a:tailEnd type="arrow" w="med" len="med"/>
            </a:ln>
          </p:spPr>
        </p:cxnSp>
        <p:cxnSp>
          <p:nvCxnSpPr>
            <p:cNvPr id="59449" name="Straight Arrow Connector 284"/>
            <p:cNvCxnSpPr>
              <a:cxnSpLocks noChangeShapeType="1"/>
            </p:cNvCxnSpPr>
            <p:nvPr/>
          </p:nvCxnSpPr>
          <p:spPr bwMode="auto">
            <a:xfrm rot="5400000">
              <a:off x="2368550" y="1695450"/>
              <a:ext cx="444500" cy="2184400"/>
            </a:xfrm>
            <a:prstGeom prst="straightConnector1">
              <a:avLst/>
            </a:prstGeom>
            <a:noFill/>
            <a:ln w="28575">
              <a:solidFill>
                <a:schemeClr val="accent1"/>
              </a:solidFill>
              <a:round/>
              <a:headEnd/>
              <a:tailEnd type="arrow" w="med" len="med"/>
            </a:ln>
          </p:spPr>
        </p:cxnSp>
      </p:grpSp>
      <p:sp>
        <p:nvSpPr>
          <p:cNvPr id="129" name="TextBox 128"/>
          <p:cNvSpPr txBox="1"/>
          <p:nvPr/>
        </p:nvSpPr>
        <p:spPr>
          <a:xfrm>
            <a:off x="3321470" y="5373216"/>
            <a:ext cx="5715026" cy="1107996"/>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2400" b="1" i="1" dirty="0" smtClean="0">
                <a:solidFill>
                  <a:srgbClr val="000000"/>
                </a:solidFill>
                <a:latin typeface="Eurostile"/>
                <a:cs typeface="Eurostile"/>
              </a:rPr>
              <a:t>Simplified</a:t>
            </a:r>
            <a:r>
              <a:rPr lang="en-US" sz="2400" dirty="0" smtClean="0">
                <a:solidFill>
                  <a:srgbClr val="000000"/>
                </a:solidFill>
                <a:latin typeface="Eurostile"/>
                <a:cs typeface="Eurostile"/>
              </a:rPr>
              <a:t> representation of H.264/SVC</a:t>
            </a:r>
          </a:p>
          <a:p>
            <a:pPr marL="342900" indent="-342900">
              <a:buFont typeface="Arial"/>
              <a:buChar char="•"/>
            </a:pPr>
            <a:r>
              <a:rPr lang="en-US" sz="1400" dirty="0" smtClean="0">
                <a:solidFill>
                  <a:srgbClr val="000000"/>
                </a:solidFill>
                <a:latin typeface="Eurostile"/>
                <a:cs typeface="Eurostile"/>
              </a:rPr>
              <a:t>the H.264 motion vectors of a frame can point to 16 different frames</a:t>
            </a:r>
          </a:p>
          <a:p>
            <a:pPr marL="342900" indent="-342900">
              <a:buFont typeface="Arial"/>
              <a:buChar char="•"/>
            </a:pPr>
            <a:r>
              <a:rPr lang="en-US" sz="1400" dirty="0" smtClean="0">
                <a:solidFill>
                  <a:srgbClr val="000000"/>
                </a:solidFill>
                <a:latin typeface="Eurostile"/>
                <a:cs typeface="Eurostile"/>
              </a:rPr>
              <a:t>motion vectors in H.264 can cross I-frames</a:t>
            </a:r>
          </a:p>
          <a:p>
            <a:pPr marL="342900" indent="-342900">
              <a:buFont typeface="Arial"/>
              <a:buChar char="•"/>
            </a:pPr>
            <a:r>
              <a:rPr lang="en-US" sz="1400" dirty="0" smtClean="0">
                <a:solidFill>
                  <a:srgbClr val="000000"/>
                </a:solidFill>
                <a:latin typeface="Eurostile"/>
                <a:cs typeface="Eurostile"/>
              </a:rPr>
              <a:t>...</a:t>
            </a:r>
          </a:p>
        </p:txBody>
      </p:sp>
    </p:spTree>
    <p:extLst>
      <p:ext uri="{BB962C8B-B14F-4D97-AF65-F5344CB8AC3E}">
        <p14:creationId xmlns:p14="http://schemas.microsoft.com/office/powerpoint/2010/main" val="42605748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6"/>
                                        </p:tgtEl>
                                      </p:cBhvr>
                                    </p:animEffect>
                                    <p:set>
                                      <p:cBhvr>
                                        <p:cTn id="7" dur="1" fill="hold">
                                          <p:stCondLst>
                                            <p:cond delay="499"/>
                                          </p:stCondLst>
                                        </p:cTn>
                                        <p:tgtEl>
                                          <p:spTgt spid="6"/>
                                        </p:tgtEl>
                                        <p:attrNameLst>
                                          <p:attrName>style.visibility</p:attrName>
                                        </p:attrNameLst>
                                      </p:cBhvr>
                                      <p:to>
                                        <p:strVal val="hidden"/>
                                      </p:to>
                                    </p:set>
                                  </p:childTnLst>
                                </p:cTn>
                              </p:par>
                            </p:childTnLst>
                          </p:cTn>
                        </p:par>
                        <p:par>
                          <p:cTn id="8" fill="hold">
                            <p:stCondLst>
                              <p:cond delay="500"/>
                            </p:stCondLst>
                            <p:childTnLst>
                              <p:par>
                                <p:cTn id="9" presetID="9" presetClass="exit" presetSubtype="0" fill="hold" nodeType="afterEffect">
                                  <p:stCondLst>
                                    <p:cond delay="0"/>
                                  </p:stCondLst>
                                  <p:childTnLst>
                                    <p:animEffect transition="out" filter="dissolve">
                                      <p:cBhvr>
                                        <p:cTn id="10" dur="500"/>
                                        <p:tgtEl>
                                          <p:spTgt spid="30"/>
                                        </p:tgtEl>
                                      </p:cBhvr>
                                    </p:animEffect>
                                    <p:set>
                                      <p:cBhvr>
                                        <p:cTn id="11" dur="1" fill="hold">
                                          <p:stCondLst>
                                            <p:cond delay="499"/>
                                          </p:stCondLst>
                                        </p:cTn>
                                        <p:tgtEl>
                                          <p:spTgt spid="30"/>
                                        </p:tgtEl>
                                        <p:attrNameLst>
                                          <p:attrName>style.visibility</p:attrName>
                                        </p:attrNameLst>
                                      </p:cBhvr>
                                      <p:to>
                                        <p:strVal val="hidden"/>
                                      </p:to>
                                    </p:set>
                                  </p:childTnLst>
                                </p:cTn>
                              </p:par>
                            </p:childTnLst>
                          </p:cTn>
                        </p:par>
                        <p:par>
                          <p:cTn id="12" fill="hold">
                            <p:stCondLst>
                              <p:cond delay="1000"/>
                            </p:stCondLst>
                            <p:childTnLst>
                              <p:par>
                                <p:cTn id="13" presetID="9" presetClass="exit" presetSubtype="0" fill="hold" nodeType="afterEffect">
                                  <p:stCondLst>
                                    <p:cond delay="0"/>
                                  </p:stCondLst>
                                  <p:childTnLst>
                                    <p:animEffect transition="out" filter="dissolve">
                                      <p:cBhvr>
                                        <p:cTn id="14" dur="500"/>
                                        <p:tgtEl>
                                          <p:spTgt spid="31"/>
                                        </p:tgtEl>
                                      </p:cBhvr>
                                    </p:animEffect>
                                    <p:set>
                                      <p:cBhvr>
                                        <p:cTn id="15" dur="1" fill="hold">
                                          <p:stCondLst>
                                            <p:cond delay="499"/>
                                          </p:stCondLst>
                                        </p:cTn>
                                        <p:tgtEl>
                                          <p:spTgt spid="31"/>
                                        </p:tgtEl>
                                        <p:attrNameLst>
                                          <p:attrName>style.visibility</p:attrName>
                                        </p:attrNameLst>
                                      </p:cBhvr>
                                      <p:to>
                                        <p:strVal val="hidden"/>
                                      </p:to>
                                    </p:set>
                                  </p:childTnLst>
                                </p:cTn>
                              </p:par>
                            </p:childTnLst>
                          </p:cTn>
                        </p:par>
                        <p:par>
                          <p:cTn id="16" fill="hold">
                            <p:stCondLst>
                              <p:cond delay="1500"/>
                            </p:stCondLst>
                            <p:childTnLst>
                              <p:par>
                                <p:cTn id="17" presetID="9" presetClass="exit" presetSubtype="0" fill="hold" nodeType="afterEffect">
                                  <p:stCondLst>
                                    <p:cond delay="0"/>
                                  </p:stCondLst>
                                  <p:childTnLst>
                                    <p:animEffect transition="out" filter="dissolve">
                                      <p:cBhvr>
                                        <p:cTn id="18" dur="500"/>
                                        <p:tgtEl>
                                          <p:spTgt spid="64"/>
                                        </p:tgtEl>
                                      </p:cBhvr>
                                    </p:animEffect>
                                    <p:set>
                                      <p:cBhvr>
                                        <p:cTn id="19" dur="1" fill="hold">
                                          <p:stCondLst>
                                            <p:cond delay="499"/>
                                          </p:stCondLst>
                                        </p:cTn>
                                        <p:tgtEl>
                                          <p:spTgt spid="64"/>
                                        </p:tgtEl>
                                        <p:attrNameLst>
                                          <p:attrName>style.visibility</p:attrName>
                                        </p:attrNameLst>
                                      </p:cBhvr>
                                      <p:to>
                                        <p:strVal val="hidden"/>
                                      </p:to>
                                    </p:set>
                                  </p:childTnLst>
                                </p:cTn>
                              </p:par>
                            </p:childTnLst>
                          </p:cTn>
                        </p:par>
                        <p:par>
                          <p:cTn id="20" fill="hold">
                            <p:stCondLst>
                              <p:cond delay="2000"/>
                            </p:stCondLst>
                            <p:childTnLst>
                              <p:par>
                                <p:cTn id="21" presetID="9" presetClass="exit" presetSubtype="0" fill="hold" nodeType="afterEffect">
                                  <p:stCondLst>
                                    <p:cond delay="0"/>
                                  </p:stCondLst>
                                  <p:childTnLst>
                                    <p:animEffect transition="out" filter="dissolve">
                                      <p:cBhvr>
                                        <p:cTn id="22" dur="500"/>
                                        <p:tgtEl>
                                          <p:spTgt spid="7"/>
                                        </p:tgtEl>
                                      </p:cBhvr>
                                    </p:animEffect>
                                    <p:set>
                                      <p:cBhvr>
                                        <p:cTn id="23" dur="1" fill="hold">
                                          <p:stCondLst>
                                            <p:cond delay="499"/>
                                          </p:stCondLst>
                                        </p:cTn>
                                        <p:tgtEl>
                                          <p:spTgt spid="7"/>
                                        </p:tgtEl>
                                        <p:attrNameLst>
                                          <p:attrName>style.visibility</p:attrName>
                                        </p:attrNameLst>
                                      </p:cBhvr>
                                      <p:to>
                                        <p:strVal val="hidden"/>
                                      </p:to>
                                    </p:set>
                                  </p:childTnLst>
                                </p:cTn>
                              </p:par>
                            </p:childTnLst>
                          </p:cTn>
                        </p:par>
                        <p:par>
                          <p:cTn id="24" fill="hold">
                            <p:stCondLst>
                              <p:cond delay="2500"/>
                            </p:stCondLst>
                            <p:childTnLst>
                              <p:par>
                                <p:cTn id="25" presetID="9" presetClass="exit" presetSubtype="0" fill="hold" nodeType="afterEffect">
                                  <p:stCondLst>
                                    <p:cond delay="0"/>
                                  </p:stCondLst>
                                  <p:childTnLst>
                                    <p:animEffect transition="out" filter="dissolve">
                                      <p:cBhvr>
                                        <p:cTn id="26" dur="500"/>
                                        <p:tgtEl>
                                          <p:spTgt spid="26"/>
                                        </p:tgtEl>
                                      </p:cBhvr>
                                    </p:animEffect>
                                    <p:set>
                                      <p:cBhvr>
                                        <p:cTn id="27" dur="1" fill="hold">
                                          <p:stCondLst>
                                            <p:cond delay="499"/>
                                          </p:stCondLst>
                                        </p:cTn>
                                        <p:tgtEl>
                                          <p:spTgt spid="26"/>
                                        </p:tgtEl>
                                        <p:attrNameLst>
                                          <p:attrName>style.visibility</p:attrName>
                                        </p:attrNameLst>
                                      </p:cBhvr>
                                      <p:to>
                                        <p:strVal val="hidden"/>
                                      </p:to>
                                    </p:set>
                                  </p:childTnLst>
                                </p:cTn>
                              </p:par>
                            </p:childTnLst>
                          </p:cTn>
                        </p:par>
                        <p:par>
                          <p:cTn id="28" fill="hold">
                            <p:stCondLst>
                              <p:cond delay="3000"/>
                            </p:stCondLst>
                            <p:childTnLst>
                              <p:par>
                                <p:cTn id="29" presetID="9" presetClass="exit" presetSubtype="0" fill="hold" nodeType="afterEffect">
                                  <p:stCondLst>
                                    <p:cond delay="0"/>
                                  </p:stCondLst>
                                  <p:childTnLst>
                                    <p:animEffect transition="out" filter="dissolve">
                                      <p:cBhvr>
                                        <p:cTn id="30" dur="500"/>
                                        <p:tgtEl>
                                          <p:spTgt spid="25"/>
                                        </p:tgtEl>
                                      </p:cBhvr>
                                    </p:animEffect>
                                    <p:set>
                                      <p:cBhvr>
                                        <p:cTn id="31" dur="1" fill="hold">
                                          <p:stCondLst>
                                            <p:cond delay="499"/>
                                          </p:stCondLst>
                                        </p:cTn>
                                        <p:tgtEl>
                                          <p:spTgt spid="25"/>
                                        </p:tgtEl>
                                        <p:attrNameLst>
                                          <p:attrName>style.visibility</p:attrName>
                                        </p:attrNameLst>
                                      </p:cBhvr>
                                      <p:to>
                                        <p:strVal val="hidden"/>
                                      </p:to>
                                    </p:set>
                                  </p:childTnLst>
                                </p:cTn>
                              </p:par>
                            </p:childTnLst>
                          </p:cTn>
                        </p:par>
                        <p:par>
                          <p:cTn id="32" fill="hold">
                            <p:stCondLst>
                              <p:cond delay="3500"/>
                            </p:stCondLst>
                            <p:childTnLst>
                              <p:par>
                                <p:cTn id="33" presetID="9" presetClass="exit" presetSubtype="0" fill="hold" nodeType="afterEffect">
                                  <p:stCondLst>
                                    <p:cond delay="0"/>
                                  </p:stCondLst>
                                  <p:childTnLst>
                                    <p:animEffect transition="out" filter="dissolve">
                                      <p:cBhvr>
                                        <p:cTn id="34" dur="500"/>
                                        <p:tgtEl>
                                          <p:spTgt spid="24"/>
                                        </p:tgtEl>
                                      </p:cBhvr>
                                    </p:animEffect>
                                    <p:set>
                                      <p:cBhvr>
                                        <p:cTn id="35" dur="1" fill="hold">
                                          <p:stCondLst>
                                            <p:cond delay="499"/>
                                          </p:stCondLst>
                                        </p:cTn>
                                        <p:tgtEl>
                                          <p:spTgt spid="24"/>
                                        </p:tgtEl>
                                        <p:attrNameLst>
                                          <p:attrName>style.visibility</p:attrName>
                                        </p:attrNameLst>
                                      </p:cBhvr>
                                      <p:to>
                                        <p:strVal val="hidden"/>
                                      </p:to>
                                    </p:set>
                                  </p:childTnLst>
                                </p:cTn>
                              </p:par>
                            </p:childTnLst>
                          </p:cTn>
                        </p:par>
                        <p:par>
                          <p:cTn id="36" fill="hold">
                            <p:stCondLst>
                              <p:cond delay="4000"/>
                            </p:stCondLst>
                            <p:childTnLst>
                              <p:par>
                                <p:cTn id="37" presetID="9" presetClass="exit" presetSubtype="0" fill="hold" nodeType="afterEffect">
                                  <p:stCondLst>
                                    <p:cond delay="0"/>
                                  </p:stCondLst>
                                  <p:childTnLst>
                                    <p:animEffect transition="out" filter="dissolve">
                                      <p:cBhvr>
                                        <p:cTn id="38" dur="500"/>
                                        <p:tgtEl>
                                          <p:spTgt spid="8"/>
                                        </p:tgtEl>
                                      </p:cBhvr>
                                    </p:animEffect>
                                    <p:set>
                                      <p:cBhvr>
                                        <p:cTn id="39" dur="1" fill="hold">
                                          <p:stCondLst>
                                            <p:cond delay="499"/>
                                          </p:stCondLst>
                                        </p:cTn>
                                        <p:tgtEl>
                                          <p:spTgt spid="8"/>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nodeType="clickEffect">
                                  <p:stCondLst>
                                    <p:cond delay="0"/>
                                  </p:stCondLst>
                                  <p:childTnLst>
                                    <p:animEffect transition="out" filter="dissolve">
                                      <p:cBhvr>
                                        <p:cTn id="43" dur="500"/>
                                        <p:tgtEl>
                                          <p:spTgt spid="28"/>
                                        </p:tgtEl>
                                      </p:cBhvr>
                                    </p:animEffect>
                                    <p:set>
                                      <p:cBhvr>
                                        <p:cTn id="44" dur="1" fill="hold">
                                          <p:stCondLst>
                                            <p:cond delay="499"/>
                                          </p:stCondLst>
                                        </p:cTn>
                                        <p:tgtEl>
                                          <p:spTgt spid="28"/>
                                        </p:tgtEl>
                                        <p:attrNameLst>
                                          <p:attrName>style.visibility</p:attrName>
                                        </p:attrNameLst>
                                      </p:cBhvr>
                                      <p:to>
                                        <p:strVal val="hidden"/>
                                      </p:to>
                                    </p:set>
                                  </p:childTnLst>
                                </p:cTn>
                              </p:par>
                            </p:childTnLst>
                          </p:cTn>
                        </p:par>
                        <p:par>
                          <p:cTn id="45" fill="hold">
                            <p:stCondLst>
                              <p:cond delay="500"/>
                            </p:stCondLst>
                            <p:childTnLst>
                              <p:par>
                                <p:cTn id="46" presetID="9" presetClass="exit" presetSubtype="0" fill="hold" nodeType="afterEffect">
                                  <p:stCondLst>
                                    <p:cond delay="0"/>
                                  </p:stCondLst>
                                  <p:childTnLst>
                                    <p:animEffect transition="out" filter="dissolve">
                                      <p:cBhvr>
                                        <p:cTn id="47" dur="500"/>
                                        <p:tgtEl>
                                          <p:spTgt spid="22"/>
                                        </p:tgtEl>
                                      </p:cBhvr>
                                    </p:animEffect>
                                    <p:set>
                                      <p:cBhvr>
                                        <p:cTn id="48" dur="1" fill="hold">
                                          <p:stCondLst>
                                            <p:cond delay="499"/>
                                          </p:stCondLst>
                                        </p:cTn>
                                        <p:tgtEl>
                                          <p:spTgt spid="22"/>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9" presetClass="exit" presetSubtype="0" fill="hold" nodeType="clickEffect">
                                  <p:stCondLst>
                                    <p:cond delay="0"/>
                                  </p:stCondLst>
                                  <p:childTnLst>
                                    <p:animEffect transition="out" filter="dissolve">
                                      <p:cBhvr>
                                        <p:cTn id="52" dur="500"/>
                                        <p:tgtEl>
                                          <p:spTgt spid="29"/>
                                        </p:tgtEl>
                                      </p:cBhvr>
                                    </p:animEffect>
                                    <p:set>
                                      <p:cBhvr>
                                        <p:cTn id="53" dur="1" fill="hold">
                                          <p:stCondLst>
                                            <p:cond delay="499"/>
                                          </p:stCondLst>
                                        </p:cTn>
                                        <p:tgtEl>
                                          <p:spTgt spid="29"/>
                                        </p:tgtEl>
                                        <p:attrNameLst>
                                          <p:attrName>style.visibility</p:attrName>
                                        </p:attrNameLst>
                                      </p:cBhvr>
                                      <p:to>
                                        <p:strVal val="hidden"/>
                                      </p:to>
                                    </p:set>
                                  </p:childTnLst>
                                </p:cTn>
                              </p:par>
                            </p:childTnLst>
                          </p:cTn>
                        </p:par>
                        <p:par>
                          <p:cTn id="54" fill="hold">
                            <p:stCondLst>
                              <p:cond delay="500"/>
                            </p:stCondLst>
                            <p:childTnLst>
                              <p:par>
                                <p:cTn id="55" presetID="9" presetClass="exit" presetSubtype="0" fill="hold" nodeType="afterEffect">
                                  <p:stCondLst>
                                    <p:cond delay="0"/>
                                  </p:stCondLst>
                                  <p:childTnLst>
                                    <p:animEffect transition="out" filter="dissolve">
                                      <p:cBhvr>
                                        <p:cTn id="56" dur="500"/>
                                        <p:tgtEl>
                                          <p:spTgt spid="27"/>
                                        </p:tgtEl>
                                      </p:cBhvr>
                                    </p:animEffect>
                                    <p:set>
                                      <p:cBhvr>
                                        <p:cTn id="57" dur="1" fill="hold">
                                          <p:stCondLst>
                                            <p:cond delay="499"/>
                                          </p:stCondLst>
                                        </p:cTn>
                                        <p:tgtEl>
                                          <p:spTgt spid="27"/>
                                        </p:tgtEl>
                                        <p:attrNameLst>
                                          <p:attrName>style.visibility</p:attrName>
                                        </p:attrNameLst>
                                      </p:cBhvr>
                                      <p:to>
                                        <p:strVal val="hidden"/>
                                      </p:to>
                                    </p:set>
                                  </p:childTnLst>
                                </p:cTn>
                              </p:par>
                            </p:childTnLst>
                          </p:cTn>
                        </p:par>
                        <p:par>
                          <p:cTn id="58" fill="hold">
                            <p:stCondLst>
                              <p:cond delay="1000"/>
                            </p:stCondLst>
                            <p:childTnLst>
                              <p:par>
                                <p:cTn id="59" presetID="9" presetClass="exit" presetSubtype="0" fill="hold" nodeType="afterEffect">
                                  <p:stCondLst>
                                    <p:cond delay="0"/>
                                  </p:stCondLst>
                                  <p:childTnLst>
                                    <p:animEffect transition="out" filter="dissolve">
                                      <p:cBhvr>
                                        <p:cTn id="60" dur="500"/>
                                        <p:tgtEl>
                                          <p:spTgt spid="21"/>
                                        </p:tgtEl>
                                      </p:cBhvr>
                                    </p:animEffect>
                                    <p:set>
                                      <p:cBhvr>
                                        <p:cTn id="61" dur="1" fill="hold">
                                          <p:stCondLst>
                                            <p:cond delay="499"/>
                                          </p:stCondLst>
                                        </p:cTn>
                                        <p:tgtEl>
                                          <p:spTgt spid="21"/>
                                        </p:tgtEl>
                                        <p:attrNameLst>
                                          <p:attrName>style.visibility</p:attrName>
                                        </p:attrNameLst>
                                      </p:cBhvr>
                                      <p:to>
                                        <p:strVal val="hidden"/>
                                      </p:to>
                                    </p:set>
                                  </p:childTnLst>
                                </p:cTn>
                              </p:par>
                            </p:childTnLst>
                          </p:cTn>
                        </p:par>
                        <p:par>
                          <p:cTn id="62" fill="hold">
                            <p:stCondLst>
                              <p:cond delay="1500"/>
                            </p:stCondLst>
                            <p:childTnLst>
                              <p:par>
                                <p:cTn id="63" presetID="9" presetClass="exit" presetSubtype="0" fill="hold" nodeType="afterEffect">
                                  <p:stCondLst>
                                    <p:cond delay="0"/>
                                  </p:stCondLst>
                                  <p:childTnLst>
                                    <p:animEffect transition="out" filter="dissolve">
                                      <p:cBhvr>
                                        <p:cTn id="64" dur="500"/>
                                        <p:tgtEl>
                                          <p:spTgt spid="23"/>
                                        </p:tgtEl>
                                      </p:cBhvr>
                                    </p:animEffect>
                                    <p:set>
                                      <p:cBhvr>
                                        <p:cTn id="65" dur="1" fill="hold">
                                          <p:stCondLst>
                                            <p:cond delay="499"/>
                                          </p:stCondLst>
                                        </p:cTn>
                                        <p:tgtEl>
                                          <p:spTgt spid="23"/>
                                        </p:tgtEl>
                                        <p:attrNameLst>
                                          <p:attrName>style.visibility</p:attrName>
                                        </p:attrNameLst>
                                      </p:cBhvr>
                                      <p:to>
                                        <p:strVal val="hidden"/>
                                      </p:to>
                                    </p:set>
                                  </p:childTnLst>
                                </p:cTn>
                              </p:par>
                            </p:childTnLst>
                          </p:cTn>
                        </p:par>
                        <p:par>
                          <p:cTn id="66" fill="hold">
                            <p:stCondLst>
                              <p:cond delay="2000"/>
                            </p:stCondLst>
                            <p:childTnLst>
                              <p:par>
                                <p:cTn id="67" presetID="9" presetClass="exit" presetSubtype="0" fill="hold" nodeType="afterEffect">
                                  <p:stCondLst>
                                    <p:cond delay="0"/>
                                  </p:stCondLst>
                                  <p:childTnLst>
                                    <p:animEffect transition="out" filter="dissolve">
                                      <p:cBhvr>
                                        <p:cTn id="68" dur="500"/>
                                        <p:tgtEl>
                                          <p:spTgt spid="15"/>
                                        </p:tgtEl>
                                      </p:cBhvr>
                                    </p:animEffect>
                                    <p:set>
                                      <p:cBhvr>
                                        <p:cTn id="69" dur="1" fill="hold">
                                          <p:stCondLst>
                                            <p:cond delay="499"/>
                                          </p:stCondLst>
                                        </p:cTn>
                                        <p:tgtEl>
                                          <p:spTgt spid="15"/>
                                        </p:tgtEl>
                                        <p:attrNameLst>
                                          <p:attrName>style.visibility</p:attrName>
                                        </p:attrNameLst>
                                      </p:cBhvr>
                                      <p:to>
                                        <p:strVal val="hidden"/>
                                      </p:to>
                                    </p:set>
                                  </p:childTnLst>
                                </p:cTn>
                              </p:par>
                            </p:childTnLst>
                          </p:cTn>
                        </p:par>
                        <p:par>
                          <p:cTn id="70" fill="hold">
                            <p:stCondLst>
                              <p:cond delay="2500"/>
                            </p:stCondLst>
                            <p:childTnLst>
                              <p:par>
                                <p:cTn id="71" presetID="9" presetClass="exit" presetSubtype="0" fill="hold" nodeType="afterEffect">
                                  <p:stCondLst>
                                    <p:cond delay="0"/>
                                  </p:stCondLst>
                                  <p:childTnLst>
                                    <p:animEffect transition="out" filter="dissolve">
                                      <p:cBhvr>
                                        <p:cTn id="72" dur="500"/>
                                        <p:tgtEl>
                                          <p:spTgt spid="17"/>
                                        </p:tgtEl>
                                      </p:cBhvr>
                                    </p:animEffect>
                                    <p:set>
                                      <p:cBhvr>
                                        <p:cTn id="73" dur="1" fill="hold">
                                          <p:stCondLst>
                                            <p:cond delay="499"/>
                                          </p:stCondLst>
                                        </p:cTn>
                                        <p:tgtEl>
                                          <p:spTgt spid="17"/>
                                        </p:tgtEl>
                                        <p:attrNameLst>
                                          <p:attrName>style.visibility</p:attrName>
                                        </p:attrNameLst>
                                      </p:cBhvr>
                                      <p:to>
                                        <p:strVal val="hidden"/>
                                      </p:to>
                                    </p:set>
                                  </p:childTnLst>
                                </p:cTn>
                              </p:par>
                            </p:childTnLst>
                          </p:cTn>
                        </p:par>
                        <p:par>
                          <p:cTn id="74" fill="hold">
                            <p:stCondLst>
                              <p:cond delay="3000"/>
                            </p:stCondLst>
                            <p:childTnLst>
                              <p:par>
                                <p:cTn id="75" presetID="9" presetClass="exit" presetSubtype="0" fill="hold" nodeType="afterEffect">
                                  <p:stCondLst>
                                    <p:cond delay="0"/>
                                  </p:stCondLst>
                                  <p:childTnLst>
                                    <p:animEffect transition="out" filter="dissolve">
                                      <p:cBhvr>
                                        <p:cTn id="76" dur="500"/>
                                        <p:tgtEl>
                                          <p:spTgt spid="20"/>
                                        </p:tgtEl>
                                      </p:cBhvr>
                                    </p:animEffect>
                                    <p:set>
                                      <p:cBhvr>
                                        <p:cTn id="77" dur="1" fill="hold">
                                          <p:stCondLst>
                                            <p:cond delay="499"/>
                                          </p:stCondLst>
                                        </p:cTn>
                                        <p:tgtEl>
                                          <p:spTgt spid="20"/>
                                        </p:tgtEl>
                                        <p:attrNameLst>
                                          <p:attrName>style.visibility</p:attrName>
                                        </p:attrNameLst>
                                      </p:cBhvr>
                                      <p:to>
                                        <p:strVal val="hidden"/>
                                      </p:to>
                                    </p:set>
                                  </p:childTnLst>
                                </p:cTn>
                              </p:par>
                            </p:childTnLst>
                          </p:cTn>
                        </p:par>
                        <p:par>
                          <p:cTn id="78" fill="hold">
                            <p:stCondLst>
                              <p:cond delay="3500"/>
                            </p:stCondLst>
                            <p:childTnLst>
                              <p:par>
                                <p:cTn id="79" presetID="9" presetClass="exit" presetSubtype="0" fill="hold" nodeType="afterEffect">
                                  <p:stCondLst>
                                    <p:cond delay="0"/>
                                  </p:stCondLst>
                                  <p:childTnLst>
                                    <p:animEffect transition="out" filter="dissolve">
                                      <p:cBhvr>
                                        <p:cTn id="80" dur="500"/>
                                        <p:tgtEl>
                                          <p:spTgt spid="18"/>
                                        </p:tgtEl>
                                      </p:cBhvr>
                                    </p:animEffect>
                                    <p:set>
                                      <p:cBhvr>
                                        <p:cTn id="81" dur="1" fill="hold">
                                          <p:stCondLst>
                                            <p:cond delay="499"/>
                                          </p:stCondLst>
                                        </p:cTn>
                                        <p:tgtEl>
                                          <p:spTgt spid="18"/>
                                        </p:tgtEl>
                                        <p:attrNameLst>
                                          <p:attrName>style.visibility</p:attrName>
                                        </p:attrNameLst>
                                      </p:cBhvr>
                                      <p:to>
                                        <p:strVal val="hidden"/>
                                      </p:to>
                                    </p:set>
                                  </p:childTnLst>
                                </p:cTn>
                              </p:par>
                            </p:childTnLst>
                          </p:cTn>
                        </p:par>
                        <p:par>
                          <p:cTn id="82" fill="hold">
                            <p:stCondLst>
                              <p:cond delay="4000"/>
                            </p:stCondLst>
                            <p:childTnLst>
                              <p:par>
                                <p:cTn id="83" presetID="9" presetClass="exit" presetSubtype="0" fill="hold" nodeType="afterEffect">
                                  <p:stCondLst>
                                    <p:cond delay="0"/>
                                  </p:stCondLst>
                                  <p:childTnLst>
                                    <p:animEffect transition="out" filter="dissolve">
                                      <p:cBhvr>
                                        <p:cTn id="84" dur="500"/>
                                        <p:tgtEl>
                                          <p:spTgt spid="11"/>
                                        </p:tgtEl>
                                      </p:cBhvr>
                                    </p:animEffect>
                                    <p:set>
                                      <p:cBhvr>
                                        <p:cTn id="85" dur="1" fill="hold">
                                          <p:stCondLst>
                                            <p:cond delay="499"/>
                                          </p:stCondLst>
                                        </p:cTn>
                                        <p:tgtEl>
                                          <p:spTgt spid="11"/>
                                        </p:tgtEl>
                                        <p:attrNameLst>
                                          <p:attrName>style.visibility</p:attrName>
                                        </p:attrNameLst>
                                      </p:cBhvr>
                                      <p:to>
                                        <p:strVal val="hidden"/>
                                      </p:to>
                                    </p:set>
                                  </p:childTnLst>
                                </p:cTn>
                              </p:par>
                            </p:childTnLst>
                          </p:cTn>
                        </p:par>
                        <p:par>
                          <p:cTn id="86" fill="hold">
                            <p:stCondLst>
                              <p:cond delay="4500"/>
                            </p:stCondLst>
                            <p:childTnLst>
                              <p:par>
                                <p:cTn id="87" presetID="9" presetClass="exit" presetSubtype="0" fill="hold" nodeType="afterEffect">
                                  <p:stCondLst>
                                    <p:cond delay="0"/>
                                  </p:stCondLst>
                                  <p:childTnLst>
                                    <p:animEffect transition="out" filter="dissolve">
                                      <p:cBhvr>
                                        <p:cTn id="88" dur="500"/>
                                        <p:tgtEl>
                                          <p:spTgt spid="10"/>
                                        </p:tgtEl>
                                      </p:cBhvr>
                                    </p:animEffect>
                                    <p:set>
                                      <p:cBhvr>
                                        <p:cTn id="89" dur="1" fill="hold">
                                          <p:stCondLst>
                                            <p:cond delay="499"/>
                                          </p:stCondLst>
                                        </p:cTn>
                                        <p:tgtEl>
                                          <p:spTgt spid="10"/>
                                        </p:tgtEl>
                                        <p:attrNameLst>
                                          <p:attrName>style.visibility</p:attrName>
                                        </p:attrNameLst>
                                      </p:cBhvr>
                                      <p:to>
                                        <p:strVal val="hidden"/>
                                      </p:to>
                                    </p:set>
                                  </p:childTnLst>
                                </p:cTn>
                              </p:par>
                            </p:childTnLst>
                          </p:cTn>
                        </p:par>
                        <p:par>
                          <p:cTn id="90" fill="hold">
                            <p:stCondLst>
                              <p:cond delay="5000"/>
                            </p:stCondLst>
                            <p:childTnLst>
                              <p:par>
                                <p:cTn id="91" presetID="9" presetClass="exit" presetSubtype="0" fill="hold" nodeType="afterEffect">
                                  <p:stCondLst>
                                    <p:cond delay="0"/>
                                  </p:stCondLst>
                                  <p:childTnLst>
                                    <p:animEffect transition="out" filter="dissolve">
                                      <p:cBhvr>
                                        <p:cTn id="92" dur="500"/>
                                        <p:tgtEl>
                                          <p:spTgt spid="14"/>
                                        </p:tgtEl>
                                      </p:cBhvr>
                                    </p:animEffect>
                                    <p:set>
                                      <p:cBhvr>
                                        <p:cTn id="93" dur="1" fill="hold">
                                          <p:stCondLst>
                                            <p:cond delay="499"/>
                                          </p:stCondLst>
                                        </p:cTn>
                                        <p:tgtEl>
                                          <p:spTgt spid="14"/>
                                        </p:tgtEl>
                                        <p:attrNameLst>
                                          <p:attrName>style.visibility</p:attrName>
                                        </p:attrNameLst>
                                      </p:cBhvr>
                                      <p:to>
                                        <p:strVal val="hidden"/>
                                      </p:to>
                                    </p:set>
                                  </p:childTnLst>
                                </p:cTn>
                              </p:par>
                            </p:childTnLst>
                          </p:cTn>
                        </p:par>
                        <p:par>
                          <p:cTn id="94" fill="hold">
                            <p:stCondLst>
                              <p:cond delay="5500"/>
                            </p:stCondLst>
                            <p:childTnLst>
                              <p:par>
                                <p:cTn id="95" presetID="9" presetClass="exit" presetSubtype="0" fill="hold" nodeType="afterEffect">
                                  <p:stCondLst>
                                    <p:cond delay="0"/>
                                  </p:stCondLst>
                                  <p:childTnLst>
                                    <p:animEffect transition="out" filter="dissolve">
                                      <p:cBhvr>
                                        <p:cTn id="96" dur="500"/>
                                        <p:tgtEl>
                                          <p:spTgt spid="12"/>
                                        </p:tgtEl>
                                      </p:cBhvr>
                                    </p:animEffect>
                                    <p:set>
                                      <p:cBhvr>
                                        <p:cTn id="97"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to change quality?</a:t>
            </a:r>
            <a:endParaRPr lang="en-US" dirty="0"/>
          </a:p>
        </p:txBody>
      </p:sp>
      <p:grpSp>
        <p:nvGrpSpPr>
          <p:cNvPr id="352" name="Group 351"/>
          <p:cNvGrpSpPr/>
          <p:nvPr/>
        </p:nvGrpSpPr>
        <p:grpSpPr>
          <a:xfrm>
            <a:off x="323528" y="836712"/>
            <a:ext cx="5669632" cy="1570856"/>
            <a:chOff x="323528" y="836712"/>
            <a:chExt cx="5669632" cy="1570856"/>
          </a:xfrm>
        </p:grpSpPr>
        <p:sp>
          <p:nvSpPr>
            <p:cNvPr id="5" name="Rectangle 28"/>
            <p:cNvSpPr>
              <a:spLocks/>
            </p:cNvSpPr>
            <p:nvPr/>
          </p:nvSpPr>
          <p:spPr bwMode="auto">
            <a:xfrm>
              <a:off x="323528" y="2233028"/>
              <a:ext cx="410843" cy="173186"/>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6" name="Rectangle 29"/>
            <p:cNvSpPr>
              <a:spLocks/>
            </p:cNvSpPr>
            <p:nvPr/>
          </p:nvSpPr>
          <p:spPr bwMode="auto">
            <a:xfrm>
              <a:off x="323528" y="1767589"/>
              <a:ext cx="410843" cy="173186"/>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7" name="Rectangle 30"/>
            <p:cNvSpPr>
              <a:spLocks/>
            </p:cNvSpPr>
            <p:nvPr/>
          </p:nvSpPr>
          <p:spPr bwMode="auto">
            <a:xfrm>
              <a:off x="323528" y="1302151"/>
              <a:ext cx="410843" cy="173186"/>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8" name="Rectangle 33"/>
            <p:cNvSpPr>
              <a:spLocks/>
            </p:cNvSpPr>
            <p:nvPr/>
          </p:nvSpPr>
          <p:spPr bwMode="auto">
            <a:xfrm>
              <a:off x="2952923" y="2276325"/>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9" name="Rectangle 34"/>
            <p:cNvSpPr>
              <a:spLocks/>
            </p:cNvSpPr>
            <p:nvPr/>
          </p:nvSpPr>
          <p:spPr bwMode="auto">
            <a:xfrm>
              <a:off x="2952923" y="1810886"/>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1" name="Rectangle 38"/>
            <p:cNvSpPr>
              <a:spLocks/>
            </p:cNvSpPr>
            <p:nvPr/>
          </p:nvSpPr>
          <p:spPr bwMode="auto">
            <a:xfrm>
              <a:off x="5582317" y="2276325"/>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2" name="Rectangle 39"/>
            <p:cNvSpPr>
              <a:spLocks/>
            </p:cNvSpPr>
            <p:nvPr/>
          </p:nvSpPr>
          <p:spPr bwMode="auto">
            <a:xfrm>
              <a:off x="5582317" y="1810886"/>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3" name="Rectangle 40"/>
            <p:cNvSpPr>
              <a:spLocks/>
            </p:cNvSpPr>
            <p:nvPr/>
          </p:nvSpPr>
          <p:spPr bwMode="auto">
            <a:xfrm>
              <a:off x="5582317" y="1345447"/>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6" name="Straight Arrow Connector 84"/>
            <p:cNvCxnSpPr>
              <a:cxnSpLocks noChangeShapeType="1"/>
            </p:cNvCxnSpPr>
            <p:nvPr/>
          </p:nvCxnSpPr>
          <p:spPr bwMode="auto">
            <a:xfrm rot="5400000">
              <a:off x="382824" y="2086971"/>
              <a:ext cx="292252" cy="2568"/>
            </a:xfrm>
            <a:prstGeom prst="straightConnector1">
              <a:avLst/>
            </a:prstGeom>
            <a:noFill/>
            <a:ln w="28575">
              <a:solidFill>
                <a:srgbClr val="000000"/>
              </a:solidFill>
              <a:round/>
              <a:headEnd/>
              <a:tailEnd type="arrow" w="med" len="med"/>
            </a:ln>
          </p:spPr>
        </p:cxnSp>
        <p:cxnSp>
          <p:nvCxnSpPr>
            <p:cNvPr id="17" name="Straight Arrow Connector 85"/>
            <p:cNvCxnSpPr>
              <a:cxnSpLocks noChangeShapeType="1"/>
            </p:cNvCxnSpPr>
            <p:nvPr/>
          </p:nvCxnSpPr>
          <p:spPr bwMode="auto">
            <a:xfrm rot="5400000">
              <a:off x="382824" y="1621532"/>
              <a:ext cx="292252" cy="2568"/>
            </a:xfrm>
            <a:prstGeom prst="straightConnector1">
              <a:avLst/>
            </a:prstGeom>
            <a:noFill/>
            <a:ln w="28575">
              <a:solidFill>
                <a:srgbClr val="000000"/>
              </a:solidFill>
              <a:round/>
              <a:headEnd/>
              <a:tailEnd type="arrow" w="med" len="med"/>
            </a:ln>
          </p:spPr>
        </p:cxnSp>
        <p:grpSp>
          <p:nvGrpSpPr>
            <p:cNvPr id="18" name="Group 107"/>
            <p:cNvGrpSpPr>
              <a:grpSpLocks/>
            </p:cNvGrpSpPr>
            <p:nvPr/>
          </p:nvGrpSpPr>
          <p:grpSpPr bwMode="auto">
            <a:xfrm>
              <a:off x="323528" y="836712"/>
              <a:ext cx="410843" cy="466792"/>
              <a:chOff x="990600" y="2362200"/>
              <a:chExt cx="508000" cy="546894"/>
            </a:xfrm>
          </p:grpSpPr>
          <p:sp>
            <p:nvSpPr>
              <p:cNvPr id="19" name="Rectangle 31"/>
              <p:cNvSpPr>
                <a:spLocks/>
              </p:cNvSpPr>
              <p:nvPr/>
            </p:nvSpPr>
            <p:spPr bwMode="auto">
              <a:xfrm>
                <a:off x="990600" y="23622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0" name="Straight Arrow Connector 88"/>
              <p:cNvCxnSpPr>
                <a:cxnSpLocks noChangeShapeType="1"/>
              </p:cNvCxnSpPr>
              <p:nvPr/>
            </p:nvCxnSpPr>
            <p:spPr bwMode="auto">
              <a:xfrm rot="5400000">
                <a:off x="1073150" y="2736850"/>
                <a:ext cx="342900" cy="1588"/>
              </a:xfrm>
              <a:prstGeom prst="straightConnector1">
                <a:avLst/>
              </a:prstGeom>
              <a:noFill/>
              <a:ln w="28575">
                <a:solidFill>
                  <a:srgbClr val="000000"/>
                </a:solidFill>
                <a:round/>
                <a:headEnd/>
                <a:tailEnd type="arrow" w="med" len="med"/>
              </a:ln>
            </p:spPr>
          </p:cxnSp>
        </p:grpSp>
        <p:cxnSp>
          <p:nvCxnSpPr>
            <p:cNvPr id="25" name="Straight Arrow Connector 97"/>
            <p:cNvCxnSpPr>
              <a:cxnSpLocks noChangeShapeType="1"/>
            </p:cNvCxnSpPr>
            <p:nvPr/>
          </p:nvCxnSpPr>
          <p:spPr bwMode="auto">
            <a:xfrm rot="5400000">
              <a:off x="2990570" y="2108619"/>
              <a:ext cx="335549" cy="2568"/>
            </a:xfrm>
            <a:prstGeom prst="straightConnector1">
              <a:avLst/>
            </a:prstGeom>
            <a:noFill/>
            <a:ln w="28575">
              <a:solidFill>
                <a:srgbClr val="000000"/>
              </a:solidFill>
              <a:round/>
              <a:headEnd/>
              <a:tailEnd type="arrow" w="med" len="med"/>
            </a:ln>
          </p:spPr>
        </p:cxnSp>
        <p:grpSp>
          <p:nvGrpSpPr>
            <p:cNvPr id="26" name="Group 115"/>
            <p:cNvGrpSpPr>
              <a:grpSpLocks/>
            </p:cNvGrpSpPr>
            <p:nvPr/>
          </p:nvGrpSpPr>
          <p:grpSpPr bwMode="auto">
            <a:xfrm>
              <a:off x="5582317" y="890833"/>
              <a:ext cx="410843" cy="455968"/>
              <a:chOff x="7493000" y="2425700"/>
              <a:chExt cx="508000" cy="534194"/>
            </a:xfrm>
          </p:grpSpPr>
          <p:sp>
            <p:nvSpPr>
              <p:cNvPr id="27" name="Rectangle 41"/>
              <p:cNvSpPr>
                <a:spLocks/>
              </p:cNvSpPr>
              <p:nvPr/>
            </p:nvSpPr>
            <p:spPr bwMode="auto">
              <a:xfrm>
                <a:off x="7493000" y="2425700"/>
                <a:ext cx="508000" cy="1397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8" name="Straight Arrow Connector 100"/>
              <p:cNvCxnSpPr>
                <a:cxnSpLocks noChangeShapeType="1"/>
              </p:cNvCxnSpPr>
              <p:nvPr/>
            </p:nvCxnSpPr>
            <p:spPr bwMode="auto">
              <a:xfrm rot="5400000">
                <a:off x="7550150" y="2762250"/>
                <a:ext cx="393700" cy="1588"/>
              </a:xfrm>
              <a:prstGeom prst="straightConnector1">
                <a:avLst/>
              </a:prstGeom>
              <a:noFill/>
              <a:ln w="28575">
                <a:solidFill>
                  <a:srgbClr val="000000"/>
                </a:solidFill>
                <a:round/>
                <a:headEnd/>
                <a:tailEnd type="arrow" w="med" len="med"/>
              </a:ln>
            </p:spPr>
          </p:cxnSp>
        </p:grpSp>
        <p:cxnSp>
          <p:nvCxnSpPr>
            <p:cNvPr id="29" name="Straight Arrow Connector 103"/>
            <p:cNvCxnSpPr>
              <a:cxnSpLocks noChangeShapeType="1"/>
            </p:cNvCxnSpPr>
            <p:nvPr/>
          </p:nvCxnSpPr>
          <p:spPr bwMode="auto">
            <a:xfrm rot="5400000">
              <a:off x="5619965" y="1643181"/>
              <a:ext cx="335549" cy="2568"/>
            </a:xfrm>
            <a:prstGeom prst="straightConnector1">
              <a:avLst/>
            </a:prstGeom>
            <a:noFill/>
            <a:ln w="28575">
              <a:solidFill>
                <a:srgbClr val="000000"/>
              </a:solidFill>
              <a:round/>
              <a:headEnd/>
              <a:tailEnd type="arrow" w="med" len="med"/>
            </a:ln>
          </p:spPr>
        </p:cxnSp>
        <p:cxnSp>
          <p:nvCxnSpPr>
            <p:cNvPr id="30" name="Straight Arrow Connector 106"/>
            <p:cNvCxnSpPr>
              <a:cxnSpLocks noChangeShapeType="1"/>
            </p:cNvCxnSpPr>
            <p:nvPr/>
          </p:nvCxnSpPr>
          <p:spPr bwMode="auto">
            <a:xfrm rot="5400000">
              <a:off x="5619965" y="2108619"/>
              <a:ext cx="335549" cy="2568"/>
            </a:xfrm>
            <a:prstGeom prst="straightConnector1">
              <a:avLst/>
            </a:prstGeom>
            <a:noFill/>
            <a:ln w="28575">
              <a:solidFill>
                <a:srgbClr val="000000"/>
              </a:solidFill>
              <a:round/>
              <a:headEnd/>
              <a:tailEnd type="arrow" w="med" len="med"/>
            </a:ln>
          </p:spPr>
        </p:cxnSp>
        <p:grpSp>
          <p:nvGrpSpPr>
            <p:cNvPr id="31" name="Group 130"/>
            <p:cNvGrpSpPr>
              <a:grpSpLocks/>
            </p:cNvGrpSpPr>
            <p:nvPr/>
          </p:nvGrpSpPr>
          <p:grpSpPr bwMode="auto">
            <a:xfrm>
              <a:off x="530234" y="2352094"/>
              <a:ext cx="1518834" cy="55474"/>
              <a:chOff x="1245394" y="4140200"/>
              <a:chExt cx="1878806" cy="64294"/>
            </a:xfrm>
          </p:grpSpPr>
          <p:sp>
            <p:nvSpPr>
              <p:cNvPr id="32" name="Rectangle 48"/>
              <p:cNvSpPr>
                <a:spLocks/>
              </p:cNvSpPr>
              <p:nvPr/>
            </p:nvSpPr>
            <p:spPr bwMode="auto">
              <a:xfrm>
                <a:off x="26162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3" name="Straight Arrow Connector 109"/>
              <p:cNvCxnSpPr>
                <a:cxnSpLocks noChangeShapeType="1"/>
              </p:cNvCxnSpPr>
              <p:nvPr/>
            </p:nvCxnSpPr>
            <p:spPr bwMode="auto">
              <a:xfrm rot="5400000">
                <a:off x="2057400" y="3390900"/>
                <a:ext cx="1588" cy="1625600"/>
              </a:xfrm>
              <a:prstGeom prst="curvedConnector3">
                <a:avLst>
                  <a:gd name="adj1" fmla="val 17966060"/>
                </a:avLst>
              </a:prstGeom>
              <a:noFill/>
              <a:ln w="28575">
                <a:solidFill>
                  <a:schemeClr val="accent1"/>
                </a:solidFill>
                <a:round/>
                <a:headEnd/>
                <a:tailEnd type="arrow" w="med" len="med"/>
              </a:ln>
            </p:spPr>
          </p:cxnSp>
        </p:grpSp>
        <p:grpSp>
          <p:nvGrpSpPr>
            <p:cNvPr id="34" name="Group 131"/>
            <p:cNvGrpSpPr>
              <a:grpSpLocks/>
            </p:cNvGrpSpPr>
            <p:nvPr/>
          </p:nvGrpSpPr>
          <p:grpSpPr bwMode="auto">
            <a:xfrm>
              <a:off x="530234" y="2352094"/>
              <a:ext cx="2176183" cy="55474"/>
              <a:chOff x="1245394" y="4140200"/>
              <a:chExt cx="2691606" cy="64294"/>
            </a:xfrm>
          </p:grpSpPr>
          <p:sp>
            <p:nvSpPr>
              <p:cNvPr id="35" name="Rectangle 53"/>
              <p:cNvSpPr>
                <a:spLocks/>
              </p:cNvSpPr>
              <p:nvPr/>
            </p:nvSpPr>
            <p:spPr bwMode="auto">
              <a:xfrm>
                <a:off x="34290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6" name="Straight Arrow Connector 109"/>
              <p:cNvCxnSpPr>
                <a:cxnSpLocks noChangeShapeType="1"/>
              </p:cNvCxnSpPr>
              <p:nvPr/>
            </p:nvCxnSpPr>
            <p:spPr bwMode="auto">
              <a:xfrm rot="5400000">
                <a:off x="2463800" y="2984500"/>
                <a:ext cx="1588" cy="2438400"/>
              </a:xfrm>
              <a:prstGeom prst="curvedConnector3">
                <a:avLst>
                  <a:gd name="adj1" fmla="val 21536648"/>
                </a:avLst>
              </a:prstGeom>
              <a:noFill/>
              <a:ln w="28575">
                <a:solidFill>
                  <a:schemeClr val="accent1"/>
                </a:solidFill>
                <a:round/>
                <a:headEnd/>
                <a:tailEnd type="arrow" w="med" len="med"/>
              </a:ln>
            </p:spPr>
          </p:cxnSp>
        </p:grpSp>
        <p:grpSp>
          <p:nvGrpSpPr>
            <p:cNvPr id="37" name="Group 129"/>
            <p:cNvGrpSpPr>
              <a:grpSpLocks/>
            </p:cNvGrpSpPr>
            <p:nvPr/>
          </p:nvGrpSpPr>
          <p:grpSpPr bwMode="auto">
            <a:xfrm>
              <a:off x="530234" y="2352094"/>
              <a:ext cx="861486" cy="55474"/>
              <a:chOff x="1245394" y="4140200"/>
              <a:chExt cx="1066006" cy="64294"/>
            </a:xfrm>
          </p:grpSpPr>
          <p:sp>
            <p:nvSpPr>
              <p:cNvPr id="38" name="Rectangle 43"/>
              <p:cNvSpPr>
                <a:spLocks/>
              </p:cNvSpPr>
              <p:nvPr/>
            </p:nvSpPr>
            <p:spPr bwMode="auto">
              <a:xfrm>
                <a:off x="1803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9" name="Straight Arrow Connector 109"/>
              <p:cNvCxnSpPr>
                <a:cxnSpLocks noChangeShapeType="1"/>
              </p:cNvCxnSpPr>
              <p:nvPr/>
            </p:nvCxnSpPr>
            <p:spPr bwMode="auto">
              <a:xfrm rot="5400000">
                <a:off x="1651000" y="3797300"/>
                <a:ext cx="1588" cy="812800"/>
              </a:xfrm>
              <a:prstGeom prst="curvedConnector3">
                <a:avLst>
                  <a:gd name="adj1" fmla="val 14395468"/>
                </a:avLst>
              </a:prstGeom>
              <a:noFill/>
              <a:ln w="28575">
                <a:solidFill>
                  <a:schemeClr val="accent1"/>
                </a:solidFill>
                <a:round/>
                <a:headEnd/>
                <a:tailEnd type="arrow" w="med" len="med"/>
              </a:ln>
            </p:spPr>
          </p:cxnSp>
        </p:grpSp>
        <p:grpSp>
          <p:nvGrpSpPr>
            <p:cNvPr id="40" name="Group 134"/>
            <p:cNvGrpSpPr>
              <a:grpSpLocks/>
            </p:cNvGrpSpPr>
            <p:nvPr/>
          </p:nvGrpSpPr>
          <p:grpSpPr bwMode="auto">
            <a:xfrm>
              <a:off x="3159628" y="2352094"/>
              <a:ext cx="2176183" cy="55474"/>
              <a:chOff x="4496594" y="4140200"/>
              <a:chExt cx="2691606" cy="64294"/>
            </a:xfrm>
          </p:grpSpPr>
          <p:sp>
            <p:nvSpPr>
              <p:cNvPr id="41" name="Rectangle 68"/>
              <p:cNvSpPr>
                <a:spLocks/>
              </p:cNvSpPr>
              <p:nvPr/>
            </p:nvSpPr>
            <p:spPr bwMode="auto">
              <a:xfrm>
                <a:off x="66802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42" name="Straight Arrow Connector 109"/>
              <p:cNvCxnSpPr>
                <a:cxnSpLocks noChangeShapeType="1"/>
              </p:cNvCxnSpPr>
              <p:nvPr/>
            </p:nvCxnSpPr>
            <p:spPr bwMode="auto">
              <a:xfrm rot="5400000">
                <a:off x="5715000" y="2984500"/>
                <a:ext cx="1588" cy="2438400"/>
              </a:xfrm>
              <a:prstGeom prst="curvedConnector3">
                <a:avLst>
                  <a:gd name="adj1" fmla="val 17216418"/>
                </a:avLst>
              </a:prstGeom>
              <a:noFill/>
              <a:ln w="28575">
                <a:solidFill>
                  <a:schemeClr val="accent1"/>
                </a:solidFill>
                <a:round/>
                <a:headEnd/>
                <a:tailEnd type="arrow" w="med" len="med"/>
              </a:ln>
            </p:spPr>
          </p:cxnSp>
        </p:grpSp>
        <p:grpSp>
          <p:nvGrpSpPr>
            <p:cNvPr id="43" name="Group 133"/>
            <p:cNvGrpSpPr>
              <a:grpSpLocks/>
            </p:cNvGrpSpPr>
            <p:nvPr/>
          </p:nvGrpSpPr>
          <p:grpSpPr bwMode="auto">
            <a:xfrm>
              <a:off x="3159628" y="2352094"/>
              <a:ext cx="1518834" cy="55474"/>
              <a:chOff x="4496594" y="4140200"/>
              <a:chExt cx="1878806" cy="64294"/>
            </a:xfrm>
          </p:grpSpPr>
          <p:sp>
            <p:nvSpPr>
              <p:cNvPr id="44" name="Rectangle 63"/>
              <p:cNvSpPr>
                <a:spLocks/>
              </p:cNvSpPr>
              <p:nvPr/>
            </p:nvSpPr>
            <p:spPr bwMode="auto">
              <a:xfrm>
                <a:off x="5867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45" name="Straight Arrow Connector 109"/>
              <p:cNvCxnSpPr>
                <a:cxnSpLocks noChangeShapeType="1"/>
              </p:cNvCxnSpPr>
              <p:nvPr/>
            </p:nvCxnSpPr>
            <p:spPr bwMode="auto">
              <a:xfrm rot="5400000">
                <a:off x="5308600" y="3390900"/>
                <a:ext cx="1588" cy="1625600"/>
              </a:xfrm>
              <a:prstGeom prst="curvedConnector3">
                <a:avLst>
                  <a:gd name="adj1" fmla="val 14395468"/>
                </a:avLst>
              </a:prstGeom>
              <a:noFill/>
              <a:ln w="28575">
                <a:solidFill>
                  <a:schemeClr val="accent1"/>
                </a:solidFill>
                <a:round/>
                <a:headEnd/>
                <a:tailEnd type="arrow" w="med" len="med"/>
              </a:ln>
            </p:spPr>
          </p:cxnSp>
        </p:grpSp>
        <p:grpSp>
          <p:nvGrpSpPr>
            <p:cNvPr id="46" name="Group 132"/>
            <p:cNvGrpSpPr>
              <a:grpSpLocks/>
            </p:cNvGrpSpPr>
            <p:nvPr/>
          </p:nvGrpSpPr>
          <p:grpSpPr bwMode="auto">
            <a:xfrm>
              <a:off x="3159628" y="2352094"/>
              <a:ext cx="861486" cy="55474"/>
              <a:chOff x="4496594" y="4140200"/>
              <a:chExt cx="1066006" cy="64294"/>
            </a:xfrm>
          </p:grpSpPr>
          <p:sp>
            <p:nvSpPr>
              <p:cNvPr id="47" name="Rectangle 58"/>
              <p:cNvSpPr>
                <a:spLocks/>
              </p:cNvSpPr>
              <p:nvPr/>
            </p:nvSpPr>
            <p:spPr bwMode="auto">
              <a:xfrm>
                <a:off x="50546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48" name="Straight Arrow Connector 109"/>
              <p:cNvCxnSpPr>
                <a:cxnSpLocks noChangeShapeType="1"/>
              </p:cNvCxnSpPr>
              <p:nvPr/>
            </p:nvCxnSpPr>
            <p:spPr bwMode="auto">
              <a:xfrm rot="5400000">
                <a:off x="4902200" y="3797300"/>
                <a:ext cx="1588" cy="812800"/>
              </a:xfrm>
              <a:prstGeom prst="curvedConnector3">
                <a:avLst>
                  <a:gd name="adj1" fmla="val 10824875"/>
                </a:avLst>
              </a:prstGeom>
              <a:noFill/>
              <a:ln w="28575">
                <a:solidFill>
                  <a:schemeClr val="accent1"/>
                </a:solidFill>
                <a:round/>
                <a:headEnd/>
                <a:tailEnd type="arrow" w="med" len="med"/>
              </a:ln>
            </p:spPr>
          </p:cxnSp>
        </p:grpSp>
        <p:grpSp>
          <p:nvGrpSpPr>
            <p:cNvPr id="49" name="Group 122"/>
            <p:cNvGrpSpPr>
              <a:grpSpLocks/>
            </p:cNvGrpSpPr>
            <p:nvPr/>
          </p:nvGrpSpPr>
          <p:grpSpPr bwMode="auto">
            <a:xfrm>
              <a:off x="734371" y="1886655"/>
              <a:ext cx="657349" cy="466792"/>
              <a:chOff x="1498600" y="3594100"/>
              <a:chExt cx="812800" cy="546894"/>
            </a:xfrm>
          </p:grpSpPr>
          <p:sp>
            <p:nvSpPr>
              <p:cNvPr id="50" name="Rectangle 44"/>
              <p:cNvSpPr>
                <a:spLocks/>
              </p:cNvSpPr>
              <p:nvPr/>
            </p:nvSpPr>
            <p:spPr bwMode="auto">
              <a:xfrm>
                <a:off x="18034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1" name="Straight Arrow Connector 156"/>
              <p:cNvCxnSpPr>
                <a:cxnSpLocks noChangeShapeType="1"/>
              </p:cNvCxnSpPr>
              <p:nvPr/>
            </p:nvCxnSpPr>
            <p:spPr bwMode="auto">
              <a:xfrm rot="5400000">
                <a:off x="1816100" y="3898900"/>
                <a:ext cx="482600" cy="1588"/>
              </a:xfrm>
              <a:prstGeom prst="straightConnector1">
                <a:avLst/>
              </a:prstGeom>
              <a:noFill/>
              <a:ln w="28575">
                <a:solidFill>
                  <a:schemeClr val="accent1"/>
                </a:solidFill>
                <a:round/>
                <a:headEnd/>
                <a:tailEnd type="arrow" w="med" len="med"/>
              </a:ln>
            </p:spPr>
          </p:cxnSp>
          <p:cxnSp>
            <p:nvCxnSpPr>
              <p:cNvPr id="52" name="Straight Arrow Connector 232"/>
              <p:cNvCxnSpPr>
                <a:cxnSpLocks noChangeShapeType="1"/>
              </p:cNvCxnSpPr>
              <p:nvPr/>
            </p:nvCxnSpPr>
            <p:spPr bwMode="auto">
              <a:xfrm rot="5400000">
                <a:off x="1555750" y="3600450"/>
                <a:ext cx="444500" cy="558800"/>
              </a:xfrm>
              <a:prstGeom prst="straightConnector1">
                <a:avLst/>
              </a:prstGeom>
              <a:noFill/>
              <a:ln w="28575">
                <a:solidFill>
                  <a:schemeClr val="accent1"/>
                </a:solidFill>
                <a:round/>
                <a:headEnd/>
                <a:tailEnd type="arrow" w="med" len="med"/>
              </a:ln>
            </p:spPr>
          </p:cxnSp>
        </p:grpSp>
        <p:grpSp>
          <p:nvGrpSpPr>
            <p:cNvPr id="53" name="Group 123"/>
            <p:cNvGrpSpPr>
              <a:grpSpLocks/>
            </p:cNvGrpSpPr>
            <p:nvPr/>
          </p:nvGrpSpPr>
          <p:grpSpPr bwMode="auto">
            <a:xfrm>
              <a:off x="734371" y="1886655"/>
              <a:ext cx="1314697" cy="466792"/>
              <a:chOff x="1498600" y="3594100"/>
              <a:chExt cx="1625600" cy="546894"/>
            </a:xfrm>
          </p:grpSpPr>
          <p:sp>
            <p:nvSpPr>
              <p:cNvPr id="54" name="Rectangle 49"/>
              <p:cNvSpPr>
                <a:spLocks/>
              </p:cNvSpPr>
              <p:nvPr/>
            </p:nvSpPr>
            <p:spPr bwMode="auto">
              <a:xfrm>
                <a:off x="26162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5" name="Straight Arrow Connector 165"/>
              <p:cNvCxnSpPr>
                <a:cxnSpLocks noChangeShapeType="1"/>
              </p:cNvCxnSpPr>
              <p:nvPr/>
            </p:nvCxnSpPr>
            <p:spPr bwMode="auto">
              <a:xfrm rot="5400000">
                <a:off x="2628900" y="3898900"/>
                <a:ext cx="482600" cy="1588"/>
              </a:xfrm>
              <a:prstGeom prst="straightConnector1">
                <a:avLst/>
              </a:prstGeom>
              <a:noFill/>
              <a:ln w="28575">
                <a:solidFill>
                  <a:schemeClr val="accent1"/>
                </a:solidFill>
                <a:round/>
                <a:headEnd/>
                <a:tailEnd type="arrow" w="med" len="med"/>
              </a:ln>
            </p:spPr>
          </p:cxnSp>
          <p:cxnSp>
            <p:nvCxnSpPr>
              <p:cNvPr id="56" name="Straight Arrow Connector 235"/>
              <p:cNvCxnSpPr>
                <a:cxnSpLocks noChangeShapeType="1"/>
              </p:cNvCxnSpPr>
              <p:nvPr/>
            </p:nvCxnSpPr>
            <p:spPr bwMode="auto">
              <a:xfrm rot="5400000">
                <a:off x="1962150" y="3194050"/>
                <a:ext cx="444500" cy="1371600"/>
              </a:xfrm>
              <a:prstGeom prst="straightConnector1">
                <a:avLst/>
              </a:prstGeom>
              <a:noFill/>
              <a:ln w="28575">
                <a:solidFill>
                  <a:schemeClr val="accent1"/>
                </a:solidFill>
                <a:round/>
                <a:headEnd/>
                <a:tailEnd type="arrow" w="med" len="med"/>
              </a:ln>
            </p:spPr>
          </p:cxnSp>
        </p:grpSp>
        <p:grpSp>
          <p:nvGrpSpPr>
            <p:cNvPr id="57" name="Group 124"/>
            <p:cNvGrpSpPr>
              <a:grpSpLocks/>
            </p:cNvGrpSpPr>
            <p:nvPr/>
          </p:nvGrpSpPr>
          <p:grpSpPr bwMode="auto">
            <a:xfrm>
              <a:off x="734371" y="1886655"/>
              <a:ext cx="1972046" cy="466792"/>
              <a:chOff x="1498600" y="3594100"/>
              <a:chExt cx="2438400" cy="546894"/>
            </a:xfrm>
          </p:grpSpPr>
          <p:sp>
            <p:nvSpPr>
              <p:cNvPr id="58" name="Rectangle 54"/>
              <p:cNvSpPr>
                <a:spLocks/>
              </p:cNvSpPr>
              <p:nvPr/>
            </p:nvSpPr>
            <p:spPr bwMode="auto">
              <a:xfrm>
                <a:off x="34290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 name="Straight Arrow Connector 177"/>
              <p:cNvCxnSpPr>
                <a:cxnSpLocks noChangeShapeType="1"/>
              </p:cNvCxnSpPr>
              <p:nvPr/>
            </p:nvCxnSpPr>
            <p:spPr bwMode="auto">
              <a:xfrm rot="5400000">
                <a:off x="3441700" y="3898900"/>
                <a:ext cx="482600" cy="1588"/>
              </a:xfrm>
              <a:prstGeom prst="straightConnector1">
                <a:avLst/>
              </a:prstGeom>
              <a:noFill/>
              <a:ln w="28575">
                <a:solidFill>
                  <a:schemeClr val="accent1"/>
                </a:solidFill>
                <a:round/>
                <a:headEnd/>
                <a:tailEnd type="arrow" w="med" len="med"/>
              </a:ln>
            </p:spPr>
          </p:cxnSp>
          <p:cxnSp>
            <p:nvCxnSpPr>
              <p:cNvPr id="60" name="Straight Arrow Connector 238"/>
              <p:cNvCxnSpPr>
                <a:cxnSpLocks noChangeShapeType="1"/>
              </p:cNvCxnSpPr>
              <p:nvPr/>
            </p:nvCxnSpPr>
            <p:spPr bwMode="auto">
              <a:xfrm rot="5400000">
                <a:off x="2368550" y="2787650"/>
                <a:ext cx="444500" cy="2184400"/>
              </a:xfrm>
              <a:prstGeom prst="straightConnector1">
                <a:avLst/>
              </a:prstGeom>
              <a:noFill/>
              <a:ln w="28575">
                <a:solidFill>
                  <a:schemeClr val="accent1"/>
                </a:solidFill>
                <a:round/>
                <a:headEnd/>
                <a:tailEnd type="arrow" w="med" len="med"/>
              </a:ln>
            </p:spPr>
          </p:cxnSp>
        </p:grpSp>
        <p:grpSp>
          <p:nvGrpSpPr>
            <p:cNvPr id="61" name="Group 127"/>
            <p:cNvGrpSpPr>
              <a:grpSpLocks/>
            </p:cNvGrpSpPr>
            <p:nvPr/>
          </p:nvGrpSpPr>
          <p:grpSpPr bwMode="auto">
            <a:xfrm>
              <a:off x="3363765" y="1886655"/>
              <a:ext cx="1972046" cy="466792"/>
              <a:chOff x="4749800" y="3594100"/>
              <a:chExt cx="2438400" cy="546894"/>
            </a:xfrm>
          </p:grpSpPr>
          <p:sp>
            <p:nvSpPr>
              <p:cNvPr id="62" name="Rectangle 69"/>
              <p:cNvSpPr>
                <a:spLocks/>
              </p:cNvSpPr>
              <p:nvPr/>
            </p:nvSpPr>
            <p:spPr bwMode="auto">
              <a:xfrm>
                <a:off x="66802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63" name="Straight Arrow Connector 190"/>
              <p:cNvCxnSpPr>
                <a:cxnSpLocks noChangeShapeType="1"/>
              </p:cNvCxnSpPr>
              <p:nvPr/>
            </p:nvCxnSpPr>
            <p:spPr bwMode="auto">
              <a:xfrm rot="5400000">
                <a:off x="6692900" y="3898900"/>
                <a:ext cx="482600" cy="1588"/>
              </a:xfrm>
              <a:prstGeom prst="straightConnector1">
                <a:avLst/>
              </a:prstGeom>
              <a:noFill/>
              <a:ln w="28575">
                <a:solidFill>
                  <a:schemeClr val="accent1"/>
                </a:solidFill>
                <a:round/>
                <a:headEnd/>
                <a:tailEnd type="arrow" w="med" len="med"/>
              </a:ln>
            </p:spPr>
          </p:cxnSp>
          <p:cxnSp>
            <p:nvCxnSpPr>
              <p:cNvPr id="64" name="Straight Arrow Connector 241"/>
              <p:cNvCxnSpPr>
                <a:cxnSpLocks noChangeShapeType="1"/>
              </p:cNvCxnSpPr>
              <p:nvPr/>
            </p:nvCxnSpPr>
            <p:spPr bwMode="auto">
              <a:xfrm rot="5400000">
                <a:off x="5607050" y="2800350"/>
                <a:ext cx="469900" cy="2184400"/>
              </a:xfrm>
              <a:prstGeom prst="straightConnector1">
                <a:avLst/>
              </a:prstGeom>
              <a:noFill/>
              <a:ln w="28575">
                <a:solidFill>
                  <a:schemeClr val="accent1"/>
                </a:solidFill>
                <a:round/>
                <a:headEnd/>
                <a:tailEnd type="arrow" w="med" len="med"/>
              </a:ln>
            </p:spPr>
          </p:cxnSp>
        </p:grpSp>
        <p:grpSp>
          <p:nvGrpSpPr>
            <p:cNvPr id="65" name="Group 126"/>
            <p:cNvGrpSpPr>
              <a:grpSpLocks/>
            </p:cNvGrpSpPr>
            <p:nvPr/>
          </p:nvGrpSpPr>
          <p:grpSpPr bwMode="auto">
            <a:xfrm>
              <a:off x="3363765" y="1886655"/>
              <a:ext cx="1314697" cy="466792"/>
              <a:chOff x="4749800" y="3594100"/>
              <a:chExt cx="1625600" cy="546894"/>
            </a:xfrm>
          </p:grpSpPr>
          <p:sp>
            <p:nvSpPr>
              <p:cNvPr id="66" name="Rectangle 64"/>
              <p:cNvSpPr>
                <a:spLocks/>
              </p:cNvSpPr>
              <p:nvPr/>
            </p:nvSpPr>
            <p:spPr bwMode="auto">
              <a:xfrm>
                <a:off x="58674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67" name="Straight Arrow Connector 186"/>
              <p:cNvCxnSpPr>
                <a:cxnSpLocks noChangeShapeType="1"/>
              </p:cNvCxnSpPr>
              <p:nvPr/>
            </p:nvCxnSpPr>
            <p:spPr bwMode="auto">
              <a:xfrm rot="5400000">
                <a:off x="5880100" y="3898900"/>
                <a:ext cx="482600" cy="1588"/>
              </a:xfrm>
              <a:prstGeom prst="straightConnector1">
                <a:avLst/>
              </a:prstGeom>
              <a:noFill/>
              <a:ln w="28575">
                <a:solidFill>
                  <a:schemeClr val="accent1"/>
                </a:solidFill>
                <a:round/>
                <a:headEnd/>
                <a:tailEnd type="arrow" w="med" len="med"/>
              </a:ln>
            </p:spPr>
          </p:cxnSp>
          <p:cxnSp>
            <p:nvCxnSpPr>
              <p:cNvPr id="68" name="Straight Arrow Connector 244"/>
              <p:cNvCxnSpPr>
                <a:cxnSpLocks noChangeShapeType="1"/>
              </p:cNvCxnSpPr>
              <p:nvPr/>
            </p:nvCxnSpPr>
            <p:spPr bwMode="auto">
              <a:xfrm rot="5400000">
                <a:off x="5200650" y="3206750"/>
                <a:ext cx="469900" cy="1371600"/>
              </a:xfrm>
              <a:prstGeom prst="straightConnector1">
                <a:avLst/>
              </a:prstGeom>
              <a:noFill/>
              <a:ln w="28575">
                <a:solidFill>
                  <a:schemeClr val="accent1"/>
                </a:solidFill>
                <a:round/>
                <a:headEnd/>
                <a:tailEnd type="arrow" w="med" len="med"/>
              </a:ln>
            </p:spPr>
          </p:cxnSp>
        </p:grpSp>
        <p:grpSp>
          <p:nvGrpSpPr>
            <p:cNvPr id="69" name="Group 125"/>
            <p:cNvGrpSpPr>
              <a:grpSpLocks/>
            </p:cNvGrpSpPr>
            <p:nvPr/>
          </p:nvGrpSpPr>
          <p:grpSpPr bwMode="auto">
            <a:xfrm>
              <a:off x="3363765" y="1886655"/>
              <a:ext cx="657349" cy="466792"/>
              <a:chOff x="4749800" y="3594100"/>
              <a:chExt cx="812800" cy="546894"/>
            </a:xfrm>
          </p:grpSpPr>
          <p:sp>
            <p:nvSpPr>
              <p:cNvPr id="70" name="Rectangle 59"/>
              <p:cNvSpPr>
                <a:spLocks/>
              </p:cNvSpPr>
              <p:nvPr/>
            </p:nvSpPr>
            <p:spPr bwMode="auto">
              <a:xfrm>
                <a:off x="50546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71" name="Straight Arrow Connector 183"/>
              <p:cNvCxnSpPr>
                <a:cxnSpLocks noChangeShapeType="1"/>
              </p:cNvCxnSpPr>
              <p:nvPr/>
            </p:nvCxnSpPr>
            <p:spPr bwMode="auto">
              <a:xfrm rot="5400000">
                <a:off x="5067300" y="3898900"/>
                <a:ext cx="482600" cy="1588"/>
              </a:xfrm>
              <a:prstGeom prst="straightConnector1">
                <a:avLst/>
              </a:prstGeom>
              <a:noFill/>
              <a:ln w="28575">
                <a:solidFill>
                  <a:schemeClr val="accent1"/>
                </a:solidFill>
                <a:round/>
                <a:headEnd/>
                <a:tailEnd type="arrow" w="med" len="med"/>
              </a:ln>
            </p:spPr>
          </p:cxnSp>
          <p:cxnSp>
            <p:nvCxnSpPr>
              <p:cNvPr id="72" name="Straight Arrow Connector 247"/>
              <p:cNvCxnSpPr>
                <a:cxnSpLocks noChangeShapeType="1"/>
              </p:cNvCxnSpPr>
              <p:nvPr/>
            </p:nvCxnSpPr>
            <p:spPr bwMode="auto">
              <a:xfrm rot="5400000">
                <a:off x="4794250" y="3613150"/>
                <a:ext cx="469900" cy="558800"/>
              </a:xfrm>
              <a:prstGeom prst="straightConnector1">
                <a:avLst/>
              </a:prstGeom>
              <a:noFill/>
              <a:ln w="28575">
                <a:solidFill>
                  <a:schemeClr val="accent1"/>
                </a:solidFill>
                <a:round/>
                <a:headEnd/>
                <a:tailEnd type="arrow" w="med" len="med"/>
              </a:ln>
            </p:spPr>
          </p:cxnSp>
        </p:grpSp>
        <p:grpSp>
          <p:nvGrpSpPr>
            <p:cNvPr id="97" name="Group 118"/>
            <p:cNvGrpSpPr>
              <a:grpSpLocks/>
            </p:cNvGrpSpPr>
            <p:nvPr/>
          </p:nvGrpSpPr>
          <p:grpSpPr bwMode="auto">
            <a:xfrm>
              <a:off x="734371" y="1432041"/>
              <a:ext cx="1972046" cy="455968"/>
              <a:chOff x="1498600" y="3060700"/>
              <a:chExt cx="2438400" cy="534194"/>
            </a:xfrm>
          </p:grpSpPr>
          <p:sp>
            <p:nvSpPr>
              <p:cNvPr id="98" name="Rectangle 55"/>
              <p:cNvSpPr>
                <a:spLocks/>
              </p:cNvSpPr>
              <p:nvPr/>
            </p:nvSpPr>
            <p:spPr bwMode="auto">
              <a:xfrm>
                <a:off x="34290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99" name="Straight Arrow Connector 180"/>
              <p:cNvCxnSpPr>
                <a:cxnSpLocks noChangeShapeType="1"/>
              </p:cNvCxnSpPr>
              <p:nvPr/>
            </p:nvCxnSpPr>
            <p:spPr bwMode="auto">
              <a:xfrm rot="5400000">
                <a:off x="3441700" y="3352800"/>
                <a:ext cx="482600" cy="1588"/>
              </a:xfrm>
              <a:prstGeom prst="straightConnector1">
                <a:avLst/>
              </a:prstGeom>
              <a:noFill/>
              <a:ln w="28575">
                <a:solidFill>
                  <a:schemeClr val="accent1"/>
                </a:solidFill>
                <a:round/>
                <a:headEnd/>
                <a:tailEnd type="arrow" w="med" len="med"/>
              </a:ln>
            </p:spPr>
          </p:cxnSp>
          <p:cxnSp>
            <p:nvCxnSpPr>
              <p:cNvPr id="100" name="Straight Arrow Connector 268"/>
              <p:cNvCxnSpPr>
                <a:cxnSpLocks noChangeShapeType="1"/>
              </p:cNvCxnSpPr>
              <p:nvPr/>
            </p:nvCxnSpPr>
            <p:spPr bwMode="auto">
              <a:xfrm rot="5400000">
                <a:off x="2368550" y="2241550"/>
                <a:ext cx="444500" cy="2184400"/>
              </a:xfrm>
              <a:prstGeom prst="straightConnector1">
                <a:avLst/>
              </a:prstGeom>
              <a:noFill/>
              <a:ln w="28575">
                <a:solidFill>
                  <a:schemeClr val="accent1"/>
                </a:solidFill>
                <a:round/>
                <a:headEnd/>
                <a:tailEnd type="arrow" w="med" len="med"/>
              </a:ln>
            </p:spPr>
          </p:cxnSp>
        </p:grpSp>
        <p:grpSp>
          <p:nvGrpSpPr>
            <p:cNvPr id="101" name="Group 117"/>
            <p:cNvGrpSpPr>
              <a:grpSpLocks/>
            </p:cNvGrpSpPr>
            <p:nvPr/>
          </p:nvGrpSpPr>
          <p:grpSpPr bwMode="auto">
            <a:xfrm>
              <a:off x="734371" y="1432041"/>
              <a:ext cx="1314697" cy="455968"/>
              <a:chOff x="1498600" y="3060700"/>
              <a:chExt cx="1625600" cy="534194"/>
            </a:xfrm>
          </p:grpSpPr>
          <p:sp>
            <p:nvSpPr>
              <p:cNvPr id="102" name="Rectangle 50"/>
              <p:cNvSpPr>
                <a:spLocks/>
              </p:cNvSpPr>
              <p:nvPr/>
            </p:nvSpPr>
            <p:spPr bwMode="auto">
              <a:xfrm>
                <a:off x="26162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03" name="Straight Arrow Connector 162"/>
              <p:cNvCxnSpPr>
                <a:cxnSpLocks noChangeShapeType="1"/>
              </p:cNvCxnSpPr>
              <p:nvPr/>
            </p:nvCxnSpPr>
            <p:spPr bwMode="auto">
              <a:xfrm rot="5400000">
                <a:off x="2628900" y="3352800"/>
                <a:ext cx="482600" cy="1588"/>
              </a:xfrm>
              <a:prstGeom prst="straightConnector1">
                <a:avLst/>
              </a:prstGeom>
              <a:noFill/>
              <a:ln w="28575">
                <a:solidFill>
                  <a:schemeClr val="accent1"/>
                </a:solidFill>
                <a:round/>
                <a:headEnd/>
                <a:tailEnd type="arrow" w="med" len="med"/>
              </a:ln>
            </p:spPr>
          </p:cxnSp>
          <p:cxnSp>
            <p:nvCxnSpPr>
              <p:cNvPr id="104" name="Straight Arrow Connector 271"/>
              <p:cNvCxnSpPr>
                <a:cxnSpLocks noChangeShapeType="1"/>
              </p:cNvCxnSpPr>
              <p:nvPr/>
            </p:nvCxnSpPr>
            <p:spPr bwMode="auto">
              <a:xfrm rot="5400000">
                <a:off x="1962150" y="2647950"/>
                <a:ext cx="444500" cy="1371600"/>
              </a:xfrm>
              <a:prstGeom prst="straightConnector1">
                <a:avLst/>
              </a:prstGeom>
              <a:noFill/>
              <a:ln w="28575">
                <a:solidFill>
                  <a:schemeClr val="accent1"/>
                </a:solidFill>
                <a:round/>
                <a:headEnd/>
                <a:tailEnd type="arrow" w="med" len="med"/>
              </a:ln>
            </p:spPr>
          </p:cxnSp>
        </p:grpSp>
        <p:grpSp>
          <p:nvGrpSpPr>
            <p:cNvPr id="105" name="Group 116"/>
            <p:cNvGrpSpPr>
              <a:grpSpLocks/>
            </p:cNvGrpSpPr>
            <p:nvPr/>
          </p:nvGrpSpPr>
          <p:grpSpPr bwMode="auto">
            <a:xfrm>
              <a:off x="734371" y="1432041"/>
              <a:ext cx="657349" cy="455968"/>
              <a:chOff x="1498600" y="3060700"/>
              <a:chExt cx="812800" cy="534194"/>
            </a:xfrm>
          </p:grpSpPr>
          <p:sp>
            <p:nvSpPr>
              <p:cNvPr id="106" name="Rectangle 45"/>
              <p:cNvSpPr>
                <a:spLocks/>
              </p:cNvSpPr>
              <p:nvPr/>
            </p:nvSpPr>
            <p:spPr bwMode="auto">
              <a:xfrm>
                <a:off x="18034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07" name="Straight Arrow Connector 159"/>
              <p:cNvCxnSpPr>
                <a:cxnSpLocks noChangeShapeType="1"/>
              </p:cNvCxnSpPr>
              <p:nvPr/>
            </p:nvCxnSpPr>
            <p:spPr bwMode="auto">
              <a:xfrm rot="5400000">
                <a:off x="1816100" y="3352800"/>
                <a:ext cx="482600" cy="1588"/>
              </a:xfrm>
              <a:prstGeom prst="straightConnector1">
                <a:avLst/>
              </a:prstGeom>
              <a:noFill/>
              <a:ln w="28575">
                <a:solidFill>
                  <a:schemeClr val="accent1"/>
                </a:solidFill>
                <a:round/>
                <a:headEnd/>
                <a:tailEnd type="arrow" w="med" len="med"/>
              </a:ln>
            </p:spPr>
          </p:cxnSp>
          <p:cxnSp>
            <p:nvCxnSpPr>
              <p:cNvPr id="108" name="Straight Arrow Connector 274"/>
              <p:cNvCxnSpPr>
                <a:cxnSpLocks noChangeShapeType="1"/>
              </p:cNvCxnSpPr>
              <p:nvPr/>
            </p:nvCxnSpPr>
            <p:spPr bwMode="auto">
              <a:xfrm rot="5400000">
                <a:off x="1555750" y="3054350"/>
                <a:ext cx="444500" cy="558800"/>
              </a:xfrm>
              <a:prstGeom prst="straightConnector1">
                <a:avLst/>
              </a:prstGeom>
              <a:noFill/>
              <a:ln w="28575">
                <a:solidFill>
                  <a:schemeClr val="accent1"/>
                </a:solidFill>
                <a:round/>
                <a:headEnd/>
                <a:tailEnd type="arrow" w="med" len="med"/>
              </a:ln>
            </p:spPr>
          </p:cxnSp>
        </p:grpSp>
        <p:grpSp>
          <p:nvGrpSpPr>
            <p:cNvPr id="109" name="Group 108"/>
            <p:cNvGrpSpPr>
              <a:grpSpLocks/>
            </p:cNvGrpSpPr>
            <p:nvPr/>
          </p:nvGrpSpPr>
          <p:grpSpPr bwMode="auto">
            <a:xfrm>
              <a:off x="734371" y="966602"/>
              <a:ext cx="657349" cy="466792"/>
              <a:chOff x="1498600" y="2514600"/>
              <a:chExt cx="812800" cy="546894"/>
            </a:xfrm>
          </p:grpSpPr>
          <p:sp>
            <p:nvSpPr>
              <p:cNvPr id="110" name="Rectangle 46"/>
              <p:cNvSpPr>
                <a:spLocks/>
              </p:cNvSpPr>
              <p:nvPr/>
            </p:nvSpPr>
            <p:spPr bwMode="auto">
              <a:xfrm>
                <a:off x="18034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11" name="Straight Arrow Connector 168"/>
              <p:cNvCxnSpPr>
                <a:cxnSpLocks noChangeShapeType="1"/>
              </p:cNvCxnSpPr>
              <p:nvPr/>
            </p:nvCxnSpPr>
            <p:spPr bwMode="auto">
              <a:xfrm rot="5400000">
                <a:off x="1809750" y="2813050"/>
                <a:ext cx="495300" cy="1588"/>
              </a:xfrm>
              <a:prstGeom prst="straightConnector1">
                <a:avLst/>
              </a:prstGeom>
              <a:noFill/>
              <a:ln w="28575">
                <a:solidFill>
                  <a:schemeClr val="accent1"/>
                </a:solidFill>
                <a:round/>
                <a:headEnd/>
                <a:tailEnd type="arrow" w="med" len="med"/>
              </a:ln>
            </p:spPr>
          </p:cxnSp>
          <p:cxnSp>
            <p:nvCxnSpPr>
              <p:cNvPr id="112" name="Straight Arrow Connector 278"/>
              <p:cNvCxnSpPr>
                <a:cxnSpLocks noChangeShapeType="1"/>
              </p:cNvCxnSpPr>
              <p:nvPr/>
            </p:nvCxnSpPr>
            <p:spPr bwMode="auto">
              <a:xfrm rot="5400000">
                <a:off x="1555750" y="2508250"/>
                <a:ext cx="444500" cy="558800"/>
              </a:xfrm>
              <a:prstGeom prst="straightConnector1">
                <a:avLst/>
              </a:prstGeom>
              <a:noFill/>
              <a:ln w="28575">
                <a:solidFill>
                  <a:schemeClr val="accent1"/>
                </a:solidFill>
                <a:round/>
                <a:headEnd/>
                <a:tailEnd type="arrow" w="med" len="med"/>
              </a:ln>
            </p:spPr>
          </p:cxnSp>
        </p:grpSp>
        <p:grpSp>
          <p:nvGrpSpPr>
            <p:cNvPr id="113" name="Group 109"/>
            <p:cNvGrpSpPr>
              <a:grpSpLocks/>
            </p:cNvGrpSpPr>
            <p:nvPr/>
          </p:nvGrpSpPr>
          <p:grpSpPr bwMode="auto">
            <a:xfrm>
              <a:off x="734371" y="966602"/>
              <a:ext cx="1314697" cy="466792"/>
              <a:chOff x="1498600" y="2514600"/>
              <a:chExt cx="1625600" cy="546894"/>
            </a:xfrm>
          </p:grpSpPr>
          <p:sp>
            <p:nvSpPr>
              <p:cNvPr id="114" name="Rectangle 51"/>
              <p:cNvSpPr>
                <a:spLocks/>
              </p:cNvSpPr>
              <p:nvPr/>
            </p:nvSpPr>
            <p:spPr bwMode="auto">
              <a:xfrm>
                <a:off x="26162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15" name="Straight Arrow Connector 171"/>
              <p:cNvCxnSpPr>
                <a:cxnSpLocks noChangeShapeType="1"/>
              </p:cNvCxnSpPr>
              <p:nvPr/>
            </p:nvCxnSpPr>
            <p:spPr bwMode="auto">
              <a:xfrm rot="5400000">
                <a:off x="2622550" y="2813050"/>
                <a:ext cx="495300" cy="1588"/>
              </a:xfrm>
              <a:prstGeom prst="straightConnector1">
                <a:avLst/>
              </a:prstGeom>
              <a:noFill/>
              <a:ln w="28575">
                <a:solidFill>
                  <a:schemeClr val="accent1"/>
                </a:solidFill>
                <a:round/>
                <a:headEnd/>
                <a:tailEnd type="arrow" w="med" len="med"/>
              </a:ln>
            </p:spPr>
          </p:cxnSp>
          <p:cxnSp>
            <p:nvCxnSpPr>
              <p:cNvPr id="116" name="Straight Arrow Connector 281"/>
              <p:cNvCxnSpPr>
                <a:cxnSpLocks noChangeShapeType="1"/>
              </p:cNvCxnSpPr>
              <p:nvPr/>
            </p:nvCxnSpPr>
            <p:spPr bwMode="auto">
              <a:xfrm rot="5400000">
                <a:off x="1962150" y="2101850"/>
                <a:ext cx="444500" cy="1371600"/>
              </a:xfrm>
              <a:prstGeom prst="straightConnector1">
                <a:avLst/>
              </a:prstGeom>
              <a:noFill/>
              <a:ln w="28575">
                <a:solidFill>
                  <a:schemeClr val="accent1"/>
                </a:solidFill>
                <a:round/>
                <a:headEnd/>
                <a:tailEnd type="arrow" w="med" len="med"/>
              </a:ln>
            </p:spPr>
          </p:cxnSp>
        </p:grpSp>
        <p:grpSp>
          <p:nvGrpSpPr>
            <p:cNvPr id="117" name="Group 110"/>
            <p:cNvGrpSpPr>
              <a:grpSpLocks/>
            </p:cNvGrpSpPr>
            <p:nvPr/>
          </p:nvGrpSpPr>
          <p:grpSpPr bwMode="auto">
            <a:xfrm>
              <a:off x="734371" y="966602"/>
              <a:ext cx="1972046" cy="466792"/>
              <a:chOff x="1498600" y="2514600"/>
              <a:chExt cx="2438400" cy="546894"/>
            </a:xfrm>
          </p:grpSpPr>
          <p:sp>
            <p:nvSpPr>
              <p:cNvPr id="118" name="Rectangle 56"/>
              <p:cNvSpPr>
                <a:spLocks/>
              </p:cNvSpPr>
              <p:nvPr/>
            </p:nvSpPr>
            <p:spPr bwMode="auto">
              <a:xfrm>
                <a:off x="34290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19" name="Straight Arrow Connector 174"/>
              <p:cNvCxnSpPr>
                <a:cxnSpLocks noChangeShapeType="1"/>
              </p:cNvCxnSpPr>
              <p:nvPr/>
            </p:nvCxnSpPr>
            <p:spPr bwMode="auto">
              <a:xfrm rot="5400000">
                <a:off x="3435350" y="2813050"/>
                <a:ext cx="495300" cy="1588"/>
              </a:xfrm>
              <a:prstGeom prst="straightConnector1">
                <a:avLst/>
              </a:prstGeom>
              <a:noFill/>
              <a:ln w="28575">
                <a:solidFill>
                  <a:schemeClr val="accent1"/>
                </a:solidFill>
                <a:round/>
                <a:headEnd/>
                <a:tailEnd type="arrow" w="med" len="med"/>
              </a:ln>
            </p:spPr>
          </p:cxnSp>
          <p:cxnSp>
            <p:nvCxnSpPr>
              <p:cNvPr id="120" name="Straight Arrow Connector 284"/>
              <p:cNvCxnSpPr>
                <a:cxnSpLocks noChangeShapeType="1"/>
              </p:cNvCxnSpPr>
              <p:nvPr/>
            </p:nvCxnSpPr>
            <p:spPr bwMode="auto">
              <a:xfrm rot="5400000">
                <a:off x="2368550" y="1695450"/>
                <a:ext cx="444500" cy="2184400"/>
              </a:xfrm>
              <a:prstGeom prst="straightConnector1">
                <a:avLst/>
              </a:prstGeom>
              <a:noFill/>
              <a:ln w="28575">
                <a:solidFill>
                  <a:schemeClr val="accent1"/>
                </a:solidFill>
                <a:round/>
                <a:headEnd/>
                <a:tailEnd type="arrow" w="med" len="med"/>
              </a:ln>
            </p:spPr>
          </p:cxnSp>
        </p:grpSp>
      </p:grpSp>
      <p:grpSp>
        <p:nvGrpSpPr>
          <p:cNvPr id="353" name="Group 352"/>
          <p:cNvGrpSpPr/>
          <p:nvPr/>
        </p:nvGrpSpPr>
        <p:grpSpPr>
          <a:xfrm>
            <a:off x="2987824" y="2780928"/>
            <a:ext cx="5669632" cy="1570856"/>
            <a:chOff x="2987824" y="2780928"/>
            <a:chExt cx="5669632" cy="1570856"/>
          </a:xfrm>
        </p:grpSpPr>
        <p:sp>
          <p:nvSpPr>
            <p:cNvPr id="123" name="Rectangle 28"/>
            <p:cNvSpPr>
              <a:spLocks/>
            </p:cNvSpPr>
            <p:nvPr/>
          </p:nvSpPr>
          <p:spPr bwMode="auto">
            <a:xfrm>
              <a:off x="2987824" y="4177244"/>
              <a:ext cx="410843" cy="173186"/>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24" name="Rectangle 29"/>
            <p:cNvSpPr>
              <a:spLocks/>
            </p:cNvSpPr>
            <p:nvPr/>
          </p:nvSpPr>
          <p:spPr bwMode="auto">
            <a:xfrm>
              <a:off x="2987824" y="3711805"/>
              <a:ext cx="410843" cy="173186"/>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25" name="Rectangle 30"/>
            <p:cNvSpPr>
              <a:spLocks/>
            </p:cNvSpPr>
            <p:nvPr/>
          </p:nvSpPr>
          <p:spPr bwMode="auto">
            <a:xfrm>
              <a:off x="2987824" y="3246367"/>
              <a:ext cx="410843" cy="173186"/>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26" name="Rectangle 33"/>
            <p:cNvSpPr>
              <a:spLocks/>
            </p:cNvSpPr>
            <p:nvPr/>
          </p:nvSpPr>
          <p:spPr bwMode="auto">
            <a:xfrm>
              <a:off x="5617219" y="4220541"/>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27" name="Rectangle 34"/>
            <p:cNvSpPr>
              <a:spLocks/>
            </p:cNvSpPr>
            <p:nvPr/>
          </p:nvSpPr>
          <p:spPr bwMode="auto">
            <a:xfrm>
              <a:off x="5617219" y="3755102"/>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28" name="Rectangle 35"/>
            <p:cNvSpPr>
              <a:spLocks/>
            </p:cNvSpPr>
            <p:nvPr/>
          </p:nvSpPr>
          <p:spPr bwMode="auto">
            <a:xfrm>
              <a:off x="5617219" y="3289663"/>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29" name="Rectangle 38"/>
            <p:cNvSpPr>
              <a:spLocks/>
            </p:cNvSpPr>
            <p:nvPr/>
          </p:nvSpPr>
          <p:spPr bwMode="auto">
            <a:xfrm>
              <a:off x="8246613" y="4220541"/>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30" name="Rectangle 39"/>
            <p:cNvSpPr>
              <a:spLocks/>
            </p:cNvSpPr>
            <p:nvPr/>
          </p:nvSpPr>
          <p:spPr bwMode="auto">
            <a:xfrm>
              <a:off x="8246613" y="3755102"/>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31" name="Rectangle 40"/>
            <p:cNvSpPr>
              <a:spLocks/>
            </p:cNvSpPr>
            <p:nvPr/>
          </p:nvSpPr>
          <p:spPr bwMode="auto">
            <a:xfrm>
              <a:off x="8246613" y="3289663"/>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32" name="Straight Arrow Connector 84"/>
            <p:cNvCxnSpPr>
              <a:cxnSpLocks noChangeShapeType="1"/>
            </p:cNvCxnSpPr>
            <p:nvPr/>
          </p:nvCxnSpPr>
          <p:spPr bwMode="auto">
            <a:xfrm rot="5400000">
              <a:off x="3047120" y="4031187"/>
              <a:ext cx="292252" cy="2568"/>
            </a:xfrm>
            <a:prstGeom prst="straightConnector1">
              <a:avLst/>
            </a:prstGeom>
            <a:noFill/>
            <a:ln w="28575">
              <a:solidFill>
                <a:srgbClr val="000000"/>
              </a:solidFill>
              <a:round/>
              <a:headEnd/>
              <a:tailEnd type="arrow" w="med" len="med"/>
            </a:ln>
          </p:spPr>
        </p:cxnSp>
        <p:cxnSp>
          <p:nvCxnSpPr>
            <p:cNvPr id="133" name="Straight Arrow Connector 85"/>
            <p:cNvCxnSpPr>
              <a:cxnSpLocks noChangeShapeType="1"/>
            </p:cNvCxnSpPr>
            <p:nvPr/>
          </p:nvCxnSpPr>
          <p:spPr bwMode="auto">
            <a:xfrm rot="5400000">
              <a:off x="3047120" y="3565748"/>
              <a:ext cx="292252" cy="2568"/>
            </a:xfrm>
            <a:prstGeom prst="straightConnector1">
              <a:avLst/>
            </a:prstGeom>
            <a:noFill/>
            <a:ln w="28575">
              <a:solidFill>
                <a:srgbClr val="000000"/>
              </a:solidFill>
              <a:round/>
              <a:headEnd/>
              <a:tailEnd type="arrow" w="med" len="med"/>
            </a:ln>
          </p:spPr>
        </p:cxnSp>
        <p:grpSp>
          <p:nvGrpSpPr>
            <p:cNvPr id="134" name="Group 107"/>
            <p:cNvGrpSpPr>
              <a:grpSpLocks/>
            </p:cNvGrpSpPr>
            <p:nvPr/>
          </p:nvGrpSpPr>
          <p:grpSpPr bwMode="auto">
            <a:xfrm>
              <a:off x="2987824" y="2780928"/>
              <a:ext cx="410843" cy="466792"/>
              <a:chOff x="990600" y="2362200"/>
              <a:chExt cx="508000" cy="546894"/>
            </a:xfrm>
          </p:grpSpPr>
          <p:sp>
            <p:nvSpPr>
              <p:cNvPr id="235" name="Rectangle 31"/>
              <p:cNvSpPr>
                <a:spLocks/>
              </p:cNvSpPr>
              <p:nvPr/>
            </p:nvSpPr>
            <p:spPr bwMode="auto">
              <a:xfrm>
                <a:off x="990600" y="23622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36" name="Straight Arrow Connector 88"/>
              <p:cNvCxnSpPr>
                <a:cxnSpLocks noChangeShapeType="1"/>
              </p:cNvCxnSpPr>
              <p:nvPr/>
            </p:nvCxnSpPr>
            <p:spPr bwMode="auto">
              <a:xfrm rot="5400000">
                <a:off x="1073150" y="2736850"/>
                <a:ext cx="342900" cy="1588"/>
              </a:xfrm>
              <a:prstGeom prst="straightConnector1">
                <a:avLst/>
              </a:prstGeom>
              <a:noFill/>
              <a:ln w="28575">
                <a:solidFill>
                  <a:srgbClr val="000000"/>
                </a:solidFill>
                <a:round/>
                <a:headEnd/>
                <a:tailEnd type="arrow" w="med" len="med"/>
              </a:ln>
            </p:spPr>
          </p:cxnSp>
        </p:grpSp>
        <p:grpSp>
          <p:nvGrpSpPr>
            <p:cNvPr id="135" name="Group 111"/>
            <p:cNvGrpSpPr>
              <a:grpSpLocks/>
            </p:cNvGrpSpPr>
            <p:nvPr/>
          </p:nvGrpSpPr>
          <p:grpSpPr bwMode="auto">
            <a:xfrm>
              <a:off x="5617219" y="2835049"/>
              <a:ext cx="410843" cy="455968"/>
              <a:chOff x="4241800" y="2425700"/>
              <a:chExt cx="508000" cy="534194"/>
            </a:xfrm>
          </p:grpSpPr>
          <p:sp>
            <p:nvSpPr>
              <p:cNvPr id="233" name="Rectangle 36"/>
              <p:cNvSpPr>
                <a:spLocks/>
              </p:cNvSpPr>
              <p:nvPr/>
            </p:nvSpPr>
            <p:spPr bwMode="auto">
              <a:xfrm>
                <a:off x="4241800" y="2425700"/>
                <a:ext cx="508000" cy="1397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34" name="Straight Arrow Connector 91"/>
              <p:cNvCxnSpPr>
                <a:cxnSpLocks noChangeShapeType="1"/>
              </p:cNvCxnSpPr>
              <p:nvPr/>
            </p:nvCxnSpPr>
            <p:spPr bwMode="auto">
              <a:xfrm rot="5400000">
                <a:off x="4298950" y="2762250"/>
                <a:ext cx="393700" cy="1588"/>
              </a:xfrm>
              <a:prstGeom prst="straightConnector1">
                <a:avLst/>
              </a:prstGeom>
              <a:noFill/>
              <a:ln w="28575">
                <a:solidFill>
                  <a:srgbClr val="000000"/>
                </a:solidFill>
                <a:round/>
                <a:headEnd/>
                <a:tailEnd type="arrow" w="med" len="med"/>
              </a:ln>
            </p:spPr>
          </p:cxnSp>
        </p:grpSp>
        <p:cxnSp>
          <p:nvCxnSpPr>
            <p:cNvPr id="136" name="Straight Arrow Connector 94"/>
            <p:cNvCxnSpPr>
              <a:cxnSpLocks noChangeShapeType="1"/>
            </p:cNvCxnSpPr>
            <p:nvPr/>
          </p:nvCxnSpPr>
          <p:spPr bwMode="auto">
            <a:xfrm rot="5400000">
              <a:off x="5654866" y="3587397"/>
              <a:ext cx="335549" cy="2568"/>
            </a:xfrm>
            <a:prstGeom prst="straightConnector1">
              <a:avLst/>
            </a:prstGeom>
            <a:noFill/>
            <a:ln w="28575">
              <a:solidFill>
                <a:srgbClr val="000000"/>
              </a:solidFill>
              <a:round/>
              <a:headEnd/>
              <a:tailEnd type="arrow" w="med" len="med"/>
            </a:ln>
          </p:spPr>
        </p:cxnSp>
        <p:cxnSp>
          <p:nvCxnSpPr>
            <p:cNvPr id="137" name="Straight Arrow Connector 97"/>
            <p:cNvCxnSpPr>
              <a:cxnSpLocks noChangeShapeType="1"/>
            </p:cNvCxnSpPr>
            <p:nvPr/>
          </p:nvCxnSpPr>
          <p:spPr bwMode="auto">
            <a:xfrm rot="5400000">
              <a:off x="5654866" y="4052835"/>
              <a:ext cx="335549" cy="2568"/>
            </a:xfrm>
            <a:prstGeom prst="straightConnector1">
              <a:avLst/>
            </a:prstGeom>
            <a:noFill/>
            <a:ln w="28575">
              <a:solidFill>
                <a:srgbClr val="000000"/>
              </a:solidFill>
              <a:round/>
              <a:headEnd/>
              <a:tailEnd type="arrow" w="med" len="med"/>
            </a:ln>
          </p:spPr>
        </p:cxnSp>
        <p:cxnSp>
          <p:nvCxnSpPr>
            <p:cNvPr id="139" name="Straight Arrow Connector 103"/>
            <p:cNvCxnSpPr>
              <a:cxnSpLocks noChangeShapeType="1"/>
            </p:cNvCxnSpPr>
            <p:nvPr/>
          </p:nvCxnSpPr>
          <p:spPr bwMode="auto">
            <a:xfrm rot="5400000">
              <a:off x="8284261" y="3587397"/>
              <a:ext cx="335549" cy="2568"/>
            </a:xfrm>
            <a:prstGeom prst="straightConnector1">
              <a:avLst/>
            </a:prstGeom>
            <a:noFill/>
            <a:ln w="28575">
              <a:solidFill>
                <a:srgbClr val="000000"/>
              </a:solidFill>
              <a:round/>
              <a:headEnd/>
              <a:tailEnd type="arrow" w="med" len="med"/>
            </a:ln>
          </p:spPr>
        </p:cxnSp>
        <p:cxnSp>
          <p:nvCxnSpPr>
            <p:cNvPr id="140" name="Straight Arrow Connector 106"/>
            <p:cNvCxnSpPr>
              <a:cxnSpLocks noChangeShapeType="1"/>
            </p:cNvCxnSpPr>
            <p:nvPr/>
          </p:nvCxnSpPr>
          <p:spPr bwMode="auto">
            <a:xfrm rot="5400000">
              <a:off x="8284261" y="4052835"/>
              <a:ext cx="335549" cy="2568"/>
            </a:xfrm>
            <a:prstGeom prst="straightConnector1">
              <a:avLst/>
            </a:prstGeom>
            <a:noFill/>
            <a:ln w="28575">
              <a:solidFill>
                <a:srgbClr val="000000"/>
              </a:solidFill>
              <a:round/>
              <a:headEnd/>
              <a:tailEnd type="arrow" w="med" len="med"/>
            </a:ln>
          </p:spPr>
        </p:cxnSp>
        <p:grpSp>
          <p:nvGrpSpPr>
            <p:cNvPr id="141" name="Group 130"/>
            <p:cNvGrpSpPr>
              <a:grpSpLocks/>
            </p:cNvGrpSpPr>
            <p:nvPr/>
          </p:nvGrpSpPr>
          <p:grpSpPr bwMode="auto">
            <a:xfrm>
              <a:off x="3194530" y="4296310"/>
              <a:ext cx="1518834" cy="55474"/>
              <a:chOff x="1245394" y="4140200"/>
              <a:chExt cx="1878806" cy="64294"/>
            </a:xfrm>
          </p:grpSpPr>
          <p:sp>
            <p:nvSpPr>
              <p:cNvPr id="229" name="Rectangle 48"/>
              <p:cNvSpPr>
                <a:spLocks/>
              </p:cNvSpPr>
              <p:nvPr/>
            </p:nvSpPr>
            <p:spPr bwMode="auto">
              <a:xfrm>
                <a:off x="26162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30" name="Straight Arrow Connector 109"/>
              <p:cNvCxnSpPr>
                <a:cxnSpLocks noChangeShapeType="1"/>
              </p:cNvCxnSpPr>
              <p:nvPr/>
            </p:nvCxnSpPr>
            <p:spPr bwMode="auto">
              <a:xfrm rot="5400000">
                <a:off x="2057400" y="3390900"/>
                <a:ext cx="1588" cy="1625600"/>
              </a:xfrm>
              <a:prstGeom prst="curvedConnector3">
                <a:avLst>
                  <a:gd name="adj1" fmla="val 17966060"/>
                </a:avLst>
              </a:prstGeom>
              <a:noFill/>
              <a:ln w="28575">
                <a:solidFill>
                  <a:schemeClr val="accent1"/>
                </a:solidFill>
                <a:round/>
                <a:headEnd/>
                <a:tailEnd type="arrow" w="med" len="med"/>
              </a:ln>
            </p:spPr>
          </p:cxnSp>
        </p:grpSp>
        <p:grpSp>
          <p:nvGrpSpPr>
            <p:cNvPr id="142" name="Group 131"/>
            <p:cNvGrpSpPr>
              <a:grpSpLocks/>
            </p:cNvGrpSpPr>
            <p:nvPr/>
          </p:nvGrpSpPr>
          <p:grpSpPr bwMode="auto">
            <a:xfrm>
              <a:off x="3194530" y="4296310"/>
              <a:ext cx="2176183" cy="55474"/>
              <a:chOff x="1245394" y="4140200"/>
              <a:chExt cx="2691606" cy="64294"/>
            </a:xfrm>
          </p:grpSpPr>
          <p:sp>
            <p:nvSpPr>
              <p:cNvPr id="227" name="Rectangle 53"/>
              <p:cNvSpPr>
                <a:spLocks/>
              </p:cNvSpPr>
              <p:nvPr/>
            </p:nvSpPr>
            <p:spPr bwMode="auto">
              <a:xfrm>
                <a:off x="34290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28" name="Straight Arrow Connector 109"/>
              <p:cNvCxnSpPr>
                <a:cxnSpLocks noChangeShapeType="1"/>
              </p:cNvCxnSpPr>
              <p:nvPr/>
            </p:nvCxnSpPr>
            <p:spPr bwMode="auto">
              <a:xfrm rot="5400000">
                <a:off x="2463800" y="2984500"/>
                <a:ext cx="1588" cy="2438400"/>
              </a:xfrm>
              <a:prstGeom prst="curvedConnector3">
                <a:avLst>
                  <a:gd name="adj1" fmla="val 21536648"/>
                </a:avLst>
              </a:prstGeom>
              <a:noFill/>
              <a:ln w="28575">
                <a:solidFill>
                  <a:schemeClr val="accent1"/>
                </a:solidFill>
                <a:round/>
                <a:headEnd/>
                <a:tailEnd type="arrow" w="med" len="med"/>
              </a:ln>
            </p:spPr>
          </p:cxnSp>
        </p:grpSp>
        <p:grpSp>
          <p:nvGrpSpPr>
            <p:cNvPr id="143" name="Group 129"/>
            <p:cNvGrpSpPr>
              <a:grpSpLocks/>
            </p:cNvGrpSpPr>
            <p:nvPr/>
          </p:nvGrpSpPr>
          <p:grpSpPr bwMode="auto">
            <a:xfrm>
              <a:off x="3194530" y="4296310"/>
              <a:ext cx="861486" cy="55474"/>
              <a:chOff x="1245394" y="4140200"/>
              <a:chExt cx="1066006" cy="64294"/>
            </a:xfrm>
          </p:grpSpPr>
          <p:sp>
            <p:nvSpPr>
              <p:cNvPr id="225" name="Rectangle 43"/>
              <p:cNvSpPr>
                <a:spLocks/>
              </p:cNvSpPr>
              <p:nvPr/>
            </p:nvSpPr>
            <p:spPr bwMode="auto">
              <a:xfrm>
                <a:off x="1803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26" name="Straight Arrow Connector 109"/>
              <p:cNvCxnSpPr>
                <a:cxnSpLocks noChangeShapeType="1"/>
              </p:cNvCxnSpPr>
              <p:nvPr/>
            </p:nvCxnSpPr>
            <p:spPr bwMode="auto">
              <a:xfrm rot="5400000">
                <a:off x="1651000" y="3797300"/>
                <a:ext cx="1588" cy="812800"/>
              </a:xfrm>
              <a:prstGeom prst="curvedConnector3">
                <a:avLst>
                  <a:gd name="adj1" fmla="val 14395468"/>
                </a:avLst>
              </a:prstGeom>
              <a:noFill/>
              <a:ln w="28575">
                <a:solidFill>
                  <a:schemeClr val="accent1"/>
                </a:solidFill>
                <a:round/>
                <a:headEnd/>
                <a:tailEnd type="arrow" w="med" len="med"/>
              </a:ln>
            </p:spPr>
          </p:cxnSp>
        </p:grpSp>
        <p:grpSp>
          <p:nvGrpSpPr>
            <p:cNvPr id="144" name="Group 134"/>
            <p:cNvGrpSpPr>
              <a:grpSpLocks/>
            </p:cNvGrpSpPr>
            <p:nvPr/>
          </p:nvGrpSpPr>
          <p:grpSpPr bwMode="auto">
            <a:xfrm>
              <a:off x="5823924" y="4296310"/>
              <a:ext cx="2176183" cy="55474"/>
              <a:chOff x="4496594" y="4140200"/>
              <a:chExt cx="2691606" cy="64294"/>
            </a:xfrm>
          </p:grpSpPr>
          <p:sp>
            <p:nvSpPr>
              <p:cNvPr id="223" name="Rectangle 68"/>
              <p:cNvSpPr>
                <a:spLocks/>
              </p:cNvSpPr>
              <p:nvPr/>
            </p:nvSpPr>
            <p:spPr bwMode="auto">
              <a:xfrm>
                <a:off x="66802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24" name="Straight Arrow Connector 109"/>
              <p:cNvCxnSpPr>
                <a:cxnSpLocks noChangeShapeType="1"/>
              </p:cNvCxnSpPr>
              <p:nvPr/>
            </p:nvCxnSpPr>
            <p:spPr bwMode="auto">
              <a:xfrm rot="5400000">
                <a:off x="5715000" y="2984500"/>
                <a:ext cx="1588" cy="2438400"/>
              </a:xfrm>
              <a:prstGeom prst="curvedConnector3">
                <a:avLst>
                  <a:gd name="adj1" fmla="val 17216418"/>
                </a:avLst>
              </a:prstGeom>
              <a:noFill/>
              <a:ln w="28575">
                <a:solidFill>
                  <a:schemeClr val="accent1"/>
                </a:solidFill>
                <a:round/>
                <a:headEnd/>
                <a:tailEnd type="arrow" w="med" len="med"/>
              </a:ln>
            </p:spPr>
          </p:cxnSp>
        </p:grpSp>
        <p:grpSp>
          <p:nvGrpSpPr>
            <p:cNvPr id="145" name="Group 133"/>
            <p:cNvGrpSpPr>
              <a:grpSpLocks/>
            </p:cNvGrpSpPr>
            <p:nvPr/>
          </p:nvGrpSpPr>
          <p:grpSpPr bwMode="auto">
            <a:xfrm>
              <a:off x="5823924" y="4296310"/>
              <a:ext cx="1518834" cy="55474"/>
              <a:chOff x="4496594" y="4140200"/>
              <a:chExt cx="1878806" cy="64294"/>
            </a:xfrm>
          </p:grpSpPr>
          <p:sp>
            <p:nvSpPr>
              <p:cNvPr id="221" name="Rectangle 63"/>
              <p:cNvSpPr>
                <a:spLocks/>
              </p:cNvSpPr>
              <p:nvPr/>
            </p:nvSpPr>
            <p:spPr bwMode="auto">
              <a:xfrm>
                <a:off x="5867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22" name="Straight Arrow Connector 109"/>
              <p:cNvCxnSpPr>
                <a:cxnSpLocks noChangeShapeType="1"/>
              </p:cNvCxnSpPr>
              <p:nvPr/>
            </p:nvCxnSpPr>
            <p:spPr bwMode="auto">
              <a:xfrm rot="5400000">
                <a:off x="5308600" y="3390900"/>
                <a:ext cx="1588" cy="1625600"/>
              </a:xfrm>
              <a:prstGeom prst="curvedConnector3">
                <a:avLst>
                  <a:gd name="adj1" fmla="val 14395468"/>
                </a:avLst>
              </a:prstGeom>
              <a:noFill/>
              <a:ln w="28575">
                <a:solidFill>
                  <a:schemeClr val="accent1"/>
                </a:solidFill>
                <a:round/>
                <a:headEnd/>
                <a:tailEnd type="arrow" w="med" len="med"/>
              </a:ln>
            </p:spPr>
          </p:cxnSp>
        </p:grpSp>
        <p:grpSp>
          <p:nvGrpSpPr>
            <p:cNvPr id="146" name="Group 132"/>
            <p:cNvGrpSpPr>
              <a:grpSpLocks/>
            </p:cNvGrpSpPr>
            <p:nvPr/>
          </p:nvGrpSpPr>
          <p:grpSpPr bwMode="auto">
            <a:xfrm>
              <a:off x="5823924" y="4296310"/>
              <a:ext cx="861486" cy="55474"/>
              <a:chOff x="4496594" y="4140200"/>
              <a:chExt cx="1066006" cy="64294"/>
            </a:xfrm>
          </p:grpSpPr>
          <p:sp>
            <p:nvSpPr>
              <p:cNvPr id="219" name="Rectangle 58"/>
              <p:cNvSpPr>
                <a:spLocks/>
              </p:cNvSpPr>
              <p:nvPr/>
            </p:nvSpPr>
            <p:spPr bwMode="auto">
              <a:xfrm>
                <a:off x="50546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20" name="Straight Arrow Connector 109"/>
              <p:cNvCxnSpPr>
                <a:cxnSpLocks noChangeShapeType="1"/>
              </p:cNvCxnSpPr>
              <p:nvPr/>
            </p:nvCxnSpPr>
            <p:spPr bwMode="auto">
              <a:xfrm rot="5400000">
                <a:off x="4902200" y="3797300"/>
                <a:ext cx="1588" cy="812800"/>
              </a:xfrm>
              <a:prstGeom prst="curvedConnector3">
                <a:avLst>
                  <a:gd name="adj1" fmla="val 10824875"/>
                </a:avLst>
              </a:prstGeom>
              <a:noFill/>
              <a:ln w="28575">
                <a:solidFill>
                  <a:schemeClr val="accent1"/>
                </a:solidFill>
                <a:round/>
                <a:headEnd/>
                <a:tailEnd type="arrow" w="med" len="med"/>
              </a:ln>
            </p:spPr>
          </p:cxnSp>
        </p:grpSp>
        <p:grpSp>
          <p:nvGrpSpPr>
            <p:cNvPr id="147" name="Group 122"/>
            <p:cNvGrpSpPr>
              <a:grpSpLocks/>
            </p:cNvGrpSpPr>
            <p:nvPr/>
          </p:nvGrpSpPr>
          <p:grpSpPr bwMode="auto">
            <a:xfrm>
              <a:off x="3398667" y="3830871"/>
              <a:ext cx="657349" cy="466792"/>
              <a:chOff x="1498600" y="3594100"/>
              <a:chExt cx="812800" cy="546894"/>
            </a:xfrm>
          </p:grpSpPr>
          <p:sp>
            <p:nvSpPr>
              <p:cNvPr id="216" name="Rectangle 44"/>
              <p:cNvSpPr>
                <a:spLocks/>
              </p:cNvSpPr>
              <p:nvPr/>
            </p:nvSpPr>
            <p:spPr bwMode="auto">
              <a:xfrm>
                <a:off x="18034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17" name="Straight Arrow Connector 156"/>
              <p:cNvCxnSpPr>
                <a:cxnSpLocks noChangeShapeType="1"/>
              </p:cNvCxnSpPr>
              <p:nvPr/>
            </p:nvCxnSpPr>
            <p:spPr bwMode="auto">
              <a:xfrm rot="5400000">
                <a:off x="1816100" y="3898900"/>
                <a:ext cx="482600" cy="1588"/>
              </a:xfrm>
              <a:prstGeom prst="straightConnector1">
                <a:avLst/>
              </a:prstGeom>
              <a:noFill/>
              <a:ln w="28575">
                <a:solidFill>
                  <a:schemeClr val="accent1"/>
                </a:solidFill>
                <a:round/>
                <a:headEnd/>
                <a:tailEnd type="arrow" w="med" len="med"/>
              </a:ln>
            </p:spPr>
          </p:cxnSp>
          <p:cxnSp>
            <p:nvCxnSpPr>
              <p:cNvPr id="218" name="Straight Arrow Connector 232"/>
              <p:cNvCxnSpPr>
                <a:cxnSpLocks noChangeShapeType="1"/>
              </p:cNvCxnSpPr>
              <p:nvPr/>
            </p:nvCxnSpPr>
            <p:spPr bwMode="auto">
              <a:xfrm rot="5400000">
                <a:off x="1555750" y="3600450"/>
                <a:ext cx="444500" cy="558800"/>
              </a:xfrm>
              <a:prstGeom prst="straightConnector1">
                <a:avLst/>
              </a:prstGeom>
              <a:noFill/>
              <a:ln w="28575">
                <a:solidFill>
                  <a:schemeClr val="accent1"/>
                </a:solidFill>
                <a:round/>
                <a:headEnd/>
                <a:tailEnd type="arrow" w="med" len="med"/>
              </a:ln>
            </p:spPr>
          </p:cxnSp>
        </p:grpSp>
        <p:grpSp>
          <p:nvGrpSpPr>
            <p:cNvPr id="148" name="Group 123"/>
            <p:cNvGrpSpPr>
              <a:grpSpLocks/>
            </p:cNvGrpSpPr>
            <p:nvPr/>
          </p:nvGrpSpPr>
          <p:grpSpPr bwMode="auto">
            <a:xfrm>
              <a:off x="3398667" y="3830871"/>
              <a:ext cx="1314697" cy="466792"/>
              <a:chOff x="1498600" y="3594100"/>
              <a:chExt cx="1625600" cy="546894"/>
            </a:xfrm>
          </p:grpSpPr>
          <p:sp>
            <p:nvSpPr>
              <p:cNvPr id="213" name="Rectangle 49"/>
              <p:cNvSpPr>
                <a:spLocks/>
              </p:cNvSpPr>
              <p:nvPr/>
            </p:nvSpPr>
            <p:spPr bwMode="auto">
              <a:xfrm>
                <a:off x="26162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14" name="Straight Arrow Connector 165"/>
              <p:cNvCxnSpPr>
                <a:cxnSpLocks noChangeShapeType="1"/>
              </p:cNvCxnSpPr>
              <p:nvPr/>
            </p:nvCxnSpPr>
            <p:spPr bwMode="auto">
              <a:xfrm rot="5400000">
                <a:off x="2628900" y="3898900"/>
                <a:ext cx="482600" cy="1588"/>
              </a:xfrm>
              <a:prstGeom prst="straightConnector1">
                <a:avLst/>
              </a:prstGeom>
              <a:noFill/>
              <a:ln w="28575">
                <a:solidFill>
                  <a:schemeClr val="accent1"/>
                </a:solidFill>
                <a:round/>
                <a:headEnd/>
                <a:tailEnd type="arrow" w="med" len="med"/>
              </a:ln>
            </p:spPr>
          </p:cxnSp>
          <p:cxnSp>
            <p:nvCxnSpPr>
              <p:cNvPr id="215" name="Straight Arrow Connector 235"/>
              <p:cNvCxnSpPr>
                <a:cxnSpLocks noChangeShapeType="1"/>
              </p:cNvCxnSpPr>
              <p:nvPr/>
            </p:nvCxnSpPr>
            <p:spPr bwMode="auto">
              <a:xfrm rot="5400000">
                <a:off x="1962150" y="3194050"/>
                <a:ext cx="444500" cy="1371600"/>
              </a:xfrm>
              <a:prstGeom prst="straightConnector1">
                <a:avLst/>
              </a:prstGeom>
              <a:noFill/>
              <a:ln w="28575">
                <a:solidFill>
                  <a:schemeClr val="accent1"/>
                </a:solidFill>
                <a:round/>
                <a:headEnd/>
                <a:tailEnd type="arrow" w="med" len="med"/>
              </a:ln>
            </p:spPr>
          </p:cxnSp>
        </p:grpSp>
        <p:grpSp>
          <p:nvGrpSpPr>
            <p:cNvPr id="151" name="Group 126"/>
            <p:cNvGrpSpPr>
              <a:grpSpLocks/>
            </p:cNvGrpSpPr>
            <p:nvPr/>
          </p:nvGrpSpPr>
          <p:grpSpPr bwMode="auto">
            <a:xfrm>
              <a:off x="6028061" y="3830871"/>
              <a:ext cx="1314697" cy="466792"/>
              <a:chOff x="4749800" y="3594100"/>
              <a:chExt cx="1625600" cy="546894"/>
            </a:xfrm>
          </p:grpSpPr>
          <p:sp>
            <p:nvSpPr>
              <p:cNvPr id="204" name="Rectangle 64"/>
              <p:cNvSpPr>
                <a:spLocks/>
              </p:cNvSpPr>
              <p:nvPr/>
            </p:nvSpPr>
            <p:spPr bwMode="auto">
              <a:xfrm>
                <a:off x="58674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05" name="Straight Arrow Connector 186"/>
              <p:cNvCxnSpPr>
                <a:cxnSpLocks noChangeShapeType="1"/>
              </p:cNvCxnSpPr>
              <p:nvPr/>
            </p:nvCxnSpPr>
            <p:spPr bwMode="auto">
              <a:xfrm rot="5400000">
                <a:off x="5880100" y="3898900"/>
                <a:ext cx="482600" cy="1588"/>
              </a:xfrm>
              <a:prstGeom prst="straightConnector1">
                <a:avLst/>
              </a:prstGeom>
              <a:noFill/>
              <a:ln w="28575">
                <a:solidFill>
                  <a:schemeClr val="accent1"/>
                </a:solidFill>
                <a:round/>
                <a:headEnd/>
                <a:tailEnd type="arrow" w="med" len="med"/>
              </a:ln>
            </p:spPr>
          </p:cxnSp>
          <p:cxnSp>
            <p:nvCxnSpPr>
              <p:cNvPr id="206" name="Straight Arrow Connector 244"/>
              <p:cNvCxnSpPr>
                <a:cxnSpLocks noChangeShapeType="1"/>
              </p:cNvCxnSpPr>
              <p:nvPr/>
            </p:nvCxnSpPr>
            <p:spPr bwMode="auto">
              <a:xfrm rot="5400000">
                <a:off x="5200650" y="3206750"/>
                <a:ext cx="469900" cy="1371600"/>
              </a:xfrm>
              <a:prstGeom prst="straightConnector1">
                <a:avLst/>
              </a:prstGeom>
              <a:noFill/>
              <a:ln w="28575">
                <a:solidFill>
                  <a:schemeClr val="accent1"/>
                </a:solidFill>
                <a:round/>
                <a:headEnd/>
                <a:tailEnd type="arrow" w="med" len="med"/>
              </a:ln>
            </p:spPr>
          </p:cxnSp>
        </p:grpSp>
        <p:grpSp>
          <p:nvGrpSpPr>
            <p:cNvPr id="154" name="Group 120"/>
            <p:cNvGrpSpPr>
              <a:grpSpLocks/>
            </p:cNvGrpSpPr>
            <p:nvPr/>
          </p:nvGrpSpPr>
          <p:grpSpPr bwMode="auto">
            <a:xfrm>
              <a:off x="6028061" y="3376257"/>
              <a:ext cx="1314697" cy="455968"/>
              <a:chOff x="4749800" y="3060700"/>
              <a:chExt cx="1625600" cy="534194"/>
            </a:xfrm>
          </p:grpSpPr>
          <p:sp>
            <p:nvSpPr>
              <p:cNvPr id="195" name="Rectangle 65"/>
              <p:cNvSpPr>
                <a:spLocks/>
              </p:cNvSpPr>
              <p:nvPr/>
            </p:nvSpPr>
            <p:spPr bwMode="auto">
              <a:xfrm>
                <a:off x="58674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96" name="Straight Arrow Connector 185"/>
              <p:cNvCxnSpPr>
                <a:cxnSpLocks noChangeShapeType="1"/>
              </p:cNvCxnSpPr>
              <p:nvPr/>
            </p:nvCxnSpPr>
            <p:spPr bwMode="auto">
              <a:xfrm rot="5400000">
                <a:off x="5880100" y="3352800"/>
                <a:ext cx="482600" cy="1588"/>
              </a:xfrm>
              <a:prstGeom prst="straightConnector1">
                <a:avLst/>
              </a:prstGeom>
              <a:noFill/>
              <a:ln w="28575">
                <a:solidFill>
                  <a:schemeClr val="accent1"/>
                </a:solidFill>
                <a:round/>
                <a:headEnd/>
                <a:tailEnd type="arrow" w="med" len="med"/>
              </a:ln>
            </p:spPr>
          </p:cxnSp>
          <p:cxnSp>
            <p:nvCxnSpPr>
              <p:cNvPr id="197" name="Straight Arrow Connector 253"/>
              <p:cNvCxnSpPr>
                <a:cxnSpLocks noChangeShapeType="1"/>
              </p:cNvCxnSpPr>
              <p:nvPr/>
            </p:nvCxnSpPr>
            <p:spPr bwMode="auto">
              <a:xfrm rot="5400000">
                <a:off x="5200650" y="2660650"/>
                <a:ext cx="469900" cy="1371600"/>
              </a:xfrm>
              <a:prstGeom prst="straightConnector1">
                <a:avLst/>
              </a:prstGeom>
              <a:noFill/>
              <a:ln w="28575">
                <a:solidFill>
                  <a:schemeClr val="accent1"/>
                </a:solidFill>
                <a:round/>
                <a:headEnd/>
                <a:tailEnd type="arrow" w="med" len="med"/>
              </a:ln>
            </p:spPr>
          </p:cxnSp>
        </p:grpSp>
        <p:grpSp>
          <p:nvGrpSpPr>
            <p:cNvPr id="157" name="Group 113"/>
            <p:cNvGrpSpPr>
              <a:grpSpLocks/>
            </p:cNvGrpSpPr>
            <p:nvPr/>
          </p:nvGrpSpPr>
          <p:grpSpPr bwMode="auto">
            <a:xfrm>
              <a:off x="6028061" y="2910818"/>
              <a:ext cx="1314697" cy="466792"/>
              <a:chOff x="4749800" y="2514600"/>
              <a:chExt cx="1625600" cy="546894"/>
            </a:xfrm>
          </p:grpSpPr>
          <p:sp>
            <p:nvSpPr>
              <p:cNvPr id="186" name="Rectangle 66"/>
              <p:cNvSpPr>
                <a:spLocks/>
              </p:cNvSpPr>
              <p:nvPr/>
            </p:nvSpPr>
            <p:spPr bwMode="auto">
              <a:xfrm>
                <a:off x="58674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87" name="Straight Arrow Connector 188"/>
              <p:cNvCxnSpPr>
                <a:cxnSpLocks noChangeShapeType="1"/>
              </p:cNvCxnSpPr>
              <p:nvPr/>
            </p:nvCxnSpPr>
            <p:spPr bwMode="auto">
              <a:xfrm rot="5400000">
                <a:off x="5873750" y="2813050"/>
                <a:ext cx="495300" cy="1588"/>
              </a:xfrm>
              <a:prstGeom prst="straightConnector1">
                <a:avLst/>
              </a:prstGeom>
              <a:noFill/>
              <a:ln w="28575">
                <a:solidFill>
                  <a:schemeClr val="accent1"/>
                </a:solidFill>
                <a:round/>
                <a:headEnd/>
                <a:tailEnd type="arrow" w="med" len="med"/>
              </a:ln>
            </p:spPr>
          </p:cxnSp>
          <p:cxnSp>
            <p:nvCxnSpPr>
              <p:cNvPr id="188" name="Straight Arrow Connector 262"/>
              <p:cNvCxnSpPr>
                <a:cxnSpLocks noChangeShapeType="1"/>
              </p:cNvCxnSpPr>
              <p:nvPr/>
            </p:nvCxnSpPr>
            <p:spPr bwMode="auto">
              <a:xfrm rot="5400000">
                <a:off x="5200650" y="2114550"/>
                <a:ext cx="469900" cy="1371600"/>
              </a:xfrm>
              <a:prstGeom prst="straightConnector1">
                <a:avLst/>
              </a:prstGeom>
              <a:noFill/>
              <a:ln w="28575">
                <a:solidFill>
                  <a:schemeClr val="accent1"/>
                </a:solidFill>
                <a:round/>
                <a:headEnd/>
                <a:tailEnd type="arrow" w="med" len="med"/>
              </a:ln>
            </p:spPr>
          </p:cxnSp>
        </p:grpSp>
        <p:grpSp>
          <p:nvGrpSpPr>
            <p:cNvPr id="160" name="Group 117"/>
            <p:cNvGrpSpPr>
              <a:grpSpLocks/>
            </p:cNvGrpSpPr>
            <p:nvPr/>
          </p:nvGrpSpPr>
          <p:grpSpPr bwMode="auto">
            <a:xfrm>
              <a:off x="3398667" y="3376257"/>
              <a:ext cx="1314697" cy="455968"/>
              <a:chOff x="1498600" y="3060700"/>
              <a:chExt cx="1625600" cy="534194"/>
            </a:xfrm>
          </p:grpSpPr>
          <p:sp>
            <p:nvSpPr>
              <p:cNvPr id="177" name="Rectangle 50"/>
              <p:cNvSpPr>
                <a:spLocks/>
              </p:cNvSpPr>
              <p:nvPr/>
            </p:nvSpPr>
            <p:spPr bwMode="auto">
              <a:xfrm>
                <a:off x="26162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78" name="Straight Arrow Connector 162"/>
              <p:cNvCxnSpPr>
                <a:cxnSpLocks noChangeShapeType="1"/>
              </p:cNvCxnSpPr>
              <p:nvPr/>
            </p:nvCxnSpPr>
            <p:spPr bwMode="auto">
              <a:xfrm rot="5400000">
                <a:off x="2628900" y="3352800"/>
                <a:ext cx="482600" cy="1588"/>
              </a:xfrm>
              <a:prstGeom prst="straightConnector1">
                <a:avLst/>
              </a:prstGeom>
              <a:noFill/>
              <a:ln w="28575">
                <a:solidFill>
                  <a:schemeClr val="accent1"/>
                </a:solidFill>
                <a:round/>
                <a:headEnd/>
                <a:tailEnd type="arrow" w="med" len="med"/>
              </a:ln>
            </p:spPr>
          </p:cxnSp>
          <p:cxnSp>
            <p:nvCxnSpPr>
              <p:cNvPr id="179" name="Straight Arrow Connector 271"/>
              <p:cNvCxnSpPr>
                <a:cxnSpLocks noChangeShapeType="1"/>
              </p:cNvCxnSpPr>
              <p:nvPr/>
            </p:nvCxnSpPr>
            <p:spPr bwMode="auto">
              <a:xfrm rot="5400000">
                <a:off x="1962150" y="2647950"/>
                <a:ext cx="444500" cy="1371600"/>
              </a:xfrm>
              <a:prstGeom prst="straightConnector1">
                <a:avLst/>
              </a:prstGeom>
              <a:noFill/>
              <a:ln w="28575">
                <a:solidFill>
                  <a:schemeClr val="accent1"/>
                </a:solidFill>
                <a:round/>
                <a:headEnd/>
                <a:tailEnd type="arrow" w="med" len="med"/>
              </a:ln>
            </p:spPr>
          </p:cxnSp>
        </p:grpSp>
        <p:grpSp>
          <p:nvGrpSpPr>
            <p:cNvPr id="161" name="Group 116"/>
            <p:cNvGrpSpPr>
              <a:grpSpLocks/>
            </p:cNvGrpSpPr>
            <p:nvPr/>
          </p:nvGrpSpPr>
          <p:grpSpPr bwMode="auto">
            <a:xfrm>
              <a:off x="3398667" y="3376257"/>
              <a:ext cx="657349" cy="455968"/>
              <a:chOff x="1498600" y="3060700"/>
              <a:chExt cx="812800" cy="534194"/>
            </a:xfrm>
          </p:grpSpPr>
          <p:sp>
            <p:nvSpPr>
              <p:cNvPr id="174" name="Rectangle 45"/>
              <p:cNvSpPr>
                <a:spLocks/>
              </p:cNvSpPr>
              <p:nvPr/>
            </p:nvSpPr>
            <p:spPr bwMode="auto">
              <a:xfrm>
                <a:off x="18034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75" name="Straight Arrow Connector 159"/>
              <p:cNvCxnSpPr>
                <a:cxnSpLocks noChangeShapeType="1"/>
              </p:cNvCxnSpPr>
              <p:nvPr/>
            </p:nvCxnSpPr>
            <p:spPr bwMode="auto">
              <a:xfrm rot="5400000">
                <a:off x="1816100" y="3352800"/>
                <a:ext cx="482600" cy="1588"/>
              </a:xfrm>
              <a:prstGeom prst="straightConnector1">
                <a:avLst/>
              </a:prstGeom>
              <a:noFill/>
              <a:ln w="28575">
                <a:solidFill>
                  <a:schemeClr val="accent1"/>
                </a:solidFill>
                <a:round/>
                <a:headEnd/>
                <a:tailEnd type="arrow" w="med" len="med"/>
              </a:ln>
            </p:spPr>
          </p:cxnSp>
          <p:cxnSp>
            <p:nvCxnSpPr>
              <p:cNvPr id="176" name="Straight Arrow Connector 274"/>
              <p:cNvCxnSpPr>
                <a:cxnSpLocks noChangeShapeType="1"/>
              </p:cNvCxnSpPr>
              <p:nvPr/>
            </p:nvCxnSpPr>
            <p:spPr bwMode="auto">
              <a:xfrm rot="5400000">
                <a:off x="1555750" y="3054350"/>
                <a:ext cx="444500" cy="558800"/>
              </a:xfrm>
              <a:prstGeom prst="straightConnector1">
                <a:avLst/>
              </a:prstGeom>
              <a:noFill/>
              <a:ln w="28575">
                <a:solidFill>
                  <a:schemeClr val="accent1"/>
                </a:solidFill>
                <a:round/>
                <a:headEnd/>
                <a:tailEnd type="arrow" w="med" len="med"/>
              </a:ln>
            </p:spPr>
          </p:cxnSp>
        </p:grpSp>
        <p:grpSp>
          <p:nvGrpSpPr>
            <p:cNvPr id="162" name="Group 161"/>
            <p:cNvGrpSpPr>
              <a:grpSpLocks/>
            </p:cNvGrpSpPr>
            <p:nvPr/>
          </p:nvGrpSpPr>
          <p:grpSpPr bwMode="auto">
            <a:xfrm>
              <a:off x="3398667" y="2910818"/>
              <a:ext cx="657349" cy="466792"/>
              <a:chOff x="1498600" y="2514600"/>
              <a:chExt cx="812800" cy="546894"/>
            </a:xfrm>
          </p:grpSpPr>
          <p:sp>
            <p:nvSpPr>
              <p:cNvPr id="171" name="Rectangle 46"/>
              <p:cNvSpPr>
                <a:spLocks/>
              </p:cNvSpPr>
              <p:nvPr/>
            </p:nvSpPr>
            <p:spPr bwMode="auto">
              <a:xfrm>
                <a:off x="18034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72" name="Straight Arrow Connector 168"/>
              <p:cNvCxnSpPr>
                <a:cxnSpLocks noChangeShapeType="1"/>
              </p:cNvCxnSpPr>
              <p:nvPr/>
            </p:nvCxnSpPr>
            <p:spPr bwMode="auto">
              <a:xfrm rot="5400000">
                <a:off x="1809750" y="2813050"/>
                <a:ext cx="495300" cy="1588"/>
              </a:xfrm>
              <a:prstGeom prst="straightConnector1">
                <a:avLst/>
              </a:prstGeom>
              <a:noFill/>
              <a:ln w="28575">
                <a:solidFill>
                  <a:schemeClr val="accent1"/>
                </a:solidFill>
                <a:round/>
                <a:headEnd/>
                <a:tailEnd type="arrow" w="med" len="med"/>
              </a:ln>
            </p:spPr>
          </p:cxnSp>
          <p:cxnSp>
            <p:nvCxnSpPr>
              <p:cNvPr id="173" name="Straight Arrow Connector 278"/>
              <p:cNvCxnSpPr>
                <a:cxnSpLocks noChangeShapeType="1"/>
              </p:cNvCxnSpPr>
              <p:nvPr/>
            </p:nvCxnSpPr>
            <p:spPr bwMode="auto">
              <a:xfrm rot="5400000">
                <a:off x="1555750" y="2508250"/>
                <a:ext cx="444500" cy="558800"/>
              </a:xfrm>
              <a:prstGeom prst="straightConnector1">
                <a:avLst/>
              </a:prstGeom>
              <a:noFill/>
              <a:ln w="28575">
                <a:solidFill>
                  <a:schemeClr val="accent1"/>
                </a:solidFill>
                <a:round/>
                <a:headEnd/>
                <a:tailEnd type="arrow" w="med" len="med"/>
              </a:ln>
            </p:spPr>
          </p:cxnSp>
        </p:grpSp>
        <p:grpSp>
          <p:nvGrpSpPr>
            <p:cNvPr id="163" name="Group 109"/>
            <p:cNvGrpSpPr>
              <a:grpSpLocks/>
            </p:cNvGrpSpPr>
            <p:nvPr/>
          </p:nvGrpSpPr>
          <p:grpSpPr bwMode="auto">
            <a:xfrm>
              <a:off x="3398667" y="2910818"/>
              <a:ext cx="1314697" cy="466792"/>
              <a:chOff x="1498600" y="2514600"/>
              <a:chExt cx="1625600" cy="546894"/>
            </a:xfrm>
          </p:grpSpPr>
          <p:sp>
            <p:nvSpPr>
              <p:cNvPr id="168" name="Rectangle 51"/>
              <p:cNvSpPr>
                <a:spLocks/>
              </p:cNvSpPr>
              <p:nvPr/>
            </p:nvSpPr>
            <p:spPr bwMode="auto">
              <a:xfrm>
                <a:off x="26162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69" name="Straight Arrow Connector 171"/>
              <p:cNvCxnSpPr>
                <a:cxnSpLocks noChangeShapeType="1"/>
              </p:cNvCxnSpPr>
              <p:nvPr/>
            </p:nvCxnSpPr>
            <p:spPr bwMode="auto">
              <a:xfrm rot="5400000">
                <a:off x="2622550" y="2813050"/>
                <a:ext cx="495300" cy="1588"/>
              </a:xfrm>
              <a:prstGeom prst="straightConnector1">
                <a:avLst/>
              </a:prstGeom>
              <a:noFill/>
              <a:ln w="28575">
                <a:solidFill>
                  <a:schemeClr val="accent1"/>
                </a:solidFill>
                <a:round/>
                <a:headEnd/>
                <a:tailEnd type="arrow" w="med" len="med"/>
              </a:ln>
            </p:spPr>
          </p:cxnSp>
          <p:cxnSp>
            <p:nvCxnSpPr>
              <p:cNvPr id="170" name="Straight Arrow Connector 281"/>
              <p:cNvCxnSpPr>
                <a:cxnSpLocks noChangeShapeType="1"/>
              </p:cNvCxnSpPr>
              <p:nvPr/>
            </p:nvCxnSpPr>
            <p:spPr bwMode="auto">
              <a:xfrm rot="5400000">
                <a:off x="1962150" y="2101850"/>
                <a:ext cx="444500" cy="1371600"/>
              </a:xfrm>
              <a:prstGeom prst="straightConnector1">
                <a:avLst/>
              </a:prstGeom>
              <a:noFill/>
              <a:ln w="28575">
                <a:solidFill>
                  <a:schemeClr val="accent1"/>
                </a:solidFill>
                <a:round/>
                <a:headEnd/>
                <a:tailEnd type="arrow" w="med" len="med"/>
              </a:ln>
            </p:spPr>
          </p:cxnSp>
        </p:grpSp>
      </p:grpSp>
      <p:grpSp>
        <p:nvGrpSpPr>
          <p:cNvPr id="354" name="Group 353"/>
          <p:cNvGrpSpPr/>
          <p:nvPr/>
        </p:nvGrpSpPr>
        <p:grpSpPr>
          <a:xfrm>
            <a:off x="323528" y="4725144"/>
            <a:ext cx="5669632" cy="1570856"/>
            <a:chOff x="323528" y="4725144"/>
            <a:chExt cx="5669632" cy="1570856"/>
          </a:xfrm>
        </p:grpSpPr>
        <p:sp>
          <p:nvSpPr>
            <p:cNvPr id="238" name="Rectangle 28"/>
            <p:cNvSpPr>
              <a:spLocks/>
            </p:cNvSpPr>
            <p:nvPr/>
          </p:nvSpPr>
          <p:spPr bwMode="auto">
            <a:xfrm>
              <a:off x="323528" y="6121460"/>
              <a:ext cx="410843" cy="173186"/>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239" name="Rectangle 29"/>
            <p:cNvSpPr>
              <a:spLocks/>
            </p:cNvSpPr>
            <p:nvPr/>
          </p:nvSpPr>
          <p:spPr bwMode="auto">
            <a:xfrm>
              <a:off x="323528" y="5656021"/>
              <a:ext cx="410843" cy="173186"/>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240" name="Rectangle 30"/>
            <p:cNvSpPr>
              <a:spLocks/>
            </p:cNvSpPr>
            <p:nvPr/>
          </p:nvSpPr>
          <p:spPr bwMode="auto">
            <a:xfrm>
              <a:off x="323528" y="5190583"/>
              <a:ext cx="410843" cy="173186"/>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241" name="Rectangle 33"/>
            <p:cNvSpPr>
              <a:spLocks/>
            </p:cNvSpPr>
            <p:nvPr/>
          </p:nvSpPr>
          <p:spPr bwMode="auto">
            <a:xfrm>
              <a:off x="2952923" y="6164757"/>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242" name="Rectangle 34"/>
            <p:cNvSpPr>
              <a:spLocks/>
            </p:cNvSpPr>
            <p:nvPr/>
          </p:nvSpPr>
          <p:spPr bwMode="auto">
            <a:xfrm>
              <a:off x="2952923" y="5699318"/>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243" name="Rectangle 35"/>
            <p:cNvSpPr>
              <a:spLocks/>
            </p:cNvSpPr>
            <p:nvPr/>
          </p:nvSpPr>
          <p:spPr bwMode="auto">
            <a:xfrm>
              <a:off x="2952923" y="5233879"/>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244" name="Rectangle 38"/>
            <p:cNvSpPr>
              <a:spLocks/>
            </p:cNvSpPr>
            <p:nvPr/>
          </p:nvSpPr>
          <p:spPr bwMode="auto">
            <a:xfrm>
              <a:off x="5582317" y="6164757"/>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245" name="Rectangle 39"/>
            <p:cNvSpPr>
              <a:spLocks/>
            </p:cNvSpPr>
            <p:nvPr/>
          </p:nvSpPr>
          <p:spPr bwMode="auto">
            <a:xfrm>
              <a:off x="5582317" y="5699318"/>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246" name="Rectangle 40"/>
            <p:cNvSpPr>
              <a:spLocks/>
            </p:cNvSpPr>
            <p:nvPr/>
          </p:nvSpPr>
          <p:spPr bwMode="auto">
            <a:xfrm>
              <a:off x="5582317" y="5233879"/>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47" name="Straight Arrow Connector 84"/>
            <p:cNvCxnSpPr>
              <a:cxnSpLocks noChangeShapeType="1"/>
            </p:cNvCxnSpPr>
            <p:nvPr/>
          </p:nvCxnSpPr>
          <p:spPr bwMode="auto">
            <a:xfrm rot="5400000">
              <a:off x="382824" y="5975403"/>
              <a:ext cx="292252" cy="2568"/>
            </a:xfrm>
            <a:prstGeom prst="straightConnector1">
              <a:avLst/>
            </a:prstGeom>
            <a:noFill/>
            <a:ln w="28575">
              <a:solidFill>
                <a:srgbClr val="000000"/>
              </a:solidFill>
              <a:round/>
              <a:headEnd/>
              <a:tailEnd type="arrow" w="med" len="med"/>
            </a:ln>
          </p:spPr>
        </p:cxnSp>
        <p:cxnSp>
          <p:nvCxnSpPr>
            <p:cNvPr id="248" name="Straight Arrow Connector 85"/>
            <p:cNvCxnSpPr>
              <a:cxnSpLocks noChangeShapeType="1"/>
            </p:cNvCxnSpPr>
            <p:nvPr/>
          </p:nvCxnSpPr>
          <p:spPr bwMode="auto">
            <a:xfrm rot="5400000">
              <a:off x="382824" y="5509964"/>
              <a:ext cx="292252" cy="2568"/>
            </a:xfrm>
            <a:prstGeom prst="straightConnector1">
              <a:avLst/>
            </a:prstGeom>
            <a:noFill/>
            <a:ln w="28575">
              <a:solidFill>
                <a:srgbClr val="000000"/>
              </a:solidFill>
              <a:round/>
              <a:headEnd/>
              <a:tailEnd type="arrow" w="med" len="med"/>
            </a:ln>
          </p:spPr>
        </p:cxnSp>
        <p:grpSp>
          <p:nvGrpSpPr>
            <p:cNvPr id="249" name="Group 107"/>
            <p:cNvGrpSpPr>
              <a:grpSpLocks/>
            </p:cNvGrpSpPr>
            <p:nvPr/>
          </p:nvGrpSpPr>
          <p:grpSpPr bwMode="auto">
            <a:xfrm>
              <a:off x="323528" y="4725144"/>
              <a:ext cx="410843" cy="466792"/>
              <a:chOff x="990600" y="2362200"/>
              <a:chExt cx="508000" cy="546894"/>
            </a:xfrm>
          </p:grpSpPr>
          <p:sp>
            <p:nvSpPr>
              <p:cNvPr id="350" name="Rectangle 31"/>
              <p:cNvSpPr>
                <a:spLocks/>
              </p:cNvSpPr>
              <p:nvPr/>
            </p:nvSpPr>
            <p:spPr bwMode="auto">
              <a:xfrm>
                <a:off x="990600" y="23622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51" name="Straight Arrow Connector 88"/>
              <p:cNvCxnSpPr>
                <a:cxnSpLocks noChangeShapeType="1"/>
              </p:cNvCxnSpPr>
              <p:nvPr/>
            </p:nvCxnSpPr>
            <p:spPr bwMode="auto">
              <a:xfrm rot="5400000">
                <a:off x="1073150" y="2736850"/>
                <a:ext cx="342900" cy="1588"/>
              </a:xfrm>
              <a:prstGeom prst="straightConnector1">
                <a:avLst/>
              </a:prstGeom>
              <a:noFill/>
              <a:ln w="28575">
                <a:solidFill>
                  <a:srgbClr val="000000"/>
                </a:solidFill>
                <a:round/>
                <a:headEnd/>
                <a:tailEnd type="arrow" w="med" len="med"/>
              </a:ln>
            </p:spPr>
          </p:cxnSp>
        </p:grpSp>
        <p:grpSp>
          <p:nvGrpSpPr>
            <p:cNvPr id="250" name="Group 111"/>
            <p:cNvGrpSpPr>
              <a:grpSpLocks/>
            </p:cNvGrpSpPr>
            <p:nvPr/>
          </p:nvGrpSpPr>
          <p:grpSpPr bwMode="auto">
            <a:xfrm>
              <a:off x="2952923" y="4779265"/>
              <a:ext cx="410843" cy="455968"/>
              <a:chOff x="4241800" y="2425700"/>
              <a:chExt cx="508000" cy="534194"/>
            </a:xfrm>
          </p:grpSpPr>
          <p:sp>
            <p:nvSpPr>
              <p:cNvPr id="348" name="Rectangle 36"/>
              <p:cNvSpPr>
                <a:spLocks/>
              </p:cNvSpPr>
              <p:nvPr/>
            </p:nvSpPr>
            <p:spPr bwMode="auto">
              <a:xfrm>
                <a:off x="4241800" y="2425700"/>
                <a:ext cx="508000" cy="1397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49" name="Straight Arrow Connector 91"/>
              <p:cNvCxnSpPr>
                <a:cxnSpLocks noChangeShapeType="1"/>
              </p:cNvCxnSpPr>
              <p:nvPr/>
            </p:nvCxnSpPr>
            <p:spPr bwMode="auto">
              <a:xfrm rot="5400000">
                <a:off x="4298950" y="2762250"/>
                <a:ext cx="393700" cy="1588"/>
              </a:xfrm>
              <a:prstGeom prst="straightConnector1">
                <a:avLst/>
              </a:prstGeom>
              <a:noFill/>
              <a:ln w="28575">
                <a:solidFill>
                  <a:srgbClr val="000000"/>
                </a:solidFill>
                <a:round/>
                <a:headEnd/>
                <a:tailEnd type="arrow" w="med" len="med"/>
              </a:ln>
            </p:spPr>
          </p:cxnSp>
        </p:grpSp>
        <p:cxnSp>
          <p:nvCxnSpPr>
            <p:cNvPr id="251" name="Straight Arrow Connector 94"/>
            <p:cNvCxnSpPr>
              <a:cxnSpLocks noChangeShapeType="1"/>
            </p:cNvCxnSpPr>
            <p:nvPr/>
          </p:nvCxnSpPr>
          <p:spPr bwMode="auto">
            <a:xfrm rot="5400000">
              <a:off x="2990570" y="5531613"/>
              <a:ext cx="335549" cy="2568"/>
            </a:xfrm>
            <a:prstGeom prst="straightConnector1">
              <a:avLst/>
            </a:prstGeom>
            <a:noFill/>
            <a:ln w="28575">
              <a:solidFill>
                <a:srgbClr val="000000"/>
              </a:solidFill>
              <a:round/>
              <a:headEnd/>
              <a:tailEnd type="arrow" w="med" len="med"/>
            </a:ln>
          </p:spPr>
        </p:cxnSp>
        <p:cxnSp>
          <p:nvCxnSpPr>
            <p:cNvPr id="252" name="Straight Arrow Connector 97"/>
            <p:cNvCxnSpPr>
              <a:cxnSpLocks noChangeShapeType="1"/>
            </p:cNvCxnSpPr>
            <p:nvPr/>
          </p:nvCxnSpPr>
          <p:spPr bwMode="auto">
            <a:xfrm rot="5400000">
              <a:off x="2990570" y="5997051"/>
              <a:ext cx="335549" cy="2568"/>
            </a:xfrm>
            <a:prstGeom prst="straightConnector1">
              <a:avLst/>
            </a:prstGeom>
            <a:noFill/>
            <a:ln w="28575">
              <a:solidFill>
                <a:srgbClr val="000000"/>
              </a:solidFill>
              <a:round/>
              <a:headEnd/>
              <a:tailEnd type="arrow" w="med" len="med"/>
            </a:ln>
          </p:spPr>
        </p:cxnSp>
        <p:grpSp>
          <p:nvGrpSpPr>
            <p:cNvPr id="253" name="Group 115"/>
            <p:cNvGrpSpPr>
              <a:grpSpLocks/>
            </p:cNvGrpSpPr>
            <p:nvPr/>
          </p:nvGrpSpPr>
          <p:grpSpPr bwMode="auto">
            <a:xfrm>
              <a:off x="5582317" y="4779265"/>
              <a:ext cx="410843" cy="455968"/>
              <a:chOff x="7493000" y="2425700"/>
              <a:chExt cx="508000" cy="534194"/>
            </a:xfrm>
          </p:grpSpPr>
          <p:sp>
            <p:nvSpPr>
              <p:cNvPr id="346" name="Rectangle 41"/>
              <p:cNvSpPr>
                <a:spLocks/>
              </p:cNvSpPr>
              <p:nvPr/>
            </p:nvSpPr>
            <p:spPr bwMode="auto">
              <a:xfrm>
                <a:off x="7493000" y="2425700"/>
                <a:ext cx="508000" cy="1397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47" name="Straight Arrow Connector 100"/>
              <p:cNvCxnSpPr>
                <a:cxnSpLocks noChangeShapeType="1"/>
              </p:cNvCxnSpPr>
              <p:nvPr/>
            </p:nvCxnSpPr>
            <p:spPr bwMode="auto">
              <a:xfrm rot="5400000">
                <a:off x="7550150" y="2762250"/>
                <a:ext cx="393700" cy="1588"/>
              </a:xfrm>
              <a:prstGeom prst="straightConnector1">
                <a:avLst/>
              </a:prstGeom>
              <a:noFill/>
              <a:ln w="28575">
                <a:solidFill>
                  <a:srgbClr val="000000"/>
                </a:solidFill>
                <a:round/>
                <a:headEnd/>
                <a:tailEnd type="arrow" w="med" len="med"/>
              </a:ln>
            </p:spPr>
          </p:cxnSp>
        </p:grpSp>
        <p:cxnSp>
          <p:nvCxnSpPr>
            <p:cNvPr id="254" name="Straight Arrow Connector 103"/>
            <p:cNvCxnSpPr>
              <a:cxnSpLocks noChangeShapeType="1"/>
            </p:cNvCxnSpPr>
            <p:nvPr/>
          </p:nvCxnSpPr>
          <p:spPr bwMode="auto">
            <a:xfrm rot="5400000">
              <a:off x="5619965" y="5531613"/>
              <a:ext cx="335549" cy="2568"/>
            </a:xfrm>
            <a:prstGeom prst="straightConnector1">
              <a:avLst/>
            </a:prstGeom>
            <a:noFill/>
            <a:ln w="28575">
              <a:solidFill>
                <a:srgbClr val="000000"/>
              </a:solidFill>
              <a:round/>
              <a:headEnd/>
              <a:tailEnd type="arrow" w="med" len="med"/>
            </a:ln>
          </p:spPr>
        </p:cxnSp>
        <p:cxnSp>
          <p:nvCxnSpPr>
            <p:cNvPr id="255" name="Straight Arrow Connector 106"/>
            <p:cNvCxnSpPr>
              <a:cxnSpLocks noChangeShapeType="1"/>
            </p:cNvCxnSpPr>
            <p:nvPr/>
          </p:nvCxnSpPr>
          <p:spPr bwMode="auto">
            <a:xfrm rot="5400000">
              <a:off x="5619965" y="5997051"/>
              <a:ext cx="335549" cy="2568"/>
            </a:xfrm>
            <a:prstGeom prst="straightConnector1">
              <a:avLst/>
            </a:prstGeom>
            <a:noFill/>
            <a:ln w="28575">
              <a:solidFill>
                <a:srgbClr val="000000"/>
              </a:solidFill>
              <a:round/>
              <a:headEnd/>
              <a:tailEnd type="arrow" w="med" len="med"/>
            </a:ln>
          </p:spPr>
        </p:cxnSp>
        <p:grpSp>
          <p:nvGrpSpPr>
            <p:cNvPr id="256" name="Group 130"/>
            <p:cNvGrpSpPr>
              <a:grpSpLocks/>
            </p:cNvGrpSpPr>
            <p:nvPr/>
          </p:nvGrpSpPr>
          <p:grpSpPr bwMode="auto">
            <a:xfrm>
              <a:off x="530234" y="6240526"/>
              <a:ext cx="1518834" cy="55474"/>
              <a:chOff x="1245394" y="4140200"/>
              <a:chExt cx="1878806" cy="64294"/>
            </a:xfrm>
          </p:grpSpPr>
          <p:sp>
            <p:nvSpPr>
              <p:cNvPr id="344" name="Rectangle 48"/>
              <p:cNvSpPr>
                <a:spLocks/>
              </p:cNvSpPr>
              <p:nvPr/>
            </p:nvSpPr>
            <p:spPr bwMode="auto">
              <a:xfrm>
                <a:off x="26162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45" name="Straight Arrow Connector 109"/>
              <p:cNvCxnSpPr>
                <a:cxnSpLocks noChangeShapeType="1"/>
              </p:cNvCxnSpPr>
              <p:nvPr/>
            </p:nvCxnSpPr>
            <p:spPr bwMode="auto">
              <a:xfrm rot="5400000">
                <a:off x="2057400" y="3390900"/>
                <a:ext cx="1588" cy="1625600"/>
              </a:xfrm>
              <a:prstGeom prst="curvedConnector3">
                <a:avLst>
                  <a:gd name="adj1" fmla="val 17966060"/>
                </a:avLst>
              </a:prstGeom>
              <a:noFill/>
              <a:ln w="28575">
                <a:solidFill>
                  <a:schemeClr val="accent1"/>
                </a:solidFill>
                <a:round/>
                <a:headEnd/>
                <a:tailEnd type="arrow" w="med" len="med"/>
              </a:ln>
            </p:spPr>
          </p:cxnSp>
        </p:grpSp>
        <p:grpSp>
          <p:nvGrpSpPr>
            <p:cNvPr id="258" name="Group 129"/>
            <p:cNvGrpSpPr>
              <a:grpSpLocks/>
            </p:cNvGrpSpPr>
            <p:nvPr/>
          </p:nvGrpSpPr>
          <p:grpSpPr bwMode="auto">
            <a:xfrm>
              <a:off x="530234" y="6240526"/>
              <a:ext cx="861486" cy="55474"/>
              <a:chOff x="1245394" y="4140200"/>
              <a:chExt cx="1066006" cy="64294"/>
            </a:xfrm>
          </p:grpSpPr>
          <p:sp>
            <p:nvSpPr>
              <p:cNvPr id="340" name="Rectangle 43"/>
              <p:cNvSpPr>
                <a:spLocks/>
              </p:cNvSpPr>
              <p:nvPr/>
            </p:nvSpPr>
            <p:spPr bwMode="auto">
              <a:xfrm>
                <a:off x="1803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41" name="Straight Arrow Connector 109"/>
              <p:cNvCxnSpPr>
                <a:cxnSpLocks noChangeShapeType="1"/>
              </p:cNvCxnSpPr>
              <p:nvPr/>
            </p:nvCxnSpPr>
            <p:spPr bwMode="auto">
              <a:xfrm rot="5400000">
                <a:off x="1651000" y="3797300"/>
                <a:ext cx="1588" cy="812800"/>
              </a:xfrm>
              <a:prstGeom prst="curvedConnector3">
                <a:avLst>
                  <a:gd name="adj1" fmla="val 14395468"/>
                </a:avLst>
              </a:prstGeom>
              <a:noFill/>
              <a:ln w="28575">
                <a:solidFill>
                  <a:schemeClr val="accent1"/>
                </a:solidFill>
                <a:round/>
                <a:headEnd/>
                <a:tailEnd type="arrow" w="med" len="med"/>
              </a:ln>
            </p:spPr>
          </p:cxnSp>
        </p:grpSp>
        <p:grpSp>
          <p:nvGrpSpPr>
            <p:cNvPr id="260" name="Group 133"/>
            <p:cNvGrpSpPr>
              <a:grpSpLocks/>
            </p:cNvGrpSpPr>
            <p:nvPr/>
          </p:nvGrpSpPr>
          <p:grpSpPr bwMode="auto">
            <a:xfrm>
              <a:off x="3159628" y="6240526"/>
              <a:ext cx="1518834" cy="55474"/>
              <a:chOff x="4496594" y="4140200"/>
              <a:chExt cx="1878806" cy="64294"/>
            </a:xfrm>
          </p:grpSpPr>
          <p:sp>
            <p:nvSpPr>
              <p:cNvPr id="336" name="Rectangle 63"/>
              <p:cNvSpPr>
                <a:spLocks/>
              </p:cNvSpPr>
              <p:nvPr/>
            </p:nvSpPr>
            <p:spPr bwMode="auto">
              <a:xfrm>
                <a:off x="5867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37" name="Straight Arrow Connector 109"/>
              <p:cNvCxnSpPr>
                <a:cxnSpLocks noChangeShapeType="1"/>
              </p:cNvCxnSpPr>
              <p:nvPr/>
            </p:nvCxnSpPr>
            <p:spPr bwMode="auto">
              <a:xfrm rot="5400000">
                <a:off x="5308600" y="3390900"/>
                <a:ext cx="1588" cy="1625600"/>
              </a:xfrm>
              <a:prstGeom prst="curvedConnector3">
                <a:avLst>
                  <a:gd name="adj1" fmla="val 14395468"/>
                </a:avLst>
              </a:prstGeom>
              <a:noFill/>
              <a:ln w="28575">
                <a:solidFill>
                  <a:schemeClr val="accent1"/>
                </a:solidFill>
                <a:round/>
                <a:headEnd/>
                <a:tailEnd type="arrow" w="med" len="med"/>
              </a:ln>
            </p:spPr>
          </p:cxnSp>
        </p:grpSp>
        <p:grpSp>
          <p:nvGrpSpPr>
            <p:cNvPr id="262" name="Group 122"/>
            <p:cNvGrpSpPr>
              <a:grpSpLocks/>
            </p:cNvGrpSpPr>
            <p:nvPr/>
          </p:nvGrpSpPr>
          <p:grpSpPr bwMode="auto">
            <a:xfrm>
              <a:off x="734371" y="5775087"/>
              <a:ext cx="657349" cy="466792"/>
              <a:chOff x="1498600" y="3594100"/>
              <a:chExt cx="812800" cy="546894"/>
            </a:xfrm>
          </p:grpSpPr>
          <p:sp>
            <p:nvSpPr>
              <p:cNvPr id="331" name="Rectangle 44"/>
              <p:cNvSpPr>
                <a:spLocks/>
              </p:cNvSpPr>
              <p:nvPr/>
            </p:nvSpPr>
            <p:spPr bwMode="auto">
              <a:xfrm>
                <a:off x="18034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32" name="Straight Arrow Connector 156"/>
              <p:cNvCxnSpPr>
                <a:cxnSpLocks noChangeShapeType="1"/>
              </p:cNvCxnSpPr>
              <p:nvPr/>
            </p:nvCxnSpPr>
            <p:spPr bwMode="auto">
              <a:xfrm rot="5400000">
                <a:off x="1816100" y="3898900"/>
                <a:ext cx="482600" cy="1588"/>
              </a:xfrm>
              <a:prstGeom prst="straightConnector1">
                <a:avLst/>
              </a:prstGeom>
              <a:noFill/>
              <a:ln w="28575">
                <a:solidFill>
                  <a:schemeClr val="accent1"/>
                </a:solidFill>
                <a:round/>
                <a:headEnd/>
                <a:tailEnd type="arrow" w="med" len="med"/>
              </a:ln>
            </p:spPr>
          </p:cxnSp>
          <p:cxnSp>
            <p:nvCxnSpPr>
              <p:cNvPr id="333" name="Straight Arrow Connector 232"/>
              <p:cNvCxnSpPr>
                <a:cxnSpLocks noChangeShapeType="1"/>
              </p:cNvCxnSpPr>
              <p:nvPr/>
            </p:nvCxnSpPr>
            <p:spPr bwMode="auto">
              <a:xfrm rot="5400000">
                <a:off x="1555750" y="3600450"/>
                <a:ext cx="444500" cy="558800"/>
              </a:xfrm>
              <a:prstGeom prst="straightConnector1">
                <a:avLst/>
              </a:prstGeom>
              <a:noFill/>
              <a:ln w="28575">
                <a:solidFill>
                  <a:schemeClr val="accent1"/>
                </a:solidFill>
                <a:round/>
                <a:headEnd/>
                <a:tailEnd type="arrow" w="med" len="med"/>
              </a:ln>
            </p:spPr>
          </p:cxnSp>
        </p:grpSp>
        <p:grpSp>
          <p:nvGrpSpPr>
            <p:cNvPr id="263" name="Group 123"/>
            <p:cNvGrpSpPr>
              <a:grpSpLocks/>
            </p:cNvGrpSpPr>
            <p:nvPr/>
          </p:nvGrpSpPr>
          <p:grpSpPr bwMode="auto">
            <a:xfrm>
              <a:off x="734371" y="5775087"/>
              <a:ext cx="1314697" cy="466792"/>
              <a:chOff x="1498600" y="3594100"/>
              <a:chExt cx="1625600" cy="546894"/>
            </a:xfrm>
          </p:grpSpPr>
          <p:sp>
            <p:nvSpPr>
              <p:cNvPr id="328" name="Rectangle 49"/>
              <p:cNvSpPr>
                <a:spLocks/>
              </p:cNvSpPr>
              <p:nvPr/>
            </p:nvSpPr>
            <p:spPr bwMode="auto">
              <a:xfrm>
                <a:off x="26162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29" name="Straight Arrow Connector 165"/>
              <p:cNvCxnSpPr>
                <a:cxnSpLocks noChangeShapeType="1"/>
              </p:cNvCxnSpPr>
              <p:nvPr/>
            </p:nvCxnSpPr>
            <p:spPr bwMode="auto">
              <a:xfrm rot="5400000">
                <a:off x="2628900" y="3898900"/>
                <a:ext cx="482600" cy="1588"/>
              </a:xfrm>
              <a:prstGeom prst="straightConnector1">
                <a:avLst/>
              </a:prstGeom>
              <a:noFill/>
              <a:ln w="28575">
                <a:solidFill>
                  <a:schemeClr val="accent1"/>
                </a:solidFill>
                <a:round/>
                <a:headEnd/>
                <a:tailEnd type="arrow" w="med" len="med"/>
              </a:ln>
            </p:spPr>
          </p:cxnSp>
          <p:cxnSp>
            <p:nvCxnSpPr>
              <p:cNvPr id="330" name="Straight Arrow Connector 235"/>
              <p:cNvCxnSpPr>
                <a:cxnSpLocks noChangeShapeType="1"/>
              </p:cNvCxnSpPr>
              <p:nvPr/>
            </p:nvCxnSpPr>
            <p:spPr bwMode="auto">
              <a:xfrm rot="5400000">
                <a:off x="1962150" y="3194050"/>
                <a:ext cx="444500" cy="1371600"/>
              </a:xfrm>
              <a:prstGeom prst="straightConnector1">
                <a:avLst/>
              </a:prstGeom>
              <a:noFill/>
              <a:ln w="28575">
                <a:solidFill>
                  <a:schemeClr val="accent1"/>
                </a:solidFill>
                <a:round/>
                <a:headEnd/>
                <a:tailEnd type="arrow" w="med" len="med"/>
              </a:ln>
            </p:spPr>
          </p:cxnSp>
        </p:grpSp>
        <p:grpSp>
          <p:nvGrpSpPr>
            <p:cNvPr id="266" name="Group 126"/>
            <p:cNvGrpSpPr>
              <a:grpSpLocks/>
            </p:cNvGrpSpPr>
            <p:nvPr/>
          </p:nvGrpSpPr>
          <p:grpSpPr bwMode="auto">
            <a:xfrm>
              <a:off x="3363765" y="5775087"/>
              <a:ext cx="1314697" cy="466792"/>
              <a:chOff x="4749800" y="3594100"/>
              <a:chExt cx="1625600" cy="546894"/>
            </a:xfrm>
          </p:grpSpPr>
          <p:sp>
            <p:nvSpPr>
              <p:cNvPr id="319" name="Rectangle 64"/>
              <p:cNvSpPr>
                <a:spLocks/>
              </p:cNvSpPr>
              <p:nvPr/>
            </p:nvSpPr>
            <p:spPr bwMode="auto">
              <a:xfrm>
                <a:off x="58674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20" name="Straight Arrow Connector 186"/>
              <p:cNvCxnSpPr>
                <a:cxnSpLocks noChangeShapeType="1"/>
              </p:cNvCxnSpPr>
              <p:nvPr/>
            </p:nvCxnSpPr>
            <p:spPr bwMode="auto">
              <a:xfrm rot="5400000">
                <a:off x="5880100" y="3898900"/>
                <a:ext cx="482600" cy="1588"/>
              </a:xfrm>
              <a:prstGeom prst="straightConnector1">
                <a:avLst/>
              </a:prstGeom>
              <a:noFill/>
              <a:ln w="28575">
                <a:solidFill>
                  <a:schemeClr val="accent1"/>
                </a:solidFill>
                <a:round/>
                <a:headEnd/>
                <a:tailEnd type="arrow" w="med" len="med"/>
              </a:ln>
            </p:spPr>
          </p:cxnSp>
          <p:cxnSp>
            <p:nvCxnSpPr>
              <p:cNvPr id="321" name="Straight Arrow Connector 244"/>
              <p:cNvCxnSpPr>
                <a:cxnSpLocks noChangeShapeType="1"/>
              </p:cNvCxnSpPr>
              <p:nvPr/>
            </p:nvCxnSpPr>
            <p:spPr bwMode="auto">
              <a:xfrm rot="5400000">
                <a:off x="5200650" y="3206750"/>
                <a:ext cx="469900" cy="1371600"/>
              </a:xfrm>
              <a:prstGeom prst="straightConnector1">
                <a:avLst/>
              </a:prstGeom>
              <a:noFill/>
              <a:ln w="28575">
                <a:solidFill>
                  <a:schemeClr val="accent1"/>
                </a:solidFill>
                <a:round/>
                <a:headEnd/>
                <a:tailEnd type="arrow" w="med" len="med"/>
              </a:ln>
            </p:spPr>
          </p:cxnSp>
        </p:grpSp>
        <p:grpSp>
          <p:nvGrpSpPr>
            <p:cNvPr id="269" name="Group 120"/>
            <p:cNvGrpSpPr>
              <a:grpSpLocks/>
            </p:cNvGrpSpPr>
            <p:nvPr/>
          </p:nvGrpSpPr>
          <p:grpSpPr bwMode="auto">
            <a:xfrm>
              <a:off x="3363765" y="5320473"/>
              <a:ext cx="1314697" cy="455968"/>
              <a:chOff x="4749800" y="3060700"/>
              <a:chExt cx="1625600" cy="534194"/>
            </a:xfrm>
          </p:grpSpPr>
          <p:sp>
            <p:nvSpPr>
              <p:cNvPr id="310" name="Rectangle 65"/>
              <p:cNvSpPr>
                <a:spLocks/>
              </p:cNvSpPr>
              <p:nvPr/>
            </p:nvSpPr>
            <p:spPr bwMode="auto">
              <a:xfrm>
                <a:off x="58674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11" name="Straight Arrow Connector 185"/>
              <p:cNvCxnSpPr>
                <a:cxnSpLocks noChangeShapeType="1"/>
              </p:cNvCxnSpPr>
              <p:nvPr/>
            </p:nvCxnSpPr>
            <p:spPr bwMode="auto">
              <a:xfrm rot="5400000">
                <a:off x="5880100" y="3352800"/>
                <a:ext cx="482600" cy="1588"/>
              </a:xfrm>
              <a:prstGeom prst="straightConnector1">
                <a:avLst/>
              </a:prstGeom>
              <a:noFill/>
              <a:ln w="28575">
                <a:solidFill>
                  <a:schemeClr val="accent1"/>
                </a:solidFill>
                <a:round/>
                <a:headEnd/>
                <a:tailEnd type="arrow" w="med" len="med"/>
              </a:ln>
            </p:spPr>
          </p:cxnSp>
          <p:cxnSp>
            <p:nvCxnSpPr>
              <p:cNvPr id="312" name="Straight Arrow Connector 253"/>
              <p:cNvCxnSpPr>
                <a:cxnSpLocks noChangeShapeType="1"/>
              </p:cNvCxnSpPr>
              <p:nvPr/>
            </p:nvCxnSpPr>
            <p:spPr bwMode="auto">
              <a:xfrm rot="5400000">
                <a:off x="5200650" y="2660650"/>
                <a:ext cx="469900" cy="1371600"/>
              </a:xfrm>
              <a:prstGeom prst="straightConnector1">
                <a:avLst/>
              </a:prstGeom>
              <a:noFill/>
              <a:ln w="28575">
                <a:solidFill>
                  <a:schemeClr val="accent1"/>
                </a:solidFill>
                <a:round/>
                <a:headEnd/>
                <a:tailEnd type="arrow" w="med" len="med"/>
              </a:ln>
            </p:spPr>
          </p:cxnSp>
        </p:grpSp>
        <p:grpSp>
          <p:nvGrpSpPr>
            <p:cNvPr id="272" name="Group 113"/>
            <p:cNvGrpSpPr>
              <a:grpSpLocks/>
            </p:cNvGrpSpPr>
            <p:nvPr/>
          </p:nvGrpSpPr>
          <p:grpSpPr bwMode="auto">
            <a:xfrm>
              <a:off x="3363765" y="4855034"/>
              <a:ext cx="1314697" cy="466792"/>
              <a:chOff x="4749800" y="2514600"/>
              <a:chExt cx="1625600" cy="546894"/>
            </a:xfrm>
          </p:grpSpPr>
          <p:sp>
            <p:nvSpPr>
              <p:cNvPr id="301" name="Rectangle 66"/>
              <p:cNvSpPr>
                <a:spLocks/>
              </p:cNvSpPr>
              <p:nvPr/>
            </p:nvSpPr>
            <p:spPr bwMode="auto">
              <a:xfrm>
                <a:off x="58674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02" name="Straight Arrow Connector 188"/>
              <p:cNvCxnSpPr>
                <a:cxnSpLocks noChangeShapeType="1"/>
              </p:cNvCxnSpPr>
              <p:nvPr/>
            </p:nvCxnSpPr>
            <p:spPr bwMode="auto">
              <a:xfrm rot="5400000">
                <a:off x="5873750" y="2813050"/>
                <a:ext cx="495300" cy="1588"/>
              </a:xfrm>
              <a:prstGeom prst="straightConnector1">
                <a:avLst/>
              </a:prstGeom>
              <a:noFill/>
              <a:ln w="28575">
                <a:solidFill>
                  <a:schemeClr val="accent1"/>
                </a:solidFill>
                <a:round/>
                <a:headEnd/>
                <a:tailEnd type="arrow" w="med" len="med"/>
              </a:ln>
            </p:spPr>
          </p:cxnSp>
          <p:cxnSp>
            <p:nvCxnSpPr>
              <p:cNvPr id="303" name="Straight Arrow Connector 262"/>
              <p:cNvCxnSpPr>
                <a:cxnSpLocks noChangeShapeType="1"/>
              </p:cNvCxnSpPr>
              <p:nvPr/>
            </p:nvCxnSpPr>
            <p:spPr bwMode="auto">
              <a:xfrm rot="5400000">
                <a:off x="5200650" y="2114550"/>
                <a:ext cx="469900" cy="1371600"/>
              </a:xfrm>
              <a:prstGeom prst="straightConnector1">
                <a:avLst/>
              </a:prstGeom>
              <a:noFill/>
              <a:ln w="28575">
                <a:solidFill>
                  <a:schemeClr val="accent1"/>
                </a:solidFill>
                <a:round/>
                <a:headEnd/>
                <a:tailEnd type="arrow" w="med" len="med"/>
              </a:ln>
            </p:spPr>
          </p:cxnSp>
        </p:grpSp>
        <p:grpSp>
          <p:nvGrpSpPr>
            <p:cNvPr id="275" name="Group 117"/>
            <p:cNvGrpSpPr>
              <a:grpSpLocks/>
            </p:cNvGrpSpPr>
            <p:nvPr/>
          </p:nvGrpSpPr>
          <p:grpSpPr bwMode="auto">
            <a:xfrm>
              <a:off x="734371" y="5320473"/>
              <a:ext cx="1314697" cy="455968"/>
              <a:chOff x="1498600" y="3060700"/>
              <a:chExt cx="1625600" cy="534194"/>
            </a:xfrm>
          </p:grpSpPr>
          <p:sp>
            <p:nvSpPr>
              <p:cNvPr id="292" name="Rectangle 50"/>
              <p:cNvSpPr>
                <a:spLocks/>
              </p:cNvSpPr>
              <p:nvPr/>
            </p:nvSpPr>
            <p:spPr bwMode="auto">
              <a:xfrm>
                <a:off x="26162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93" name="Straight Arrow Connector 162"/>
              <p:cNvCxnSpPr>
                <a:cxnSpLocks noChangeShapeType="1"/>
              </p:cNvCxnSpPr>
              <p:nvPr/>
            </p:nvCxnSpPr>
            <p:spPr bwMode="auto">
              <a:xfrm rot="5400000">
                <a:off x="2628900" y="3352800"/>
                <a:ext cx="482600" cy="1588"/>
              </a:xfrm>
              <a:prstGeom prst="straightConnector1">
                <a:avLst/>
              </a:prstGeom>
              <a:noFill/>
              <a:ln w="28575">
                <a:solidFill>
                  <a:schemeClr val="accent1"/>
                </a:solidFill>
                <a:round/>
                <a:headEnd/>
                <a:tailEnd type="arrow" w="med" len="med"/>
              </a:ln>
            </p:spPr>
          </p:cxnSp>
          <p:cxnSp>
            <p:nvCxnSpPr>
              <p:cNvPr id="294" name="Straight Arrow Connector 271"/>
              <p:cNvCxnSpPr>
                <a:cxnSpLocks noChangeShapeType="1"/>
              </p:cNvCxnSpPr>
              <p:nvPr/>
            </p:nvCxnSpPr>
            <p:spPr bwMode="auto">
              <a:xfrm rot="5400000">
                <a:off x="1962150" y="2647950"/>
                <a:ext cx="444500" cy="1371600"/>
              </a:xfrm>
              <a:prstGeom prst="straightConnector1">
                <a:avLst/>
              </a:prstGeom>
              <a:noFill/>
              <a:ln w="28575">
                <a:solidFill>
                  <a:schemeClr val="accent1"/>
                </a:solidFill>
                <a:round/>
                <a:headEnd/>
                <a:tailEnd type="arrow" w="med" len="med"/>
              </a:ln>
            </p:spPr>
          </p:cxnSp>
        </p:grpSp>
        <p:grpSp>
          <p:nvGrpSpPr>
            <p:cNvPr id="276" name="Group 116"/>
            <p:cNvGrpSpPr>
              <a:grpSpLocks/>
            </p:cNvGrpSpPr>
            <p:nvPr/>
          </p:nvGrpSpPr>
          <p:grpSpPr bwMode="auto">
            <a:xfrm>
              <a:off x="734371" y="5320473"/>
              <a:ext cx="657349" cy="455968"/>
              <a:chOff x="1498600" y="3060700"/>
              <a:chExt cx="812800" cy="534194"/>
            </a:xfrm>
          </p:grpSpPr>
          <p:sp>
            <p:nvSpPr>
              <p:cNvPr id="289" name="Rectangle 45"/>
              <p:cNvSpPr>
                <a:spLocks/>
              </p:cNvSpPr>
              <p:nvPr/>
            </p:nvSpPr>
            <p:spPr bwMode="auto">
              <a:xfrm>
                <a:off x="18034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90" name="Straight Arrow Connector 159"/>
              <p:cNvCxnSpPr>
                <a:cxnSpLocks noChangeShapeType="1"/>
              </p:cNvCxnSpPr>
              <p:nvPr/>
            </p:nvCxnSpPr>
            <p:spPr bwMode="auto">
              <a:xfrm rot="5400000">
                <a:off x="1816100" y="3352800"/>
                <a:ext cx="482600" cy="1588"/>
              </a:xfrm>
              <a:prstGeom prst="straightConnector1">
                <a:avLst/>
              </a:prstGeom>
              <a:noFill/>
              <a:ln w="28575">
                <a:solidFill>
                  <a:schemeClr val="accent1"/>
                </a:solidFill>
                <a:round/>
                <a:headEnd/>
                <a:tailEnd type="arrow" w="med" len="med"/>
              </a:ln>
            </p:spPr>
          </p:cxnSp>
          <p:cxnSp>
            <p:nvCxnSpPr>
              <p:cNvPr id="291" name="Straight Arrow Connector 274"/>
              <p:cNvCxnSpPr>
                <a:cxnSpLocks noChangeShapeType="1"/>
              </p:cNvCxnSpPr>
              <p:nvPr/>
            </p:nvCxnSpPr>
            <p:spPr bwMode="auto">
              <a:xfrm rot="5400000">
                <a:off x="1555750" y="3054350"/>
                <a:ext cx="444500" cy="558800"/>
              </a:xfrm>
              <a:prstGeom prst="straightConnector1">
                <a:avLst/>
              </a:prstGeom>
              <a:noFill/>
              <a:ln w="28575">
                <a:solidFill>
                  <a:schemeClr val="accent1"/>
                </a:solidFill>
                <a:round/>
                <a:headEnd/>
                <a:tailEnd type="arrow" w="med" len="med"/>
              </a:ln>
            </p:spPr>
          </p:cxnSp>
        </p:grpSp>
        <p:grpSp>
          <p:nvGrpSpPr>
            <p:cNvPr id="277" name="Group 276"/>
            <p:cNvGrpSpPr>
              <a:grpSpLocks/>
            </p:cNvGrpSpPr>
            <p:nvPr/>
          </p:nvGrpSpPr>
          <p:grpSpPr bwMode="auto">
            <a:xfrm>
              <a:off x="734371" y="4855034"/>
              <a:ext cx="657349" cy="466792"/>
              <a:chOff x="1498600" y="2514600"/>
              <a:chExt cx="812800" cy="546894"/>
            </a:xfrm>
          </p:grpSpPr>
          <p:sp>
            <p:nvSpPr>
              <p:cNvPr id="286" name="Rectangle 46"/>
              <p:cNvSpPr>
                <a:spLocks/>
              </p:cNvSpPr>
              <p:nvPr/>
            </p:nvSpPr>
            <p:spPr bwMode="auto">
              <a:xfrm>
                <a:off x="18034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87" name="Straight Arrow Connector 168"/>
              <p:cNvCxnSpPr>
                <a:cxnSpLocks noChangeShapeType="1"/>
              </p:cNvCxnSpPr>
              <p:nvPr/>
            </p:nvCxnSpPr>
            <p:spPr bwMode="auto">
              <a:xfrm rot="5400000">
                <a:off x="1809750" y="2813050"/>
                <a:ext cx="495300" cy="1588"/>
              </a:xfrm>
              <a:prstGeom prst="straightConnector1">
                <a:avLst/>
              </a:prstGeom>
              <a:noFill/>
              <a:ln w="28575">
                <a:solidFill>
                  <a:schemeClr val="accent1"/>
                </a:solidFill>
                <a:round/>
                <a:headEnd/>
                <a:tailEnd type="arrow" w="med" len="med"/>
              </a:ln>
            </p:spPr>
          </p:cxnSp>
          <p:cxnSp>
            <p:nvCxnSpPr>
              <p:cNvPr id="288" name="Straight Arrow Connector 278"/>
              <p:cNvCxnSpPr>
                <a:cxnSpLocks noChangeShapeType="1"/>
              </p:cNvCxnSpPr>
              <p:nvPr/>
            </p:nvCxnSpPr>
            <p:spPr bwMode="auto">
              <a:xfrm rot="5400000">
                <a:off x="1555750" y="2508250"/>
                <a:ext cx="444500" cy="558800"/>
              </a:xfrm>
              <a:prstGeom prst="straightConnector1">
                <a:avLst/>
              </a:prstGeom>
              <a:noFill/>
              <a:ln w="28575">
                <a:solidFill>
                  <a:schemeClr val="accent1"/>
                </a:solidFill>
                <a:round/>
                <a:headEnd/>
                <a:tailEnd type="arrow" w="med" len="med"/>
              </a:ln>
            </p:spPr>
          </p:cxnSp>
        </p:grpSp>
        <p:grpSp>
          <p:nvGrpSpPr>
            <p:cNvPr id="278" name="Group 109"/>
            <p:cNvGrpSpPr>
              <a:grpSpLocks/>
            </p:cNvGrpSpPr>
            <p:nvPr/>
          </p:nvGrpSpPr>
          <p:grpSpPr bwMode="auto">
            <a:xfrm>
              <a:off x="734371" y="4855034"/>
              <a:ext cx="1314697" cy="466792"/>
              <a:chOff x="1498600" y="2514600"/>
              <a:chExt cx="1625600" cy="546894"/>
            </a:xfrm>
          </p:grpSpPr>
          <p:sp>
            <p:nvSpPr>
              <p:cNvPr id="283" name="Rectangle 51"/>
              <p:cNvSpPr>
                <a:spLocks/>
              </p:cNvSpPr>
              <p:nvPr/>
            </p:nvSpPr>
            <p:spPr bwMode="auto">
              <a:xfrm>
                <a:off x="26162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84" name="Straight Arrow Connector 171"/>
              <p:cNvCxnSpPr>
                <a:cxnSpLocks noChangeShapeType="1"/>
              </p:cNvCxnSpPr>
              <p:nvPr/>
            </p:nvCxnSpPr>
            <p:spPr bwMode="auto">
              <a:xfrm rot="5400000">
                <a:off x="2622550" y="2813050"/>
                <a:ext cx="495300" cy="1588"/>
              </a:xfrm>
              <a:prstGeom prst="straightConnector1">
                <a:avLst/>
              </a:prstGeom>
              <a:noFill/>
              <a:ln w="28575">
                <a:solidFill>
                  <a:schemeClr val="accent1"/>
                </a:solidFill>
                <a:round/>
                <a:headEnd/>
                <a:tailEnd type="arrow" w="med" len="med"/>
              </a:ln>
            </p:spPr>
          </p:cxnSp>
          <p:cxnSp>
            <p:nvCxnSpPr>
              <p:cNvPr id="285" name="Straight Arrow Connector 281"/>
              <p:cNvCxnSpPr>
                <a:cxnSpLocks noChangeShapeType="1"/>
              </p:cNvCxnSpPr>
              <p:nvPr/>
            </p:nvCxnSpPr>
            <p:spPr bwMode="auto">
              <a:xfrm rot="5400000">
                <a:off x="1962150" y="2101850"/>
                <a:ext cx="444500" cy="1371600"/>
              </a:xfrm>
              <a:prstGeom prst="straightConnector1">
                <a:avLst/>
              </a:prstGeom>
              <a:noFill/>
              <a:ln w="28575">
                <a:solidFill>
                  <a:schemeClr val="accent1"/>
                </a:solidFill>
                <a:round/>
                <a:headEnd/>
                <a:tailEnd type="arrow" w="med" len="med"/>
              </a:ln>
            </p:spPr>
          </p:cxnSp>
        </p:grpSp>
      </p:grpSp>
    </p:spTree>
    <p:extLst>
      <p:ext uri="{BB962C8B-B14F-4D97-AF65-F5344CB8AC3E}">
        <p14:creationId xmlns:p14="http://schemas.microsoft.com/office/powerpoint/2010/main" val="240977762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5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5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3009181" y="3161147"/>
            <a:ext cx="2653791" cy="3134302"/>
            <a:chOff x="3009181" y="3161147"/>
            <a:chExt cx="2653791" cy="3134302"/>
          </a:xfrm>
        </p:grpSpPr>
        <p:pic>
          <p:nvPicPr>
            <p:cNvPr id="13" name="Picture 3"/>
            <p:cNvPicPr>
              <a:picLocks noChangeAspect="1" noChangeArrowheads="1"/>
            </p:cNvPicPr>
            <p:nvPr/>
          </p:nvPicPr>
          <p:blipFill>
            <a:blip r:embed="rId2"/>
            <a:srcRect/>
            <a:stretch>
              <a:fillRect/>
            </a:stretch>
          </p:blipFill>
          <p:spPr bwMode="auto">
            <a:xfrm>
              <a:off x="3032125" y="3685599"/>
              <a:ext cx="2600325" cy="2609850"/>
            </a:xfrm>
            <a:prstGeom prst="rect">
              <a:avLst/>
            </a:prstGeom>
            <a:noFill/>
            <a:ln w="12700">
              <a:noFill/>
              <a:miter lim="800000"/>
              <a:headEnd/>
              <a:tailEnd/>
            </a:ln>
          </p:spPr>
        </p:pic>
        <p:sp>
          <p:nvSpPr>
            <p:cNvPr id="15" name="TextBox 14"/>
            <p:cNvSpPr txBox="1"/>
            <p:nvPr/>
          </p:nvSpPr>
          <p:spPr>
            <a:xfrm>
              <a:off x="3009181" y="3161147"/>
              <a:ext cx="2653791" cy="461665"/>
            </a:xfrm>
            <a:prstGeom prst="rect">
              <a:avLst/>
            </a:prstGeom>
            <a:solidFill>
              <a:schemeClr val="bg1"/>
            </a:solidFill>
            <a:ln>
              <a:solidFill>
                <a:schemeClr val="tx1"/>
              </a:solidFill>
            </a:ln>
            <a:effectLst>
              <a:outerShdw blurRad="50800" dist="38100" dir="2700000" algn="tl" rotWithShape="0">
                <a:srgbClr val="000000">
                  <a:alpha val="43000"/>
                </a:srgbClr>
              </a:outerShdw>
            </a:effectLst>
          </p:spPr>
          <p:txBody>
            <a:bodyPr wrap="none" rtlCol="0">
              <a:spAutoFit/>
            </a:bodyPr>
            <a:lstStyle/>
            <a:p>
              <a:r>
                <a:rPr lang="en-US" sz="2400" dirty="0" smtClean="0">
                  <a:solidFill>
                    <a:srgbClr val="000000"/>
                  </a:solidFill>
                </a:rPr>
                <a:t>PSNR = 24.9 dB</a:t>
              </a:r>
            </a:p>
          </p:txBody>
        </p:sp>
      </p:grpSp>
      <p:grpSp>
        <p:nvGrpSpPr>
          <p:cNvPr id="5" name="Group 4"/>
          <p:cNvGrpSpPr/>
          <p:nvPr/>
        </p:nvGrpSpPr>
        <p:grpSpPr>
          <a:xfrm>
            <a:off x="5829708" y="3161147"/>
            <a:ext cx="2653791" cy="3118427"/>
            <a:chOff x="5829708" y="3161147"/>
            <a:chExt cx="2653791" cy="3118427"/>
          </a:xfrm>
        </p:grpSpPr>
        <p:pic>
          <p:nvPicPr>
            <p:cNvPr id="12" name="Picture 2"/>
            <p:cNvPicPr>
              <a:picLocks noChangeAspect="1" noChangeArrowheads="1"/>
            </p:cNvPicPr>
            <p:nvPr/>
          </p:nvPicPr>
          <p:blipFill>
            <a:blip r:embed="rId3"/>
            <a:srcRect/>
            <a:stretch>
              <a:fillRect/>
            </a:stretch>
          </p:blipFill>
          <p:spPr bwMode="auto">
            <a:xfrm>
              <a:off x="5878513" y="3679249"/>
              <a:ext cx="2600325" cy="2600325"/>
            </a:xfrm>
            <a:prstGeom prst="rect">
              <a:avLst/>
            </a:prstGeom>
            <a:noFill/>
            <a:ln w="12700">
              <a:noFill/>
              <a:miter lim="800000"/>
              <a:headEnd/>
              <a:tailEnd/>
            </a:ln>
          </p:spPr>
        </p:pic>
        <p:sp>
          <p:nvSpPr>
            <p:cNvPr id="16" name="TextBox 15"/>
            <p:cNvSpPr txBox="1"/>
            <p:nvPr/>
          </p:nvSpPr>
          <p:spPr>
            <a:xfrm>
              <a:off x="5829708" y="3161147"/>
              <a:ext cx="2653791" cy="461665"/>
            </a:xfrm>
            <a:prstGeom prst="rect">
              <a:avLst/>
            </a:prstGeom>
            <a:solidFill>
              <a:schemeClr val="bg1"/>
            </a:solidFill>
            <a:ln>
              <a:solidFill>
                <a:schemeClr val="tx1"/>
              </a:solidFill>
            </a:ln>
            <a:effectLst>
              <a:outerShdw blurRad="50800" dist="38100" dir="2700000" algn="tl" rotWithShape="0">
                <a:srgbClr val="000000">
                  <a:alpha val="43000"/>
                </a:srgbClr>
              </a:outerShdw>
            </a:effectLst>
          </p:spPr>
          <p:txBody>
            <a:bodyPr wrap="none" rtlCol="0">
              <a:spAutoFit/>
            </a:bodyPr>
            <a:lstStyle/>
            <a:p>
              <a:r>
                <a:rPr lang="en-US" sz="2400" dirty="0" smtClean="0">
                  <a:solidFill>
                    <a:srgbClr val="000000"/>
                  </a:solidFill>
                </a:rPr>
                <a:t>PSNR = 24.9 dB</a:t>
              </a:r>
            </a:p>
          </p:txBody>
        </p:sp>
      </p:grpSp>
      <p:grpSp>
        <p:nvGrpSpPr>
          <p:cNvPr id="3" name="Group 2"/>
          <p:cNvGrpSpPr/>
          <p:nvPr/>
        </p:nvGrpSpPr>
        <p:grpSpPr>
          <a:xfrm>
            <a:off x="124045" y="3161147"/>
            <a:ext cx="2653791" cy="3107315"/>
            <a:chOff x="124045" y="3161147"/>
            <a:chExt cx="2653791" cy="3107315"/>
          </a:xfrm>
        </p:grpSpPr>
        <p:pic>
          <p:nvPicPr>
            <p:cNvPr id="14" name="Picture 4"/>
            <p:cNvPicPr>
              <a:picLocks noChangeAspect="1" noChangeArrowheads="1"/>
            </p:cNvPicPr>
            <p:nvPr/>
          </p:nvPicPr>
          <p:blipFill>
            <a:blip r:embed="rId4"/>
            <a:srcRect/>
            <a:stretch>
              <a:fillRect/>
            </a:stretch>
          </p:blipFill>
          <p:spPr bwMode="auto">
            <a:xfrm>
              <a:off x="155575" y="3668137"/>
              <a:ext cx="2600325" cy="2600325"/>
            </a:xfrm>
            <a:prstGeom prst="rect">
              <a:avLst/>
            </a:prstGeom>
            <a:noFill/>
            <a:ln w="12700">
              <a:noFill/>
              <a:miter lim="800000"/>
              <a:headEnd/>
              <a:tailEnd/>
            </a:ln>
          </p:spPr>
        </p:pic>
        <p:sp>
          <p:nvSpPr>
            <p:cNvPr id="17" name="TextBox 16"/>
            <p:cNvSpPr txBox="1"/>
            <p:nvPr/>
          </p:nvSpPr>
          <p:spPr>
            <a:xfrm>
              <a:off x="124045" y="3161147"/>
              <a:ext cx="2653791" cy="461665"/>
            </a:xfrm>
            <a:prstGeom prst="rect">
              <a:avLst/>
            </a:prstGeom>
            <a:solidFill>
              <a:schemeClr val="bg1"/>
            </a:solidFill>
            <a:ln>
              <a:solidFill>
                <a:schemeClr val="tx1"/>
              </a:solidFill>
            </a:ln>
            <a:effectLst>
              <a:outerShdw blurRad="50800" dist="38100" dir="2700000" algn="tl" rotWithShape="0">
                <a:srgbClr val="000000">
                  <a:alpha val="43000"/>
                </a:srgbClr>
              </a:outerShdw>
            </a:effectLst>
          </p:spPr>
          <p:txBody>
            <a:bodyPr wrap="none" rtlCol="0">
              <a:spAutoFit/>
            </a:bodyPr>
            <a:lstStyle/>
            <a:p>
              <a:r>
                <a:rPr lang="en-US" sz="2400" dirty="0" smtClean="0">
                  <a:solidFill>
                    <a:srgbClr val="000000"/>
                  </a:solidFill>
                </a:rPr>
                <a:t>PSNR = 24.9 dB</a:t>
              </a:r>
            </a:p>
          </p:txBody>
        </p:sp>
      </p:grpSp>
      <p:sp>
        <p:nvSpPr>
          <p:cNvPr id="19" name="TextBox 18"/>
          <p:cNvSpPr txBox="1"/>
          <p:nvPr/>
        </p:nvSpPr>
        <p:spPr>
          <a:xfrm>
            <a:off x="4283968" y="2348880"/>
            <a:ext cx="1536148" cy="461665"/>
          </a:xfrm>
          <a:prstGeom prst="rect">
            <a:avLst/>
          </a:prstGeom>
          <a:solidFill>
            <a:schemeClr val="bg1"/>
          </a:solidFill>
          <a:ln>
            <a:solidFill>
              <a:schemeClr val="tx1"/>
            </a:solidFill>
          </a:ln>
          <a:effectLst>
            <a:outerShdw blurRad="50800" dist="38100" dir="2700000" algn="tl" rotWithShape="0">
              <a:srgbClr val="000000">
                <a:alpha val="43000"/>
              </a:srgbClr>
            </a:outerShdw>
          </a:effectLst>
        </p:spPr>
        <p:txBody>
          <a:bodyPr wrap="none" rtlCol="0">
            <a:spAutoFit/>
          </a:bodyPr>
          <a:lstStyle/>
          <a:p>
            <a:pPr algn="ctr"/>
            <a:r>
              <a:rPr lang="en-US" sz="2400" dirty="0" smtClean="0">
                <a:solidFill>
                  <a:srgbClr val="000000"/>
                </a:solidFill>
              </a:rPr>
              <a:t>Reference</a:t>
            </a:r>
          </a:p>
        </p:txBody>
      </p:sp>
      <p:sp>
        <p:nvSpPr>
          <p:cNvPr id="20" name="TextBox 19"/>
          <p:cNvSpPr txBox="1"/>
          <p:nvPr/>
        </p:nvSpPr>
        <p:spPr>
          <a:xfrm>
            <a:off x="137560" y="2216577"/>
            <a:ext cx="1971964" cy="738664"/>
          </a:xfrm>
          <a:prstGeom prst="rect">
            <a:avLst/>
          </a:prstGeom>
          <a:noFill/>
          <a:ln>
            <a:solidFill>
              <a:schemeClr val="tx1"/>
            </a:solidFill>
          </a:ln>
          <a:effectLst/>
        </p:spPr>
        <p:txBody>
          <a:bodyPr wrap="none" rtlCol="0">
            <a:spAutoFit/>
          </a:bodyPr>
          <a:lstStyle/>
          <a:p>
            <a:r>
              <a:rPr lang="en-US" sz="1400" dirty="0" smtClean="0">
                <a:solidFill>
                  <a:srgbClr val="000000"/>
                </a:solidFill>
              </a:rPr>
              <a:t>Example from</a:t>
            </a:r>
          </a:p>
          <a:p>
            <a:r>
              <a:rPr lang="en-US" sz="1400" dirty="0" smtClean="0">
                <a:solidFill>
                  <a:srgbClr val="000000"/>
                </a:solidFill>
              </a:rPr>
              <a:t>Prof. </a:t>
            </a:r>
            <a:r>
              <a:rPr lang="en-US" sz="1400" dirty="0" err="1" smtClean="0">
                <a:solidFill>
                  <a:srgbClr val="000000"/>
                </a:solidFill>
              </a:rPr>
              <a:t>Touradj</a:t>
            </a:r>
            <a:r>
              <a:rPr lang="en-US" sz="1400" dirty="0" smtClean="0">
                <a:solidFill>
                  <a:srgbClr val="000000"/>
                </a:solidFill>
              </a:rPr>
              <a:t> </a:t>
            </a:r>
            <a:r>
              <a:rPr lang="en-US" sz="1400" dirty="0" err="1" smtClean="0">
                <a:solidFill>
                  <a:srgbClr val="000000"/>
                </a:solidFill>
              </a:rPr>
              <a:t>Ebrahimi</a:t>
            </a:r>
            <a:r>
              <a:rPr lang="en-US" sz="1400" dirty="0" smtClean="0">
                <a:solidFill>
                  <a:srgbClr val="000000"/>
                </a:solidFill>
              </a:rPr>
              <a:t>,</a:t>
            </a:r>
          </a:p>
          <a:p>
            <a:r>
              <a:rPr lang="en-US" sz="1400" dirty="0" smtClean="0">
                <a:solidFill>
                  <a:srgbClr val="000000"/>
                </a:solidFill>
              </a:rPr>
              <a:t>ACM MM'09 keynote</a:t>
            </a:r>
          </a:p>
        </p:txBody>
      </p:sp>
      <p:sp>
        <p:nvSpPr>
          <p:cNvPr id="2" name="Title 1"/>
          <p:cNvSpPr>
            <a:spLocks noGrp="1"/>
          </p:cNvSpPr>
          <p:nvPr>
            <p:ph type="title"/>
          </p:nvPr>
        </p:nvSpPr>
        <p:spPr/>
        <p:txBody>
          <a:bodyPr/>
          <a:lstStyle/>
          <a:p>
            <a:r>
              <a:rPr lang="en-US" dirty="0" smtClean="0"/>
              <a:t>The </a:t>
            </a:r>
            <a:r>
              <a:rPr lang="en-US" b="1" i="1" dirty="0" smtClean="0">
                <a:solidFill>
                  <a:srgbClr val="FF3300"/>
                </a:solidFill>
              </a:rPr>
              <a:t>BAD CHOICE: PSNR</a:t>
            </a:r>
            <a:endParaRPr lang="en-US" b="1" i="1" dirty="0">
              <a:solidFill>
                <a:srgbClr val="FF3300"/>
              </a:solidFill>
            </a:endParaRPr>
          </a:p>
        </p:txBody>
      </p:sp>
      <p:pic>
        <p:nvPicPr>
          <p:cNvPr id="11" name="Picture 4"/>
          <p:cNvPicPr>
            <a:picLocks noChangeAspect="1" noChangeArrowheads="1"/>
          </p:cNvPicPr>
          <p:nvPr/>
        </p:nvPicPr>
        <p:blipFill>
          <a:blip r:embed="rId5"/>
          <a:srcRect/>
          <a:stretch>
            <a:fillRect/>
          </a:stretch>
        </p:blipFill>
        <p:spPr bwMode="auto">
          <a:xfrm>
            <a:off x="5860107" y="295338"/>
            <a:ext cx="2600325" cy="2600325"/>
          </a:xfrm>
          <a:prstGeom prst="rect">
            <a:avLst/>
          </a:prstGeom>
          <a:noFill/>
          <a:ln w="12700">
            <a:noFill/>
            <a:miter lim="800000"/>
            <a:headEnd/>
            <a:tailEnd/>
          </a:ln>
        </p:spPr>
      </p:pic>
      <p:sp>
        <p:nvSpPr>
          <p:cNvPr id="18" name="TextBox 17"/>
          <p:cNvSpPr txBox="1"/>
          <p:nvPr/>
        </p:nvSpPr>
        <p:spPr>
          <a:xfrm>
            <a:off x="395536" y="692696"/>
            <a:ext cx="3758060" cy="954107"/>
          </a:xfrm>
          <a:prstGeom prst="rect">
            <a:avLst/>
          </a:prstGeom>
          <a:solidFill>
            <a:schemeClr val="bg1"/>
          </a:solidFill>
          <a:ln>
            <a:solidFill>
              <a:schemeClr val="tx1"/>
            </a:solidFill>
          </a:ln>
          <a:effectLst>
            <a:outerShdw blurRad="50800" dist="38100" dir="2700000" algn="tl" rotWithShape="0">
              <a:srgbClr val="000000">
                <a:alpha val="43000"/>
              </a:srgbClr>
            </a:outerShdw>
          </a:effectLst>
        </p:spPr>
        <p:txBody>
          <a:bodyPr wrap="none" rtlCol="0">
            <a:spAutoFit/>
          </a:bodyPr>
          <a:lstStyle/>
          <a:p>
            <a:r>
              <a:rPr lang="en-US" sz="2400" dirty="0" smtClean="0">
                <a:solidFill>
                  <a:srgbClr val="000000"/>
                </a:solidFill>
              </a:rPr>
              <a:t>Peak Signal-to-Noise Ratio</a:t>
            </a:r>
          </a:p>
          <a:p>
            <a:pPr marL="342900" indent="-342900">
              <a:buFont typeface="Arial"/>
              <a:buChar char="•"/>
            </a:pPr>
            <a:r>
              <a:rPr lang="en-US" sz="1600" dirty="0" smtClean="0">
                <a:solidFill>
                  <a:srgbClr val="000000"/>
                </a:solidFill>
              </a:rPr>
              <a:t>you find it everywhere</a:t>
            </a:r>
          </a:p>
          <a:p>
            <a:pPr marL="342900" indent="-342900">
              <a:buFont typeface="Arial"/>
              <a:buChar char="•"/>
            </a:pPr>
            <a:r>
              <a:rPr lang="en-US" sz="1600" dirty="0" smtClean="0">
                <a:solidFill>
                  <a:srgbClr val="000000"/>
                </a:solidFill>
              </a:rPr>
              <a:t>but it is really, really bad</a:t>
            </a:r>
          </a:p>
        </p:txBody>
      </p:sp>
    </p:spTree>
    <p:extLst>
      <p:ext uri="{BB962C8B-B14F-4D97-AF65-F5344CB8AC3E}">
        <p14:creationId xmlns:p14="http://schemas.microsoft.com/office/powerpoint/2010/main" val="296319835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35" presetClass="emph" presetSubtype="0" repeatCount="indefinite" fill="hold" grpId="0" nodeType="clickEffect">
                                  <p:stCondLst>
                                    <p:cond delay="0"/>
                                  </p:stCondLst>
                                  <p:childTnLst>
                                    <p:anim calcmode="discrete" valueType="str">
                                      <p:cBhvr>
                                        <p:cTn id="21" dur="1000" fill="hold"/>
                                        <p:tgtEl>
                                          <p:spTgt spid="2"/>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Coding ...: hierarchical layer coding</a:t>
            </a:r>
            <a:endParaRPr lang="en-US" dirty="0"/>
          </a:p>
        </p:txBody>
      </p:sp>
      <p:grpSp>
        <p:nvGrpSpPr>
          <p:cNvPr id="3" name="Group 22"/>
          <p:cNvGrpSpPr>
            <a:grpSpLocks noChangeAspect="1"/>
          </p:cNvGrpSpPr>
          <p:nvPr/>
        </p:nvGrpSpPr>
        <p:grpSpPr bwMode="auto">
          <a:xfrm>
            <a:off x="304800" y="4343400"/>
            <a:ext cx="3657600" cy="1290638"/>
            <a:chOff x="990600" y="2362200"/>
            <a:chExt cx="7010400" cy="1842294"/>
          </a:xfrm>
        </p:grpSpPr>
        <p:sp>
          <p:nvSpPr>
            <p:cNvPr id="5" name="Rectangle 28"/>
            <p:cNvSpPr>
              <a:spLocks/>
            </p:cNvSpPr>
            <p:nvPr/>
          </p:nvSpPr>
          <p:spPr bwMode="auto">
            <a:xfrm>
              <a:off x="990600" y="40005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6" name="Rectangle 29"/>
            <p:cNvSpPr>
              <a:spLocks/>
            </p:cNvSpPr>
            <p:nvPr/>
          </p:nvSpPr>
          <p:spPr bwMode="auto">
            <a:xfrm>
              <a:off x="990600" y="34544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7" name="Rectangle 30"/>
            <p:cNvSpPr>
              <a:spLocks/>
            </p:cNvSpPr>
            <p:nvPr/>
          </p:nvSpPr>
          <p:spPr bwMode="auto">
            <a:xfrm>
              <a:off x="990600" y="29083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8" name="Rectangle 33"/>
            <p:cNvSpPr>
              <a:spLocks/>
            </p:cNvSpPr>
            <p:nvPr/>
          </p:nvSpPr>
          <p:spPr bwMode="auto">
            <a:xfrm>
              <a:off x="4241800" y="405130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9" name="Rectangle 34"/>
            <p:cNvSpPr>
              <a:spLocks/>
            </p:cNvSpPr>
            <p:nvPr/>
          </p:nvSpPr>
          <p:spPr bwMode="auto">
            <a:xfrm>
              <a:off x="4241800" y="350520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0" name="Rectangle 35"/>
            <p:cNvSpPr>
              <a:spLocks/>
            </p:cNvSpPr>
            <p:nvPr/>
          </p:nvSpPr>
          <p:spPr bwMode="auto">
            <a:xfrm>
              <a:off x="4241800" y="295910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1" name="Rectangle 38"/>
            <p:cNvSpPr>
              <a:spLocks/>
            </p:cNvSpPr>
            <p:nvPr/>
          </p:nvSpPr>
          <p:spPr bwMode="auto">
            <a:xfrm>
              <a:off x="7493000" y="405130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2" name="Rectangle 39"/>
            <p:cNvSpPr>
              <a:spLocks/>
            </p:cNvSpPr>
            <p:nvPr/>
          </p:nvSpPr>
          <p:spPr bwMode="auto">
            <a:xfrm>
              <a:off x="7493000" y="350520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3" name="Rectangle 40"/>
            <p:cNvSpPr>
              <a:spLocks/>
            </p:cNvSpPr>
            <p:nvPr/>
          </p:nvSpPr>
          <p:spPr bwMode="auto">
            <a:xfrm>
              <a:off x="7493000" y="295910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4" name="Straight Arrow Connector 74"/>
            <p:cNvCxnSpPr>
              <a:cxnSpLocks noChangeShapeType="1"/>
            </p:cNvCxnSpPr>
            <p:nvPr/>
          </p:nvCxnSpPr>
          <p:spPr bwMode="auto">
            <a:xfrm rot="5400000">
              <a:off x="2870200" y="2578100"/>
              <a:ext cx="1588" cy="3251200"/>
            </a:xfrm>
            <a:prstGeom prst="curvedConnector3">
              <a:avLst>
                <a:gd name="adj1" fmla="val 29391940"/>
              </a:avLst>
            </a:prstGeom>
            <a:noFill/>
            <a:ln w="28575">
              <a:solidFill>
                <a:srgbClr val="000000"/>
              </a:solidFill>
              <a:round/>
              <a:headEnd/>
              <a:tailEnd type="stealth" w="lg" len="med"/>
            </a:ln>
          </p:spPr>
        </p:cxnSp>
        <p:cxnSp>
          <p:nvCxnSpPr>
            <p:cNvPr id="15" name="Straight Arrow Connector 80"/>
            <p:cNvCxnSpPr>
              <a:cxnSpLocks noChangeShapeType="1"/>
            </p:cNvCxnSpPr>
            <p:nvPr/>
          </p:nvCxnSpPr>
          <p:spPr bwMode="auto">
            <a:xfrm rot="5400000">
              <a:off x="6121400" y="2578100"/>
              <a:ext cx="1588" cy="3251200"/>
            </a:xfrm>
            <a:prstGeom prst="curvedConnector3">
              <a:avLst>
                <a:gd name="adj1" fmla="val 31534319"/>
              </a:avLst>
            </a:prstGeom>
            <a:noFill/>
            <a:ln w="28575">
              <a:solidFill>
                <a:srgbClr val="000000"/>
              </a:solidFill>
              <a:round/>
              <a:headEnd/>
              <a:tailEnd type="arrow" w="med" len="med"/>
            </a:ln>
          </p:spPr>
        </p:cxnSp>
        <p:cxnSp>
          <p:nvCxnSpPr>
            <p:cNvPr id="16" name="Straight Arrow Connector 34"/>
            <p:cNvCxnSpPr>
              <a:cxnSpLocks noChangeShapeType="1"/>
            </p:cNvCxnSpPr>
            <p:nvPr/>
          </p:nvCxnSpPr>
          <p:spPr bwMode="auto">
            <a:xfrm rot="5400000">
              <a:off x="1073150" y="3829050"/>
              <a:ext cx="342900" cy="1588"/>
            </a:xfrm>
            <a:prstGeom prst="straightConnector1">
              <a:avLst/>
            </a:prstGeom>
            <a:noFill/>
            <a:ln w="28575">
              <a:solidFill>
                <a:srgbClr val="000000"/>
              </a:solidFill>
              <a:round/>
              <a:headEnd/>
              <a:tailEnd type="arrow" w="med" len="med"/>
            </a:ln>
          </p:spPr>
        </p:cxnSp>
        <p:cxnSp>
          <p:nvCxnSpPr>
            <p:cNvPr id="17" name="Straight Arrow Connector 35"/>
            <p:cNvCxnSpPr>
              <a:cxnSpLocks noChangeShapeType="1"/>
            </p:cNvCxnSpPr>
            <p:nvPr/>
          </p:nvCxnSpPr>
          <p:spPr bwMode="auto">
            <a:xfrm rot="5400000">
              <a:off x="1073150" y="3282950"/>
              <a:ext cx="342900" cy="1588"/>
            </a:xfrm>
            <a:prstGeom prst="straightConnector1">
              <a:avLst/>
            </a:prstGeom>
            <a:noFill/>
            <a:ln w="28575">
              <a:solidFill>
                <a:srgbClr val="000000"/>
              </a:solidFill>
              <a:round/>
              <a:headEnd/>
              <a:tailEnd type="arrow" w="med" len="med"/>
            </a:ln>
          </p:spPr>
        </p:cxnSp>
        <p:grpSp>
          <p:nvGrpSpPr>
            <p:cNvPr id="4" name="Group 107"/>
            <p:cNvGrpSpPr>
              <a:grpSpLocks/>
            </p:cNvGrpSpPr>
            <p:nvPr/>
          </p:nvGrpSpPr>
          <p:grpSpPr bwMode="auto">
            <a:xfrm>
              <a:off x="990600" y="2362200"/>
              <a:ext cx="508000" cy="546894"/>
              <a:chOff x="990600" y="2362200"/>
              <a:chExt cx="508000" cy="546894"/>
            </a:xfrm>
          </p:grpSpPr>
          <p:sp>
            <p:nvSpPr>
              <p:cNvPr id="71" name="Rectangle 31"/>
              <p:cNvSpPr>
                <a:spLocks/>
              </p:cNvSpPr>
              <p:nvPr/>
            </p:nvSpPr>
            <p:spPr bwMode="auto">
              <a:xfrm>
                <a:off x="990600" y="23622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72" name="Straight Arrow Connector 90"/>
              <p:cNvCxnSpPr>
                <a:cxnSpLocks noChangeShapeType="1"/>
              </p:cNvCxnSpPr>
              <p:nvPr/>
            </p:nvCxnSpPr>
            <p:spPr bwMode="auto">
              <a:xfrm rot="5400000">
                <a:off x="1073150" y="2736850"/>
                <a:ext cx="342900" cy="1588"/>
              </a:xfrm>
              <a:prstGeom prst="straightConnector1">
                <a:avLst/>
              </a:prstGeom>
              <a:noFill/>
              <a:ln w="28575">
                <a:solidFill>
                  <a:srgbClr val="000000"/>
                </a:solidFill>
                <a:round/>
                <a:headEnd/>
                <a:tailEnd type="arrow" w="med" len="med"/>
              </a:ln>
            </p:spPr>
          </p:cxnSp>
        </p:grpSp>
        <p:grpSp>
          <p:nvGrpSpPr>
            <p:cNvPr id="18" name="Group 111"/>
            <p:cNvGrpSpPr>
              <a:grpSpLocks/>
            </p:cNvGrpSpPr>
            <p:nvPr/>
          </p:nvGrpSpPr>
          <p:grpSpPr bwMode="auto">
            <a:xfrm>
              <a:off x="4241800" y="2425700"/>
              <a:ext cx="508000" cy="534194"/>
              <a:chOff x="4241800" y="2425700"/>
              <a:chExt cx="508000" cy="534194"/>
            </a:xfrm>
          </p:grpSpPr>
          <p:sp>
            <p:nvSpPr>
              <p:cNvPr id="69" name="Rectangle 36"/>
              <p:cNvSpPr>
                <a:spLocks/>
              </p:cNvSpPr>
              <p:nvPr/>
            </p:nvSpPr>
            <p:spPr bwMode="auto">
              <a:xfrm>
                <a:off x="4241800" y="2425700"/>
                <a:ext cx="508000" cy="1397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70" name="Straight Arrow Connector 88"/>
              <p:cNvCxnSpPr>
                <a:cxnSpLocks noChangeShapeType="1"/>
              </p:cNvCxnSpPr>
              <p:nvPr/>
            </p:nvCxnSpPr>
            <p:spPr bwMode="auto">
              <a:xfrm rot="5400000">
                <a:off x="4298950" y="2762250"/>
                <a:ext cx="393700" cy="1588"/>
              </a:xfrm>
              <a:prstGeom prst="straightConnector1">
                <a:avLst/>
              </a:prstGeom>
              <a:noFill/>
              <a:ln w="28575">
                <a:solidFill>
                  <a:srgbClr val="000000"/>
                </a:solidFill>
                <a:round/>
                <a:headEnd/>
                <a:tailEnd type="arrow" w="med" len="med"/>
              </a:ln>
            </p:spPr>
          </p:cxnSp>
        </p:grpSp>
        <p:cxnSp>
          <p:nvCxnSpPr>
            <p:cNvPr id="20" name="Straight Arrow Connector 38"/>
            <p:cNvCxnSpPr>
              <a:cxnSpLocks noChangeShapeType="1"/>
            </p:cNvCxnSpPr>
            <p:nvPr/>
          </p:nvCxnSpPr>
          <p:spPr bwMode="auto">
            <a:xfrm rot="5400000">
              <a:off x="4298950" y="3308350"/>
              <a:ext cx="393700" cy="1588"/>
            </a:xfrm>
            <a:prstGeom prst="straightConnector1">
              <a:avLst/>
            </a:prstGeom>
            <a:noFill/>
            <a:ln w="28575">
              <a:solidFill>
                <a:srgbClr val="000000"/>
              </a:solidFill>
              <a:round/>
              <a:headEnd/>
              <a:tailEnd type="arrow" w="med" len="med"/>
            </a:ln>
          </p:spPr>
        </p:cxnSp>
        <p:cxnSp>
          <p:nvCxnSpPr>
            <p:cNvPr id="21" name="Straight Arrow Connector 39"/>
            <p:cNvCxnSpPr>
              <a:cxnSpLocks noChangeShapeType="1"/>
            </p:cNvCxnSpPr>
            <p:nvPr/>
          </p:nvCxnSpPr>
          <p:spPr bwMode="auto">
            <a:xfrm rot="5400000">
              <a:off x="4298950" y="3854450"/>
              <a:ext cx="393700" cy="1588"/>
            </a:xfrm>
            <a:prstGeom prst="straightConnector1">
              <a:avLst/>
            </a:prstGeom>
            <a:noFill/>
            <a:ln w="28575">
              <a:solidFill>
                <a:srgbClr val="000000"/>
              </a:solidFill>
              <a:round/>
              <a:headEnd/>
              <a:tailEnd type="arrow" w="med" len="med"/>
            </a:ln>
          </p:spPr>
        </p:cxnSp>
        <p:grpSp>
          <p:nvGrpSpPr>
            <p:cNvPr id="19" name="Group 115"/>
            <p:cNvGrpSpPr>
              <a:grpSpLocks/>
            </p:cNvGrpSpPr>
            <p:nvPr/>
          </p:nvGrpSpPr>
          <p:grpSpPr bwMode="auto">
            <a:xfrm>
              <a:off x="7493000" y="2425700"/>
              <a:ext cx="508000" cy="534194"/>
              <a:chOff x="7493000" y="2425700"/>
              <a:chExt cx="508000" cy="534194"/>
            </a:xfrm>
          </p:grpSpPr>
          <p:sp>
            <p:nvSpPr>
              <p:cNvPr id="67" name="Rectangle 41"/>
              <p:cNvSpPr>
                <a:spLocks/>
              </p:cNvSpPr>
              <p:nvPr/>
            </p:nvSpPr>
            <p:spPr bwMode="auto">
              <a:xfrm>
                <a:off x="7493000" y="2425700"/>
                <a:ext cx="508000" cy="1397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68" name="Straight Arrow Connector 86"/>
              <p:cNvCxnSpPr>
                <a:cxnSpLocks noChangeShapeType="1"/>
              </p:cNvCxnSpPr>
              <p:nvPr/>
            </p:nvCxnSpPr>
            <p:spPr bwMode="auto">
              <a:xfrm rot="5400000">
                <a:off x="7550150" y="2762250"/>
                <a:ext cx="393700" cy="1588"/>
              </a:xfrm>
              <a:prstGeom prst="straightConnector1">
                <a:avLst/>
              </a:prstGeom>
              <a:noFill/>
              <a:ln w="28575">
                <a:solidFill>
                  <a:srgbClr val="000000"/>
                </a:solidFill>
                <a:round/>
                <a:headEnd/>
                <a:tailEnd type="arrow" w="med" len="med"/>
              </a:ln>
            </p:spPr>
          </p:cxnSp>
        </p:grpSp>
        <p:cxnSp>
          <p:nvCxnSpPr>
            <p:cNvPr id="23" name="Straight Arrow Connector 41"/>
            <p:cNvCxnSpPr>
              <a:cxnSpLocks noChangeShapeType="1"/>
            </p:cNvCxnSpPr>
            <p:nvPr/>
          </p:nvCxnSpPr>
          <p:spPr bwMode="auto">
            <a:xfrm rot="5400000">
              <a:off x="7550150" y="3308350"/>
              <a:ext cx="393700" cy="1588"/>
            </a:xfrm>
            <a:prstGeom prst="straightConnector1">
              <a:avLst/>
            </a:prstGeom>
            <a:noFill/>
            <a:ln w="28575">
              <a:solidFill>
                <a:srgbClr val="000000"/>
              </a:solidFill>
              <a:round/>
              <a:headEnd/>
              <a:tailEnd type="arrow" w="med" len="med"/>
            </a:ln>
          </p:spPr>
        </p:cxnSp>
        <p:cxnSp>
          <p:nvCxnSpPr>
            <p:cNvPr id="24" name="Straight Arrow Connector 42"/>
            <p:cNvCxnSpPr>
              <a:cxnSpLocks noChangeShapeType="1"/>
            </p:cNvCxnSpPr>
            <p:nvPr/>
          </p:nvCxnSpPr>
          <p:spPr bwMode="auto">
            <a:xfrm rot="5400000">
              <a:off x="7550150" y="3854450"/>
              <a:ext cx="393700" cy="1588"/>
            </a:xfrm>
            <a:prstGeom prst="straightConnector1">
              <a:avLst/>
            </a:prstGeom>
            <a:noFill/>
            <a:ln w="28575">
              <a:solidFill>
                <a:srgbClr val="000000"/>
              </a:solidFill>
              <a:round/>
              <a:headEnd/>
              <a:tailEnd type="arrow" w="med" len="med"/>
            </a:ln>
          </p:spPr>
        </p:cxnSp>
        <p:grpSp>
          <p:nvGrpSpPr>
            <p:cNvPr id="22" name="Group 130"/>
            <p:cNvGrpSpPr>
              <a:grpSpLocks/>
            </p:cNvGrpSpPr>
            <p:nvPr/>
          </p:nvGrpSpPr>
          <p:grpSpPr bwMode="auto">
            <a:xfrm>
              <a:off x="1245394" y="4140200"/>
              <a:ext cx="1878806" cy="64294"/>
              <a:chOff x="1245394" y="4140200"/>
              <a:chExt cx="1878806" cy="64294"/>
            </a:xfrm>
          </p:grpSpPr>
          <p:sp>
            <p:nvSpPr>
              <p:cNvPr id="65" name="Rectangle 48"/>
              <p:cNvSpPr>
                <a:spLocks/>
              </p:cNvSpPr>
              <p:nvPr/>
            </p:nvSpPr>
            <p:spPr bwMode="auto">
              <a:xfrm>
                <a:off x="26162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66" name="Straight Arrow Connector 109"/>
              <p:cNvCxnSpPr>
                <a:cxnSpLocks noChangeShapeType="1"/>
              </p:cNvCxnSpPr>
              <p:nvPr/>
            </p:nvCxnSpPr>
            <p:spPr bwMode="auto">
              <a:xfrm rot="5400000">
                <a:off x="2057400" y="3390900"/>
                <a:ext cx="1588" cy="1625600"/>
              </a:xfrm>
              <a:prstGeom prst="curvedConnector3">
                <a:avLst>
                  <a:gd name="adj1" fmla="val 17966060"/>
                </a:avLst>
              </a:prstGeom>
              <a:noFill/>
              <a:ln w="28575">
                <a:solidFill>
                  <a:schemeClr val="accent1"/>
                </a:solidFill>
                <a:round/>
                <a:headEnd/>
                <a:tailEnd type="arrow" w="med" len="med"/>
              </a:ln>
            </p:spPr>
          </p:cxnSp>
        </p:grpSp>
        <p:grpSp>
          <p:nvGrpSpPr>
            <p:cNvPr id="25" name="Group 131"/>
            <p:cNvGrpSpPr>
              <a:grpSpLocks/>
            </p:cNvGrpSpPr>
            <p:nvPr/>
          </p:nvGrpSpPr>
          <p:grpSpPr bwMode="auto">
            <a:xfrm>
              <a:off x="1245394" y="4140200"/>
              <a:ext cx="2691606" cy="64294"/>
              <a:chOff x="1245394" y="4140200"/>
              <a:chExt cx="2691606" cy="64294"/>
            </a:xfrm>
          </p:grpSpPr>
          <p:sp>
            <p:nvSpPr>
              <p:cNvPr id="63" name="Rectangle 53"/>
              <p:cNvSpPr>
                <a:spLocks/>
              </p:cNvSpPr>
              <p:nvPr/>
            </p:nvSpPr>
            <p:spPr bwMode="auto">
              <a:xfrm>
                <a:off x="34290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64" name="Straight Arrow Connector 109"/>
              <p:cNvCxnSpPr>
                <a:cxnSpLocks noChangeShapeType="1"/>
              </p:cNvCxnSpPr>
              <p:nvPr/>
            </p:nvCxnSpPr>
            <p:spPr bwMode="auto">
              <a:xfrm rot="5400000">
                <a:off x="2463800" y="2984500"/>
                <a:ext cx="1588" cy="2438400"/>
              </a:xfrm>
              <a:prstGeom prst="curvedConnector3">
                <a:avLst>
                  <a:gd name="adj1" fmla="val 21536648"/>
                </a:avLst>
              </a:prstGeom>
              <a:noFill/>
              <a:ln w="28575">
                <a:solidFill>
                  <a:schemeClr val="accent1"/>
                </a:solidFill>
                <a:round/>
                <a:headEnd/>
                <a:tailEnd type="arrow" w="med" len="med"/>
              </a:ln>
            </p:spPr>
          </p:cxnSp>
        </p:grpSp>
        <p:grpSp>
          <p:nvGrpSpPr>
            <p:cNvPr id="26" name="Group 129"/>
            <p:cNvGrpSpPr>
              <a:grpSpLocks/>
            </p:cNvGrpSpPr>
            <p:nvPr/>
          </p:nvGrpSpPr>
          <p:grpSpPr bwMode="auto">
            <a:xfrm>
              <a:off x="1245394" y="4140200"/>
              <a:ext cx="1066006" cy="64294"/>
              <a:chOff x="1245394" y="4140200"/>
              <a:chExt cx="1066006" cy="64294"/>
            </a:xfrm>
          </p:grpSpPr>
          <p:sp>
            <p:nvSpPr>
              <p:cNvPr id="61" name="Rectangle 43"/>
              <p:cNvSpPr>
                <a:spLocks/>
              </p:cNvSpPr>
              <p:nvPr/>
            </p:nvSpPr>
            <p:spPr bwMode="auto">
              <a:xfrm>
                <a:off x="1803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62" name="Straight Arrow Connector 109"/>
              <p:cNvCxnSpPr>
                <a:cxnSpLocks noChangeShapeType="1"/>
              </p:cNvCxnSpPr>
              <p:nvPr/>
            </p:nvCxnSpPr>
            <p:spPr bwMode="auto">
              <a:xfrm rot="5400000">
                <a:off x="1651000" y="3797300"/>
                <a:ext cx="1588" cy="812800"/>
              </a:xfrm>
              <a:prstGeom prst="curvedConnector3">
                <a:avLst>
                  <a:gd name="adj1" fmla="val 14395468"/>
                </a:avLst>
              </a:prstGeom>
              <a:noFill/>
              <a:ln w="28575">
                <a:solidFill>
                  <a:schemeClr val="accent1"/>
                </a:solidFill>
                <a:round/>
                <a:headEnd/>
                <a:tailEnd type="arrow" w="med" len="med"/>
              </a:ln>
            </p:spPr>
          </p:cxnSp>
        </p:grpSp>
        <p:grpSp>
          <p:nvGrpSpPr>
            <p:cNvPr id="27" name="Group 134"/>
            <p:cNvGrpSpPr>
              <a:grpSpLocks/>
            </p:cNvGrpSpPr>
            <p:nvPr/>
          </p:nvGrpSpPr>
          <p:grpSpPr bwMode="auto">
            <a:xfrm>
              <a:off x="4496594" y="4140200"/>
              <a:ext cx="2691606" cy="64294"/>
              <a:chOff x="4496594" y="4140200"/>
              <a:chExt cx="2691606" cy="64294"/>
            </a:xfrm>
          </p:grpSpPr>
          <p:sp>
            <p:nvSpPr>
              <p:cNvPr id="59" name="Rectangle 68"/>
              <p:cNvSpPr>
                <a:spLocks/>
              </p:cNvSpPr>
              <p:nvPr/>
            </p:nvSpPr>
            <p:spPr bwMode="auto">
              <a:xfrm>
                <a:off x="66802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60" name="Straight Arrow Connector 109"/>
              <p:cNvCxnSpPr>
                <a:cxnSpLocks noChangeShapeType="1"/>
              </p:cNvCxnSpPr>
              <p:nvPr/>
            </p:nvCxnSpPr>
            <p:spPr bwMode="auto">
              <a:xfrm rot="5400000">
                <a:off x="5715000" y="2984500"/>
                <a:ext cx="1588" cy="2438400"/>
              </a:xfrm>
              <a:prstGeom prst="curvedConnector3">
                <a:avLst>
                  <a:gd name="adj1" fmla="val 14395468"/>
                </a:avLst>
              </a:prstGeom>
              <a:noFill/>
              <a:ln w="28575">
                <a:solidFill>
                  <a:schemeClr val="accent1"/>
                </a:solidFill>
                <a:round/>
                <a:headEnd/>
                <a:tailEnd type="arrow" w="med" len="med"/>
              </a:ln>
            </p:spPr>
          </p:cxnSp>
        </p:grpSp>
        <p:grpSp>
          <p:nvGrpSpPr>
            <p:cNvPr id="28" name="Group 133"/>
            <p:cNvGrpSpPr>
              <a:grpSpLocks/>
            </p:cNvGrpSpPr>
            <p:nvPr/>
          </p:nvGrpSpPr>
          <p:grpSpPr bwMode="auto">
            <a:xfrm>
              <a:off x="4496594" y="4140200"/>
              <a:ext cx="1878806" cy="64294"/>
              <a:chOff x="4496594" y="4140200"/>
              <a:chExt cx="1878806" cy="64294"/>
            </a:xfrm>
          </p:grpSpPr>
          <p:sp>
            <p:nvSpPr>
              <p:cNvPr id="57" name="Rectangle 63"/>
              <p:cNvSpPr>
                <a:spLocks/>
              </p:cNvSpPr>
              <p:nvPr/>
            </p:nvSpPr>
            <p:spPr bwMode="auto">
              <a:xfrm>
                <a:off x="5867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8" name="Straight Arrow Connector 109"/>
              <p:cNvCxnSpPr>
                <a:cxnSpLocks noChangeShapeType="1"/>
              </p:cNvCxnSpPr>
              <p:nvPr/>
            </p:nvCxnSpPr>
            <p:spPr bwMode="auto">
              <a:xfrm rot="5400000">
                <a:off x="5308600" y="3390900"/>
                <a:ext cx="1588" cy="1625600"/>
              </a:xfrm>
              <a:prstGeom prst="curvedConnector3">
                <a:avLst>
                  <a:gd name="adj1" fmla="val 14395468"/>
                </a:avLst>
              </a:prstGeom>
              <a:noFill/>
              <a:ln w="28575">
                <a:solidFill>
                  <a:schemeClr val="accent1"/>
                </a:solidFill>
                <a:round/>
                <a:headEnd/>
                <a:tailEnd type="arrow" w="med" len="med"/>
              </a:ln>
            </p:spPr>
          </p:cxnSp>
        </p:grpSp>
        <p:grpSp>
          <p:nvGrpSpPr>
            <p:cNvPr id="29" name="Group 132"/>
            <p:cNvGrpSpPr>
              <a:grpSpLocks/>
            </p:cNvGrpSpPr>
            <p:nvPr/>
          </p:nvGrpSpPr>
          <p:grpSpPr bwMode="auto">
            <a:xfrm>
              <a:off x="4496594" y="4140200"/>
              <a:ext cx="1066006" cy="64294"/>
              <a:chOff x="4496594" y="4140200"/>
              <a:chExt cx="1066006" cy="64294"/>
            </a:xfrm>
          </p:grpSpPr>
          <p:sp>
            <p:nvSpPr>
              <p:cNvPr id="55" name="Rectangle 58"/>
              <p:cNvSpPr>
                <a:spLocks/>
              </p:cNvSpPr>
              <p:nvPr/>
            </p:nvSpPr>
            <p:spPr bwMode="auto">
              <a:xfrm>
                <a:off x="50546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6" name="Straight Arrow Connector 109"/>
              <p:cNvCxnSpPr>
                <a:cxnSpLocks noChangeShapeType="1"/>
              </p:cNvCxnSpPr>
              <p:nvPr/>
            </p:nvCxnSpPr>
            <p:spPr bwMode="auto">
              <a:xfrm rot="5400000">
                <a:off x="4902200" y="3797300"/>
                <a:ext cx="1588" cy="812800"/>
              </a:xfrm>
              <a:prstGeom prst="curvedConnector3">
                <a:avLst>
                  <a:gd name="adj1" fmla="val 10824875"/>
                </a:avLst>
              </a:prstGeom>
              <a:noFill/>
              <a:ln w="28575">
                <a:solidFill>
                  <a:schemeClr val="accent1"/>
                </a:solidFill>
                <a:round/>
                <a:headEnd/>
                <a:tailEnd type="arrow" w="med" len="med"/>
              </a:ln>
            </p:spPr>
          </p:cxnSp>
        </p:grpSp>
        <p:grpSp>
          <p:nvGrpSpPr>
            <p:cNvPr id="30" name="Group 123"/>
            <p:cNvGrpSpPr>
              <a:grpSpLocks/>
            </p:cNvGrpSpPr>
            <p:nvPr/>
          </p:nvGrpSpPr>
          <p:grpSpPr bwMode="auto">
            <a:xfrm>
              <a:off x="1498600" y="3594100"/>
              <a:ext cx="1625600" cy="546894"/>
              <a:chOff x="1498600" y="3594100"/>
              <a:chExt cx="1625600" cy="546894"/>
            </a:xfrm>
          </p:grpSpPr>
          <p:sp>
            <p:nvSpPr>
              <p:cNvPr id="52" name="Rectangle 49"/>
              <p:cNvSpPr>
                <a:spLocks/>
              </p:cNvSpPr>
              <p:nvPr/>
            </p:nvSpPr>
            <p:spPr bwMode="auto">
              <a:xfrm>
                <a:off x="26162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3" name="Straight Arrow Connector 71"/>
              <p:cNvCxnSpPr>
                <a:cxnSpLocks noChangeShapeType="1"/>
              </p:cNvCxnSpPr>
              <p:nvPr/>
            </p:nvCxnSpPr>
            <p:spPr bwMode="auto">
              <a:xfrm rot="5400000">
                <a:off x="2628900" y="3898900"/>
                <a:ext cx="482600" cy="1588"/>
              </a:xfrm>
              <a:prstGeom prst="straightConnector1">
                <a:avLst/>
              </a:prstGeom>
              <a:noFill/>
              <a:ln w="28575">
                <a:solidFill>
                  <a:schemeClr val="accent1"/>
                </a:solidFill>
                <a:round/>
                <a:headEnd/>
                <a:tailEnd type="arrow" w="med" len="med"/>
              </a:ln>
            </p:spPr>
          </p:cxnSp>
          <p:cxnSp>
            <p:nvCxnSpPr>
              <p:cNvPr id="54" name="Straight Arrow Connector 72"/>
              <p:cNvCxnSpPr>
                <a:cxnSpLocks noChangeShapeType="1"/>
              </p:cNvCxnSpPr>
              <p:nvPr/>
            </p:nvCxnSpPr>
            <p:spPr bwMode="auto">
              <a:xfrm rot="5400000">
                <a:off x="1962150" y="3194050"/>
                <a:ext cx="444500" cy="1371600"/>
              </a:xfrm>
              <a:prstGeom prst="straightConnector1">
                <a:avLst/>
              </a:prstGeom>
              <a:noFill/>
              <a:ln w="28575">
                <a:solidFill>
                  <a:schemeClr val="accent1"/>
                </a:solidFill>
                <a:round/>
                <a:headEnd/>
                <a:tailEnd type="arrow" w="med" len="med"/>
              </a:ln>
            </p:spPr>
          </p:cxnSp>
        </p:grpSp>
        <p:grpSp>
          <p:nvGrpSpPr>
            <p:cNvPr id="31" name="Group 126"/>
            <p:cNvGrpSpPr>
              <a:grpSpLocks/>
            </p:cNvGrpSpPr>
            <p:nvPr/>
          </p:nvGrpSpPr>
          <p:grpSpPr bwMode="auto">
            <a:xfrm>
              <a:off x="4749800" y="3594100"/>
              <a:ext cx="1625600" cy="546894"/>
              <a:chOff x="4749800" y="3594100"/>
              <a:chExt cx="1625600" cy="546894"/>
            </a:xfrm>
          </p:grpSpPr>
          <p:sp>
            <p:nvSpPr>
              <p:cNvPr id="49" name="Rectangle 64"/>
              <p:cNvSpPr>
                <a:spLocks/>
              </p:cNvSpPr>
              <p:nvPr/>
            </p:nvSpPr>
            <p:spPr bwMode="auto">
              <a:xfrm>
                <a:off x="58674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0" name="Straight Arrow Connector 68"/>
              <p:cNvCxnSpPr>
                <a:cxnSpLocks noChangeShapeType="1"/>
              </p:cNvCxnSpPr>
              <p:nvPr/>
            </p:nvCxnSpPr>
            <p:spPr bwMode="auto">
              <a:xfrm rot="5400000">
                <a:off x="5880100" y="3898900"/>
                <a:ext cx="482600" cy="1588"/>
              </a:xfrm>
              <a:prstGeom prst="straightConnector1">
                <a:avLst/>
              </a:prstGeom>
              <a:noFill/>
              <a:ln w="28575">
                <a:solidFill>
                  <a:schemeClr val="accent1"/>
                </a:solidFill>
                <a:round/>
                <a:headEnd/>
                <a:tailEnd type="arrow" w="med" len="med"/>
              </a:ln>
            </p:spPr>
          </p:cxnSp>
          <p:cxnSp>
            <p:nvCxnSpPr>
              <p:cNvPr id="51" name="Straight Arrow Connector 69"/>
              <p:cNvCxnSpPr>
                <a:cxnSpLocks noChangeShapeType="1"/>
              </p:cNvCxnSpPr>
              <p:nvPr/>
            </p:nvCxnSpPr>
            <p:spPr bwMode="auto">
              <a:xfrm rot="5400000">
                <a:off x="5200650" y="3206750"/>
                <a:ext cx="469900" cy="1371600"/>
              </a:xfrm>
              <a:prstGeom prst="straightConnector1">
                <a:avLst/>
              </a:prstGeom>
              <a:noFill/>
              <a:ln w="28575">
                <a:solidFill>
                  <a:schemeClr val="accent1"/>
                </a:solidFill>
                <a:round/>
                <a:headEnd/>
                <a:tailEnd type="arrow" w="med" len="med"/>
              </a:ln>
            </p:spPr>
          </p:cxnSp>
        </p:grpSp>
        <p:grpSp>
          <p:nvGrpSpPr>
            <p:cNvPr id="32" name="Group 120"/>
            <p:cNvGrpSpPr>
              <a:grpSpLocks/>
            </p:cNvGrpSpPr>
            <p:nvPr/>
          </p:nvGrpSpPr>
          <p:grpSpPr bwMode="auto">
            <a:xfrm>
              <a:off x="4749800" y="3060700"/>
              <a:ext cx="1625600" cy="534194"/>
              <a:chOff x="4749800" y="3060700"/>
              <a:chExt cx="1625600" cy="534194"/>
            </a:xfrm>
          </p:grpSpPr>
          <p:sp>
            <p:nvSpPr>
              <p:cNvPr id="46" name="Rectangle 65"/>
              <p:cNvSpPr>
                <a:spLocks/>
              </p:cNvSpPr>
              <p:nvPr/>
            </p:nvSpPr>
            <p:spPr bwMode="auto">
              <a:xfrm>
                <a:off x="58674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47" name="Straight Arrow Connector 65"/>
              <p:cNvCxnSpPr>
                <a:cxnSpLocks noChangeShapeType="1"/>
              </p:cNvCxnSpPr>
              <p:nvPr/>
            </p:nvCxnSpPr>
            <p:spPr bwMode="auto">
              <a:xfrm rot="5400000">
                <a:off x="5880100" y="3352800"/>
                <a:ext cx="482600" cy="1588"/>
              </a:xfrm>
              <a:prstGeom prst="straightConnector1">
                <a:avLst/>
              </a:prstGeom>
              <a:noFill/>
              <a:ln w="28575">
                <a:solidFill>
                  <a:schemeClr val="accent1"/>
                </a:solidFill>
                <a:round/>
                <a:headEnd/>
                <a:tailEnd type="arrow" w="med" len="med"/>
              </a:ln>
            </p:spPr>
          </p:cxnSp>
          <p:cxnSp>
            <p:nvCxnSpPr>
              <p:cNvPr id="48" name="Straight Arrow Connector 66"/>
              <p:cNvCxnSpPr>
                <a:cxnSpLocks noChangeShapeType="1"/>
              </p:cNvCxnSpPr>
              <p:nvPr/>
            </p:nvCxnSpPr>
            <p:spPr bwMode="auto">
              <a:xfrm rot="5400000">
                <a:off x="5200650" y="2660650"/>
                <a:ext cx="469900" cy="1371600"/>
              </a:xfrm>
              <a:prstGeom prst="straightConnector1">
                <a:avLst/>
              </a:prstGeom>
              <a:noFill/>
              <a:ln w="28575">
                <a:solidFill>
                  <a:schemeClr val="accent1"/>
                </a:solidFill>
                <a:round/>
                <a:headEnd/>
                <a:tailEnd type="arrow" w="med" len="med"/>
              </a:ln>
            </p:spPr>
          </p:cxnSp>
        </p:grpSp>
        <p:grpSp>
          <p:nvGrpSpPr>
            <p:cNvPr id="33" name="Group 113"/>
            <p:cNvGrpSpPr>
              <a:grpSpLocks/>
            </p:cNvGrpSpPr>
            <p:nvPr/>
          </p:nvGrpSpPr>
          <p:grpSpPr bwMode="auto">
            <a:xfrm>
              <a:off x="4749800" y="2514600"/>
              <a:ext cx="1625600" cy="546894"/>
              <a:chOff x="4749800" y="2514600"/>
              <a:chExt cx="1625600" cy="546894"/>
            </a:xfrm>
          </p:grpSpPr>
          <p:sp>
            <p:nvSpPr>
              <p:cNvPr id="43" name="Rectangle 66"/>
              <p:cNvSpPr>
                <a:spLocks/>
              </p:cNvSpPr>
              <p:nvPr/>
            </p:nvSpPr>
            <p:spPr bwMode="auto">
              <a:xfrm>
                <a:off x="58674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44" name="Straight Arrow Connector 62"/>
              <p:cNvCxnSpPr>
                <a:cxnSpLocks noChangeShapeType="1"/>
              </p:cNvCxnSpPr>
              <p:nvPr/>
            </p:nvCxnSpPr>
            <p:spPr bwMode="auto">
              <a:xfrm rot="5400000">
                <a:off x="5873750" y="2813050"/>
                <a:ext cx="495300" cy="1588"/>
              </a:xfrm>
              <a:prstGeom prst="straightConnector1">
                <a:avLst/>
              </a:prstGeom>
              <a:noFill/>
              <a:ln w="28575">
                <a:solidFill>
                  <a:schemeClr val="accent1"/>
                </a:solidFill>
                <a:round/>
                <a:headEnd/>
                <a:tailEnd type="arrow" w="med" len="med"/>
              </a:ln>
            </p:spPr>
          </p:cxnSp>
          <p:cxnSp>
            <p:nvCxnSpPr>
              <p:cNvPr id="45" name="Straight Arrow Connector 63"/>
              <p:cNvCxnSpPr>
                <a:cxnSpLocks noChangeShapeType="1"/>
              </p:cNvCxnSpPr>
              <p:nvPr/>
            </p:nvCxnSpPr>
            <p:spPr bwMode="auto">
              <a:xfrm rot="5400000">
                <a:off x="5200650" y="2114550"/>
                <a:ext cx="469900" cy="1371600"/>
              </a:xfrm>
              <a:prstGeom prst="straightConnector1">
                <a:avLst/>
              </a:prstGeom>
              <a:noFill/>
              <a:ln w="28575">
                <a:solidFill>
                  <a:schemeClr val="accent1"/>
                </a:solidFill>
                <a:round/>
                <a:headEnd/>
                <a:tailEnd type="arrow" w="med" len="med"/>
              </a:ln>
            </p:spPr>
          </p:cxnSp>
        </p:grpSp>
        <p:grpSp>
          <p:nvGrpSpPr>
            <p:cNvPr id="34" name="Group 117"/>
            <p:cNvGrpSpPr>
              <a:grpSpLocks/>
            </p:cNvGrpSpPr>
            <p:nvPr/>
          </p:nvGrpSpPr>
          <p:grpSpPr bwMode="auto">
            <a:xfrm>
              <a:off x="1498600" y="3060700"/>
              <a:ext cx="1625600" cy="534194"/>
              <a:chOff x="1498600" y="3060700"/>
              <a:chExt cx="1625600" cy="534194"/>
            </a:xfrm>
          </p:grpSpPr>
          <p:sp>
            <p:nvSpPr>
              <p:cNvPr id="40" name="Rectangle 50"/>
              <p:cNvSpPr>
                <a:spLocks/>
              </p:cNvSpPr>
              <p:nvPr/>
            </p:nvSpPr>
            <p:spPr bwMode="auto">
              <a:xfrm>
                <a:off x="26162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41" name="Straight Arrow Connector 59"/>
              <p:cNvCxnSpPr>
                <a:cxnSpLocks noChangeShapeType="1"/>
              </p:cNvCxnSpPr>
              <p:nvPr/>
            </p:nvCxnSpPr>
            <p:spPr bwMode="auto">
              <a:xfrm rot="5400000">
                <a:off x="2628900" y="3352800"/>
                <a:ext cx="482600" cy="1588"/>
              </a:xfrm>
              <a:prstGeom prst="straightConnector1">
                <a:avLst/>
              </a:prstGeom>
              <a:noFill/>
              <a:ln w="28575">
                <a:solidFill>
                  <a:schemeClr val="accent1"/>
                </a:solidFill>
                <a:round/>
                <a:headEnd/>
                <a:tailEnd type="arrow" w="med" len="med"/>
              </a:ln>
            </p:spPr>
          </p:cxnSp>
          <p:cxnSp>
            <p:nvCxnSpPr>
              <p:cNvPr id="42" name="Straight Arrow Connector 60"/>
              <p:cNvCxnSpPr>
                <a:cxnSpLocks noChangeShapeType="1"/>
              </p:cNvCxnSpPr>
              <p:nvPr/>
            </p:nvCxnSpPr>
            <p:spPr bwMode="auto">
              <a:xfrm rot="5400000">
                <a:off x="1962150" y="2647950"/>
                <a:ext cx="444500" cy="1371600"/>
              </a:xfrm>
              <a:prstGeom prst="straightConnector1">
                <a:avLst/>
              </a:prstGeom>
              <a:noFill/>
              <a:ln w="28575">
                <a:solidFill>
                  <a:schemeClr val="accent1"/>
                </a:solidFill>
                <a:round/>
                <a:headEnd/>
                <a:tailEnd type="arrow" w="med" len="med"/>
              </a:ln>
            </p:spPr>
          </p:cxnSp>
        </p:grpSp>
        <p:grpSp>
          <p:nvGrpSpPr>
            <p:cNvPr id="35" name="Group 109"/>
            <p:cNvGrpSpPr>
              <a:grpSpLocks/>
            </p:cNvGrpSpPr>
            <p:nvPr/>
          </p:nvGrpSpPr>
          <p:grpSpPr bwMode="auto">
            <a:xfrm>
              <a:off x="1498600" y="2514600"/>
              <a:ext cx="1625600" cy="546894"/>
              <a:chOff x="1498600" y="2514600"/>
              <a:chExt cx="1625600" cy="546894"/>
            </a:xfrm>
          </p:grpSpPr>
          <p:sp>
            <p:nvSpPr>
              <p:cNvPr id="37" name="Rectangle 51"/>
              <p:cNvSpPr>
                <a:spLocks/>
              </p:cNvSpPr>
              <p:nvPr/>
            </p:nvSpPr>
            <p:spPr bwMode="auto">
              <a:xfrm>
                <a:off x="26162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8" name="Straight Arrow Connector 56"/>
              <p:cNvCxnSpPr>
                <a:cxnSpLocks noChangeShapeType="1"/>
              </p:cNvCxnSpPr>
              <p:nvPr/>
            </p:nvCxnSpPr>
            <p:spPr bwMode="auto">
              <a:xfrm rot="5400000">
                <a:off x="2622550" y="2813050"/>
                <a:ext cx="495300" cy="1588"/>
              </a:xfrm>
              <a:prstGeom prst="straightConnector1">
                <a:avLst/>
              </a:prstGeom>
              <a:noFill/>
              <a:ln w="28575">
                <a:solidFill>
                  <a:schemeClr val="accent1"/>
                </a:solidFill>
                <a:round/>
                <a:headEnd/>
                <a:tailEnd type="arrow" w="med" len="med"/>
              </a:ln>
            </p:spPr>
          </p:cxnSp>
          <p:cxnSp>
            <p:nvCxnSpPr>
              <p:cNvPr id="39" name="Straight Arrow Connector 57"/>
              <p:cNvCxnSpPr>
                <a:cxnSpLocks noChangeShapeType="1"/>
              </p:cNvCxnSpPr>
              <p:nvPr/>
            </p:nvCxnSpPr>
            <p:spPr bwMode="auto">
              <a:xfrm rot="5400000">
                <a:off x="1962150" y="2101850"/>
                <a:ext cx="444500" cy="1371600"/>
              </a:xfrm>
              <a:prstGeom prst="straightConnector1">
                <a:avLst/>
              </a:prstGeom>
              <a:noFill/>
              <a:ln w="28575">
                <a:solidFill>
                  <a:schemeClr val="accent1"/>
                </a:solidFill>
                <a:round/>
                <a:headEnd/>
                <a:tailEnd type="arrow" w="med" len="med"/>
              </a:ln>
            </p:spPr>
          </p:cxnSp>
        </p:grpSp>
      </p:grpSp>
      <p:grpSp>
        <p:nvGrpSpPr>
          <p:cNvPr id="36" name="Group 91"/>
          <p:cNvGrpSpPr>
            <a:grpSpLocks noChangeAspect="1"/>
          </p:cNvGrpSpPr>
          <p:nvPr/>
        </p:nvGrpSpPr>
        <p:grpSpPr bwMode="auto">
          <a:xfrm>
            <a:off x="4953000" y="4343400"/>
            <a:ext cx="3657600" cy="1290638"/>
            <a:chOff x="990600" y="2362200"/>
            <a:chExt cx="7010400" cy="1842294"/>
          </a:xfrm>
        </p:grpSpPr>
        <p:sp>
          <p:nvSpPr>
            <p:cNvPr id="74" name="Rectangle 28"/>
            <p:cNvSpPr>
              <a:spLocks/>
            </p:cNvSpPr>
            <p:nvPr/>
          </p:nvSpPr>
          <p:spPr bwMode="auto">
            <a:xfrm>
              <a:off x="990600" y="40005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75" name="Rectangle 29"/>
            <p:cNvSpPr>
              <a:spLocks/>
            </p:cNvSpPr>
            <p:nvPr/>
          </p:nvSpPr>
          <p:spPr bwMode="auto">
            <a:xfrm>
              <a:off x="990600" y="34544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76" name="Rectangle 30"/>
            <p:cNvSpPr>
              <a:spLocks/>
            </p:cNvSpPr>
            <p:nvPr/>
          </p:nvSpPr>
          <p:spPr bwMode="auto">
            <a:xfrm>
              <a:off x="990600" y="29083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77" name="Rectangle 33"/>
            <p:cNvSpPr>
              <a:spLocks/>
            </p:cNvSpPr>
            <p:nvPr/>
          </p:nvSpPr>
          <p:spPr bwMode="auto">
            <a:xfrm>
              <a:off x="4241800" y="405130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78" name="Rectangle 38"/>
            <p:cNvSpPr>
              <a:spLocks/>
            </p:cNvSpPr>
            <p:nvPr/>
          </p:nvSpPr>
          <p:spPr bwMode="auto">
            <a:xfrm>
              <a:off x="7493000" y="405130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79" name="Rectangle 39"/>
            <p:cNvSpPr>
              <a:spLocks/>
            </p:cNvSpPr>
            <p:nvPr/>
          </p:nvSpPr>
          <p:spPr bwMode="auto">
            <a:xfrm>
              <a:off x="7493000" y="350520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80" name="Rectangle 40"/>
            <p:cNvSpPr>
              <a:spLocks/>
            </p:cNvSpPr>
            <p:nvPr/>
          </p:nvSpPr>
          <p:spPr bwMode="auto">
            <a:xfrm>
              <a:off x="7493000" y="295910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81" name="Straight Arrow Connector 74"/>
            <p:cNvCxnSpPr>
              <a:cxnSpLocks noChangeShapeType="1"/>
            </p:cNvCxnSpPr>
            <p:nvPr/>
          </p:nvCxnSpPr>
          <p:spPr bwMode="auto">
            <a:xfrm rot="5400000">
              <a:off x="2870200" y="2578100"/>
              <a:ext cx="1588" cy="3251200"/>
            </a:xfrm>
            <a:prstGeom prst="curvedConnector3">
              <a:avLst>
                <a:gd name="adj1" fmla="val 29391940"/>
              </a:avLst>
            </a:prstGeom>
            <a:noFill/>
            <a:ln w="28575">
              <a:solidFill>
                <a:srgbClr val="000000"/>
              </a:solidFill>
              <a:round/>
              <a:headEnd/>
              <a:tailEnd type="stealth" w="lg" len="med"/>
            </a:ln>
          </p:spPr>
        </p:cxnSp>
        <p:cxnSp>
          <p:nvCxnSpPr>
            <p:cNvPr id="82" name="Straight Arrow Connector 80"/>
            <p:cNvCxnSpPr>
              <a:cxnSpLocks noChangeShapeType="1"/>
            </p:cNvCxnSpPr>
            <p:nvPr/>
          </p:nvCxnSpPr>
          <p:spPr bwMode="auto">
            <a:xfrm rot="5400000">
              <a:off x="6121400" y="2578100"/>
              <a:ext cx="1588" cy="3251200"/>
            </a:xfrm>
            <a:prstGeom prst="curvedConnector3">
              <a:avLst>
                <a:gd name="adj1" fmla="val 31534319"/>
              </a:avLst>
            </a:prstGeom>
            <a:noFill/>
            <a:ln w="28575">
              <a:solidFill>
                <a:srgbClr val="000000"/>
              </a:solidFill>
              <a:round/>
              <a:headEnd/>
              <a:tailEnd type="arrow" w="med" len="med"/>
            </a:ln>
          </p:spPr>
        </p:cxnSp>
        <p:cxnSp>
          <p:nvCxnSpPr>
            <p:cNvPr id="83" name="Straight Arrow Connector 101"/>
            <p:cNvCxnSpPr>
              <a:cxnSpLocks noChangeShapeType="1"/>
            </p:cNvCxnSpPr>
            <p:nvPr/>
          </p:nvCxnSpPr>
          <p:spPr bwMode="auto">
            <a:xfrm rot="5400000">
              <a:off x="1073150" y="3829050"/>
              <a:ext cx="342900" cy="1588"/>
            </a:xfrm>
            <a:prstGeom prst="straightConnector1">
              <a:avLst/>
            </a:prstGeom>
            <a:noFill/>
            <a:ln w="28575">
              <a:solidFill>
                <a:srgbClr val="000000"/>
              </a:solidFill>
              <a:round/>
              <a:headEnd/>
              <a:tailEnd type="arrow" w="med" len="med"/>
            </a:ln>
          </p:spPr>
        </p:cxnSp>
        <p:cxnSp>
          <p:nvCxnSpPr>
            <p:cNvPr id="84" name="Straight Arrow Connector 102"/>
            <p:cNvCxnSpPr>
              <a:cxnSpLocks noChangeShapeType="1"/>
            </p:cNvCxnSpPr>
            <p:nvPr/>
          </p:nvCxnSpPr>
          <p:spPr bwMode="auto">
            <a:xfrm rot="5400000">
              <a:off x="1073150" y="3282950"/>
              <a:ext cx="342900" cy="1588"/>
            </a:xfrm>
            <a:prstGeom prst="straightConnector1">
              <a:avLst/>
            </a:prstGeom>
            <a:noFill/>
            <a:ln w="28575">
              <a:solidFill>
                <a:srgbClr val="000000"/>
              </a:solidFill>
              <a:round/>
              <a:headEnd/>
              <a:tailEnd type="arrow" w="med" len="med"/>
            </a:ln>
          </p:spPr>
        </p:cxnSp>
        <p:grpSp>
          <p:nvGrpSpPr>
            <p:cNvPr id="73" name="Group 107"/>
            <p:cNvGrpSpPr>
              <a:grpSpLocks/>
            </p:cNvGrpSpPr>
            <p:nvPr/>
          </p:nvGrpSpPr>
          <p:grpSpPr bwMode="auto">
            <a:xfrm>
              <a:off x="990600" y="2362200"/>
              <a:ext cx="508000" cy="546894"/>
              <a:chOff x="990600" y="2362200"/>
              <a:chExt cx="508000" cy="546894"/>
            </a:xfrm>
          </p:grpSpPr>
          <p:sp>
            <p:nvSpPr>
              <p:cNvPr id="145" name="Rectangle 31"/>
              <p:cNvSpPr>
                <a:spLocks/>
              </p:cNvSpPr>
              <p:nvPr/>
            </p:nvSpPr>
            <p:spPr bwMode="auto">
              <a:xfrm>
                <a:off x="990600" y="23622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46" name="Straight Arrow Connector 164"/>
              <p:cNvCxnSpPr>
                <a:cxnSpLocks noChangeShapeType="1"/>
              </p:cNvCxnSpPr>
              <p:nvPr/>
            </p:nvCxnSpPr>
            <p:spPr bwMode="auto">
              <a:xfrm rot="5400000">
                <a:off x="1073150" y="2736850"/>
                <a:ext cx="342900" cy="1588"/>
              </a:xfrm>
              <a:prstGeom prst="straightConnector1">
                <a:avLst/>
              </a:prstGeom>
              <a:noFill/>
              <a:ln w="28575">
                <a:solidFill>
                  <a:srgbClr val="000000"/>
                </a:solidFill>
                <a:round/>
                <a:headEnd/>
                <a:tailEnd type="arrow" w="med" len="med"/>
              </a:ln>
            </p:spPr>
          </p:cxnSp>
        </p:grpSp>
        <p:grpSp>
          <p:nvGrpSpPr>
            <p:cNvPr id="85" name="Group 115"/>
            <p:cNvGrpSpPr>
              <a:grpSpLocks/>
            </p:cNvGrpSpPr>
            <p:nvPr/>
          </p:nvGrpSpPr>
          <p:grpSpPr bwMode="auto">
            <a:xfrm>
              <a:off x="7493000" y="2425700"/>
              <a:ext cx="508000" cy="534194"/>
              <a:chOff x="7493000" y="2425700"/>
              <a:chExt cx="508000" cy="534194"/>
            </a:xfrm>
          </p:grpSpPr>
          <p:sp>
            <p:nvSpPr>
              <p:cNvPr id="143" name="Rectangle 41"/>
              <p:cNvSpPr>
                <a:spLocks/>
              </p:cNvSpPr>
              <p:nvPr/>
            </p:nvSpPr>
            <p:spPr bwMode="auto">
              <a:xfrm>
                <a:off x="7493000" y="2425700"/>
                <a:ext cx="508000" cy="1397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44" name="Straight Arrow Connector 162"/>
              <p:cNvCxnSpPr>
                <a:cxnSpLocks noChangeShapeType="1"/>
              </p:cNvCxnSpPr>
              <p:nvPr/>
            </p:nvCxnSpPr>
            <p:spPr bwMode="auto">
              <a:xfrm rot="5400000">
                <a:off x="7550150" y="2762250"/>
                <a:ext cx="393700" cy="1588"/>
              </a:xfrm>
              <a:prstGeom prst="straightConnector1">
                <a:avLst/>
              </a:prstGeom>
              <a:noFill/>
              <a:ln w="28575">
                <a:solidFill>
                  <a:srgbClr val="000000"/>
                </a:solidFill>
                <a:round/>
                <a:headEnd/>
                <a:tailEnd type="arrow" w="med" len="med"/>
              </a:ln>
            </p:spPr>
          </p:cxnSp>
        </p:grpSp>
        <p:cxnSp>
          <p:nvCxnSpPr>
            <p:cNvPr id="87" name="Straight Arrow Connector 105"/>
            <p:cNvCxnSpPr>
              <a:cxnSpLocks noChangeShapeType="1"/>
            </p:cNvCxnSpPr>
            <p:nvPr/>
          </p:nvCxnSpPr>
          <p:spPr bwMode="auto">
            <a:xfrm rot="5400000">
              <a:off x="7550150" y="3308350"/>
              <a:ext cx="393700" cy="1588"/>
            </a:xfrm>
            <a:prstGeom prst="straightConnector1">
              <a:avLst/>
            </a:prstGeom>
            <a:noFill/>
            <a:ln w="28575">
              <a:solidFill>
                <a:srgbClr val="000000"/>
              </a:solidFill>
              <a:round/>
              <a:headEnd/>
              <a:tailEnd type="arrow" w="med" len="med"/>
            </a:ln>
          </p:spPr>
        </p:cxnSp>
        <p:cxnSp>
          <p:nvCxnSpPr>
            <p:cNvPr id="88" name="Straight Arrow Connector 106"/>
            <p:cNvCxnSpPr>
              <a:cxnSpLocks noChangeShapeType="1"/>
            </p:cNvCxnSpPr>
            <p:nvPr/>
          </p:nvCxnSpPr>
          <p:spPr bwMode="auto">
            <a:xfrm rot="5400000">
              <a:off x="7550150" y="3854450"/>
              <a:ext cx="393700" cy="1588"/>
            </a:xfrm>
            <a:prstGeom prst="straightConnector1">
              <a:avLst/>
            </a:prstGeom>
            <a:noFill/>
            <a:ln w="28575">
              <a:solidFill>
                <a:srgbClr val="000000"/>
              </a:solidFill>
              <a:round/>
              <a:headEnd/>
              <a:tailEnd type="arrow" w="med" len="med"/>
            </a:ln>
          </p:spPr>
        </p:cxnSp>
        <p:grpSp>
          <p:nvGrpSpPr>
            <p:cNvPr id="86" name="Group 130"/>
            <p:cNvGrpSpPr>
              <a:grpSpLocks/>
            </p:cNvGrpSpPr>
            <p:nvPr/>
          </p:nvGrpSpPr>
          <p:grpSpPr bwMode="auto">
            <a:xfrm>
              <a:off x="1245394" y="4140200"/>
              <a:ext cx="1878806" cy="64294"/>
              <a:chOff x="1245394" y="4140200"/>
              <a:chExt cx="1878806" cy="64294"/>
            </a:xfrm>
          </p:grpSpPr>
          <p:sp>
            <p:nvSpPr>
              <p:cNvPr id="141" name="Rectangle 48"/>
              <p:cNvSpPr>
                <a:spLocks/>
              </p:cNvSpPr>
              <p:nvPr/>
            </p:nvSpPr>
            <p:spPr bwMode="auto">
              <a:xfrm>
                <a:off x="26162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42" name="Straight Arrow Connector 109"/>
              <p:cNvCxnSpPr>
                <a:cxnSpLocks noChangeShapeType="1"/>
              </p:cNvCxnSpPr>
              <p:nvPr/>
            </p:nvCxnSpPr>
            <p:spPr bwMode="auto">
              <a:xfrm rot="5400000">
                <a:off x="2057400" y="3390900"/>
                <a:ext cx="1588" cy="1625600"/>
              </a:xfrm>
              <a:prstGeom prst="curvedConnector3">
                <a:avLst>
                  <a:gd name="adj1" fmla="val 17966060"/>
                </a:avLst>
              </a:prstGeom>
              <a:noFill/>
              <a:ln w="28575">
                <a:solidFill>
                  <a:schemeClr val="accent1"/>
                </a:solidFill>
                <a:round/>
                <a:headEnd/>
                <a:tailEnd type="arrow" w="med" len="med"/>
              </a:ln>
            </p:spPr>
          </p:cxnSp>
        </p:grpSp>
        <p:grpSp>
          <p:nvGrpSpPr>
            <p:cNvPr id="89" name="Group 131"/>
            <p:cNvGrpSpPr>
              <a:grpSpLocks/>
            </p:cNvGrpSpPr>
            <p:nvPr/>
          </p:nvGrpSpPr>
          <p:grpSpPr bwMode="auto">
            <a:xfrm>
              <a:off x="1245394" y="4140200"/>
              <a:ext cx="2691606" cy="64294"/>
              <a:chOff x="1245394" y="4140200"/>
              <a:chExt cx="2691606" cy="64294"/>
            </a:xfrm>
          </p:grpSpPr>
          <p:sp>
            <p:nvSpPr>
              <p:cNvPr id="139" name="Rectangle 53"/>
              <p:cNvSpPr>
                <a:spLocks/>
              </p:cNvSpPr>
              <p:nvPr/>
            </p:nvSpPr>
            <p:spPr bwMode="auto">
              <a:xfrm>
                <a:off x="34290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40" name="Straight Arrow Connector 109"/>
              <p:cNvCxnSpPr>
                <a:cxnSpLocks noChangeShapeType="1"/>
              </p:cNvCxnSpPr>
              <p:nvPr/>
            </p:nvCxnSpPr>
            <p:spPr bwMode="auto">
              <a:xfrm rot="5400000">
                <a:off x="2463800" y="2984500"/>
                <a:ext cx="1588" cy="2438400"/>
              </a:xfrm>
              <a:prstGeom prst="curvedConnector3">
                <a:avLst>
                  <a:gd name="adj1" fmla="val 21536648"/>
                </a:avLst>
              </a:prstGeom>
              <a:noFill/>
              <a:ln w="28575">
                <a:solidFill>
                  <a:schemeClr val="accent1"/>
                </a:solidFill>
                <a:round/>
                <a:headEnd/>
                <a:tailEnd type="arrow" w="med" len="med"/>
              </a:ln>
            </p:spPr>
          </p:cxnSp>
        </p:grpSp>
        <p:grpSp>
          <p:nvGrpSpPr>
            <p:cNvPr id="90" name="Group 129"/>
            <p:cNvGrpSpPr>
              <a:grpSpLocks/>
            </p:cNvGrpSpPr>
            <p:nvPr/>
          </p:nvGrpSpPr>
          <p:grpSpPr bwMode="auto">
            <a:xfrm>
              <a:off x="1245394" y="4140200"/>
              <a:ext cx="1066006" cy="64294"/>
              <a:chOff x="1245394" y="4140200"/>
              <a:chExt cx="1066006" cy="64294"/>
            </a:xfrm>
          </p:grpSpPr>
          <p:sp>
            <p:nvSpPr>
              <p:cNvPr id="137" name="Rectangle 43"/>
              <p:cNvSpPr>
                <a:spLocks/>
              </p:cNvSpPr>
              <p:nvPr/>
            </p:nvSpPr>
            <p:spPr bwMode="auto">
              <a:xfrm>
                <a:off x="1803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38" name="Straight Arrow Connector 109"/>
              <p:cNvCxnSpPr>
                <a:cxnSpLocks noChangeShapeType="1"/>
              </p:cNvCxnSpPr>
              <p:nvPr/>
            </p:nvCxnSpPr>
            <p:spPr bwMode="auto">
              <a:xfrm rot="5400000">
                <a:off x="1651000" y="3797300"/>
                <a:ext cx="1588" cy="812800"/>
              </a:xfrm>
              <a:prstGeom prst="curvedConnector3">
                <a:avLst>
                  <a:gd name="adj1" fmla="val 14395468"/>
                </a:avLst>
              </a:prstGeom>
              <a:noFill/>
              <a:ln w="28575">
                <a:solidFill>
                  <a:schemeClr val="accent1"/>
                </a:solidFill>
                <a:round/>
                <a:headEnd/>
                <a:tailEnd type="arrow" w="med" len="med"/>
              </a:ln>
            </p:spPr>
          </p:cxnSp>
        </p:grpSp>
        <p:grpSp>
          <p:nvGrpSpPr>
            <p:cNvPr id="91" name="Group 134"/>
            <p:cNvGrpSpPr>
              <a:grpSpLocks/>
            </p:cNvGrpSpPr>
            <p:nvPr/>
          </p:nvGrpSpPr>
          <p:grpSpPr bwMode="auto">
            <a:xfrm>
              <a:off x="4496594" y="4140200"/>
              <a:ext cx="2691606" cy="64294"/>
              <a:chOff x="4496594" y="4140200"/>
              <a:chExt cx="2691606" cy="64294"/>
            </a:xfrm>
          </p:grpSpPr>
          <p:sp>
            <p:nvSpPr>
              <p:cNvPr id="135" name="Rectangle 68"/>
              <p:cNvSpPr>
                <a:spLocks/>
              </p:cNvSpPr>
              <p:nvPr/>
            </p:nvSpPr>
            <p:spPr bwMode="auto">
              <a:xfrm>
                <a:off x="66802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36" name="Straight Arrow Connector 109"/>
              <p:cNvCxnSpPr>
                <a:cxnSpLocks noChangeShapeType="1"/>
              </p:cNvCxnSpPr>
              <p:nvPr/>
            </p:nvCxnSpPr>
            <p:spPr bwMode="auto">
              <a:xfrm rot="5400000">
                <a:off x="5715000" y="2984500"/>
                <a:ext cx="1588" cy="2438400"/>
              </a:xfrm>
              <a:prstGeom prst="curvedConnector3">
                <a:avLst>
                  <a:gd name="adj1" fmla="val 14395468"/>
                </a:avLst>
              </a:prstGeom>
              <a:noFill/>
              <a:ln w="28575">
                <a:solidFill>
                  <a:schemeClr val="accent1"/>
                </a:solidFill>
                <a:round/>
                <a:headEnd/>
                <a:tailEnd type="arrow" w="med" len="med"/>
              </a:ln>
            </p:spPr>
          </p:cxnSp>
        </p:grpSp>
        <p:grpSp>
          <p:nvGrpSpPr>
            <p:cNvPr id="92" name="Group 133"/>
            <p:cNvGrpSpPr>
              <a:grpSpLocks/>
            </p:cNvGrpSpPr>
            <p:nvPr/>
          </p:nvGrpSpPr>
          <p:grpSpPr bwMode="auto">
            <a:xfrm>
              <a:off x="4496594" y="4140200"/>
              <a:ext cx="1878806" cy="64294"/>
              <a:chOff x="4496594" y="4140200"/>
              <a:chExt cx="1878806" cy="64294"/>
            </a:xfrm>
          </p:grpSpPr>
          <p:sp>
            <p:nvSpPr>
              <p:cNvPr id="133" name="Rectangle 63"/>
              <p:cNvSpPr>
                <a:spLocks/>
              </p:cNvSpPr>
              <p:nvPr/>
            </p:nvSpPr>
            <p:spPr bwMode="auto">
              <a:xfrm>
                <a:off x="5867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34" name="Straight Arrow Connector 109"/>
              <p:cNvCxnSpPr>
                <a:cxnSpLocks noChangeShapeType="1"/>
              </p:cNvCxnSpPr>
              <p:nvPr/>
            </p:nvCxnSpPr>
            <p:spPr bwMode="auto">
              <a:xfrm rot="5400000">
                <a:off x="5308600" y="3390900"/>
                <a:ext cx="1588" cy="1625600"/>
              </a:xfrm>
              <a:prstGeom prst="curvedConnector3">
                <a:avLst>
                  <a:gd name="adj1" fmla="val 14395468"/>
                </a:avLst>
              </a:prstGeom>
              <a:noFill/>
              <a:ln w="28575">
                <a:solidFill>
                  <a:schemeClr val="accent1"/>
                </a:solidFill>
                <a:round/>
                <a:headEnd/>
                <a:tailEnd type="arrow" w="med" len="med"/>
              </a:ln>
            </p:spPr>
          </p:cxnSp>
        </p:grpSp>
        <p:grpSp>
          <p:nvGrpSpPr>
            <p:cNvPr id="93" name="Group 132"/>
            <p:cNvGrpSpPr>
              <a:grpSpLocks/>
            </p:cNvGrpSpPr>
            <p:nvPr/>
          </p:nvGrpSpPr>
          <p:grpSpPr bwMode="auto">
            <a:xfrm>
              <a:off x="4496594" y="4140200"/>
              <a:ext cx="1066006" cy="64294"/>
              <a:chOff x="4496594" y="4140200"/>
              <a:chExt cx="1066006" cy="64294"/>
            </a:xfrm>
          </p:grpSpPr>
          <p:sp>
            <p:nvSpPr>
              <p:cNvPr id="131" name="Rectangle 58"/>
              <p:cNvSpPr>
                <a:spLocks/>
              </p:cNvSpPr>
              <p:nvPr/>
            </p:nvSpPr>
            <p:spPr bwMode="auto">
              <a:xfrm>
                <a:off x="50546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32" name="Straight Arrow Connector 109"/>
              <p:cNvCxnSpPr>
                <a:cxnSpLocks noChangeShapeType="1"/>
              </p:cNvCxnSpPr>
              <p:nvPr/>
            </p:nvCxnSpPr>
            <p:spPr bwMode="auto">
              <a:xfrm rot="5400000">
                <a:off x="4902200" y="3797300"/>
                <a:ext cx="1588" cy="812800"/>
              </a:xfrm>
              <a:prstGeom prst="curvedConnector3">
                <a:avLst>
                  <a:gd name="adj1" fmla="val 10824875"/>
                </a:avLst>
              </a:prstGeom>
              <a:noFill/>
              <a:ln w="28575">
                <a:solidFill>
                  <a:schemeClr val="accent1"/>
                </a:solidFill>
                <a:round/>
                <a:headEnd/>
                <a:tailEnd type="arrow" w="med" len="med"/>
              </a:ln>
            </p:spPr>
          </p:cxnSp>
        </p:grpSp>
        <p:grpSp>
          <p:nvGrpSpPr>
            <p:cNvPr id="94" name="Group 122"/>
            <p:cNvGrpSpPr>
              <a:grpSpLocks/>
            </p:cNvGrpSpPr>
            <p:nvPr/>
          </p:nvGrpSpPr>
          <p:grpSpPr bwMode="auto">
            <a:xfrm>
              <a:off x="1498600" y="3594100"/>
              <a:ext cx="812800" cy="546894"/>
              <a:chOff x="1498600" y="3594100"/>
              <a:chExt cx="812800" cy="546894"/>
            </a:xfrm>
          </p:grpSpPr>
          <p:sp>
            <p:nvSpPr>
              <p:cNvPr id="128" name="Rectangle 44"/>
              <p:cNvSpPr>
                <a:spLocks/>
              </p:cNvSpPr>
              <p:nvPr/>
            </p:nvSpPr>
            <p:spPr bwMode="auto">
              <a:xfrm>
                <a:off x="18034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29" name="Straight Arrow Connector 147"/>
              <p:cNvCxnSpPr>
                <a:cxnSpLocks noChangeShapeType="1"/>
              </p:cNvCxnSpPr>
              <p:nvPr/>
            </p:nvCxnSpPr>
            <p:spPr bwMode="auto">
              <a:xfrm rot="5400000">
                <a:off x="1816100" y="3898900"/>
                <a:ext cx="482600" cy="1588"/>
              </a:xfrm>
              <a:prstGeom prst="straightConnector1">
                <a:avLst/>
              </a:prstGeom>
              <a:noFill/>
              <a:ln w="28575">
                <a:solidFill>
                  <a:schemeClr val="accent1"/>
                </a:solidFill>
                <a:round/>
                <a:headEnd/>
                <a:tailEnd type="arrow" w="med" len="med"/>
              </a:ln>
            </p:spPr>
          </p:cxnSp>
          <p:cxnSp>
            <p:nvCxnSpPr>
              <p:cNvPr id="130" name="Straight Arrow Connector 148"/>
              <p:cNvCxnSpPr>
                <a:cxnSpLocks noChangeShapeType="1"/>
              </p:cNvCxnSpPr>
              <p:nvPr/>
            </p:nvCxnSpPr>
            <p:spPr bwMode="auto">
              <a:xfrm rot="5400000">
                <a:off x="1555750" y="3600450"/>
                <a:ext cx="444500" cy="558800"/>
              </a:xfrm>
              <a:prstGeom prst="straightConnector1">
                <a:avLst/>
              </a:prstGeom>
              <a:noFill/>
              <a:ln w="28575">
                <a:solidFill>
                  <a:schemeClr val="accent1"/>
                </a:solidFill>
                <a:round/>
                <a:headEnd/>
                <a:tailEnd type="arrow" w="med" len="med"/>
              </a:ln>
            </p:spPr>
          </p:cxnSp>
        </p:grpSp>
        <p:grpSp>
          <p:nvGrpSpPr>
            <p:cNvPr id="95" name="Group 123"/>
            <p:cNvGrpSpPr>
              <a:grpSpLocks/>
            </p:cNvGrpSpPr>
            <p:nvPr/>
          </p:nvGrpSpPr>
          <p:grpSpPr bwMode="auto">
            <a:xfrm>
              <a:off x="1498600" y="3594100"/>
              <a:ext cx="1625600" cy="546894"/>
              <a:chOff x="1498600" y="3594100"/>
              <a:chExt cx="1625600" cy="546894"/>
            </a:xfrm>
          </p:grpSpPr>
          <p:sp>
            <p:nvSpPr>
              <p:cNvPr id="125" name="Rectangle 49"/>
              <p:cNvSpPr>
                <a:spLocks/>
              </p:cNvSpPr>
              <p:nvPr/>
            </p:nvSpPr>
            <p:spPr bwMode="auto">
              <a:xfrm>
                <a:off x="26162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26" name="Straight Arrow Connector 144"/>
              <p:cNvCxnSpPr>
                <a:cxnSpLocks noChangeShapeType="1"/>
              </p:cNvCxnSpPr>
              <p:nvPr/>
            </p:nvCxnSpPr>
            <p:spPr bwMode="auto">
              <a:xfrm rot="5400000">
                <a:off x="2628900" y="3898900"/>
                <a:ext cx="482600" cy="1588"/>
              </a:xfrm>
              <a:prstGeom prst="straightConnector1">
                <a:avLst/>
              </a:prstGeom>
              <a:noFill/>
              <a:ln w="28575">
                <a:solidFill>
                  <a:schemeClr val="accent1"/>
                </a:solidFill>
                <a:round/>
                <a:headEnd/>
                <a:tailEnd type="arrow" w="med" len="med"/>
              </a:ln>
            </p:spPr>
          </p:cxnSp>
          <p:cxnSp>
            <p:nvCxnSpPr>
              <p:cNvPr id="127" name="Straight Arrow Connector 145"/>
              <p:cNvCxnSpPr>
                <a:cxnSpLocks noChangeShapeType="1"/>
              </p:cNvCxnSpPr>
              <p:nvPr/>
            </p:nvCxnSpPr>
            <p:spPr bwMode="auto">
              <a:xfrm rot="5400000">
                <a:off x="1962150" y="3194050"/>
                <a:ext cx="444500" cy="1371600"/>
              </a:xfrm>
              <a:prstGeom prst="straightConnector1">
                <a:avLst/>
              </a:prstGeom>
              <a:noFill/>
              <a:ln w="28575">
                <a:solidFill>
                  <a:schemeClr val="accent1"/>
                </a:solidFill>
                <a:round/>
                <a:headEnd/>
                <a:tailEnd type="arrow" w="med" len="med"/>
              </a:ln>
            </p:spPr>
          </p:cxnSp>
        </p:grpSp>
        <p:grpSp>
          <p:nvGrpSpPr>
            <p:cNvPr id="96" name="Group 124"/>
            <p:cNvGrpSpPr>
              <a:grpSpLocks/>
            </p:cNvGrpSpPr>
            <p:nvPr/>
          </p:nvGrpSpPr>
          <p:grpSpPr bwMode="auto">
            <a:xfrm>
              <a:off x="1498600" y="3594100"/>
              <a:ext cx="2438400" cy="546894"/>
              <a:chOff x="1498600" y="3594100"/>
              <a:chExt cx="2438400" cy="546894"/>
            </a:xfrm>
          </p:grpSpPr>
          <p:sp>
            <p:nvSpPr>
              <p:cNvPr id="122" name="Rectangle 54"/>
              <p:cNvSpPr>
                <a:spLocks/>
              </p:cNvSpPr>
              <p:nvPr/>
            </p:nvSpPr>
            <p:spPr bwMode="auto">
              <a:xfrm>
                <a:off x="34290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23" name="Straight Arrow Connector 141"/>
              <p:cNvCxnSpPr>
                <a:cxnSpLocks noChangeShapeType="1"/>
              </p:cNvCxnSpPr>
              <p:nvPr/>
            </p:nvCxnSpPr>
            <p:spPr bwMode="auto">
              <a:xfrm rot="5400000">
                <a:off x="3441700" y="3898900"/>
                <a:ext cx="482600" cy="1588"/>
              </a:xfrm>
              <a:prstGeom prst="straightConnector1">
                <a:avLst/>
              </a:prstGeom>
              <a:noFill/>
              <a:ln w="28575">
                <a:solidFill>
                  <a:schemeClr val="accent1"/>
                </a:solidFill>
                <a:round/>
                <a:headEnd/>
                <a:tailEnd type="arrow" w="med" len="med"/>
              </a:ln>
            </p:spPr>
          </p:cxnSp>
          <p:cxnSp>
            <p:nvCxnSpPr>
              <p:cNvPr id="124" name="Straight Arrow Connector 142"/>
              <p:cNvCxnSpPr>
                <a:cxnSpLocks noChangeShapeType="1"/>
              </p:cNvCxnSpPr>
              <p:nvPr/>
            </p:nvCxnSpPr>
            <p:spPr bwMode="auto">
              <a:xfrm rot="5400000">
                <a:off x="2368550" y="2787650"/>
                <a:ext cx="444500" cy="2184400"/>
              </a:xfrm>
              <a:prstGeom prst="straightConnector1">
                <a:avLst/>
              </a:prstGeom>
              <a:noFill/>
              <a:ln w="28575">
                <a:solidFill>
                  <a:schemeClr val="accent1"/>
                </a:solidFill>
                <a:round/>
                <a:headEnd/>
                <a:tailEnd type="arrow" w="med" len="med"/>
              </a:ln>
            </p:spPr>
          </p:cxnSp>
        </p:grpSp>
        <p:grpSp>
          <p:nvGrpSpPr>
            <p:cNvPr id="97" name="Group 118"/>
            <p:cNvGrpSpPr>
              <a:grpSpLocks/>
            </p:cNvGrpSpPr>
            <p:nvPr/>
          </p:nvGrpSpPr>
          <p:grpSpPr bwMode="auto">
            <a:xfrm>
              <a:off x="1498600" y="3060700"/>
              <a:ext cx="2438400" cy="534194"/>
              <a:chOff x="1498600" y="3060700"/>
              <a:chExt cx="2438400" cy="534194"/>
            </a:xfrm>
          </p:grpSpPr>
          <p:sp>
            <p:nvSpPr>
              <p:cNvPr id="119" name="Rectangle 55"/>
              <p:cNvSpPr>
                <a:spLocks/>
              </p:cNvSpPr>
              <p:nvPr/>
            </p:nvSpPr>
            <p:spPr bwMode="auto">
              <a:xfrm>
                <a:off x="34290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20" name="Straight Arrow Connector 138"/>
              <p:cNvCxnSpPr>
                <a:cxnSpLocks noChangeShapeType="1"/>
              </p:cNvCxnSpPr>
              <p:nvPr/>
            </p:nvCxnSpPr>
            <p:spPr bwMode="auto">
              <a:xfrm rot="5400000">
                <a:off x="3441700" y="3352800"/>
                <a:ext cx="482600" cy="1588"/>
              </a:xfrm>
              <a:prstGeom prst="straightConnector1">
                <a:avLst/>
              </a:prstGeom>
              <a:noFill/>
              <a:ln w="28575">
                <a:solidFill>
                  <a:schemeClr val="accent1"/>
                </a:solidFill>
                <a:round/>
                <a:headEnd/>
                <a:tailEnd type="arrow" w="med" len="med"/>
              </a:ln>
            </p:spPr>
          </p:cxnSp>
          <p:cxnSp>
            <p:nvCxnSpPr>
              <p:cNvPr id="121" name="Straight Arrow Connector 139"/>
              <p:cNvCxnSpPr>
                <a:cxnSpLocks noChangeShapeType="1"/>
              </p:cNvCxnSpPr>
              <p:nvPr/>
            </p:nvCxnSpPr>
            <p:spPr bwMode="auto">
              <a:xfrm rot="5400000">
                <a:off x="2368550" y="2241550"/>
                <a:ext cx="444500" cy="2184400"/>
              </a:xfrm>
              <a:prstGeom prst="straightConnector1">
                <a:avLst/>
              </a:prstGeom>
              <a:noFill/>
              <a:ln w="28575">
                <a:solidFill>
                  <a:schemeClr val="accent1"/>
                </a:solidFill>
                <a:round/>
                <a:headEnd/>
                <a:tailEnd type="arrow" w="med" len="med"/>
              </a:ln>
            </p:spPr>
          </p:cxnSp>
        </p:grpSp>
        <p:grpSp>
          <p:nvGrpSpPr>
            <p:cNvPr id="98" name="Group 117"/>
            <p:cNvGrpSpPr>
              <a:grpSpLocks/>
            </p:cNvGrpSpPr>
            <p:nvPr/>
          </p:nvGrpSpPr>
          <p:grpSpPr bwMode="auto">
            <a:xfrm>
              <a:off x="1498600" y="3060700"/>
              <a:ext cx="1625600" cy="534194"/>
              <a:chOff x="1498600" y="3060700"/>
              <a:chExt cx="1625600" cy="534194"/>
            </a:xfrm>
          </p:grpSpPr>
          <p:sp>
            <p:nvSpPr>
              <p:cNvPr id="116" name="Rectangle 50"/>
              <p:cNvSpPr>
                <a:spLocks/>
              </p:cNvSpPr>
              <p:nvPr/>
            </p:nvSpPr>
            <p:spPr bwMode="auto">
              <a:xfrm>
                <a:off x="26162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17" name="Straight Arrow Connector 135"/>
              <p:cNvCxnSpPr>
                <a:cxnSpLocks noChangeShapeType="1"/>
              </p:cNvCxnSpPr>
              <p:nvPr/>
            </p:nvCxnSpPr>
            <p:spPr bwMode="auto">
              <a:xfrm rot="5400000">
                <a:off x="2628900" y="3352800"/>
                <a:ext cx="482600" cy="1588"/>
              </a:xfrm>
              <a:prstGeom prst="straightConnector1">
                <a:avLst/>
              </a:prstGeom>
              <a:noFill/>
              <a:ln w="28575">
                <a:solidFill>
                  <a:schemeClr val="accent1"/>
                </a:solidFill>
                <a:round/>
                <a:headEnd/>
                <a:tailEnd type="arrow" w="med" len="med"/>
              </a:ln>
            </p:spPr>
          </p:cxnSp>
          <p:cxnSp>
            <p:nvCxnSpPr>
              <p:cNvPr id="118" name="Straight Arrow Connector 136"/>
              <p:cNvCxnSpPr>
                <a:cxnSpLocks noChangeShapeType="1"/>
              </p:cNvCxnSpPr>
              <p:nvPr/>
            </p:nvCxnSpPr>
            <p:spPr bwMode="auto">
              <a:xfrm rot="5400000">
                <a:off x="1962150" y="2647950"/>
                <a:ext cx="444500" cy="1371600"/>
              </a:xfrm>
              <a:prstGeom prst="straightConnector1">
                <a:avLst/>
              </a:prstGeom>
              <a:noFill/>
              <a:ln w="28575">
                <a:solidFill>
                  <a:schemeClr val="accent1"/>
                </a:solidFill>
                <a:round/>
                <a:headEnd/>
                <a:tailEnd type="arrow" w="med" len="med"/>
              </a:ln>
            </p:spPr>
          </p:cxnSp>
        </p:grpSp>
        <p:grpSp>
          <p:nvGrpSpPr>
            <p:cNvPr id="99" name="Group 116"/>
            <p:cNvGrpSpPr>
              <a:grpSpLocks/>
            </p:cNvGrpSpPr>
            <p:nvPr/>
          </p:nvGrpSpPr>
          <p:grpSpPr bwMode="auto">
            <a:xfrm>
              <a:off x="1498600" y="3060700"/>
              <a:ext cx="812800" cy="534194"/>
              <a:chOff x="1498600" y="3060700"/>
              <a:chExt cx="812800" cy="534194"/>
            </a:xfrm>
          </p:grpSpPr>
          <p:sp>
            <p:nvSpPr>
              <p:cNvPr id="113" name="Rectangle 45"/>
              <p:cNvSpPr>
                <a:spLocks/>
              </p:cNvSpPr>
              <p:nvPr/>
            </p:nvSpPr>
            <p:spPr bwMode="auto">
              <a:xfrm>
                <a:off x="18034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14" name="Straight Arrow Connector 132"/>
              <p:cNvCxnSpPr>
                <a:cxnSpLocks noChangeShapeType="1"/>
              </p:cNvCxnSpPr>
              <p:nvPr/>
            </p:nvCxnSpPr>
            <p:spPr bwMode="auto">
              <a:xfrm rot="5400000">
                <a:off x="1816100" y="3352800"/>
                <a:ext cx="482600" cy="1588"/>
              </a:xfrm>
              <a:prstGeom prst="straightConnector1">
                <a:avLst/>
              </a:prstGeom>
              <a:noFill/>
              <a:ln w="28575">
                <a:solidFill>
                  <a:schemeClr val="accent1"/>
                </a:solidFill>
                <a:round/>
                <a:headEnd/>
                <a:tailEnd type="arrow" w="med" len="med"/>
              </a:ln>
            </p:spPr>
          </p:cxnSp>
          <p:cxnSp>
            <p:nvCxnSpPr>
              <p:cNvPr id="115" name="Straight Arrow Connector 133"/>
              <p:cNvCxnSpPr>
                <a:cxnSpLocks noChangeShapeType="1"/>
              </p:cNvCxnSpPr>
              <p:nvPr/>
            </p:nvCxnSpPr>
            <p:spPr bwMode="auto">
              <a:xfrm rot="5400000">
                <a:off x="1555750" y="3054350"/>
                <a:ext cx="444500" cy="558800"/>
              </a:xfrm>
              <a:prstGeom prst="straightConnector1">
                <a:avLst/>
              </a:prstGeom>
              <a:noFill/>
              <a:ln w="28575">
                <a:solidFill>
                  <a:schemeClr val="accent1"/>
                </a:solidFill>
                <a:round/>
                <a:headEnd/>
                <a:tailEnd type="arrow" w="med" len="med"/>
              </a:ln>
            </p:spPr>
          </p:cxnSp>
        </p:grpSp>
        <p:grpSp>
          <p:nvGrpSpPr>
            <p:cNvPr id="100" name="Group 108"/>
            <p:cNvGrpSpPr>
              <a:grpSpLocks/>
            </p:cNvGrpSpPr>
            <p:nvPr/>
          </p:nvGrpSpPr>
          <p:grpSpPr bwMode="auto">
            <a:xfrm>
              <a:off x="1498600" y="2514600"/>
              <a:ext cx="812800" cy="546894"/>
              <a:chOff x="1498600" y="2514600"/>
              <a:chExt cx="812800" cy="546894"/>
            </a:xfrm>
          </p:grpSpPr>
          <p:sp>
            <p:nvSpPr>
              <p:cNvPr id="110" name="Rectangle 46"/>
              <p:cNvSpPr>
                <a:spLocks/>
              </p:cNvSpPr>
              <p:nvPr/>
            </p:nvSpPr>
            <p:spPr bwMode="auto">
              <a:xfrm>
                <a:off x="18034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11" name="Straight Arrow Connector 129"/>
              <p:cNvCxnSpPr>
                <a:cxnSpLocks noChangeShapeType="1"/>
              </p:cNvCxnSpPr>
              <p:nvPr/>
            </p:nvCxnSpPr>
            <p:spPr bwMode="auto">
              <a:xfrm rot="5400000">
                <a:off x="1809750" y="2813050"/>
                <a:ext cx="495300" cy="1588"/>
              </a:xfrm>
              <a:prstGeom prst="straightConnector1">
                <a:avLst/>
              </a:prstGeom>
              <a:noFill/>
              <a:ln w="28575">
                <a:solidFill>
                  <a:schemeClr val="accent1"/>
                </a:solidFill>
                <a:round/>
                <a:headEnd/>
                <a:tailEnd type="arrow" w="med" len="med"/>
              </a:ln>
            </p:spPr>
          </p:cxnSp>
          <p:cxnSp>
            <p:nvCxnSpPr>
              <p:cNvPr id="112" name="Straight Arrow Connector 130"/>
              <p:cNvCxnSpPr>
                <a:cxnSpLocks noChangeShapeType="1"/>
              </p:cNvCxnSpPr>
              <p:nvPr/>
            </p:nvCxnSpPr>
            <p:spPr bwMode="auto">
              <a:xfrm rot="5400000">
                <a:off x="1555750" y="2508250"/>
                <a:ext cx="444500" cy="558800"/>
              </a:xfrm>
              <a:prstGeom prst="straightConnector1">
                <a:avLst/>
              </a:prstGeom>
              <a:noFill/>
              <a:ln w="28575">
                <a:solidFill>
                  <a:schemeClr val="accent1"/>
                </a:solidFill>
                <a:round/>
                <a:headEnd/>
                <a:tailEnd type="arrow" w="med" len="med"/>
              </a:ln>
            </p:spPr>
          </p:cxnSp>
        </p:grpSp>
        <p:grpSp>
          <p:nvGrpSpPr>
            <p:cNvPr id="101" name="Group 109"/>
            <p:cNvGrpSpPr>
              <a:grpSpLocks/>
            </p:cNvGrpSpPr>
            <p:nvPr/>
          </p:nvGrpSpPr>
          <p:grpSpPr bwMode="auto">
            <a:xfrm>
              <a:off x="1498600" y="2514600"/>
              <a:ext cx="1625600" cy="546894"/>
              <a:chOff x="1498600" y="2514600"/>
              <a:chExt cx="1625600" cy="546894"/>
            </a:xfrm>
          </p:grpSpPr>
          <p:sp>
            <p:nvSpPr>
              <p:cNvPr id="107" name="Rectangle 51"/>
              <p:cNvSpPr>
                <a:spLocks/>
              </p:cNvSpPr>
              <p:nvPr/>
            </p:nvSpPr>
            <p:spPr bwMode="auto">
              <a:xfrm>
                <a:off x="26162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08" name="Straight Arrow Connector 126"/>
              <p:cNvCxnSpPr>
                <a:cxnSpLocks noChangeShapeType="1"/>
              </p:cNvCxnSpPr>
              <p:nvPr/>
            </p:nvCxnSpPr>
            <p:spPr bwMode="auto">
              <a:xfrm rot="5400000">
                <a:off x="2622550" y="2813050"/>
                <a:ext cx="495300" cy="1588"/>
              </a:xfrm>
              <a:prstGeom prst="straightConnector1">
                <a:avLst/>
              </a:prstGeom>
              <a:noFill/>
              <a:ln w="28575">
                <a:solidFill>
                  <a:schemeClr val="accent1"/>
                </a:solidFill>
                <a:round/>
                <a:headEnd/>
                <a:tailEnd type="arrow" w="med" len="med"/>
              </a:ln>
            </p:spPr>
          </p:cxnSp>
          <p:cxnSp>
            <p:nvCxnSpPr>
              <p:cNvPr id="109" name="Straight Arrow Connector 127"/>
              <p:cNvCxnSpPr>
                <a:cxnSpLocks noChangeShapeType="1"/>
              </p:cNvCxnSpPr>
              <p:nvPr/>
            </p:nvCxnSpPr>
            <p:spPr bwMode="auto">
              <a:xfrm rot="5400000">
                <a:off x="1962150" y="2101850"/>
                <a:ext cx="444500" cy="1371600"/>
              </a:xfrm>
              <a:prstGeom prst="straightConnector1">
                <a:avLst/>
              </a:prstGeom>
              <a:noFill/>
              <a:ln w="28575">
                <a:solidFill>
                  <a:schemeClr val="accent1"/>
                </a:solidFill>
                <a:round/>
                <a:headEnd/>
                <a:tailEnd type="arrow" w="med" len="med"/>
              </a:ln>
            </p:spPr>
          </p:cxnSp>
        </p:grpSp>
        <p:grpSp>
          <p:nvGrpSpPr>
            <p:cNvPr id="102" name="Group 110"/>
            <p:cNvGrpSpPr>
              <a:grpSpLocks/>
            </p:cNvGrpSpPr>
            <p:nvPr/>
          </p:nvGrpSpPr>
          <p:grpSpPr bwMode="auto">
            <a:xfrm>
              <a:off x="1498600" y="2514600"/>
              <a:ext cx="2438400" cy="546894"/>
              <a:chOff x="1498600" y="2514600"/>
              <a:chExt cx="2438400" cy="546894"/>
            </a:xfrm>
          </p:grpSpPr>
          <p:sp>
            <p:nvSpPr>
              <p:cNvPr id="104" name="Rectangle 56"/>
              <p:cNvSpPr>
                <a:spLocks/>
              </p:cNvSpPr>
              <p:nvPr/>
            </p:nvSpPr>
            <p:spPr bwMode="auto">
              <a:xfrm>
                <a:off x="34290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05" name="Straight Arrow Connector 123"/>
              <p:cNvCxnSpPr>
                <a:cxnSpLocks noChangeShapeType="1"/>
              </p:cNvCxnSpPr>
              <p:nvPr/>
            </p:nvCxnSpPr>
            <p:spPr bwMode="auto">
              <a:xfrm rot="5400000">
                <a:off x="3435350" y="2813050"/>
                <a:ext cx="495300" cy="1588"/>
              </a:xfrm>
              <a:prstGeom prst="straightConnector1">
                <a:avLst/>
              </a:prstGeom>
              <a:noFill/>
              <a:ln w="28575">
                <a:solidFill>
                  <a:schemeClr val="accent1"/>
                </a:solidFill>
                <a:round/>
                <a:headEnd/>
                <a:tailEnd type="arrow" w="med" len="med"/>
              </a:ln>
            </p:spPr>
          </p:cxnSp>
          <p:cxnSp>
            <p:nvCxnSpPr>
              <p:cNvPr id="106" name="Straight Arrow Connector 124"/>
              <p:cNvCxnSpPr>
                <a:cxnSpLocks noChangeShapeType="1"/>
              </p:cNvCxnSpPr>
              <p:nvPr/>
            </p:nvCxnSpPr>
            <p:spPr bwMode="auto">
              <a:xfrm rot="5400000">
                <a:off x="2368550" y="1695450"/>
                <a:ext cx="444500" cy="2184400"/>
              </a:xfrm>
              <a:prstGeom prst="straightConnector1">
                <a:avLst/>
              </a:prstGeom>
              <a:noFill/>
              <a:ln w="28575">
                <a:solidFill>
                  <a:schemeClr val="accent1"/>
                </a:solidFill>
                <a:round/>
                <a:headEnd/>
                <a:tailEnd type="arrow" w="med" len="med"/>
              </a:ln>
            </p:spPr>
          </p:cxnSp>
        </p:grpSp>
      </p:grpSp>
      <p:pic>
        <p:nvPicPr>
          <p:cNvPr id="147" name="Animation_480x320-25_PAT0.mp4">
            <a:hlinkClick r:id="" action="ppaction://media"/>
          </p:cNvPr>
          <p:cNvPicPr/>
          <p:nvPr>
            <a:videoFile r:link="rId2"/>
            <p:extLst>
              <p:ext uri="{DAA4B4D4-6D71-4841-9C94-3DE7FCFB9230}">
                <p14:media xmlns:p14="http://schemas.microsoft.com/office/powerpoint/2010/main" r:link="rId1"/>
              </p:ext>
            </p:extLst>
          </p:nvPr>
        </p:nvPicPr>
        <p:blipFill>
          <a:blip r:embed="rId6"/>
          <a:stretch>
            <a:fillRect/>
          </a:stretch>
        </p:blipFill>
        <p:spPr>
          <a:xfrm>
            <a:off x="0" y="838200"/>
            <a:ext cx="4572000" cy="3048000"/>
          </a:xfrm>
          <a:prstGeom prst="rect">
            <a:avLst/>
          </a:prstGeom>
        </p:spPr>
      </p:pic>
      <p:pic>
        <p:nvPicPr>
          <p:cNvPr id="148" name="Animation_480x320-25_PAT3.mp4">
            <a:hlinkClick r:id="" action="ppaction://media"/>
          </p:cNvPr>
          <p:cNvPicPr/>
          <p:nvPr>
            <a:videoFile r:link="rId4"/>
            <p:extLst>
              <p:ext uri="{DAA4B4D4-6D71-4841-9C94-3DE7FCFB9230}">
                <p14:media xmlns:p14="http://schemas.microsoft.com/office/powerpoint/2010/main" r:link="rId3"/>
              </p:ext>
            </p:extLst>
          </p:nvPr>
        </p:nvPicPr>
        <p:blipFill>
          <a:blip r:embed="rId6"/>
          <a:stretch>
            <a:fillRect/>
          </a:stretch>
        </p:blipFill>
        <p:spPr>
          <a:xfrm>
            <a:off x="4572000" y="838200"/>
            <a:ext cx="4572000" cy="3048000"/>
          </a:xfrm>
          <a:prstGeom prst="rect">
            <a:avLst/>
          </a:prstGeom>
        </p:spPr>
      </p:pic>
    </p:spTree>
    <p:extLst>
      <p:ext uri="{BB962C8B-B14F-4D97-AF65-F5344CB8AC3E}">
        <p14:creationId xmlns:p14="http://schemas.microsoft.com/office/powerpoint/2010/main" val="16745858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48"/>
                                        </p:tgtEl>
                                        <p:attrNameLst>
                                          <p:attrName>style.visibility</p:attrName>
                                        </p:attrNameLst>
                                      </p:cBhvr>
                                      <p:to>
                                        <p:strVal val="visible"/>
                                      </p:to>
                                    </p:set>
                                  </p:childTnLst>
                                </p:cTn>
                              </p:par>
                              <p:par>
                                <p:cTn id="11" presetID="1" presetClass="mediacall" presetSubtype="0" fill="hold" nodeType="withEffect">
                                  <p:stCondLst>
                                    <p:cond delay="0"/>
                                  </p:stCondLst>
                                  <p:childTnLst>
                                    <p:cmd type="call" cmd="playFrom(0.0)">
                                      <p:cBhvr>
                                        <p:cTn id="12" dur="7680" fill="hold"/>
                                        <p:tgtEl>
                                          <p:spTgt spid="148"/>
                                        </p:tgtEl>
                                      </p:cBhvr>
                                    </p:cmd>
                                  </p:childTnLst>
                                </p:cTn>
                              </p:par>
                              <p:par>
                                <p:cTn id="13" presetID="1" presetClass="entr" presetSubtype="0" fill="hold" nodeType="withEffect">
                                  <p:stCondLst>
                                    <p:cond delay="0"/>
                                  </p:stCondLst>
                                  <p:childTnLst>
                                    <p:set>
                                      <p:cBhvr>
                                        <p:cTn id="14" dur="1" fill="hold">
                                          <p:stCondLst>
                                            <p:cond delay="0"/>
                                          </p:stCondLst>
                                        </p:cTn>
                                        <p:tgtEl>
                                          <p:spTgt spid="147"/>
                                        </p:tgtEl>
                                        <p:attrNameLst>
                                          <p:attrName>style.visibility</p:attrName>
                                        </p:attrNameLst>
                                      </p:cBhvr>
                                      <p:to>
                                        <p:strVal val="visible"/>
                                      </p:to>
                                    </p:set>
                                  </p:childTnLst>
                                </p:cTn>
                              </p:par>
                              <p:par>
                                <p:cTn id="15" presetID="1" presetClass="mediacall" presetSubtype="0" fill="hold" nodeType="withEffect">
                                  <p:stCondLst>
                                    <p:cond delay="0"/>
                                  </p:stCondLst>
                                  <p:childTnLst>
                                    <p:cmd type="call" cmd="playFrom(0.0)">
                                      <p:cBhvr>
                                        <p:cTn id="16" dur="7960" fill="hold"/>
                                        <p:tgtEl>
                                          <p:spTgt spid="147"/>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47"/>
                    </p:tgtEl>
                  </p:cond>
                </p:stCondLst>
                <p:endSync evt="end" delay="0">
                  <p:rtn val="all"/>
                </p:endSync>
                <p:childTnLst>
                  <p:par>
                    <p:cTn id="18" fill="hold">
                      <p:stCondLst>
                        <p:cond delay="0"/>
                      </p:stCondLst>
                      <p:childTnLst>
                        <p:par>
                          <p:cTn id="19" fill="hold">
                            <p:stCondLst>
                              <p:cond delay="0"/>
                            </p:stCondLst>
                            <p:childTnLst>
                              <p:par>
                                <p:cTn id="20" presetID="2" presetClass="mediacall" presetSubtype="0" fill="hold" nodeType="clickEffect">
                                  <p:stCondLst>
                                    <p:cond delay="0"/>
                                  </p:stCondLst>
                                  <p:childTnLst>
                                    <p:cmd type="call" cmd="togglePause">
                                      <p:cBhvr>
                                        <p:cTn id="21" dur="1" fill="hold"/>
                                        <p:tgtEl>
                                          <p:spTgt spid="147"/>
                                        </p:tgtEl>
                                      </p:cBhvr>
                                    </p:cmd>
                                  </p:childTnLst>
                                </p:cTn>
                              </p:par>
                            </p:childTnLst>
                          </p:cTn>
                        </p:par>
                      </p:childTnLst>
                    </p:cTn>
                  </p:par>
                </p:childTnLst>
              </p:cTn>
              <p:nextCondLst>
                <p:cond evt="onClick" delay="0">
                  <p:tgtEl>
                    <p:spTgt spid="147"/>
                  </p:tgtEl>
                </p:cond>
              </p:nextCondLst>
            </p:seq>
            <p:seq concurrent="1" nextAc="seek">
              <p:cTn id="22" restart="whenNotActive" fill="hold" evtFilter="cancelBubble" nodeType="interactiveSeq">
                <p:stCondLst>
                  <p:cond evt="onClick" delay="0">
                    <p:tgtEl>
                      <p:spTgt spid="148"/>
                    </p:tgtEl>
                  </p:cond>
                </p:stCondLst>
                <p:endSync evt="end" delay="0">
                  <p:rtn val="all"/>
                </p:endSync>
                <p:childTnLst>
                  <p:par>
                    <p:cTn id="23" fill="hold">
                      <p:stCondLst>
                        <p:cond delay="0"/>
                      </p:stCondLst>
                      <p:childTnLst>
                        <p:par>
                          <p:cTn id="24" fill="hold">
                            <p:stCondLst>
                              <p:cond delay="0"/>
                            </p:stCondLst>
                            <p:childTnLst>
                              <p:par>
                                <p:cTn id="25" presetID="2" presetClass="mediacall" presetSubtype="0" fill="hold" nodeType="clickEffect">
                                  <p:stCondLst>
                                    <p:cond delay="0"/>
                                  </p:stCondLst>
                                  <p:childTnLst>
                                    <p:cmd type="call" cmd="togglePause">
                                      <p:cBhvr>
                                        <p:cTn id="26" dur="1" fill="hold"/>
                                        <p:tgtEl>
                                          <p:spTgt spid="148"/>
                                        </p:tgtEl>
                                      </p:cBhvr>
                                    </p:cmd>
                                  </p:childTnLst>
                                </p:cTn>
                              </p:par>
                            </p:childTnLst>
                          </p:cTn>
                        </p:par>
                      </p:childTnLst>
                    </p:cTn>
                  </p:par>
                </p:childTnLst>
              </p:cTn>
              <p:nextCondLst>
                <p:cond evt="onClick" delay="0">
                  <p:tgtEl>
                    <p:spTgt spid="148"/>
                  </p:tgtEl>
                </p:cond>
              </p:nextCondLst>
            </p:seq>
            <p:video>
              <p:cMediaNode>
                <p:cTn id="27" repeatCount="indefinite" fill="hold" display="0">
                  <p:stCondLst>
                    <p:cond delay="indefinite"/>
                  </p:stCondLst>
                  <p:endCondLst>
                    <p:cond evt="onPrev" delay="0">
                      <p:tgtEl>
                        <p:sldTgt/>
                      </p:tgtEl>
                    </p:cond>
                  </p:endCondLst>
                </p:cTn>
                <p:tgtEl>
                  <p:spTgt spid="147"/>
                </p:tgtEl>
              </p:cMediaNode>
            </p:video>
            <p:video>
              <p:cMediaNode>
                <p:cTn id="28" repeatCount="indefinite" fill="hold" display="0">
                  <p:stCondLst>
                    <p:cond delay="indefinite"/>
                  </p:stCondLst>
                  <p:endCondLst>
                    <p:cond evt="onPrev" delay="0">
                      <p:tgtEl>
                        <p:sldTgt/>
                      </p:tgtEl>
                    </p:cond>
                  </p:endCondLst>
                </p:cTn>
                <p:tgtEl>
                  <p:spTgt spid="148"/>
                </p:tgtEl>
              </p:cMediaNode>
            </p:video>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Rectangle 1"/>
          <p:cNvSpPr>
            <a:spLocks noGrp="1" noChangeArrowheads="1"/>
          </p:cNvSpPr>
          <p:nvPr>
            <p:ph type="title"/>
          </p:nvPr>
        </p:nvSpPr>
        <p:spPr>
          <a:ln/>
        </p:spPr>
        <p:txBody>
          <a:bodyPr lIns="64291" tIns="32146" rIns="64291" bIns="32146"/>
          <a:lstStyle/>
          <a:p>
            <a:r>
              <a:rPr lang="en-US" dirty="0"/>
              <a:t>Coding ...: </a:t>
            </a:r>
            <a:r>
              <a:rPr lang="en-US" dirty="0" smtClean="0"/>
              <a:t>perception study</a:t>
            </a:r>
            <a:endParaRPr lang="en-US" dirty="0">
              <a:latin typeface="Eurostile"/>
              <a:cs typeface="Eurostile"/>
            </a:endParaRPr>
          </a:p>
        </p:txBody>
      </p:sp>
      <p:grpSp>
        <p:nvGrpSpPr>
          <p:cNvPr id="5" name="Group 4"/>
          <p:cNvGrpSpPr/>
          <p:nvPr/>
        </p:nvGrpSpPr>
        <p:grpSpPr>
          <a:xfrm>
            <a:off x="394449" y="1126455"/>
            <a:ext cx="3500438" cy="1893094"/>
            <a:chOff x="1903255" y="3117523"/>
            <a:chExt cx="3500438" cy="1893094"/>
          </a:xfrm>
          <a:effectLst>
            <a:outerShdw blurRad="50800" dist="38100" dir="2700000" algn="tl" rotWithShape="0">
              <a:prstClr val="black">
                <a:alpha val="40000"/>
              </a:prstClr>
            </a:outerShdw>
          </a:effectLst>
        </p:grpSpPr>
        <p:sp>
          <p:nvSpPr>
            <p:cNvPr id="12307" name="Rectangle 19"/>
            <p:cNvSpPr>
              <a:spLocks/>
            </p:cNvSpPr>
            <p:nvPr/>
          </p:nvSpPr>
          <p:spPr bwMode="auto">
            <a:xfrm>
              <a:off x="1903255" y="3117523"/>
              <a:ext cx="3500438" cy="1893094"/>
            </a:xfrm>
            <a:prstGeom prst="rect">
              <a:avLst/>
            </a:prstGeom>
            <a:solidFill>
              <a:srgbClr val="EBEBEB"/>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09" name="Rectangle 21"/>
            <p:cNvSpPr>
              <a:spLocks/>
            </p:cNvSpPr>
            <p:nvPr/>
          </p:nvSpPr>
          <p:spPr bwMode="auto">
            <a:xfrm>
              <a:off x="2287231" y="3510430"/>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10" name="Rectangle 22"/>
            <p:cNvSpPr>
              <a:spLocks/>
            </p:cNvSpPr>
            <p:nvPr/>
          </p:nvSpPr>
          <p:spPr bwMode="auto">
            <a:xfrm>
              <a:off x="2287231" y="3733672"/>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11" name="Rectangle 23"/>
            <p:cNvSpPr>
              <a:spLocks/>
            </p:cNvSpPr>
            <p:nvPr/>
          </p:nvSpPr>
          <p:spPr bwMode="auto">
            <a:xfrm>
              <a:off x="2287231" y="3956914"/>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12" name="Rectangle 24"/>
            <p:cNvSpPr>
              <a:spLocks/>
            </p:cNvSpPr>
            <p:nvPr/>
          </p:nvSpPr>
          <p:spPr bwMode="auto">
            <a:xfrm>
              <a:off x="2501544" y="3956914"/>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13" name="Rectangle 25"/>
            <p:cNvSpPr>
              <a:spLocks/>
            </p:cNvSpPr>
            <p:nvPr/>
          </p:nvSpPr>
          <p:spPr bwMode="auto">
            <a:xfrm>
              <a:off x="2715856" y="3510430"/>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14" name="Rectangle 26"/>
            <p:cNvSpPr>
              <a:spLocks/>
            </p:cNvSpPr>
            <p:nvPr/>
          </p:nvSpPr>
          <p:spPr bwMode="auto">
            <a:xfrm>
              <a:off x="2715856" y="3733672"/>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15" name="Rectangle 27"/>
            <p:cNvSpPr>
              <a:spLocks/>
            </p:cNvSpPr>
            <p:nvPr/>
          </p:nvSpPr>
          <p:spPr bwMode="auto">
            <a:xfrm>
              <a:off x="2715856" y="3956914"/>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16" name="Rectangle 28"/>
            <p:cNvSpPr>
              <a:spLocks/>
            </p:cNvSpPr>
            <p:nvPr/>
          </p:nvSpPr>
          <p:spPr bwMode="auto">
            <a:xfrm>
              <a:off x="2930169" y="3956914"/>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17" name="Rectangle 29"/>
            <p:cNvSpPr>
              <a:spLocks/>
            </p:cNvSpPr>
            <p:nvPr/>
          </p:nvSpPr>
          <p:spPr bwMode="auto">
            <a:xfrm>
              <a:off x="3144481" y="3510430"/>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18" name="Rectangle 30"/>
            <p:cNvSpPr>
              <a:spLocks/>
            </p:cNvSpPr>
            <p:nvPr/>
          </p:nvSpPr>
          <p:spPr bwMode="auto">
            <a:xfrm>
              <a:off x="3144481" y="3733672"/>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19" name="Rectangle 31"/>
            <p:cNvSpPr>
              <a:spLocks/>
            </p:cNvSpPr>
            <p:nvPr/>
          </p:nvSpPr>
          <p:spPr bwMode="auto">
            <a:xfrm>
              <a:off x="3144481" y="3956914"/>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20" name="Rectangle 32"/>
            <p:cNvSpPr>
              <a:spLocks/>
            </p:cNvSpPr>
            <p:nvPr/>
          </p:nvSpPr>
          <p:spPr bwMode="auto">
            <a:xfrm>
              <a:off x="3358794" y="3956914"/>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21" name="Rectangle 33"/>
            <p:cNvSpPr>
              <a:spLocks/>
            </p:cNvSpPr>
            <p:nvPr/>
          </p:nvSpPr>
          <p:spPr bwMode="auto">
            <a:xfrm>
              <a:off x="3573106" y="3510430"/>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22" name="Rectangle 34"/>
            <p:cNvSpPr>
              <a:spLocks/>
            </p:cNvSpPr>
            <p:nvPr/>
          </p:nvSpPr>
          <p:spPr bwMode="auto">
            <a:xfrm>
              <a:off x="3573106" y="3733672"/>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23" name="Rectangle 35"/>
            <p:cNvSpPr>
              <a:spLocks/>
            </p:cNvSpPr>
            <p:nvPr/>
          </p:nvSpPr>
          <p:spPr bwMode="auto">
            <a:xfrm>
              <a:off x="3573106" y="3956914"/>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24" name="Rectangle 36"/>
            <p:cNvSpPr>
              <a:spLocks/>
            </p:cNvSpPr>
            <p:nvPr/>
          </p:nvSpPr>
          <p:spPr bwMode="auto">
            <a:xfrm>
              <a:off x="3787419" y="3956914"/>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25" name="Line 37"/>
            <p:cNvSpPr>
              <a:spLocks noChangeShapeType="1"/>
            </p:cNvSpPr>
            <p:nvPr/>
          </p:nvSpPr>
          <p:spPr bwMode="auto">
            <a:xfrm>
              <a:off x="4178093" y="3519359"/>
              <a:ext cx="0" cy="625078"/>
            </a:xfrm>
            <a:prstGeom prst="line">
              <a:avLst/>
            </a:prstGeom>
            <a:noFill/>
            <a:ln w="25400">
              <a:solidFill>
                <a:schemeClr val="tx1"/>
              </a:solidFill>
              <a:prstDash val="sysDot"/>
              <a:round/>
              <a:headEnd type="none" w="med" len="med"/>
              <a:tailEnd type="none" w="med" len="med"/>
            </a:ln>
            <a:extLst>
              <a:ext uri="{909E8E84-426E-40dd-AFC4-6F175D3DCCD1}">
                <a14:hiddenFill xmlns:a14="http://schemas.microsoft.com/office/drawing/2010/main">
                  <a:noFill/>
                </a14:hiddenFill>
              </a:ext>
            </a:extLst>
          </p:spPr>
          <p:txBody>
            <a:bodyPr lIns="64291" tIns="32146" rIns="64291" bIns="32146"/>
            <a:lstStyle/>
            <a:p>
              <a:endParaRPr lang="en-US" sz="3200" b="1">
                <a:solidFill>
                  <a:srgbClr val="595959"/>
                </a:solidFill>
                <a:ea typeface="ＭＳ Ｐゴシック" charset="-128"/>
                <a:cs typeface="ＭＳ Ｐゴシック" charset="-128"/>
              </a:endParaRPr>
            </a:p>
          </p:txBody>
        </p:sp>
        <p:sp>
          <p:nvSpPr>
            <p:cNvPr id="12326" name="Line 38"/>
            <p:cNvSpPr>
              <a:spLocks noChangeShapeType="1"/>
            </p:cNvSpPr>
            <p:nvPr/>
          </p:nvSpPr>
          <p:spPr bwMode="auto">
            <a:xfrm>
              <a:off x="4091028" y="4131043"/>
              <a:ext cx="80367" cy="0"/>
            </a:xfrm>
            <a:prstGeom prst="line">
              <a:avLst/>
            </a:prstGeom>
            <a:noFill/>
            <a:ln w="25400">
              <a:solidFill>
                <a:schemeClr val="tx1"/>
              </a:solidFill>
              <a:prstDash val="sysDot"/>
              <a:round/>
              <a:headEnd type="none" w="med" len="med"/>
              <a:tailEnd type="none" w="med" len="med"/>
            </a:ln>
            <a:extLst>
              <a:ext uri="{909E8E84-426E-40dd-AFC4-6F175D3DCCD1}">
                <a14:hiddenFill xmlns:a14="http://schemas.microsoft.com/office/drawing/2010/main">
                  <a:noFill/>
                </a14:hiddenFill>
              </a:ext>
            </a:extLst>
          </p:spPr>
          <p:txBody>
            <a:bodyPr lIns="64291" tIns="32146" rIns="64291" bIns="32146"/>
            <a:lstStyle/>
            <a:p>
              <a:endParaRPr lang="en-US" sz="3200" b="1">
                <a:solidFill>
                  <a:srgbClr val="595959"/>
                </a:solidFill>
                <a:ea typeface="ＭＳ Ｐゴシック" charset="-128"/>
                <a:cs typeface="ＭＳ Ｐゴシック" charset="-128"/>
              </a:endParaRPr>
            </a:p>
          </p:txBody>
        </p:sp>
        <p:sp>
          <p:nvSpPr>
            <p:cNvPr id="12327" name="Line 39"/>
            <p:cNvSpPr>
              <a:spLocks noChangeShapeType="1"/>
            </p:cNvSpPr>
            <p:nvPr/>
          </p:nvSpPr>
          <p:spPr bwMode="auto">
            <a:xfrm>
              <a:off x="4099958" y="3523824"/>
              <a:ext cx="80367" cy="0"/>
            </a:xfrm>
            <a:prstGeom prst="line">
              <a:avLst/>
            </a:prstGeom>
            <a:noFill/>
            <a:ln w="25400">
              <a:solidFill>
                <a:schemeClr val="tx1"/>
              </a:solidFill>
              <a:prstDash val="sysDot"/>
              <a:round/>
              <a:headEnd type="none" w="med" len="med"/>
              <a:tailEnd type="none" w="med" len="med"/>
            </a:ln>
            <a:extLst>
              <a:ext uri="{909E8E84-426E-40dd-AFC4-6F175D3DCCD1}">
                <a14:hiddenFill xmlns:a14="http://schemas.microsoft.com/office/drawing/2010/main">
                  <a:noFill/>
                </a14:hiddenFill>
              </a:ext>
            </a:extLst>
          </p:spPr>
          <p:txBody>
            <a:bodyPr lIns="64291" tIns="32146" rIns="64291" bIns="32146"/>
            <a:lstStyle/>
            <a:p>
              <a:endParaRPr lang="en-US" sz="3200" b="1">
                <a:solidFill>
                  <a:srgbClr val="595959"/>
                </a:solidFill>
                <a:ea typeface="ＭＳ Ｐゴシック" charset="-128"/>
                <a:cs typeface="ＭＳ Ｐゴシック" charset="-128"/>
              </a:endParaRPr>
            </a:p>
          </p:txBody>
        </p:sp>
        <p:sp>
          <p:nvSpPr>
            <p:cNvPr id="12328" name="Rectangle 40"/>
            <p:cNvSpPr>
              <a:spLocks/>
            </p:cNvSpPr>
            <p:nvPr/>
          </p:nvSpPr>
          <p:spPr bwMode="auto">
            <a:xfrm>
              <a:off x="4227206" y="3727406"/>
              <a:ext cx="1108213"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wrap="none" lIns="0" tIns="0" rIns="0" bIns="0" anchor="ctr">
              <a:spAutoFit/>
            </a:bodyPr>
            <a:lstStyle/>
            <a:p>
              <a:r>
                <a:rPr lang="en-US" sz="1300" b="1">
                  <a:solidFill>
                    <a:srgbClr val="595959"/>
                  </a:solidFill>
                  <a:latin typeface="Calibri" charset="0"/>
                  <a:cs typeface="Calibri" charset="0"/>
                  <a:sym typeface="Calibri" charset="0"/>
                </a:rPr>
                <a:t>Encoding Layers</a:t>
              </a:r>
            </a:p>
          </p:txBody>
        </p:sp>
        <p:sp>
          <p:nvSpPr>
            <p:cNvPr id="12329" name="Line 41"/>
            <p:cNvSpPr>
              <a:spLocks noChangeShapeType="1"/>
            </p:cNvSpPr>
            <p:nvPr/>
          </p:nvSpPr>
          <p:spPr bwMode="auto">
            <a:xfrm>
              <a:off x="2146589" y="3537219"/>
              <a:ext cx="0" cy="609451"/>
            </a:xfrm>
            <a:prstGeom prst="line">
              <a:avLst/>
            </a:prstGeom>
            <a:noFill/>
            <a:ln w="25400">
              <a:solidFill>
                <a:schemeClr val="tx1"/>
              </a:solidFill>
              <a:prstDash val="solid"/>
              <a:round/>
              <a:headEnd type="stealth" w="med" len="med"/>
              <a:tailEnd type="stealth" w="med" len="med"/>
            </a:ln>
            <a:extLst>
              <a:ext uri="{909E8E84-426E-40dd-AFC4-6F175D3DCCD1}">
                <a14:hiddenFill xmlns:a14="http://schemas.microsoft.com/office/drawing/2010/main">
                  <a:noFill/>
                </a14:hiddenFill>
              </a:ext>
            </a:extLst>
          </p:spPr>
          <p:txBody>
            <a:bodyPr lIns="64291" tIns="32146" rIns="64291" bIns="32146"/>
            <a:lstStyle/>
            <a:p>
              <a:endParaRPr lang="en-US" sz="3200" b="1">
                <a:solidFill>
                  <a:srgbClr val="595959"/>
                </a:solidFill>
                <a:ea typeface="ＭＳ Ｐゴシック" charset="-128"/>
                <a:cs typeface="ＭＳ Ｐゴシック" charset="-128"/>
              </a:endParaRPr>
            </a:p>
          </p:txBody>
        </p:sp>
        <p:sp>
          <p:nvSpPr>
            <p:cNvPr id="12330" name="Line 42"/>
            <p:cNvSpPr>
              <a:spLocks noChangeShapeType="1"/>
            </p:cNvSpPr>
            <p:nvPr/>
          </p:nvSpPr>
          <p:spPr bwMode="auto">
            <a:xfrm>
              <a:off x="2276070" y="4305172"/>
              <a:ext cx="1698873" cy="0"/>
            </a:xfrm>
            <a:prstGeom prst="line">
              <a:avLst/>
            </a:prstGeom>
            <a:noFill/>
            <a:ln w="25400">
              <a:solidFill>
                <a:schemeClr val="tx1"/>
              </a:solidFill>
              <a:prstDash val="sysDot"/>
              <a:round/>
              <a:headEnd type="none" w="med" len="med"/>
              <a:tailEnd type="none" w="med" len="med"/>
            </a:ln>
            <a:extLst>
              <a:ext uri="{909E8E84-426E-40dd-AFC4-6F175D3DCCD1}">
                <a14:hiddenFill xmlns:a14="http://schemas.microsoft.com/office/drawing/2010/main">
                  <a:noFill/>
                </a14:hiddenFill>
              </a:ext>
            </a:extLst>
          </p:spPr>
          <p:txBody>
            <a:bodyPr lIns="64291" tIns="32146" rIns="64291" bIns="32146"/>
            <a:lstStyle/>
            <a:p>
              <a:endParaRPr lang="en-US" sz="3200" b="1">
                <a:solidFill>
                  <a:srgbClr val="595959"/>
                </a:solidFill>
                <a:ea typeface="ＭＳ Ｐゴシック" charset="-128"/>
                <a:cs typeface="ＭＳ Ｐゴシック" charset="-128"/>
              </a:endParaRPr>
            </a:p>
          </p:txBody>
        </p:sp>
        <p:sp>
          <p:nvSpPr>
            <p:cNvPr id="12331" name="Rectangle 43"/>
            <p:cNvSpPr>
              <a:spLocks/>
            </p:cNvSpPr>
            <p:nvPr/>
          </p:nvSpPr>
          <p:spPr bwMode="auto">
            <a:xfrm>
              <a:off x="2498196" y="4388203"/>
              <a:ext cx="123422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wrap="none" lIns="0" tIns="0" rIns="0" bIns="0" anchor="ctr">
              <a:spAutoFit/>
            </a:bodyPr>
            <a:lstStyle/>
            <a:p>
              <a:r>
                <a:rPr lang="en-US" sz="1300" b="1">
                  <a:solidFill>
                    <a:srgbClr val="595959"/>
                  </a:solidFill>
                  <a:latin typeface="Calibri" charset="0"/>
                  <a:cs typeface="Calibri" charset="0"/>
                  <a:sym typeface="Calibri" charset="0"/>
                </a:rPr>
                <a:t>Frames over Time</a:t>
              </a:r>
            </a:p>
          </p:txBody>
        </p:sp>
        <p:sp>
          <p:nvSpPr>
            <p:cNvPr id="12332" name="Line 44"/>
            <p:cNvSpPr>
              <a:spLocks noChangeShapeType="1"/>
            </p:cNvSpPr>
            <p:nvPr/>
          </p:nvSpPr>
          <p:spPr bwMode="auto">
            <a:xfrm>
              <a:off x="3970478" y="4224805"/>
              <a:ext cx="0" cy="80367"/>
            </a:xfrm>
            <a:prstGeom prst="line">
              <a:avLst/>
            </a:prstGeom>
            <a:noFill/>
            <a:ln w="25400">
              <a:solidFill>
                <a:schemeClr val="tx1"/>
              </a:solidFill>
              <a:prstDash val="sysDot"/>
              <a:round/>
              <a:headEnd type="none" w="med" len="med"/>
              <a:tailEnd type="none" w="med" len="med"/>
            </a:ln>
            <a:extLst>
              <a:ext uri="{909E8E84-426E-40dd-AFC4-6F175D3DCCD1}">
                <a14:hiddenFill xmlns:a14="http://schemas.microsoft.com/office/drawing/2010/main">
                  <a:noFill/>
                </a14:hiddenFill>
              </a:ext>
            </a:extLst>
          </p:spPr>
          <p:txBody>
            <a:bodyPr lIns="64291" tIns="32146" rIns="64291" bIns="32146"/>
            <a:lstStyle/>
            <a:p>
              <a:endParaRPr lang="en-US" sz="3200" b="1">
                <a:solidFill>
                  <a:srgbClr val="595959"/>
                </a:solidFill>
                <a:ea typeface="ＭＳ Ｐゴシック" charset="-128"/>
                <a:cs typeface="ＭＳ Ｐゴシック" charset="-128"/>
              </a:endParaRPr>
            </a:p>
          </p:txBody>
        </p:sp>
        <p:sp>
          <p:nvSpPr>
            <p:cNvPr id="12333" name="Line 45"/>
            <p:cNvSpPr>
              <a:spLocks noChangeShapeType="1"/>
            </p:cNvSpPr>
            <p:nvPr/>
          </p:nvSpPr>
          <p:spPr bwMode="auto">
            <a:xfrm>
              <a:off x="2282767" y="4233734"/>
              <a:ext cx="0" cy="80367"/>
            </a:xfrm>
            <a:prstGeom prst="line">
              <a:avLst/>
            </a:prstGeom>
            <a:noFill/>
            <a:ln w="25400">
              <a:solidFill>
                <a:schemeClr val="tx1"/>
              </a:solidFill>
              <a:prstDash val="sysDot"/>
              <a:round/>
              <a:headEnd type="none" w="med" len="med"/>
              <a:tailEnd type="none" w="med" len="med"/>
            </a:ln>
            <a:extLst>
              <a:ext uri="{909E8E84-426E-40dd-AFC4-6F175D3DCCD1}">
                <a14:hiddenFill xmlns:a14="http://schemas.microsoft.com/office/drawing/2010/main">
                  <a:noFill/>
                </a14:hiddenFill>
              </a:ext>
            </a:extLst>
          </p:spPr>
          <p:txBody>
            <a:bodyPr lIns="64291" tIns="32146" rIns="64291" bIns="32146"/>
            <a:lstStyle/>
            <a:p>
              <a:endParaRPr lang="en-US" sz="3200" b="1">
                <a:solidFill>
                  <a:srgbClr val="595959"/>
                </a:solidFill>
                <a:ea typeface="ＭＳ Ｐゴシック" charset="-128"/>
                <a:cs typeface="ＭＳ Ｐゴシック" charset="-128"/>
              </a:endParaRPr>
            </a:p>
          </p:txBody>
        </p:sp>
      </p:grpSp>
      <p:grpSp>
        <p:nvGrpSpPr>
          <p:cNvPr id="6" name="Group 5"/>
          <p:cNvGrpSpPr/>
          <p:nvPr/>
        </p:nvGrpSpPr>
        <p:grpSpPr>
          <a:xfrm>
            <a:off x="4758447" y="1126454"/>
            <a:ext cx="3500438" cy="1893094"/>
            <a:chOff x="5475130" y="3117523"/>
            <a:chExt cx="3500438" cy="1893094"/>
          </a:xfrm>
          <a:effectLst>
            <a:outerShdw blurRad="50800" dist="38100" dir="2700000" algn="tl" rotWithShape="0">
              <a:prstClr val="black">
                <a:alpha val="40000"/>
              </a:prstClr>
            </a:outerShdw>
          </a:effectLst>
        </p:grpSpPr>
        <p:sp>
          <p:nvSpPr>
            <p:cNvPr id="12308" name="Rectangle 20"/>
            <p:cNvSpPr>
              <a:spLocks/>
            </p:cNvSpPr>
            <p:nvPr/>
          </p:nvSpPr>
          <p:spPr bwMode="auto">
            <a:xfrm>
              <a:off x="5475130" y="3117523"/>
              <a:ext cx="3500438" cy="1893094"/>
            </a:xfrm>
            <a:prstGeom prst="rect">
              <a:avLst/>
            </a:prstGeom>
            <a:solidFill>
              <a:srgbClr val="EBEBEB"/>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34" name="Rectangle 46"/>
            <p:cNvSpPr>
              <a:spLocks/>
            </p:cNvSpPr>
            <p:nvPr/>
          </p:nvSpPr>
          <p:spPr bwMode="auto">
            <a:xfrm>
              <a:off x="5796599" y="3349695"/>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35" name="Rectangle 47"/>
            <p:cNvSpPr>
              <a:spLocks/>
            </p:cNvSpPr>
            <p:nvPr/>
          </p:nvSpPr>
          <p:spPr bwMode="auto">
            <a:xfrm>
              <a:off x="5796599" y="357293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36" name="Rectangle 48"/>
            <p:cNvSpPr>
              <a:spLocks/>
            </p:cNvSpPr>
            <p:nvPr/>
          </p:nvSpPr>
          <p:spPr bwMode="auto">
            <a:xfrm>
              <a:off x="6010911" y="357293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37" name="Rectangle 49"/>
            <p:cNvSpPr>
              <a:spLocks/>
            </p:cNvSpPr>
            <p:nvPr/>
          </p:nvSpPr>
          <p:spPr bwMode="auto">
            <a:xfrm>
              <a:off x="6225224" y="3349695"/>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38" name="Rectangle 50"/>
            <p:cNvSpPr>
              <a:spLocks/>
            </p:cNvSpPr>
            <p:nvPr/>
          </p:nvSpPr>
          <p:spPr bwMode="auto">
            <a:xfrm>
              <a:off x="6225224" y="357293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39" name="Rectangle 51"/>
            <p:cNvSpPr>
              <a:spLocks/>
            </p:cNvSpPr>
            <p:nvPr/>
          </p:nvSpPr>
          <p:spPr bwMode="auto">
            <a:xfrm>
              <a:off x="6439536" y="357293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40" name="Rectangle 52"/>
            <p:cNvSpPr>
              <a:spLocks/>
            </p:cNvSpPr>
            <p:nvPr/>
          </p:nvSpPr>
          <p:spPr bwMode="auto">
            <a:xfrm>
              <a:off x="6653849" y="3349695"/>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41" name="Rectangle 53"/>
            <p:cNvSpPr>
              <a:spLocks/>
            </p:cNvSpPr>
            <p:nvPr/>
          </p:nvSpPr>
          <p:spPr bwMode="auto">
            <a:xfrm>
              <a:off x="6653849" y="357293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42" name="Rectangle 54"/>
            <p:cNvSpPr>
              <a:spLocks/>
            </p:cNvSpPr>
            <p:nvPr/>
          </p:nvSpPr>
          <p:spPr bwMode="auto">
            <a:xfrm>
              <a:off x="6868161" y="357293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43" name="Rectangle 55"/>
            <p:cNvSpPr>
              <a:spLocks/>
            </p:cNvSpPr>
            <p:nvPr/>
          </p:nvSpPr>
          <p:spPr bwMode="auto">
            <a:xfrm>
              <a:off x="7082474" y="3349695"/>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44" name="Rectangle 56"/>
            <p:cNvSpPr>
              <a:spLocks/>
            </p:cNvSpPr>
            <p:nvPr/>
          </p:nvSpPr>
          <p:spPr bwMode="auto">
            <a:xfrm>
              <a:off x="7082474" y="357293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45" name="Rectangle 57"/>
            <p:cNvSpPr>
              <a:spLocks/>
            </p:cNvSpPr>
            <p:nvPr/>
          </p:nvSpPr>
          <p:spPr bwMode="auto">
            <a:xfrm>
              <a:off x="7296786" y="357293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46" name="Rectangle 58"/>
            <p:cNvSpPr>
              <a:spLocks/>
            </p:cNvSpPr>
            <p:nvPr/>
          </p:nvSpPr>
          <p:spPr bwMode="auto">
            <a:xfrm>
              <a:off x="5805528" y="4206945"/>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47" name="Rectangle 59"/>
            <p:cNvSpPr>
              <a:spLocks/>
            </p:cNvSpPr>
            <p:nvPr/>
          </p:nvSpPr>
          <p:spPr bwMode="auto">
            <a:xfrm>
              <a:off x="5805528" y="443018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48" name="Rectangle 60"/>
            <p:cNvSpPr>
              <a:spLocks/>
            </p:cNvSpPr>
            <p:nvPr/>
          </p:nvSpPr>
          <p:spPr bwMode="auto">
            <a:xfrm>
              <a:off x="6019841" y="443018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49" name="Rectangle 61"/>
            <p:cNvSpPr>
              <a:spLocks/>
            </p:cNvSpPr>
            <p:nvPr/>
          </p:nvSpPr>
          <p:spPr bwMode="auto">
            <a:xfrm>
              <a:off x="6019841" y="4206945"/>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50" name="Rectangle 62"/>
            <p:cNvSpPr>
              <a:spLocks/>
            </p:cNvSpPr>
            <p:nvPr/>
          </p:nvSpPr>
          <p:spPr bwMode="auto">
            <a:xfrm>
              <a:off x="6234153" y="443018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51" name="Rectangle 63"/>
            <p:cNvSpPr>
              <a:spLocks/>
            </p:cNvSpPr>
            <p:nvPr/>
          </p:nvSpPr>
          <p:spPr bwMode="auto">
            <a:xfrm>
              <a:off x="6448466" y="443018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52" name="Rectangle 64"/>
            <p:cNvSpPr>
              <a:spLocks/>
            </p:cNvSpPr>
            <p:nvPr/>
          </p:nvSpPr>
          <p:spPr bwMode="auto">
            <a:xfrm>
              <a:off x="6662778" y="4206945"/>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53" name="Rectangle 65"/>
            <p:cNvSpPr>
              <a:spLocks/>
            </p:cNvSpPr>
            <p:nvPr/>
          </p:nvSpPr>
          <p:spPr bwMode="auto">
            <a:xfrm>
              <a:off x="6662778" y="443018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54" name="Rectangle 66"/>
            <p:cNvSpPr>
              <a:spLocks/>
            </p:cNvSpPr>
            <p:nvPr/>
          </p:nvSpPr>
          <p:spPr bwMode="auto">
            <a:xfrm>
              <a:off x="6877091" y="443018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55" name="Rectangle 67"/>
            <p:cNvSpPr>
              <a:spLocks/>
            </p:cNvSpPr>
            <p:nvPr/>
          </p:nvSpPr>
          <p:spPr bwMode="auto">
            <a:xfrm>
              <a:off x="6886020" y="4206945"/>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56" name="Rectangle 68"/>
            <p:cNvSpPr>
              <a:spLocks/>
            </p:cNvSpPr>
            <p:nvPr/>
          </p:nvSpPr>
          <p:spPr bwMode="auto">
            <a:xfrm>
              <a:off x="7091403" y="443018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57" name="Rectangle 69"/>
            <p:cNvSpPr>
              <a:spLocks/>
            </p:cNvSpPr>
            <p:nvPr/>
          </p:nvSpPr>
          <p:spPr bwMode="auto">
            <a:xfrm>
              <a:off x="7305716" y="443018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58" name="Rectangle 70"/>
            <p:cNvSpPr>
              <a:spLocks/>
            </p:cNvSpPr>
            <p:nvPr/>
          </p:nvSpPr>
          <p:spPr bwMode="auto">
            <a:xfrm>
              <a:off x="7546817" y="3450586"/>
              <a:ext cx="10900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wrap="none" lIns="0" tIns="0" rIns="0" bIns="0" anchor="ctr">
              <a:spAutoFit/>
            </a:bodyPr>
            <a:lstStyle/>
            <a:p>
              <a:r>
                <a:rPr lang="en-US" sz="1300" b="1">
                  <a:solidFill>
                    <a:srgbClr val="595959"/>
                  </a:solidFill>
                  <a:latin typeface="Calibri" charset="0"/>
                  <a:cs typeface="Calibri" charset="0"/>
                  <a:sym typeface="Calibri" charset="0"/>
                </a:rPr>
                <a:t>High Frequency</a:t>
              </a:r>
            </a:p>
          </p:txBody>
        </p:sp>
        <p:sp>
          <p:nvSpPr>
            <p:cNvPr id="12359" name="Rectangle 71"/>
            <p:cNvSpPr>
              <a:spLocks/>
            </p:cNvSpPr>
            <p:nvPr/>
          </p:nvSpPr>
          <p:spPr bwMode="auto">
            <a:xfrm>
              <a:off x="7562444" y="4298906"/>
              <a:ext cx="105157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wrap="none" lIns="0" tIns="0" rIns="0" bIns="0" anchor="ctr">
              <a:spAutoFit/>
            </a:bodyPr>
            <a:lstStyle/>
            <a:p>
              <a:r>
                <a:rPr lang="en-US" sz="1300" b="1">
                  <a:solidFill>
                    <a:srgbClr val="595959"/>
                  </a:solidFill>
                  <a:latin typeface="Calibri" charset="0"/>
                  <a:cs typeface="Calibri" charset="0"/>
                  <a:sym typeface="Calibri" charset="0"/>
                </a:rPr>
                <a:t>Low Frequency</a:t>
              </a:r>
            </a:p>
          </p:txBody>
        </p:sp>
        <p:sp>
          <p:nvSpPr>
            <p:cNvPr id="12360" name="Line 72"/>
            <p:cNvSpPr>
              <a:spLocks noChangeShapeType="1"/>
            </p:cNvSpPr>
            <p:nvPr/>
          </p:nvSpPr>
          <p:spPr bwMode="auto">
            <a:xfrm>
              <a:off x="5806645" y="3841945"/>
              <a:ext cx="427508" cy="0"/>
            </a:xfrm>
            <a:prstGeom prst="line">
              <a:avLst/>
            </a:prstGeom>
            <a:noFill/>
            <a:ln w="25400">
              <a:solidFill>
                <a:schemeClr val="tx1"/>
              </a:solidFill>
              <a:prstDash val="solid"/>
              <a:round/>
              <a:headEnd type="stealth" w="med" len="med"/>
              <a:tailEnd type="stealth" w="med" len="med"/>
            </a:ln>
            <a:extLst>
              <a:ext uri="{909E8E84-426E-40dd-AFC4-6F175D3DCCD1}">
                <a14:hiddenFill xmlns:a14="http://schemas.microsoft.com/office/drawing/2010/main">
                  <a:noFill/>
                </a14:hiddenFill>
              </a:ext>
            </a:extLst>
          </p:spPr>
          <p:txBody>
            <a:bodyPr lIns="64291" tIns="32146" rIns="64291" bIns="32146"/>
            <a:lstStyle/>
            <a:p>
              <a:endParaRPr lang="en-US" sz="3200" b="1">
                <a:solidFill>
                  <a:srgbClr val="595959"/>
                </a:solidFill>
                <a:ea typeface="ＭＳ Ｐゴシック" charset="-128"/>
                <a:cs typeface="ＭＳ Ｐゴシック" charset="-128"/>
              </a:endParaRPr>
            </a:p>
          </p:txBody>
        </p:sp>
        <p:sp>
          <p:nvSpPr>
            <p:cNvPr id="12361" name="Line 73"/>
            <p:cNvSpPr>
              <a:spLocks noChangeShapeType="1"/>
            </p:cNvSpPr>
            <p:nvPr/>
          </p:nvSpPr>
          <p:spPr bwMode="auto">
            <a:xfrm>
              <a:off x="5806645" y="4725984"/>
              <a:ext cx="829344" cy="0"/>
            </a:xfrm>
            <a:prstGeom prst="line">
              <a:avLst/>
            </a:prstGeom>
            <a:noFill/>
            <a:ln w="25400">
              <a:solidFill>
                <a:schemeClr val="tx1"/>
              </a:solidFill>
              <a:prstDash val="solid"/>
              <a:round/>
              <a:headEnd type="stealth" w="med" len="med"/>
              <a:tailEnd type="stealth" w="med" len="med"/>
            </a:ln>
            <a:extLst>
              <a:ext uri="{909E8E84-426E-40dd-AFC4-6F175D3DCCD1}">
                <a14:hiddenFill xmlns:a14="http://schemas.microsoft.com/office/drawing/2010/main">
                  <a:noFill/>
                </a14:hiddenFill>
              </a:ext>
            </a:extLst>
          </p:spPr>
          <p:txBody>
            <a:bodyPr lIns="64291" tIns="32146" rIns="64291" bIns="32146"/>
            <a:lstStyle/>
            <a:p>
              <a:endParaRPr lang="en-US" sz="3200" b="1">
                <a:solidFill>
                  <a:srgbClr val="595959"/>
                </a:solidFill>
                <a:ea typeface="ＭＳ Ｐゴシック" charset="-128"/>
                <a:cs typeface="ＭＳ Ｐゴシック" charset="-128"/>
              </a:endParaRPr>
            </a:p>
          </p:txBody>
        </p:sp>
      </p:grpSp>
      <p:sp>
        <p:nvSpPr>
          <p:cNvPr id="83" name="Rectangle 82"/>
          <p:cNvSpPr/>
          <p:nvPr/>
        </p:nvSpPr>
        <p:spPr bwMode="auto">
          <a:xfrm>
            <a:off x="2441184" y="2745147"/>
            <a:ext cx="1318258" cy="394319"/>
          </a:xfrm>
          <a:prstGeom prst="rect">
            <a:avLst/>
          </a:prstGeom>
          <a:solidFill>
            <a:schemeClr val="bg1"/>
          </a:solidFill>
          <a:ln w="3175" cap="flat" cmpd="sng" algn="ctr">
            <a:solidFill>
              <a:srgbClr val="D9D9D9"/>
            </a:solidFill>
            <a:prstDash val="solid"/>
            <a:round/>
            <a:headEnd type="none" w="med" len="med"/>
            <a:tailEnd type="none" w="med" len="med"/>
          </a:ln>
          <a:effectLst>
            <a:outerShdw blurRad="127000" dist="38100" dir="2700000" sx="102000" sy="102000" algn="tl" rotWithShape="0">
              <a:srgbClr val="000000">
                <a:alpha val="43000"/>
              </a:srgbClr>
            </a:outerShdw>
          </a:effectLst>
        </p:spPr>
        <p:txBody>
          <a:bodyPr>
            <a:prstTxWarp prst="textNoShape">
              <a:avLst/>
            </a:prstTxWarp>
          </a:bodyPr>
          <a:lstStyle/>
          <a:p>
            <a:pPr>
              <a:defRPr/>
            </a:pPr>
            <a:r>
              <a:rPr lang="en-US" dirty="0" smtClean="0">
                <a:solidFill>
                  <a:srgbClr val="595959"/>
                </a:solidFill>
                <a:latin typeface="Eurostile"/>
                <a:ea typeface="ＭＳ Ｐゴシック" charset="-128"/>
                <a:cs typeface="Eurostile"/>
              </a:rPr>
              <a:t>Amplitude</a:t>
            </a:r>
            <a:endParaRPr lang="en-US" dirty="0">
              <a:solidFill>
                <a:srgbClr val="595959"/>
              </a:solidFill>
              <a:latin typeface="Eurostile"/>
              <a:ea typeface="ＭＳ Ｐゴシック" charset="-128"/>
              <a:cs typeface="Eurostile"/>
            </a:endParaRPr>
          </a:p>
        </p:txBody>
      </p:sp>
      <p:sp>
        <p:nvSpPr>
          <p:cNvPr id="84" name="Rectangle 83"/>
          <p:cNvSpPr/>
          <p:nvPr/>
        </p:nvSpPr>
        <p:spPr bwMode="auto">
          <a:xfrm>
            <a:off x="6830820" y="2746649"/>
            <a:ext cx="1318258" cy="394319"/>
          </a:xfrm>
          <a:prstGeom prst="rect">
            <a:avLst/>
          </a:prstGeom>
          <a:solidFill>
            <a:schemeClr val="bg1"/>
          </a:solidFill>
          <a:ln w="3175" cap="flat" cmpd="sng" algn="ctr">
            <a:solidFill>
              <a:srgbClr val="D9D9D9"/>
            </a:solidFill>
            <a:prstDash val="solid"/>
            <a:round/>
            <a:headEnd type="none" w="med" len="med"/>
            <a:tailEnd type="none" w="med" len="med"/>
          </a:ln>
          <a:effectLst>
            <a:outerShdw blurRad="127000" dist="38100" dir="2700000" sx="102000" sy="102000" algn="tl" rotWithShape="0">
              <a:srgbClr val="000000">
                <a:alpha val="43000"/>
              </a:srgbClr>
            </a:outerShdw>
          </a:effectLst>
        </p:spPr>
        <p:txBody>
          <a:bodyPr>
            <a:prstTxWarp prst="textNoShape">
              <a:avLst/>
            </a:prstTxWarp>
          </a:bodyPr>
          <a:lstStyle/>
          <a:p>
            <a:pPr>
              <a:defRPr/>
            </a:pPr>
            <a:r>
              <a:rPr lang="en-US" dirty="0" smtClean="0">
                <a:solidFill>
                  <a:srgbClr val="595959"/>
                </a:solidFill>
                <a:latin typeface="Eurostile"/>
                <a:ea typeface="ＭＳ Ｐゴシック" charset="-128"/>
                <a:cs typeface="Eurostile"/>
              </a:rPr>
              <a:t>Frequency</a:t>
            </a:r>
            <a:endParaRPr lang="en-US" dirty="0">
              <a:solidFill>
                <a:srgbClr val="595959"/>
              </a:solidFill>
              <a:latin typeface="Eurostile"/>
              <a:ea typeface="ＭＳ Ｐゴシック" charset="-128"/>
              <a:cs typeface="Eurostile"/>
            </a:endParaRPr>
          </a:p>
        </p:txBody>
      </p:sp>
      <p:sp>
        <p:nvSpPr>
          <p:cNvPr id="85" name="Rectangle 84"/>
          <p:cNvSpPr/>
          <p:nvPr/>
        </p:nvSpPr>
        <p:spPr bwMode="auto">
          <a:xfrm>
            <a:off x="678906" y="4001223"/>
            <a:ext cx="4541237" cy="1726040"/>
          </a:xfrm>
          <a:prstGeom prst="rect">
            <a:avLst/>
          </a:prstGeom>
          <a:solidFill>
            <a:schemeClr val="bg1"/>
          </a:solidFill>
          <a:ln w="3175" cap="flat" cmpd="sng" algn="ctr">
            <a:solidFill>
              <a:srgbClr val="D9D9D9"/>
            </a:solidFill>
            <a:prstDash val="solid"/>
            <a:round/>
            <a:headEnd type="none" w="med" len="med"/>
            <a:tailEnd type="none" w="med" len="med"/>
          </a:ln>
          <a:effectLst>
            <a:outerShdw blurRad="127000" dist="38100" dir="2700000" sx="102000" sy="102000" algn="tl" rotWithShape="0">
              <a:srgbClr val="000000">
                <a:alpha val="43000"/>
              </a:srgbClr>
            </a:outerShdw>
          </a:effectLst>
        </p:spPr>
        <p:txBody>
          <a:bodyPr>
            <a:prstTxWarp prst="textNoShape">
              <a:avLst/>
            </a:prstTxWarp>
          </a:bodyPr>
          <a:lstStyle/>
          <a:p>
            <a:pPr>
              <a:defRPr/>
            </a:pPr>
            <a:r>
              <a:rPr lang="en-US" sz="2000" dirty="0" smtClean="0">
                <a:solidFill>
                  <a:srgbClr val="595959"/>
                </a:solidFill>
                <a:latin typeface="Eurostile"/>
                <a:ea typeface="ＭＳ Ｐゴシック" charset="-128"/>
                <a:cs typeface="Eurostile"/>
              </a:rPr>
              <a:t>Field study</a:t>
            </a:r>
          </a:p>
          <a:p>
            <a:pPr marL="342900" indent="-342900">
              <a:buFont typeface="Arial"/>
              <a:buChar char="•"/>
              <a:defRPr/>
            </a:pPr>
            <a:r>
              <a:rPr lang="en-US" sz="2000" dirty="0" smtClean="0">
                <a:solidFill>
                  <a:srgbClr val="595959"/>
                </a:solidFill>
                <a:latin typeface="Eurostile"/>
                <a:ea typeface="ＭＳ Ｐゴシック" charset="-128"/>
                <a:cs typeface="Eurostile"/>
              </a:rPr>
              <a:t>mobile devices, free seating, resolution 480x320@30fps, no sunlight, lounge chairs</a:t>
            </a:r>
          </a:p>
        </p:txBody>
      </p:sp>
      <p:pic>
        <p:nvPicPr>
          <p:cNvPr id="86" name="Picture 6"/>
          <p:cNvPicPr>
            <a:picLocks noChangeAspect="1" noChangeArrowheads="1"/>
          </p:cNvPicPr>
          <p:nvPr/>
        </p:nvPicPr>
        <p:blipFill rotWithShape="1">
          <a:blip r:embed="rId2">
            <a:extLst>
              <a:ext uri="{28A0092B-C50C-407E-A947-70E740481C1C}">
                <a14:useLocalDpi xmlns:a14="http://schemas.microsoft.com/office/drawing/2010/main" val="0"/>
              </a:ext>
            </a:extLst>
          </a:blip>
          <a:srcRect r="54973"/>
          <a:stretch/>
        </p:blipFill>
        <p:spPr bwMode="auto">
          <a:xfrm flipH="1">
            <a:off x="5872839" y="3958069"/>
            <a:ext cx="916702" cy="1919203"/>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spTree>
    <p:extLst>
      <p:ext uri="{BB962C8B-B14F-4D97-AF65-F5344CB8AC3E}">
        <p14:creationId xmlns:p14="http://schemas.microsoft.com/office/powerpoint/2010/main" val="20455526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dirty="0" smtClean="0">
                <a:latin typeface="Eurostile"/>
                <a:cs typeface="Eurostile"/>
              </a:rPr>
              <a:t>Blurriness, noise and motion flicker</a:t>
            </a:r>
            <a:endParaRPr lang="en-US" dirty="0">
              <a:latin typeface="Eurostile"/>
              <a:cs typeface="Eurostile"/>
            </a:endParaRPr>
          </a:p>
        </p:txBody>
      </p:sp>
      <p:pic>
        <p:nvPicPr>
          <p:cNvPr id="7" name="Picture 6" descr="qs_p_a-eps-converted-to.pdf"/>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973962" y="3606327"/>
            <a:ext cx="3745651" cy="2913283"/>
          </a:xfrm>
          <a:prstGeom prst="rect">
            <a:avLst/>
          </a:prstGeom>
          <a:effectLst>
            <a:outerShdw blurRad="50800" dist="38100" dir="2700000" algn="tl" rotWithShape="0">
              <a:prstClr val="black">
                <a:alpha val="40000"/>
              </a:prstClr>
            </a:outerShdw>
          </a:effectLst>
        </p:spPr>
      </p:pic>
      <p:pic>
        <p:nvPicPr>
          <p:cNvPr id="3" name="elephants_480x320@25_Q10_SD-A4P1.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10"/>
          <a:stretch>
            <a:fillRect/>
          </a:stretch>
        </p:blipFill>
        <p:spPr>
          <a:xfrm>
            <a:off x="179511" y="661145"/>
            <a:ext cx="4212469" cy="2808312"/>
          </a:xfrm>
          <a:prstGeom prst="rect">
            <a:avLst/>
          </a:prstGeom>
          <a:effectLst>
            <a:outerShdw blurRad="127000" dist="38100" dir="2700000" sx="102000" sy="102000" algn="tl" rotWithShape="0">
              <a:prstClr val="black">
                <a:alpha val="40000"/>
              </a:prstClr>
            </a:outerShdw>
          </a:effectLst>
        </p:spPr>
      </p:pic>
      <p:pic>
        <p:nvPicPr>
          <p:cNvPr id="8" name="desert_480x320@30_Q24_QS-A36P10.mp4">
            <a:hlinkClick r:id="" action="ppaction://media"/>
          </p:cNvPr>
          <p:cNvPicPr>
            <a:picLocks noChangeAspect="1"/>
          </p:cNvPicPr>
          <p:nvPr>
            <a:videoFile r:link="rId4"/>
            <p:extLst>
              <p:ext uri="{DAA4B4D4-6D71-4841-9C94-3DE7FCFB9230}">
                <p14:media xmlns:p14="http://schemas.microsoft.com/office/powerpoint/2010/main" r:embed="rId3"/>
              </p:ext>
            </p:extLst>
          </p:nvPr>
        </p:nvPicPr>
        <p:blipFill>
          <a:blip r:embed="rId11"/>
          <a:stretch>
            <a:fillRect/>
          </a:stretch>
        </p:blipFill>
        <p:spPr>
          <a:xfrm>
            <a:off x="4644008" y="661145"/>
            <a:ext cx="4248472" cy="2832315"/>
          </a:xfrm>
          <a:prstGeom prst="rect">
            <a:avLst/>
          </a:prstGeom>
          <a:effectLst>
            <a:outerShdw blurRad="127000" dist="38100" dir="2700000" sx="102000" sy="102000" algn="tl" rotWithShape="0">
              <a:prstClr val="black">
                <a:alpha val="40000"/>
              </a:prstClr>
            </a:outerShdw>
          </a:effectLst>
        </p:spPr>
      </p:pic>
      <p:pic>
        <p:nvPicPr>
          <p:cNvPr id="9" name="RushFieldCuts_480x320@30_Q20_TS-A3P3.mp4">
            <a:hlinkClick r:id="" action="ppaction://media"/>
          </p:cNvPr>
          <p:cNvPicPr>
            <a:picLocks noChangeAspect="1"/>
          </p:cNvPicPr>
          <p:nvPr>
            <a:videoFile r:link="rId6"/>
            <p:extLst>
              <p:ext uri="{DAA4B4D4-6D71-4841-9C94-3DE7FCFB9230}">
                <p14:media xmlns:p14="http://schemas.microsoft.com/office/powerpoint/2010/main" r:embed="rId5"/>
              </p:ext>
            </p:extLst>
          </p:nvPr>
        </p:nvPicPr>
        <p:blipFill>
          <a:blip r:embed="rId12"/>
          <a:stretch>
            <a:fillRect/>
          </a:stretch>
        </p:blipFill>
        <p:spPr>
          <a:xfrm>
            <a:off x="179512" y="3685481"/>
            <a:ext cx="4259795" cy="2839863"/>
          </a:xfrm>
          <a:prstGeom prst="rect">
            <a:avLst/>
          </a:prstGeom>
          <a:effectLst>
            <a:outerShdw blurRad="127000" dist="38100" dir="2700000" sx="102000" sy="102000" algn="tl" rotWithShape="0">
              <a:prstClr val="black">
                <a:alpha val="40000"/>
              </a:prstClr>
            </a:outerShdw>
          </a:effectLst>
        </p:spPr>
      </p:pic>
      <p:sp>
        <p:nvSpPr>
          <p:cNvPr id="5" name="Line Callout 1 4"/>
          <p:cNvSpPr/>
          <p:nvPr/>
        </p:nvSpPr>
        <p:spPr>
          <a:xfrm>
            <a:off x="251520" y="2348880"/>
            <a:ext cx="2088232" cy="1080120"/>
          </a:xfrm>
          <a:prstGeom prst="borderCallout1">
            <a:avLst>
              <a:gd name="adj1" fmla="val -12520"/>
              <a:gd name="adj2" fmla="val 49900"/>
              <a:gd name="adj3" fmla="val -156419"/>
              <a:gd name="adj4" fmla="val 48369"/>
            </a:avLst>
          </a:prstGeom>
          <a:solidFill>
            <a:srgbClr val="E7BB01"/>
          </a:solidFill>
          <a:ln w="57150" cmpd="sng">
            <a:solidFill>
              <a:schemeClr val="accent6"/>
            </a:solidFill>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bodyPr>
          <a:lstStyle/>
          <a:p>
            <a:pPr algn="ctr"/>
            <a:r>
              <a:rPr lang="en-US" sz="2000" dirty="0" smtClean="0">
                <a:solidFill>
                  <a:srgbClr val="000000"/>
                </a:solidFill>
                <a:latin typeface="Eurostile"/>
                <a:cs typeface="Eurostile"/>
              </a:rPr>
              <a:t>change of H.264 compression strength</a:t>
            </a:r>
            <a:endParaRPr lang="en-US" sz="2000" dirty="0">
              <a:solidFill>
                <a:srgbClr val="000000"/>
              </a:solidFill>
              <a:latin typeface="Eurostile"/>
              <a:cs typeface="Eurostile"/>
            </a:endParaRPr>
          </a:p>
        </p:txBody>
      </p:sp>
      <p:sp>
        <p:nvSpPr>
          <p:cNvPr id="12" name="Line Callout 1 11"/>
          <p:cNvSpPr/>
          <p:nvPr/>
        </p:nvSpPr>
        <p:spPr>
          <a:xfrm>
            <a:off x="4716016" y="2636912"/>
            <a:ext cx="2088232" cy="720080"/>
          </a:xfrm>
          <a:prstGeom prst="borderCallout1">
            <a:avLst>
              <a:gd name="adj1" fmla="val -8768"/>
              <a:gd name="adj2" fmla="val 9783"/>
              <a:gd name="adj3" fmla="val -280247"/>
              <a:gd name="adj4" fmla="val -59686"/>
            </a:avLst>
          </a:prstGeom>
          <a:solidFill>
            <a:srgbClr val="E7BB01"/>
          </a:solidFill>
          <a:ln w="57150" cmpd="sng">
            <a:solidFill>
              <a:schemeClr val="accent6"/>
            </a:solidFill>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bodyPr>
          <a:lstStyle/>
          <a:p>
            <a:pPr algn="ctr"/>
            <a:r>
              <a:rPr lang="en-US" sz="2000" dirty="0" smtClean="0">
                <a:solidFill>
                  <a:srgbClr val="000000"/>
                </a:solidFill>
                <a:latin typeface="Eurostile"/>
                <a:cs typeface="Eurostile"/>
              </a:rPr>
              <a:t>change of resolution</a:t>
            </a:r>
            <a:endParaRPr lang="en-US" sz="2000" dirty="0">
              <a:solidFill>
                <a:srgbClr val="000000"/>
              </a:solidFill>
              <a:latin typeface="Eurostile"/>
              <a:cs typeface="Eurostile"/>
            </a:endParaRPr>
          </a:p>
        </p:txBody>
      </p:sp>
      <p:sp>
        <p:nvSpPr>
          <p:cNvPr id="13" name="Line Callout 1 12"/>
          <p:cNvSpPr/>
          <p:nvPr/>
        </p:nvSpPr>
        <p:spPr>
          <a:xfrm>
            <a:off x="2267744" y="5733256"/>
            <a:ext cx="2088232" cy="720080"/>
          </a:xfrm>
          <a:prstGeom prst="borderCallout1">
            <a:avLst>
              <a:gd name="adj1" fmla="val -16273"/>
              <a:gd name="adj2" fmla="val 93251"/>
              <a:gd name="adj3" fmla="val -704263"/>
              <a:gd name="adj4" fmla="val 121484"/>
            </a:avLst>
          </a:prstGeom>
          <a:solidFill>
            <a:srgbClr val="E7BB01"/>
          </a:solidFill>
          <a:ln w="57150" cmpd="sng">
            <a:solidFill>
              <a:schemeClr val="accent6"/>
            </a:solidFill>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bodyPr>
          <a:lstStyle/>
          <a:p>
            <a:pPr algn="ctr"/>
            <a:r>
              <a:rPr lang="en-US" sz="2000" dirty="0" smtClean="0">
                <a:solidFill>
                  <a:srgbClr val="000000"/>
                </a:solidFill>
                <a:latin typeface="Eurostile"/>
                <a:cs typeface="Eurostile"/>
              </a:rPr>
              <a:t>change of</a:t>
            </a:r>
            <a:br>
              <a:rPr lang="en-US" sz="2000" dirty="0" smtClean="0">
                <a:solidFill>
                  <a:srgbClr val="000000"/>
                </a:solidFill>
                <a:latin typeface="Eurostile"/>
                <a:cs typeface="Eurostile"/>
              </a:rPr>
            </a:br>
            <a:r>
              <a:rPr lang="en-US" sz="2000" dirty="0" smtClean="0">
                <a:solidFill>
                  <a:srgbClr val="000000"/>
                </a:solidFill>
                <a:latin typeface="Eurostile"/>
                <a:cs typeface="Eurostile"/>
              </a:rPr>
              <a:t>frame rate</a:t>
            </a:r>
            <a:endParaRPr lang="en-US" sz="2000" dirty="0">
              <a:solidFill>
                <a:srgbClr val="000000"/>
              </a:solidFill>
              <a:latin typeface="Eurostile"/>
              <a:cs typeface="Eurostile"/>
            </a:endParaRPr>
          </a:p>
        </p:txBody>
      </p:sp>
    </p:spTree>
    <p:extLst>
      <p:ext uri="{BB962C8B-B14F-4D97-AF65-F5344CB8AC3E}">
        <p14:creationId xmlns:p14="http://schemas.microsoft.com/office/powerpoint/2010/main" val="396548559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1" nodeType="clickEffect">
                                  <p:stCondLst>
                                    <p:cond delay="0"/>
                                  </p:stCondLst>
                                  <p:childTnLst>
                                    <p:set>
                                      <p:cBhvr>
                                        <p:cTn id="14" dur="1" fill="hold">
                                          <p:stCondLst>
                                            <p:cond delay="0"/>
                                          </p:stCondLst>
                                        </p:cTn>
                                        <p:tgtEl>
                                          <p:spTgt spid="5"/>
                                        </p:tgtEl>
                                        <p:attrNameLst>
                                          <p:attrName>style.visibility</p:attrName>
                                        </p:attrNameLst>
                                      </p:cBhvr>
                                      <p:to>
                                        <p:strVal val="hidden"/>
                                      </p:to>
                                    </p:set>
                                  </p:childTnLst>
                                </p:cTn>
                              </p:par>
                              <p:par>
                                <p:cTn id="15" presetID="1" presetClass="mediacall" presetSubtype="0" fill="hold" nodeType="withEffect">
                                  <p:stCondLst>
                                    <p:cond delay="0"/>
                                  </p:stCondLst>
                                  <p:childTnLst>
                                    <p:cmd type="call" cmd="playFrom(0.0)">
                                      <p:cBhvr>
                                        <p:cTn id="16" dur="15560" fill="hold"/>
                                        <p:tgtEl>
                                          <p:spTgt spid="3"/>
                                        </p:tgtEl>
                                      </p:cBhvr>
                                    </p:cmd>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12"/>
                                        </p:tgtEl>
                                        <p:attrNameLst>
                                          <p:attrName>style.visibility</p:attrName>
                                        </p:attrNameLst>
                                      </p:cBhvr>
                                      <p:to>
                                        <p:strVal val="hidden"/>
                                      </p:to>
                                    </p:set>
                                  </p:childTnLst>
                                </p:cTn>
                              </p:par>
                              <p:par>
                                <p:cTn id="21" presetID="3" presetClass="mediacall" presetSubtype="0" fill="hold" nodeType="withEffect">
                                  <p:stCondLst>
                                    <p:cond delay="0"/>
                                  </p:stCondLst>
                                  <p:childTnLst>
                                    <p:cmd type="call" cmd="stop">
                                      <p:cBhvr>
                                        <p:cTn id="22" dur="1" fill="hold"/>
                                        <p:tgtEl>
                                          <p:spTgt spid="3"/>
                                        </p:tgtEl>
                                      </p:cBhvr>
                                    </p:cmd>
                                  </p:childTnLst>
                                </p:cTn>
                              </p:par>
                              <p:par>
                                <p:cTn id="23" presetID="1" presetClass="mediacall" presetSubtype="0" fill="hold" nodeType="withEffect">
                                  <p:stCondLst>
                                    <p:cond delay="0"/>
                                  </p:stCondLst>
                                  <p:childTnLst>
                                    <p:cmd type="call" cmd="playFrom(0.0)">
                                      <p:cBhvr>
                                        <p:cTn id="24" dur="13000" fill="hold"/>
                                        <p:tgtEl>
                                          <p:spTgt spid="8"/>
                                        </p:tgtEl>
                                      </p:cBhvr>
                                    </p:cmd>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grpId="1" nodeType="clickEffect">
                                  <p:stCondLst>
                                    <p:cond delay="0"/>
                                  </p:stCondLst>
                                  <p:childTnLst>
                                    <p:set>
                                      <p:cBhvr>
                                        <p:cTn id="28" dur="1" fill="hold">
                                          <p:stCondLst>
                                            <p:cond delay="0"/>
                                          </p:stCondLst>
                                        </p:cTn>
                                        <p:tgtEl>
                                          <p:spTgt spid="13"/>
                                        </p:tgtEl>
                                        <p:attrNameLst>
                                          <p:attrName>style.visibility</p:attrName>
                                        </p:attrNameLst>
                                      </p:cBhvr>
                                      <p:to>
                                        <p:strVal val="hidden"/>
                                      </p:to>
                                    </p:set>
                                  </p:childTnLst>
                                </p:cTn>
                              </p:par>
                              <p:par>
                                <p:cTn id="29" presetID="3" presetClass="mediacall" presetSubtype="0" fill="hold" nodeType="withEffect">
                                  <p:stCondLst>
                                    <p:cond delay="0"/>
                                  </p:stCondLst>
                                  <p:childTnLst>
                                    <p:cmd type="call" cmd="stop">
                                      <p:cBhvr>
                                        <p:cTn id="30" dur="1" fill="hold"/>
                                        <p:tgtEl>
                                          <p:spTgt spid="8"/>
                                        </p:tgtEl>
                                      </p:cBhvr>
                                    </p:cmd>
                                  </p:childTnLst>
                                </p:cTn>
                              </p:par>
                              <p:par>
                                <p:cTn id="31" presetID="1" presetClass="mediacall" presetSubtype="0" fill="hold" nodeType="withEffect">
                                  <p:stCondLst>
                                    <p:cond delay="0"/>
                                  </p:stCondLst>
                                  <p:childTnLst>
                                    <p:cmd type="call" cmd="playFrom(0.0)">
                                      <p:cBhvr>
                                        <p:cTn id="32" dur="13000" fill="hold"/>
                                        <p:tgtEl>
                                          <p:spTgt spid="9"/>
                                        </p:tgtEl>
                                      </p:cBhvr>
                                    </p:cmd>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childTnLst>
                                </p:cTn>
                              </p:par>
                              <p:par>
                                <p:cTn id="37" presetID="3" presetClass="mediacall" presetSubtype="0" fill="hold" nodeType="withEffect">
                                  <p:stCondLst>
                                    <p:cond delay="0"/>
                                  </p:stCondLst>
                                  <p:childTnLst>
                                    <p:cmd type="call" cmd="stop">
                                      <p:cBhvr>
                                        <p:cTn id="38" dur="1"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39" restart="whenNotActive" fill="hold" evtFilter="cancelBubble" nodeType="interactiveSeq">
                <p:stCondLst>
                  <p:cond evt="onClick" delay="0">
                    <p:tgtEl>
                      <p:spTgt spid="3"/>
                    </p:tgtEl>
                  </p:cond>
                </p:stCondLst>
                <p:endSync evt="end" delay="0">
                  <p:rtn val="all"/>
                </p:endSync>
                <p:childTnLst>
                  <p:par>
                    <p:cTn id="40" fill="hold">
                      <p:stCondLst>
                        <p:cond delay="0"/>
                      </p:stCondLst>
                      <p:childTnLst>
                        <p:par>
                          <p:cTn id="41" fill="hold">
                            <p:stCondLst>
                              <p:cond delay="0"/>
                            </p:stCondLst>
                            <p:childTnLst>
                              <p:par>
                                <p:cTn id="42" presetID="2" presetClass="mediacall" presetSubtype="0" fill="hold" nodeType="clickEffect">
                                  <p:stCondLst>
                                    <p:cond delay="0"/>
                                  </p:stCondLst>
                                  <p:childTnLst>
                                    <p:cmd type="call" cmd="togglePause">
                                      <p:cBhvr>
                                        <p:cTn id="43" dur="1" fill="hold"/>
                                        <p:tgtEl>
                                          <p:spTgt spid="3"/>
                                        </p:tgtEl>
                                      </p:cBhvr>
                                    </p:cmd>
                                  </p:childTnLst>
                                </p:cTn>
                              </p:par>
                            </p:childTnLst>
                          </p:cTn>
                        </p:par>
                      </p:childTnLst>
                    </p:cTn>
                  </p:par>
                </p:childTnLst>
              </p:cTn>
              <p:nextCondLst>
                <p:cond evt="onClick" delay="0">
                  <p:tgtEl>
                    <p:spTgt spid="3"/>
                  </p:tgtEl>
                </p:cond>
              </p:nextCondLst>
            </p:seq>
            <p:video>
              <p:cMediaNode vol="80000">
                <p:cTn id="44" fill="hold" display="0">
                  <p:stCondLst>
                    <p:cond delay="indefinite"/>
                  </p:stCondLst>
                </p:cTn>
                <p:tgtEl>
                  <p:spTgt spid="3"/>
                </p:tgtEl>
              </p:cMediaNode>
            </p:video>
            <p:seq concurrent="1" nextAc="seek">
              <p:cTn id="45" restart="whenNotActive" fill="hold" evtFilter="cancelBubble" nodeType="interactiveSeq">
                <p:stCondLst>
                  <p:cond evt="onClick" delay="0">
                    <p:tgtEl>
                      <p:spTgt spid="8"/>
                    </p:tgtEl>
                  </p:cond>
                </p:stCondLst>
                <p:endSync evt="end" delay="0">
                  <p:rtn val="all"/>
                </p:endSync>
                <p:childTnLst>
                  <p:par>
                    <p:cTn id="46" fill="hold">
                      <p:stCondLst>
                        <p:cond delay="0"/>
                      </p:stCondLst>
                      <p:childTnLst>
                        <p:par>
                          <p:cTn id="47" fill="hold">
                            <p:stCondLst>
                              <p:cond delay="0"/>
                            </p:stCondLst>
                            <p:childTnLst>
                              <p:par>
                                <p:cTn id="48" presetID="2" presetClass="mediacall" presetSubtype="0" fill="hold" nodeType="clickEffect">
                                  <p:stCondLst>
                                    <p:cond delay="0"/>
                                  </p:stCondLst>
                                  <p:childTnLst>
                                    <p:cmd type="call" cmd="togglePause">
                                      <p:cBhvr>
                                        <p:cTn id="49" dur="1" fill="hold"/>
                                        <p:tgtEl>
                                          <p:spTgt spid="8"/>
                                        </p:tgtEl>
                                      </p:cBhvr>
                                    </p:cmd>
                                  </p:childTnLst>
                                </p:cTn>
                              </p:par>
                            </p:childTnLst>
                          </p:cTn>
                        </p:par>
                      </p:childTnLst>
                    </p:cTn>
                  </p:par>
                </p:childTnLst>
              </p:cTn>
              <p:nextCondLst>
                <p:cond evt="onClick" delay="0">
                  <p:tgtEl>
                    <p:spTgt spid="8"/>
                  </p:tgtEl>
                </p:cond>
              </p:nextCondLst>
            </p:seq>
            <p:video>
              <p:cMediaNode vol="80000">
                <p:cTn id="50" fill="hold" display="0">
                  <p:stCondLst>
                    <p:cond delay="indefinite"/>
                  </p:stCondLst>
                </p:cTn>
                <p:tgtEl>
                  <p:spTgt spid="8"/>
                </p:tgtEl>
              </p:cMediaNode>
            </p:video>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0"/>
                      </p:stCondLst>
                      <p:childTnLst>
                        <p:par>
                          <p:cTn id="53" fill="hold">
                            <p:stCondLst>
                              <p:cond delay="0"/>
                            </p:stCondLst>
                            <p:childTnLst>
                              <p:par>
                                <p:cTn id="54" presetID="2" presetClass="mediacall" presetSubtype="0" fill="hold" nodeType="clickEffect">
                                  <p:stCondLst>
                                    <p:cond delay="0"/>
                                  </p:stCondLst>
                                  <p:childTnLst>
                                    <p:cmd type="call" cmd="togglePause">
                                      <p:cBhvr>
                                        <p:cTn id="55" dur="1" fill="hold"/>
                                        <p:tgtEl>
                                          <p:spTgt spid="9"/>
                                        </p:tgtEl>
                                      </p:cBhvr>
                                    </p:cmd>
                                  </p:childTnLst>
                                </p:cTn>
                              </p:par>
                            </p:childTnLst>
                          </p:cTn>
                        </p:par>
                      </p:childTnLst>
                    </p:cTn>
                  </p:par>
                </p:childTnLst>
              </p:cTn>
              <p:nextCondLst>
                <p:cond evt="onClick" delay="0">
                  <p:tgtEl>
                    <p:spTgt spid="9"/>
                  </p:tgtEl>
                </p:cond>
              </p:nextCondLst>
            </p:seq>
            <p:video>
              <p:cMediaNode vol="80000">
                <p:cTn id="56" fill="hold" display="0">
                  <p:stCondLst>
                    <p:cond delay="indefinite"/>
                  </p:stCondLst>
                </p:cTn>
                <p:tgtEl>
                  <p:spTgt spid="9"/>
                </p:tgtEl>
              </p:cMediaNode>
            </p:video>
          </p:childTnLst>
        </p:cTn>
      </p:par>
    </p:tnLst>
    <p:bldLst>
      <p:bldP spid="5" grpId="0" animBg="1"/>
      <p:bldP spid="5" grpId="1" animBg="1"/>
      <p:bldP spid="12" grpId="0" animBg="1"/>
      <p:bldP spid="12" grpId="1" animBg="1"/>
      <p:bldP spid="13" grpId="0" animBg="1"/>
      <p:bldP spid="13" grpId="1"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ltLang="zh-CN" dirty="0">
                <a:latin typeface="Eurostile"/>
                <a:cs typeface="Eurostile"/>
              </a:rPr>
              <a:t>Blurriness, noise and motion </a:t>
            </a:r>
            <a:r>
              <a:rPr lang="en-US" altLang="zh-CN" dirty="0" smtClean="0">
                <a:latin typeface="Eurostile"/>
                <a:cs typeface="Eurostile"/>
              </a:rPr>
              <a:t>flicker</a:t>
            </a:r>
            <a:endParaRPr lang="en-US" dirty="0">
              <a:latin typeface="Eurostile"/>
              <a:cs typeface="Eurostile"/>
            </a:endParaRPr>
          </a:p>
        </p:txBody>
      </p:sp>
      <p:sp>
        <p:nvSpPr>
          <p:cNvPr id="25" name="Rectangle 24"/>
          <p:cNvSpPr/>
          <p:nvPr/>
        </p:nvSpPr>
        <p:spPr bwMode="auto">
          <a:xfrm>
            <a:off x="2804783" y="797561"/>
            <a:ext cx="3906524" cy="534815"/>
          </a:xfrm>
          <a:prstGeom prst="rect">
            <a:avLst/>
          </a:prstGeom>
          <a:solidFill>
            <a:schemeClr val="bg1"/>
          </a:solidFill>
          <a:ln w="3175" cap="flat" cmpd="sng" algn="ctr">
            <a:noFill/>
            <a:prstDash val="solid"/>
            <a:round/>
            <a:headEnd type="none" w="med" len="med"/>
            <a:tailEnd type="none" w="med" len="med"/>
          </a:ln>
          <a:effectLst>
            <a:outerShdw blurRad="127000" dist="38100" dir="2700000" sx="102000" sy="102000" algn="tl" rotWithShape="0">
              <a:srgbClr val="000000">
                <a:alpha val="43000"/>
              </a:srgbClr>
            </a:outerShdw>
          </a:effectLst>
        </p:spPr>
        <p:txBody>
          <a:bodyPr>
            <a:prstTxWarp prst="textNoShape">
              <a:avLst/>
            </a:prstTxWarp>
          </a:bodyPr>
          <a:lstStyle/>
          <a:p>
            <a:pPr>
              <a:defRPr/>
            </a:pPr>
            <a:r>
              <a:rPr lang="en-US" sz="2400" dirty="0" smtClean="0">
                <a:solidFill>
                  <a:srgbClr val="595959"/>
                </a:solidFill>
                <a:latin typeface="Eurostile"/>
                <a:ea typeface="ＭＳ Ｐゴシック" charset="-128"/>
                <a:cs typeface="Eurostile"/>
              </a:rPr>
              <a:t>Three influential factors</a:t>
            </a:r>
            <a:endParaRPr lang="en-US" sz="2400" dirty="0">
              <a:solidFill>
                <a:srgbClr val="595959"/>
              </a:solidFill>
              <a:latin typeface="Eurostile"/>
              <a:ea typeface="ＭＳ Ｐゴシック" charset="-128"/>
              <a:cs typeface="Eurostile"/>
            </a:endParaRPr>
          </a:p>
        </p:txBody>
      </p:sp>
      <p:sp>
        <p:nvSpPr>
          <p:cNvPr id="26" name="Rectangle 25"/>
          <p:cNvSpPr/>
          <p:nvPr/>
        </p:nvSpPr>
        <p:spPr bwMode="auto">
          <a:xfrm>
            <a:off x="467164" y="1628018"/>
            <a:ext cx="3996391" cy="2161022"/>
          </a:xfrm>
          <a:prstGeom prst="rect">
            <a:avLst/>
          </a:prstGeom>
          <a:solidFill>
            <a:srgbClr val="FFE7CC"/>
          </a:solidFill>
          <a:ln w="3175" cap="flat" cmpd="sng" algn="ctr">
            <a:solidFill>
              <a:srgbClr val="D9D9D9"/>
            </a:solidFill>
            <a:prstDash val="solid"/>
            <a:round/>
            <a:headEnd type="none" w="med" len="med"/>
            <a:tailEnd type="none" w="med" len="med"/>
          </a:ln>
          <a:effectLst>
            <a:outerShdw blurRad="127000" dist="38100" dir="2700000" sx="102000" sy="102000" algn="tl" rotWithShape="0">
              <a:prstClr val="black">
                <a:alpha val="40000"/>
              </a:prstClr>
            </a:outerShdw>
          </a:effectLst>
        </p:spPr>
        <p:txBody>
          <a:bodyPr>
            <a:prstTxWarp prst="textNoShape">
              <a:avLst/>
            </a:prstTxWarp>
          </a:bodyPr>
          <a:lstStyle/>
          <a:p>
            <a:pPr>
              <a:defRPr/>
            </a:pPr>
            <a:r>
              <a:rPr lang="en-US" sz="2400" dirty="0" smtClean="0">
                <a:solidFill>
                  <a:srgbClr val="595959"/>
                </a:solidFill>
                <a:latin typeface="Eurostile"/>
                <a:ea typeface="ＭＳ Ｐゴシック" charset="-128"/>
                <a:cs typeface="Eurostile"/>
              </a:rPr>
              <a:t>Amplitude</a:t>
            </a:r>
          </a:p>
          <a:p>
            <a:pPr>
              <a:defRPr/>
            </a:pPr>
            <a:r>
              <a:rPr lang="en-US" sz="2000" b="1" dirty="0" smtClean="0">
                <a:solidFill>
                  <a:srgbClr val="595959"/>
                </a:solidFill>
                <a:latin typeface="Eurostile"/>
                <a:ea typeface="ＭＳ Ｐゴシック" charset="-128"/>
                <a:cs typeface="Eurostile"/>
              </a:rPr>
              <a:t>Most dominant effect</a:t>
            </a:r>
          </a:p>
          <a:p>
            <a:pPr>
              <a:defRPr/>
            </a:pPr>
            <a:r>
              <a:rPr lang="en-US" dirty="0" smtClean="0">
                <a:solidFill>
                  <a:srgbClr val="595959"/>
                </a:solidFill>
                <a:latin typeface="Eurostile"/>
                <a:ea typeface="ＭＳ Ｐゴシック" charset="-128"/>
                <a:cs typeface="Eurostile"/>
              </a:rPr>
              <a:t>Flicker is</a:t>
            </a:r>
          </a:p>
          <a:p>
            <a:pPr marL="285750" indent="-285750">
              <a:buFont typeface="Arial"/>
              <a:buChar char="•"/>
              <a:defRPr/>
            </a:pPr>
            <a:r>
              <a:rPr lang="en-US" dirty="0" smtClean="0">
                <a:solidFill>
                  <a:srgbClr val="595959"/>
                </a:solidFill>
                <a:latin typeface="Eurostile"/>
                <a:ea typeface="ＭＳ Ｐゴシック" charset="-128"/>
                <a:cs typeface="Eurostile"/>
              </a:rPr>
              <a:t>almost undetectable for amplitudes with H.264 quantization factors </a:t>
            </a:r>
            <a:r>
              <a:rPr lang="en-US" i="1" dirty="0" smtClean="0">
                <a:solidFill>
                  <a:srgbClr val="595959"/>
                </a:solidFill>
                <a:latin typeface="Times"/>
                <a:ea typeface="ＭＳ Ｐゴシック" charset="-128"/>
                <a:cs typeface="Times"/>
              </a:rPr>
              <a:t>&lt;8</a:t>
            </a:r>
          </a:p>
          <a:p>
            <a:pPr marL="285750" indent="-285750">
              <a:buFont typeface="Arial"/>
              <a:buChar char="•"/>
              <a:defRPr/>
            </a:pPr>
            <a:r>
              <a:rPr lang="en-US" dirty="0" smtClean="0">
                <a:solidFill>
                  <a:srgbClr val="595959"/>
                </a:solidFill>
                <a:latin typeface="Eurostile"/>
                <a:ea typeface="ＭＳ Ｐゴシック" charset="-128"/>
                <a:cs typeface="Eurostile"/>
              </a:rPr>
              <a:t>almost always detectable for larger amplitudes</a:t>
            </a:r>
            <a:endParaRPr lang="en-US" dirty="0">
              <a:solidFill>
                <a:srgbClr val="595959"/>
              </a:solidFill>
              <a:latin typeface="Eurostile"/>
              <a:ea typeface="ＭＳ Ｐゴシック" charset="-128"/>
              <a:cs typeface="Eurostile"/>
            </a:endParaRPr>
          </a:p>
        </p:txBody>
      </p:sp>
      <p:sp>
        <p:nvSpPr>
          <p:cNvPr id="9" name="Rectangle 8"/>
          <p:cNvSpPr/>
          <p:nvPr/>
        </p:nvSpPr>
        <p:spPr bwMode="auto">
          <a:xfrm>
            <a:off x="4890396" y="2813945"/>
            <a:ext cx="3601461" cy="2005022"/>
          </a:xfrm>
          <a:prstGeom prst="rect">
            <a:avLst/>
          </a:prstGeom>
          <a:solidFill>
            <a:srgbClr val="FFE7CC"/>
          </a:solidFill>
          <a:ln w="3175" cap="flat" cmpd="sng" algn="ctr">
            <a:solidFill>
              <a:srgbClr val="D9D9D9"/>
            </a:solidFill>
            <a:prstDash val="solid"/>
            <a:round/>
            <a:headEnd type="none" w="med" len="med"/>
            <a:tailEnd type="none" w="med" len="med"/>
          </a:ln>
          <a:effectLst>
            <a:outerShdw blurRad="127000" dist="38100" dir="2700000" sx="102000" sy="102000" algn="tl" rotWithShape="0">
              <a:prstClr val="black">
                <a:alpha val="40000"/>
              </a:prstClr>
            </a:outerShdw>
          </a:effectLst>
        </p:spPr>
        <p:txBody>
          <a:bodyPr>
            <a:prstTxWarp prst="textNoShape">
              <a:avLst/>
            </a:prstTxWarp>
          </a:bodyPr>
          <a:lstStyle/>
          <a:p>
            <a:pPr>
              <a:defRPr/>
            </a:pPr>
            <a:r>
              <a:rPr lang="en-US" sz="2400" dirty="0" smtClean="0">
                <a:solidFill>
                  <a:srgbClr val="595959"/>
                </a:solidFill>
                <a:latin typeface="Eurostile"/>
                <a:ea typeface="ＭＳ Ｐゴシック" charset="-128"/>
                <a:cs typeface="Eurostile"/>
              </a:rPr>
              <a:t>Frequency</a:t>
            </a:r>
          </a:p>
          <a:p>
            <a:pPr>
              <a:defRPr/>
            </a:pPr>
            <a:r>
              <a:rPr lang="en-US" sz="2000" b="1" dirty="0" smtClean="0">
                <a:solidFill>
                  <a:srgbClr val="595959"/>
                </a:solidFill>
                <a:latin typeface="Eurostile"/>
                <a:ea typeface="ＭＳ Ｐゴシック" charset="-128"/>
                <a:cs typeface="Eurostile"/>
              </a:rPr>
              <a:t>Major effect</a:t>
            </a:r>
          </a:p>
          <a:p>
            <a:pPr>
              <a:defRPr/>
            </a:pPr>
            <a:r>
              <a:rPr lang="en-US" dirty="0">
                <a:solidFill>
                  <a:srgbClr val="595959"/>
                </a:solidFill>
                <a:latin typeface="Eurostile"/>
                <a:ea typeface="ＭＳ Ｐゴシック" charset="-128"/>
                <a:cs typeface="Eurostile"/>
              </a:rPr>
              <a:t>A</a:t>
            </a:r>
            <a:r>
              <a:rPr lang="en-US" dirty="0" smtClean="0">
                <a:solidFill>
                  <a:srgbClr val="595959"/>
                </a:solidFill>
                <a:latin typeface="Eurostile"/>
                <a:ea typeface="ＭＳ Ｐゴシック" charset="-128"/>
                <a:cs typeface="Eurostile"/>
              </a:rPr>
              <a:t>cceptance </a:t>
            </a:r>
            <a:r>
              <a:rPr lang="en-US" dirty="0">
                <a:solidFill>
                  <a:srgbClr val="595959"/>
                </a:solidFill>
                <a:latin typeface="Eurostile"/>
                <a:ea typeface="ＭＳ Ｐゴシック" charset="-128"/>
                <a:cs typeface="Eurostile"/>
              </a:rPr>
              <a:t>thresholds compared to constant low quality video:</a:t>
            </a:r>
          </a:p>
          <a:p>
            <a:pPr>
              <a:defRPr/>
            </a:pPr>
            <a:r>
              <a:rPr lang="en-US" dirty="0">
                <a:solidFill>
                  <a:srgbClr val="595959"/>
                </a:solidFill>
                <a:latin typeface="Eurostile"/>
                <a:ea typeface="ＭＳ Ｐゴシック" charset="-128"/>
                <a:cs typeface="Eurostile"/>
              </a:rPr>
              <a:t>worse when above 1 Hz,</a:t>
            </a:r>
          </a:p>
          <a:p>
            <a:pPr>
              <a:defRPr/>
            </a:pPr>
            <a:r>
              <a:rPr lang="en-US" dirty="0">
                <a:solidFill>
                  <a:srgbClr val="595959"/>
                </a:solidFill>
                <a:latin typeface="Eurostile"/>
                <a:ea typeface="ＭＳ Ｐゴシック" charset="-128"/>
                <a:cs typeface="Eurostile"/>
              </a:rPr>
              <a:t>often better when below 0.5 Hz</a:t>
            </a:r>
          </a:p>
          <a:p>
            <a:pPr>
              <a:defRPr/>
            </a:pPr>
            <a:endParaRPr lang="en-US" dirty="0">
              <a:solidFill>
                <a:srgbClr val="595959"/>
              </a:solidFill>
              <a:latin typeface="Eurostile"/>
              <a:ea typeface="ＭＳ Ｐゴシック" charset="-128"/>
              <a:cs typeface="Eurostile"/>
            </a:endParaRPr>
          </a:p>
        </p:txBody>
      </p:sp>
      <p:sp>
        <p:nvSpPr>
          <p:cNvPr id="10" name="Rectangle 9"/>
          <p:cNvSpPr/>
          <p:nvPr/>
        </p:nvSpPr>
        <p:spPr bwMode="auto">
          <a:xfrm>
            <a:off x="473154" y="4049678"/>
            <a:ext cx="3987432" cy="2187634"/>
          </a:xfrm>
          <a:prstGeom prst="rect">
            <a:avLst/>
          </a:prstGeom>
          <a:solidFill>
            <a:srgbClr val="FFE7CC"/>
          </a:solidFill>
          <a:ln w="3175" cap="flat" cmpd="sng" algn="ctr">
            <a:solidFill>
              <a:srgbClr val="D9D9D9"/>
            </a:solidFill>
            <a:prstDash val="solid"/>
            <a:round/>
            <a:headEnd type="none" w="med" len="med"/>
            <a:tailEnd type="none" w="med" len="med"/>
          </a:ln>
          <a:effectLst>
            <a:outerShdw blurRad="127000" dist="38100" dir="2700000" sx="102000" sy="102000" algn="tl" rotWithShape="0">
              <a:prstClr val="black">
                <a:alpha val="40000"/>
              </a:prstClr>
            </a:outerShdw>
          </a:effectLst>
        </p:spPr>
        <p:txBody>
          <a:bodyPr>
            <a:prstTxWarp prst="textNoShape">
              <a:avLst/>
            </a:prstTxWarp>
          </a:bodyPr>
          <a:lstStyle/>
          <a:p>
            <a:pPr>
              <a:defRPr/>
            </a:pPr>
            <a:r>
              <a:rPr lang="en-US" sz="2400" dirty="0" smtClean="0">
                <a:solidFill>
                  <a:srgbClr val="595959"/>
                </a:solidFill>
                <a:latin typeface="Eurostile"/>
                <a:ea typeface="ＭＳ Ｐゴシック" charset="-128"/>
                <a:cs typeface="Eurostile"/>
              </a:rPr>
              <a:t>Content</a:t>
            </a:r>
          </a:p>
          <a:p>
            <a:pPr>
              <a:defRPr/>
            </a:pPr>
            <a:r>
              <a:rPr lang="en-US" sz="2000" b="1" dirty="0" smtClean="0">
                <a:solidFill>
                  <a:srgbClr val="595959"/>
                </a:solidFill>
                <a:latin typeface="Eurostile"/>
                <a:ea typeface="ＭＳ Ｐゴシック" charset="-128"/>
                <a:cs typeface="Eurostile"/>
              </a:rPr>
              <a:t>Minor effect – within the class</a:t>
            </a:r>
          </a:p>
          <a:p>
            <a:pPr>
              <a:defRPr/>
            </a:pPr>
            <a:r>
              <a:rPr lang="en-US" dirty="0" smtClean="0">
                <a:solidFill>
                  <a:srgbClr val="595959"/>
                </a:solidFill>
                <a:latin typeface="Eurostile"/>
                <a:ea typeface="ＭＳ Ｐゴシック" charset="-128"/>
                <a:cs typeface="Eurostile"/>
              </a:rPr>
              <a:t>But</a:t>
            </a:r>
          </a:p>
          <a:p>
            <a:pPr marL="285750" indent="-285750">
              <a:buFont typeface="Arial"/>
              <a:buChar char="•"/>
              <a:defRPr/>
            </a:pPr>
            <a:r>
              <a:rPr lang="en-US" dirty="0" smtClean="0">
                <a:solidFill>
                  <a:srgbClr val="595959"/>
                </a:solidFill>
                <a:latin typeface="Eurostile"/>
                <a:ea typeface="ＭＳ Ｐゴシック" charset="-128"/>
                <a:cs typeface="Eurostile"/>
              </a:rPr>
              <a:t>content </a:t>
            </a:r>
            <a:r>
              <a:rPr lang="en-US" dirty="0">
                <a:solidFill>
                  <a:srgbClr val="595959"/>
                </a:solidFill>
                <a:latin typeface="Eurostile"/>
                <a:ea typeface="ＭＳ Ｐゴシック" charset="-128"/>
                <a:cs typeface="Eurostile"/>
              </a:rPr>
              <a:t>can </a:t>
            </a:r>
            <a:r>
              <a:rPr lang="en-US" dirty="0" smtClean="0">
                <a:solidFill>
                  <a:srgbClr val="595959"/>
                </a:solidFill>
                <a:latin typeface="Eurostile"/>
                <a:ea typeface="ＭＳ Ｐゴシック" charset="-128"/>
                <a:cs typeface="Eurostile"/>
              </a:rPr>
              <a:t>influence flicker </a:t>
            </a:r>
            <a:r>
              <a:rPr lang="en-US" dirty="0">
                <a:solidFill>
                  <a:srgbClr val="595959"/>
                </a:solidFill>
                <a:latin typeface="Eurostile"/>
                <a:ea typeface="ＭＳ Ｐゴシック" charset="-128"/>
                <a:cs typeface="Eurostile"/>
              </a:rPr>
              <a:t>perception;</a:t>
            </a:r>
          </a:p>
          <a:p>
            <a:pPr marL="285750" indent="-285750">
              <a:buFont typeface="Arial"/>
              <a:buChar char="•"/>
              <a:defRPr/>
            </a:pPr>
            <a:r>
              <a:rPr lang="en-US" dirty="0">
                <a:solidFill>
                  <a:srgbClr val="595959"/>
                </a:solidFill>
                <a:latin typeface="Eurostile"/>
                <a:ea typeface="ＭＳ Ｐゴシック" charset="-128"/>
                <a:cs typeface="Eurostile"/>
              </a:rPr>
              <a:t>low interaction for noise flicker and stronger for blur </a:t>
            </a:r>
            <a:r>
              <a:rPr lang="en-US" dirty="0" smtClean="0">
                <a:solidFill>
                  <a:srgbClr val="595959"/>
                </a:solidFill>
                <a:latin typeface="Eurostile"/>
                <a:ea typeface="ＭＳ Ｐゴシック" charset="-128"/>
                <a:cs typeface="Eurostile"/>
              </a:rPr>
              <a:t>flicker</a:t>
            </a:r>
            <a:endParaRPr lang="en-US" dirty="0">
              <a:solidFill>
                <a:srgbClr val="595959"/>
              </a:solidFill>
              <a:latin typeface="Eurostile"/>
              <a:ea typeface="ＭＳ Ｐゴシック" charset="-128"/>
              <a:cs typeface="Eurostile"/>
            </a:endParaRPr>
          </a:p>
          <a:p>
            <a:pPr>
              <a:defRPr/>
            </a:pPr>
            <a:endParaRPr lang="en-US" dirty="0">
              <a:solidFill>
                <a:srgbClr val="595959"/>
              </a:solidFill>
              <a:latin typeface="Eurostile"/>
              <a:ea typeface="ＭＳ Ｐゴシック" charset="-128"/>
              <a:cs typeface="Eurostile"/>
            </a:endParaRPr>
          </a:p>
        </p:txBody>
      </p:sp>
      <p:sp>
        <p:nvSpPr>
          <p:cNvPr id="2" name="Oval 1"/>
          <p:cNvSpPr/>
          <p:nvPr/>
        </p:nvSpPr>
        <p:spPr>
          <a:xfrm>
            <a:off x="4644008" y="3861048"/>
            <a:ext cx="3528392" cy="1008112"/>
          </a:xfrm>
          <a:prstGeom prst="ellipse">
            <a:avLst/>
          </a:prstGeom>
          <a:ln w="38100" cmpd="sng">
            <a:solidFill>
              <a:srgbClr val="FF3300"/>
            </a:solidFill>
          </a:ln>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sp>
        <p:nvSpPr>
          <p:cNvPr id="8" name="Rectangle 7"/>
          <p:cNvSpPr/>
          <p:nvPr/>
        </p:nvSpPr>
        <p:spPr bwMode="auto">
          <a:xfrm>
            <a:off x="5148064" y="4941168"/>
            <a:ext cx="3240360" cy="1368152"/>
          </a:xfrm>
          <a:prstGeom prst="rect">
            <a:avLst/>
          </a:prstGeom>
          <a:solidFill>
            <a:schemeClr val="bg1"/>
          </a:solidFill>
          <a:ln w="28575" cap="flat" cmpd="sng" algn="ctr">
            <a:solidFill>
              <a:srgbClr val="FF3300"/>
            </a:solidFill>
            <a:prstDash val="solid"/>
            <a:round/>
            <a:headEnd type="none" w="med" len="med"/>
            <a:tailEnd type="none" w="med" len="med"/>
          </a:ln>
          <a:effectLst>
            <a:outerShdw blurRad="127000" dist="38100" dir="2700000" sx="102000" sy="102000" algn="tl" rotWithShape="0">
              <a:srgbClr val="000000">
                <a:alpha val="43000"/>
              </a:srgbClr>
            </a:outerShdw>
          </a:effectLst>
        </p:spPr>
        <p:txBody>
          <a:bodyPr>
            <a:prstTxWarp prst="textNoShape">
              <a:avLst/>
            </a:prstTxWarp>
          </a:bodyPr>
          <a:lstStyle/>
          <a:p>
            <a:pPr>
              <a:defRPr/>
            </a:pPr>
            <a:r>
              <a:rPr lang="en-US" sz="2400" dirty="0" smtClean="0">
                <a:solidFill>
                  <a:srgbClr val="595959"/>
                </a:solidFill>
                <a:latin typeface="Eurostile"/>
                <a:ea typeface="ＭＳ Ｐゴシック" charset="-128"/>
                <a:cs typeface="Eurostile"/>
              </a:rPr>
              <a:t>Remember for later:</a:t>
            </a:r>
          </a:p>
          <a:p>
            <a:pPr marL="342900" indent="-342900">
              <a:buFont typeface="Arial"/>
              <a:buChar char="•"/>
              <a:defRPr/>
            </a:pPr>
            <a:r>
              <a:rPr lang="en-US" sz="2000" dirty="0" smtClean="0">
                <a:solidFill>
                  <a:srgbClr val="595959"/>
                </a:solidFill>
                <a:latin typeface="Eurostile"/>
                <a:ea typeface="ＭＳ Ｐゴシック" charset="-128"/>
                <a:cs typeface="Eurostile"/>
              </a:rPr>
              <a:t>change at most once a second, better every two seconds</a:t>
            </a:r>
            <a:endParaRPr lang="en-US" sz="2000" dirty="0">
              <a:solidFill>
                <a:srgbClr val="595959"/>
              </a:solidFill>
              <a:latin typeface="Eurostile"/>
              <a:ea typeface="ＭＳ Ｐゴシック" charset="-128"/>
              <a:cs typeface="Eurostile"/>
            </a:endParaRPr>
          </a:p>
        </p:txBody>
      </p:sp>
    </p:spTree>
    <p:extLst>
      <p:ext uri="{BB962C8B-B14F-4D97-AF65-F5344CB8AC3E}">
        <p14:creationId xmlns:p14="http://schemas.microsoft.com/office/powerpoint/2010/main" val="39881940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Lst>
  </p:timing>
</p:sld>
</file>

<file path=ppt/slides/slide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217" name="Rectangle 2"/>
          <p:cNvSpPr>
            <a:spLocks noGrp="1" noChangeArrowheads="1"/>
          </p:cNvSpPr>
          <p:nvPr>
            <p:ph type="title"/>
          </p:nvPr>
        </p:nvSpPr>
        <p:spPr/>
        <p:txBody>
          <a:bodyPr/>
          <a:lstStyle/>
          <a:p>
            <a:pPr eaLnBrk="1" hangingPunct="1"/>
            <a:r>
              <a:rPr lang="en-US">
                <a:latin typeface="Tahoma" charset="0"/>
                <a:ea typeface="ＭＳ Ｐゴシック" charset="0"/>
                <a:cs typeface="ＭＳ Ｐゴシック" charset="0"/>
              </a:rPr>
              <a:t>Compression – General Requirements</a:t>
            </a:r>
          </a:p>
        </p:txBody>
      </p:sp>
      <p:pic>
        <p:nvPicPr>
          <p:cNvPr id="9218" name="Picture 3"/>
          <p:cNvPicPr>
            <a:picLocks noGrp="1" noChangeAspect="1" noChangeArrowheads="1"/>
          </p:cNvPicPr>
          <p:nvPr>
            <p:ph sz="half" idx="1"/>
          </p:nvPr>
        </p:nvPicPr>
        <p:blipFill>
          <a:blip r:embed="rId2">
            <a:extLst>
              <a:ext uri="{28A0092B-C50C-407E-A947-70E740481C1C}">
                <a14:useLocalDpi xmlns:a14="http://schemas.microsoft.com/office/drawing/2010/main" val="0"/>
              </a:ext>
            </a:extLst>
          </a:blip>
          <a:srcRect/>
          <a:stretch>
            <a:fillRect/>
          </a:stretch>
        </p:blipFill>
        <p:spPr>
          <a:xfrm>
            <a:off x="827088" y="1557338"/>
            <a:ext cx="7551737" cy="3919537"/>
          </a:xfrm>
          <a:noFill/>
        </p:spPr>
      </p:pic>
    </p:spTree>
    <p:extLst>
      <p:ext uri="{BB962C8B-B14F-4D97-AF65-F5344CB8AC3E}">
        <p14:creationId xmlns:p14="http://schemas.microsoft.com/office/powerpoint/2010/main" val="21431761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lstStyle/>
          <a:p>
            <a:r>
              <a:rPr lang="en-US" dirty="0" smtClean="0"/>
              <a:t>Dynamic Adaptive Streaming over HTTP</a:t>
            </a:r>
            <a:endParaRPr lang="en-US" dirty="0"/>
          </a:p>
        </p:txBody>
      </p:sp>
      <p:sp>
        <p:nvSpPr>
          <p:cNvPr id="5" name="Subtitle 4"/>
          <p:cNvSpPr>
            <a:spLocks noGrp="1"/>
          </p:cNvSpPr>
          <p:nvPr>
            <p:ph type="subTitle" idx="1"/>
          </p:nvPr>
        </p:nvSpPr>
        <p:spPr/>
        <p:txBody>
          <a:bodyPr/>
          <a:lstStyle/>
          <a:p>
            <a:r>
              <a:rPr lang="en-US" sz="2400" dirty="0" smtClean="0"/>
              <a:t>The State-of-the-Art</a:t>
            </a:r>
            <a:endParaRPr lang="en-US" sz="2400" dirty="0"/>
          </a:p>
        </p:txBody>
      </p:sp>
    </p:spTree>
    <p:extLst>
      <p:ext uri="{BB962C8B-B14F-4D97-AF65-F5344CB8AC3E}">
        <p14:creationId xmlns:p14="http://schemas.microsoft.com/office/powerpoint/2010/main" val="29219654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600" dirty="0" smtClean="0"/>
              <a:t>Dynamic Adaptive Streaming over HTTP</a:t>
            </a:r>
            <a:endParaRPr lang="en-US" sz="3600" dirty="0"/>
          </a:p>
        </p:txBody>
      </p:sp>
      <p:sp>
        <p:nvSpPr>
          <p:cNvPr id="9" name="Content Placeholder 8"/>
          <p:cNvSpPr>
            <a:spLocks noGrp="1"/>
          </p:cNvSpPr>
          <p:nvPr>
            <p:ph idx="4294967295"/>
          </p:nvPr>
        </p:nvSpPr>
        <p:spPr>
          <a:xfrm>
            <a:off x="143767" y="981075"/>
            <a:ext cx="8748713" cy="685800"/>
          </a:xfrm>
        </p:spPr>
        <p:txBody>
          <a:bodyPr/>
          <a:lstStyle/>
          <a:p>
            <a:pPr marL="0" indent="0">
              <a:buNone/>
            </a:pPr>
            <a:r>
              <a:rPr lang="en-US" dirty="0" smtClean="0"/>
              <a:t>DASH and other adaptive HTTP streaming approaches</a:t>
            </a:r>
            <a:endParaRPr lang="en-US" dirty="0"/>
          </a:p>
        </p:txBody>
      </p:sp>
      <p:pic>
        <p:nvPicPr>
          <p:cNvPr id="7" name="Picture 2"/>
          <p:cNvPicPr>
            <a:picLocks noChangeAspect="1" noChangeArrowheads="1"/>
          </p:cNvPicPr>
          <p:nvPr/>
        </p:nvPicPr>
        <p:blipFill>
          <a:blip r:embed="rId2" cstate="print"/>
          <a:srcRect/>
          <a:stretch>
            <a:fillRect/>
          </a:stretch>
        </p:blipFill>
        <p:spPr bwMode="auto">
          <a:xfrm>
            <a:off x="107504" y="1844824"/>
            <a:ext cx="9023955" cy="3276600"/>
          </a:xfrm>
          <a:prstGeom prst="rect">
            <a:avLst/>
          </a:prstGeom>
          <a:noFill/>
          <a:ln w="9525">
            <a:noFill/>
            <a:miter lim="800000"/>
            <a:headEnd/>
            <a:tailEnd/>
          </a:ln>
        </p:spPr>
      </p:pic>
      <p:sp>
        <p:nvSpPr>
          <p:cNvPr id="8" name="TextBox 7"/>
          <p:cNvSpPr txBox="1"/>
          <p:nvPr/>
        </p:nvSpPr>
        <p:spPr>
          <a:xfrm>
            <a:off x="120016" y="5758825"/>
            <a:ext cx="1972415" cy="276999"/>
          </a:xfrm>
          <a:prstGeom prst="rect">
            <a:avLst/>
          </a:prstGeom>
          <a:noFill/>
        </p:spPr>
        <p:txBody>
          <a:bodyPr wrap="none" rtlCol="0">
            <a:spAutoFit/>
          </a:bodyPr>
          <a:lstStyle/>
          <a:p>
            <a:r>
              <a:rPr lang="en-US" sz="1200" dirty="0" err="1" smtClean="0">
                <a:solidFill>
                  <a:srgbClr val="000000"/>
                </a:solidFill>
              </a:rPr>
              <a:t>Ack</a:t>
            </a:r>
            <a:r>
              <a:rPr lang="en-US" sz="1200" dirty="0" smtClean="0">
                <a:solidFill>
                  <a:srgbClr val="000000"/>
                </a:solidFill>
              </a:rPr>
              <a:t> &amp; ©: Christopher Müller</a:t>
            </a:r>
            <a:endParaRPr lang="en-US" sz="1200" dirty="0">
              <a:solidFill>
                <a:srgbClr val="000000"/>
              </a:solidFill>
            </a:endParaRPr>
          </a:p>
        </p:txBody>
      </p:sp>
    </p:spTree>
    <p:extLst>
      <p:ext uri="{BB962C8B-B14F-4D97-AF65-F5344CB8AC3E}">
        <p14:creationId xmlns:p14="http://schemas.microsoft.com/office/powerpoint/2010/main" val="1786335480"/>
      </p:ext>
    </p:extLst>
  </p:cSld>
  <p:clrMapOvr>
    <a:masterClrMapping/>
  </p:clrMapOvr>
  <mc:AlternateContent xmlns:mc="http://schemas.openxmlformats.org/markup-compatibility/2006">
    <mc:Choice xmlns:p14="http://schemas.microsoft.com/office/powerpoint/2010/main" Requires="p14">
      <p:transition spd="slow" p14:dur="2000"/>
    </mc:Choice>
    <mc:Fallback>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7"/>
          <p:cNvGrpSpPr>
            <a:grpSpLocks/>
          </p:cNvGrpSpPr>
          <p:nvPr/>
        </p:nvGrpSpPr>
        <p:grpSpPr bwMode="auto">
          <a:xfrm>
            <a:off x="5060950" y="3506788"/>
            <a:ext cx="3862388" cy="257175"/>
            <a:chOff x="3301" y="2321"/>
            <a:chExt cx="2433" cy="162"/>
          </a:xfrm>
        </p:grpSpPr>
        <p:sp>
          <p:nvSpPr>
            <p:cNvPr id="22632" name="Rectangle 137"/>
            <p:cNvSpPr>
              <a:spLocks noChangeArrowheads="1"/>
            </p:cNvSpPr>
            <p:nvPr/>
          </p:nvSpPr>
          <p:spPr bwMode="auto">
            <a:xfrm>
              <a:off x="4058" y="2321"/>
              <a:ext cx="161" cy="161"/>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33" name="Rectangle 138"/>
            <p:cNvSpPr>
              <a:spLocks noChangeArrowheads="1"/>
            </p:cNvSpPr>
            <p:nvPr/>
          </p:nvSpPr>
          <p:spPr bwMode="auto">
            <a:xfrm>
              <a:off x="4310" y="2321"/>
              <a:ext cx="161" cy="161"/>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34" name="Rectangle 139"/>
            <p:cNvSpPr>
              <a:spLocks noChangeArrowheads="1"/>
            </p:cNvSpPr>
            <p:nvPr/>
          </p:nvSpPr>
          <p:spPr bwMode="auto">
            <a:xfrm>
              <a:off x="4563" y="2321"/>
              <a:ext cx="161" cy="161"/>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35" name="Rectangle 140"/>
            <p:cNvSpPr>
              <a:spLocks noChangeArrowheads="1"/>
            </p:cNvSpPr>
            <p:nvPr/>
          </p:nvSpPr>
          <p:spPr bwMode="auto">
            <a:xfrm>
              <a:off x="4815" y="2321"/>
              <a:ext cx="161" cy="161"/>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36" name="Rectangle 141"/>
            <p:cNvSpPr>
              <a:spLocks noChangeArrowheads="1"/>
            </p:cNvSpPr>
            <p:nvPr/>
          </p:nvSpPr>
          <p:spPr bwMode="auto">
            <a:xfrm>
              <a:off x="5068" y="2321"/>
              <a:ext cx="161" cy="161"/>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37" name="Rectangle 142"/>
            <p:cNvSpPr>
              <a:spLocks noChangeArrowheads="1"/>
            </p:cNvSpPr>
            <p:nvPr/>
          </p:nvSpPr>
          <p:spPr bwMode="auto">
            <a:xfrm>
              <a:off x="5320" y="2321"/>
              <a:ext cx="161" cy="161"/>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38" name="Rectangle 143"/>
            <p:cNvSpPr>
              <a:spLocks noChangeArrowheads="1"/>
            </p:cNvSpPr>
            <p:nvPr/>
          </p:nvSpPr>
          <p:spPr bwMode="auto">
            <a:xfrm>
              <a:off x="5573" y="2321"/>
              <a:ext cx="161" cy="161"/>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39" name="Rectangle 144"/>
            <p:cNvSpPr>
              <a:spLocks noChangeArrowheads="1"/>
            </p:cNvSpPr>
            <p:nvPr/>
          </p:nvSpPr>
          <p:spPr bwMode="auto">
            <a:xfrm>
              <a:off x="3301" y="2322"/>
              <a:ext cx="161" cy="161"/>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40" name="Rectangle 145"/>
            <p:cNvSpPr>
              <a:spLocks noChangeArrowheads="1"/>
            </p:cNvSpPr>
            <p:nvPr/>
          </p:nvSpPr>
          <p:spPr bwMode="auto">
            <a:xfrm>
              <a:off x="3553" y="2322"/>
              <a:ext cx="161" cy="161"/>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41" name="Rectangle 146"/>
            <p:cNvSpPr>
              <a:spLocks noChangeArrowheads="1"/>
            </p:cNvSpPr>
            <p:nvPr/>
          </p:nvSpPr>
          <p:spPr bwMode="auto">
            <a:xfrm>
              <a:off x="3805" y="2322"/>
              <a:ext cx="161" cy="161"/>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grpSp>
      <p:sp>
        <p:nvSpPr>
          <p:cNvPr id="22531" name="Rectangle 2"/>
          <p:cNvSpPr>
            <a:spLocks noGrp="1" noChangeArrowheads="1"/>
          </p:cNvSpPr>
          <p:nvPr>
            <p:ph type="title"/>
          </p:nvPr>
        </p:nvSpPr>
        <p:spPr/>
        <p:txBody>
          <a:bodyPr lIns="36000" tIns="36000" bIns="36000" anchor="ctr">
            <a:spAutoFit/>
          </a:bodyPr>
          <a:lstStyle/>
          <a:p>
            <a:r>
              <a:rPr lang="en-US" dirty="0"/>
              <a:t>Dynamic Adaptive Streaming over HTTP</a:t>
            </a:r>
          </a:p>
        </p:txBody>
      </p:sp>
      <p:grpSp>
        <p:nvGrpSpPr>
          <p:cNvPr id="3" name="Group 68"/>
          <p:cNvGrpSpPr>
            <a:grpSpLocks/>
          </p:cNvGrpSpPr>
          <p:nvPr/>
        </p:nvGrpSpPr>
        <p:grpSpPr bwMode="auto">
          <a:xfrm>
            <a:off x="5908675" y="919163"/>
            <a:ext cx="1422400" cy="695325"/>
            <a:chOff x="91" y="653"/>
            <a:chExt cx="896" cy="438"/>
          </a:xfrm>
        </p:grpSpPr>
        <p:pic>
          <p:nvPicPr>
            <p:cNvPr id="22630" name="Picture 4" descr="j0286877"/>
            <p:cNvPicPr>
              <a:picLocks noChangeAspect="1" noChangeArrowheads="1"/>
            </p:cNvPicPr>
            <p:nvPr/>
          </p:nvPicPr>
          <p:blipFill>
            <a:blip r:embed="rId2"/>
            <a:srcRect/>
            <a:stretch>
              <a:fillRect/>
            </a:stretch>
          </p:blipFill>
          <p:spPr bwMode="auto">
            <a:xfrm flipH="1">
              <a:off x="633" y="653"/>
              <a:ext cx="354" cy="438"/>
            </a:xfrm>
            <a:prstGeom prst="rect">
              <a:avLst/>
            </a:prstGeom>
            <a:noFill/>
            <a:ln w="9525">
              <a:noFill/>
              <a:miter lim="800000"/>
              <a:headEnd/>
              <a:tailEnd/>
            </a:ln>
          </p:spPr>
        </p:pic>
        <p:pic>
          <p:nvPicPr>
            <p:cNvPr id="22631" name="Picture 5" descr="j0078797"/>
            <p:cNvPicPr>
              <a:picLocks noChangeAspect="1" noChangeArrowheads="1"/>
            </p:cNvPicPr>
            <p:nvPr/>
          </p:nvPicPr>
          <p:blipFill>
            <a:blip r:embed="rId3"/>
            <a:srcRect/>
            <a:stretch>
              <a:fillRect/>
            </a:stretch>
          </p:blipFill>
          <p:spPr bwMode="auto">
            <a:xfrm>
              <a:off x="91" y="665"/>
              <a:ext cx="460" cy="412"/>
            </a:xfrm>
            <a:prstGeom prst="rect">
              <a:avLst/>
            </a:prstGeom>
            <a:noFill/>
            <a:ln w="9525">
              <a:noFill/>
              <a:miter lim="800000"/>
              <a:headEnd/>
              <a:tailEnd/>
            </a:ln>
          </p:spPr>
        </p:pic>
      </p:grpSp>
      <p:sp>
        <p:nvSpPr>
          <p:cNvPr id="135176" name="Rectangle 8"/>
          <p:cNvSpPr>
            <a:spLocks noChangeArrowheads="1"/>
          </p:cNvSpPr>
          <p:nvPr/>
        </p:nvSpPr>
        <p:spPr bwMode="auto">
          <a:xfrm>
            <a:off x="6965950" y="1385888"/>
            <a:ext cx="255588" cy="255587"/>
          </a:xfrm>
          <a:prstGeom prst="rect">
            <a:avLst/>
          </a:prstGeom>
          <a:solidFill>
            <a:srgbClr val="BC4D08"/>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198" name="Rectangle 30"/>
          <p:cNvSpPr>
            <a:spLocks noChangeArrowheads="1"/>
          </p:cNvSpPr>
          <p:nvPr/>
        </p:nvSpPr>
        <p:spPr bwMode="auto">
          <a:xfrm>
            <a:off x="6262688" y="3505200"/>
            <a:ext cx="255587"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199" name="Rectangle 31"/>
          <p:cNvSpPr>
            <a:spLocks noChangeArrowheads="1"/>
          </p:cNvSpPr>
          <p:nvPr/>
        </p:nvSpPr>
        <p:spPr bwMode="auto">
          <a:xfrm>
            <a:off x="6662738" y="3505200"/>
            <a:ext cx="255587"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00" name="Rectangle 32"/>
          <p:cNvSpPr>
            <a:spLocks noChangeArrowheads="1"/>
          </p:cNvSpPr>
          <p:nvPr/>
        </p:nvSpPr>
        <p:spPr bwMode="auto">
          <a:xfrm>
            <a:off x="7064375" y="3505200"/>
            <a:ext cx="255588"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01" name="Rectangle 33"/>
          <p:cNvSpPr>
            <a:spLocks noChangeArrowheads="1"/>
          </p:cNvSpPr>
          <p:nvPr/>
        </p:nvSpPr>
        <p:spPr bwMode="auto">
          <a:xfrm>
            <a:off x="7464425" y="3505200"/>
            <a:ext cx="255588"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02" name="Rectangle 34"/>
          <p:cNvSpPr>
            <a:spLocks noChangeArrowheads="1"/>
          </p:cNvSpPr>
          <p:nvPr/>
        </p:nvSpPr>
        <p:spPr bwMode="auto">
          <a:xfrm>
            <a:off x="7866063" y="3505200"/>
            <a:ext cx="255587"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03" name="Rectangle 35"/>
          <p:cNvSpPr>
            <a:spLocks noChangeArrowheads="1"/>
          </p:cNvSpPr>
          <p:nvPr/>
        </p:nvSpPr>
        <p:spPr bwMode="auto">
          <a:xfrm>
            <a:off x="8266113" y="3505200"/>
            <a:ext cx="255587"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04" name="Rectangle 36"/>
          <p:cNvSpPr>
            <a:spLocks noChangeArrowheads="1"/>
          </p:cNvSpPr>
          <p:nvPr/>
        </p:nvSpPr>
        <p:spPr bwMode="auto">
          <a:xfrm>
            <a:off x="8667750" y="3505200"/>
            <a:ext cx="255588"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09" name="Rectangle 41"/>
          <p:cNvSpPr>
            <a:spLocks noChangeArrowheads="1"/>
          </p:cNvSpPr>
          <p:nvPr/>
        </p:nvSpPr>
        <p:spPr bwMode="auto">
          <a:xfrm>
            <a:off x="6932613" y="2706688"/>
            <a:ext cx="255587" cy="255587"/>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grpSp>
        <p:nvGrpSpPr>
          <p:cNvPr id="4" name="Group 54"/>
          <p:cNvGrpSpPr>
            <a:grpSpLocks/>
          </p:cNvGrpSpPr>
          <p:nvPr/>
        </p:nvGrpSpPr>
        <p:grpSpPr bwMode="auto">
          <a:xfrm>
            <a:off x="5060950" y="3914775"/>
            <a:ext cx="3862388" cy="723900"/>
            <a:chOff x="3188" y="2466"/>
            <a:chExt cx="2433" cy="456"/>
          </a:xfrm>
        </p:grpSpPr>
        <p:sp>
          <p:nvSpPr>
            <p:cNvPr id="22600" name="Rectangle 9"/>
            <p:cNvSpPr>
              <a:spLocks noChangeArrowheads="1"/>
            </p:cNvSpPr>
            <p:nvPr/>
          </p:nvSpPr>
          <p:spPr bwMode="auto">
            <a:xfrm>
              <a:off x="3945" y="2466"/>
              <a:ext cx="161" cy="115"/>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01" name="Rectangle 10"/>
            <p:cNvSpPr>
              <a:spLocks noChangeArrowheads="1"/>
            </p:cNvSpPr>
            <p:nvPr/>
          </p:nvSpPr>
          <p:spPr bwMode="auto">
            <a:xfrm>
              <a:off x="4197" y="2466"/>
              <a:ext cx="161" cy="115"/>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02" name="Rectangle 11"/>
            <p:cNvSpPr>
              <a:spLocks noChangeArrowheads="1"/>
            </p:cNvSpPr>
            <p:nvPr/>
          </p:nvSpPr>
          <p:spPr bwMode="auto">
            <a:xfrm>
              <a:off x="4450" y="2466"/>
              <a:ext cx="161" cy="115"/>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03" name="Rectangle 12"/>
            <p:cNvSpPr>
              <a:spLocks noChangeArrowheads="1"/>
            </p:cNvSpPr>
            <p:nvPr/>
          </p:nvSpPr>
          <p:spPr bwMode="auto">
            <a:xfrm>
              <a:off x="4702" y="2466"/>
              <a:ext cx="161" cy="115"/>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04" name="Rectangle 13"/>
            <p:cNvSpPr>
              <a:spLocks noChangeArrowheads="1"/>
            </p:cNvSpPr>
            <p:nvPr/>
          </p:nvSpPr>
          <p:spPr bwMode="auto">
            <a:xfrm>
              <a:off x="4955" y="2466"/>
              <a:ext cx="161" cy="115"/>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05" name="Rectangle 14"/>
            <p:cNvSpPr>
              <a:spLocks noChangeArrowheads="1"/>
            </p:cNvSpPr>
            <p:nvPr/>
          </p:nvSpPr>
          <p:spPr bwMode="auto">
            <a:xfrm>
              <a:off x="5207" y="2466"/>
              <a:ext cx="161" cy="115"/>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06" name="Rectangle 15"/>
            <p:cNvSpPr>
              <a:spLocks noChangeArrowheads="1"/>
            </p:cNvSpPr>
            <p:nvPr/>
          </p:nvSpPr>
          <p:spPr bwMode="auto">
            <a:xfrm>
              <a:off x="5460" y="2466"/>
              <a:ext cx="161" cy="115"/>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07" name="Rectangle 16"/>
            <p:cNvSpPr>
              <a:spLocks noChangeArrowheads="1"/>
            </p:cNvSpPr>
            <p:nvPr/>
          </p:nvSpPr>
          <p:spPr bwMode="auto">
            <a:xfrm>
              <a:off x="3945" y="2679"/>
              <a:ext cx="161" cy="86"/>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08" name="Rectangle 17"/>
            <p:cNvSpPr>
              <a:spLocks noChangeArrowheads="1"/>
            </p:cNvSpPr>
            <p:nvPr/>
          </p:nvSpPr>
          <p:spPr bwMode="auto">
            <a:xfrm>
              <a:off x="4197" y="2679"/>
              <a:ext cx="161" cy="86"/>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09" name="Rectangle 18"/>
            <p:cNvSpPr>
              <a:spLocks noChangeArrowheads="1"/>
            </p:cNvSpPr>
            <p:nvPr/>
          </p:nvSpPr>
          <p:spPr bwMode="auto">
            <a:xfrm>
              <a:off x="4450" y="2679"/>
              <a:ext cx="161" cy="86"/>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10" name="Rectangle 19"/>
            <p:cNvSpPr>
              <a:spLocks noChangeArrowheads="1"/>
            </p:cNvSpPr>
            <p:nvPr/>
          </p:nvSpPr>
          <p:spPr bwMode="auto">
            <a:xfrm>
              <a:off x="4702" y="2679"/>
              <a:ext cx="161" cy="86"/>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11" name="Rectangle 20"/>
            <p:cNvSpPr>
              <a:spLocks noChangeArrowheads="1"/>
            </p:cNvSpPr>
            <p:nvPr/>
          </p:nvSpPr>
          <p:spPr bwMode="auto">
            <a:xfrm>
              <a:off x="4955" y="2679"/>
              <a:ext cx="161" cy="86"/>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12" name="Rectangle 21"/>
            <p:cNvSpPr>
              <a:spLocks noChangeArrowheads="1"/>
            </p:cNvSpPr>
            <p:nvPr/>
          </p:nvSpPr>
          <p:spPr bwMode="auto">
            <a:xfrm>
              <a:off x="5207" y="2679"/>
              <a:ext cx="161" cy="86"/>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13" name="Rectangle 22"/>
            <p:cNvSpPr>
              <a:spLocks noChangeArrowheads="1"/>
            </p:cNvSpPr>
            <p:nvPr/>
          </p:nvSpPr>
          <p:spPr bwMode="auto">
            <a:xfrm>
              <a:off x="5460" y="2679"/>
              <a:ext cx="161" cy="86"/>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14" name="Rectangle 23"/>
            <p:cNvSpPr>
              <a:spLocks noChangeArrowheads="1"/>
            </p:cNvSpPr>
            <p:nvPr/>
          </p:nvSpPr>
          <p:spPr bwMode="auto">
            <a:xfrm>
              <a:off x="3945" y="2863"/>
              <a:ext cx="161" cy="58"/>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15" name="Rectangle 24"/>
            <p:cNvSpPr>
              <a:spLocks noChangeArrowheads="1"/>
            </p:cNvSpPr>
            <p:nvPr/>
          </p:nvSpPr>
          <p:spPr bwMode="auto">
            <a:xfrm>
              <a:off x="4197" y="2863"/>
              <a:ext cx="161" cy="58"/>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16" name="Rectangle 25"/>
            <p:cNvSpPr>
              <a:spLocks noChangeArrowheads="1"/>
            </p:cNvSpPr>
            <p:nvPr/>
          </p:nvSpPr>
          <p:spPr bwMode="auto">
            <a:xfrm>
              <a:off x="4450" y="2863"/>
              <a:ext cx="161" cy="58"/>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17" name="Rectangle 26"/>
            <p:cNvSpPr>
              <a:spLocks noChangeArrowheads="1"/>
            </p:cNvSpPr>
            <p:nvPr/>
          </p:nvSpPr>
          <p:spPr bwMode="auto">
            <a:xfrm>
              <a:off x="4702" y="2863"/>
              <a:ext cx="161" cy="58"/>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18" name="Rectangle 27"/>
            <p:cNvSpPr>
              <a:spLocks noChangeArrowheads="1"/>
            </p:cNvSpPr>
            <p:nvPr/>
          </p:nvSpPr>
          <p:spPr bwMode="auto">
            <a:xfrm>
              <a:off x="4955" y="2863"/>
              <a:ext cx="161" cy="58"/>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19" name="Rectangle 28"/>
            <p:cNvSpPr>
              <a:spLocks noChangeArrowheads="1"/>
            </p:cNvSpPr>
            <p:nvPr/>
          </p:nvSpPr>
          <p:spPr bwMode="auto">
            <a:xfrm>
              <a:off x="5207" y="2863"/>
              <a:ext cx="161" cy="58"/>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20" name="Rectangle 29"/>
            <p:cNvSpPr>
              <a:spLocks noChangeArrowheads="1"/>
            </p:cNvSpPr>
            <p:nvPr/>
          </p:nvSpPr>
          <p:spPr bwMode="auto">
            <a:xfrm>
              <a:off x="5460" y="2863"/>
              <a:ext cx="161" cy="58"/>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21" name="Rectangle 42"/>
            <p:cNvSpPr>
              <a:spLocks noChangeArrowheads="1"/>
            </p:cNvSpPr>
            <p:nvPr/>
          </p:nvSpPr>
          <p:spPr bwMode="auto">
            <a:xfrm>
              <a:off x="3188" y="2467"/>
              <a:ext cx="161" cy="115"/>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22" name="Rectangle 43"/>
            <p:cNvSpPr>
              <a:spLocks noChangeArrowheads="1"/>
            </p:cNvSpPr>
            <p:nvPr/>
          </p:nvSpPr>
          <p:spPr bwMode="auto">
            <a:xfrm>
              <a:off x="3440" y="2467"/>
              <a:ext cx="161" cy="115"/>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23" name="Rectangle 44"/>
            <p:cNvSpPr>
              <a:spLocks noChangeArrowheads="1"/>
            </p:cNvSpPr>
            <p:nvPr/>
          </p:nvSpPr>
          <p:spPr bwMode="auto">
            <a:xfrm>
              <a:off x="3692" y="2467"/>
              <a:ext cx="161" cy="115"/>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24" name="Rectangle 45"/>
            <p:cNvSpPr>
              <a:spLocks noChangeArrowheads="1"/>
            </p:cNvSpPr>
            <p:nvPr/>
          </p:nvSpPr>
          <p:spPr bwMode="auto">
            <a:xfrm>
              <a:off x="3188" y="2680"/>
              <a:ext cx="161" cy="86"/>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25" name="Rectangle 46"/>
            <p:cNvSpPr>
              <a:spLocks noChangeArrowheads="1"/>
            </p:cNvSpPr>
            <p:nvPr/>
          </p:nvSpPr>
          <p:spPr bwMode="auto">
            <a:xfrm>
              <a:off x="3440" y="2680"/>
              <a:ext cx="161" cy="86"/>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26" name="Rectangle 47"/>
            <p:cNvSpPr>
              <a:spLocks noChangeArrowheads="1"/>
            </p:cNvSpPr>
            <p:nvPr/>
          </p:nvSpPr>
          <p:spPr bwMode="auto">
            <a:xfrm>
              <a:off x="3692" y="2680"/>
              <a:ext cx="161" cy="86"/>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27" name="Rectangle 48"/>
            <p:cNvSpPr>
              <a:spLocks noChangeArrowheads="1"/>
            </p:cNvSpPr>
            <p:nvPr/>
          </p:nvSpPr>
          <p:spPr bwMode="auto">
            <a:xfrm>
              <a:off x="3188" y="2864"/>
              <a:ext cx="161" cy="58"/>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28" name="Rectangle 49"/>
            <p:cNvSpPr>
              <a:spLocks noChangeArrowheads="1"/>
            </p:cNvSpPr>
            <p:nvPr/>
          </p:nvSpPr>
          <p:spPr bwMode="auto">
            <a:xfrm>
              <a:off x="3440" y="2864"/>
              <a:ext cx="161" cy="58"/>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29" name="Rectangle 50"/>
            <p:cNvSpPr>
              <a:spLocks noChangeArrowheads="1"/>
            </p:cNvSpPr>
            <p:nvPr/>
          </p:nvSpPr>
          <p:spPr bwMode="auto">
            <a:xfrm>
              <a:off x="3692" y="2864"/>
              <a:ext cx="161" cy="58"/>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grpSp>
      <p:sp>
        <p:nvSpPr>
          <p:cNvPr id="135219" name="Rectangle 51"/>
          <p:cNvSpPr>
            <a:spLocks noChangeArrowheads="1"/>
          </p:cNvSpPr>
          <p:nvPr/>
        </p:nvSpPr>
        <p:spPr bwMode="auto">
          <a:xfrm>
            <a:off x="5060950" y="3506788"/>
            <a:ext cx="255588" cy="255587"/>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20" name="Rectangle 52"/>
          <p:cNvSpPr>
            <a:spLocks noChangeArrowheads="1"/>
          </p:cNvSpPr>
          <p:nvPr/>
        </p:nvSpPr>
        <p:spPr bwMode="auto">
          <a:xfrm>
            <a:off x="5461000" y="3506788"/>
            <a:ext cx="255588" cy="255587"/>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21" name="Rectangle 53"/>
          <p:cNvSpPr>
            <a:spLocks noChangeArrowheads="1"/>
          </p:cNvSpPr>
          <p:nvPr/>
        </p:nvSpPr>
        <p:spPr bwMode="auto">
          <a:xfrm>
            <a:off x="5861050" y="3506788"/>
            <a:ext cx="255588" cy="255587"/>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54" name="Rectangle 86"/>
          <p:cNvSpPr>
            <a:spLocks noChangeArrowheads="1"/>
          </p:cNvSpPr>
          <p:nvPr/>
        </p:nvSpPr>
        <p:spPr bwMode="auto">
          <a:xfrm>
            <a:off x="6934200" y="2695575"/>
            <a:ext cx="255588"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55" name="Rectangle 87"/>
          <p:cNvSpPr>
            <a:spLocks noChangeArrowheads="1"/>
          </p:cNvSpPr>
          <p:nvPr/>
        </p:nvSpPr>
        <p:spPr bwMode="auto">
          <a:xfrm>
            <a:off x="6923088" y="2697163"/>
            <a:ext cx="255587" cy="255587"/>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56" name="Rectangle 88"/>
          <p:cNvSpPr>
            <a:spLocks noChangeArrowheads="1"/>
          </p:cNvSpPr>
          <p:nvPr/>
        </p:nvSpPr>
        <p:spPr bwMode="auto">
          <a:xfrm>
            <a:off x="6937375" y="2686050"/>
            <a:ext cx="255588"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57" name="Rectangle 89"/>
          <p:cNvSpPr>
            <a:spLocks noChangeArrowheads="1"/>
          </p:cNvSpPr>
          <p:nvPr/>
        </p:nvSpPr>
        <p:spPr bwMode="auto">
          <a:xfrm>
            <a:off x="6926263" y="2700338"/>
            <a:ext cx="255587" cy="255587"/>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58" name="Rectangle 90"/>
          <p:cNvSpPr>
            <a:spLocks noChangeArrowheads="1"/>
          </p:cNvSpPr>
          <p:nvPr/>
        </p:nvSpPr>
        <p:spPr bwMode="auto">
          <a:xfrm>
            <a:off x="6940550" y="2689225"/>
            <a:ext cx="255588"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59" name="Rectangle 91"/>
          <p:cNvSpPr>
            <a:spLocks noChangeArrowheads="1"/>
          </p:cNvSpPr>
          <p:nvPr/>
        </p:nvSpPr>
        <p:spPr bwMode="auto">
          <a:xfrm>
            <a:off x="6942138" y="2703513"/>
            <a:ext cx="255587" cy="255587"/>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60" name="Rectangle 92"/>
          <p:cNvSpPr>
            <a:spLocks noChangeArrowheads="1"/>
          </p:cNvSpPr>
          <p:nvPr/>
        </p:nvSpPr>
        <p:spPr bwMode="auto">
          <a:xfrm>
            <a:off x="6943725" y="2705100"/>
            <a:ext cx="255588"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61" name="Rectangle 93"/>
          <p:cNvSpPr>
            <a:spLocks noChangeArrowheads="1"/>
          </p:cNvSpPr>
          <p:nvPr/>
        </p:nvSpPr>
        <p:spPr bwMode="auto">
          <a:xfrm>
            <a:off x="6932613" y="2706688"/>
            <a:ext cx="255587" cy="255587"/>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62" name="Rectangle 94"/>
          <p:cNvSpPr>
            <a:spLocks noChangeArrowheads="1"/>
          </p:cNvSpPr>
          <p:nvPr/>
        </p:nvSpPr>
        <p:spPr bwMode="auto">
          <a:xfrm>
            <a:off x="6946900" y="2695575"/>
            <a:ext cx="255588"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pic>
        <p:nvPicPr>
          <p:cNvPr id="135175" name="Picture 9" descr="j0434845"/>
          <p:cNvPicPr>
            <a:picLocks noChangeAspect="1" noChangeArrowheads="1"/>
          </p:cNvPicPr>
          <p:nvPr/>
        </p:nvPicPr>
        <p:blipFill>
          <a:blip r:embed="rId4"/>
          <a:srcRect/>
          <a:stretch>
            <a:fillRect/>
          </a:stretch>
        </p:blipFill>
        <p:spPr bwMode="auto">
          <a:xfrm>
            <a:off x="6802438" y="2493963"/>
            <a:ext cx="574675" cy="574675"/>
          </a:xfrm>
          <a:prstGeom prst="rect">
            <a:avLst/>
          </a:prstGeom>
          <a:noFill/>
          <a:ln w="9525">
            <a:noFill/>
            <a:miter lim="800000"/>
            <a:headEnd/>
            <a:tailEnd/>
          </a:ln>
        </p:spPr>
      </p:pic>
      <p:sp>
        <p:nvSpPr>
          <p:cNvPr id="135265" name="Rectangle 97"/>
          <p:cNvSpPr>
            <a:spLocks noChangeArrowheads="1"/>
          </p:cNvSpPr>
          <p:nvPr/>
        </p:nvSpPr>
        <p:spPr bwMode="auto">
          <a:xfrm>
            <a:off x="6262688" y="3914775"/>
            <a:ext cx="255587" cy="182563"/>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66" name="Rectangle 98"/>
          <p:cNvSpPr>
            <a:spLocks noChangeArrowheads="1"/>
          </p:cNvSpPr>
          <p:nvPr/>
        </p:nvSpPr>
        <p:spPr bwMode="auto">
          <a:xfrm>
            <a:off x="6662738" y="3914775"/>
            <a:ext cx="255587" cy="182563"/>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67" name="Rectangle 99"/>
          <p:cNvSpPr>
            <a:spLocks noChangeArrowheads="1"/>
          </p:cNvSpPr>
          <p:nvPr/>
        </p:nvSpPr>
        <p:spPr bwMode="auto">
          <a:xfrm>
            <a:off x="7064375" y="3914775"/>
            <a:ext cx="255588" cy="182563"/>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68" name="Rectangle 100"/>
          <p:cNvSpPr>
            <a:spLocks noChangeArrowheads="1"/>
          </p:cNvSpPr>
          <p:nvPr/>
        </p:nvSpPr>
        <p:spPr bwMode="auto">
          <a:xfrm>
            <a:off x="7464425" y="3914775"/>
            <a:ext cx="255588" cy="182563"/>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69" name="Rectangle 101"/>
          <p:cNvSpPr>
            <a:spLocks noChangeArrowheads="1"/>
          </p:cNvSpPr>
          <p:nvPr/>
        </p:nvSpPr>
        <p:spPr bwMode="auto">
          <a:xfrm>
            <a:off x="7866063" y="3914775"/>
            <a:ext cx="255587" cy="182563"/>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70" name="Rectangle 102"/>
          <p:cNvSpPr>
            <a:spLocks noChangeArrowheads="1"/>
          </p:cNvSpPr>
          <p:nvPr/>
        </p:nvSpPr>
        <p:spPr bwMode="auto">
          <a:xfrm>
            <a:off x="8266113" y="3914775"/>
            <a:ext cx="255587" cy="182563"/>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71" name="Rectangle 103"/>
          <p:cNvSpPr>
            <a:spLocks noChangeArrowheads="1"/>
          </p:cNvSpPr>
          <p:nvPr/>
        </p:nvSpPr>
        <p:spPr bwMode="auto">
          <a:xfrm>
            <a:off x="8667750" y="3914775"/>
            <a:ext cx="255588" cy="182563"/>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72" name="Rectangle 104"/>
          <p:cNvSpPr>
            <a:spLocks noChangeArrowheads="1"/>
          </p:cNvSpPr>
          <p:nvPr/>
        </p:nvSpPr>
        <p:spPr bwMode="auto">
          <a:xfrm>
            <a:off x="6262688" y="4252913"/>
            <a:ext cx="255587" cy="136525"/>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73" name="Rectangle 105"/>
          <p:cNvSpPr>
            <a:spLocks noChangeArrowheads="1"/>
          </p:cNvSpPr>
          <p:nvPr/>
        </p:nvSpPr>
        <p:spPr bwMode="auto">
          <a:xfrm>
            <a:off x="6662738" y="4252913"/>
            <a:ext cx="255587" cy="136525"/>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74" name="Rectangle 106"/>
          <p:cNvSpPr>
            <a:spLocks noChangeArrowheads="1"/>
          </p:cNvSpPr>
          <p:nvPr/>
        </p:nvSpPr>
        <p:spPr bwMode="auto">
          <a:xfrm>
            <a:off x="7064375" y="4252913"/>
            <a:ext cx="255588" cy="136525"/>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75" name="Rectangle 107"/>
          <p:cNvSpPr>
            <a:spLocks noChangeArrowheads="1"/>
          </p:cNvSpPr>
          <p:nvPr/>
        </p:nvSpPr>
        <p:spPr bwMode="auto">
          <a:xfrm>
            <a:off x="7464425" y="4252913"/>
            <a:ext cx="255588" cy="136525"/>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76" name="Rectangle 108"/>
          <p:cNvSpPr>
            <a:spLocks noChangeArrowheads="1"/>
          </p:cNvSpPr>
          <p:nvPr/>
        </p:nvSpPr>
        <p:spPr bwMode="auto">
          <a:xfrm>
            <a:off x="7866063" y="4252913"/>
            <a:ext cx="255587" cy="136525"/>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77" name="Rectangle 109"/>
          <p:cNvSpPr>
            <a:spLocks noChangeArrowheads="1"/>
          </p:cNvSpPr>
          <p:nvPr/>
        </p:nvSpPr>
        <p:spPr bwMode="auto">
          <a:xfrm>
            <a:off x="8266113" y="4252913"/>
            <a:ext cx="255587" cy="136525"/>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78" name="Rectangle 110"/>
          <p:cNvSpPr>
            <a:spLocks noChangeArrowheads="1"/>
          </p:cNvSpPr>
          <p:nvPr/>
        </p:nvSpPr>
        <p:spPr bwMode="auto">
          <a:xfrm>
            <a:off x="8667750" y="4252913"/>
            <a:ext cx="255588" cy="136525"/>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79" name="Rectangle 111"/>
          <p:cNvSpPr>
            <a:spLocks noChangeArrowheads="1"/>
          </p:cNvSpPr>
          <p:nvPr/>
        </p:nvSpPr>
        <p:spPr bwMode="auto">
          <a:xfrm>
            <a:off x="6262688" y="4545013"/>
            <a:ext cx="255587" cy="92075"/>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80" name="Rectangle 112"/>
          <p:cNvSpPr>
            <a:spLocks noChangeArrowheads="1"/>
          </p:cNvSpPr>
          <p:nvPr/>
        </p:nvSpPr>
        <p:spPr bwMode="auto">
          <a:xfrm>
            <a:off x="6662738" y="4545013"/>
            <a:ext cx="255587" cy="92075"/>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81" name="Rectangle 113"/>
          <p:cNvSpPr>
            <a:spLocks noChangeArrowheads="1"/>
          </p:cNvSpPr>
          <p:nvPr/>
        </p:nvSpPr>
        <p:spPr bwMode="auto">
          <a:xfrm>
            <a:off x="7064375" y="4545013"/>
            <a:ext cx="255588" cy="92075"/>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82" name="Rectangle 114"/>
          <p:cNvSpPr>
            <a:spLocks noChangeArrowheads="1"/>
          </p:cNvSpPr>
          <p:nvPr/>
        </p:nvSpPr>
        <p:spPr bwMode="auto">
          <a:xfrm>
            <a:off x="7464425" y="4545013"/>
            <a:ext cx="255588" cy="92075"/>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83" name="Rectangle 115"/>
          <p:cNvSpPr>
            <a:spLocks noChangeArrowheads="1"/>
          </p:cNvSpPr>
          <p:nvPr/>
        </p:nvSpPr>
        <p:spPr bwMode="auto">
          <a:xfrm>
            <a:off x="7866063" y="4545013"/>
            <a:ext cx="255587" cy="92075"/>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84" name="Rectangle 116"/>
          <p:cNvSpPr>
            <a:spLocks noChangeArrowheads="1"/>
          </p:cNvSpPr>
          <p:nvPr/>
        </p:nvSpPr>
        <p:spPr bwMode="auto">
          <a:xfrm>
            <a:off x="8266113" y="4545013"/>
            <a:ext cx="255587" cy="92075"/>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85" name="Rectangle 117"/>
          <p:cNvSpPr>
            <a:spLocks noChangeArrowheads="1"/>
          </p:cNvSpPr>
          <p:nvPr/>
        </p:nvSpPr>
        <p:spPr bwMode="auto">
          <a:xfrm>
            <a:off x="8667750" y="4545013"/>
            <a:ext cx="255588" cy="92075"/>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86" name="Rectangle 118"/>
          <p:cNvSpPr>
            <a:spLocks noChangeArrowheads="1"/>
          </p:cNvSpPr>
          <p:nvPr/>
        </p:nvSpPr>
        <p:spPr bwMode="auto">
          <a:xfrm>
            <a:off x="5060950" y="3916363"/>
            <a:ext cx="255588" cy="182562"/>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87" name="Rectangle 119"/>
          <p:cNvSpPr>
            <a:spLocks noChangeArrowheads="1"/>
          </p:cNvSpPr>
          <p:nvPr/>
        </p:nvSpPr>
        <p:spPr bwMode="auto">
          <a:xfrm>
            <a:off x="5461000" y="3916363"/>
            <a:ext cx="255588" cy="182562"/>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88" name="Rectangle 120"/>
          <p:cNvSpPr>
            <a:spLocks noChangeArrowheads="1"/>
          </p:cNvSpPr>
          <p:nvPr/>
        </p:nvSpPr>
        <p:spPr bwMode="auto">
          <a:xfrm>
            <a:off x="5861050" y="3916363"/>
            <a:ext cx="255588" cy="182562"/>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89" name="Rectangle 121"/>
          <p:cNvSpPr>
            <a:spLocks noChangeArrowheads="1"/>
          </p:cNvSpPr>
          <p:nvPr/>
        </p:nvSpPr>
        <p:spPr bwMode="auto">
          <a:xfrm>
            <a:off x="5060950" y="4254500"/>
            <a:ext cx="255588" cy="136525"/>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90" name="Rectangle 122"/>
          <p:cNvSpPr>
            <a:spLocks noChangeArrowheads="1"/>
          </p:cNvSpPr>
          <p:nvPr/>
        </p:nvSpPr>
        <p:spPr bwMode="auto">
          <a:xfrm>
            <a:off x="5461000" y="4254500"/>
            <a:ext cx="255588" cy="136525"/>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91" name="Rectangle 123"/>
          <p:cNvSpPr>
            <a:spLocks noChangeArrowheads="1"/>
          </p:cNvSpPr>
          <p:nvPr/>
        </p:nvSpPr>
        <p:spPr bwMode="auto">
          <a:xfrm>
            <a:off x="5861050" y="4254500"/>
            <a:ext cx="255588" cy="136525"/>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92" name="Rectangle 124"/>
          <p:cNvSpPr>
            <a:spLocks noChangeArrowheads="1"/>
          </p:cNvSpPr>
          <p:nvPr/>
        </p:nvSpPr>
        <p:spPr bwMode="auto">
          <a:xfrm>
            <a:off x="5060950" y="4546600"/>
            <a:ext cx="255588" cy="92075"/>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93" name="Rectangle 125"/>
          <p:cNvSpPr>
            <a:spLocks noChangeArrowheads="1"/>
          </p:cNvSpPr>
          <p:nvPr/>
        </p:nvSpPr>
        <p:spPr bwMode="auto">
          <a:xfrm>
            <a:off x="5461000" y="4546600"/>
            <a:ext cx="255588" cy="92075"/>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94" name="Rectangle 126"/>
          <p:cNvSpPr>
            <a:spLocks noChangeArrowheads="1"/>
          </p:cNvSpPr>
          <p:nvPr/>
        </p:nvSpPr>
        <p:spPr bwMode="auto">
          <a:xfrm>
            <a:off x="5861050" y="4546600"/>
            <a:ext cx="255588" cy="92075"/>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pic>
        <p:nvPicPr>
          <p:cNvPr id="135296" name="Picture 128" descr="j0432517"/>
          <p:cNvPicPr>
            <a:picLocks noChangeAspect="1" noChangeArrowheads="1"/>
          </p:cNvPicPr>
          <p:nvPr/>
        </p:nvPicPr>
        <p:blipFill>
          <a:blip r:embed="rId5"/>
          <a:srcRect/>
          <a:stretch>
            <a:fillRect/>
          </a:stretch>
        </p:blipFill>
        <p:spPr bwMode="auto">
          <a:xfrm>
            <a:off x="6696075" y="4842141"/>
            <a:ext cx="2019300" cy="1616075"/>
          </a:xfrm>
          <a:prstGeom prst="rect">
            <a:avLst/>
          </a:prstGeom>
          <a:noFill/>
          <a:ln w="9525">
            <a:noFill/>
            <a:miter lim="800000"/>
            <a:headEnd/>
            <a:tailEnd/>
          </a:ln>
        </p:spPr>
      </p:pic>
      <p:grpSp>
        <p:nvGrpSpPr>
          <p:cNvPr id="5" name="Group 153"/>
          <p:cNvGrpSpPr>
            <a:grpSpLocks/>
          </p:cNvGrpSpPr>
          <p:nvPr/>
        </p:nvGrpSpPr>
        <p:grpSpPr bwMode="auto">
          <a:xfrm>
            <a:off x="5010150" y="3117850"/>
            <a:ext cx="3889375" cy="204788"/>
            <a:chOff x="3156" y="1964"/>
            <a:chExt cx="2450" cy="129"/>
          </a:xfrm>
        </p:grpSpPr>
        <p:sp>
          <p:nvSpPr>
            <p:cNvPr id="22598" name="Line 148"/>
            <p:cNvSpPr>
              <a:spLocks noChangeShapeType="1"/>
            </p:cNvSpPr>
            <p:nvPr/>
          </p:nvSpPr>
          <p:spPr bwMode="auto">
            <a:xfrm flipV="1">
              <a:off x="3164" y="2093"/>
              <a:ext cx="2442" cy="0"/>
            </a:xfrm>
            <a:prstGeom prst="line">
              <a:avLst/>
            </a:prstGeom>
            <a:noFill/>
            <a:ln w="28575">
              <a:solidFill>
                <a:schemeClr val="tx1"/>
              </a:solidFill>
              <a:round/>
              <a:headEnd/>
              <a:tailEnd type="triangle" w="med" len="med"/>
            </a:ln>
          </p:spPr>
          <p:txBody>
            <a:bodyPr lIns="0" tIns="0" rIns="0" bIns="0">
              <a:prstTxWarp prst="textNoShape">
                <a:avLst/>
              </a:prstTxWarp>
              <a:spAutoFit/>
            </a:bodyPr>
            <a:lstStyle/>
            <a:p>
              <a:endParaRPr lang="en-US">
                <a:solidFill>
                  <a:srgbClr val="000000"/>
                </a:solidFill>
              </a:endParaRPr>
            </a:p>
          </p:txBody>
        </p:sp>
        <p:sp>
          <p:nvSpPr>
            <p:cNvPr id="22599" name="Text Box 149"/>
            <p:cNvSpPr txBox="1">
              <a:spLocks noChangeArrowheads="1"/>
            </p:cNvSpPr>
            <p:nvPr/>
          </p:nvSpPr>
          <p:spPr bwMode="auto">
            <a:xfrm>
              <a:off x="3156" y="1964"/>
              <a:ext cx="690" cy="100"/>
            </a:xfrm>
            <a:prstGeom prst="rect">
              <a:avLst/>
            </a:prstGeom>
            <a:noFill/>
            <a:ln w="9525">
              <a:noFill/>
              <a:miter lim="800000"/>
              <a:headEnd/>
              <a:tailEnd/>
            </a:ln>
          </p:spPr>
          <p:txBody>
            <a:bodyPr wrap="none" lIns="0" tIns="0" rIns="0" bIns="0">
              <a:prstTxWarp prst="textNoShape">
                <a:avLst/>
              </a:prstTxWarp>
              <a:spAutoFit/>
            </a:bodyPr>
            <a:lstStyle/>
            <a:p>
              <a:pPr eaLnBrk="1" hangingPunct="1">
                <a:lnSpc>
                  <a:spcPct val="65000"/>
                </a:lnSpc>
              </a:pPr>
              <a:r>
                <a:rPr lang="en-US" sz="1600">
                  <a:solidFill>
                    <a:srgbClr val="3333CC"/>
                  </a:solidFill>
                  <a:latin typeface="Arial" charset="0"/>
                  <a:ea typeface="ＭＳ Ｐゴシック" charset="-128"/>
                  <a:cs typeface="ＭＳ Ｐゴシック" charset="-128"/>
                </a:rPr>
                <a:t>playout time</a:t>
              </a:r>
            </a:p>
          </p:txBody>
        </p:sp>
      </p:grpSp>
      <p:grpSp>
        <p:nvGrpSpPr>
          <p:cNvPr id="6" name="Group 152"/>
          <p:cNvGrpSpPr>
            <a:grpSpLocks/>
          </p:cNvGrpSpPr>
          <p:nvPr/>
        </p:nvGrpSpPr>
        <p:grpSpPr bwMode="auto">
          <a:xfrm>
            <a:off x="4251325" y="3335338"/>
            <a:ext cx="641350" cy="1352550"/>
            <a:chOff x="2678" y="2101"/>
            <a:chExt cx="404" cy="852"/>
          </a:xfrm>
        </p:grpSpPr>
        <p:sp>
          <p:nvSpPr>
            <p:cNvPr id="22596" name="Line 150"/>
            <p:cNvSpPr>
              <a:spLocks noChangeShapeType="1"/>
            </p:cNvSpPr>
            <p:nvPr/>
          </p:nvSpPr>
          <p:spPr bwMode="auto">
            <a:xfrm flipV="1">
              <a:off x="3082" y="2101"/>
              <a:ext cx="0" cy="852"/>
            </a:xfrm>
            <a:prstGeom prst="line">
              <a:avLst/>
            </a:prstGeom>
            <a:noFill/>
            <a:ln w="28575">
              <a:solidFill>
                <a:schemeClr val="tx1"/>
              </a:solidFill>
              <a:round/>
              <a:headEnd/>
              <a:tailEnd type="triangle" w="med" len="med"/>
            </a:ln>
          </p:spPr>
          <p:txBody>
            <a:bodyPr lIns="0" tIns="0" rIns="0" bIns="0">
              <a:prstTxWarp prst="textNoShape">
                <a:avLst/>
              </a:prstTxWarp>
              <a:spAutoFit/>
            </a:bodyPr>
            <a:lstStyle/>
            <a:p>
              <a:endParaRPr lang="en-US">
                <a:solidFill>
                  <a:srgbClr val="000000"/>
                </a:solidFill>
              </a:endParaRPr>
            </a:p>
          </p:txBody>
        </p:sp>
        <p:sp>
          <p:nvSpPr>
            <p:cNvPr id="22597" name="Text Box 151"/>
            <p:cNvSpPr txBox="1">
              <a:spLocks noChangeArrowheads="1"/>
            </p:cNvSpPr>
            <p:nvPr/>
          </p:nvSpPr>
          <p:spPr bwMode="auto">
            <a:xfrm>
              <a:off x="2678" y="2839"/>
              <a:ext cx="369" cy="100"/>
            </a:xfrm>
            <a:prstGeom prst="rect">
              <a:avLst/>
            </a:prstGeom>
            <a:noFill/>
            <a:ln w="9525">
              <a:noFill/>
              <a:miter lim="800000"/>
              <a:headEnd/>
              <a:tailEnd/>
            </a:ln>
          </p:spPr>
          <p:txBody>
            <a:bodyPr wrap="none" lIns="0" tIns="0" rIns="0" bIns="0">
              <a:prstTxWarp prst="textNoShape">
                <a:avLst/>
              </a:prstTxWarp>
              <a:spAutoFit/>
            </a:bodyPr>
            <a:lstStyle/>
            <a:p>
              <a:pPr eaLnBrk="1" hangingPunct="1">
                <a:lnSpc>
                  <a:spcPct val="65000"/>
                </a:lnSpc>
              </a:pPr>
              <a:r>
                <a:rPr lang="en-US" sz="1600">
                  <a:solidFill>
                    <a:srgbClr val="3333CC"/>
                  </a:solidFill>
                  <a:latin typeface="Arial" charset="0"/>
                  <a:ea typeface="ＭＳ Ｐゴシック" charset="-128"/>
                  <a:cs typeface="ＭＳ Ｐゴシック" charset="-128"/>
                </a:rPr>
                <a:t>quality</a:t>
              </a:r>
            </a:p>
          </p:txBody>
        </p:sp>
      </p:grpSp>
      <p:sp>
        <p:nvSpPr>
          <p:cNvPr id="83056" name="Freeform 112"/>
          <p:cNvSpPr>
            <a:spLocks/>
          </p:cNvSpPr>
          <p:nvPr/>
        </p:nvSpPr>
        <p:spPr bwMode="auto">
          <a:xfrm>
            <a:off x="5110163" y="3641725"/>
            <a:ext cx="3697287" cy="981075"/>
          </a:xfrm>
          <a:custGeom>
            <a:avLst/>
            <a:gdLst>
              <a:gd name="T0" fmla="*/ 0 w 2329"/>
              <a:gd name="T1" fmla="*/ 1496972813 h 618"/>
              <a:gd name="T2" fmla="*/ 854332059 w 2329"/>
              <a:gd name="T3" fmla="*/ 1496972813 h 618"/>
              <a:gd name="T4" fmla="*/ 1194553901 w 2329"/>
              <a:gd name="T5" fmla="*/ 1134070313 h 618"/>
              <a:gd name="T6" fmla="*/ 1428927607 w 2329"/>
              <a:gd name="T7" fmla="*/ 1071067200 h 618"/>
              <a:gd name="T8" fmla="*/ 2147483647 w 2329"/>
              <a:gd name="T9" fmla="*/ 1071067200 h 618"/>
              <a:gd name="T10" fmla="*/ 2147483647 w 2329"/>
              <a:gd name="T11" fmla="*/ 899696575 h 618"/>
              <a:gd name="T12" fmla="*/ 2147483647 w 2329"/>
              <a:gd name="T13" fmla="*/ 622479388 h 618"/>
              <a:gd name="T14" fmla="*/ 2147483647 w 2329"/>
              <a:gd name="T15" fmla="*/ 579635938 h 618"/>
              <a:gd name="T16" fmla="*/ 2147483647 w 2329"/>
              <a:gd name="T17" fmla="*/ 579635938 h 618"/>
              <a:gd name="T18" fmla="*/ 2147483647 w 2329"/>
              <a:gd name="T19" fmla="*/ 430947513 h 618"/>
              <a:gd name="T20" fmla="*/ 2147483647 w 2329"/>
              <a:gd name="T21" fmla="*/ 68045013 h 618"/>
              <a:gd name="T22" fmla="*/ 2147483647 w 2329"/>
              <a:gd name="T23" fmla="*/ 25201563 h 618"/>
              <a:gd name="T24" fmla="*/ 2147483647 w 2329"/>
              <a:gd name="T25" fmla="*/ 25201563 h 6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29"/>
              <a:gd name="T40" fmla="*/ 0 h 618"/>
              <a:gd name="T41" fmla="*/ 2329 w 2329"/>
              <a:gd name="T42" fmla="*/ 618 h 6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29" h="618">
                <a:moveTo>
                  <a:pt x="0" y="594"/>
                </a:moveTo>
                <a:cubicBezTo>
                  <a:pt x="130" y="606"/>
                  <a:pt x="260" y="618"/>
                  <a:pt x="339" y="594"/>
                </a:cubicBezTo>
                <a:cubicBezTo>
                  <a:pt x="418" y="570"/>
                  <a:pt x="436" y="478"/>
                  <a:pt x="474" y="450"/>
                </a:cubicBezTo>
                <a:cubicBezTo>
                  <a:pt x="512" y="422"/>
                  <a:pt x="470" y="429"/>
                  <a:pt x="567" y="425"/>
                </a:cubicBezTo>
                <a:cubicBezTo>
                  <a:pt x="664" y="421"/>
                  <a:pt x="959" y="436"/>
                  <a:pt x="1059" y="425"/>
                </a:cubicBezTo>
                <a:cubicBezTo>
                  <a:pt x="1159" y="414"/>
                  <a:pt x="1135" y="387"/>
                  <a:pt x="1169" y="357"/>
                </a:cubicBezTo>
                <a:cubicBezTo>
                  <a:pt x="1203" y="327"/>
                  <a:pt x="1234" y="268"/>
                  <a:pt x="1262" y="247"/>
                </a:cubicBezTo>
                <a:cubicBezTo>
                  <a:pt x="1290" y="226"/>
                  <a:pt x="1283" y="233"/>
                  <a:pt x="1338" y="230"/>
                </a:cubicBezTo>
                <a:cubicBezTo>
                  <a:pt x="1393" y="227"/>
                  <a:pt x="1541" y="240"/>
                  <a:pt x="1592" y="230"/>
                </a:cubicBezTo>
                <a:cubicBezTo>
                  <a:pt x="1643" y="220"/>
                  <a:pt x="1622" y="205"/>
                  <a:pt x="1643" y="171"/>
                </a:cubicBezTo>
                <a:cubicBezTo>
                  <a:pt x="1664" y="137"/>
                  <a:pt x="1686" y="54"/>
                  <a:pt x="1719" y="27"/>
                </a:cubicBezTo>
                <a:cubicBezTo>
                  <a:pt x="1752" y="0"/>
                  <a:pt x="1736" y="13"/>
                  <a:pt x="1838" y="10"/>
                </a:cubicBezTo>
                <a:cubicBezTo>
                  <a:pt x="1940" y="7"/>
                  <a:pt x="2134" y="8"/>
                  <a:pt x="2329" y="10"/>
                </a:cubicBezTo>
              </a:path>
            </a:pathLst>
          </a:custGeom>
          <a:noFill/>
          <a:ln w="38100">
            <a:solidFill>
              <a:srgbClr val="FC0A04"/>
            </a:solidFill>
            <a:round/>
            <a:headEnd/>
            <a:tailEnd type="triangle" w="med" len="med"/>
          </a:ln>
        </p:spPr>
        <p:txBody>
          <a:bodyPr>
            <a:prstTxWarp prst="textNoShape">
              <a:avLst/>
            </a:prstTxWarp>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171" name="Rectangle 3"/>
          <p:cNvSpPr>
            <a:spLocks noChangeArrowheads="1"/>
          </p:cNvSpPr>
          <p:nvPr/>
        </p:nvSpPr>
        <p:spPr bwMode="auto">
          <a:xfrm>
            <a:off x="251520" y="908720"/>
            <a:ext cx="4320480" cy="5472608"/>
          </a:xfrm>
          <a:prstGeom prst="rect">
            <a:avLst/>
          </a:prstGeom>
          <a:noFill/>
          <a:ln w="9525">
            <a:noFill/>
            <a:miter lim="800000"/>
            <a:headEnd/>
            <a:tailEnd/>
          </a:ln>
        </p:spPr>
        <p:txBody>
          <a:bodyPr lIns="0" tIns="0" rIns="0" bIns="0">
            <a:prstTxWarp prst="textNoShape">
              <a:avLst/>
            </a:prstTxWarp>
          </a:bodyPr>
          <a:lstStyle/>
          <a:p>
            <a:pPr eaLnBrk="1" hangingPunct="1">
              <a:lnSpc>
                <a:spcPct val="80000"/>
              </a:lnSpc>
              <a:spcBef>
                <a:spcPct val="20000"/>
              </a:spcBef>
              <a:buClr>
                <a:srgbClr val="FF6600"/>
              </a:buClr>
              <a:buSzPct val="120000"/>
            </a:pPr>
            <a:r>
              <a:rPr lang="en-US" sz="2400" kern="0" dirty="0">
                <a:solidFill>
                  <a:srgbClr val="000000"/>
                </a:solidFill>
                <a:latin typeface="Eurostile"/>
                <a:cs typeface="Eurostile"/>
              </a:rPr>
              <a:t>Divide video into segments at recording time</a:t>
            </a:r>
            <a:br>
              <a:rPr lang="en-US" sz="2400" kern="0" dirty="0">
                <a:solidFill>
                  <a:srgbClr val="000000"/>
                </a:solidFill>
                <a:latin typeface="Eurostile"/>
                <a:cs typeface="Eurostile"/>
              </a:rPr>
            </a:br>
            <a:r>
              <a:rPr lang="en-US" sz="2400" kern="0" dirty="0">
                <a:solidFill>
                  <a:srgbClr val="000000"/>
                </a:solidFill>
                <a:latin typeface="Eurostile"/>
                <a:cs typeface="Eurostile"/>
              </a:rPr>
              <a:t>or convert </a:t>
            </a:r>
            <a:r>
              <a:rPr lang="en-US" sz="2400" kern="0" dirty="0" smtClean="0">
                <a:solidFill>
                  <a:srgbClr val="000000"/>
                </a:solidFill>
                <a:latin typeface="Eurostile"/>
                <a:cs typeface="Eurostile"/>
              </a:rPr>
              <a:t>later</a:t>
            </a:r>
          </a:p>
          <a:p>
            <a:pPr eaLnBrk="1" hangingPunct="1">
              <a:lnSpc>
                <a:spcPct val="80000"/>
              </a:lnSpc>
              <a:spcBef>
                <a:spcPct val="20000"/>
              </a:spcBef>
              <a:buClr>
                <a:srgbClr val="FF6600"/>
              </a:buClr>
              <a:buSzPct val="120000"/>
            </a:pPr>
            <a:endParaRPr lang="en-US" sz="2400" kern="0" dirty="0">
              <a:solidFill>
                <a:srgbClr val="000000"/>
              </a:solidFill>
              <a:latin typeface="Eurostile"/>
              <a:cs typeface="Eurostile"/>
            </a:endParaRPr>
          </a:p>
          <a:p>
            <a:pPr eaLnBrk="1" hangingPunct="1">
              <a:lnSpc>
                <a:spcPct val="80000"/>
              </a:lnSpc>
              <a:spcBef>
                <a:spcPct val="20000"/>
              </a:spcBef>
              <a:buClr>
                <a:srgbClr val="FF6600"/>
              </a:buClr>
              <a:buSzPct val="120000"/>
            </a:pPr>
            <a:r>
              <a:rPr lang="en-US" sz="2400" b="1" i="1" kern="0" dirty="0" smtClean="0">
                <a:solidFill>
                  <a:srgbClr val="000000"/>
                </a:solidFill>
                <a:latin typeface="Eurostile"/>
                <a:cs typeface="Eurostile"/>
              </a:rPr>
              <a:t>Complete</a:t>
            </a:r>
            <a:r>
              <a:rPr lang="en-US" sz="2400" kern="0" dirty="0" smtClean="0">
                <a:solidFill>
                  <a:srgbClr val="000000"/>
                </a:solidFill>
                <a:latin typeface="Eurostile"/>
                <a:cs typeface="Eurostile"/>
              </a:rPr>
              <a:t> little movies</a:t>
            </a:r>
            <a:endParaRPr lang="en-US" sz="2400" kern="0" dirty="0">
              <a:solidFill>
                <a:srgbClr val="000000"/>
              </a:solidFill>
              <a:latin typeface="Eurostile"/>
              <a:cs typeface="Eurostile"/>
            </a:endParaRPr>
          </a:p>
          <a:p>
            <a:pPr eaLnBrk="1" hangingPunct="1">
              <a:lnSpc>
                <a:spcPct val="80000"/>
              </a:lnSpc>
              <a:spcBef>
                <a:spcPct val="20000"/>
              </a:spcBef>
              <a:buClr>
                <a:srgbClr val="FF6600"/>
              </a:buClr>
              <a:buSzPct val="120000"/>
            </a:pPr>
            <a:endParaRPr lang="en-US" sz="2400" kern="0" dirty="0">
              <a:solidFill>
                <a:srgbClr val="000000"/>
              </a:solidFill>
              <a:latin typeface="Eurostile"/>
              <a:cs typeface="Eurostile"/>
            </a:endParaRPr>
          </a:p>
          <a:p>
            <a:pPr eaLnBrk="1" hangingPunct="1">
              <a:lnSpc>
                <a:spcPct val="80000"/>
              </a:lnSpc>
              <a:spcBef>
                <a:spcPct val="20000"/>
              </a:spcBef>
              <a:buClr>
                <a:srgbClr val="FF6600"/>
              </a:buClr>
              <a:buSzPct val="120000"/>
            </a:pPr>
            <a:r>
              <a:rPr lang="en-US" sz="2400" kern="0" dirty="0">
                <a:solidFill>
                  <a:srgbClr val="000000"/>
                </a:solidFill>
                <a:latin typeface="Eurostile"/>
                <a:cs typeface="Eurostile"/>
              </a:rPr>
              <a:t>Choose the segment duration</a:t>
            </a:r>
          </a:p>
          <a:p>
            <a:pPr eaLnBrk="1" hangingPunct="1">
              <a:lnSpc>
                <a:spcPct val="80000"/>
              </a:lnSpc>
              <a:spcBef>
                <a:spcPct val="20000"/>
              </a:spcBef>
              <a:buClr>
                <a:srgbClr val="FF6600"/>
              </a:buClr>
              <a:buSzPct val="120000"/>
            </a:pPr>
            <a:endParaRPr lang="en-US" sz="2400" kern="0" dirty="0">
              <a:solidFill>
                <a:srgbClr val="000000"/>
              </a:solidFill>
              <a:latin typeface="Eurostile"/>
              <a:cs typeface="Eurostile"/>
            </a:endParaRPr>
          </a:p>
          <a:p>
            <a:pPr eaLnBrk="1" hangingPunct="1">
              <a:lnSpc>
                <a:spcPct val="80000"/>
              </a:lnSpc>
              <a:spcBef>
                <a:spcPct val="20000"/>
              </a:spcBef>
              <a:buClr>
                <a:srgbClr val="FF6600"/>
              </a:buClr>
              <a:buSzPct val="120000"/>
            </a:pPr>
            <a:r>
              <a:rPr lang="en-US" sz="2400" kern="0" dirty="0">
                <a:solidFill>
                  <a:srgbClr val="000000"/>
                </a:solidFill>
                <a:latin typeface="Eurostile"/>
                <a:cs typeface="Eurostile"/>
              </a:rPr>
              <a:t>Choose the number of layers</a:t>
            </a:r>
          </a:p>
          <a:p>
            <a:pPr eaLnBrk="1" hangingPunct="1">
              <a:lnSpc>
                <a:spcPct val="80000"/>
              </a:lnSpc>
              <a:spcBef>
                <a:spcPct val="20000"/>
              </a:spcBef>
              <a:buClr>
                <a:srgbClr val="FF6600"/>
              </a:buClr>
              <a:buSzPct val="120000"/>
            </a:pPr>
            <a:endParaRPr lang="en-US" sz="2400" kern="0" dirty="0">
              <a:solidFill>
                <a:srgbClr val="000000"/>
              </a:solidFill>
              <a:latin typeface="Eurostile"/>
              <a:cs typeface="Eurostile"/>
            </a:endParaRPr>
          </a:p>
          <a:p>
            <a:pPr eaLnBrk="1" hangingPunct="1">
              <a:lnSpc>
                <a:spcPct val="80000"/>
              </a:lnSpc>
              <a:spcBef>
                <a:spcPct val="20000"/>
              </a:spcBef>
              <a:buClr>
                <a:srgbClr val="FF6600"/>
              </a:buClr>
              <a:buSzPct val="120000"/>
            </a:pPr>
            <a:r>
              <a:rPr lang="en-US" sz="2400" kern="0" dirty="0">
                <a:solidFill>
                  <a:srgbClr val="000000"/>
                </a:solidFill>
                <a:latin typeface="Eurostile"/>
                <a:cs typeface="Eurostile"/>
              </a:rPr>
              <a:t>Choose the </a:t>
            </a:r>
            <a:r>
              <a:rPr lang="en-US" sz="2400" kern="0" dirty="0" smtClean="0">
                <a:solidFill>
                  <a:srgbClr val="000000"/>
                </a:solidFill>
                <a:latin typeface="Eurostile"/>
                <a:cs typeface="Eurostile"/>
              </a:rPr>
              <a:t>adaptation</a:t>
            </a:r>
            <a:br>
              <a:rPr lang="en-US" sz="2400" kern="0" dirty="0" smtClean="0">
                <a:solidFill>
                  <a:srgbClr val="000000"/>
                </a:solidFill>
                <a:latin typeface="Eurostile"/>
                <a:cs typeface="Eurostile"/>
              </a:rPr>
            </a:br>
            <a:r>
              <a:rPr lang="en-US" sz="2400" kern="0" dirty="0" smtClean="0">
                <a:solidFill>
                  <a:srgbClr val="000000"/>
                </a:solidFill>
                <a:latin typeface="Eurostile"/>
                <a:cs typeface="Eurostile"/>
              </a:rPr>
              <a:t>strategy</a:t>
            </a:r>
            <a:endParaRPr lang="en-US" sz="2400" kern="0" dirty="0">
              <a:solidFill>
                <a:srgbClr val="000000"/>
              </a:solidFill>
              <a:latin typeface="Eurostile"/>
              <a:cs typeface="Eurostile"/>
            </a:endParaRPr>
          </a:p>
          <a:p>
            <a:pPr eaLnBrk="1" hangingPunct="1">
              <a:lnSpc>
                <a:spcPct val="80000"/>
              </a:lnSpc>
              <a:spcBef>
                <a:spcPct val="20000"/>
              </a:spcBef>
              <a:buClr>
                <a:srgbClr val="FF6600"/>
              </a:buClr>
              <a:buSzPct val="120000"/>
            </a:pPr>
            <a:endParaRPr lang="en-US" sz="2400" kern="0" dirty="0" smtClean="0">
              <a:solidFill>
                <a:srgbClr val="000000"/>
              </a:solidFill>
              <a:latin typeface="Tahoma"/>
            </a:endParaRPr>
          </a:p>
          <a:p>
            <a:pPr eaLnBrk="1" hangingPunct="1">
              <a:lnSpc>
                <a:spcPct val="80000"/>
              </a:lnSpc>
              <a:spcBef>
                <a:spcPct val="20000"/>
              </a:spcBef>
              <a:buClr>
                <a:srgbClr val="FF6600"/>
              </a:buClr>
              <a:buSzPct val="120000"/>
            </a:pPr>
            <a:r>
              <a:rPr lang="en-US" sz="2400" kern="0" dirty="0" smtClean="0">
                <a:solidFill>
                  <a:srgbClr val="000000"/>
                </a:solidFill>
                <a:latin typeface="Eurostile"/>
                <a:cs typeface="Eurostile"/>
              </a:rPr>
              <a:t>Typical segment lengths:</a:t>
            </a:r>
            <a:br>
              <a:rPr lang="en-US" sz="2400" kern="0" dirty="0" smtClean="0">
                <a:solidFill>
                  <a:srgbClr val="000000"/>
                </a:solidFill>
                <a:latin typeface="Eurostile"/>
                <a:cs typeface="Eurostile"/>
              </a:rPr>
            </a:br>
            <a:r>
              <a:rPr lang="en-US" sz="2400" kern="0" dirty="0" smtClean="0">
                <a:solidFill>
                  <a:srgbClr val="000000"/>
                </a:solidFill>
                <a:latin typeface="Eurostile"/>
                <a:cs typeface="Eurostile"/>
              </a:rPr>
              <a:t>2-10 seconds</a:t>
            </a:r>
            <a:br>
              <a:rPr lang="en-US" sz="2400" kern="0" dirty="0" smtClean="0">
                <a:solidFill>
                  <a:srgbClr val="000000"/>
                </a:solidFill>
                <a:latin typeface="Eurostile"/>
                <a:cs typeface="Eurostile"/>
              </a:rPr>
            </a:br>
            <a:r>
              <a:rPr lang="en-US" sz="1600" kern="0" dirty="0" smtClean="0">
                <a:solidFill>
                  <a:srgbClr val="000000"/>
                </a:solidFill>
                <a:latin typeface="Eurostile"/>
                <a:cs typeface="Eurostile"/>
              </a:rPr>
              <a:t>(2-hour movie </a:t>
            </a:r>
            <a:r>
              <a:rPr lang="en-US" sz="1600" kern="0" dirty="0" smtClean="0">
                <a:solidFill>
                  <a:srgbClr val="000000"/>
                </a:solidFill>
                <a:latin typeface="Eurostile"/>
                <a:cs typeface="Eurostile"/>
                <a:sym typeface="Wingdings" charset="2"/>
              </a:rPr>
              <a:t> 3600++ small, indexed videos</a:t>
            </a:r>
            <a:r>
              <a:rPr lang="en-US" sz="1600" kern="0" dirty="0" smtClean="0">
                <a:solidFill>
                  <a:srgbClr val="000000"/>
                </a:solidFill>
                <a:latin typeface="Eurostile"/>
                <a:cs typeface="Eurostile"/>
              </a:rPr>
              <a:t>)</a:t>
            </a:r>
            <a:br>
              <a:rPr lang="en-US" sz="1600" kern="0" dirty="0" smtClean="0">
                <a:solidFill>
                  <a:srgbClr val="000000"/>
                </a:solidFill>
                <a:latin typeface="Eurostile"/>
                <a:cs typeface="Eurostile"/>
              </a:rPr>
            </a:br>
            <a:endParaRPr lang="en-US" kern="0" dirty="0" smtClean="0">
              <a:solidFill>
                <a:srgbClr val="000000"/>
              </a:solidFill>
              <a:latin typeface="Eurostile"/>
              <a:cs typeface="Eurostile"/>
            </a:endParaRPr>
          </a:p>
        </p:txBody>
      </p:sp>
      <p:pic>
        <p:nvPicPr>
          <p:cNvPr id="1301622" name="Picture 118" descr="1aaa"/>
          <p:cNvPicPr>
            <a:picLocks noChangeAspect="1" noChangeArrowheads="1"/>
          </p:cNvPicPr>
          <p:nvPr/>
        </p:nvPicPr>
        <p:blipFill>
          <a:blip r:embed="rId6"/>
          <a:srcRect/>
          <a:stretch>
            <a:fillRect/>
          </a:stretch>
        </p:blipFill>
        <p:spPr bwMode="auto">
          <a:xfrm>
            <a:off x="6867525" y="4979988"/>
            <a:ext cx="1766888" cy="1116012"/>
          </a:xfrm>
          <a:prstGeom prst="rect">
            <a:avLst/>
          </a:prstGeom>
          <a:noFill/>
          <a:ln w="9525">
            <a:noFill/>
            <a:miter lim="800000"/>
            <a:headEnd/>
            <a:tailEnd/>
          </a:ln>
        </p:spPr>
      </p:pic>
      <p:pic>
        <p:nvPicPr>
          <p:cNvPr id="1301623" name="Picture 119" descr="1aa"/>
          <p:cNvPicPr>
            <a:picLocks noChangeAspect="1" noChangeArrowheads="1"/>
          </p:cNvPicPr>
          <p:nvPr/>
        </p:nvPicPr>
        <p:blipFill>
          <a:blip r:embed="rId7"/>
          <a:srcRect/>
          <a:stretch>
            <a:fillRect/>
          </a:stretch>
        </p:blipFill>
        <p:spPr bwMode="auto">
          <a:xfrm>
            <a:off x="6867525" y="4979988"/>
            <a:ext cx="1766888" cy="1116012"/>
          </a:xfrm>
          <a:prstGeom prst="rect">
            <a:avLst/>
          </a:prstGeom>
          <a:noFill/>
          <a:ln w="9525">
            <a:noFill/>
            <a:miter lim="800000"/>
            <a:headEnd/>
            <a:tailEnd/>
          </a:ln>
        </p:spPr>
      </p:pic>
      <p:pic>
        <p:nvPicPr>
          <p:cNvPr id="1301624" name="Picture 120" descr="1dd"/>
          <p:cNvPicPr>
            <a:picLocks noChangeAspect="1" noChangeArrowheads="1"/>
          </p:cNvPicPr>
          <p:nvPr/>
        </p:nvPicPr>
        <p:blipFill>
          <a:blip r:embed="rId8"/>
          <a:srcRect/>
          <a:stretch>
            <a:fillRect/>
          </a:stretch>
        </p:blipFill>
        <p:spPr bwMode="auto">
          <a:xfrm>
            <a:off x="6867525" y="4979988"/>
            <a:ext cx="1766888" cy="1116012"/>
          </a:xfrm>
          <a:prstGeom prst="rect">
            <a:avLst/>
          </a:prstGeom>
          <a:noFill/>
          <a:ln w="9525">
            <a:noFill/>
            <a:miter lim="800000"/>
            <a:headEnd/>
            <a:tailEnd/>
          </a:ln>
        </p:spPr>
      </p:pic>
      <p:pic>
        <p:nvPicPr>
          <p:cNvPr id="1301625" name="Picture 121" descr="1bb"/>
          <p:cNvPicPr>
            <a:picLocks noChangeAspect="1" noChangeArrowheads="1"/>
          </p:cNvPicPr>
          <p:nvPr/>
        </p:nvPicPr>
        <p:blipFill>
          <a:blip r:embed="rId9"/>
          <a:srcRect/>
          <a:stretch>
            <a:fillRect/>
          </a:stretch>
        </p:blipFill>
        <p:spPr bwMode="auto">
          <a:xfrm>
            <a:off x="6867525" y="4979988"/>
            <a:ext cx="1766888" cy="1116012"/>
          </a:xfrm>
          <a:prstGeom prst="rect">
            <a:avLst/>
          </a:prstGeom>
          <a:noFill/>
          <a:ln w="9525">
            <a:noFill/>
            <a:miter lim="800000"/>
            <a:headEnd/>
            <a:tailEnd/>
          </a:ln>
        </p:spPr>
      </p:pic>
    </p:spTree>
    <p:extLst>
      <p:ext uri="{BB962C8B-B14F-4D97-AF65-F5344CB8AC3E}">
        <p14:creationId xmlns:p14="http://schemas.microsoft.com/office/powerpoint/2010/main" val="422125526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135175"/>
                                        </p:tgtEl>
                                        <p:attrNameLst>
                                          <p:attrName>style.visibility</p:attrName>
                                        </p:attrNameLst>
                                      </p:cBhvr>
                                      <p:to>
                                        <p:strVal val="visible"/>
                                      </p:to>
                                    </p:set>
                                    <p:animEffect transition="in" filter="dissolve">
                                      <p:cBhvr>
                                        <p:cTn id="11" dur="500"/>
                                        <p:tgtEl>
                                          <p:spTgt spid="135175"/>
                                        </p:tgtEl>
                                      </p:cBhvr>
                                    </p:animEffect>
                                  </p:childTnLst>
                                </p:cTn>
                              </p:par>
                            </p:childTnLst>
                          </p:cTn>
                        </p:par>
                        <p:par>
                          <p:cTn id="12" fill="hold">
                            <p:stCondLst>
                              <p:cond delay="500"/>
                            </p:stCondLst>
                            <p:childTnLst>
                              <p:par>
                                <p:cTn id="13" presetID="1" presetClass="entr" presetSubtype="0" fill="hold" grpId="0" nodeType="afterEffect">
                                  <p:stCondLst>
                                    <p:cond delay="0"/>
                                  </p:stCondLst>
                                  <p:childTnLst>
                                    <p:set>
                                      <p:cBhvr>
                                        <p:cTn id="14" dur="1" fill="hold">
                                          <p:stCondLst>
                                            <p:cond delay="0"/>
                                          </p:stCondLst>
                                        </p:cTn>
                                        <p:tgtEl>
                                          <p:spTgt spid="135176"/>
                                        </p:tgtEl>
                                        <p:attrNameLst>
                                          <p:attrName>style.visibility</p:attrName>
                                        </p:attrNameLst>
                                      </p:cBhvr>
                                      <p:to>
                                        <p:strVal val="visible"/>
                                      </p:to>
                                    </p:set>
                                  </p:childTnLst>
                                </p:cTn>
                              </p:par>
                              <p:par>
                                <p:cTn id="15" presetID="42" presetClass="path" presetSubtype="0" repeatCount="10000" accel="50000" decel="50000" fill="hold" grpId="1" nodeType="withEffect">
                                  <p:stCondLst>
                                    <p:cond delay="0"/>
                                  </p:stCondLst>
                                  <p:childTnLst>
                                    <p:animMotion origin="layout" path="M 0 -4.16281E-7 L 0 0.17484 " pathEditMode="relative" rAng="0" ptsTypes="AA">
                                      <p:cBhvr>
                                        <p:cTn id="16" dur="1000" fill="hold"/>
                                        <p:tgtEl>
                                          <p:spTgt spid="135176"/>
                                        </p:tgtEl>
                                        <p:attrNameLst>
                                          <p:attrName>ppt_x</p:attrName>
                                          <p:attrName>ppt_y</p:attrName>
                                        </p:attrNameLst>
                                      </p:cBhvr>
                                      <p:rCtr x="0" y="87"/>
                                    </p:animMotion>
                                  </p:childTnLst>
                                </p:cTn>
                              </p:par>
                              <p:par>
                                <p:cTn id="17" presetID="1" presetClass="entr" presetSubtype="0" fill="hold" grpId="0" nodeType="withEffect">
                                  <p:stCondLst>
                                    <p:cond delay="0"/>
                                  </p:stCondLst>
                                  <p:childTnLst>
                                    <p:set>
                                      <p:cBhvr>
                                        <p:cTn id="18" dur="1" fill="hold">
                                          <p:stCondLst>
                                            <p:cond delay="0"/>
                                          </p:stCondLst>
                                        </p:cTn>
                                        <p:tgtEl>
                                          <p:spTgt spid="135209"/>
                                        </p:tgtEl>
                                        <p:attrNameLst>
                                          <p:attrName>style.visibility</p:attrName>
                                        </p:attrNameLst>
                                      </p:cBhvr>
                                      <p:to>
                                        <p:strVal val="visible"/>
                                      </p:to>
                                    </p:set>
                                  </p:childTnLst>
                                </p:cTn>
                              </p:par>
                              <p:par>
                                <p:cTn id="19" presetID="0" presetClass="path" presetSubtype="0" accel="50000" decel="50000" fill="hold" grpId="1" nodeType="withEffect">
                                  <p:stCondLst>
                                    <p:cond delay="1000"/>
                                  </p:stCondLst>
                                  <p:childTnLst>
                                    <p:animMotion origin="layout" path="M 5.55556E-7 -9.89824E-7 L -0.20434 0.11772 " pathEditMode="relative" ptsTypes="AA">
                                      <p:cBhvr>
                                        <p:cTn id="20" dur="1000" fill="hold"/>
                                        <p:tgtEl>
                                          <p:spTgt spid="135209"/>
                                        </p:tgtEl>
                                        <p:attrNameLst>
                                          <p:attrName>ppt_x</p:attrName>
                                          <p:attrName>ppt_y</p:attrName>
                                        </p:attrNameLst>
                                      </p:cBhvr>
                                    </p:animMotion>
                                  </p:childTnLst>
                                </p:cTn>
                              </p:par>
                              <p:par>
                                <p:cTn id="21" presetID="1" presetClass="entr" presetSubtype="0" fill="hold" grpId="0" nodeType="withEffect">
                                  <p:stCondLst>
                                    <p:cond delay="2000"/>
                                  </p:stCondLst>
                                  <p:childTnLst>
                                    <p:set>
                                      <p:cBhvr>
                                        <p:cTn id="22" dur="1" fill="hold">
                                          <p:stCondLst>
                                            <p:cond delay="0"/>
                                          </p:stCondLst>
                                        </p:cTn>
                                        <p:tgtEl>
                                          <p:spTgt spid="135254"/>
                                        </p:tgtEl>
                                        <p:attrNameLst>
                                          <p:attrName>style.visibility</p:attrName>
                                        </p:attrNameLst>
                                      </p:cBhvr>
                                      <p:to>
                                        <p:strVal val="visible"/>
                                      </p:to>
                                    </p:set>
                                  </p:childTnLst>
                                </p:cTn>
                              </p:par>
                              <p:par>
                                <p:cTn id="23" presetID="0" presetClass="path" presetSubtype="0" accel="50000" decel="50000" fill="hold" grpId="1" nodeType="withEffect">
                                  <p:stCondLst>
                                    <p:cond delay="2000"/>
                                  </p:stCondLst>
                                  <p:childTnLst>
                                    <p:animMotion origin="layout" path="M 0.00347 0.0007 L -0.16041 0.12026 " pathEditMode="relative" rAng="0" ptsTypes="AA">
                                      <p:cBhvr>
                                        <p:cTn id="24" dur="1000" fill="hold"/>
                                        <p:tgtEl>
                                          <p:spTgt spid="135254"/>
                                        </p:tgtEl>
                                        <p:attrNameLst>
                                          <p:attrName>ppt_x</p:attrName>
                                          <p:attrName>ppt_y</p:attrName>
                                        </p:attrNameLst>
                                      </p:cBhvr>
                                      <p:rCtr x="-82" y="60"/>
                                    </p:animMotion>
                                  </p:childTnLst>
                                </p:cTn>
                              </p:par>
                              <p:par>
                                <p:cTn id="25" presetID="1" presetClass="entr" presetSubtype="0" fill="hold" grpId="0" nodeType="withEffect">
                                  <p:stCondLst>
                                    <p:cond delay="3000"/>
                                  </p:stCondLst>
                                  <p:childTnLst>
                                    <p:set>
                                      <p:cBhvr>
                                        <p:cTn id="26" dur="1" fill="hold">
                                          <p:stCondLst>
                                            <p:cond delay="0"/>
                                          </p:stCondLst>
                                        </p:cTn>
                                        <p:tgtEl>
                                          <p:spTgt spid="135255"/>
                                        </p:tgtEl>
                                        <p:attrNameLst>
                                          <p:attrName>style.visibility</p:attrName>
                                        </p:attrNameLst>
                                      </p:cBhvr>
                                      <p:to>
                                        <p:strVal val="visible"/>
                                      </p:to>
                                    </p:set>
                                  </p:childTnLst>
                                </p:cTn>
                              </p:par>
                              <p:par>
                                <p:cTn id="27" presetID="0" presetClass="path" presetSubtype="0" accel="50000" decel="50000" fill="hold" grpId="1" nodeType="withEffect">
                                  <p:stCondLst>
                                    <p:cond delay="3000"/>
                                  </p:stCondLst>
                                  <p:childTnLst>
                                    <p:animMotion origin="layout" path="M 0.00833 0.00741 L -0.11493 0.11934 " pathEditMode="relative" rAng="0" ptsTypes="AA">
                                      <p:cBhvr>
                                        <p:cTn id="28" dur="1000" fill="hold"/>
                                        <p:tgtEl>
                                          <p:spTgt spid="135255"/>
                                        </p:tgtEl>
                                        <p:attrNameLst>
                                          <p:attrName>ppt_x</p:attrName>
                                          <p:attrName>ppt_y</p:attrName>
                                        </p:attrNameLst>
                                      </p:cBhvr>
                                      <p:rCtr x="-62" y="56"/>
                                    </p:animMotion>
                                  </p:childTnLst>
                                </p:cTn>
                              </p:par>
                              <p:par>
                                <p:cTn id="29" presetID="1" presetClass="entr" presetSubtype="0" fill="hold" grpId="0" nodeType="withEffect">
                                  <p:stCondLst>
                                    <p:cond delay="4000"/>
                                  </p:stCondLst>
                                  <p:childTnLst>
                                    <p:set>
                                      <p:cBhvr>
                                        <p:cTn id="30" dur="1" fill="hold">
                                          <p:stCondLst>
                                            <p:cond delay="0"/>
                                          </p:stCondLst>
                                        </p:cTn>
                                        <p:tgtEl>
                                          <p:spTgt spid="135256"/>
                                        </p:tgtEl>
                                        <p:attrNameLst>
                                          <p:attrName>style.visibility</p:attrName>
                                        </p:attrNameLst>
                                      </p:cBhvr>
                                      <p:to>
                                        <p:strVal val="visible"/>
                                      </p:to>
                                    </p:set>
                                  </p:childTnLst>
                                </p:cTn>
                              </p:par>
                              <p:par>
                                <p:cTn id="31" presetID="0" presetClass="path" presetSubtype="0" accel="50000" decel="50000" fill="hold" grpId="1" nodeType="withEffect">
                                  <p:stCondLst>
                                    <p:cond delay="4000"/>
                                  </p:stCondLst>
                                  <p:childTnLst>
                                    <p:animMotion origin="layout" path="M -0.00104 0.00393 L -0.07344 0.12002 " pathEditMode="relative" rAng="0" ptsTypes="AA">
                                      <p:cBhvr>
                                        <p:cTn id="32" dur="1000" fill="hold"/>
                                        <p:tgtEl>
                                          <p:spTgt spid="135256"/>
                                        </p:tgtEl>
                                        <p:attrNameLst>
                                          <p:attrName>ppt_x</p:attrName>
                                          <p:attrName>ppt_y</p:attrName>
                                        </p:attrNameLst>
                                      </p:cBhvr>
                                      <p:rCtr x="-36" y="58"/>
                                    </p:animMotion>
                                  </p:childTnLst>
                                </p:cTn>
                              </p:par>
                              <p:par>
                                <p:cTn id="33" presetID="1" presetClass="entr" presetSubtype="0" fill="hold" grpId="0" nodeType="withEffect">
                                  <p:stCondLst>
                                    <p:cond delay="5000"/>
                                  </p:stCondLst>
                                  <p:childTnLst>
                                    <p:set>
                                      <p:cBhvr>
                                        <p:cTn id="34" dur="1" fill="hold">
                                          <p:stCondLst>
                                            <p:cond delay="0"/>
                                          </p:stCondLst>
                                        </p:cTn>
                                        <p:tgtEl>
                                          <p:spTgt spid="135257"/>
                                        </p:tgtEl>
                                        <p:attrNameLst>
                                          <p:attrName>style.visibility</p:attrName>
                                        </p:attrNameLst>
                                      </p:cBhvr>
                                      <p:to>
                                        <p:strVal val="visible"/>
                                      </p:to>
                                    </p:set>
                                  </p:childTnLst>
                                </p:cTn>
                              </p:par>
                              <p:par>
                                <p:cTn id="35" presetID="0" presetClass="path" presetSubtype="0" accel="50000" decel="50000" fill="hold" grpId="1" nodeType="withEffect">
                                  <p:stCondLst>
                                    <p:cond delay="5000"/>
                                  </p:stCondLst>
                                  <p:childTnLst>
                                    <p:animMotion origin="layout" path="M 0.00139 0.00185 L -0.02899 0.11771 " pathEditMode="relative" rAng="0" ptsTypes="AA">
                                      <p:cBhvr>
                                        <p:cTn id="36" dur="1000" fill="hold"/>
                                        <p:tgtEl>
                                          <p:spTgt spid="135257"/>
                                        </p:tgtEl>
                                        <p:attrNameLst>
                                          <p:attrName>ppt_x</p:attrName>
                                          <p:attrName>ppt_y</p:attrName>
                                        </p:attrNameLst>
                                      </p:cBhvr>
                                      <p:rCtr x="-15" y="58"/>
                                    </p:animMotion>
                                  </p:childTnLst>
                                </p:cTn>
                              </p:par>
                              <p:par>
                                <p:cTn id="37" presetID="1" presetClass="entr" presetSubtype="0" fill="hold" grpId="0" nodeType="withEffect">
                                  <p:stCondLst>
                                    <p:cond delay="6000"/>
                                  </p:stCondLst>
                                  <p:childTnLst>
                                    <p:set>
                                      <p:cBhvr>
                                        <p:cTn id="38" dur="1" fill="hold">
                                          <p:stCondLst>
                                            <p:cond delay="0"/>
                                          </p:stCondLst>
                                        </p:cTn>
                                        <p:tgtEl>
                                          <p:spTgt spid="135258"/>
                                        </p:tgtEl>
                                        <p:attrNameLst>
                                          <p:attrName>style.visibility</p:attrName>
                                        </p:attrNameLst>
                                      </p:cBhvr>
                                      <p:to>
                                        <p:strVal val="visible"/>
                                      </p:to>
                                    </p:set>
                                  </p:childTnLst>
                                </p:cTn>
                              </p:par>
                              <p:par>
                                <p:cTn id="39" presetID="0" presetClass="path" presetSubtype="0" accel="50000" decel="50000" fill="hold" grpId="1" nodeType="withEffect">
                                  <p:stCondLst>
                                    <p:cond delay="6000"/>
                                  </p:stCondLst>
                                  <p:childTnLst>
                                    <p:animMotion origin="layout" path="M 0.00277 -0.00023 L 0.01441 0.11956 " pathEditMode="relative" rAng="0" ptsTypes="AA">
                                      <p:cBhvr>
                                        <p:cTn id="40" dur="1000" fill="hold"/>
                                        <p:tgtEl>
                                          <p:spTgt spid="135258"/>
                                        </p:tgtEl>
                                        <p:attrNameLst>
                                          <p:attrName>ppt_x</p:attrName>
                                          <p:attrName>ppt_y</p:attrName>
                                        </p:attrNameLst>
                                      </p:cBhvr>
                                      <p:rCtr x="6" y="60"/>
                                    </p:animMotion>
                                  </p:childTnLst>
                                </p:cTn>
                              </p:par>
                              <p:par>
                                <p:cTn id="41" presetID="1" presetClass="entr" presetSubtype="0" fill="hold" grpId="0" nodeType="withEffect">
                                  <p:stCondLst>
                                    <p:cond delay="7000"/>
                                  </p:stCondLst>
                                  <p:childTnLst>
                                    <p:set>
                                      <p:cBhvr>
                                        <p:cTn id="42" dur="1" fill="hold">
                                          <p:stCondLst>
                                            <p:cond delay="0"/>
                                          </p:stCondLst>
                                        </p:cTn>
                                        <p:tgtEl>
                                          <p:spTgt spid="135259"/>
                                        </p:tgtEl>
                                        <p:attrNameLst>
                                          <p:attrName>style.visibility</p:attrName>
                                        </p:attrNameLst>
                                      </p:cBhvr>
                                      <p:to>
                                        <p:strVal val="visible"/>
                                      </p:to>
                                    </p:set>
                                  </p:childTnLst>
                                </p:cTn>
                              </p:par>
                              <p:par>
                                <p:cTn id="43" presetID="0" presetClass="path" presetSubtype="0" accel="50000" decel="50000" fill="hold" grpId="1" nodeType="withEffect">
                                  <p:stCondLst>
                                    <p:cond delay="7000"/>
                                  </p:stCondLst>
                                  <p:childTnLst>
                                    <p:animMotion origin="layout" path="M 0.00122 0.00324 L 0.05781 0.11725 " pathEditMode="relative" rAng="0" ptsTypes="AA">
                                      <p:cBhvr>
                                        <p:cTn id="44" dur="1000" fill="hold"/>
                                        <p:tgtEl>
                                          <p:spTgt spid="135259"/>
                                        </p:tgtEl>
                                        <p:attrNameLst>
                                          <p:attrName>ppt_x</p:attrName>
                                          <p:attrName>ppt_y</p:attrName>
                                        </p:attrNameLst>
                                      </p:cBhvr>
                                      <p:rCtr x="28" y="57"/>
                                    </p:animMotion>
                                  </p:childTnLst>
                                </p:cTn>
                              </p:par>
                              <p:par>
                                <p:cTn id="45" presetID="1" presetClass="entr" presetSubtype="0" fill="hold" grpId="0" nodeType="withEffect">
                                  <p:stCondLst>
                                    <p:cond delay="8000"/>
                                  </p:stCondLst>
                                  <p:childTnLst>
                                    <p:set>
                                      <p:cBhvr>
                                        <p:cTn id="46" dur="1" fill="hold">
                                          <p:stCondLst>
                                            <p:cond delay="0"/>
                                          </p:stCondLst>
                                        </p:cTn>
                                        <p:tgtEl>
                                          <p:spTgt spid="135260"/>
                                        </p:tgtEl>
                                        <p:attrNameLst>
                                          <p:attrName>style.visibility</p:attrName>
                                        </p:attrNameLst>
                                      </p:cBhvr>
                                      <p:to>
                                        <p:strVal val="visible"/>
                                      </p:to>
                                    </p:set>
                                  </p:childTnLst>
                                </p:cTn>
                              </p:par>
                              <p:par>
                                <p:cTn id="47" presetID="0" presetClass="path" presetSubtype="0" accel="50000" decel="50000" fill="hold" grpId="1" nodeType="withEffect">
                                  <p:stCondLst>
                                    <p:cond delay="8000"/>
                                  </p:stCondLst>
                                  <p:childTnLst>
                                    <p:animMotion origin="layout" path="M 0.00278 0.00185 L 0.10278 0.11587 " pathEditMode="relative" rAng="0" ptsTypes="AA">
                                      <p:cBhvr>
                                        <p:cTn id="48" dur="1000" fill="hold"/>
                                        <p:tgtEl>
                                          <p:spTgt spid="135260"/>
                                        </p:tgtEl>
                                        <p:attrNameLst>
                                          <p:attrName>ppt_x</p:attrName>
                                          <p:attrName>ppt_y</p:attrName>
                                        </p:attrNameLst>
                                      </p:cBhvr>
                                      <p:rCtr x="50" y="57"/>
                                    </p:animMotion>
                                  </p:childTnLst>
                                </p:cTn>
                              </p:par>
                              <p:par>
                                <p:cTn id="49" presetID="1" presetClass="entr" presetSubtype="0" fill="hold" grpId="0" nodeType="withEffect">
                                  <p:stCondLst>
                                    <p:cond delay="9000"/>
                                  </p:stCondLst>
                                  <p:childTnLst>
                                    <p:set>
                                      <p:cBhvr>
                                        <p:cTn id="50" dur="1" fill="hold">
                                          <p:stCondLst>
                                            <p:cond delay="0"/>
                                          </p:stCondLst>
                                        </p:cTn>
                                        <p:tgtEl>
                                          <p:spTgt spid="135261"/>
                                        </p:tgtEl>
                                        <p:attrNameLst>
                                          <p:attrName>style.visibility</p:attrName>
                                        </p:attrNameLst>
                                      </p:cBhvr>
                                      <p:to>
                                        <p:strVal val="visible"/>
                                      </p:to>
                                    </p:set>
                                  </p:childTnLst>
                                </p:cTn>
                              </p:par>
                              <p:par>
                                <p:cTn id="51" presetID="0" presetClass="path" presetSubtype="0" accel="50000" decel="50000" fill="hold" grpId="1" nodeType="withEffect">
                                  <p:stCondLst>
                                    <p:cond delay="9000"/>
                                  </p:stCondLst>
                                  <p:childTnLst>
                                    <p:animMotion origin="layout" path="M 0.00087 0.00278 L 0.14722 0.11679 " pathEditMode="relative" rAng="0" ptsTypes="AA">
                                      <p:cBhvr>
                                        <p:cTn id="52" dur="1000" fill="hold"/>
                                        <p:tgtEl>
                                          <p:spTgt spid="135261"/>
                                        </p:tgtEl>
                                        <p:attrNameLst>
                                          <p:attrName>ppt_x</p:attrName>
                                          <p:attrName>ppt_y</p:attrName>
                                        </p:attrNameLst>
                                      </p:cBhvr>
                                      <p:rCtr x="73" y="57"/>
                                    </p:animMotion>
                                  </p:childTnLst>
                                </p:cTn>
                              </p:par>
                              <p:par>
                                <p:cTn id="53" presetID="1" presetClass="entr" presetSubtype="0" fill="hold" grpId="0" nodeType="withEffect">
                                  <p:stCondLst>
                                    <p:cond delay="10000"/>
                                  </p:stCondLst>
                                  <p:childTnLst>
                                    <p:set>
                                      <p:cBhvr>
                                        <p:cTn id="54" dur="1" fill="hold">
                                          <p:stCondLst>
                                            <p:cond delay="0"/>
                                          </p:stCondLst>
                                        </p:cTn>
                                        <p:tgtEl>
                                          <p:spTgt spid="135262"/>
                                        </p:tgtEl>
                                        <p:attrNameLst>
                                          <p:attrName>style.visibility</p:attrName>
                                        </p:attrNameLst>
                                      </p:cBhvr>
                                      <p:to>
                                        <p:strVal val="visible"/>
                                      </p:to>
                                    </p:set>
                                  </p:childTnLst>
                                </p:cTn>
                              </p:par>
                              <p:par>
                                <p:cTn id="55" presetID="0" presetClass="path" presetSubtype="0" accel="50000" decel="50000" fill="hold" grpId="1" nodeType="withEffect">
                                  <p:stCondLst>
                                    <p:cond delay="10000"/>
                                  </p:stCondLst>
                                  <p:childTnLst>
                                    <p:animMotion origin="layout" path="M 0.00139 0.00185 L 0.18681 0.11772 " pathEditMode="relative" rAng="0" ptsTypes="AA">
                                      <p:cBhvr>
                                        <p:cTn id="56" dur="1000" fill="hold"/>
                                        <p:tgtEl>
                                          <p:spTgt spid="135262"/>
                                        </p:tgtEl>
                                        <p:attrNameLst>
                                          <p:attrName>ppt_x</p:attrName>
                                          <p:attrName>ppt_y</p:attrName>
                                        </p:attrNameLst>
                                      </p:cBhvr>
                                      <p:rCtr x="93" y="58"/>
                                    </p:animMotion>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135198"/>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35199"/>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135200"/>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135201"/>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35202"/>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35203"/>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135204"/>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135219"/>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135220"/>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135221"/>
                                        </p:tgtEl>
                                        <p:attrNameLst>
                                          <p:attrName>style.visibility</p:attrName>
                                        </p:attrNameLst>
                                      </p:cBhvr>
                                      <p:to>
                                        <p:strVal val="visible"/>
                                      </p:to>
                                    </p:set>
                                  </p:childTnLst>
                                </p:cTn>
                              </p:par>
                              <p:par>
                                <p:cTn id="79" presetID="1" presetClass="entr" presetSubtype="0" fill="hold" nodeType="withEffect">
                                  <p:stCondLst>
                                    <p:cond delay="0"/>
                                  </p:stCondLst>
                                  <p:childTnLst>
                                    <p:set>
                                      <p:cBhvr>
                                        <p:cTn id="80" dur="1" fill="hold">
                                          <p:stCondLst>
                                            <p:cond delay="0"/>
                                          </p:stCondLst>
                                        </p:cTn>
                                        <p:tgtEl>
                                          <p:spTgt spid="2"/>
                                        </p:tgtEl>
                                        <p:attrNameLst>
                                          <p:attrName>style.visibility</p:attrName>
                                        </p:attrNameLst>
                                      </p:cBhvr>
                                      <p:to>
                                        <p:strVal val="visible"/>
                                      </p:to>
                                    </p:set>
                                  </p:childTnLst>
                                </p:cTn>
                              </p:par>
                              <p:par>
                                <p:cTn id="81" presetID="1" presetClass="exit" presetSubtype="0" fill="hold" grpId="2" nodeType="withEffect">
                                  <p:stCondLst>
                                    <p:cond delay="0"/>
                                  </p:stCondLst>
                                  <p:childTnLst>
                                    <p:set>
                                      <p:cBhvr>
                                        <p:cTn id="82" dur="1" fill="hold">
                                          <p:stCondLst>
                                            <p:cond delay="0"/>
                                          </p:stCondLst>
                                        </p:cTn>
                                        <p:tgtEl>
                                          <p:spTgt spid="135209"/>
                                        </p:tgtEl>
                                        <p:attrNameLst>
                                          <p:attrName>style.visibility</p:attrName>
                                        </p:attrNameLst>
                                      </p:cBhvr>
                                      <p:to>
                                        <p:strVal val="hidden"/>
                                      </p:to>
                                    </p:set>
                                  </p:childTnLst>
                                </p:cTn>
                              </p:par>
                              <p:par>
                                <p:cTn id="83" presetID="1" presetClass="exit" presetSubtype="0" fill="hold" grpId="2" nodeType="withEffect">
                                  <p:stCondLst>
                                    <p:cond delay="0"/>
                                  </p:stCondLst>
                                  <p:childTnLst>
                                    <p:set>
                                      <p:cBhvr>
                                        <p:cTn id="84" dur="1" fill="hold">
                                          <p:stCondLst>
                                            <p:cond delay="0"/>
                                          </p:stCondLst>
                                        </p:cTn>
                                        <p:tgtEl>
                                          <p:spTgt spid="135254"/>
                                        </p:tgtEl>
                                        <p:attrNameLst>
                                          <p:attrName>style.visibility</p:attrName>
                                        </p:attrNameLst>
                                      </p:cBhvr>
                                      <p:to>
                                        <p:strVal val="hidden"/>
                                      </p:to>
                                    </p:set>
                                  </p:childTnLst>
                                </p:cTn>
                              </p:par>
                              <p:par>
                                <p:cTn id="85" presetID="1" presetClass="exit" presetSubtype="0" fill="hold" grpId="2" nodeType="withEffect">
                                  <p:stCondLst>
                                    <p:cond delay="0"/>
                                  </p:stCondLst>
                                  <p:childTnLst>
                                    <p:set>
                                      <p:cBhvr>
                                        <p:cTn id="86" dur="1" fill="hold">
                                          <p:stCondLst>
                                            <p:cond delay="0"/>
                                          </p:stCondLst>
                                        </p:cTn>
                                        <p:tgtEl>
                                          <p:spTgt spid="135255"/>
                                        </p:tgtEl>
                                        <p:attrNameLst>
                                          <p:attrName>style.visibility</p:attrName>
                                        </p:attrNameLst>
                                      </p:cBhvr>
                                      <p:to>
                                        <p:strVal val="hidden"/>
                                      </p:to>
                                    </p:set>
                                  </p:childTnLst>
                                </p:cTn>
                              </p:par>
                              <p:par>
                                <p:cTn id="87" presetID="1" presetClass="exit" presetSubtype="0" fill="hold" grpId="2" nodeType="withEffect">
                                  <p:stCondLst>
                                    <p:cond delay="0"/>
                                  </p:stCondLst>
                                  <p:childTnLst>
                                    <p:set>
                                      <p:cBhvr>
                                        <p:cTn id="88" dur="1" fill="hold">
                                          <p:stCondLst>
                                            <p:cond delay="0"/>
                                          </p:stCondLst>
                                        </p:cTn>
                                        <p:tgtEl>
                                          <p:spTgt spid="135256"/>
                                        </p:tgtEl>
                                        <p:attrNameLst>
                                          <p:attrName>style.visibility</p:attrName>
                                        </p:attrNameLst>
                                      </p:cBhvr>
                                      <p:to>
                                        <p:strVal val="hidden"/>
                                      </p:to>
                                    </p:set>
                                  </p:childTnLst>
                                </p:cTn>
                              </p:par>
                              <p:par>
                                <p:cTn id="89" presetID="1" presetClass="exit" presetSubtype="0" fill="hold" grpId="2" nodeType="withEffect">
                                  <p:stCondLst>
                                    <p:cond delay="0"/>
                                  </p:stCondLst>
                                  <p:childTnLst>
                                    <p:set>
                                      <p:cBhvr>
                                        <p:cTn id="90" dur="1" fill="hold">
                                          <p:stCondLst>
                                            <p:cond delay="0"/>
                                          </p:stCondLst>
                                        </p:cTn>
                                        <p:tgtEl>
                                          <p:spTgt spid="135257"/>
                                        </p:tgtEl>
                                        <p:attrNameLst>
                                          <p:attrName>style.visibility</p:attrName>
                                        </p:attrNameLst>
                                      </p:cBhvr>
                                      <p:to>
                                        <p:strVal val="hidden"/>
                                      </p:to>
                                    </p:set>
                                  </p:childTnLst>
                                </p:cTn>
                              </p:par>
                              <p:par>
                                <p:cTn id="91" presetID="1" presetClass="exit" presetSubtype="0" fill="hold" grpId="2" nodeType="withEffect">
                                  <p:stCondLst>
                                    <p:cond delay="0"/>
                                  </p:stCondLst>
                                  <p:childTnLst>
                                    <p:set>
                                      <p:cBhvr>
                                        <p:cTn id="92" dur="1" fill="hold">
                                          <p:stCondLst>
                                            <p:cond delay="0"/>
                                          </p:stCondLst>
                                        </p:cTn>
                                        <p:tgtEl>
                                          <p:spTgt spid="135258"/>
                                        </p:tgtEl>
                                        <p:attrNameLst>
                                          <p:attrName>style.visibility</p:attrName>
                                        </p:attrNameLst>
                                      </p:cBhvr>
                                      <p:to>
                                        <p:strVal val="hidden"/>
                                      </p:to>
                                    </p:set>
                                  </p:childTnLst>
                                </p:cTn>
                              </p:par>
                              <p:par>
                                <p:cTn id="93" presetID="1" presetClass="exit" presetSubtype="0" fill="hold" grpId="2" nodeType="withEffect">
                                  <p:stCondLst>
                                    <p:cond delay="0"/>
                                  </p:stCondLst>
                                  <p:childTnLst>
                                    <p:set>
                                      <p:cBhvr>
                                        <p:cTn id="94" dur="1" fill="hold">
                                          <p:stCondLst>
                                            <p:cond delay="0"/>
                                          </p:stCondLst>
                                        </p:cTn>
                                        <p:tgtEl>
                                          <p:spTgt spid="135259"/>
                                        </p:tgtEl>
                                        <p:attrNameLst>
                                          <p:attrName>style.visibility</p:attrName>
                                        </p:attrNameLst>
                                      </p:cBhvr>
                                      <p:to>
                                        <p:strVal val="hidden"/>
                                      </p:to>
                                    </p:set>
                                  </p:childTnLst>
                                </p:cTn>
                              </p:par>
                              <p:par>
                                <p:cTn id="95" presetID="1" presetClass="exit" presetSubtype="0" fill="hold" grpId="2" nodeType="withEffect">
                                  <p:stCondLst>
                                    <p:cond delay="0"/>
                                  </p:stCondLst>
                                  <p:childTnLst>
                                    <p:set>
                                      <p:cBhvr>
                                        <p:cTn id="96" dur="1" fill="hold">
                                          <p:stCondLst>
                                            <p:cond delay="0"/>
                                          </p:stCondLst>
                                        </p:cTn>
                                        <p:tgtEl>
                                          <p:spTgt spid="135260"/>
                                        </p:tgtEl>
                                        <p:attrNameLst>
                                          <p:attrName>style.visibility</p:attrName>
                                        </p:attrNameLst>
                                      </p:cBhvr>
                                      <p:to>
                                        <p:strVal val="hidden"/>
                                      </p:to>
                                    </p:set>
                                  </p:childTnLst>
                                </p:cTn>
                              </p:par>
                              <p:par>
                                <p:cTn id="97" presetID="1" presetClass="exit" presetSubtype="0" fill="hold" grpId="2" nodeType="withEffect">
                                  <p:stCondLst>
                                    <p:cond delay="0"/>
                                  </p:stCondLst>
                                  <p:childTnLst>
                                    <p:set>
                                      <p:cBhvr>
                                        <p:cTn id="98" dur="1" fill="hold">
                                          <p:stCondLst>
                                            <p:cond delay="0"/>
                                          </p:stCondLst>
                                        </p:cTn>
                                        <p:tgtEl>
                                          <p:spTgt spid="135261"/>
                                        </p:tgtEl>
                                        <p:attrNameLst>
                                          <p:attrName>style.visibility</p:attrName>
                                        </p:attrNameLst>
                                      </p:cBhvr>
                                      <p:to>
                                        <p:strVal val="hidden"/>
                                      </p:to>
                                    </p:set>
                                  </p:childTnLst>
                                </p:cTn>
                              </p:par>
                              <p:par>
                                <p:cTn id="99" presetID="1" presetClass="exit" presetSubtype="0" fill="hold" grpId="2" nodeType="withEffect">
                                  <p:stCondLst>
                                    <p:cond delay="0"/>
                                  </p:stCondLst>
                                  <p:childTnLst>
                                    <p:set>
                                      <p:cBhvr>
                                        <p:cTn id="100" dur="1" fill="hold">
                                          <p:stCondLst>
                                            <p:cond delay="0"/>
                                          </p:stCondLst>
                                        </p:cTn>
                                        <p:tgtEl>
                                          <p:spTgt spid="135262"/>
                                        </p:tgtEl>
                                        <p:attrNameLst>
                                          <p:attrName>style.visibility</p:attrName>
                                        </p:attrNameLst>
                                      </p:cBhvr>
                                      <p:to>
                                        <p:strVal val="hidden"/>
                                      </p:to>
                                    </p:set>
                                  </p:childTnLst>
                                </p:cTn>
                              </p:par>
                              <p:par>
                                <p:cTn id="101" presetID="22" presetClass="entr" presetSubtype="1" fill="hold" nodeType="withEffect">
                                  <p:stCondLst>
                                    <p:cond delay="0"/>
                                  </p:stCondLst>
                                  <p:childTnLst>
                                    <p:set>
                                      <p:cBhvr>
                                        <p:cTn id="102" dur="1" fill="hold">
                                          <p:stCondLst>
                                            <p:cond delay="0"/>
                                          </p:stCondLst>
                                        </p:cTn>
                                        <p:tgtEl>
                                          <p:spTgt spid="4"/>
                                        </p:tgtEl>
                                        <p:attrNameLst>
                                          <p:attrName>style.visibility</p:attrName>
                                        </p:attrNameLst>
                                      </p:cBhvr>
                                      <p:to>
                                        <p:strVal val="visible"/>
                                      </p:to>
                                    </p:set>
                                    <p:animEffect transition="in" filter="wipe(up)">
                                      <p:cBhvr>
                                        <p:cTn id="103" dur="3000"/>
                                        <p:tgtEl>
                                          <p:spTgt spid="4"/>
                                        </p:tgtEl>
                                      </p:cBhvr>
                                    </p:animEffect>
                                  </p:childTnLst>
                                </p:cTn>
                              </p:par>
                            </p:childTnLst>
                          </p:cTn>
                        </p:par>
                        <p:par>
                          <p:cTn id="104" fill="hold">
                            <p:stCondLst>
                              <p:cond delay="3000"/>
                            </p:stCondLst>
                            <p:childTnLst>
                              <p:par>
                                <p:cTn id="105" presetID="1" presetClass="entr" presetSubtype="0" fill="hold" grpId="0" nodeType="afterEffect">
                                  <p:stCondLst>
                                    <p:cond delay="0"/>
                                  </p:stCondLst>
                                  <p:childTnLst>
                                    <p:set>
                                      <p:cBhvr>
                                        <p:cTn id="106" dur="1" fill="hold">
                                          <p:stCondLst>
                                            <p:cond delay="0"/>
                                          </p:stCondLst>
                                        </p:cTn>
                                        <p:tgtEl>
                                          <p:spTgt spid="135265"/>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135266"/>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135267"/>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135268"/>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135269"/>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135270"/>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135271"/>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135272"/>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135273"/>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135274"/>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135275"/>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135276"/>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135277"/>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135278"/>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135279"/>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135280"/>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135281"/>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135282"/>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135283"/>
                                        </p:tgtEl>
                                        <p:attrNameLst>
                                          <p:attrName>style.visibility</p:attrName>
                                        </p:attrNameLst>
                                      </p:cBhvr>
                                      <p:to>
                                        <p:strVal val="visible"/>
                                      </p:to>
                                    </p:set>
                                  </p:childTnLst>
                                </p:cTn>
                              </p:par>
                              <p:par>
                                <p:cTn id="143" presetID="1" presetClass="entr" presetSubtype="0" fill="hold" grpId="0" nodeType="withEffect">
                                  <p:stCondLst>
                                    <p:cond delay="0"/>
                                  </p:stCondLst>
                                  <p:childTnLst>
                                    <p:set>
                                      <p:cBhvr>
                                        <p:cTn id="144" dur="1" fill="hold">
                                          <p:stCondLst>
                                            <p:cond delay="0"/>
                                          </p:stCondLst>
                                        </p:cTn>
                                        <p:tgtEl>
                                          <p:spTgt spid="135284"/>
                                        </p:tgtEl>
                                        <p:attrNameLst>
                                          <p:attrName>style.visibility</p:attrName>
                                        </p:attrNameLst>
                                      </p:cBhvr>
                                      <p:to>
                                        <p:strVal val="visible"/>
                                      </p:to>
                                    </p:set>
                                  </p:childTnLst>
                                </p:cTn>
                              </p:par>
                              <p:par>
                                <p:cTn id="145" presetID="1" presetClass="entr" presetSubtype="0" fill="hold" grpId="0" nodeType="withEffect">
                                  <p:stCondLst>
                                    <p:cond delay="0"/>
                                  </p:stCondLst>
                                  <p:childTnLst>
                                    <p:set>
                                      <p:cBhvr>
                                        <p:cTn id="146" dur="1" fill="hold">
                                          <p:stCondLst>
                                            <p:cond delay="0"/>
                                          </p:stCondLst>
                                        </p:cTn>
                                        <p:tgtEl>
                                          <p:spTgt spid="135285"/>
                                        </p:tgtEl>
                                        <p:attrNameLst>
                                          <p:attrName>style.visibility</p:attrName>
                                        </p:attrNameLst>
                                      </p:cBhvr>
                                      <p:to>
                                        <p:strVal val="visible"/>
                                      </p:to>
                                    </p:set>
                                  </p:childTnLst>
                                </p:cTn>
                              </p:par>
                              <p:par>
                                <p:cTn id="147" presetID="1" presetClass="entr" presetSubtype="0" fill="hold" grpId="0" nodeType="withEffect">
                                  <p:stCondLst>
                                    <p:cond delay="0"/>
                                  </p:stCondLst>
                                  <p:childTnLst>
                                    <p:set>
                                      <p:cBhvr>
                                        <p:cTn id="148" dur="1" fill="hold">
                                          <p:stCondLst>
                                            <p:cond delay="0"/>
                                          </p:stCondLst>
                                        </p:cTn>
                                        <p:tgtEl>
                                          <p:spTgt spid="135286"/>
                                        </p:tgtEl>
                                        <p:attrNameLst>
                                          <p:attrName>style.visibility</p:attrName>
                                        </p:attrNameLst>
                                      </p:cBhvr>
                                      <p:to>
                                        <p:strVal val="visible"/>
                                      </p:to>
                                    </p:set>
                                  </p:childTnLst>
                                </p:cTn>
                              </p:par>
                              <p:par>
                                <p:cTn id="149" presetID="1" presetClass="entr" presetSubtype="0" fill="hold" grpId="0" nodeType="withEffect">
                                  <p:stCondLst>
                                    <p:cond delay="0"/>
                                  </p:stCondLst>
                                  <p:childTnLst>
                                    <p:set>
                                      <p:cBhvr>
                                        <p:cTn id="150" dur="1" fill="hold">
                                          <p:stCondLst>
                                            <p:cond delay="0"/>
                                          </p:stCondLst>
                                        </p:cTn>
                                        <p:tgtEl>
                                          <p:spTgt spid="135287"/>
                                        </p:tgtEl>
                                        <p:attrNameLst>
                                          <p:attrName>style.visibility</p:attrName>
                                        </p:attrNameLst>
                                      </p:cBhvr>
                                      <p:to>
                                        <p:strVal val="visible"/>
                                      </p:to>
                                    </p:set>
                                  </p:childTnLst>
                                </p:cTn>
                              </p:par>
                              <p:par>
                                <p:cTn id="151" presetID="1" presetClass="entr" presetSubtype="0" fill="hold" grpId="0" nodeType="withEffect">
                                  <p:stCondLst>
                                    <p:cond delay="0"/>
                                  </p:stCondLst>
                                  <p:childTnLst>
                                    <p:set>
                                      <p:cBhvr>
                                        <p:cTn id="152" dur="1" fill="hold">
                                          <p:stCondLst>
                                            <p:cond delay="0"/>
                                          </p:stCondLst>
                                        </p:cTn>
                                        <p:tgtEl>
                                          <p:spTgt spid="135288"/>
                                        </p:tgtEl>
                                        <p:attrNameLst>
                                          <p:attrName>style.visibility</p:attrName>
                                        </p:attrNameLst>
                                      </p:cBhvr>
                                      <p:to>
                                        <p:strVal val="visible"/>
                                      </p:to>
                                    </p:set>
                                  </p:childTnLst>
                                </p:cTn>
                              </p:par>
                              <p:par>
                                <p:cTn id="153" presetID="1" presetClass="entr" presetSubtype="0" fill="hold" grpId="0" nodeType="withEffect">
                                  <p:stCondLst>
                                    <p:cond delay="0"/>
                                  </p:stCondLst>
                                  <p:childTnLst>
                                    <p:set>
                                      <p:cBhvr>
                                        <p:cTn id="154" dur="1" fill="hold">
                                          <p:stCondLst>
                                            <p:cond delay="0"/>
                                          </p:stCondLst>
                                        </p:cTn>
                                        <p:tgtEl>
                                          <p:spTgt spid="135289"/>
                                        </p:tgtEl>
                                        <p:attrNameLst>
                                          <p:attrName>style.visibility</p:attrName>
                                        </p:attrNameLst>
                                      </p:cBhvr>
                                      <p:to>
                                        <p:strVal val="visible"/>
                                      </p:to>
                                    </p:set>
                                  </p:childTnLst>
                                </p:cTn>
                              </p:par>
                              <p:par>
                                <p:cTn id="155" presetID="1" presetClass="entr" presetSubtype="0" fill="hold" grpId="0" nodeType="withEffect">
                                  <p:stCondLst>
                                    <p:cond delay="0"/>
                                  </p:stCondLst>
                                  <p:childTnLst>
                                    <p:set>
                                      <p:cBhvr>
                                        <p:cTn id="156" dur="1" fill="hold">
                                          <p:stCondLst>
                                            <p:cond delay="0"/>
                                          </p:stCondLst>
                                        </p:cTn>
                                        <p:tgtEl>
                                          <p:spTgt spid="135290"/>
                                        </p:tgtEl>
                                        <p:attrNameLst>
                                          <p:attrName>style.visibility</p:attrName>
                                        </p:attrNameLst>
                                      </p:cBhvr>
                                      <p:to>
                                        <p:strVal val="visible"/>
                                      </p:to>
                                    </p:set>
                                  </p:childTnLst>
                                </p:cTn>
                              </p:par>
                              <p:par>
                                <p:cTn id="157" presetID="1" presetClass="entr" presetSubtype="0" fill="hold" grpId="0" nodeType="withEffect">
                                  <p:stCondLst>
                                    <p:cond delay="0"/>
                                  </p:stCondLst>
                                  <p:childTnLst>
                                    <p:set>
                                      <p:cBhvr>
                                        <p:cTn id="158" dur="1" fill="hold">
                                          <p:stCondLst>
                                            <p:cond delay="0"/>
                                          </p:stCondLst>
                                        </p:cTn>
                                        <p:tgtEl>
                                          <p:spTgt spid="135291"/>
                                        </p:tgtEl>
                                        <p:attrNameLst>
                                          <p:attrName>style.visibility</p:attrName>
                                        </p:attrNameLst>
                                      </p:cBhvr>
                                      <p:to>
                                        <p:strVal val="visible"/>
                                      </p:to>
                                    </p:set>
                                  </p:childTnLst>
                                </p:cTn>
                              </p:par>
                              <p:par>
                                <p:cTn id="159" presetID="1" presetClass="entr" presetSubtype="0" fill="hold" grpId="0" nodeType="withEffect">
                                  <p:stCondLst>
                                    <p:cond delay="0"/>
                                  </p:stCondLst>
                                  <p:childTnLst>
                                    <p:set>
                                      <p:cBhvr>
                                        <p:cTn id="160" dur="1" fill="hold">
                                          <p:stCondLst>
                                            <p:cond delay="0"/>
                                          </p:stCondLst>
                                        </p:cTn>
                                        <p:tgtEl>
                                          <p:spTgt spid="135292"/>
                                        </p:tgtEl>
                                        <p:attrNameLst>
                                          <p:attrName>style.visibility</p:attrName>
                                        </p:attrNameLst>
                                      </p:cBhvr>
                                      <p:to>
                                        <p:strVal val="visible"/>
                                      </p:to>
                                    </p:set>
                                  </p:childTnLst>
                                </p:cTn>
                              </p:par>
                              <p:par>
                                <p:cTn id="161" presetID="1" presetClass="entr" presetSubtype="0" fill="hold" grpId="0" nodeType="withEffect">
                                  <p:stCondLst>
                                    <p:cond delay="0"/>
                                  </p:stCondLst>
                                  <p:childTnLst>
                                    <p:set>
                                      <p:cBhvr>
                                        <p:cTn id="162" dur="1" fill="hold">
                                          <p:stCondLst>
                                            <p:cond delay="0"/>
                                          </p:stCondLst>
                                        </p:cTn>
                                        <p:tgtEl>
                                          <p:spTgt spid="135293"/>
                                        </p:tgtEl>
                                        <p:attrNameLst>
                                          <p:attrName>style.visibility</p:attrName>
                                        </p:attrNameLst>
                                      </p:cBhvr>
                                      <p:to>
                                        <p:strVal val="visible"/>
                                      </p:to>
                                    </p:set>
                                  </p:childTnLst>
                                </p:cTn>
                              </p:par>
                              <p:par>
                                <p:cTn id="163" presetID="1" presetClass="entr" presetSubtype="0" fill="hold" grpId="0" nodeType="withEffect">
                                  <p:stCondLst>
                                    <p:cond delay="0"/>
                                  </p:stCondLst>
                                  <p:childTnLst>
                                    <p:set>
                                      <p:cBhvr>
                                        <p:cTn id="164" dur="1" fill="hold">
                                          <p:stCondLst>
                                            <p:cond delay="0"/>
                                          </p:stCondLst>
                                        </p:cTn>
                                        <p:tgtEl>
                                          <p:spTgt spid="135294"/>
                                        </p:tgtEl>
                                        <p:attrNameLst>
                                          <p:attrName>style.visibility</p:attrName>
                                        </p:attrNameLst>
                                      </p:cBhvr>
                                      <p:to>
                                        <p:strVal val="visible"/>
                                      </p:to>
                                    </p:set>
                                  </p:childTnLst>
                                </p:cTn>
                              </p:par>
                            </p:childTnLst>
                          </p:cTn>
                        </p:par>
                      </p:childTnLst>
                    </p:cTn>
                  </p:par>
                  <p:par>
                    <p:cTn id="165" fill="hold">
                      <p:stCondLst>
                        <p:cond delay="indefinite"/>
                      </p:stCondLst>
                      <p:childTnLst>
                        <p:par>
                          <p:cTn id="166" fill="hold">
                            <p:stCondLst>
                              <p:cond delay="0"/>
                            </p:stCondLst>
                            <p:childTnLst>
                              <p:par>
                                <p:cTn id="167" presetID="22" presetClass="entr" presetSubtype="8" fill="hold" nodeType="clickEffect">
                                  <p:stCondLst>
                                    <p:cond delay="0"/>
                                  </p:stCondLst>
                                  <p:childTnLst>
                                    <p:set>
                                      <p:cBhvr>
                                        <p:cTn id="168" dur="1" fill="hold">
                                          <p:stCondLst>
                                            <p:cond delay="0"/>
                                          </p:stCondLst>
                                        </p:cTn>
                                        <p:tgtEl>
                                          <p:spTgt spid="5"/>
                                        </p:tgtEl>
                                        <p:attrNameLst>
                                          <p:attrName>style.visibility</p:attrName>
                                        </p:attrNameLst>
                                      </p:cBhvr>
                                      <p:to>
                                        <p:strVal val="visible"/>
                                      </p:to>
                                    </p:set>
                                    <p:animEffect transition="in" filter="wipe(left)">
                                      <p:cBhvr>
                                        <p:cTn id="169" dur="500"/>
                                        <p:tgtEl>
                                          <p:spTgt spid="5"/>
                                        </p:tgtEl>
                                      </p:cBhvr>
                                    </p:animEffect>
                                  </p:childTnLst>
                                </p:cTn>
                              </p:par>
                            </p:childTnLst>
                          </p:cTn>
                        </p:par>
                        <p:par>
                          <p:cTn id="170" fill="hold">
                            <p:stCondLst>
                              <p:cond delay="500"/>
                            </p:stCondLst>
                            <p:childTnLst>
                              <p:par>
                                <p:cTn id="171" presetID="22" presetClass="entr" presetSubtype="4" fill="hold" nodeType="afterEffect">
                                  <p:stCondLst>
                                    <p:cond delay="0"/>
                                  </p:stCondLst>
                                  <p:childTnLst>
                                    <p:set>
                                      <p:cBhvr>
                                        <p:cTn id="172" dur="1" fill="hold">
                                          <p:stCondLst>
                                            <p:cond delay="0"/>
                                          </p:stCondLst>
                                        </p:cTn>
                                        <p:tgtEl>
                                          <p:spTgt spid="6"/>
                                        </p:tgtEl>
                                        <p:attrNameLst>
                                          <p:attrName>style.visibility</p:attrName>
                                        </p:attrNameLst>
                                      </p:cBhvr>
                                      <p:to>
                                        <p:strVal val="visible"/>
                                      </p:to>
                                    </p:set>
                                    <p:animEffect transition="in" filter="wipe(down)">
                                      <p:cBhvr>
                                        <p:cTn id="173" dur="500"/>
                                        <p:tgtEl>
                                          <p:spTgt spid="6"/>
                                        </p:tgtEl>
                                      </p:cBhvr>
                                    </p:animEffect>
                                  </p:childTnLst>
                                </p:cTn>
                              </p:par>
                            </p:childTnLst>
                          </p:cTn>
                        </p:par>
                        <p:par>
                          <p:cTn id="174" fill="hold">
                            <p:stCondLst>
                              <p:cond delay="1000"/>
                            </p:stCondLst>
                            <p:childTnLst>
                              <p:par>
                                <p:cTn id="175" presetID="22" presetClass="entr" presetSubtype="8" fill="hold" grpId="0" nodeType="afterEffect">
                                  <p:stCondLst>
                                    <p:cond delay="0"/>
                                  </p:stCondLst>
                                  <p:childTnLst>
                                    <p:set>
                                      <p:cBhvr>
                                        <p:cTn id="176" dur="1" fill="hold">
                                          <p:stCondLst>
                                            <p:cond delay="0"/>
                                          </p:stCondLst>
                                        </p:cTn>
                                        <p:tgtEl>
                                          <p:spTgt spid="83056"/>
                                        </p:tgtEl>
                                        <p:attrNameLst>
                                          <p:attrName>style.visibility</p:attrName>
                                        </p:attrNameLst>
                                      </p:cBhvr>
                                      <p:to>
                                        <p:strVal val="visible"/>
                                      </p:to>
                                    </p:set>
                                    <p:animEffect transition="in" filter="wipe(left)">
                                      <p:cBhvr>
                                        <p:cTn id="177" dur="1000"/>
                                        <p:tgtEl>
                                          <p:spTgt spid="83056"/>
                                        </p:tgtEl>
                                      </p:cBhvr>
                                    </p:animEffect>
                                  </p:childTnLst>
                                </p:cTn>
                              </p:par>
                            </p:childTnLst>
                          </p:cTn>
                        </p:par>
                      </p:childTnLst>
                    </p:cTn>
                  </p:par>
                  <p:par>
                    <p:cTn id="178" fill="hold">
                      <p:stCondLst>
                        <p:cond delay="indefinite"/>
                      </p:stCondLst>
                      <p:childTnLst>
                        <p:par>
                          <p:cTn id="179" fill="hold">
                            <p:stCondLst>
                              <p:cond delay="0"/>
                            </p:stCondLst>
                            <p:childTnLst>
                              <p:par>
                                <p:cTn id="180" presetID="1" presetClass="entr" presetSubtype="0" fill="hold" nodeType="clickEffect">
                                  <p:stCondLst>
                                    <p:cond delay="0"/>
                                  </p:stCondLst>
                                  <p:childTnLst>
                                    <p:set>
                                      <p:cBhvr>
                                        <p:cTn id="181" dur="1" fill="hold">
                                          <p:stCondLst>
                                            <p:cond delay="0"/>
                                          </p:stCondLst>
                                        </p:cTn>
                                        <p:tgtEl>
                                          <p:spTgt spid="135296"/>
                                        </p:tgtEl>
                                        <p:attrNameLst>
                                          <p:attrName>style.visibility</p:attrName>
                                        </p:attrNameLst>
                                      </p:cBhvr>
                                      <p:to>
                                        <p:strVal val="visible"/>
                                      </p:to>
                                    </p:set>
                                  </p:childTnLst>
                                </p:cTn>
                              </p:par>
                            </p:childTnLst>
                          </p:cTn>
                        </p:par>
                      </p:childTnLst>
                    </p:cTn>
                  </p:par>
                  <p:par>
                    <p:cTn id="182" fill="hold">
                      <p:stCondLst>
                        <p:cond delay="indefinite"/>
                      </p:stCondLst>
                      <p:childTnLst>
                        <p:par>
                          <p:cTn id="183" fill="hold">
                            <p:stCondLst>
                              <p:cond delay="0"/>
                            </p:stCondLst>
                            <p:childTnLst>
                              <p:par>
                                <p:cTn id="184" presetID="0" presetClass="path" presetSubtype="0" accel="50000" decel="50000" fill="hold" grpId="1" nodeType="clickEffect">
                                  <p:stCondLst>
                                    <p:cond delay="0"/>
                                  </p:stCondLst>
                                  <p:childTnLst>
                                    <p:animMotion origin="layout" path="M 6.11111E-6 -3.66327E-6 C -0.04357 0.03006 -0.08697 0.06013 -0.05364 0.08511 C -0.02031 0.11008 0.08976 0.1302 0.20001 0.15056 " pathEditMode="relative" ptsTypes="aaA">
                                      <p:cBhvr>
                                        <p:cTn id="185" dur="2000" fill="hold"/>
                                        <p:tgtEl>
                                          <p:spTgt spid="135292"/>
                                        </p:tgtEl>
                                        <p:attrNameLst>
                                          <p:attrName>ppt_x</p:attrName>
                                          <p:attrName>ppt_y</p:attrName>
                                        </p:attrNameLst>
                                      </p:cBhvr>
                                    </p:animMotion>
                                  </p:childTnLst>
                                </p:cTn>
                              </p:par>
                            </p:childTnLst>
                          </p:cTn>
                        </p:par>
                        <p:par>
                          <p:cTn id="186" fill="hold">
                            <p:stCondLst>
                              <p:cond delay="2000"/>
                            </p:stCondLst>
                            <p:childTnLst>
                              <p:par>
                                <p:cTn id="187" presetID="1" presetClass="entr" presetSubtype="0" fill="hold" nodeType="afterEffect">
                                  <p:stCondLst>
                                    <p:cond delay="0"/>
                                  </p:stCondLst>
                                  <p:childTnLst>
                                    <p:set>
                                      <p:cBhvr>
                                        <p:cTn id="188" dur="1" fill="hold">
                                          <p:stCondLst>
                                            <p:cond delay="0"/>
                                          </p:stCondLst>
                                        </p:cTn>
                                        <p:tgtEl>
                                          <p:spTgt spid="1301622"/>
                                        </p:tgtEl>
                                        <p:attrNameLst>
                                          <p:attrName>style.visibility</p:attrName>
                                        </p:attrNameLst>
                                      </p:cBhvr>
                                      <p:to>
                                        <p:strVal val="visible"/>
                                      </p:to>
                                    </p:set>
                                  </p:childTnLst>
                                </p:cTn>
                              </p:par>
                            </p:childTnLst>
                          </p:cTn>
                        </p:par>
                        <p:par>
                          <p:cTn id="189" fill="hold">
                            <p:stCondLst>
                              <p:cond delay="2000"/>
                            </p:stCondLst>
                            <p:childTnLst>
                              <p:par>
                                <p:cTn id="190" presetID="0" presetClass="path" presetSubtype="0" accel="50000" decel="50000" fill="hold" grpId="1" nodeType="afterEffect">
                                  <p:stCondLst>
                                    <p:cond delay="0"/>
                                  </p:stCondLst>
                                  <p:childTnLst>
                                    <p:animMotion origin="layout" path="M -2.77778E-7 -3.38575E-6 C -0.0566 0.02544 -0.11319 0.05111 -0.08559 0.07724 C -0.05798 0.10338 0.05347 0.12974 0.16511 0.15634 " pathEditMode="relative" ptsTypes="aaA">
                                      <p:cBhvr>
                                        <p:cTn id="191" dur="2000" fill="hold"/>
                                        <p:tgtEl>
                                          <p:spTgt spid="135293"/>
                                        </p:tgtEl>
                                        <p:attrNameLst>
                                          <p:attrName>ppt_x</p:attrName>
                                          <p:attrName>ppt_y</p:attrName>
                                        </p:attrNameLst>
                                      </p:cBhvr>
                                    </p:animMotion>
                                  </p:childTnLst>
                                </p:cTn>
                              </p:par>
                            </p:childTnLst>
                          </p:cTn>
                        </p:par>
                      </p:childTnLst>
                    </p:cTn>
                  </p:par>
                  <p:par>
                    <p:cTn id="192" fill="hold">
                      <p:stCondLst>
                        <p:cond delay="indefinite"/>
                      </p:stCondLst>
                      <p:childTnLst>
                        <p:par>
                          <p:cTn id="193" fill="hold">
                            <p:stCondLst>
                              <p:cond delay="0"/>
                            </p:stCondLst>
                            <p:childTnLst>
                              <p:par>
                                <p:cTn id="194" presetID="0" presetClass="path" presetSubtype="0" accel="50000" decel="50000" fill="hold" grpId="1" nodeType="clickEffect">
                                  <p:stCondLst>
                                    <p:cond delay="0"/>
                                  </p:stCondLst>
                                  <p:childTnLst>
                                    <p:animMotion origin="layout" path="M -1.94444E-6 1.12858E-6 C -0.08368 0.03585 -0.16718 0.07169 -0.14635 0.10222 C -0.12552 0.13275 -0.00052 0.15796 0.12466 0.18339 " pathEditMode="relative" ptsTypes="aaA">
                                      <p:cBhvr>
                                        <p:cTn id="195" dur="2000" fill="hold"/>
                                        <p:tgtEl>
                                          <p:spTgt spid="135291"/>
                                        </p:tgtEl>
                                        <p:attrNameLst>
                                          <p:attrName>ppt_x</p:attrName>
                                          <p:attrName>ppt_y</p:attrName>
                                        </p:attrNameLst>
                                      </p:cBhvr>
                                    </p:animMotion>
                                  </p:childTnLst>
                                </p:cTn>
                              </p:par>
                            </p:childTnLst>
                          </p:cTn>
                        </p:par>
                        <p:par>
                          <p:cTn id="196" fill="hold">
                            <p:stCondLst>
                              <p:cond delay="2000"/>
                            </p:stCondLst>
                            <p:childTnLst>
                              <p:par>
                                <p:cTn id="197" presetID="1" presetClass="entr" presetSubtype="0" fill="hold" nodeType="afterEffect">
                                  <p:stCondLst>
                                    <p:cond delay="0"/>
                                  </p:stCondLst>
                                  <p:childTnLst>
                                    <p:set>
                                      <p:cBhvr>
                                        <p:cTn id="198" dur="1" fill="hold">
                                          <p:stCondLst>
                                            <p:cond delay="0"/>
                                          </p:stCondLst>
                                        </p:cTn>
                                        <p:tgtEl>
                                          <p:spTgt spid="1301623"/>
                                        </p:tgtEl>
                                        <p:attrNameLst>
                                          <p:attrName>style.visibility</p:attrName>
                                        </p:attrNameLst>
                                      </p:cBhvr>
                                      <p:to>
                                        <p:strVal val="visible"/>
                                      </p:to>
                                    </p:set>
                                  </p:childTnLst>
                                </p:cTn>
                              </p:par>
                              <p:par>
                                <p:cTn id="199" presetID="1" presetClass="exit" presetSubtype="0" fill="hold" nodeType="withEffect">
                                  <p:stCondLst>
                                    <p:cond delay="0"/>
                                  </p:stCondLst>
                                  <p:childTnLst>
                                    <p:set>
                                      <p:cBhvr>
                                        <p:cTn id="200" dur="1" fill="hold">
                                          <p:stCondLst>
                                            <p:cond delay="0"/>
                                          </p:stCondLst>
                                        </p:cTn>
                                        <p:tgtEl>
                                          <p:spTgt spid="1301622"/>
                                        </p:tgtEl>
                                        <p:attrNameLst>
                                          <p:attrName>style.visibility</p:attrName>
                                        </p:attrNameLst>
                                      </p:cBhvr>
                                      <p:to>
                                        <p:strVal val="hidden"/>
                                      </p:to>
                                    </p:set>
                                  </p:childTnLst>
                                </p:cTn>
                              </p:par>
                            </p:childTnLst>
                          </p:cTn>
                        </p:par>
                        <p:par>
                          <p:cTn id="201" fill="hold">
                            <p:stCondLst>
                              <p:cond delay="2000"/>
                            </p:stCondLst>
                            <p:childTnLst>
                              <p:par>
                                <p:cTn id="202" presetID="0" presetClass="path" presetSubtype="0" accel="50000" decel="50000" fill="hold" grpId="1" nodeType="afterEffect">
                                  <p:stCondLst>
                                    <p:cond delay="0"/>
                                  </p:stCondLst>
                                  <p:childTnLst>
                                    <p:animMotion origin="layout" path="M 4.16667E-6 1.26735E-6 C -0.08733 0.03446 -0.17448 0.06915 -0.16094 0.10037 C -0.1474 0.13159 -0.03316 0.15934 0.08108 0.18732 " pathEditMode="relative" ptsTypes="aaA">
                                      <p:cBhvr>
                                        <p:cTn id="203" dur="2000" fill="hold"/>
                                        <p:tgtEl>
                                          <p:spTgt spid="135272"/>
                                        </p:tgtEl>
                                        <p:attrNameLst>
                                          <p:attrName>ppt_x</p:attrName>
                                          <p:attrName>ppt_y</p:attrName>
                                        </p:attrNameLst>
                                      </p:cBhvr>
                                    </p:animMotion>
                                  </p:childTnLst>
                                </p:cTn>
                              </p:par>
                            </p:childTnLst>
                          </p:cTn>
                        </p:par>
                        <p:par>
                          <p:cTn id="204" fill="hold">
                            <p:stCondLst>
                              <p:cond delay="4000"/>
                            </p:stCondLst>
                            <p:childTnLst>
                              <p:par>
                                <p:cTn id="205" presetID="0" presetClass="path" presetSubtype="0" accel="50000" decel="50000" fill="hold" grpId="1" nodeType="afterEffect">
                                  <p:stCondLst>
                                    <p:cond delay="0"/>
                                  </p:stCondLst>
                                  <p:childTnLst>
                                    <p:animMotion origin="layout" path="M 1.38889E-6 1.40611E-6 C -0.11319 0.037 -0.22639 0.07424 -0.22031 0.10615 C -0.21423 0.13806 -0.08906 0.16443 0.03629 0.19103 " pathEditMode="relative" ptsTypes="aaA">
                                      <p:cBhvr>
                                        <p:cTn id="206" dur="2000" fill="hold"/>
                                        <p:tgtEl>
                                          <p:spTgt spid="135273"/>
                                        </p:tgtEl>
                                        <p:attrNameLst>
                                          <p:attrName>ppt_x</p:attrName>
                                          <p:attrName>ppt_y</p:attrName>
                                        </p:attrNameLst>
                                      </p:cBhvr>
                                    </p:animMotion>
                                  </p:childTnLst>
                                </p:cTn>
                              </p:par>
                            </p:childTnLst>
                          </p:cTn>
                        </p:par>
                        <p:par>
                          <p:cTn id="207" fill="hold">
                            <p:stCondLst>
                              <p:cond delay="6000"/>
                            </p:stCondLst>
                            <p:childTnLst>
                              <p:par>
                                <p:cTn id="208" presetID="0" presetClass="path" presetSubtype="0" accel="50000" decel="50000" fill="hold" grpId="1" nodeType="afterEffect">
                                  <p:stCondLst>
                                    <p:cond delay="0"/>
                                  </p:stCondLst>
                                  <p:childTnLst>
                                    <p:animMotion origin="layout" path="M 2.22222E-6 -7.46531E-6 C -0.12292 0.05365 -0.24584 0.1073 -0.24636 0.14662 C -0.24688 0.18593 -0.12483 0.21068 -0.00278 0.23543 " pathEditMode="relative" ptsTypes="aaA">
                                      <p:cBhvr>
                                        <p:cTn id="209" dur="2000" fill="hold"/>
                                        <p:tgtEl>
                                          <p:spTgt spid="135267"/>
                                        </p:tgtEl>
                                        <p:attrNameLst>
                                          <p:attrName>ppt_x</p:attrName>
                                          <p:attrName>ppt_y</p:attrName>
                                        </p:attrNameLst>
                                      </p:cBhvr>
                                    </p:animMotion>
                                  </p:childTnLst>
                                </p:cTn>
                              </p:par>
                            </p:childTnLst>
                          </p:cTn>
                        </p:par>
                        <p:par>
                          <p:cTn id="210" fill="hold">
                            <p:stCondLst>
                              <p:cond delay="8000"/>
                            </p:stCondLst>
                            <p:childTnLst>
                              <p:par>
                                <p:cTn id="211" presetID="1" presetClass="entr" presetSubtype="0" fill="hold" nodeType="afterEffect">
                                  <p:stCondLst>
                                    <p:cond delay="0"/>
                                  </p:stCondLst>
                                  <p:childTnLst>
                                    <p:set>
                                      <p:cBhvr>
                                        <p:cTn id="212" dur="1" fill="hold">
                                          <p:stCondLst>
                                            <p:cond delay="0"/>
                                          </p:stCondLst>
                                        </p:cTn>
                                        <p:tgtEl>
                                          <p:spTgt spid="1301625"/>
                                        </p:tgtEl>
                                        <p:attrNameLst>
                                          <p:attrName>style.visibility</p:attrName>
                                        </p:attrNameLst>
                                      </p:cBhvr>
                                      <p:to>
                                        <p:strVal val="visible"/>
                                      </p:to>
                                    </p:set>
                                  </p:childTnLst>
                                </p:cTn>
                              </p:par>
                              <p:par>
                                <p:cTn id="213" presetID="1" presetClass="exit" presetSubtype="0" fill="hold" nodeType="withEffect">
                                  <p:stCondLst>
                                    <p:cond delay="0"/>
                                  </p:stCondLst>
                                  <p:childTnLst>
                                    <p:set>
                                      <p:cBhvr>
                                        <p:cTn id="214" dur="1" fill="hold">
                                          <p:stCondLst>
                                            <p:cond delay="0"/>
                                          </p:stCondLst>
                                        </p:cTn>
                                        <p:tgtEl>
                                          <p:spTgt spid="1301623"/>
                                        </p:tgtEl>
                                        <p:attrNameLst>
                                          <p:attrName>style.visibility</p:attrName>
                                        </p:attrNameLst>
                                      </p:cBhvr>
                                      <p:to>
                                        <p:strVal val="hidden"/>
                                      </p:to>
                                    </p:set>
                                  </p:childTnLst>
                                </p:cTn>
                              </p:par>
                            </p:childTnLst>
                          </p:cTn>
                        </p:par>
                        <p:par>
                          <p:cTn id="215" fill="hold">
                            <p:stCondLst>
                              <p:cond delay="8000"/>
                            </p:stCondLst>
                            <p:childTnLst>
                              <p:par>
                                <p:cTn id="216" presetID="0" presetClass="path" presetSubtype="0" accel="50000" decel="50000" fill="hold" grpId="1" nodeType="afterEffect">
                                  <p:stCondLst>
                                    <p:cond delay="0"/>
                                  </p:stCondLst>
                                  <p:childTnLst>
                                    <p:animMotion origin="layout" path="M -5.55556E-6 -7.32655E-6 C -0.14775 0.05434 -0.29549 0.10892 -0.30435 0.14847 C -0.3132 0.18802 -0.18351 0.21253 -0.05365 0.23728 " pathEditMode="relative" ptsTypes="aaA">
                                      <p:cBhvr>
                                        <p:cTn id="217" dur="2000" fill="hold"/>
                                        <p:tgtEl>
                                          <p:spTgt spid="135268"/>
                                        </p:tgtEl>
                                        <p:attrNameLst>
                                          <p:attrName>ppt_x</p:attrName>
                                          <p:attrName>ppt_y</p:attrName>
                                        </p:attrNameLst>
                                      </p:cBhvr>
                                    </p:animMotion>
                                  </p:childTnLst>
                                </p:cTn>
                              </p:par>
                            </p:childTnLst>
                          </p:cTn>
                        </p:par>
                        <p:par>
                          <p:cTn id="218" fill="hold">
                            <p:stCondLst>
                              <p:cond delay="10000"/>
                            </p:stCondLst>
                            <p:childTnLst>
                              <p:par>
                                <p:cTn id="219" presetID="0" presetClass="path" presetSubtype="0" accel="50000" decel="50000" fill="hold" grpId="1" nodeType="afterEffect">
                                  <p:stCondLst>
                                    <p:cond delay="0"/>
                                  </p:stCondLst>
                                  <p:childTnLst>
                                    <p:animMotion origin="layout" path="M 4.16667E-6 -2.77521E-7 C -0.1632 0.07192 -0.32639 0.14385 -0.34202 0.19103 C -0.35764 0.23821 -0.22604 0.26087 -0.09427 0.28376 " pathEditMode="relative" ptsTypes="aaA">
                                      <p:cBhvr>
                                        <p:cTn id="220" dur="2000" fill="hold"/>
                                        <p:tgtEl>
                                          <p:spTgt spid="135202"/>
                                        </p:tgtEl>
                                        <p:attrNameLst>
                                          <p:attrName>ppt_x</p:attrName>
                                          <p:attrName>ppt_y</p:attrName>
                                        </p:attrNameLst>
                                      </p:cBhvr>
                                    </p:animMotion>
                                  </p:childTnLst>
                                </p:cTn>
                              </p:par>
                            </p:childTnLst>
                          </p:cTn>
                        </p:par>
                        <p:par>
                          <p:cTn id="221" fill="hold">
                            <p:stCondLst>
                              <p:cond delay="12000"/>
                            </p:stCondLst>
                            <p:childTnLst>
                              <p:par>
                                <p:cTn id="222" presetID="1" presetClass="entr" presetSubtype="0" fill="hold" nodeType="afterEffect">
                                  <p:stCondLst>
                                    <p:cond delay="0"/>
                                  </p:stCondLst>
                                  <p:childTnLst>
                                    <p:set>
                                      <p:cBhvr>
                                        <p:cTn id="223" dur="1" fill="hold">
                                          <p:stCondLst>
                                            <p:cond delay="0"/>
                                          </p:stCondLst>
                                        </p:cTn>
                                        <p:tgtEl>
                                          <p:spTgt spid="1301624"/>
                                        </p:tgtEl>
                                        <p:attrNameLst>
                                          <p:attrName>style.visibility</p:attrName>
                                        </p:attrNameLst>
                                      </p:cBhvr>
                                      <p:to>
                                        <p:strVal val="visible"/>
                                      </p:to>
                                    </p:set>
                                  </p:childTnLst>
                                </p:cTn>
                              </p:par>
                              <p:par>
                                <p:cTn id="224" presetID="1" presetClass="exit" presetSubtype="0" fill="hold" nodeType="withEffect">
                                  <p:stCondLst>
                                    <p:cond delay="0"/>
                                  </p:stCondLst>
                                  <p:childTnLst>
                                    <p:set>
                                      <p:cBhvr>
                                        <p:cTn id="225" dur="1" fill="hold">
                                          <p:stCondLst>
                                            <p:cond delay="0"/>
                                          </p:stCondLst>
                                        </p:cTn>
                                        <p:tgtEl>
                                          <p:spTgt spid="1301625"/>
                                        </p:tgtEl>
                                        <p:attrNameLst>
                                          <p:attrName>style.visibility</p:attrName>
                                        </p:attrNameLst>
                                      </p:cBhvr>
                                      <p:to>
                                        <p:strVal val="hidden"/>
                                      </p:to>
                                    </p:set>
                                  </p:childTnLst>
                                </p:cTn>
                              </p:par>
                            </p:childTnLst>
                          </p:cTn>
                        </p:par>
                        <p:par>
                          <p:cTn id="226" fill="hold">
                            <p:stCondLst>
                              <p:cond delay="12000"/>
                            </p:stCondLst>
                            <p:childTnLst>
                              <p:par>
                                <p:cTn id="227" presetID="0" presetClass="path" presetSubtype="0" accel="50000" decel="50000" fill="hold" grpId="1" nodeType="afterEffect">
                                  <p:stCondLst>
                                    <p:cond delay="0"/>
                                  </p:stCondLst>
                                  <p:childTnLst>
                                    <p:animMotion origin="layout" path="M 2.77778E-7 -1.3876E-7 C -0.18194 0.07516 -0.36389 0.15032 -0.38559 0.19866 C -0.40729 0.24699 -0.26892 0.26827 -0.13055 0.28955 " pathEditMode="relative" ptsTypes="aaA">
                                      <p:cBhvr>
                                        <p:cTn id="228" dur="2000" fill="hold"/>
                                        <p:tgtEl>
                                          <p:spTgt spid="135203"/>
                                        </p:tgtEl>
                                        <p:attrNameLst>
                                          <p:attrName>ppt_x</p:attrName>
                                          <p:attrName>ppt_y</p:attrName>
                                        </p:attrNameLst>
                                      </p:cBhvr>
                                    </p:animMotion>
                                  </p:childTnLst>
                                </p:cTn>
                              </p:par>
                            </p:childTnLst>
                          </p:cTn>
                        </p:par>
                        <p:par>
                          <p:cTn id="229" fill="hold">
                            <p:stCondLst>
                              <p:cond delay="14000"/>
                            </p:stCondLst>
                            <p:childTnLst>
                              <p:par>
                                <p:cTn id="230" presetID="0" presetClass="path" presetSubtype="0" accel="50000" decel="50000" fill="hold" grpId="1" nodeType="afterEffect">
                                  <p:stCondLst>
                                    <p:cond delay="0"/>
                                  </p:stCondLst>
                                  <p:childTnLst>
                                    <p:animMotion origin="layout" path="M -8.33333E-7 -1.3876E-7 C -0.20469 0.06776 -0.4092 0.13575 -0.44063 0.18339 C -0.47205 0.23104 -0.33021 0.25833 -0.18837 0.28561 " pathEditMode="relative" ptsTypes="aaA">
                                      <p:cBhvr>
                                        <p:cTn id="231" dur="2000" fill="hold"/>
                                        <p:tgtEl>
                                          <p:spTgt spid="135204"/>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6" grpId="0" animBg="1"/>
      <p:bldP spid="135176" grpId="1" animBg="1"/>
      <p:bldP spid="135198" grpId="0" animBg="1"/>
      <p:bldP spid="135199" grpId="0" animBg="1"/>
      <p:bldP spid="135200" grpId="0" animBg="1"/>
      <p:bldP spid="135201" grpId="0" animBg="1"/>
      <p:bldP spid="135202" grpId="0" animBg="1"/>
      <p:bldP spid="135202" grpId="1" animBg="1"/>
      <p:bldP spid="135203" grpId="0" animBg="1"/>
      <p:bldP spid="135203" grpId="1" animBg="1"/>
      <p:bldP spid="135204" grpId="0" animBg="1"/>
      <p:bldP spid="135204" grpId="1" animBg="1"/>
      <p:bldP spid="135209" grpId="0" animBg="1"/>
      <p:bldP spid="135209" grpId="1" animBg="1"/>
      <p:bldP spid="135209" grpId="2" animBg="1"/>
      <p:bldP spid="135219" grpId="0" animBg="1"/>
      <p:bldP spid="135220" grpId="0" animBg="1"/>
      <p:bldP spid="135221" grpId="0" animBg="1"/>
      <p:bldP spid="135254" grpId="0" animBg="1"/>
      <p:bldP spid="135254" grpId="1" animBg="1"/>
      <p:bldP spid="135254" grpId="2" animBg="1"/>
      <p:bldP spid="135255" grpId="0" animBg="1"/>
      <p:bldP spid="135255" grpId="1" animBg="1"/>
      <p:bldP spid="135255" grpId="2" animBg="1"/>
      <p:bldP spid="135256" grpId="0" animBg="1"/>
      <p:bldP spid="135256" grpId="1" animBg="1"/>
      <p:bldP spid="135256" grpId="2" animBg="1"/>
      <p:bldP spid="135257" grpId="0" animBg="1"/>
      <p:bldP spid="135257" grpId="1" animBg="1"/>
      <p:bldP spid="135257" grpId="2" animBg="1"/>
      <p:bldP spid="135258" grpId="0" animBg="1"/>
      <p:bldP spid="135258" grpId="1" animBg="1"/>
      <p:bldP spid="135258" grpId="2" animBg="1"/>
      <p:bldP spid="135259" grpId="0" animBg="1"/>
      <p:bldP spid="135259" grpId="1" animBg="1"/>
      <p:bldP spid="135259" grpId="2" animBg="1"/>
      <p:bldP spid="135260" grpId="0" animBg="1"/>
      <p:bldP spid="135260" grpId="1" animBg="1"/>
      <p:bldP spid="135260" grpId="2" animBg="1"/>
      <p:bldP spid="135261" grpId="0" animBg="1"/>
      <p:bldP spid="135261" grpId="1" animBg="1"/>
      <p:bldP spid="135261" grpId="2" animBg="1"/>
      <p:bldP spid="135262" grpId="0" animBg="1"/>
      <p:bldP spid="135262" grpId="1" animBg="1"/>
      <p:bldP spid="135262" grpId="2" animBg="1"/>
      <p:bldP spid="135265" grpId="0" animBg="1"/>
      <p:bldP spid="135266" grpId="0" animBg="1"/>
      <p:bldP spid="135267" grpId="0" animBg="1"/>
      <p:bldP spid="135267" grpId="1" animBg="1"/>
      <p:bldP spid="135268" grpId="0" animBg="1"/>
      <p:bldP spid="135268" grpId="1" animBg="1"/>
      <p:bldP spid="135269" grpId="0" animBg="1"/>
      <p:bldP spid="135270" grpId="0" animBg="1"/>
      <p:bldP spid="135271" grpId="0" animBg="1"/>
      <p:bldP spid="135272" grpId="0" animBg="1"/>
      <p:bldP spid="135272" grpId="1" animBg="1"/>
      <p:bldP spid="135273" grpId="0" animBg="1"/>
      <p:bldP spid="135273" grpId="1" animBg="1"/>
      <p:bldP spid="135274" grpId="0" animBg="1"/>
      <p:bldP spid="135275" grpId="0" animBg="1"/>
      <p:bldP spid="135276" grpId="0" animBg="1"/>
      <p:bldP spid="135277" grpId="0" animBg="1"/>
      <p:bldP spid="135278" grpId="0" animBg="1"/>
      <p:bldP spid="135279" grpId="0" animBg="1"/>
      <p:bldP spid="135280" grpId="0" animBg="1"/>
      <p:bldP spid="135281" grpId="0" animBg="1"/>
      <p:bldP spid="135282" grpId="0" animBg="1"/>
      <p:bldP spid="135283" grpId="0" animBg="1"/>
      <p:bldP spid="135284" grpId="0" animBg="1"/>
      <p:bldP spid="135285" grpId="0" animBg="1"/>
      <p:bldP spid="135286" grpId="0" animBg="1"/>
      <p:bldP spid="135287" grpId="0" animBg="1"/>
      <p:bldP spid="135288" grpId="0" animBg="1"/>
      <p:bldP spid="135289" grpId="0" animBg="1"/>
      <p:bldP spid="135290" grpId="0" animBg="1"/>
      <p:bldP spid="135291" grpId="0" animBg="1"/>
      <p:bldP spid="135291" grpId="1" animBg="1"/>
      <p:bldP spid="135292" grpId="0" animBg="1"/>
      <p:bldP spid="135292" grpId="1" animBg="1"/>
      <p:bldP spid="135293" grpId="0" animBg="1"/>
      <p:bldP spid="135293" grpId="1" animBg="1"/>
      <p:bldP spid="135294" grpId="0" animBg="1"/>
      <p:bldP spid="83056"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Dynamic Adaptive Streaming over HTTP</a:t>
            </a:r>
          </a:p>
        </p:txBody>
      </p:sp>
      <p:sp>
        <p:nvSpPr>
          <p:cNvPr id="3" name="Content Placeholder 2"/>
          <p:cNvSpPr>
            <a:spLocks noGrp="1"/>
          </p:cNvSpPr>
          <p:nvPr>
            <p:ph idx="1"/>
          </p:nvPr>
        </p:nvSpPr>
        <p:spPr>
          <a:xfrm>
            <a:off x="457200" y="932223"/>
            <a:ext cx="4068618" cy="3951313"/>
          </a:xfrm>
        </p:spPr>
        <p:txBody>
          <a:bodyPr/>
          <a:lstStyle/>
          <a:p>
            <a:pPr marL="0" indent="0">
              <a:buNone/>
            </a:pPr>
            <a:r>
              <a:rPr lang="en-US" sz="2400" dirty="0" smtClean="0">
                <a:latin typeface="Eurostile"/>
                <a:cs typeface="Eurostile"/>
              </a:rPr>
              <a:t>UDP-based streaming</a:t>
            </a:r>
          </a:p>
          <a:p>
            <a:pPr lvl="1"/>
            <a:r>
              <a:rPr lang="en-US" sz="2000" dirty="0" smtClean="0">
                <a:latin typeface="Eurostile"/>
                <a:cs typeface="Eurostile"/>
              </a:rPr>
              <a:t>resists packets loss</a:t>
            </a:r>
          </a:p>
          <a:p>
            <a:pPr lvl="1"/>
            <a:r>
              <a:rPr lang="en-US" sz="2000" dirty="0" smtClean="0">
                <a:latin typeface="Eurostile"/>
                <a:cs typeface="Eurostile"/>
              </a:rPr>
              <a:t>random loss</a:t>
            </a:r>
          </a:p>
          <a:p>
            <a:pPr lvl="1"/>
            <a:endParaRPr lang="en-US" sz="2000" dirty="0">
              <a:latin typeface="Eurostile"/>
              <a:cs typeface="Eurostile"/>
            </a:endParaRPr>
          </a:p>
          <a:p>
            <a:pPr marL="0" indent="0">
              <a:buNone/>
            </a:pPr>
            <a:r>
              <a:rPr lang="en-US" sz="2400" dirty="0" smtClean="0">
                <a:latin typeface="Eurostile"/>
                <a:cs typeface="Eurostile"/>
              </a:rPr>
              <a:t>Applications</a:t>
            </a:r>
          </a:p>
          <a:p>
            <a:pPr lvl="1"/>
            <a:r>
              <a:rPr lang="en-US" sz="2000" dirty="0" smtClean="0">
                <a:latin typeface="Eurostile"/>
                <a:cs typeface="Eurostile"/>
              </a:rPr>
              <a:t>IPTV</a:t>
            </a:r>
          </a:p>
          <a:p>
            <a:pPr lvl="1"/>
            <a:r>
              <a:rPr lang="en-US" sz="2000" dirty="0" smtClean="0">
                <a:latin typeface="Eurostile"/>
                <a:cs typeface="Eurostile"/>
              </a:rPr>
              <a:t>DVB-H</a:t>
            </a:r>
          </a:p>
          <a:p>
            <a:pPr lvl="1"/>
            <a:r>
              <a:rPr lang="en-US" sz="2000" dirty="0" smtClean="0"/>
              <a:t>4G telephony</a:t>
            </a:r>
            <a:endParaRPr lang="en-US" sz="2000" dirty="0" smtClean="0">
              <a:latin typeface="Eurostile"/>
              <a:cs typeface="Eurostile"/>
            </a:endParaRPr>
          </a:p>
          <a:p>
            <a:pPr lvl="1"/>
            <a:r>
              <a:rPr lang="en-US" sz="2000" dirty="0" smtClean="0">
                <a:latin typeface="Eurostile"/>
                <a:cs typeface="Eurostile"/>
              </a:rPr>
              <a:t>video conferencing</a:t>
            </a:r>
          </a:p>
          <a:p>
            <a:pPr lvl="1"/>
            <a:r>
              <a:rPr lang="en-US" sz="2000" dirty="0" smtClean="0">
                <a:latin typeface="Eurostile"/>
                <a:cs typeface="Eurostile"/>
              </a:rPr>
              <a:t>classical RTSP/RTP servers</a:t>
            </a:r>
            <a:endParaRPr lang="en-US" sz="2000" dirty="0">
              <a:latin typeface="Eurostile"/>
              <a:cs typeface="Eurostile"/>
            </a:endParaRPr>
          </a:p>
        </p:txBody>
      </p:sp>
      <p:sp>
        <p:nvSpPr>
          <p:cNvPr id="4" name="Content Placeholder 2"/>
          <p:cNvSpPr txBox="1">
            <a:spLocks/>
          </p:cNvSpPr>
          <p:nvPr/>
        </p:nvSpPr>
        <p:spPr>
          <a:xfrm>
            <a:off x="4629726" y="929914"/>
            <a:ext cx="4057073" cy="3951313"/>
          </a:xfrm>
          <a:prstGeom prst="rect">
            <a:avLst/>
          </a:prstGeom>
        </p:spPr>
        <p:txBody>
          <a:bodyPr/>
          <a:lstStyle>
            <a:lvl1pPr marL="342900" indent="-342900" algn="l" defTabSz="457200" rtl="0" eaLnBrk="1" latinLnBrk="0" hangingPunct="1">
              <a:spcBef>
                <a:spcPct val="20000"/>
              </a:spcBef>
              <a:buFont typeface="Arial"/>
              <a:buChar char="•"/>
              <a:defRPr sz="24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1800" kern="1200">
                <a:solidFill>
                  <a:schemeClr val="tx2"/>
                </a:solidFill>
                <a:latin typeface="+mn-lt"/>
                <a:ea typeface="+mn-ea"/>
                <a:cs typeface="+mn-cs"/>
              </a:defRPr>
            </a:lvl2pPr>
            <a:lvl3pPr marL="1143000" indent="-228600" algn="l" defTabSz="457200" rtl="0" eaLnBrk="1" latinLnBrk="0" hangingPunct="1">
              <a:spcBef>
                <a:spcPct val="20000"/>
              </a:spcBef>
              <a:buFont typeface="Arial"/>
              <a:buChar char="•"/>
              <a:defRPr sz="16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dirty="0" smtClean="0">
                <a:solidFill>
                  <a:srgbClr val="000000"/>
                </a:solidFill>
                <a:latin typeface="Eurostile"/>
                <a:cs typeface="Eurostile"/>
              </a:rPr>
              <a:t>DASH &amp; similar</a:t>
            </a:r>
          </a:p>
          <a:p>
            <a:pPr lvl="1"/>
            <a:r>
              <a:rPr lang="en-US" sz="2000" dirty="0" smtClean="0">
                <a:solidFill>
                  <a:srgbClr val="000000"/>
                </a:solidFill>
                <a:latin typeface="Eurostile"/>
                <a:cs typeface="Eurostile"/>
              </a:rPr>
              <a:t>scales to available bandwidth</a:t>
            </a:r>
          </a:p>
          <a:p>
            <a:pPr lvl="1"/>
            <a:r>
              <a:rPr lang="en-US" sz="2000" dirty="0" smtClean="0">
                <a:solidFill>
                  <a:srgbClr val="000000"/>
                </a:solidFill>
                <a:latin typeface="Eurostile"/>
                <a:cs typeface="Eurostile"/>
              </a:rPr>
              <a:t>congestion loss</a:t>
            </a:r>
          </a:p>
          <a:p>
            <a:pPr lvl="1"/>
            <a:endParaRPr lang="en-US" dirty="0">
              <a:solidFill>
                <a:srgbClr val="000000"/>
              </a:solidFill>
              <a:latin typeface="Eurostile"/>
              <a:cs typeface="Eurostile"/>
            </a:endParaRPr>
          </a:p>
          <a:p>
            <a:pPr marL="0" indent="0">
              <a:buFont typeface="Arial"/>
              <a:buNone/>
            </a:pPr>
            <a:r>
              <a:rPr lang="en-US" dirty="0" smtClean="0">
                <a:solidFill>
                  <a:srgbClr val="000000"/>
                </a:solidFill>
                <a:latin typeface="Eurostile"/>
                <a:cs typeface="Eurostile"/>
              </a:rPr>
              <a:t>Applications</a:t>
            </a:r>
          </a:p>
          <a:p>
            <a:pPr lvl="1"/>
            <a:r>
              <a:rPr lang="en-US" dirty="0" smtClean="0">
                <a:solidFill>
                  <a:srgbClr val="000000"/>
                </a:solidFill>
                <a:latin typeface="Eurostile"/>
                <a:cs typeface="Eurostile"/>
              </a:rPr>
              <a:t>Commercial </a:t>
            </a:r>
            <a:r>
              <a:rPr lang="en-US" dirty="0" err="1" smtClean="0">
                <a:solidFill>
                  <a:srgbClr val="000000"/>
                </a:solidFill>
                <a:latin typeface="Eurostile"/>
                <a:cs typeface="Eurostile"/>
              </a:rPr>
              <a:t>VoD</a:t>
            </a:r>
            <a:r>
              <a:rPr lang="en-US" dirty="0" smtClean="0">
                <a:solidFill>
                  <a:srgbClr val="000000"/>
                </a:solidFill>
                <a:latin typeface="Eurostile"/>
                <a:cs typeface="Eurostile"/>
              </a:rPr>
              <a:t>: Netflix, Akamai, Microsoft, Apple, </a:t>
            </a:r>
            <a:r>
              <a:rPr lang="en-US" dirty="0" err="1" smtClean="0">
                <a:solidFill>
                  <a:srgbClr val="000000"/>
                </a:solidFill>
                <a:latin typeface="Eurostile"/>
                <a:cs typeface="Eurostile"/>
              </a:rPr>
              <a:t>Comoyo</a:t>
            </a:r>
            <a:r>
              <a:rPr lang="en-US" dirty="0" smtClean="0">
                <a:solidFill>
                  <a:srgbClr val="000000"/>
                </a:solidFill>
                <a:latin typeface="Eurostile"/>
                <a:cs typeface="Eurostile"/>
              </a:rPr>
              <a:t>, ...</a:t>
            </a:r>
          </a:p>
          <a:p>
            <a:pPr lvl="1"/>
            <a:r>
              <a:rPr lang="en-US" dirty="0" smtClean="0">
                <a:solidFill>
                  <a:srgbClr val="000000"/>
                </a:solidFill>
                <a:latin typeface="Eurostile"/>
                <a:cs typeface="Eurostile"/>
              </a:rPr>
              <a:t>MPEG DASH</a:t>
            </a:r>
          </a:p>
          <a:p>
            <a:pPr lvl="1"/>
            <a:r>
              <a:rPr lang="en-US" dirty="0" smtClean="0">
                <a:solidFill>
                  <a:srgbClr val="000000"/>
                </a:solidFill>
                <a:latin typeface="Eurostile"/>
                <a:cs typeface="Eurostile"/>
              </a:rPr>
              <a:t>Free </a:t>
            </a:r>
            <a:r>
              <a:rPr lang="en-US" dirty="0" err="1" smtClean="0">
                <a:solidFill>
                  <a:srgbClr val="000000"/>
                </a:solidFill>
                <a:latin typeface="Eurostile"/>
                <a:cs typeface="Eurostile"/>
              </a:rPr>
              <a:t>VoD</a:t>
            </a:r>
            <a:r>
              <a:rPr lang="en-US" dirty="0" smtClean="0">
                <a:solidFill>
                  <a:srgbClr val="000000"/>
                </a:solidFill>
                <a:latin typeface="Eurostile"/>
                <a:cs typeface="Eurostile"/>
              </a:rPr>
              <a:t>: </a:t>
            </a:r>
            <a:r>
              <a:rPr lang="en-US" dirty="0" err="1" smtClean="0">
                <a:solidFill>
                  <a:srgbClr val="000000"/>
                </a:solidFill>
                <a:latin typeface="Eurostile"/>
                <a:cs typeface="Eurostile"/>
              </a:rPr>
              <a:t>Youtube</a:t>
            </a:r>
            <a:r>
              <a:rPr lang="en-US" dirty="0">
                <a:solidFill>
                  <a:srgbClr val="000000"/>
                </a:solidFill>
                <a:latin typeface="Eurostile"/>
                <a:cs typeface="Eurostile"/>
              </a:rPr>
              <a:t>, </a:t>
            </a:r>
            <a:r>
              <a:rPr lang="en-US" dirty="0" err="1">
                <a:solidFill>
                  <a:srgbClr val="000000"/>
                </a:solidFill>
                <a:latin typeface="Eurostile"/>
                <a:cs typeface="Eurostile"/>
              </a:rPr>
              <a:t>Metacafe</a:t>
            </a:r>
            <a:r>
              <a:rPr lang="en-US" dirty="0">
                <a:solidFill>
                  <a:srgbClr val="000000"/>
                </a:solidFill>
                <a:latin typeface="Eurostile"/>
                <a:cs typeface="Eurostile"/>
              </a:rPr>
              <a:t>, </a:t>
            </a:r>
            <a:r>
              <a:rPr lang="en-US" dirty="0" err="1" smtClean="0">
                <a:solidFill>
                  <a:srgbClr val="000000"/>
                </a:solidFill>
                <a:latin typeface="Eurostile"/>
                <a:cs typeface="Eurostile"/>
              </a:rPr>
              <a:t>Dailymotion</a:t>
            </a:r>
            <a:r>
              <a:rPr lang="en-US" dirty="0" smtClean="0">
                <a:solidFill>
                  <a:srgbClr val="000000"/>
                </a:solidFill>
                <a:latin typeface="Eurostile"/>
                <a:cs typeface="Eurostile"/>
              </a:rPr>
              <a:t>, </a:t>
            </a:r>
            <a:r>
              <a:rPr lang="en-US" dirty="0" err="1" smtClean="0">
                <a:solidFill>
                  <a:srgbClr val="000000"/>
                </a:solidFill>
                <a:latin typeface="Eurostile"/>
                <a:cs typeface="Eurostile"/>
              </a:rPr>
              <a:t>Vimeo</a:t>
            </a:r>
            <a:r>
              <a:rPr lang="en-US" dirty="0" smtClean="0">
                <a:solidFill>
                  <a:srgbClr val="000000"/>
                </a:solidFill>
                <a:latin typeface="Eurostile"/>
                <a:cs typeface="Eurostile"/>
              </a:rPr>
              <a:t>, </a:t>
            </a:r>
            <a:r>
              <a:rPr lang="en-US" dirty="0" err="1">
                <a:solidFill>
                  <a:srgbClr val="000000"/>
                </a:solidFill>
                <a:latin typeface="Eurostile"/>
                <a:cs typeface="Eurostile"/>
              </a:rPr>
              <a:t>Revver</a:t>
            </a:r>
            <a:r>
              <a:rPr lang="en-US" dirty="0">
                <a:solidFill>
                  <a:srgbClr val="000000"/>
                </a:solidFill>
                <a:latin typeface="Eurostile"/>
                <a:cs typeface="Eurostile"/>
              </a:rPr>
              <a:t>, </a:t>
            </a:r>
            <a:r>
              <a:rPr lang="en-US" dirty="0" err="1" smtClean="0">
                <a:solidFill>
                  <a:srgbClr val="000000"/>
                </a:solidFill>
                <a:latin typeface="Eurostile"/>
                <a:cs typeface="Eurostile"/>
              </a:rPr>
              <a:t>Flixya</a:t>
            </a:r>
            <a:r>
              <a:rPr lang="en-US" dirty="0" smtClean="0">
                <a:solidFill>
                  <a:srgbClr val="000000"/>
                </a:solidFill>
                <a:latin typeface="Eurostile"/>
                <a:cs typeface="Eurostile"/>
              </a:rPr>
              <a:t> ...</a:t>
            </a:r>
          </a:p>
        </p:txBody>
      </p:sp>
      <p:sp>
        <p:nvSpPr>
          <p:cNvPr id="5" name="Freeform 26"/>
          <p:cNvSpPr>
            <a:spLocks/>
          </p:cNvSpPr>
          <p:nvPr/>
        </p:nvSpPr>
        <p:spPr bwMode="auto">
          <a:xfrm>
            <a:off x="4128293" y="5023644"/>
            <a:ext cx="2455863" cy="1299658"/>
          </a:xfrm>
          <a:custGeom>
            <a:avLst/>
            <a:gdLst>
              <a:gd name="T0" fmla="*/ 23 w 1473"/>
              <a:gd name="T1" fmla="*/ 867 h 1653"/>
              <a:gd name="T2" fmla="*/ 56 w 1473"/>
              <a:gd name="T3" fmla="*/ 520 h 1653"/>
              <a:gd name="T4" fmla="*/ 196 w 1473"/>
              <a:gd name="T5" fmla="*/ 173 h 1653"/>
              <a:gd name="T6" fmla="*/ 476 w 1473"/>
              <a:gd name="T7" fmla="*/ 31 h 1653"/>
              <a:gd name="T8" fmla="*/ 956 w 1473"/>
              <a:gd name="T9" fmla="*/ 14 h 1653"/>
              <a:gd name="T10" fmla="*/ 1376 w 1473"/>
              <a:gd name="T11" fmla="*/ 113 h 1653"/>
              <a:gd name="T12" fmla="*/ 1436 w 1473"/>
              <a:gd name="T13" fmla="*/ 560 h 1653"/>
              <a:gd name="T14" fmla="*/ 1463 w 1473"/>
              <a:gd name="T15" fmla="*/ 940 h 1653"/>
              <a:gd name="T16" fmla="*/ 1376 w 1473"/>
              <a:gd name="T17" fmla="*/ 1253 h 1653"/>
              <a:gd name="T18" fmla="*/ 1243 w 1473"/>
              <a:gd name="T19" fmla="*/ 1573 h 1653"/>
              <a:gd name="T20" fmla="*/ 816 w 1473"/>
              <a:gd name="T21" fmla="*/ 1607 h 1653"/>
              <a:gd name="T22" fmla="*/ 383 w 1473"/>
              <a:gd name="T23" fmla="*/ 1613 h 1653"/>
              <a:gd name="T24" fmla="*/ 69 w 1473"/>
              <a:gd name="T25" fmla="*/ 1367 h 1653"/>
              <a:gd name="T26" fmla="*/ 23 w 1473"/>
              <a:gd name="T27" fmla="*/ 867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73" h="1653">
                <a:moveTo>
                  <a:pt x="23" y="867"/>
                </a:moveTo>
                <a:cubicBezTo>
                  <a:pt x="0" y="750"/>
                  <a:pt x="27" y="636"/>
                  <a:pt x="56" y="520"/>
                </a:cubicBezTo>
                <a:cubicBezTo>
                  <a:pt x="85" y="404"/>
                  <a:pt x="126" y="255"/>
                  <a:pt x="196" y="173"/>
                </a:cubicBezTo>
                <a:cubicBezTo>
                  <a:pt x="266" y="91"/>
                  <a:pt x="349" y="58"/>
                  <a:pt x="476" y="31"/>
                </a:cubicBezTo>
                <a:cubicBezTo>
                  <a:pt x="603" y="4"/>
                  <a:pt x="806" y="0"/>
                  <a:pt x="956" y="14"/>
                </a:cubicBezTo>
                <a:cubicBezTo>
                  <a:pt x="1106" y="28"/>
                  <a:pt x="1296" y="22"/>
                  <a:pt x="1376" y="113"/>
                </a:cubicBezTo>
                <a:cubicBezTo>
                  <a:pt x="1456" y="204"/>
                  <a:pt x="1422" y="422"/>
                  <a:pt x="1436" y="560"/>
                </a:cubicBezTo>
                <a:cubicBezTo>
                  <a:pt x="1450" y="698"/>
                  <a:pt x="1473" y="825"/>
                  <a:pt x="1463" y="940"/>
                </a:cubicBezTo>
                <a:cubicBezTo>
                  <a:pt x="1453" y="1055"/>
                  <a:pt x="1413" y="1148"/>
                  <a:pt x="1376" y="1253"/>
                </a:cubicBezTo>
                <a:cubicBezTo>
                  <a:pt x="1339" y="1358"/>
                  <a:pt x="1336" y="1514"/>
                  <a:pt x="1243" y="1573"/>
                </a:cubicBezTo>
                <a:cubicBezTo>
                  <a:pt x="1150" y="1632"/>
                  <a:pt x="959" y="1600"/>
                  <a:pt x="816" y="1607"/>
                </a:cubicBezTo>
                <a:cubicBezTo>
                  <a:pt x="673" y="1614"/>
                  <a:pt x="508" y="1653"/>
                  <a:pt x="383" y="1613"/>
                </a:cubicBezTo>
                <a:cubicBezTo>
                  <a:pt x="258" y="1573"/>
                  <a:pt x="129" y="1491"/>
                  <a:pt x="69" y="1367"/>
                </a:cubicBezTo>
                <a:cubicBezTo>
                  <a:pt x="9" y="1243"/>
                  <a:pt x="33" y="971"/>
                  <a:pt x="23" y="867"/>
                </a:cubicBezTo>
                <a:close/>
              </a:path>
            </a:pathLst>
          </a:custGeom>
          <a:solidFill>
            <a:srgbClr val="FEFFEA"/>
          </a:solidFill>
          <a:ln w="19050" cap="flat" cmpd="sng">
            <a:solidFill>
              <a:schemeClr val="tx1"/>
            </a:solidFill>
            <a:prstDash val="sysDot"/>
            <a:miter lim="800000"/>
            <a:headEnd/>
            <a:tailEnd/>
          </a:ln>
          <a:effectLst/>
          <a:extLs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000000"/>
              </a:solidFill>
            </a:endParaRPr>
          </a:p>
        </p:txBody>
      </p:sp>
      <p:pic>
        <p:nvPicPr>
          <p:cNvPr id="6" name="Picture 27" descr="wav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rot="11044475">
            <a:off x="2257442" y="5105623"/>
            <a:ext cx="831850" cy="644028"/>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37493" y="5143789"/>
            <a:ext cx="554038" cy="565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9" name="Text Box 30"/>
          <p:cNvSpPr txBox="1">
            <a:spLocks noChangeArrowheads="1"/>
          </p:cNvSpPr>
          <p:nvPr/>
        </p:nvSpPr>
        <p:spPr bwMode="auto">
          <a:xfrm>
            <a:off x="1196181" y="5777202"/>
            <a:ext cx="119062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algn="ctr"/>
            <a:r>
              <a:rPr lang="en-US" sz="1400" dirty="0" smtClean="0">
                <a:solidFill>
                  <a:srgbClr val="000000"/>
                </a:solidFill>
              </a:rPr>
              <a:t>Client</a:t>
            </a:r>
            <a:endParaRPr lang="en-US" sz="1400" dirty="0">
              <a:solidFill>
                <a:srgbClr val="000000"/>
              </a:solidFill>
            </a:endParaRPr>
          </a:p>
        </p:txBody>
      </p:sp>
      <p:sp>
        <p:nvSpPr>
          <p:cNvPr id="11" name="Text Box 32"/>
          <p:cNvSpPr txBox="1">
            <a:spLocks noChangeArrowheads="1"/>
          </p:cNvSpPr>
          <p:nvPr/>
        </p:nvSpPr>
        <p:spPr bwMode="auto">
          <a:xfrm>
            <a:off x="2960435" y="5945971"/>
            <a:ext cx="744538" cy="290513"/>
          </a:xfrm>
          <a:prstGeom prst="rect">
            <a:avLst/>
          </a:prstGeom>
          <a:noFill/>
          <a:ln>
            <a:noFill/>
          </a:ln>
          <a:effectLst/>
          <a:extLst>
            <a:ext uri="{909E8E84-426E-40dd-AFC4-6F175D3DCCD1}">
              <a14:hiddenFill xmlns:a14="http://schemas.microsoft.com/office/drawing/2010/main">
                <a:solidFill>
                  <a:srgbClr val="8EBF9C">
                    <a:alpha val="60001"/>
                  </a:srgbClr>
                </a:solidFill>
              </a14:hiddenFill>
            </a:ext>
            <a:ext uri="{91240B29-F687-4f45-9708-019B960494DF}">
              <a14:hiddenLine xmlns:a14="http://schemas.microsoft.com/office/drawing/2010/main" w="12700" cap="rnd">
                <a:solidFill>
                  <a:schemeClr val="tx2"/>
                </a:solidFill>
                <a:prstDash val="sysDot"/>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algn="ctr"/>
            <a:r>
              <a:rPr lang="en-US" sz="1300">
                <a:solidFill>
                  <a:srgbClr val="000000"/>
                </a:solidFill>
              </a:rPr>
              <a:t>WLAN</a:t>
            </a:r>
          </a:p>
        </p:txBody>
      </p:sp>
      <p:sp>
        <p:nvSpPr>
          <p:cNvPr id="13" name="Text Box 34"/>
          <p:cNvSpPr txBox="1">
            <a:spLocks noChangeArrowheads="1"/>
          </p:cNvSpPr>
          <p:nvPr/>
        </p:nvSpPr>
        <p:spPr bwMode="auto">
          <a:xfrm>
            <a:off x="6552406" y="6018502"/>
            <a:ext cx="1546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algn="ctr"/>
            <a:r>
              <a:rPr lang="en-US" sz="1400">
                <a:solidFill>
                  <a:srgbClr val="000000"/>
                </a:solidFill>
              </a:rPr>
              <a:t>Server</a:t>
            </a:r>
          </a:p>
        </p:txBody>
      </p:sp>
      <p:pic>
        <p:nvPicPr>
          <p:cNvPr id="14" name="Picture 36" descr="antenna"/>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095373" y="5231306"/>
            <a:ext cx="452437" cy="68738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38"/>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952456" y="5245389"/>
            <a:ext cx="776287"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7" name="Text Box 39"/>
          <p:cNvSpPr txBox="1">
            <a:spLocks noChangeArrowheads="1"/>
          </p:cNvSpPr>
          <p:nvPr/>
        </p:nvSpPr>
        <p:spPr bwMode="auto">
          <a:xfrm>
            <a:off x="5042693" y="5245389"/>
            <a:ext cx="808038" cy="290512"/>
          </a:xfrm>
          <a:prstGeom prst="rect">
            <a:avLst/>
          </a:prstGeom>
          <a:noFill/>
          <a:ln>
            <a:noFill/>
          </a:ln>
          <a:effectLst/>
          <a:extLst>
            <a:ext uri="{909E8E84-426E-40dd-AFC4-6F175D3DCCD1}">
              <a14:hiddenFill xmlns:a14="http://schemas.microsoft.com/office/drawing/2010/main">
                <a:solidFill>
                  <a:srgbClr val="8EBF9C">
                    <a:alpha val="60001"/>
                  </a:srgbClr>
                </a:solidFill>
              </a14:hiddenFill>
            </a:ext>
            <a:ext uri="{91240B29-F687-4f45-9708-019B960494DF}">
              <a14:hiddenLine xmlns:a14="http://schemas.microsoft.com/office/drawing/2010/main" w="12700" cap="rnd">
                <a:solidFill>
                  <a:schemeClr val="tx2"/>
                </a:solidFill>
                <a:prstDash val="sysDot"/>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algn="ctr"/>
            <a:r>
              <a:rPr lang="en-US" sz="1300" dirty="0">
                <a:solidFill>
                  <a:srgbClr val="000000"/>
                </a:solidFill>
              </a:rPr>
              <a:t>Internet</a:t>
            </a:r>
          </a:p>
        </p:txBody>
      </p:sp>
      <p:sp>
        <p:nvSpPr>
          <p:cNvPr id="18" name="Freeform 40"/>
          <p:cNvSpPr>
            <a:spLocks/>
          </p:cNvSpPr>
          <p:nvPr/>
        </p:nvSpPr>
        <p:spPr bwMode="auto">
          <a:xfrm>
            <a:off x="2159793" y="5413664"/>
            <a:ext cx="4854575" cy="639763"/>
          </a:xfrm>
          <a:custGeom>
            <a:avLst/>
            <a:gdLst>
              <a:gd name="T0" fmla="*/ 3058 w 3058"/>
              <a:gd name="T1" fmla="*/ 228 h 403"/>
              <a:gd name="T2" fmla="*/ 2293 w 3058"/>
              <a:gd name="T3" fmla="*/ 144 h 403"/>
              <a:gd name="T4" fmla="*/ 1591 w 3058"/>
              <a:gd name="T5" fmla="*/ 249 h 403"/>
              <a:gd name="T6" fmla="*/ 1200 w 3058"/>
              <a:gd name="T7" fmla="*/ 311 h 403"/>
              <a:gd name="T8" fmla="*/ 894 w 3058"/>
              <a:gd name="T9" fmla="*/ 357 h 403"/>
              <a:gd name="T10" fmla="*/ 547 w 3058"/>
              <a:gd name="T11" fmla="*/ 344 h 403"/>
              <a:gd name="T12" fmla="*/ 0 w 3058"/>
              <a:gd name="T13" fmla="*/ 0 h 403"/>
            </a:gdLst>
            <a:ahLst/>
            <a:cxnLst>
              <a:cxn ang="0">
                <a:pos x="T0" y="T1"/>
              </a:cxn>
              <a:cxn ang="0">
                <a:pos x="T2" y="T3"/>
              </a:cxn>
              <a:cxn ang="0">
                <a:pos x="T4" y="T5"/>
              </a:cxn>
              <a:cxn ang="0">
                <a:pos x="T6" y="T7"/>
              </a:cxn>
              <a:cxn ang="0">
                <a:pos x="T8" y="T9"/>
              </a:cxn>
              <a:cxn ang="0">
                <a:pos x="T10" y="T11"/>
              </a:cxn>
              <a:cxn ang="0">
                <a:pos x="T12" y="T13"/>
              </a:cxn>
            </a:cxnLst>
            <a:rect l="0" t="0" r="r" b="b"/>
            <a:pathLst>
              <a:path w="3058" h="403">
                <a:moveTo>
                  <a:pt x="3058" y="228"/>
                </a:moveTo>
                <a:cubicBezTo>
                  <a:pt x="2932" y="214"/>
                  <a:pt x="2537" y="141"/>
                  <a:pt x="2293" y="144"/>
                </a:cubicBezTo>
                <a:cubicBezTo>
                  <a:pt x="2049" y="147"/>
                  <a:pt x="1773" y="221"/>
                  <a:pt x="1591" y="249"/>
                </a:cubicBezTo>
                <a:cubicBezTo>
                  <a:pt x="1409" y="277"/>
                  <a:pt x="1316" y="293"/>
                  <a:pt x="1200" y="311"/>
                </a:cubicBezTo>
                <a:cubicBezTo>
                  <a:pt x="1084" y="329"/>
                  <a:pt x="1003" y="352"/>
                  <a:pt x="894" y="357"/>
                </a:cubicBezTo>
                <a:cubicBezTo>
                  <a:pt x="785" y="362"/>
                  <a:pt x="696" y="403"/>
                  <a:pt x="547" y="344"/>
                </a:cubicBezTo>
                <a:cubicBezTo>
                  <a:pt x="398" y="285"/>
                  <a:pt x="114" y="72"/>
                  <a:pt x="0" y="0"/>
                </a:cubicBezTo>
              </a:path>
            </a:pathLst>
          </a:custGeom>
          <a:noFill/>
          <a:ln w="31750" cap="flat" cmpd="sng">
            <a:solidFill>
              <a:srgbClr val="008000"/>
            </a:solidFill>
            <a:prstDash val="dash"/>
            <a:miter lim="80000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endParaRPr lang="en-US">
              <a:solidFill>
                <a:srgbClr val="000000"/>
              </a:solidFill>
            </a:endParaRPr>
          </a:p>
        </p:txBody>
      </p:sp>
      <p:grpSp>
        <p:nvGrpSpPr>
          <p:cNvPr id="37" name="Group 36"/>
          <p:cNvGrpSpPr>
            <a:grpSpLocks noChangeAspect="1"/>
          </p:cNvGrpSpPr>
          <p:nvPr/>
        </p:nvGrpSpPr>
        <p:grpSpPr>
          <a:xfrm>
            <a:off x="3591135" y="5778391"/>
            <a:ext cx="294244" cy="71997"/>
            <a:chOff x="3403810" y="4687202"/>
            <a:chExt cx="588500" cy="143997"/>
          </a:xfrm>
        </p:grpSpPr>
        <p:sp>
          <p:nvSpPr>
            <p:cNvPr id="33" name="Rectangle 32"/>
            <p:cNvSpPr>
              <a:spLocks/>
            </p:cNvSpPr>
            <p:nvPr/>
          </p:nvSpPr>
          <p:spPr>
            <a:xfrm>
              <a:off x="3403810" y="4687202"/>
              <a:ext cx="144000" cy="143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34" name="Rectangle 33"/>
            <p:cNvSpPr>
              <a:spLocks/>
            </p:cNvSpPr>
            <p:nvPr/>
          </p:nvSpPr>
          <p:spPr>
            <a:xfrm>
              <a:off x="3553035" y="4687202"/>
              <a:ext cx="144000" cy="143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35" name="Rectangle 34"/>
            <p:cNvSpPr>
              <a:spLocks/>
            </p:cNvSpPr>
            <p:nvPr/>
          </p:nvSpPr>
          <p:spPr>
            <a:xfrm>
              <a:off x="3702260" y="4687202"/>
              <a:ext cx="144000" cy="143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36" name="Rectangle 35"/>
            <p:cNvSpPr>
              <a:spLocks/>
            </p:cNvSpPr>
            <p:nvPr/>
          </p:nvSpPr>
          <p:spPr>
            <a:xfrm>
              <a:off x="3848310" y="4687202"/>
              <a:ext cx="144000" cy="143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grpSp>
      <p:sp>
        <p:nvSpPr>
          <p:cNvPr id="39" name="Rectangle 38"/>
          <p:cNvSpPr>
            <a:spLocks/>
          </p:cNvSpPr>
          <p:nvPr/>
        </p:nvSpPr>
        <p:spPr>
          <a:xfrm>
            <a:off x="2514863" y="5708939"/>
            <a:ext cx="71999" cy="71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grpSp>
        <p:nvGrpSpPr>
          <p:cNvPr id="52" name="Group 51"/>
          <p:cNvGrpSpPr/>
          <p:nvPr/>
        </p:nvGrpSpPr>
        <p:grpSpPr>
          <a:xfrm>
            <a:off x="5496188" y="5685640"/>
            <a:ext cx="593254" cy="71997"/>
            <a:chOff x="4032513" y="4617369"/>
            <a:chExt cx="593254" cy="71997"/>
          </a:xfrm>
        </p:grpSpPr>
        <p:sp>
          <p:nvSpPr>
            <p:cNvPr id="44" name="Rectangle 43"/>
            <p:cNvSpPr>
              <a:spLocks/>
            </p:cNvSpPr>
            <p:nvPr/>
          </p:nvSpPr>
          <p:spPr>
            <a:xfrm>
              <a:off x="4032513" y="4617369"/>
              <a:ext cx="71999" cy="71997"/>
            </a:xfrm>
            <a:prstGeom prst="rect">
              <a:avLst/>
            </a:prstGeom>
            <a:solidFill>
              <a:schemeClr val="bg2"/>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45" name="Rectangle 44"/>
            <p:cNvSpPr>
              <a:spLocks/>
            </p:cNvSpPr>
            <p:nvPr/>
          </p:nvSpPr>
          <p:spPr>
            <a:xfrm>
              <a:off x="4107124" y="4617369"/>
              <a:ext cx="71999" cy="71997"/>
            </a:xfrm>
            <a:prstGeom prst="rect">
              <a:avLst/>
            </a:prstGeom>
            <a:solidFill>
              <a:schemeClr val="accent3">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46" name="Rectangle 45"/>
            <p:cNvSpPr>
              <a:spLocks/>
            </p:cNvSpPr>
            <p:nvPr/>
          </p:nvSpPr>
          <p:spPr>
            <a:xfrm>
              <a:off x="4181735" y="4617369"/>
              <a:ext cx="71999" cy="71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47" name="Rectangle 46"/>
            <p:cNvSpPr>
              <a:spLocks/>
            </p:cNvSpPr>
            <p:nvPr/>
          </p:nvSpPr>
          <p:spPr>
            <a:xfrm>
              <a:off x="4254758" y="4617369"/>
              <a:ext cx="71999" cy="71997"/>
            </a:xfrm>
            <a:prstGeom prst="rect">
              <a:avLst/>
            </a:prstGeom>
            <a:solidFill>
              <a:schemeClr val="accent5">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48" name="Rectangle 47"/>
            <p:cNvSpPr>
              <a:spLocks/>
            </p:cNvSpPr>
            <p:nvPr/>
          </p:nvSpPr>
          <p:spPr>
            <a:xfrm>
              <a:off x="4331523" y="4617369"/>
              <a:ext cx="71999" cy="71997"/>
            </a:xfrm>
            <a:prstGeom prst="rect">
              <a:avLst/>
            </a:prstGeom>
            <a:solidFill>
              <a:schemeClr val="bg1">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49" name="Rectangle 48"/>
            <p:cNvSpPr>
              <a:spLocks/>
            </p:cNvSpPr>
            <p:nvPr/>
          </p:nvSpPr>
          <p:spPr>
            <a:xfrm>
              <a:off x="4406134" y="4617369"/>
              <a:ext cx="71999" cy="71997"/>
            </a:xfrm>
            <a:prstGeom prst="rect">
              <a:avLst/>
            </a:prstGeom>
            <a:solidFill>
              <a:schemeClr val="accent6">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50" name="Rectangle 49"/>
            <p:cNvSpPr>
              <a:spLocks/>
            </p:cNvSpPr>
            <p:nvPr/>
          </p:nvSpPr>
          <p:spPr>
            <a:xfrm>
              <a:off x="4480745" y="4617369"/>
              <a:ext cx="71999" cy="71997"/>
            </a:xfrm>
            <a:prstGeom prst="rect">
              <a:avLst/>
            </a:prstGeom>
            <a:solidFill>
              <a:schemeClr val="accent2">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51" name="Rectangle 50"/>
            <p:cNvSpPr>
              <a:spLocks/>
            </p:cNvSpPr>
            <p:nvPr/>
          </p:nvSpPr>
          <p:spPr>
            <a:xfrm>
              <a:off x="4553768" y="4617369"/>
              <a:ext cx="71999" cy="71997"/>
            </a:xfrm>
            <a:prstGeom prst="rect">
              <a:avLst/>
            </a:prstGeom>
            <a:solidFill>
              <a:schemeClr val="tx1">
                <a:lumMod val="50000"/>
                <a:lumOff val="5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grpSp>
      <p:sp>
        <p:nvSpPr>
          <p:cNvPr id="53" name="Oval 52"/>
          <p:cNvSpPr>
            <a:spLocks noChangeAspect="1"/>
          </p:cNvSpPr>
          <p:nvPr/>
        </p:nvSpPr>
        <p:spPr>
          <a:xfrm>
            <a:off x="5364231" y="5662852"/>
            <a:ext cx="108000" cy="108000"/>
          </a:xfrm>
          <a:prstGeom prst="ellipse">
            <a:avLst/>
          </a:prstGeom>
          <a:solidFill>
            <a:schemeClr val="bg1"/>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54" name="Oval 53"/>
          <p:cNvSpPr>
            <a:spLocks noChangeAspect="1"/>
          </p:cNvSpPr>
          <p:nvPr/>
        </p:nvSpPr>
        <p:spPr>
          <a:xfrm>
            <a:off x="3452510" y="5758263"/>
            <a:ext cx="108000" cy="108000"/>
          </a:xfrm>
          <a:prstGeom prst="ellipse">
            <a:avLst/>
          </a:prstGeom>
          <a:solidFill>
            <a:schemeClr val="bg1"/>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55" name="Oval 54"/>
          <p:cNvSpPr>
            <a:spLocks noChangeAspect="1"/>
          </p:cNvSpPr>
          <p:nvPr/>
        </p:nvSpPr>
        <p:spPr>
          <a:xfrm>
            <a:off x="2386806" y="5685640"/>
            <a:ext cx="108000" cy="108000"/>
          </a:xfrm>
          <a:prstGeom prst="ellipse">
            <a:avLst/>
          </a:prstGeom>
          <a:solidFill>
            <a:schemeClr val="bg1"/>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2847304567"/>
      </p:ext>
    </p:extLst>
  </p:cSld>
  <p:clrMapOvr>
    <a:masterClrMapping/>
  </p:clrMapOvr>
  <p:timing>
    <p:tnLst>
      <p:par>
        <p:cTn xmlns:p14="http://schemas.microsoft.com/office/powerpoint/2010/mai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Dynamic Adaptive Streaming over HTTP</a:t>
            </a:r>
          </a:p>
        </p:txBody>
      </p:sp>
      <p:sp>
        <p:nvSpPr>
          <p:cNvPr id="3" name="Content Placeholder 2"/>
          <p:cNvSpPr>
            <a:spLocks noGrp="1"/>
          </p:cNvSpPr>
          <p:nvPr>
            <p:ph idx="1"/>
          </p:nvPr>
        </p:nvSpPr>
        <p:spPr>
          <a:xfrm>
            <a:off x="457200" y="932224"/>
            <a:ext cx="4068618" cy="512222"/>
          </a:xfrm>
        </p:spPr>
        <p:txBody>
          <a:bodyPr/>
          <a:lstStyle/>
          <a:p>
            <a:pPr marL="0" indent="0">
              <a:buNone/>
            </a:pPr>
            <a:r>
              <a:rPr lang="en-US" sz="2400" dirty="0" smtClean="0">
                <a:latin typeface="Eurostile"/>
                <a:cs typeface="Eurostile"/>
              </a:rPr>
              <a:t>UDP-based streaming</a:t>
            </a:r>
          </a:p>
        </p:txBody>
      </p:sp>
      <p:sp>
        <p:nvSpPr>
          <p:cNvPr id="4" name="Content Placeholder 2"/>
          <p:cNvSpPr txBox="1">
            <a:spLocks/>
          </p:cNvSpPr>
          <p:nvPr/>
        </p:nvSpPr>
        <p:spPr>
          <a:xfrm>
            <a:off x="4629726" y="929915"/>
            <a:ext cx="4057073" cy="514532"/>
          </a:xfrm>
          <a:prstGeom prst="rect">
            <a:avLst/>
          </a:prstGeom>
        </p:spPr>
        <p:txBody>
          <a:bodyPr/>
          <a:lstStyle>
            <a:lvl1pPr marL="342900" indent="-342900" algn="l" defTabSz="457200" rtl="0" eaLnBrk="1" latinLnBrk="0" hangingPunct="1">
              <a:spcBef>
                <a:spcPct val="20000"/>
              </a:spcBef>
              <a:buFont typeface="Arial"/>
              <a:buChar char="•"/>
              <a:defRPr sz="24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1800" kern="1200">
                <a:solidFill>
                  <a:schemeClr val="tx2"/>
                </a:solidFill>
                <a:latin typeface="+mn-lt"/>
                <a:ea typeface="+mn-ea"/>
                <a:cs typeface="+mn-cs"/>
              </a:defRPr>
            </a:lvl2pPr>
            <a:lvl3pPr marL="1143000" indent="-228600" algn="l" defTabSz="457200" rtl="0" eaLnBrk="1" latinLnBrk="0" hangingPunct="1">
              <a:spcBef>
                <a:spcPct val="20000"/>
              </a:spcBef>
              <a:buFont typeface="Arial"/>
              <a:buChar char="•"/>
              <a:defRPr sz="16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dirty="0" smtClean="0">
                <a:solidFill>
                  <a:srgbClr val="000000"/>
                </a:solidFill>
                <a:latin typeface="Eurostile"/>
                <a:cs typeface="Eurostile"/>
              </a:rPr>
              <a:t>DASH &amp; similar</a:t>
            </a:r>
          </a:p>
        </p:txBody>
      </p:sp>
      <p:sp>
        <p:nvSpPr>
          <p:cNvPr id="5" name="Freeform 26"/>
          <p:cNvSpPr>
            <a:spLocks/>
          </p:cNvSpPr>
          <p:nvPr/>
        </p:nvSpPr>
        <p:spPr bwMode="auto">
          <a:xfrm>
            <a:off x="4128293" y="5023644"/>
            <a:ext cx="2455863" cy="1299658"/>
          </a:xfrm>
          <a:custGeom>
            <a:avLst/>
            <a:gdLst>
              <a:gd name="T0" fmla="*/ 23 w 1473"/>
              <a:gd name="T1" fmla="*/ 867 h 1653"/>
              <a:gd name="T2" fmla="*/ 56 w 1473"/>
              <a:gd name="T3" fmla="*/ 520 h 1653"/>
              <a:gd name="T4" fmla="*/ 196 w 1473"/>
              <a:gd name="T5" fmla="*/ 173 h 1653"/>
              <a:gd name="T6" fmla="*/ 476 w 1473"/>
              <a:gd name="T7" fmla="*/ 31 h 1653"/>
              <a:gd name="T8" fmla="*/ 956 w 1473"/>
              <a:gd name="T9" fmla="*/ 14 h 1653"/>
              <a:gd name="T10" fmla="*/ 1376 w 1473"/>
              <a:gd name="T11" fmla="*/ 113 h 1653"/>
              <a:gd name="T12" fmla="*/ 1436 w 1473"/>
              <a:gd name="T13" fmla="*/ 560 h 1653"/>
              <a:gd name="T14" fmla="*/ 1463 w 1473"/>
              <a:gd name="T15" fmla="*/ 940 h 1653"/>
              <a:gd name="T16" fmla="*/ 1376 w 1473"/>
              <a:gd name="T17" fmla="*/ 1253 h 1653"/>
              <a:gd name="T18" fmla="*/ 1243 w 1473"/>
              <a:gd name="T19" fmla="*/ 1573 h 1653"/>
              <a:gd name="T20" fmla="*/ 816 w 1473"/>
              <a:gd name="T21" fmla="*/ 1607 h 1653"/>
              <a:gd name="T22" fmla="*/ 383 w 1473"/>
              <a:gd name="T23" fmla="*/ 1613 h 1653"/>
              <a:gd name="T24" fmla="*/ 69 w 1473"/>
              <a:gd name="T25" fmla="*/ 1367 h 1653"/>
              <a:gd name="T26" fmla="*/ 23 w 1473"/>
              <a:gd name="T27" fmla="*/ 867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73" h="1653">
                <a:moveTo>
                  <a:pt x="23" y="867"/>
                </a:moveTo>
                <a:cubicBezTo>
                  <a:pt x="0" y="750"/>
                  <a:pt x="27" y="636"/>
                  <a:pt x="56" y="520"/>
                </a:cubicBezTo>
                <a:cubicBezTo>
                  <a:pt x="85" y="404"/>
                  <a:pt x="126" y="255"/>
                  <a:pt x="196" y="173"/>
                </a:cubicBezTo>
                <a:cubicBezTo>
                  <a:pt x="266" y="91"/>
                  <a:pt x="349" y="58"/>
                  <a:pt x="476" y="31"/>
                </a:cubicBezTo>
                <a:cubicBezTo>
                  <a:pt x="603" y="4"/>
                  <a:pt x="806" y="0"/>
                  <a:pt x="956" y="14"/>
                </a:cubicBezTo>
                <a:cubicBezTo>
                  <a:pt x="1106" y="28"/>
                  <a:pt x="1296" y="22"/>
                  <a:pt x="1376" y="113"/>
                </a:cubicBezTo>
                <a:cubicBezTo>
                  <a:pt x="1456" y="204"/>
                  <a:pt x="1422" y="422"/>
                  <a:pt x="1436" y="560"/>
                </a:cubicBezTo>
                <a:cubicBezTo>
                  <a:pt x="1450" y="698"/>
                  <a:pt x="1473" y="825"/>
                  <a:pt x="1463" y="940"/>
                </a:cubicBezTo>
                <a:cubicBezTo>
                  <a:pt x="1453" y="1055"/>
                  <a:pt x="1413" y="1148"/>
                  <a:pt x="1376" y="1253"/>
                </a:cubicBezTo>
                <a:cubicBezTo>
                  <a:pt x="1339" y="1358"/>
                  <a:pt x="1336" y="1514"/>
                  <a:pt x="1243" y="1573"/>
                </a:cubicBezTo>
                <a:cubicBezTo>
                  <a:pt x="1150" y="1632"/>
                  <a:pt x="959" y="1600"/>
                  <a:pt x="816" y="1607"/>
                </a:cubicBezTo>
                <a:cubicBezTo>
                  <a:pt x="673" y="1614"/>
                  <a:pt x="508" y="1653"/>
                  <a:pt x="383" y="1613"/>
                </a:cubicBezTo>
                <a:cubicBezTo>
                  <a:pt x="258" y="1573"/>
                  <a:pt x="129" y="1491"/>
                  <a:pt x="69" y="1367"/>
                </a:cubicBezTo>
                <a:cubicBezTo>
                  <a:pt x="9" y="1243"/>
                  <a:pt x="33" y="971"/>
                  <a:pt x="23" y="867"/>
                </a:cubicBezTo>
                <a:close/>
              </a:path>
            </a:pathLst>
          </a:custGeom>
          <a:solidFill>
            <a:srgbClr val="FEFFEA"/>
          </a:solidFill>
          <a:ln w="19050" cap="flat" cmpd="sng">
            <a:solidFill>
              <a:schemeClr val="tx1"/>
            </a:solidFill>
            <a:prstDash val="sysDot"/>
            <a:miter lim="800000"/>
            <a:headEnd/>
            <a:tailEnd/>
          </a:ln>
          <a:effectLst/>
          <a:extLs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000000"/>
              </a:solidFill>
            </a:endParaRPr>
          </a:p>
        </p:txBody>
      </p:sp>
      <p:pic>
        <p:nvPicPr>
          <p:cNvPr id="6" name="Picture 27" descr="wav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rot="11044475">
            <a:off x="2257442" y="5105623"/>
            <a:ext cx="831850" cy="644028"/>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37493" y="5143789"/>
            <a:ext cx="554038" cy="565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9" name="Text Box 30"/>
          <p:cNvSpPr txBox="1">
            <a:spLocks noChangeArrowheads="1"/>
          </p:cNvSpPr>
          <p:nvPr/>
        </p:nvSpPr>
        <p:spPr bwMode="auto">
          <a:xfrm>
            <a:off x="1196181" y="5777202"/>
            <a:ext cx="119062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algn="ctr"/>
            <a:r>
              <a:rPr lang="en-US" sz="1400" dirty="0" smtClean="0">
                <a:solidFill>
                  <a:srgbClr val="000000"/>
                </a:solidFill>
              </a:rPr>
              <a:t>Client</a:t>
            </a:r>
            <a:endParaRPr lang="en-US" sz="1400" dirty="0">
              <a:solidFill>
                <a:srgbClr val="000000"/>
              </a:solidFill>
            </a:endParaRPr>
          </a:p>
        </p:txBody>
      </p:sp>
      <p:sp>
        <p:nvSpPr>
          <p:cNvPr id="11" name="Text Box 32"/>
          <p:cNvSpPr txBox="1">
            <a:spLocks noChangeArrowheads="1"/>
          </p:cNvSpPr>
          <p:nvPr/>
        </p:nvSpPr>
        <p:spPr bwMode="auto">
          <a:xfrm>
            <a:off x="2960435" y="5945971"/>
            <a:ext cx="744538" cy="290513"/>
          </a:xfrm>
          <a:prstGeom prst="rect">
            <a:avLst/>
          </a:prstGeom>
          <a:noFill/>
          <a:ln>
            <a:noFill/>
          </a:ln>
          <a:effectLst/>
          <a:extLst>
            <a:ext uri="{909E8E84-426E-40dd-AFC4-6F175D3DCCD1}">
              <a14:hiddenFill xmlns:a14="http://schemas.microsoft.com/office/drawing/2010/main">
                <a:solidFill>
                  <a:srgbClr val="8EBF9C">
                    <a:alpha val="60001"/>
                  </a:srgbClr>
                </a:solidFill>
              </a14:hiddenFill>
            </a:ext>
            <a:ext uri="{91240B29-F687-4f45-9708-019B960494DF}">
              <a14:hiddenLine xmlns:a14="http://schemas.microsoft.com/office/drawing/2010/main" w="12700" cap="rnd">
                <a:solidFill>
                  <a:schemeClr val="tx2"/>
                </a:solidFill>
                <a:prstDash val="sysDot"/>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algn="ctr"/>
            <a:r>
              <a:rPr lang="en-US" sz="1300">
                <a:solidFill>
                  <a:srgbClr val="000000"/>
                </a:solidFill>
              </a:rPr>
              <a:t>WLAN</a:t>
            </a:r>
          </a:p>
        </p:txBody>
      </p:sp>
      <p:sp>
        <p:nvSpPr>
          <p:cNvPr id="13" name="Text Box 34"/>
          <p:cNvSpPr txBox="1">
            <a:spLocks noChangeArrowheads="1"/>
          </p:cNvSpPr>
          <p:nvPr/>
        </p:nvSpPr>
        <p:spPr bwMode="auto">
          <a:xfrm>
            <a:off x="6552406" y="6018502"/>
            <a:ext cx="1546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algn="ctr"/>
            <a:r>
              <a:rPr lang="en-US" sz="1400">
                <a:solidFill>
                  <a:srgbClr val="000000"/>
                </a:solidFill>
              </a:rPr>
              <a:t>Server</a:t>
            </a:r>
          </a:p>
        </p:txBody>
      </p:sp>
      <p:pic>
        <p:nvPicPr>
          <p:cNvPr id="14" name="Picture 36" descr="antenna"/>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095373" y="5231306"/>
            <a:ext cx="452437" cy="68738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38"/>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952456" y="5245389"/>
            <a:ext cx="776287"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7" name="Text Box 39"/>
          <p:cNvSpPr txBox="1">
            <a:spLocks noChangeArrowheads="1"/>
          </p:cNvSpPr>
          <p:nvPr/>
        </p:nvSpPr>
        <p:spPr bwMode="auto">
          <a:xfrm>
            <a:off x="5042693" y="5245389"/>
            <a:ext cx="808038" cy="290512"/>
          </a:xfrm>
          <a:prstGeom prst="rect">
            <a:avLst/>
          </a:prstGeom>
          <a:noFill/>
          <a:ln>
            <a:noFill/>
          </a:ln>
          <a:effectLst/>
          <a:extLst>
            <a:ext uri="{909E8E84-426E-40dd-AFC4-6F175D3DCCD1}">
              <a14:hiddenFill xmlns:a14="http://schemas.microsoft.com/office/drawing/2010/main">
                <a:solidFill>
                  <a:srgbClr val="8EBF9C">
                    <a:alpha val="60001"/>
                  </a:srgbClr>
                </a:solidFill>
              </a14:hiddenFill>
            </a:ext>
            <a:ext uri="{91240B29-F687-4f45-9708-019B960494DF}">
              <a14:hiddenLine xmlns:a14="http://schemas.microsoft.com/office/drawing/2010/main" w="12700" cap="rnd">
                <a:solidFill>
                  <a:schemeClr val="tx2"/>
                </a:solidFill>
                <a:prstDash val="sysDot"/>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algn="ctr"/>
            <a:r>
              <a:rPr lang="en-US" sz="1300" dirty="0">
                <a:solidFill>
                  <a:srgbClr val="000000"/>
                </a:solidFill>
              </a:rPr>
              <a:t>Internet</a:t>
            </a:r>
          </a:p>
        </p:txBody>
      </p:sp>
      <p:sp>
        <p:nvSpPr>
          <p:cNvPr id="18" name="Freeform 40"/>
          <p:cNvSpPr>
            <a:spLocks/>
          </p:cNvSpPr>
          <p:nvPr/>
        </p:nvSpPr>
        <p:spPr bwMode="auto">
          <a:xfrm>
            <a:off x="2159793" y="5413664"/>
            <a:ext cx="4854575" cy="639763"/>
          </a:xfrm>
          <a:custGeom>
            <a:avLst/>
            <a:gdLst>
              <a:gd name="T0" fmla="*/ 3058 w 3058"/>
              <a:gd name="T1" fmla="*/ 228 h 403"/>
              <a:gd name="T2" fmla="*/ 2293 w 3058"/>
              <a:gd name="T3" fmla="*/ 144 h 403"/>
              <a:gd name="T4" fmla="*/ 1591 w 3058"/>
              <a:gd name="T5" fmla="*/ 249 h 403"/>
              <a:gd name="T6" fmla="*/ 1200 w 3058"/>
              <a:gd name="T7" fmla="*/ 311 h 403"/>
              <a:gd name="T8" fmla="*/ 894 w 3058"/>
              <a:gd name="T9" fmla="*/ 357 h 403"/>
              <a:gd name="T10" fmla="*/ 547 w 3058"/>
              <a:gd name="T11" fmla="*/ 344 h 403"/>
              <a:gd name="T12" fmla="*/ 0 w 3058"/>
              <a:gd name="T13" fmla="*/ 0 h 403"/>
            </a:gdLst>
            <a:ahLst/>
            <a:cxnLst>
              <a:cxn ang="0">
                <a:pos x="T0" y="T1"/>
              </a:cxn>
              <a:cxn ang="0">
                <a:pos x="T2" y="T3"/>
              </a:cxn>
              <a:cxn ang="0">
                <a:pos x="T4" y="T5"/>
              </a:cxn>
              <a:cxn ang="0">
                <a:pos x="T6" y="T7"/>
              </a:cxn>
              <a:cxn ang="0">
                <a:pos x="T8" y="T9"/>
              </a:cxn>
              <a:cxn ang="0">
                <a:pos x="T10" y="T11"/>
              </a:cxn>
              <a:cxn ang="0">
                <a:pos x="T12" y="T13"/>
              </a:cxn>
            </a:cxnLst>
            <a:rect l="0" t="0" r="r" b="b"/>
            <a:pathLst>
              <a:path w="3058" h="403">
                <a:moveTo>
                  <a:pt x="3058" y="228"/>
                </a:moveTo>
                <a:cubicBezTo>
                  <a:pt x="2932" y="214"/>
                  <a:pt x="2537" y="141"/>
                  <a:pt x="2293" y="144"/>
                </a:cubicBezTo>
                <a:cubicBezTo>
                  <a:pt x="2049" y="147"/>
                  <a:pt x="1773" y="221"/>
                  <a:pt x="1591" y="249"/>
                </a:cubicBezTo>
                <a:cubicBezTo>
                  <a:pt x="1409" y="277"/>
                  <a:pt x="1316" y="293"/>
                  <a:pt x="1200" y="311"/>
                </a:cubicBezTo>
                <a:cubicBezTo>
                  <a:pt x="1084" y="329"/>
                  <a:pt x="1003" y="352"/>
                  <a:pt x="894" y="357"/>
                </a:cubicBezTo>
                <a:cubicBezTo>
                  <a:pt x="785" y="362"/>
                  <a:pt x="696" y="403"/>
                  <a:pt x="547" y="344"/>
                </a:cubicBezTo>
                <a:cubicBezTo>
                  <a:pt x="398" y="285"/>
                  <a:pt x="114" y="72"/>
                  <a:pt x="0" y="0"/>
                </a:cubicBezTo>
              </a:path>
            </a:pathLst>
          </a:custGeom>
          <a:noFill/>
          <a:ln w="31750" cap="flat" cmpd="sng">
            <a:solidFill>
              <a:srgbClr val="008000"/>
            </a:solidFill>
            <a:prstDash val="dash"/>
            <a:miter lim="80000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endParaRPr lang="en-US">
              <a:solidFill>
                <a:srgbClr val="000000"/>
              </a:solidFill>
            </a:endParaRPr>
          </a:p>
        </p:txBody>
      </p:sp>
      <p:grpSp>
        <p:nvGrpSpPr>
          <p:cNvPr id="37" name="Group 36"/>
          <p:cNvGrpSpPr>
            <a:grpSpLocks noChangeAspect="1"/>
          </p:cNvGrpSpPr>
          <p:nvPr/>
        </p:nvGrpSpPr>
        <p:grpSpPr>
          <a:xfrm>
            <a:off x="3591135" y="5778391"/>
            <a:ext cx="294244" cy="71997"/>
            <a:chOff x="3403810" y="4687202"/>
            <a:chExt cx="588500" cy="143997"/>
          </a:xfrm>
        </p:grpSpPr>
        <p:sp>
          <p:nvSpPr>
            <p:cNvPr id="33" name="Rectangle 32"/>
            <p:cNvSpPr>
              <a:spLocks/>
            </p:cNvSpPr>
            <p:nvPr/>
          </p:nvSpPr>
          <p:spPr>
            <a:xfrm>
              <a:off x="3403810" y="4687202"/>
              <a:ext cx="144000" cy="143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34" name="Rectangle 33"/>
            <p:cNvSpPr>
              <a:spLocks/>
            </p:cNvSpPr>
            <p:nvPr/>
          </p:nvSpPr>
          <p:spPr>
            <a:xfrm>
              <a:off x="3553035" y="4687202"/>
              <a:ext cx="144000" cy="143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35" name="Rectangle 34"/>
            <p:cNvSpPr>
              <a:spLocks/>
            </p:cNvSpPr>
            <p:nvPr/>
          </p:nvSpPr>
          <p:spPr>
            <a:xfrm>
              <a:off x="3702260" y="4687202"/>
              <a:ext cx="144000" cy="143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36" name="Rectangle 35"/>
            <p:cNvSpPr>
              <a:spLocks/>
            </p:cNvSpPr>
            <p:nvPr/>
          </p:nvSpPr>
          <p:spPr>
            <a:xfrm>
              <a:off x="3848310" y="4687202"/>
              <a:ext cx="144000" cy="143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grpSp>
      <p:sp>
        <p:nvSpPr>
          <p:cNvPr id="39" name="Rectangle 38"/>
          <p:cNvSpPr>
            <a:spLocks/>
          </p:cNvSpPr>
          <p:nvPr/>
        </p:nvSpPr>
        <p:spPr>
          <a:xfrm>
            <a:off x="2514863" y="5708939"/>
            <a:ext cx="71999" cy="71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grpSp>
        <p:nvGrpSpPr>
          <p:cNvPr id="52" name="Group 51"/>
          <p:cNvGrpSpPr/>
          <p:nvPr/>
        </p:nvGrpSpPr>
        <p:grpSpPr>
          <a:xfrm>
            <a:off x="5496188" y="5685640"/>
            <a:ext cx="593254" cy="71997"/>
            <a:chOff x="4032513" y="4617369"/>
            <a:chExt cx="593254" cy="71997"/>
          </a:xfrm>
        </p:grpSpPr>
        <p:sp>
          <p:nvSpPr>
            <p:cNvPr id="44" name="Rectangle 43"/>
            <p:cNvSpPr>
              <a:spLocks/>
            </p:cNvSpPr>
            <p:nvPr/>
          </p:nvSpPr>
          <p:spPr>
            <a:xfrm>
              <a:off x="4032513" y="4617369"/>
              <a:ext cx="71999" cy="71997"/>
            </a:xfrm>
            <a:prstGeom prst="rect">
              <a:avLst/>
            </a:prstGeom>
            <a:solidFill>
              <a:schemeClr val="bg2"/>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45" name="Rectangle 44"/>
            <p:cNvSpPr>
              <a:spLocks/>
            </p:cNvSpPr>
            <p:nvPr/>
          </p:nvSpPr>
          <p:spPr>
            <a:xfrm>
              <a:off x="4107124" y="4617369"/>
              <a:ext cx="71999" cy="71997"/>
            </a:xfrm>
            <a:prstGeom prst="rect">
              <a:avLst/>
            </a:prstGeom>
            <a:solidFill>
              <a:schemeClr val="accent3">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46" name="Rectangle 45"/>
            <p:cNvSpPr>
              <a:spLocks/>
            </p:cNvSpPr>
            <p:nvPr/>
          </p:nvSpPr>
          <p:spPr>
            <a:xfrm>
              <a:off x="4181735" y="4617369"/>
              <a:ext cx="71999" cy="71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47" name="Rectangle 46"/>
            <p:cNvSpPr>
              <a:spLocks/>
            </p:cNvSpPr>
            <p:nvPr/>
          </p:nvSpPr>
          <p:spPr>
            <a:xfrm>
              <a:off x="4254758" y="4617369"/>
              <a:ext cx="71999" cy="71997"/>
            </a:xfrm>
            <a:prstGeom prst="rect">
              <a:avLst/>
            </a:prstGeom>
            <a:solidFill>
              <a:schemeClr val="accent5">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48" name="Rectangle 47"/>
            <p:cNvSpPr>
              <a:spLocks/>
            </p:cNvSpPr>
            <p:nvPr/>
          </p:nvSpPr>
          <p:spPr>
            <a:xfrm>
              <a:off x="4331523" y="4617369"/>
              <a:ext cx="71999" cy="71997"/>
            </a:xfrm>
            <a:prstGeom prst="rect">
              <a:avLst/>
            </a:prstGeom>
            <a:solidFill>
              <a:schemeClr val="bg1">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49" name="Rectangle 48"/>
            <p:cNvSpPr>
              <a:spLocks/>
            </p:cNvSpPr>
            <p:nvPr/>
          </p:nvSpPr>
          <p:spPr>
            <a:xfrm>
              <a:off x="4406134" y="4617369"/>
              <a:ext cx="71999" cy="71997"/>
            </a:xfrm>
            <a:prstGeom prst="rect">
              <a:avLst/>
            </a:prstGeom>
            <a:solidFill>
              <a:schemeClr val="accent6">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50" name="Rectangle 49"/>
            <p:cNvSpPr>
              <a:spLocks/>
            </p:cNvSpPr>
            <p:nvPr/>
          </p:nvSpPr>
          <p:spPr>
            <a:xfrm>
              <a:off x="4480745" y="4617369"/>
              <a:ext cx="71999" cy="71997"/>
            </a:xfrm>
            <a:prstGeom prst="rect">
              <a:avLst/>
            </a:prstGeom>
            <a:solidFill>
              <a:schemeClr val="accent2">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51" name="Rectangle 50"/>
            <p:cNvSpPr>
              <a:spLocks/>
            </p:cNvSpPr>
            <p:nvPr/>
          </p:nvSpPr>
          <p:spPr>
            <a:xfrm>
              <a:off x="4553768" y="4617369"/>
              <a:ext cx="71999" cy="71997"/>
            </a:xfrm>
            <a:prstGeom prst="rect">
              <a:avLst/>
            </a:prstGeom>
            <a:solidFill>
              <a:schemeClr val="tx1">
                <a:lumMod val="50000"/>
                <a:lumOff val="5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grpSp>
      <p:sp>
        <p:nvSpPr>
          <p:cNvPr id="53" name="Oval 52"/>
          <p:cNvSpPr>
            <a:spLocks noChangeAspect="1"/>
          </p:cNvSpPr>
          <p:nvPr/>
        </p:nvSpPr>
        <p:spPr>
          <a:xfrm>
            <a:off x="5364231" y="5662852"/>
            <a:ext cx="108000" cy="108000"/>
          </a:xfrm>
          <a:prstGeom prst="ellipse">
            <a:avLst/>
          </a:prstGeom>
          <a:solidFill>
            <a:schemeClr val="bg1"/>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54" name="Oval 53"/>
          <p:cNvSpPr>
            <a:spLocks noChangeAspect="1"/>
          </p:cNvSpPr>
          <p:nvPr/>
        </p:nvSpPr>
        <p:spPr>
          <a:xfrm>
            <a:off x="3452510" y="5758263"/>
            <a:ext cx="108000" cy="108000"/>
          </a:xfrm>
          <a:prstGeom prst="ellipse">
            <a:avLst/>
          </a:prstGeom>
          <a:solidFill>
            <a:schemeClr val="bg1"/>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55" name="Oval 54"/>
          <p:cNvSpPr>
            <a:spLocks noChangeAspect="1"/>
          </p:cNvSpPr>
          <p:nvPr/>
        </p:nvSpPr>
        <p:spPr>
          <a:xfrm>
            <a:off x="2386806" y="5685640"/>
            <a:ext cx="108000" cy="108000"/>
          </a:xfrm>
          <a:prstGeom prst="ellipse">
            <a:avLst/>
          </a:prstGeom>
          <a:solidFill>
            <a:schemeClr val="bg1"/>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7" name="TextBox 6"/>
          <p:cNvSpPr txBox="1"/>
          <p:nvPr/>
        </p:nvSpPr>
        <p:spPr>
          <a:xfrm>
            <a:off x="4629726" y="2026228"/>
            <a:ext cx="3671093" cy="2770924"/>
          </a:xfrm>
          <a:prstGeom prst="rect">
            <a:avLst/>
          </a:prstGeom>
          <a:solidFill>
            <a:schemeClr val="accent6">
              <a:lumMod val="20000"/>
              <a:lumOff val="80000"/>
            </a:schemeClr>
          </a:solidFill>
          <a:ln>
            <a:solidFill>
              <a:schemeClr val="tx1"/>
            </a:solidFill>
          </a:ln>
          <a:effectLst>
            <a:outerShdw blurRad="50800" dist="38100" dir="2700000" algn="tl" rotWithShape="0">
              <a:prstClr val="black">
                <a:alpha val="40000"/>
              </a:prstClr>
            </a:outerShdw>
          </a:effectLst>
        </p:spPr>
        <p:txBody>
          <a:bodyPr wrap="square" rtlCol="0">
            <a:noAutofit/>
          </a:bodyPr>
          <a:lstStyle/>
          <a:p>
            <a:r>
              <a:rPr lang="en-US" sz="2400" dirty="0" smtClean="0">
                <a:solidFill>
                  <a:srgbClr val="000000"/>
                </a:solidFill>
              </a:rPr>
              <a:t>Resilience to buffer </a:t>
            </a:r>
            <a:r>
              <a:rPr lang="en-US" sz="2400" dirty="0" err="1">
                <a:solidFill>
                  <a:srgbClr val="000000"/>
                </a:solidFill>
              </a:rPr>
              <a:t>u</a:t>
            </a:r>
            <a:r>
              <a:rPr lang="en-US" sz="2400" dirty="0" err="1" smtClean="0">
                <a:solidFill>
                  <a:srgbClr val="000000"/>
                </a:solidFill>
              </a:rPr>
              <a:t>nderruns</a:t>
            </a:r>
            <a:endParaRPr lang="en-US" sz="2400" dirty="0" smtClean="0">
              <a:solidFill>
                <a:srgbClr val="000000"/>
              </a:solidFill>
            </a:endParaRPr>
          </a:p>
          <a:p>
            <a:endParaRPr lang="en-US" sz="2400" dirty="0" smtClean="0">
              <a:solidFill>
                <a:srgbClr val="000000"/>
              </a:solidFill>
            </a:endParaRPr>
          </a:p>
          <a:p>
            <a:r>
              <a:rPr lang="en-US" sz="2400" dirty="0" smtClean="0">
                <a:solidFill>
                  <a:srgbClr val="000000"/>
                </a:solidFill>
              </a:rPr>
              <a:t>Active adaptation</a:t>
            </a:r>
            <a:br>
              <a:rPr lang="en-US" sz="2400" dirty="0" smtClean="0">
                <a:solidFill>
                  <a:srgbClr val="000000"/>
                </a:solidFill>
              </a:rPr>
            </a:br>
            <a:r>
              <a:rPr lang="en-US" sz="2400" dirty="0" smtClean="0">
                <a:solidFill>
                  <a:srgbClr val="000000"/>
                </a:solidFill>
              </a:rPr>
              <a:t>(client-side decision)</a:t>
            </a:r>
          </a:p>
          <a:p>
            <a:endParaRPr lang="en-US" sz="2400" dirty="0">
              <a:solidFill>
                <a:srgbClr val="000000"/>
              </a:solidFill>
            </a:endParaRPr>
          </a:p>
          <a:p>
            <a:r>
              <a:rPr lang="en-US" sz="2400" i="1" dirty="0" smtClean="0">
                <a:solidFill>
                  <a:srgbClr val="000000"/>
                </a:solidFill>
              </a:rPr>
              <a:t>Works with web caches</a:t>
            </a:r>
            <a:endParaRPr lang="en-US" sz="2400" i="1" dirty="0">
              <a:solidFill>
                <a:srgbClr val="000000"/>
              </a:solidFill>
            </a:endParaRPr>
          </a:p>
        </p:txBody>
      </p:sp>
      <p:sp>
        <p:nvSpPr>
          <p:cNvPr id="38" name="TextBox 37"/>
          <p:cNvSpPr txBox="1"/>
          <p:nvPr/>
        </p:nvSpPr>
        <p:spPr>
          <a:xfrm>
            <a:off x="551259" y="2026228"/>
            <a:ext cx="3671093" cy="2763759"/>
          </a:xfrm>
          <a:prstGeom prst="rect">
            <a:avLst/>
          </a:prstGeom>
          <a:solidFill>
            <a:schemeClr val="accent6">
              <a:lumMod val="20000"/>
              <a:lumOff val="80000"/>
            </a:schemeClr>
          </a:solidFill>
          <a:ln>
            <a:solidFill>
              <a:schemeClr val="tx1"/>
            </a:solidFill>
          </a:ln>
          <a:effectLst>
            <a:outerShdw blurRad="50800" dist="38100" dir="2700000" algn="tl" rotWithShape="0">
              <a:prstClr val="black">
                <a:alpha val="40000"/>
              </a:prstClr>
            </a:outerShdw>
          </a:effectLst>
        </p:spPr>
        <p:txBody>
          <a:bodyPr wrap="square" rtlCol="0">
            <a:noAutofit/>
          </a:bodyPr>
          <a:lstStyle/>
          <a:p>
            <a:r>
              <a:rPr lang="en-US" sz="2400" dirty="0" smtClean="0">
                <a:solidFill>
                  <a:srgbClr val="000000"/>
                </a:solidFill>
              </a:rPr>
              <a:t>Resilience to packet loss</a:t>
            </a:r>
          </a:p>
          <a:p>
            <a:endParaRPr lang="en-US" sz="2400" dirty="0" smtClean="0">
              <a:solidFill>
                <a:srgbClr val="000000"/>
              </a:solidFill>
            </a:endParaRPr>
          </a:p>
          <a:p>
            <a:r>
              <a:rPr lang="en-US" sz="2400" dirty="0" smtClean="0">
                <a:solidFill>
                  <a:srgbClr val="000000"/>
                </a:solidFill>
              </a:rPr>
              <a:t>Possibly resilience to bit errors</a:t>
            </a:r>
            <a:endParaRPr lang="en-US" sz="2400" dirty="0">
              <a:solidFill>
                <a:srgbClr val="000000"/>
              </a:solidFill>
            </a:endParaRPr>
          </a:p>
          <a:p>
            <a:endParaRPr lang="en-US" sz="2400" dirty="0" smtClean="0">
              <a:solidFill>
                <a:srgbClr val="000000"/>
              </a:solidFill>
            </a:endParaRPr>
          </a:p>
          <a:p>
            <a:r>
              <a:rPr lang="en-US" sz="2400" dirty="0" smtClean="0">
                <a:solidFill>
                  <a:srgbClr val="000000"/>
                </a:solidFill>
              </a:rPr>
              <a:t>Possibly active adaptation (server-side decision)</a:t>
            </a:r>
            <a:endParaRPr lang="en-US" sz="2400" dirty="0">
              <a:solidFill>
                <a:srgbClr val="000000"/>
              </a:solidFill>
            </a:endParaRPr>
          </a:p>
        </p:txBody>
      </p:sp>
      <p:sp>
        <p:nvSpPr>
          <p:cNvPr id="40" name="TextBox 39"/>
          <p:cNvSpPr txBox="1"/>
          <p:nvPr/>
        </p:nvSpPr>
        <p:spPr>
          <a:xfrm>
            <a:off x="2051720" y="1412776"/>
            <a:ext cx="4824536" cy="530292"/>
          </a:xfrm>
          <a:prstGeom prst="rect">
            <a:avLst/>
          </a:prstGeom>
          <a:solidFill>
            <a:schemeClr val="accent6">
              <a:lumMod val="20000"/>
              <a:lumOff val="80000"/>
            </a:schemeClr>
          </a:solidFill>
          <a:ln>
            <a:solidFill>
              <a:schemeClr val="tx1"/>
            </a:solidFill>
          </a:ln>
          <a:effectLst>
            <a:outerShdw blurRad="50800" dist="38100" dir="2700000" algn="tl" rotWithShape="0">
              <a:prstClr val="black">
                <a:alpha val="40000"/>
              </a:prstClr>
            </a:outerShdw>
          </a:effectLst>
        </p:spPr>
        <p:txBody>
          <a:bodyPr wrap="square" rtlCol="0">
            <a:noAutofit/>
          </a:bodyPr>
          <a:lstStyle/>
          <a:p>
            <a:pPr algn="ctr"/>
            <a:r>
              <a:rPr lang="en-US" sz="2400" dirty="0" smtClean="0">
                <a:solidFill>
                  <a:srgbClr val="000000"/>
                </a:solidFill>
              </a:rPr>
              <a:t>Challenges to be addressed</a:t>
            </a:r>
            <a:endParaRPr lang="en-US" sz="2400" dirty="0">
              <a:solidFill>
                <a:srgbClr val="000000"/>
              </a:solidFill>
            </a:endParaRPr>
          </a:p>
        </p:txBody>
      </p:sp>
    </p:spTree>
    <p:extLst>
      <p:ext uri="{BB962C8B-B14F-4D97-AF65-F5344CB8AC3E}">
        <p14:creationId xmlns:p14="http://schemas.microsoft.com/office/powerpoint/2010/main" val="1826255418"/>
      </p:ext>
    </p:extLst>
  </p:cSld>
  <p:clrMapOvr>
    <a:masterClrMapping/>
  </p:clrMapOvr>
  <p:timing>
    <p:tnLst>
      <p:par>
        <p:cTn xmlns:p14="http://schemas.microsoft.com/office/powerpoint/2010/mai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Fluctuating Bandwidth Problem</a:t>
            </a:r>
            <a:endParaRPr lang="en-US" dirty="0"/>
          </a:p>
        </p:txBody>
      </p:sp>
      <p:pic>
        <p:nvPicPr>
          <p:cNvPr id="7" name="Picture 6" descr="map-bus.jp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82515" y="1722339"/>
            <a:ext cx="3335526" cy="3985579"/>
          </a:xfrm>
          <a:prstGeom prst="rect">
            <a:avLst/>
          </a:prstGeom>
          <a:effectLst>
            <a:outerShdw blurRad="50800" dist="38100" dir="2700000" algn="tl" rotWithShape="0">
              <a:prstClr val="black">
                <a:alpha val="40000"/>
              </a:prstClr>
            </a:outerShdw>
          </a:effectLst>
        </p:spPr>
      </p:pic>
      <p:pic>
        <p:nvPicPr>
          <p:cNvPr id="10" name="Picture 9" descr="bw.pdf"/>
          <p:cNvPicPr>
            <a:picLocks noChangeAspect="1"/>
          </p:cNvPicPr>
          <p:nvPr/>
        </p:nvPicPr>
        <p:blipFill>
          <a:blip r:embed="rId3"/>
          <a:stretch>
            <a:fillRect/>
          </a:stretch>
        </p:blipFill>
        <p:spPr>
          <a:xfrm>
            <a:off x="3945205" y="2080731"/>
            <a:ext cx="4938678" cy="3359573"/>
          </a:xfrm>
          <a:prstGeom prst="rect">
            <a:avLst/>
          </a:prstGeom>
        </p:spPr>
      </p:pic>
    </p:spTree>
    <p:extLst>
      <p:ext uri="{BB962C8B-B14F-4D97-AF65-F5344CB8AC3E}">
        <p14:creationId xmlns:p14="http://schemas.microsoft.com/office/powerpoint/2010/main" val="27328979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200" dirty="0" smtClean="0">
                <a:latin typeface="Eurostile"/>
                <a:cs typeface="Eurostile"/>
              </a:rPr>
              <a:t>Adaptive Delivery: Tested Systems</a:t>
            </a:r>
            <a:endParaRPr lang="en-US" sz="3200" dirty="0">
              <a:latin typeface="Eurostile"/>
              <a:cs typeface="Eurostile"/>
            </a:endParaRPr>
          </a:p>
        </p:txBody>
      </p:sp>
      <p:sp>
        <p:nvSpPr>
          <p:cNvPr id="3" name="Content Placeholder 2"/>
          <p:cNvSpPr>
            <a:spLocks noGrp="1"/>
          </p:cNvSpPr>
          <p:nvPr>
            <p:ph idx="1"/>
          </p:nvPr>
        </p:nvSpPr>
        <p:spPr>
          <a:xfrm>
            <a:off x="266094" y="1534451"/>
            <a:ext cx="8636605" cy="4414829"/>
          </a:xfrm>
        </p:spPr>
        <p:txBody>
          <a:bodyPr/>
          <a:lstStyle/>
          <a:p>
            <a:pPr>
              <a:spcAft>
                <a:spcPts val="600"/>
              </a:spcAft>
            </a:pPr>
            <a:r>
              <a:rPr lang="en-US" sz="2000" dirty="0" smtClean="0">
                <a:latin typeface="Eurostile"/>
                <a:cs typeface="Eurostile"/>
              </a:rPr>
              <a:t>Adobe Strobe Media Playback (v1.6.328 for Flash 10.1)</a:t>
            </a:r>
            <a:br>
              <a:rPr lang="en-US" sz="2000" dirty="0" smtClean="0">
                <a:latin typeface="Eurostile"/>
                <a:cs typeface="Eurostile"/>
              </a:rPr>
            </a:br>
            <a:r>
              <a:rPr lang="en-US" sz="1600" dirty="0" smtClean="0">
                <a:latin typeface="Eurostile"/>
                <a:cs typeface="Eurostile"/>
              </a:rPr>
              <a:t>using HTTP Dynamic Streaming Format</a:t>
            </a:r>
            <a:endParaRPr lang="en-US" sz="2000" dirty="0" smtClean="0">
              <a:latin typeface="Eurostile"/>
              <a:cs typeface="Eurostile"/>
            </a:endParaRPr>
          </a:p>
          <a:p>
            <a:pPr>
              <a:spcAft>
                <a:spcPts val="600"/>
              </a:spcAft>
            </a:pPr>
            <a:r>
              <a:rPr lang="en-US" sz="2000" dirty="0" smtClean="0">
                <a:latin typeface="Eurostile"/>
                <a:cs typeface="Eurostile"/>
              </a:rPr>
              <a:t>Apple’s native </a:t>
            </a:r>
            <a:r>
              <a:rPr lang="en-US" sz="2000" dirty="0" err="1" smtClean="0">
                <a:latin typeface="Eurostile"/>
                <a:cs typeface="Eurostile"/>
              </a:rPr>
              <a:t>iPad</a:t>
            </a:r>
            <a:r>
              <a:rPr lang="en-US" sz="2000" dirty="0" smtClean="0">
                <a:latin typeface="Eurostile"/>
                <a:cs typeface="Eurostile"/>
              </a:rPr>
              <a:t> player (</a:t>
            </a:r>
            <a:r>
              <a:rPr lang="en-US" sz="2000" dirty="0" err="1" smtClean="0">
                <a:latin typeface="Eurostile"/>
                <a:cs typeface="Eurostile"/>
              </a:rPr>
              <a:t>iOS</a:t>
            </a:r>
            <a:r>
              <a:rPr lang="en-US" sz="2000" dirty="0" smtClean="0">
                <a:latin typeface="Eurostile"/>
                <a:cs typeface="Eurostile"/>
              </a:rPr>
              <a:t> v4.3.3)</a:t>
            </a:r>
            <a:br>
              <a:rPr lang="en-US" sz="2000" dirty="0" smtClean="0">
                <a:latin typeface="Eurostile"/>
                <a:cs typeface="Eurostile"/>
              </a:rPr>
            </a:br>
            <a:r>
              <a:rPr lang="en-US" sz="1600" dirty="0" smtClean="0">
                <a:latin typeface="Eurostile"/>
                <a:cs typeface="Eurostile"/>
              </a:rPr>
              <a:t>using native HLS format</a:t>
            </a:r>
            <a:endParaRPr lang="en-US" sz="2000" dirty="0" smtClean="0">
              <a:latin typeface="Eurostile"/>
              <a:cs typeface="Eurostile"/>
            </a:endParaRPr>
          </a:p>
          <a:p>
            <a:pPr>
              <a:spcAft>
                <a:spcPts val="600"/>
              </a:spcAft>
            </a:pPr>
            <a:r>
              <a:rPr lang="en-US" sz="2000" dirty="0" smtClean="0">
                <a:latin typeface="Eurostile"/>
                <a:cs typeface="Eurostile"/>
              </a:rPr>
              <a:t>Microsoft Silverlight/IIS Smooth (v4.0.60531.0 on Win7)</a:t>
            </a:r>
            <a:br>
              <a:rPr lang="en-US" sz="2000" dirty="0" smtClean="0">
                <a:latin typeface="Eurostile"/>
                <a:cs typeface="Eurostile"/>
              </a:rPr>
            </a:br>
            <a:r>
              <a:rPr lang="en-US" sz="1600" dirty="0" smtClean="0">
                <a:latin typeface="Eurostile"/>
                <a:cs typeface="Eurostile"/>
              </a:rPr>
              <a:t>using native Smooth format and default desktop scheduler</a:t>
            </a:r>
            <a:endParaRPr lang="en-US" sz="2000" dirty="0" smtClean="0">
              <a:latin typeface="Eurostile"/>
              <a:cs typeface="Eurostile"/>
            </a:endParaRPr>
          </a:p>
          <a:p>
            <a:pPr>
              <a:spcAft>
                <a:spcPts val="600"/>
              </a:spcAft>
            </a:pPr>
            <a:r>
              <a:rPr lang="en-US" sz="2000" dirty="0" err="1" smtClean="0">
                <a:latin typeface="Eurostile"/>
                <a:cs typeface="Eurostile"/>
              </a:rPr>
              <a:t>Netview</a:t>
            </a:r>
            <a:r>
              <a:rPr lang="en-US" sz="2000" dirty="0" smtClean="0">
                <a:latin typeface="Eurostile"/>
                <a:cs typeface="Eurostile"/>
              </a:rPr>
              <a:t> Media Client (v2011-10-10)</a:t>
            </a:r>
            <a:r>
              <a:rPr lang="en-US" sz="2000" dirty="0">
                <a:latin typeface="Eurostile"/>
                <a:cs typeface="Eurostile"/>
              </a:rPr>
              <a:t/>
            </a:r>
            <a:br>
              <a:rPr lang="en-US" sz="2000" dirty="0">
                <a:latin typeface="Eurostile"/>
                <a:cs typeface="Eurostile"/>
              </a:rPr>
            </a:br>
            <a:r>
              <a:rPr lang="en-US" sz="1600" dirty="0" smtClean="0">
                <a:latin typeface="Eurostile"/>
                <a:cs typeface="Eurostile"/>
              </a:rPr>
              <a:t>using Apple HLS format (worst case) and </a:t>
            </a:r>
            <a:r>
              <a:rPr lang="en-US" sz="1600" dirty="0" err="1" smtClean="0">
                <a:latin typeface="Eurostile"/>
                <a:cs typeface="Eurostile"/>
              </a:rPr>
              <a:t>Netview</a:t>
            </a:r>
            <a:r>
              <a:rPr lang="en-US" sz="1600" dirty="0" smtClean="0">
                <a:latin typeface="Eurostile"/>
                <a:cs typeface="Eurostile"/>
              </a:rPr>
              <a:t> 3G scheduler</a:t>
            </a:r>
          </a:p>
        </p:txBody>
      </p:sp>
      <p:pic>
        <p:nvPicPr>
          <p:cNvPr id="4" name="Picture 36" desc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20241979">
            <a:off x="6879756" y="2811476"/>
            <a:ext cx="2130425" cy="455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10" descr="titl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rot="20241979">
            <a:off x="6875426" y="3618035"/>
            <a:ext cx="2174875" cy="274638"/>
          </a:xfrm>
          <a:prstGeom prst="rect">
            <a:avLst/>
          </a:prstGeom>
          <a:noFill/>
        </p:spPr>
      </p:pic>
      <p:grpSp>
        <p:nvGrpSpPr>
          <p:cNvPr id="5" name="Group 7"/>
          <p:cNvGrpSpPr/>
          <p:nvPr/>
        </p:nvGrpSpPr>
        <p:grpSpPr>
          <a:xfrm rot="20241979">
            <a:off x="6734891" y="1941752"/>
            <a:ext cx="2412465" cy="573548"/>
            <a:chOff x="4827821" y="5770280"/>
            <a:chExt cx="2412465" cy="573548"/>
          </a:xfrm>
        </p:grpSpPr>
        <p:sp>
          <p:nvSpPr>
            <p:cNvPr id="9" name="TextBox 8"/>
            <p:cNvSpPr txBox="1"/>
            <p:nvPr/>
          </p:nvSpPr>
          <p:spPr>
            <a:xfrm>
              <a:off x="5247633" y="5887774"/>
              <a:ext cx="1992653" cy="338553"/>
            </a:xfrm>
            <a:prstGeom prst="rect">
              <a:avLst/>
            </a:prstGeom>
            <a:noFill/>
          </p:spPr>
          <p:txBody>
            <a:bodyPr wrap="none" rtlCol="0">
              <a:spAutoFit/>
            </a:bodyPr>
            <a:lstStyle/>
            <a:p>
              <a:r>
                <a:rPr lang="en-US" sz="1600" dirty="0">
                  <a:solidFill>
                    <a:srgbClr val="000000"/>
                  </a:solidFill>
                </a:rPr>
                <a:t>HTTP live streaming </a:t>
              </a:r>
            </a:p>
          </p:txBody>
        </p:sp>
        <p:pic>
          <p:nvPicPr>
            <p:cNvPr id="10" name="Picture 9"/>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827821" y="5770280"/>
              <a:ext cx="474372" cy="573548"/>
            </a:xfrm>
            <a:prstGeom prst="rect">
              <a:avLst/>
            </a:prstGeom>
          </p:spPr>
        </p:pic>
      </p:grpSp>
      <p:grpSp>
        <p:nvGrpSpPr>
          <p:cNvPr id="8" name="Group 11"/>
          <p:cNvGrpSpPr/>
          <p:nvPr/>
        </p:nvGrpSpPr>
        <p:grpSpPr>
          <a:xfrm rot="21490033">
            <a:off x="6782770" y="1292019"/>
            <a:ext cx="2219502" cy="876764"/>
            <a:chOff x="5765428" y="5236044"/>
            <a:chExt cx="2219502" cy="876764"/>
          </a:xfrm>
        </p:grpSpPr>
        <p:pic>
          <p:nvPicPr>
            <p:cNvPr id="6" name="Picture 5"/>
            <p:cNvPicPr>
              <a:picLocks noChangeAspect="1"/>
            </p:cNvPicPr>
            <p:nvPr/>
          </p:nvPicPr>
          <p:blipFill>
            <a:blip r:embed="rId6"/>
            <a:stretch>
              <a:fillRect/>
            </a:stretch>
          </p:blipFill>
          <p:spPr>
            <a:xfrm rot="20326056">
              <a:off x="5765428" y="5541308"/>
              <a:ext cx="571500" cy="571500"/>
            </a:xfrm>
            <a:prstGeom prst="rect">
              <a:avLst/>
            </a:prstGeom>
          </p:spPr>
        </p:pic>
        <p:sp>
          <p:nvSpPr>
            <p:cNvPr id="11" name="TextBox 10"/>
            <p:cNvSpPr txBox="1"/>
            <p:nvPr/>
          </p:nvSpPr>
          <p:spPr>
            <a:xfrm rot="20307922">
              <a:off x="6358964" y="5236044"/>
              <a:ext cx="1625966" cy="338554"/>
            </a:xfrm>
            <a:prstGeom prst="rect">
              <a:avLst/>
            </a:prstGeom>
            <a:noFill/>
          </p:spPr>
          <p:txBody>
            <a:bodyPr wrap="none" rtlCol="0">
              <a:spAutoFit/>
            </a:bodyPr>
            <a:lstStyle/>
            <a:p>
              <a:r>
                <a:rPr lang="en-US" sz="1600" dirty="0">
                  <a:solidFill>
                    <a:srgbClr val="000000"/>
                  </a:solidFill>
                </a:rPr>
                <a:t>HTTP streaming </a:t>
              </a:r>
            </a:p>
          </p:txBody>
        </p:sp>
      </p:grpSp>
    </p:spTree>
    <p:extLst>
      <p:ext uri="{BB962C8B-B14F-4D97-AF65-F5344CB8AC3E}">
        <p14:creationId xmlns:p14="http://schemas.microsoft.com/office/powerpoint/2010/main" val="22453078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Comparison of Existing Quality Schedulers</a:t>
            </a:r>
            <a:endParaRPr lang="en-US" dirty="0"/>
          </a:p>
        </p:txBody>
      </p:sp>
      <p:grpSp>
        <p:nvGrpSpPr>
          <p:cNvPr id="26" name="Group 25"/>
          <p:cNvGrpSpPr/>
          <p:nvPr/>
        </p:nvGrpSpPr>
        <p:grpSpPr>
          <a:xfrm>
            <a:off x="3166232" y="761366"/>
            <a:ext cx="2880000" cy="5613429"/>
            <a:chOff x="3141433" y="761366"/>
            <a:chExt cx="2880000" cy="5613429"/>
          </a:xfrm>
        </p:grpSpPr>
        <p:grpSp>
          <p:nvGrpSpPr>
            <p:cNvPr id="12" name="Group 11"/>
            <p:cNvGrpSpPr/>
            <p:nvPr/>
          </p:nvGrpSpPr>
          <p:grpSpPr>
            <a:xfrm>
              <a:off x="3595140" y="761366"/>
              <a:ext cx="1972587" cy="2601305"/>
              <a:chOff x="689712" y="3757249"/>
              <a:chExt cx="1972587" cy="2601305"/>
            </a:xfrm>
          </p:grpSpPr>
          <p:pic>
            <p:nvPicPr>
              <p:cNvPr id="9" name="Picture 8" descr="map-ferry.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95629" y="4059501"/>
                <a:ext cx="1866670" cy="2299053"/>
              </a:xfrm>
              <a:prstGeom prst="rect">
                <a:avLst/>
              </a:prstGeom>
              <a:effectLst>
                <a:outerShdw blurRad="50800" dist="38100" dir="2700000" algn="tl" rotWithShape="0">
                  <a:prstClr val="black">
                    <a:alpha val="40000"/>
                  </a:prstClr>
                </a:outerShdw>
              </a:effectLst>
            </p:spPr>
          </p:pic>
          <p:sp>
            <p:nvSpPr>
              <p:cNvPr id="10" name="TextBox 9"/>
              <p:cNvSpPr txBox="1"/>
              <p:nvPr/>
            </p:nvSpPr>
            <p:spPr>
              <a:xfrm>
                <a:off x="689712" y="3757249"/>
                <a:ext cx="717564" cy="338554"/>
              </a:xfrm>
              <a:prstGeom prst="rect">
                <a:avLst/>
              </a:prstGeom>
              <a:noFill/>
            </p:spPr>
            <p:txBody>
              <a:bodyPr wrap="none" rtlCol="0">
                <a:spAutoFit/>
              </a:bodyPr>
              <a:lstStyle/>
              <a:p>
                <a:r>
                  <a:rPr lang="en-US" sz="1600" dirty="0">
                    <a:solidFill>
                      <a:srgbClr val="000000"/>
                    </a:solidFill>
                  </a:rPr>
                  <a:t>Ferry:</a:t>
                </a:r>
              </a:p>
            </p:txBody>
          </p:sp>
        </p:grpSp>
        <p:grpSp>
          <p:nvGrpSpPr>
            <p:cNvPr id="20" name="Group 19"/>
            <p:cNvGrpSpPr/>
            <p:nvPr/>
          </p:nvGrpSpPr>
          <p:grpSpPr>
            <a:xfrm>
              <a:off x="3141433" y="3911809"/>
              <a:ext cx="2880000" cy="2462986"/>
              <a:chOff x="3141433" y="3962570"/>
              <a:chExt cx="2880000" cy="2462986"/>
            </a:xfrm>
          </p:grpSpPr>
          <p:pic>
            <p:nvPicPr>
              <p:cNvPr id="4" name="Picture 3" descr="qcmp.pdf"/>
              <p:cNvPicPr>
                <a:picLocks noChangeAspect="1"/>
              </p:cNvPicPr>
              <p:nvPr/>
            </p:nvPicPr>
            <p:blipFill>
              <a:blip r:embed="rId4"/>
              <a:stretch>
                <a:fillRect/>
              </a:stretch>
            </p:blipFill>
            <p:spPr>
              <a:xfrm>
                <a:off x="3141433" y="3962570"/>
                <a:ext cx="2880000" cy="2462986"/>
              </a:xfrm>
              <a:prstGeom prst="rect">
                <a:avLst/>
              </a:prstGeom>
            </p:spPr>
          </p:pic>
          <p:sp>
            <p:nvSpPr>
              <p:cNvPr id="14" name="Rectangle 13"/>
              <p:cNvSpPr/>
              <p:nvPr/>
            </p:nvSpPr>
            <p:spPr bwMode="auto">
              <a:xfrm>
                <a:off x="4389315" y="5881077"/>
                <a:ext cx="957386" cy="318476"/>
              </a:xfrm>
              <a:prstGeom prst="rect">
                <a:avLst/>
              </a:prstGeom>
              <a:solidFill>
                <a:srgbClr val="0000FF">
                  <a:alpha val="34000"/>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sp>
            <p:nvSpPr>
              <p:cNvPr id="15" name="Rectangle 14"/>
              <p:cNvSpPr/>
              <p:nvPr/>
            </p:nvSpPr>
            <p:spPr bwMode="auto">
              <a:xfrm>
                <a:off x="4150947" y="4089400"/>
                <a:ext cx="1010138" cy="318476"/>
              </a:xfrm>
              <a:prstGeom prst="rect">
                <a:avLst/>
              </a:prstGeom>
              <a:solidFill>
                <a:srgbClr val="0000FF">
                  <a:alpha val="34000"/>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grpSp>
      </p:grpSp>
      <p:grpSp>
        <p:nvGrpSpPr>
          <p:cNvPr id="25" name="Group 24"/>
          <p:cNvGrpSpPr/>
          <p:nvPr/>
        </p:nvGrpSpPr>
        <p:grpSpPr>
          <a:xfrm>
            <a:off x="179512" y="790494"/>
            <a:ext cx="2876456" cy="5591191"/>
            <a:chOff x="395536" y="790494"/>
            <a:chExt cx="2876456" cy="5591191"/>
          </a:xfrm>
        </p:grpSpPr>
        <p:grpSp>
          <p:nvGrpSpPr>
            <p:cNvPr id="3" name="Group 2"/>
            <p:cNvGrpSpPr/>
            <p:nvPr/>
          </p:nvGrpSpPr>
          <p:grpSpPr>
            <a:xfrm>
              <a:off x="861507" y="790494"/>
              <a:ext cx="1944514" cy="2543049"/>
              <a:chOff x="713157" y="722928"/>
              <a:chExt cx="1944514" cy="2543049"/>
            </a:xfrm>
          </p:grpSpPr>
          <p:pic>
            <p:nvPicPr>
              <p:cNvPr id="7" name="Picture 6" descr="map-bus.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95629" y="1041046"/>
                <a:ext cx="1862042" cy="2224931"/>
              </a:xfrm>
              <a:prstGeom prst="rect">
                <a:avLst/>
              </a:prstGeom>
              <a:effectLst>
                <a:outerShdw blurRad="50800" dist="38100" dir="2700000" algn="tl" rotWithShape="0">
                  <a:prstClr val="black">
                    <a:alpha val="40000"/>
                  </a:prstClr>
                </a:outerShdw>
              </a:effectLst>
            </p:spPr>
          </p:pic>
          <p:sp>
            <p:nvSpPr>
              <p:cNvPr id="8" name="TextBox 7"/>
              <p:cNvSpPr txBox="1"/>
              <p:nvPr/>
            </p:nvSpPr>
            <p:spPr>
              <a:xfrm>
                <a:off x="713157" y="722928"/>
                <a:ext cx="585116" cy="338554"/>
              </a:xfrm>
              <a:prstGeom prst="rect">
                <a:avLst/>
              </a:prstGeom>
              <a:noFill/>
            </p:spPr>
            <p:txBody>
              <a:bodyPr wrap="none" rtlCol="0">
                <a:spAutoFit/>
              </a:bodyPr>
              <a:lstStyle/>
              <a:p>
                <a:r>
                  <a:rPr lang="en-US" sz="1600" dirty="0">
                    <a:solidFill>
                      <a:srgbClr val="000000"/>
                    </a:solidFill>
                  </a:rPr>
                  <a:t>Bus:</a:t>
                </a:r>
              </a:p>
            </p:txBody>
          </p:sp>
        </p:grpSp>
        <p:grpSp>
          <p:nvGrpSpPr>
            <p:cNvPr id="17" name="Group 16"/>
            <p:cNvGrpSpPr/>
            <p:nvPr/>
          </p:nvGrpSpPr>
          <p:grpSpPr>
            <a:xfrm>
              <a:off x="395536" y="3904919"/>
              <a:ext cx="2876456" cy="2476766"/>
              <a:chOff x="3109054" y="948572"/>
              <a:chExt cx="2876456" cy="2476766"/>
            </a:xfrm>
          </p:grpSpPr>
          <p:pic>
            <p:nvPicPr>
              <p:cNvPr id="5" name="Picture 4" descr="qcmp.pdf"/>
              <p:cNvPicPr>
                <a:picLocks noChangeAspect="1"/>
              </p:cNvPicPr>
              <p:nvPr/>
            </p:nvPicPr>
            <p:blipFill>
              <a:blip r:embed="rId6"/>
              <a:stretch>
                <a:fillRect/>
              </a:stretch>
            </p:blipFill>
            <p:spPr>
              <a:xfrm>
                <a:off x="3109054" y="948572"/>
                <a:ext cx="2876456" cy="2476766"/>
              </a:xfrm>
              <a:prstGeom prst="rect">
                <a:avLst/>
              </a:prstGeom>
            </p:spPr>
          </p:pic>
          <p:sp>
            <p:nvSpPr>
              <p:cNvPr id="13" name="Rectangle 12"/>
              <p:cNvSpPr/>
              <p:nvPr/>
            </p:nvSpPr>
            <p:spPr bwMode="auto">
              <a:xfrm>
                <a:off x="3910623" y="2872153"/>
                <a:ext cx="595923" cy="312616"/>
              </a:xfrm>
              <a:prstGeom prst="rect">
                <a:avLst/>
              </a:prstGeom>
              <a:solidFill>
                <a:srgbClr val="0000FF">
                  <a:alpha val="34000"/>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sp>
            <p:nvSpPr>
              <p:cNvPr id="16" name="Rectangle 15"/>
              <p:cNvSpPr/>
              <p:nvPr/>
            </p:nvSpPr>
            <p:spPr bwMode="auto">
              <a:xfrm>
                <a:off x="3764085" y="1080476"/>
                <a:ext cx="351692" cy="312616"/>
              </a:xfrm>
              <a:prstGeom prst="rect">
                <a:avLst/>
              </a:prstGeom>
              <a:solidFill>
                <a:srgbClr val="0000FF">
                  <a:alpha val="34000"/>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grpSp>
      </p:grpSp>
      <p:grpSp>
        <p:nvGrpSpPr>
          <p:cNvPr id="27" name="Group 26"/>
          <p:cNvGrpSpPr/>
          <p:nvPr/>
        </p:nvGrpSpPr>
        <p:grpSpPr>
          <a:xfrm>
            <a:off x="6156496" y="692696"/>
            <a:ext cx="2880000" cy="5701916"/>
            <a:chOff x="6084168" y="692696"/>
            <a:chExt cx="2880000" cy="5701916"/>
          </a:xfrm>
        </p:grpSpPr>
        <p:grpSp>
          <p:nvGrpSpPr>
            <p:cNvPr id="21" name="Group 20"/>
            <p:cNvGrpSpPr/>
            <p:nvPr/>
          </p:nvGrpSpPr>
          <p:grpSpPr>
            <a:xfrm>
              <a:off x="6539287" y="692696"/>
              <a:ext cx="1969763" cy="2738645"/>
              <a:chOff x="713157" y="722928"/>
              <a:chExt cx="1969763" cy="2738645"/>
            </a:xfrm>
          </p:grpSpPr>
          <p:sp>
            <p:nvSpPr>
              <p:cNvPr id="22" name="TextBox 21"/>
              <p:cNvSpPr txBox="1"/>
              <p:nvPr/>
            </p:nvSpPr>
            <p:spPr>
              <a:xfrm>
                <a:off x="713157" y="722928"/>
                <a:ext cx="776274" cy="338554"/>
              </a:xfrm>
              <a:prstGeom prst="rect">
                <a:avLst/>
              </a:prstGeom>
              <a:noFill/>
            </p:spPr>
            <p:txBody>
              <a:bodyPr wrap="none" rtlCol="0">
                <a:spAutoFit/>
              </a:bodyPr>
              <a:lstStyle/>
              <a:p>
                <a:r>
                  <a:rPr lang="en-US" sz="1600" dirty="0" smtClean="0">
                    <a:solidFill>
                      <a:srgbClr val="000000"/>
                    </a:solidFill>
                  </a:rPr>
                  <a:t>Metro:</a:t>
                </a:r>
                <a:endParaRPr lang="en-US" sz="1600" dirty="0">
                  <a:solidFill>
                    <a:srgbClr val="000000"/>
                  </a:solidFill>
                </a:endParaRPr>
              </a:p>
            </p:txBody>
          </p:sp>
          <p:pic>
            <p:nvPicPr>
              <p:cNvPr id="23" name="Picture 22" descr="tbane-kalbakken-oslo.jpg"/>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810921" y="1093176"/>
                <a:ext cx="1871999" cy="2368397"/>
              </a:xfrm>
              <a:prstGeom prst="rect">
                <a:avLst/>
              </a:prstGeom>
              <a:effectLst>
                <a:outerShdw blurRad="50800" dist="38100" dir="2700000" algn="tl" rotWithShape="0">
                  <a:prstClr val="black">
                    <a:alpha val="40000"/>
                  </a:prstClr>
                </a:outerShdw>
              </a:effectLst>
            </p:spPr>
          </p:pic>
        </p:grpSp>
        <p:pic>
          <p:nvPicPr>
            <p:cNvPr id="24" name="Picture 23" descr="qcmp.pdf"/>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6084168" y="3891992"/>
              <a:ext cx="2880000" cy="2502620"/>
            </a:xfrm>
            <a:prstGeom prst="rect">
              <a:avLst/>
            </a:prstGeom>
          </p:spPr>
        </p:pic>
      </p:grpSp>
    </p:spTree>
    <p:extLst>
      <p:ext uri="{BB962C8B-B14F-4D97-AF65-F5344CB8AC3E}">
        <p14:creationId xmlns:p14="http://schemas.microsoft.com/office/powerpoint/2010/main" val="34523564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p:txBody>
          <a:bodyPr/>
          <a:lstStyle/>
          <a:p>
            <a:pPr eaLnBrk="1" hangingPunct="1">
              <a:defRPr/>
            </a:pPr>
            <a:r>
              <a:rPr lang="en-US" sz="4800" dirty="0" smtClean="0">
                <a:effectLst>
                  <a:outerShdw blurRad="38100" dist="38100" dir="2700000" algn="tl">
                    <a:srgbClr val="DDDDDD"/>
                  </a:outerShdw>
                </a:effectLst>
              </a:rPr>
              <a:t>Distribution Architectures</a:t>
            </a:r>
            <a:endParaRPr lang="en-US" sz="4800" dirty="0">
              <a:effectLst>
                <a:outerShdw blurRad="38100" dist="38100" dir="2700000" algn="tl">
                  <a:srgbClr val="DDDDDD"/>
                </a:outerShdw>
              </a:effectLst>
            </a:endParaRPr>
          </a:p>
        </p:txBody>
      </p:sp>
      <p:sp>
        <p:nvSpPr>
          <p:cNvPr id="5122" name="Rectangle 3"/>
          <p:cNvSpPr>
            <a:spLocks noGrp="1" noChangeArrowheads="1"/>
          </p:cNvSpPr>
          <p:nvPr>
            <p:ph type="subTitle" idx="1"/>
          </p:nvPr>
        </p:nvSpPr>
        <p:spPr/>
        <p:txBody>
          <a:bodyPr/>
          <a:lstStyle/>
          <a:p>
            <a:pPr eaLnBrk="1" hangingPunct="1">
              <a:buFont typeface="Wingdings" charset="0"/>
              <a:buNone/>
            </a:pPr>
            <a:endParaRPr lang="en-US" dirty="0" smtClean="0">
              <a:latin typeface="Tahoma" charset="0"/>
            </a:endParaRPr>
          </a:p>
        </p:txBody>
      </p:sp>
    </p:spTree>
    <p:extLst>
      <p:ext uri="{BB962C8B-B14F-4D97-AF65-F5344CB8AC3E}">
        <p14:creationId xmlns:p14="http://schemas.microsoft.com/office/powerpoint/2010/main" val="220610340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1506" name="Oval 2"/>
          <p:cNvSpPr>
            <a:spLocks noChangeArrowheads="1"/>
          </p:cNvSpPr>
          <p:nvPr/>
        </p:nvSpPr>
        <p:spPr bwMode="auto">
          <a:xfrm>
            <a:off x="358775" y="1162050"/>
            <a:ext cx="1296988" cy="14033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nb-NO">
              <a:solidFill>
                <a:srgbClr val="000000"/>
              </a:solidFill>
              <a:latin typeface="Eurostile"/>
              <a:cs typeface="Eurostile"/>
            </a:endParaRPr>
          </a:p>
        </p:txBody>
      </p:sp>
      <p:sp>
        <p:nvSpPr>
          <p:cNvPr id="7170" name="Freeform 4"/>
          <p:cNvSpPr>
            <a:spLocks/>
          </p:cNvSpPr>
          <p:nvPr/>
        </p:nvSpPr>
        <p:spPr bwMode="auto">
          <a:xfrm>
            <a:off x="8728075" y="4489450"/>
            <a:ext cx="431800" cy="3175"/>
          </a:xfrm>
          <a:custGeom>
            <a:avLst/>
            <a:gdLst>
              <a:gd name="T0" fmla="*/ 0 w 272"/>
              <a:gd name="T1" fmla="*/ 0 h 2"/>
              <a:gd name="T2" fmla="*/ 0 w 272"/>
              <a:gd name="T3" fmla="*/ 3175 h 2"/>
              <a:gd name="T4" fmla="*/ 431800 w 272"/>
              <a:gd name="T5" fmla="*/ 3175 h 2"/>
              <a:gd name="T6" fmla="*/ 431800 w 272"/>
              <a:gd name="T7" fmla="*/ 0 h 2"/>
              <a:gd name="T8" fmla="*/ 0 w 272"/>
              <a:gd name="T9" fmla="*/ 0 h 2"/>
              <a:gd name="T10" fmla="*/ 0 w 272"/>
              <a:gd name="T11" fmla="*/ 0 h 2"/>
              <a:gd name="T12" fmla="*/ 0 w 272"/>
              <a:gd name="T13" fmla="*/ 0 h 2"/>
              <a:gd name="T14" fmla="*/ 0 w 272"/>
              <a:gd name="T15" fmla="*/ 3175 h 2"/>
              <a:gd name="T16" fmla="*/ 0 w 272"/>
              <a:gd name="T17" fmla="*/ 3175 h 2"/>
              <a:gd name="T18" fmla="*/ 0 w 27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2"/>
              <a:gd name="T31" fmla="*/ 0 h 2"/>
              <a:gd name="T32" fmla="*/ 272 w 272"/>
              <a:gd name="T33" fmla="*/ 2 h 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2" h="2">
                <a:moveTo>
                  <a:pt x="0" y="0"/>
                </a:moveTo>
                <a:lnTo>
                  <a:pt x="0" y="2"/>
                </a:lnTo>
                <a:lnTo>
                  <a:pt x="272" y="2"/>
                </a:lnTo>
                <a:lnTo>
                  <a:pt x="272" y="0"/>
                </a:lnTo>
                <a:lnTo>
                  <a:pt x="0" y="0"/>
                </a:lnTo>
                <a:lnTo>
                  <a:pt x="0" y="2"/>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171" name="Freeform 5"/>
          <p:cNvSpPr>
            <a:spLocks/>
          </p:cNvSpPr>
          <p:nvPr/>
        </p:nvSpPr>
        <p:spPr bwMode="auto">
          <a:xfrm>
            <a:off x="8740775" y="4452938"/>
            <a:ext cx="4763" cy="3175"/>
          </a:xfrm>
          <a:custGeom>
            <a:avLst/>
            <a:gdLst>
              <a:gd name="T0" fmla="*/ 0 w 3"/>
              <a:gd name="T1" fmla="*/ 0 h 2"/>
              <a:gd name="T2" fmla="*/ 0 w 3"/>
              <a:gd name="T3" fmla="*/ 0 h 2"/>
              <a:gd name="T4" fmla="*/ 0 w 3"/>
              <a:gd name="T5" fmla="*/ 3175 h 2"/>
              <a:gd name="T6" fmla="*/ 4763 w 3"/>
              <a:gd name="T7" fmla="*/ 3175 h 2"/>
              <a:gd name="T8" fmla="*/ 4763 w 3"/>
              <a:gd name="T9" fmla="*/ 0 h 2"/>
              <a:gd name="T10" fmla="*/ 0 w 3"/>
              <a:gd name="T11" fmla="*/ 0 h 2"/>
              <a:gd name="T12" fmla="*/ 0 w 3"/>
              <a:gd name="T13" fmla="*/ 0 h 2"/>
              <a:gd name="T14" fmla="*/ 0 w 3"/>
              <a:gd name="T15" fmla="*/ 0 h 2"/>
              <a:gd name="T16" fmla="*/ 0 w 3"/>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2"/>
              <a:gd name="T29" fmla="*/ 3 w 3"/>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2">
                <a:moveTo>
                  <a:pt x="0" y="0"/>
                </a:moveTo>
                <a:lnTo>
                  <a:pt x="0" y="0"/>
                </a:lnTo>
                <a:lnTo>
                  <a:pt x="0" y="2"/>
                </a:lnTo>
                <a:lnTo>
                  <a:pt x="3" y="2"/>
                </a:lnTo>
                <a:lnTo>
                  <a:pt x="3"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172" name="Freeform 6"/>
          <p:cNvSpPr>
            <a:spLocks/>
          </p:cNvSpPr>
          <p:nvPr/>
        </p:nvSpPr>
        <p:spPr bwMode="auto">
          <a:xfrm>
            <a:off x="8740775" y="4489450"/>
            <a:ext cx="419100" cy="3175"/>
          </a:xfrm>
          <a:custGeom>
            <a:avLst/>
            <a:gdLst>
              <a:gd name="T0" fmla="*/ 419100 w 264"/>
              <a:gd name="T1" fmla="*/ 3175 h 2"/>
              <a:gd name="T2" fmla="*/ 419100 w 264"/>
              <a:gd name="T3" fmla="*/ 0 h 2"/>
              <a:gd name="T4" fmla="*/ 0 w 264"/>
              <a:gd name="T5" fmla="*/ 0 h 2"/>
              <a:gd name="T6" fmla="*/ 0 w 264"/>
              <a:gd name="T7" fmla="*/ 3175 h 2"/>
              <a:gd name="T8" fmla="*/ 419100 w 264"/>
              <a:gd name="T9" fmla="*/ 3175 h 2"/>
              <a:gd name="T10" fmla="*/ 419100 w 264"/>
              <a:gd name="T11" fmla="*/ 3175 h 2"/>
              <a:gd name="T12" fmla="*/ 0 60000 65536"/>
              <a:gd name="T13" fmla="*/ 0 60000 65536"/>
              <a:gd name="T14" fmla="*/ 0 60000 65536"/>
              <a:gd name="T15" fmla="*/ 0 60000 65536"/>
              <a:gd name="T16" fmla="*/ 0 60000 65536"/>
              <a:gd name="T17" fmla="*/ 0 60000 65536"/>
              <a:gd name="T18" fmla="*/ 0 w 264"/>
              <a:gd name="T19" fmla="*/ 0 h 2"/>
              <a:gd name="T20" fmla="*/ 264 w 264"/>
              <a:gd name="T21" fmla="*/ 2 h 2"/>
            </a:gdLst>
            <a:ahLst/>
            <a:cxnLst>
              <a:cxn ang="T12">
                <a:pos x="T0" y="T1"/>
              </a:cxn>
              <a:cxn ang="T13">
                <a:pos x="T2" y="T3"/>
              </a:cxn>
              <a:cxn ang="T14">
                <a:pos x="T4" y="T5"/>
              </a:cxn>
              <a:cxn ang="T15">
                <a:pos x="T6" y="T7"/>
              </a:cxn>
              <a:cxn ang="T16">
                <a:pos x="T8" y="T9"/>
              </a:cxn>
              <a:cxn ang="T17">
                <a:pos x="T10" y="T11"/>
              </a:cxn>
            </a:cxnLst>
            <a:rect l="T18" t="T19" r="T20" b="T21"/>
            <a:pathLst>
              <a:path w="264" h="2">
                <a:moveTo>
                  <a:pt x="264" y="2"/>
                </a:moveTo>
                <a:lnTo>
                  <a:pt x="264" y="0"/>
                </a:lnTo>
                <a:lnTo>
                  <a:pt x="0" y="0"/>
                </a:lnTo>
                <a:lnTo>
                  <a:pt x="0" y="2"/>
                </a:lnTo>
                <a:lnTo>
                  <a:pt x="264"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173" name="Freeform 7"/>
          <p:cNvSpPr>
            <a:spLocks/>
          </p:cNvSpPr>
          <p:nvPr/>
        </p:nvSpPr>
        <p:spPr bwMode="auto">
          <a:xfrm>
            <a:off x="8774113" y="5037138"/>
            <a:ext cx="4762" cy="7937"/>
          </a:xfrm>
          <a:custGeom>
            <a:avLst/>
            <a:gdLst>
              <a:gd name="T0" fmla="*/ 0 w 3"/>
              <a:gd name="T1" fmla="*/ 0 h 5"/>
              <a:gd name="T2" fmla="*/ 0 w 3"/>
              <a:gd name="T3" fmla="*/ 7937 h 5"/>
              <a:gd name="T4" fmla="*/ 4762 w 3"/>
              <a:gd name="T5" fmla="*/ 7937 h 5"/>
              <a:gd name="T6" fmla="*/ 4762 w 3"/>
              <a:gd name="T7" fmla="*/ 0 h 5"/>
              <a:gd name="T8" fmla="*/ 0 w 3"/>
              <a:gd name="T9" fmla="*/ 0 h 5"/>
              <a:gd name="T10" fmla="*/ 0 w 3"/>
              <a:gd name="T11" fmla="*/ 0 h 5"/>
              <a:gd name="T12" fmla="*/ 0 60000 65536"/>
              <a:gd name="T13" fmla="*/ 0 60000 65536"/>
              <a:gd name="T14" fmla="*/ 0 60000 65536"/>
              <a:gd name="T15" fmla="*/ 0 60000 65536"/>
              <a:gd name="T16" fmla="*/ 0 60000 65536"/>
              <a:gd name="T17" fmla="*/ 0 60000 65536"/>
              <a:gd name="T18" fmla="*/ 0 w 3"/>
              <a:gd name="T19" fmla="*/ 0 h 5"/>
              <a:gd name="T20" fmla="*/ 3 w 3"/>
              <a:gd name="T21" fmla="*/ 5 h 5"/>
            </a:gdLst>
            <a:ahLst/>
            <a:cxnLst>
              <a:cxn ang="T12">
                <a:pos x="T0" y="T1"/>
              </a:cxn>
              <a:cxn ang="T13">
                <a:pos x="T2" y="T3"/>
              </a:cxn>
              <a:cxn ang="T14">
                <a:pos x="T4" y="T5"/>
              </a:cxn>
              <a:cxn ang="T15">
                <a:pos x="T6" y="T7"/>
              </a:cxn>
              <a:cxn ang="T16">
                <a:pos x="T8" y="T9"/>
              </a:cxn>
              <a:cxn ang="T17">
                <a:pos x="T10" y="T11"/>
              </a:cxn>
            </a:cxnLst>
            <a:rect l="T18" t="T19" r="T20" b="T21"/>
            <a:pathLst>
              <a:path w="3" h="5">
                <a:moveTo>
                  <a:pt x="0" y="0"/>
                </a:moveTo>
                <a:lnTo>
                  <a:pt x="0" y="5"/>
                </a:lnTo>
                <a:lnTo>
                  <a:pt x="3" y="5"/>
                </a:lnTo>
                <a:lnTo>
                  <a:pt x="3"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nvGrpSpPr>
          <p:cNvPr id="7174" name="Group 8"/>
          <p:cNvGrpSpPr>
            <a:grpSpLocks/>
          </p:cNvGrpSpPr>
          <p:nvPr/>
        </p:nvGrpSpPr>
        <p:grpSpPr bwMode="auto">
          <a:xfrm>
            <a:off x="576263" y="1562100"/>
            <a:ext cx="890587" cy="642938"/>
            <a:chOff x="2896" y="2246"/>
            <a:chExt cx="561" cy="405"/>
          </a:xfrm>
        </p:grpSpPr>
        <p:sp>
          <p:nvSpPr>
            <p:cNvPr id="7219" name="Freeform 9"/>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20" name="Freeform 10"/>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21" name="Freeform 11"/>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22" name="Freeform 12"/>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23" name="Freeform 13"/>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24" name="Freeform 14"/>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25" name="Freeform 15"/>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26" name="Freeform 16"/>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27" name="Freeform 17"/>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28" name="Freeform 18"/>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29" name="Freeform 19"/>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30" name="Freeform 20"/>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31" name="Freeform 21"/>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32" name="Freeform 22"/>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33" name="Freeform 23"/>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34" name="Freeform 24"/>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35" name="Freeform 25"/>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36" name="Freeform 26"/>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37" name="Freeform 27"/>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38" name="Freeform 28"/>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7239" name="Freeform 29"/>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40" name="Freeform 30"/>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7241" name="Freeform 31"/>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42" name="Freeform 32"/>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43" name="Freeform 33"/>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44" name="Freeform 34"/>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45" name="Freeform 35"/>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46" name="Freeform 36"/>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47" name="Freeform 37"/>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sp>
        <p:nvSpPr>
          <p:cNvPr id="7175" name="Line 38"/>
          <p:cNvSpPr>
            <a:spLocks noChangeShapeType="1"/>
          </p:cNvSpPr>
          <p:nvPr/>
        </p:nvSpPr>
        <p:spPr bwMode="auto">
          <a:xfrm>
            <a:off x="3851275" y="3435350"/>
            <a:ext cx="1981200" cy="10429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941543" name="AutoShape 39"/>
          <p:cNvSpPr>
            <a:spLocks noChangeArrowheads="1"/>
          </p:cNvSpPr>
          <p:nvPr/>
        </p:nvSpPr>
        <p:spPr bwMode="auto">
          <a:xfrm>
            <a:off x="2071688" y="2282825"/>
            <a:ext cx="1852612" cy="1331913"/>
          </a:xfrm>
          <a:prstGeom prst="cloudCallout">
            <a:avLst>
              <a:gd name="adj1" fmla="val 3898"/>
              <a:gd name="adj2" fmla="val -3755"/>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solidFill>
                <a:srgbClr val="000000"/>
              </a:solidFill>
              <a:latin typeface="Eurostile"/>
              <a:cs typeface="Eurostile"/>
            </a:endParaRPr>
          </a:p>
          <a:p>
            <a:r>
              <a:rPr lang="en-US" sz="1400">
                <a:solidFill>
                  <a:srgbClr val="000000"/>
                </a:solidFill>
                <a:latin typeface="Eurostile"/>
                <a:cs typeface="Eurostile"/>
              </a:rPr>
              <a:t>backbone</a:t>
            </a:r>
          </a:p>
          <a:p>
            <a:r>
              <a:rPr lang="en-US" sz="1400">
                <a:solidFill>
                  <a:srgbClr val="000000"/>
                </a:solidFill>
                <a:latin typeface="Eurostile"/>
                <a:cs typeface="Eurostile"/>
              </a:rPr>
              <a:t>network</a:t>
            </a:r>
          </a:p>
          <a:p>
            <a:endParaRPr lang="en-US" sz="1400">
              <a:solidFill>
                <a:srgbClr val="000000"/>
              </a:solidFill>
              <a:latin typeface="Eurostile"/>
              <a:cs typeface="Eurostile"/>
            </a:endParaRPr>
          </a:p>
        </p:txBody>
      </p:sp>
      <p:sp>
        <p:nvSpPr>
          <p:cNvPr id="7177" name="Line 40"/>
          <p:cNvSpPr>
            <a:spLocks noChangeShapeType="1"/>
          </p:cNvSpPr>
          <p:nvPr/>
        </p:nvSpPr>
        <p:spPr bwMode="auto">
          <a:xfrm>
            <a:off x="1314450" y="2174875"/>
            <a:ext cx="720725" cy="3238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178" name="Line 41"/>
          <p:cNvSpPr>
            <a:spLocks noChangeShapeType="1"/>
          </p:cNvSpPr>
          <p:nvPr/>
        </p:nvSpPr>
        <p:spPr bwMode="auto">
          <a:xfrm flipV="1">
            <a:off x="6948488" y="1490663"/>
            <a:ext cx="360362" cy="7556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179" name="Line 42"/>
          <p:cNvSpPr>
            <a:spLocks noChangeShapeType="1"/>
          </p:cNvSpPr>
          <p:nvPr/>
        </p:nvSpPr>
        <p:spPr bwMode="auto">
          <a:xfrm flipV="1">
            <a:off x="7200900" y="2462213"/>
            <a:ext cx="611188" cy="3651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180" name="AutoShape 43"/>
          <p:cNvSpPr>
            <a:spLocks noChangeArrowheads="1"/>
          </p:cNvSpPr>
          <p:nvPr/>
        </p:nvSpPr>
        <p:spPr bwMode="auto">
          <a:xfrm>
            <a:off x="5508625" y="2101850"/>
            <a:ext cx="1836738" cy="1149350"/>
          </a:xfrm>
          <a:prstGeom prst="cloudCallout">
            <a:avLst>
              <a:gd name="adj1" fmla="val -995"/>
              <a:gd name="adj2" fmla="val 25829"/>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r>
              <a:rPr lang="en-US" sz="1400">
                <a:solidFill>
                  <a:srgbClr val="000000"/>
                </a:solidFill>
                <a:latin typeface="Eurostile"/>
                <a:cs typeface="Eurostile"/>
              </a:rPr>
              <a:t>local distribution</a:t>
            </a:r>
          </a:p>
          <a:p>
            <a:r>
              <a:rPr lang="en-US" sz="1400">
                <a:solidFill>
                  <a:srgbClr val="000000"/>
                </a:solidFill>
                <a:latin typeface="Eurostile"/>
                <a:cs typeface="Eurostile"/>
              </a:rPr>
              <a:t>network</a:t>
            </a:r>
          </a:p>
        </p:txBody>
      </p:sp>
      <p:sp>
        <p:nvSpPr>
          <p:cNvPr id="7181" name="Line 44"/>
          <p:cNvSpPr>
            <a:spLocks noChangeShapeType="1"/>
          </p:cNvSpPr>
          <p:nvPr/>
        </p:nvSpPr>
        <p:spPr bwMode="auto">
          <a:xfrm flipH="1">
            <a:off x="4716463" y="5199063"/>
            <a:ext cx="1439862" cy="5397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182" name="Line 45"/>
          <p:cNvSpPr>
            <a:spLocks noChangeShapeType="1"/>
          </p:cNvSpPr>
          <p:nvPr/>
        </p:nvSpPr>
        <p:spPr bwMode="auto">
          <a:xfrm flipH="1">
            <a:off x="5976938" y="5307013"/>
            <a:ext cx="466725" cy="46831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183" name="Line 46"/>
          <p:cNvSpPr>
            <a:spLocks noChangeShapeType="1"/>
          </p:cNvSpPr>
          <p:nvPr/>
        </p:nvSpPr>
        <p:spPr bwMode="auto">
          <a:xfrm>
            <a:off x="7667625" y="4622800"/>
            <a:ext cx="217488" cy="365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184" name="Line 47"/>
          <p:cNvSpPr>
            <a:spLocks noChangeShapeType="1"/>
          </p:cNvSpPr>
          <p:nvPr/>
        </p:nvSpPr>
        <p:spPr bwMode="auto">
          <a:xfrm>
            <a:off x="7200900" y="5270500"/>
            <a:ext cx="287338" cy="5048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185" name="Line 48"/>
          <p:cNvSpPr>
            <a:spLocks noChangeShapeType="1"/>
          </p:cNvSpPr>
          <p:nvPr/>
        </p:nvSpPr>
        <p:spPr bwMode="auto">
          <a:xfrm>
            <a:off x="7488238" y="5091113"/>
            <a:ext cx="755650" cy="68421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186" name="Line 49"/>
          <p:cNvSpPr>
            <a:spLocks noChangeShapeType="1"/>
          </p:cNvSpPr>
          <p:nvPr/>
        </p:nvSpPr>
        <p:spPr bwMode="auto">
          <a:xfrm flipH="1" flipV="1">
            <a:off x="1584325" y="4518025"/>
            <a:ext cx="539750" cy="14446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187" name="Line 50"/>
          <p:cNvSpPr>
            <a:spLocks noChangeShapeType="1"/>
          </p:cNvSpPr>
          <p:nvPr/>
        </p:nvSpPr>
        <p:spPr bwMode="auto">
          <a:xfrm flipH="1">
            <a:off x="1368425" y="5057775"/>
            <a:ext cx="755650" cy="3238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188" name="Line 51"/>
          <p:cNvSpPr>
            <a:spLocks noChangeShapeType="1"/>
          </p:cNvSpPr>
          <p:nvPr/>
        </p:nvSpPr>
        <p:spPr bwMode="auto">
          <a:xfrm flipH="1">
            <a:off x="2303463" y="5235575"/>
            <a:ext cx="144462" cy="36036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189" name="AutoShape 52"/>
          <p:cNvSpPr>
            <a:spLocks noChangeArrowheads="1"/>
          </p:cNvSpPr>
          <p:nvPr/>
        </p:nvSpPr>
        <p:spPr bwMode="auto">
          <a:xfrm>
            <a:off x="5832475" y="4191000"/>
            <a:ext cx="1836738" cy="1149350"/>
          </a:xfrm>
          <a:prstGeom prst="cloudCallout">
            <a:avLst>
              <a:gd name="adj1" fmla="val 8861"/>
              <a:gd name="adj2" fmla="val -11602"/>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r>
              <a:rPr lang="en-US" sz="1400">
                <a:solidFill>
                  <a:srgbClr val="000000"/>
                </a:solidFill>
                <a:latin typeface="Eurostile"/>
                <a:cs typeface="Eurostile"/>
              </a:rPr>
              <a:t>local distribution</a:t>
            </a:r>
          </a:p>
          <a:p>
            <a:r>
              <a:rPr lang="en-US" sz="1400">
                <a:solidFill>
                  <a:srgbClr val="000000"/>
                </a:solidFill>
                <a:latin typeface="Eurostile"/>
                <a:cs typeface="Eurostile"/>
              </a:rPr>
              <a:t>network</a:t>
            </a:r>
          </a:p>
        </p:txBody>
      </p:sp>
      <p:sp>
        <p:nvSpPr>
          <p:cNvPr id="7190" name="Rectangle 82"/>
          <p:cNvSpPr>
            <a:spLocks noGrp="1" noChangeArrowheads="1"/>
          </p:cNvSpPr>
          <p:nvPr>
            <p:ph type="title" idx="4294967295"/>
          </p:nvPr>
        </p:nvSpPr>
        <p:spPr/>
        <p:txBody>
          <a:bodyPr/>
          <a:lstStyle/>
          <a:p>
            <a:r>
              <a:rPr lang="en-US" dirty="0"/>
              <a:t>Client-Server</a:t>
            </a:r>
          </a:p>
        </p:txBody>
      </p:sp>
      <p:pic>
        <p:nvPicPr>
          <p:cNvPr id="7191" name="Picture 53" descr="j0213283[1]"/>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8088313" y="5883275"/>
            <a:ext cx="1055687" cy="750888"/>
          </a:xfrm>
          <a:noFill/>
        </p:spPr>
      </p:pic>
      <p:pic>
        <p:nvPicPr>
          <p:cNvPr id="7192" name="Picture 54"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04025" y="5954713"/>
            <a:ext cx="1055688"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93" name="Picture 55"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51500" y="5918200"/>
            <a:ext cx="1055688" cy="75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94" name="Picture 56"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03688" y="5883275"/>
            <a:ext cx="1055687" cy="75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95" name="Picture 57"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85113" y="4514850"/>
            <a:ext cx="1055687" cy="75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96" name="Picture 58"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35825" y="661988"/>
            <a:ext cx="1055688"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97" name="Picture 59"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85113" y="1851025"/>
            <a:ext cx="1055687" cy="75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98" name="Picture 60"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24750" y="3146425"/>
            <a:ext cx="1055688" cy="75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99" name="Line 61"/>
          <p:cNvSpPr>
            <a:spLocks noChangeShapeType="1"/>
          </p:cNvSpPr>
          <p:nvPr/>
        </p:nvSpPr>
        <p:spPr bwMode="auto">
          <a:xfrm>
            <a:off x="7092950" y="3074988"/>
            <a:ext cx="395288" cy="17938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200" name="AutoShape 62"/>
          <p:cNvSpPr>
            <a:spLocks noChangeArrowheads="1"/>
          </p:cNvSpPr>
          <p:nvPr/>
        </p:nvSpPr>
        <p:spPr bwMode="auto">
          <a:xfrm>
            <a:off x="2124075" y="4194175"/>
            <a:ext cx="1836738" cy="1149350"/>
          </a:xfrm>
          <a:prstGeom prst="cloudCallout">
            <a:avLst>
              <a:gd name="adj1" fmla="val 21653"/>
              <a:gd name="adj2" fmla="val -7458"/>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r>
              <a:rPr lang="en-US" sz="1400">
                <a:solidFill>
                  <a:srgbClr val="000000"/>
                </a:solidFill>
                <a:latin typeface="Eurostile"/>
                <a:cs typeface="Eurostile"/>
              </a:rPr>
              <a:t>local distribution</a:t>
            </a:r>
          </a:p>
          <a:p>
            <a:r>
              <a:rPr lang="en-US" sz="1400">
                <a:solidFill>
                  <a:srgbClr val="000000"/>
                </a:solidFill>
                <a:latin typeface="Eurostile"/>
                <a:cs typeface="Eurostile"/>
              </a:rPr>
              <a:t>network</a:t>
            </a:r>
          </a:p>
        </p:txBody>
      </p:sp>
      <p:pic>
        <p:nvPicPr>
          <p:cNvPr id="7201" name="Picture 63"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8313" y="3975100"/>
            <a:ext cx="1055687" cy="75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02" name="Picture 64"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5900" y="5127625"/>
            <a:ext cx="1055688" cy="75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03" name="Picture 65"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813" y="5702300"/>
            <a:ext cx="1055687" cy="75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04" name="Line 66"/>
          <p:cNvSpPr>
            <a:spLocks noChangeShapeType="1"/>
          </p:cNvSpPr>
          <p:nvPr/>
        </p:nvSpPr>
        <p:spPr bwMode="auto">
          <a:xfrm>
            <a:off x="2987675" y="3722688"/>
            <a:ext cx="36513" cy="431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205" name="Line 67"/>
          <p:cNvSpPr>
            <a:spLocks noChangeShapeType="1"/>
          </p:cNvSpPr>
          <p:nvPr/>
        </p:nvSpPr>
        <p:spPr bwMode="auto">
          <a:xfrm flipV="1">
            <a:off x="4032250" y="2751138"/>
            <a:ext cx="1368425" cy="349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941572" name="Freeform 68"/>
          <p:cNvSpPr>
            <a:spLocks/>
          </p:cNvSpPr>
          <p:nvPr/>
        </p:nvSpPr>
        <p:spPr bwMode="auto">
          <a:xfrm>
            <a:off x="1438275" y="2078038"/>
            <a:ext cx="6411913" cy="509587"/>
          </a:xfrm>
          <a:custGeom>
            <a:avLst/>
            <a:gdLst>
              <a:gd name="T0" fmla="*/ 0 w 4039"/>
              <a:gd name="T1" fmla="*/ 0 h 412"/>
              <a:gd name="T2" fmla="*/ 1628775 w 4039"/>
              <a:gd name="T3" fmla="*/ 477429 h 412"/>
              <a:gd name="T4" fmla="*/ 6411913 w 4039"/>
              <a:gd name="T5" fmla="*/ 190477 h 412"/>
              <a:gd name="T6" fmla="*/ 0 60000 65536"/>
              <a:gd name="T7" fmla="*/ 0 60000 65536"/>
              <a:gd name="T8" fmla="*/ 0 60000 65536"/>
              <a:gd name="T9" fmla="*/ 0 w 4039"/>
              <a:gd name="T10" fmla="*/ 0 h 412"/>
              <a:gd name="T11" fmla="*/ 4039 w 4039"/>
              <a:gd name="T12" fmla="*/ 412 h 412"/>
            </a:gdLst>
            <a:ahLst/>
            <a:cxnLst>
              <a:cxn ang="T6">
                <a:pos x="T0" y="T1"/>
              </a:cxn>
              <a:cxn ang="T7">
                <a:pos x="T2" y="T3"/>
              </a:cxn>
              <a:cxn ang="T8">
                <a:pos x="T4" y="T5"/>
              </a:cxn>
            </a:cxnLst>
            <a:rect l="T9" t="T10" r="T11" b="T12"/>
            <a:pathLst>
              <a:path w="4039" h="412">
                <a:moveTo>
                  <a:pt x="0" y="0"/>
                </a:moveTo>
                <a:cubicBezTo>
                  <a:pt x="176" y="180"/>
                  <a:pt x="353" y="360"/>
                  <a:pt x="1026" y="386"/>
                </a:cubicBezTo>
                <a:cubicBezTo>
                  <a:pt x="1699" y="412"/>
                  <a:pt x="2869" y="283"/>
                  <a:pt x="4039" y="154"/>
                </a:cubicBezTo>
              </a:path>
            </a:pathLst>
          </a:custGeom>
          <a:noFill/>
          <a:ln w="9525" cap="flat">
            <a:solidFill>
              <a:schemeClr val="folHlink"/>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941573" name="Freeform 69"/>
          <p:cNvSpPr>
            <a:spLocks/>
          </p:cNvSpPr>
          <p:nvPr/>
        </p:nvSpPr>
        <p:spPr bwMode="auto">
          <a:xfrm>
            <a:off x="1260475" y="2244725"/>
            <a:ext cx="6456363" cy="903288"/>
          </a:xfrm>
          <a:custGeom>
            <a:avLst/>
            <a:gdLst>
              <a:gd name="T0" fmla="*/ 0 w 4067"/>
              <a:gd name="T1" fmla="*/ 0 h 569"/>
              <a:gd name="T2" fmla="*/ 1349375 w 4067"/>
              <a:gd name="T3" fmla="*/ 614363 h 569"/>
              <a:gd name="T4" fmla="*/ 5251450 w 4067"/>
              <a:gd name="T5" fmla="*/ 647700 h 569"/>
              <a:gd name="T6" fmla="*/ 6456363 w 4067"/>
              <a:gd name="T7" fmla="*/ 903288 h 569"/>
              <a:gd name="T8" fmla="*/ 0 60000 65536"/>
              <a:gd name="T9" fmla="*/ 0 60000 65536"/>
              <a:gd name="T10" fmla="*/ 0 60000 65536"/>
              <a:gd name="T11" fmla="*/ 0 60000 65536"/>
              <a:gd name="T12" fmla="*/ 0 w 4067"/>
              <a:gd name="T13" fmla="*/ 0 h 569"/>
              <a:gd name="T14" fmla="*/ 4067 w 4067"/>
              <a:gd name="T15" fmla="*/ 569 h 569"/>
            </a:gdLst>
            <a:ahLst/>
            <a:cxnLst>
              <a:cxn ang="T8">
                <a:pos x="T0" y="T1"/>
              </a:cxn>
              <a:cxn ang="T9">
                <a:pos x="T2" y="T3"/>
              </a:cxn>
              <a:cxn ang="T10">
                <a:pos x="T4" y="T5"/>
              </a:cxn>
              <a:cxn ang="T11">
                <a:pos x="T6" y="T7"/>
              </a:cxn>
            </a:cxnLst>
            <a:rect l="T12" t="T13" r="T14" b="T15"/>
            <a:pathLst>
              <a:path w="4067" h="569">
                <a:moveTo>
                  <a:pt x="0" y="0"/>
                </a:moveTo>
                <a:cubicBezTo>
                  <a:pt x="149" y="159"/>
                  <a:pt x="299" y="319"/>
                  <a:pt x="850" y="387"/>
                </a:cubicBezTo>
                <a:cubicBezTo>
                  <a:pt x="1401" y="455"/>
                  <a:pt x="2772" y="378"/>
                  <a:pt x="3308" y="408"/>
                </a:cubicBezTo>
                <a:cubicBezTo>
                  <a:pt x="3844" y="438"/>
                  <a:pt x="3955" y="503"/>
                  <a:pt x="4067" y="569"/>
                </a:cubicBezTo>
              </a:path>
            </a:pathLst>
          </a:custGeom>
          <a:noFill/>
          <a:ln w="9525" cap="flat">
            <a:solidFill>
              <a:schemeClr val="folHlink"/>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941574" name="Freeform 70"/>
          <p:cNvSpPr>
            <a:spLocks/>
          </p:cNvSpPr>
          <p:nvPr/>
        </p:nvSpPr>
        <p:spPr bwMode="auto">
          <a:xfrm>
            <a:off x="1182688" y="2300288"/>
            <a:ext cx="1287462" cy="2435225"/>
          </a:xfrm>
          <a:custGeom>
            <a:avLst/>
            <a:gdLst>
              <a:gd name="T0" fmla="*/ 0 w 994"/>
              <a:gd name="T1" fmla="*/ 0 h 1534"/>
              <a:gd name="T2" fmla="*/ 909254 w 994"/>
              <a:gd name="T3" fmla="*/ 836613 h 1534"/>
              <a:gd name="T4" fmla="*/ 1191615 w 994"/>
              <a:gd name="T5" fmla="*/ 2219325 h 1534"/>
              <a:gd name="T6" fmla="*/ 335465 w 994"/>
              <a:gd name="T7" fmla="*/ 2130425 h 1534"/>
              <a:gd name="T8" fmla="*/ 0 60000 65536"/>
              <a:gd name="T9" fmla="*/ 0 60000 65536"/>
              <a:gd name="T10" fmla="*/ 0 60000 65536"/>
              <a:gd name="T11" fmla="*/ 0 60000 65536"/>
              <a:gd name="T12" fmla="*/ 0 w 994"/>
              <a:gd name="T13" fmla="*/ 0 h 1534"/>
              <a:gd name="T14" fmla="*/ 994 w 994"/>
              <a:gd name="T15" fmla="*/ 1534 h 1534"/>
            </a:gdLst>
            <a:ahLst/>
            <a:cxnLst>
              <a:cxn ang="T8">
                <a:pos x="T0" y="T1"/>
              </a:cxn>
              <a:cxn ang="T9">
                <a:pos x="T2" y="T3"/>
              </a:cxn>
              <a:cxn ang="T10">
                <a:pos x="T4" y="T5"/>
              </a:cxn>
              <a:cxn ang="T11">
                <a:pos x="T6" y="T7"/>
              </a:cxn>
            </a:cxnLst>
            <a:rect l="T12" t="T13" r="T14" b="T15"/>
            <a:pathLst>
              <a:path w="994" h="1534">
                <a:moveTo>
                  <a:pt x="0" y="0"/>
                </a:moveTo>
                <a:cubicBezTo>
                  <a:pt x="274" y="147"/>
                  <a:pt x="549" y="294"/>
                  <a:pt x="702" y="527"/>
                </a:cubicBezTo>
                <a:cubicBezTo>
                  <a:pt x="855" y="760"/>
                  <a:pt x="994" y="1262"/>
                  <a:pt x="920" y="1398"/>
                </a:cubicBezTo>
                <a:cubicBezTo>
                  <a:pt x="846" y="1534"/>
                  <a:pt x="369" y="1352"/>
                  <a:pt x="259" y="1342"/>
                </a:cubicBezTo>
              </a:path>
            </a:pathLst>
          </a:custGeom>
          <a:noFill/>
          <a:ln w="9525" cap="flat">
            <a:solidFill>
              <a:schemeClr val="folHlink"/>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941575" name="Freeform 71"/>
          <p:cNvSpPr>
            <a:spLocks/>
          </p:cNvSpPr>
          <p:nvPr/>
        </p:nvSpPr>
        <p:spPr bwMode="auto">
          <a:xfrm>
            <a:off x="1260475" y="2200275"/>
            <a:ext cx="1666875" cy="3535363"/>
          </a:xfrm>
          <a:custGeom>
            <a:avLst/>
            <a:gdLst>
              <a:gd name="T0" fmla="*/ 0 w 1050"/>
              <a:gd name="T1" fmla="*/ 0 h 2227"/>
              <a:gd name="T2" fmla="*/ 1471613 w 1050"/>
              <a:gd name="T3" fmla="*/ 1138238 h 2227"/>
              <a:gd name="T4" fmla="*/ 1169988 w 1050"/>
              <a:gd name="T5" fmla="*/ 3535363 h 2227"/>
              <a:gd name="T6" fmla="*/ 0 60000 65536"/>
              <a:gd name="T7" fmla="*/ 0 60000 65536"/>
              <a:gd name="T8" fmla="*/ 0 60000 65536"/>
              <a:gd name="T9" fmla="*/ 0 w 1050"/>
              <a:gd name="T10" fmla="*/ 0 h 2227"/>
              <a:gd name="T11" fmla="*/ 1050 w 1050"/>
              <a:gd name="T12" fmla="*/ 2227 h 2227"/>
            </a:gdLst>
            <a:ahLst/>
            <a:cxnLst>
              <a:cxn ang="T6">
                <a:pos x="T0" y="T1"/>
              </a:cxn>
              <a:cxn ang="T7">
                <a:pos x="T2" y="T3"/>
              </a:cxn>
              <a:cxn ang="T8">
                <a:pos x="T4" y="T5"/>
              </a:cxn>
            </a:cxnLst>
            <a:rect l="T9" t="T10" r="T11" b="T12"/>
            <a:pathLst>
              <a:path w="1050" h="2227">
                <a:moveTo>
                  <a:pt x="0" y="0"/>
                </a:moveTo>
                <a:cubicBezTo>
                  <a:pt x="402" y="173"/>
                  <a:pt x="804" y="346"/>
                  <a:pt x="927" y="717"/>
                </a:cubicBezTo>
                <a:cubicBezTo>
                  <a:pt x="1050" y="1088"/>
                  <a:pt x="893" y="1657"/>
                  <a:pt x="737" y="2227"/>
                </a:cubicBezTo>
              </a:path>
            </a:pathLst>
          </a:custGeom>
          <a:noFill/>
          <a:ln w="9525" cap="flat">
            <a:solidFill>
              <a:schemeClr val="folHlink"/>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941576" name="Freeform 72"/>
          <p:cNvSpPr>
            <a:spLocks/>
          </p:cNvSpPr>
          <p:nvPr/>
        </p:nvSpPr>
        <p:spPr bwMode="auto">
          <a:xfrm>
            <a:off x="1233488" y="1811338"/>
            <a:ext cx="6996112" cy="4113212"/>
          </a:xfrm>
          <a:custGeom>
            <a:avLst/>
            <a:gdLst>
              <a:gd name="T0" fmla="*/ 755229 w 4780"/>
              <a:gd name="T1" fmla="*/ 398584 h 2745"/>
              <a:gd name="T2" fmla="*/ 816701 w 4780"/>
              <a:gd name="T3" fmla="*/ 430052 h 2745"/>
              <a:gd name="T4" fmla="*/ 5659825 w 4780"/>
              <a:gd name="T5" fmla="*/ 2977396 h 2745"/>
              <a:gd name="T6" fmla="*/ 6996112 w 4780"/>
              <a:gd name="T7" fmla="*/ 4113212 h 2745"/>
              <a:gd name="T8" fmla="*/ 0 60000 65536"/>
              <a:gd name="T9" fmla="*/ 0 60000 65536"/>
              <a:gd name="T10" fmla="*/ 0 60000 65536"/>
              <a:gd name="T11" fmla="*/ 0 60000 65536"/>
              <a:gd name="T12" fmla="*/ 0 w 4780"/>
              <a:gd name="T13" fmla="*/ 0 h 2745"/>
              <a:gd name="T14" fmla="*/ 4780 w 4780"/>
              <a:gd name="T15" fmla="*/ 2745 h 2745"/>
            </a:gdLst>
            <a:ahLst/>
            <a:cxnLst>
              <a:cxn ang="T8">
                <a:pos x="T0" y="T1"/>
              </a:cxn>
              <a:cxn ang="T9">
                <a:pos x="T2" y="T3"/>
              </a:cxn>
              <a:cxn ang="T10">
                <a:pos x="T4" y="T5"/>
              </a:cxn>
              <a:cxn ang="T11">
                <a:pos x="T6" y="T7"/>
              </a:cxn>
            </a:cxnLst>
            <a:rect l="T12" t="T13" r="T14" b="T15"/>
            <a:pathLst>
              <a:path w="4780" h="2745">
                <a:moveTo>
                  <a:pt x="516" y="266"/>
                </a:moveTo>
                <a:cubicBezTo>
                  <a:pt x="258" y="133"/>
                  <a:pt x="0" y="0"/>
                  <a:pt x="558" y="287"/>
                </a:cubicBezTo>
                <a:cubicBezTo>
                  <a:pt x="1116" y="574"/>
                  <a:pt x="3163" y="1577"/>
                  <a:pt x="3867" y="1987"/>
                </a:cubicBezTo>
                <a:cubicBezTo>
                  <a:pt x="4571" y="2397"/>
                  <a:pt x="4675" y="2571"/>
                  <a:pt x="4780" y="2745"/>
                </a:cubicBezTo>
              </a:path>
            </a:pathLst>
          </a:custGeom>
          <a:noFill/>
          <a:ln w="9525" cap="flat">
            <a:solidFill>
              <a:schemeClr val="folHlink"/>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941577" name="Freeform 73"/>
          <p:cNvSpPr>
            <a:spLocks/>
          </p:cNvSpPr>
          <p:nvPr/>
        </p:nvSpPr>
        <p:spPr bwMode="auto">
          <a:xfrm>
            <a:off x="1136650" y="2390775"/>
            <a:ext cx="6881813" cy="2736850"/>
          </a:xfrm>
          <a:custGeom>
            <a:avLst/>
            <a:gdLst>
              <a:gd name="T0" fmla="*/ 0 w 4335"/>
              <a:gd name="T1" fmla="*/ 0 h 1976"/>
              <a:gd name="T2" fmla="*/ 5375275 w 4335"/>
              <a:gd name="T3" fmla="*/ 2324106 h 1976"/>
              <a:gd name="T4" fmla="*/ 6881813 w 4335"/>
              <a:gd name="T5" fmla="*/ 2480617 h 1976"/>
              <a:gd name="T6" fmla="*/ 0 60000 65536"/>
              <a:gd name="T7" fmla="*/ 0 60000 65536"/>
              <a:gd name="T8" fmla="*/ 0 60000 65536"/>
              <a:gd name="T9" fmla="*/ 0 w 4335"/>
              <a:gd name="T10" fmla="*/ 0 h 1976"/>
              <a:gd name="T11" fmla="*/ 4335 w 4335"/>
              <a:gd name="T12" fmla="*/ 1976 h 1976"/>
            </a:gdLst>
            <a:ahLst/>
            <a:cxnLst>
              <a:cxn ang="T6">
                <a:pos x="T0" y="T1"/>
              </a:cxn>
              <a:cxn ang="T7">
                <a:pos x="T2" y="T3"/>
              </a:cxn>
              <a:cxn ang="T8">
                <a:pos x="T4" y="T5"/>
              </a:cxn>
            </a:cxnLst>
            <a:rect l="T9" t="T10" r="T11" b="T12"/>
            <a:pathLst>
              <a:path w="4335" h="1976">
                <a:moveTo>
                  <a:pt x="0" y="0"/>
                </a:moveTo>
                <a:cubicBezTo>
                  <a:pt x="1332" y="690"/>
                  <a:pt x="2664" y="1380"/>
                  <a:pt x="3386" y="1678"/>
                </a:cubicBezTo>
                <a:cubicBezTo>
                  <a:pt x="4108" y="1976"/>
                  <a:pt x="4221" y="1883"/>
                  <a:pt x="4335" y="1791"/>
                </a:cubicBezTo>
              </a:path>
            </a:pathLst>
          </a:custGeom>
          <a:noFill/>
          <a:ln w="9525" cap="flat">
            <a:solidFill>
              <a:schemeClr val="folHlink"/>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941578" name="Rectangle 74"/>
          <p:cNvSpPr>
            <a:spLocks noChangeArrowheads="1"/>
          </p:cNvSpPr>
          <p:nvPr/>
        </p:nvSpPr>
        <p:spPr bwMode="auto">
          <a:xfrm>
            <a:off x="1533525" y="1916113"/>
            <a:ext cx="133350" cy="13335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941579" name="Rectangle 75"/>
          <p:cNvSpPr>
            <a:spLocks noChangeArrowheads="1"/>
          </p:cNvSpPr>
          <p:nvPr/>
        </p:nvSpPr>
        <p:spPr bwMode="auto">
          <a:xfrm>
            <a:off x="1327150" y="1995488"/>
            <a:ext cx="133350" cy="13335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941580" name="Rectangle 76"/>
          <p:cNvSpPr>
            <a:spLocks noChangeArrowheads="1"/>
          </p:cNvSpPr>
          <p:nvPr/>
        </p:nvSpPr>
        <p:spPr bwMode="auto">
          <a:xfrm>
            <a:off x="1181100" y="2274888"/>
            <a:ext cx="133350" cy="13335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941581" name="Rectangle 77"/>
          <p:cNvSpPr>
            <a:spLocks noChangeArrowheads="1"/>
          </p:cNvSpPr>
          <p:nvPr/>
        </p:nvSpPr>
        <p:spPr bwMode="auto">
          <a:xfrm>
            <a:off x="1046163" y="2333625"/>
            <a:ext cx="133350" cy="13335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941582" name="Rectangle 78"/>
          <p:cNvSpPr>
            <a:spLocks noChangeArrowheads="1"/>
          </p:cNvSpPr>
          <p:nvPr/>
        </p:nvSpPr>
        <p:spPr bwMode="auto">
          <a:xfrm>
            <a:off x="1174750" y="2227263"/>
            <a:ext cx="133350" cy="13335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941583" name="Rectangle 79"/>
          <p:cNvSpPr>
            <a:spLocks noChangeArrowheads="1"/>
          </p:cNvSpPr>
          <p:nvPr/>
        </p:nvSpPr>
        <p:spPr bwMode="auto">
          <a:xfrm>
            <a:off x="1252538" y="2122488"/>
            <a:ext cx="133350" cy="13335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7218" name="Rectangle 80"/>
          <p:cNvSpPr>
            <a:spLocks noChangeArrowheads="1"/>
          </p:cNvSpPr>
          <p:nvPr/>
        </p:nvSpPr>
        <p:spPr bwMode="auto">
          <a:xfrm>
            <a:off x="1906588" y="765175"/>
            <a:ext cx="5041900" cy="1368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lstStyle/>
          <a:p>
            <a:pPr>
              <a:lnSpc>
                <a:spcPct val="90000"/>
              </a:lnSpc>
            </a:pPr>
            <a:r>
              <a:rPr lang="en-US" sz="1400">
                <a:solidFill>
                  <a:srgbClr val="000000"/>
                </a:solidFill>
                <a:latin typeface="Eurostile"/>
                <a:cs typeface="Eurostile"/>
              </a:rPr>
              <a:t>Traditional distributed computing</a:t>
            </a:r>
            <a:br>
              <a:rPr lang="en-US" sz="1400">
                <a:solidFill>
                  <a:srgbClr val="000000"/>
                </a:solidFill>
                <a:latin typeface="Eurostile"/>
                <a:cs typeface="Eurostile"/>
              </a:rPr>
            </a:br>
            <a:endParaRPr lang="en-US" sz="1400">
              <a:solidFill>
                <a:srgbClr val="000000"/>
              </a:solidFill>
              <a:latin typeface="Eurostile"/>
              <a:cs typeface="Eurostile"/>
            </a:endParaRPr>
          </a:p>
          <a:p>
            <a:pPr>
              <a:lnSpc>
                <a:spcPct val="90000"/>
              </a:lnSpc>
            </a:pPr>
            <a:r>
              <a:rPr lang="en-US" sz="1400">
                <a:solidFill>
                  <a:srgbClr val="000000"/>
                </a:solidFill>
                <a:latin typeface="Eurostile"/>
                <a:cs typeface="Eurostile"/>
              </a:rPr>
              <a:t>Successful architecture, and will continue to be so (adding proxy servers)</a:t>
            </a:r>
            <a:br>
              <a:rPr lang="en-US" sz="1400">
                <a:solidFill>
                  <a:srgbClr val="000000"/>
                </a:solidFill>
                <a:latin typeface="Eurostile"/>
                <a:cs typeface="Eurostile"/>
              </a:rPr>
            </a:br>
            <a:endParaRPr lang="en-US" sz="1400">
              <a:solidFill>
                <a:srgbClr val="000000"/>
              </a:solidFill>
              <a:latin typeface="Eurostile"/>
              <a:cs typeface="Eurostile"/>
            </a:endParaRPr>
          </a:p>
          <a:p>
            <a:pPr>
              <a:lnSpc>
                <a:spcPct val="90000"/>
              </a:lnSpc>
            </a:pPr>
            <a:r>
              <a:rPr lang="en-US" sz="1400">
                <a:solidFill>
                  <a:srgbClr val="000000"/>
                </a:solidFill>
                <a:latin typeface="Eurostile"/>
                <a:cs typeface="Eurostile"/>
              </a:rPr>
              <a:t>Tremendous engineering necessary to make server farms scalable and robust</a:t>
            </a:r>
          </a:p>
        </p:txBody>
      </p:sp>
    </p:spTree>
    <p:extLst>
      <p:ext uri="{BB962C8B-B14F-4D97-AF65-F5344CB8AC3E}">
        <p14:creationId xmlns:p14="http://schemas.microsoft.com/office/powerpoint/2010/main" val="189460889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41572"/>
                                        </p:tgtEl>
                                        <p:attrNameLst>
                                          <p:attrName>style.visibility</p:attrName>
                                        </p:attrNameLst>
                                      </p:cBhvr>
                                      <p:to>
                                        <p:strVal val="visible"/>
                                      </p:to>
                                    </p:set>
                                    <p:animEffect transition="in" filter="wipe(left)">
                                      <p:cBhvr>
                                        <p:cTn id="7" dur="2000"/>
                                        <p:tgtEl>
                                          <p:spTgt spid="1941572"/>
                                        </p:tgtEl>
                                      </p:cBhvr>
                                    </p:animEffect>
                                  </p:childTnLst>
                                </p:cTn>
                              </p:par>
                              <p:par>
                                <p:cTn id="8" presetID="22" presetClass="entr" presetSubtype="8" fill="hold" grpId="1" nodeType="withEffect">
                                  <p:stCondLst>
                                    <p:cond delay="0"/>
                                  </p:stCondLst>
                                  <p:childTnLst>
                                    <p:set>
                                      <p:cBhvr>
                                        <p:cTn id="9" dur="1" fill="hold">
                                          <p:stCondLst>
                                            <p:cond delay="0"/>
                                          </p:stCondLst>
                                        </p:cTn>
                                        <p:tgtEl>
                                          <p:spTgt spid="1941572"/>
                                        </p:tgtEl>
                                        <p:attrNameLst>
                                          <p:attrName>style.visibility</p:attrName>
                                        </p:attrNameLst>
                                      </p:cBhvr>
                                      <p:to>
                                        <p:strVal val="visible"/>
                                      </p:to>
                                    </p:set>
                                    <p:animEffect transition="in" filter="wipe(left)">
                                      <p:cBhvr>
                                        <p:cTn id="10" dur="2000"/>
                                        <p:tgtEl>
                                          <p:spTgt spid="1941572"/>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941573"/>
                                        </p:tgtEl>
                                        <p:attrNameLst>
                                          <p:attrName>style.visibility</p:attrName>
                                        </p:attrNameLst>
                                      </p:cBhvr>
                                      <p:to>
                                        <p:strVal val="visible"/>
                                      </p:to>
                                    </p:set>
                                    <p:animEffect transition="in" filter="wipe(left)">
                                      <p:cBhvr>
                                        <p:cTn id="13" dur="2000"/>
                                        <p:tgtEl>
                                          <p:spTgt spid="1941573"/>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941576"/>
                                        </p:tgtEl>
                                        <p:attrNameLst>
                                          <p:attrName>style.visibility</p:attrName>
                                        </p:attrNameLst>
                                      </p:cBhvr>
                                      <p:to>
                                        <p:strVal val="visible"/>
                                      </p:to>
                                    </p:set>
                                    <p:animEffect transition="in" filter="wipe(left)">
                                      <p:cBhvr>
                                        <p:cTn id="16" dur="2000"/>
                                        <p:tgtEl>
                                          <p:spTgt spid="1941576"/>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941577"/>
                                        </p:tgtEl>
                                        <p:attrNameLst>
                                          <p:attrName>style.visibility</p:attrName>
                                        </p:attrNameLst>
                                      </p:cBhvr>
                                      <p:to>
                                        <p:strVal val="visible"/>
                                      </p:to>
                                    </p:set>
                                    <p:animEffect transition="in" filter="wipe(left)">
                                      <p:cBhvr>
                                        <p:cTn id="19" dur="2000"/>
                                        <p:tgtEl>
                                          <p:spTgt spid="1941577"/>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1941574"/>
                                        </p:tgtEl>
                                        <p:attrNameLst>
                                          <p:attrName>style.visibility</p:attrName>
                                        </p:attrNameLst>
                                      </p:cBhvr>
                                      <p:to>
                                        <p:strVal val="visible"/>
                                      </p:to>
                                    </p:set>
                                    <p:animEffect transition="in" filter="wipe(up)">
                                      <p:cBhvr>
                                        <p:cTn id="22" dur="2000"/>
                                        <p:tgtEl>
                                          <p:spTgt spid="1941574"/>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1941575"/>
                                        </p:tgtEl>
                                        <p:attrNameLst>
                                          <p:attrName>style.visibility</p:attrName>
                                        </p:attrNameLst>
                                      </p:cBhvr>
                                      <p:to>
                                        <p:strVal val="visible"/>
                                      </p:to>
                                    </p:set>
                                    <p:animEffect transition="in" filter="wipe(up)">
                                      <p:cBhvr>
                                        <p:cTn id="25" dur="2000"/>
                                        <p:tgtEl>
                                          <p:spTgt spid="1941575"/>
                                        </p:tgtEl>
                                      </p:cBhvr>
                                    </p:animEffect>
                                  </p:childTnLst>
                                </p:cTn>
                              </p:par>
                            </p:childTnLst>
                          </p:cTn>
                        </p:par>
                        <p:par>
                          <p:cTn id="26" fill="hold" nodeType="afterGroup">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194157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94157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94158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94158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94158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941583"/>
                                        </p:tgtEl>
                                        <p:attrNameLst>
                                          <p:attrName>style.visibility</p:attrName>
                                        </p:attrNameLst>
                                      </p:cBhvr>
                                      <p:to>
                                        <p:strVal val="visible"/>
                                      </p:to>
                                    </p:set>
                                  </p:childTnLst>
                                </p:cTn>
                              </p:par>
                              <p:par>
                                <p:cTn id="39" presetID="0" presetClass="path" presetSubtype="0" repeatCount="indefinite" accel="50000" decel="50000" fill="hold" grpId="1" nodeType="withEffect">
                                  <p:stCondLst>
                                    <p:cond delay="0"/>
                                  </p:stCondLst>
                                  <p:childTnLst>
                                    <p:animMotion origin="layout" path="M -3.88889E-6 -7.03704E-6 C 0.23559 0.15995 0.47118 0.3199 0.59341 0.41643 C 0.71563 0.51296 0.72448 0.54606 0.73334 0.57939 " pathEditMode="relative" ptsTypes="aaA">
                                      <p:cBhvr>
                                        <p:cTn id="40" dur="2000" fill="hold"/>
                                        <p:tgtEl>
                                          <p:spTgt spid="1941578"/>
                                        </p:tgtEl>
                                        <p:attrNameLst>
                                          <p:attrName>ppt_x</p:attrName>
                                          <p:attrName>ppt_y</p:attrName>
                                        </p:attrNameLst>
                                      </p:cBhvr>
                                    </p:animMotion>
                                  </p:childTnLst>
                                </p:cTn>
                              </p:par>
                              <p:par>
                                <p:cTn id="41" presetID="0" presetClass="path" presetSubtype="0" repeatCount="indefinite" accel="50000" decel="50000" fill="hold" grpId="1" nodeType="withEffect">
                                  <p:stCondLst>
                                    <p:cond delay="0"/>
                                  </p:stCondLst>
                                  <p:childTnLst>
                                    <p:animMotion origin="layout" path="M -3.61111E-6 2.59259E-6 C 0.03125 0.02453 0.06268 0.0493 0.11893 0.05926 C 0.17518 0.06921 0.23976 0.06597 0.33785 0.05926 C 0.43577 0.05254 0.57188 0.03588 0.70782 0.01921 " pathEditMode="relative" ptsTypes="aaaA">
                                      <p:cBhvr>
                                        <p:cTn id="42" dur="2000" fill="hold"/>
                                        <p:tgtEl>
                                          <p:spTgt spid="1941579"/>
                                        </p:tgtEl>
                                        <p:attrNameLst>
                                          <p:attrName>ppt_x</p:attrName>
                                          <p:attrName>ppt_y</p:attrName>
                                        </p:attrNameLst>
                                      </p:cBhvr>
                                    </p:animMotion>
                                  </p:childTnLst>
                                </p:cTn>
                              </p:par>
                              <p:par>
                                <p:cTn id="43" presetID="0" presetClass="path" presetSubtype="0" repeatCount="indefinite" accel="50000" decel="50000" fill="hold" grpId="1" nodeType="withEffect">
                                  <p:stCondLst>
                                    <p:cond delay="0"/>
                                  </p:stCondLst>
                                  <p:childTnLst>
                                    <p:animMotion origin="layout" path="M 0.00903 0.01111 C 0.04427 0.02454 0.07969 0.03796 0.10573 0.07176 C 0.13177 0.10555 0.16337 0.13796 0.1658 0.21389 C 0.16823 0.28981 0.1441 0.4081 0.12014 0.52662 " pathEditMode="relative" ptsTypes="aaaA">
                                      <p:cBhvr>
                                        <p:cTn id="44" dur="2000" fill="hold"/>
                                        <p:tgtEl>
                                          <p:spTgt spid="1941583"/>
                                        </p:tgtEl>
                                        <p:attrNameLst>
                                          <p:attrName>ppt_x</p:attrName>
                                          <p:attrName>ppt_y</p:attrName>
                                        </p:attrNameLst>
                                      </p:cBhvr>
                                    </p:animMotion>
                                  </p:childTnLst>
                                </p:cTn>
                              </p:par>
                              <p:par>
                                <p:cTn id="45" presetID="0" presetClass="path" presetSubtype="0" repeatCount="indefinite" accel="50000" decel="50000" fill="hold" grpId="1" nodeType="withEffect">
                                  <p:stCondLst>
                                    <p:cond delay="0"/>
                                  </p:stCondLst>
                                  <p:childTnLst>
                                    <p:animMotion origin="layout" path="M 1.94444E-6 1.48148E-6 C 0.0059 0.02893 0.01198 0.05787 0.11007 0.07129 C 0.20816 0.08472 0.48733 0.07013 0.58889 0.08009 C 0.69045 0.09004 0.70521 0.11018 0.71997 0.13055 " pathEditMode="relative" ptsTypes="aaaA">
                                      <p:cBhvr>
                                        <p:cTn id="46" dur="2000" fill="hold"/>
                                        <p:tgtEl>
                                          <p:spTgt spid="1941582"/>
                                        </p:tgtEl>
                                        <p:attrNameLst>
                                          <p:attrName>ppt_x</p:attrName>
                                          <p:attrName>ppt_y</p:attrName>
                                        </p:attrNameLst>
                                      </p:cBhvr>
                                    </p:animMotion>
                                  </p:childTnLst>
                                </p:cTn>
                              </p:par>
                              <p:par>
                                <p:cTn id="47" presetID="0" presetClass="path" presetSubtype="0" repeatCount="indefinite" accel="50000" decel="50000" fill="hold" grpId="1" nodeType="withEffect">
                                  <p:stCondLst>
                                    <p:cond delay="0"/>
                                  </p:stCondLst>
                                  <p:childTnLst>
                                    <p:animMotion origin="layout" path="M 5.27778E-6 -4.07407E-6 C 0.03126 0.01111 0.06251 0.02245 0.08542 0.06528 C 0.10834 0.1081 0.13247 0.21435 0.13768 0.25648 C 0.14289 0.29861 0.13421 0.31366 0.11667 0.31852 C 0.09914 0.32338 0.04601 0.29144 0.03212 0.28611 " pathEditMode="relative" ptsTypes="aaaaA">
                                      <p:cBhvr>
                                        <p:cTn id="48" dur="2000" fill="hold"/>
                                        <p:tgtEl>
                                          <p:spTgt spid="1941581"/>
                                        </p:tgtEl>
                                        <p:attrNameLst>
                                          <p:attrName>ppt_x</p:attrName>
                                          <p:attrName>ppt_y</p:attrName>
                                        </p:attrNameLst>
                                      </p:cBhvr>
                                    </p:animMotion>
                                  </p:childTnLst>
                                </p:cTn>
                              </p:par>
                              <p:par>
                                <p:cTn id="49" presetID="0" presetClass="path" presetSubtype="0" repeatCount="indefinite" accel="50000" decel="50000" fill="hold" grpId="1" nodeType="withEffect">
                                  <p:stCondLst>
                                    <p:cond delay="0"/>
                                  </p:stCondLst>
                                  <p:childTnLst>
                                    <p:animMotion origin="layout" path="M 3.33333E-6 -1.85185E-6 C 0.23142 0.1419 0.46302 0.28403 0.5868 0.34375 C 0.71059 0.40348 0.72638 0.38102 0.74236 0.35857 " pathEditMode="relative" ptsTypes="aaA">
                                      <p:cBhvr>
                                        <p:cTn id="50" dur="2000" fill="hold"/>
                                        <p:tgtEl>
                                          <p:spTgt spid="1941580"/>
                                        </p:tgtEl>
                                        <p:attrNameLst>
                                          <p:attrName>ppt_x</p:attrName>
                                          <p:attrName>ppt_y</p:attrName>
                                        </p:attrNameLst>
                                      </p:cBhvr>
                                    </p:animMotion>
                                  </p:childTnLst>
                                </p:cTn>
                              </p:par>
                              <p:par>
                                <p:cTn id="51" presetID="1" presetClass="emph" presetSubtype="2" fill="hold" nodeType="withEffect">
                                  <p:stCondLst>
                                    <p:cond delay="0"/>
                                  </p:stCondLst>
                                  <p:childTnLst>
                                    <p:animClr clrSpc="rgb" dir="cw">
                                      <p:cBhvr>
                                        <p:cTn id="52" dur="2000" fill="hold"/>
                                        <p:tgtEl>
                                          <p:spTgt spid="1941543"/>
                                        </p:tgtEl>
                                        <p:attrNameLst>
                                          <p:attrName>fillcolor</p:attrName>
                                        </p:attrNameLst>
                                      </p:cBhvr>
                                      <p:to>
                                        <a:schemeClr val="hlink"/>
                                      </p:to>
                                    </p:animClr>
                                    <p:set>
                                      <p:cBhvr>
                                        <p:cTn id="53" dur="2000" fill="hold"/>
                                        <p:tgtEl>
                                          <p:spTgt spid="1941543"/>
                                        </p:tgtEl>
                                        <p:attrNameLst>
                                          <p:attrName>fill.type</p:attrName>
                                        </p:attrNameLst>
                                      </p:cBhvr>
                                      <p:to>
                                        <p:strVal val="solid"/>
                                      </p:to>
                                    </p:set>
                                    <p:set>
                                      <p:cBhvr>
                                        <p:cTn id="54" dur="2000" fill="hold"/>
                                        <p:tgtEl>
                                          <p:spTgt spid="1941543"/>
                                        </p:tgtEl>
                                        <p:attrNameLst>
                                          <p:attrName>fill.on</p:attrName>
                                        </p:attrNameLst>
                                      </p:cBhvr>
                                      <p:to>
                                        <p:strVal val="true"/>
                                      </p:to>
                                    </p:set>
                                  </p:childTnLst>
                                </p:cTn>
                              </p:par>
                              <p:par>
                                <p:cTn id="55" presetID="1" presetClass="emph" presetSubtype="2" fill="hold" nodeType="withEffect">
                                  <p:stCondLst>
                                    <p:cond delay="0"/>
                                  </p:stCondLst>
                                  <p:childTnLst>
                                    <p:animClr clrSpc="rgb" dir="cw">
                                      <p:cBhvr>
                                        <p:cTn id="56" dur="2000" fill="hold"/>
                                        <p:tgtEl>
                                          <p:spTgt spid="1941506"/>
                                        </p:tgtEl>
                                        <p:attrNameLst>
                                          <p:attrName>fillcolor</p:attrName>
                                        </p:attrNameLst>
                                      </p:cBhvr>
                                      <p:to>
                                        <a:schemeClr val="hlink"/>
                                      </p:to>
                                    </p:animClr>
                                    <p:set>
                                      <p:cBhvr>
                                        <p:cTn id="57" dur="2000" fill="hold"/>
                                        <p:tgtEl>
                                          <p:spTgt spid="1941506"/>
                                        </p:tgtEl>
                                        <p:attrNameLst>
                                          <p:attrName>fill.type</p:attrName>
                                        </p:attrNameLst>
                                      </p:cBhvr>
                                      <p:to>
                                        <p:strVal val="solid"/>
                                      </p:to>
                                    </p:set>
                                    <p:set>
                                      <p:cBhvr>
                                        <p:cTn id="58" dur="2000" fill="hold"/>
                                        <p:tgtEl>
                                          <p:spTgt spid="1941506"/>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1572" grpId="0" animBg="1"/>
      <p:bldP spid="1941572" grpId="1" animBg="1"/>
      <p:bldP spid="1941573" grpId="0" animBg="1"/>
      <p:bldP spid="1941574" grpId="0" animBg="1"/>
      <p:bldP spid="1941575" grpId="0" animBg="1"/>
      <p:bldP spid="1941576" grpId="0" animBg="1"/>
      <p:bldP spid="1941577" grpId="0" animBg="1"/>
      <p:bldP spid="1941578" grpId="0" animBg="1"/>
      <p:bldP spid="1941578" grpId="1" animBg="1"/>
      <p:bldP spid="1941579" grpId="0" animBg="1"/>
      <p:bldP spid="1941579" grpId="1" animBg="1"/>
      <p:bldP spid="1941580" grpId="0" animBg="1"/>
      <p:bldP spid="1941580" grpId="1" animBg="1"/>
      <p:bldP spid="1941581" grpId="0" animBg="1"/>
      <p:bldP spid="1941581" grpId="1" animBg="1"/>
      <p:bldP spid="1941582" grpId="0" animBg="1"/>
      <p:bldP spid="1941582" grpId="1" animBg="1"/>
      <p:bldP spid="1941583" grpId="0" animBg="1"/>
      <p:bldP spid="1941583" grpId="1" animBg="1"/>
    </p:bldLst>
  </p:timing>
</p:sld>
</file>

<file path=ppt/slides/slide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241" name="Rectangle 2"/>
          <p:cNvSpPr>
            <a:spLocks noGrp="1" noChangeArrowheads="1"/>
          </p:cNvSpPr>
          <p:nvPr>
            <p:ph type="title"/>
          </p:nvPr>
        </p:nvSpPr>
        <p:spPr/>
        <p:txBody>
          <a:bodyPr/>
          <a:lstStyle/>
          <a:p>
            <a:pPr eaLnBrk="1" hangingPunct="1"/>
            <a:r>
              <a:rPr lang="en-US">
                <a:latin typeface="Tahoma" charset="0"/>
                <a:ea typeface="ＭＳ Ｐゴシック" charset="0"/>
                <a:cs typeface="ＭＳ Ｐゴシック" charset="0"/>
              </a:rPr>
              <a:t>Example: MPEG-1</a:t>
            </a:r>
          </a:p>
        </p:txBody>
      </p:sp>
      <p:sp>
        <p:nvSpPr>
          <p:cNvPr id="10242" name="Rectangle 3"/>
          <p:cNvSpPr>
            <a:spLocks noGrp="1" noChangeArrowheads="1"/>
          </p:cNvSpPr>
          <p:nvPr>
            <p:ph sz="half" idx="1"/>
          </p:nvPr>
        </p:nvSpPr>
        <p:spPr>
          <a:xfrm>
            <a:off x="755650" y="1341438"/>
            <a:ext cx="8199438" cy="1366837"/>
          </a:xfrm>
        </p:spPr>
        <p:txBody>
          <a:bodyPr/>
          <a:lstStyle/>
          <a:p>
            <a:pPr eaLnBrk="1" hangingPunct="1">
              <a:lnSpc>
                <a:spcPct val="90000"/>
              </a:lnSpc>
            </a:pPr>
            <a:r>
              <a:rPr lang="en-US" sz="2000">
                <a:latin typeface="Tahoma" charset="0"/>
                <a:ea typeface="ＭＳ Ｐゴシック" charset="0"/>
                <a:cs typeface="ＭＳ Ｐゴシック" charset="0"/>
              </a:rPr>
              <a:t>International Standard: Moving Pictures Expert Group</a:t>
            </a:r>
          </a:p>
          <a:p>
            <a:pPr lvl="1" eaLnBrk="1" hangingPunct="1">
              <a:lnSpc>
                <a:spcPct val="90000"/>
              </a:lnSpc>
            </a:pPr>
            <a:r>
              <a:rPr lang="en-US" sz="1800">
                <a:latin typeface="Tahoma" charset="0"/>
                <a:ea typeface="ＭＳ Ｐゴシック" charset="0"/>
              </a:rPr>
              <a:t>Compression of audio and video for playback (1.5 Mbit/s)</a:t>
            </a:r>
          </a:p>
          <a:p>
            <a:pPr lvl="1" eaLnBrk="1" hangingPunct="1">
              <a:lnSpc>
                <a:spcPct val="90000"/>
              </a:lnSpc>
            </a:pPr>
            <a:r>
              <a:rPr lang="en-US" sz="1800">
                <a:latin typeface="Tahoma" charset="0"/>
                <a:ea typeface="ＭＳ Ｐゴシック" charset="0"/>
              </a:rPr>
              <a:t>Real-time decoding</a:t>
            </a:r>
          </a:p>
          <a:p>
            <a:pPr eaLnBrk="1" hangingPunct="1">
              <a:lnSpc>
                <a:spcPct val="90000"/>
              </a:lnSpc>
            </a:pPr>
            <a:r>
              <a:rPr lang="en-US" sz="2000">
                <a:latin typeface="Tahoma" charset="0"/>
                <a:ea typeface="ＭＳ Ｐゴシック" charset="0"/>
                <a:cs typeface="ＭＳ Ｐゴシック" charset="0"/>
              </a:rPr>
              <a:t>Sequence of I-, P-, and B-Frames</a:t>
            </a:r>
          </a:p>
        </p:txBody>
      </p:sp>
      <p:sp>
        <p:nvSpPr>
          <p:cNvPr id="1571844" name="Rectangle 4"/>
          <p:cNvSpPr>
            <a:spLocks noChangeArrowheads="1"/>
          </p:cNvSpPr>
          <p:nvPr/>
        </p:nvSpPr>
        <p:spPr bwMode="auto">
          <a:xfrm>
            <a:off x="1019175" y="4916488"/>
            <a:ext cx="509588" cy="808037"/>
          </a:xfrm>
          <a:prstGeom prst="rect">
            <a:avLst/>
          </a:prstGeom>
          <a:solidFill>
            <a:srgbClr val="FF66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FF6600"/>
            </a:extrusionClr>
          </a:sp3d>
        </p:spPr>
        <p:txBody>
          <a:bodyPr wrap="none" rIns="54000" anchor="ctr">
            <a:flatTx/>
          </a:bodyPr>
          <a:lstStyle/>
          <a:p>
            <a:endParaRPr lang="en-US"/>
          </a:p>
        </p:txBody>
      </p:sp>
      <p:sp>
        <p:nvSpPr>
          <p:cNvPr id="1571845" name="Rectangle 5"/>
          <p:cNvSpPr>
            <a:spLocks noChangeArrowheads="1"/>
          </p:cNvSpPr>
          <p:nvPr/>
        </p:nvSpPr>
        <p:spPr bwMode="auto">
          <a:xfrm>
            <a:off x="7332663" y="5170488"/>
            <a:ext cx="509587" cy="561975"/>
          </a:xfrm>
          <a:prstGeom prst="rect">
            <a:avLst/>
          </a:prstGeom>
          <a:solidFill>
            <a:schemeClr val="accent1"/>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accent1"/>
            </a:extrusionClr>
          </a:sp3d>
        </p:spPr>
        <p:txBody>
          <a:bodyPr wrap="none" rIns="54000" anchor="ctr">
            <a:flatTx/>
          </a:bodyPr>
          <a:lstStyle/>
          <a:p>
            <a:endParaRPr lang="en-US"/>
          </a:p>
        </p:txBody>
      </p:sp>
      <p:sp>
        <p:nvSpPr>
          <p:cNvPr id="1571846" name="Rectangle 6"/>
          <p:cNvSpPr>
            <a:spLocks noChangeArrowheads="1"/>
          </p:cNvSpPr>
          <p:nvPr/>
        </p:nvSpPr>
        <p:spPr bwMode="auto">
          <a:xfrm>
            <a:off x="4187825" y="5165725"/>
            <a:ext cx="509588" cy="561975"/>
          </a:xfrm>
          <a:prstGeom prst="rect">
            <a:avLst/>
          </a:prstGeom>
          <a:solidFill>
            <a:schemeClr val="accent1"/>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accent1"/>
            </a:extrusionClr>
          </a:sp3d>
        </p:spPr>
        <p:txBody>
          <a:bodyPr wrap="none" rIns="54000" anchor="ctr">
            <a:flatTx/>
          </a:bodyPr>
          <a:lstStyle/>
          <a:p>
            <a:endParaRPr lang="en-US"/>
          </a:p>
        </p:txBody>
      </p:sp>
      <p:sp>
        <p:nvSpPr>
          <p:cNvPr id="1571847" name="Rectangle 7"/>
          <p:cNvSpPr>
            <a:spLocks noChangeArrowheads="1"/>
          </p:cNvSpPr>
          <p:nvPr/>
        </p:nvSpPr>
        <p:spPr bwMode="auto">
          <a:xfrm>
            <a:off x="1830388" y="5367338"/>
            <a:ext cx="509587" cy="350837"/>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571848" name="Freeform 8"/>
          <p:cNvSpPr>
            <a:spLocks/>
          </p:cNvSpPr>
          <p:nvPr/>
        </p:nvSpPr>
        <p:spPr bwMode="auto">
          <a:xfrm>
            <a:off x="1282700" y="5618163"/>
            <a:ext cx="825500" cy="352425"/>
          </a:xfrm>
          <a:custGeom>
            <a:avLst/>
            <a:gdLst>
              <a:gd name="T0" fmla="*/ 2147483647 w 520"/>
              <a:gd name="T1" fmla="*/ 0 h 222"/>
              <a:gd name="T2" fmla="*/ 2147483647 w 520"/>
              <a:gd name="T3" fmla="*/ 2147483647 h 222"/>
              <a:gd name="T4" fmla="*/ 0 w 520"/>
              <a:gd name="T5" fmla="*/ 2147483647 h 222"/>
              <a:gd name="T6" fmla="*/ 0 60000 65536"/>
              <a:gd name="T7" fmla="*/ 0 60000 65536"/>
              <a:gd name="T8" fmla="*/ 0 60000 65536"/>
              <a:gd name="T9" fmla="*/ 0 w 520"/>
              <a:gd name="T10" fmla="*/ 0 h 222"/>
              <a:gd name="T11" fmla="*/ 520 w 520"/>
              <a:gd name="T12" fmla="*/ 222 h 222"/>
            </a:gdLst>
            <a:ahLst/>
            <a:cxnLst>
              <a:cxn ang="T6">
                <a:pos x="T0" y="T1"/>
              </a:cxn>
              <a:cxn ang="T7">
                <a:pos x="T2" y="T3"/>
              </a:cxn>
              <a:cxn ang="T8">
                <a:pos x="T4" y="T5"/>
              </a:cxn>
            </a:cxnLst>
            <a:rect l="T9" t="T10" r="T11" b="T12"/>
            <a:pathLst>
              <a:path w="520" h="222">
                <a:moveTo>
                  <a:pt x="520" y="0"/>
                </a:moveTo>
                <a:cubicBezTo>
                  <a:pt x="403" y="105"/>
                  <a:pt x="286" y="210"/>
                  <a:pt x="199" y="216"/>
                </a:cubicBezTo>
                <a:cubicBezTo>
                  <a:pt x="112" y="222"/>
                  <a:pt x="56" y="130"/>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49" name="Freeform 9"/>
          <p:cNvSpPr>
            <a:spLocks/>
          </p:cNvSpPr>
          <p:nvPr/>
        </p:nvSpPr>
        <p:spPr bwMode="auto">
          <a:xfrm>
            <a:off x="2125663" y="5626100"/>
            <a:ext cx="2286000" cy="530225"/>
          </a:xfrm>
          <a:custGeom>
            <a:avLst/>
            <a:gdLst>
              <a:gd name="T0" fmla="*/ 0 w 1440"/>
              <a:gd name="T1" fmla="*/ 0 h 334"/>
              <a:gd name="T2" fmla="*/ 2147483647 w 1440"/>
              <a:gd name="T3" fmla="*/ 2147483647 h 334"/>
              <a:gd name="T4" fmla="*/ 2147483647 w 1440"/>
              <a:gd name="T5" fmla="*/ 2147483647 h 334"/>
              <a:gd name="T6" fmla="*/ 0 60000 65536"/>
              <a:gd name="T7" fmla="*/ 0 60000 65536"/>
              <a:gd name="T8" fmla="*/ 0 60000 65536"/>
              <a:gd name="T9" fmla="*/ 0 w 1440"/>
              <a:gd name="T10" fmla="*/ 0 h 334"/>
              <a:gd name="T11" fmla="*/ 1440 w 1440"/>
              <a:gd name="T12" fmla="*/ 334 h 334"/>
            </a:gdLst>
            <a:ahLst/>
            <a:cxnLst>
              <a:cxn ang="T6">
                <a:pos x="T0" y="T1"/>
              </a:cxn>
              <a:cxn ang="T7">
                <a:pos x="T2" y="T3"/>
              </a:cxn>
              <a:cxn ang="T8">
                <a:pos x="T4" y="T5"/>
              </a:cxn>
            </a:cxnLst>
            <a:rect l="T9" t="T10" r="T11" b="T12"/>
            <a:pathLst>
              <a:path w="1440" h="334">
                <a:moveTo>
                  <a:pt x="0" y="0"/>
                </a:moveTo>
                <a:cubicBezTo>
                  <a:pt x="185" y="54"/>
                  <a:pt x="868" y="320"/>
                  <a:pt x="1108" y="327"/>
                </a:cubicBezTo>
                <a:cubicBezTo>
                  <a:pt x="1348" y="334"/>
                  <a:pt x="1371" y="104"/>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50" name="Rectangle 10"/>
          <p:cNvSpPr>
            <a:spLocks noChangeArrowheads="1"/>
          </p:cNvSpPr>
          <p:nvPr/>
        </p:nvSpPr>
        <p:spPr bwMode="auto">
          <a:xfrm>
            <a:off x="2625725" y="5380038"/>
            <a:ext cx="509588" cy="350837"/>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571851" name="Freeform 11"/>
          <p:cNvSpPr>
            <a:spLocks/>
          </p:cNvSpPr>
          <p:nvPr/>
        </p:nvSpPr>
        <p:spPr bwMode="auto">
          <a:xfrm>
            <a:off x="2868613" y="5657850"/>
            <a:ext cx="1538287" cy="411163"/>
          </a:xfrm>
          <a:custGeom>
            <a:avLst/>
            <a:gdLst>
              <a:gd name="T0" fmla="*/ 0 w 969"/>
              <a:gd name="T1" fmla="*/ 0 h 259"/>
              <a:gd name="T2" fmla="*/ 2147483647 w 969"/>
              <a:gd name="T3" fmla="*/ 2147483647 h 259"/>
              <a:gd name="T4" fmla="*/ 2147483647 w 969"/>
              <a:gd name="T5" fmla="*/ 2147483647 h 259"/>
              <a:gd name="T6" fmla="*/ 0 60000 65536"/>
              <a:gd name="T7" fmla="*/ 0 60000 65536"/>
              <a:gd name="T8" fmla="*/ 0 60000 65536"/>
              <a:gd name="T9" fmla="*/ 0 w 969"/>
              <a:gd name="T10" fmla="*/ 0 h 259"/>
              <a:gd name="T11" fmla="*/ 969 w 969"/>
              <a:gd name="T12" fmla="*/ 259 h 259"/>
            </a:gdLst>
            <a:ahLst/>
            <a:cxnLst>
              <a:cxn ang="T6">
                <a:pos x="T0" y="T1"/>
              </a:cxn>
              <a:cxn ang="T7">
                <a:pos x="T2" y="T3"/>
              </a:cxn>
              <a:cxn ang="T8">
                <a:pos x="T4" y="T5"/>
              </a:cxn>
            </a:cxnLst>
            <a:rect l="T9" t="T10" r="T11" b="T12"/>
            <a:pathLst>
              <a:path w="969" h="259">
                <a:moveTo>
                  <a:pt x="0" y="0"/>
                </a:moveTo>
                <a:cubicBezTo>
                  <a:pt x="107" y="42"/>
                  <a:pt x="479" y="245"/>
                  <a:pt x="640" y="252"/>
                </a:cubicBezTo>
                <a:cubicBezTo>
                  <a:pt x="801" y="259"/>
                  <a:pt x="901" y="87"/>
                  <a:pt x="969" y="44"/>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52" name="Freeform 12"/>
          <p:cNvSpPr>
            <a:spLocks/>
          </p:cNvSpPr>
          <p:nvPr/>
        </p:nvSpPr>
        <p:spPr bwMode="auto">
          <a:xfrm>
            <a:off x="1303338" y="5640388"/>
            <a:ext cx="1528762" cy="436562"/>
          </a:xfrm>
          <a:custGeom>
            <a:avLst/>
            <a:gdLst>
              <a:gd name="T0" fmla="*/ 2147483647 w 963"/>
              <a:gd name="T1" fmla="*/ 0 h 275"/>
              <a:gd name="T2" fmla="*/ 2147483647 w 963"/>
              <a:gd name="T3" fmla="*/ 2147483647 h 275"/>
              <a:gd name="T4" fmla="*/ 0 w 963"/>
              <a:gd name="T5" fmla="*/ 2147483647 h 275"/>
              <a:gd name="T6" fmla="*/ 0 60000 65536"/>
              <a:gd name="T7" fmla="*/ 0 60000 65536"/>
              <a:gd name="T8" fmla="*/ 0 60000 65536"/>
              <a:gd name="T9" fmla="*/ 0 w 963"/>
              <a:gd name="T10" fmla="*/ 0 h 275"/>
              <a:gd name="T11" fmla="*/ 963 w 963"/>
              <a:gd name="T12" fmla="*/ 275 h 275"/>
            </a:gdLst>
            <a:ahLst/>
            <a:cxnLst>
              <a:cxn ang="T6">
                <a:pos x="T0" y="T1"/>
              </a:cxn>
              <a:cxn ang="T7">
                <a:pos x="T2" y="T3"/>
              </a:cxn>
              <a:cxn ang="T8">
                <a:pos x="T4" y="T5"/>
              </a:cxn>
            </a:cxnLst>
            <a:rect l="T9" t="T10" r="T11" b="T12"/>
            <a:pathLst>
              <a:path w="963" h="275">
                <a:moveTo>
                  <a:pt x="963" y="0"/>
                </a:moveTo>
                <a:cubicBezTo>
                  <a:pt x="834" y="45"/>
                  <a:pt x="347" y="261"/>
                  <a:pt x="186" y="268"/>
                </a:cubicBezTo>
                <a:cubicBezTo>
                  <a:pt x="25" y="275"/>
                  <a:pt x="39" y="87"/>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53" name="Rectangle 13"/>
          <p:cNvSpPr>
            <a:spLocks noChangeArrowheads="1"/>
          </p:cNvSpPr>
          <p:nvPr/>
        </p:nvSpPr>
        <p:spPr bwMode="auto">
          <a:xfrm>
            <a:off x="3392488" y="5373688"/>
            <a:ext cx="509587" cy="350837"/>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571854" name="Freeform 14"/>
          <p:cNvSpPr>
            <a:spLocks/>
          </p:cNvSpPr>
          <p:nvPr/>
        </p:nvSpPr>
        <p:spPr bwMode="auto">
          <a:xfrm>
            <a:off x="3619500" y="5626100"/>
            <a:ext cx="755650" cy="303213"/>
          </a:xfrm>
          <a:custGeom>
            <a:avLst/>
            <a:gdLst>
              <a:gd name="T0" fmla="*/ 0 w 1440"/>
              <a:gd name="T1" fmla="*/ 0 h 346"/>
              <a:gd name="T2" fmla="*/ 2147483647 w 1440"/>
              <a:gd name="T3" fmla="*/ 2147483647 h 346"/>
              <a:gd name="T4" fmla="*/ 2147483647 w 1440"/>
              <a:gd name="T5" fmla="*/ 2147483647 h 346"/>
              <a:gd name="T6" fmla="*/ 0 60000 65536"/>
              <a:gd name="T7" fmla="*/ 0 60000 65536"/>
              <a:gd name="T8" fmla="*/ 0 60000 65536"/>
              <a:gd name="T9" fmla="*/ 0 w 1440"/>
              <a:gd name="T10" fmla="*/ 0 h 346"/>
              <a:gd name="T11" fmla="*/ 1440 w 1440"/>
              <a:gd name="T12" fmla="*/ 346 h 346"/>
            </a:gdLst>
            <a:ahLst/>
            <a:cxnLst>
              <a:cxn ang="T6">
                <a:pos x="T0" y="T1"/>
              </a:cxn>
              <a:cxn ang="T7">
                <a:pos x="T2" y="T3"/>
              </a:cxn>
              <a:cxn ang="T8">
                <a:pos x="T4" y="T5"/>
              </a:cxn>
            </a:cxnLst>
            <a:rect l="T9" t="T10" r="T11" b="T12"/>
            <a:pathLst>
              <a:path w="1440" h="346">
                <a:moveTo>
                  <a:pt x="0" y="0"/>
                </a:moveTo>
                <a:cubicBezTo>
                  <a:pt x="79" y="165"/>
                  <a:pt x="159" y="330"/>
                  <a:pt x="399" y="338"/>
                </a:cubicBezTo>
                <a:cubicBezTo>
                  <a:pt x="639" y="346"/>
                  <a:pt x="1039" y="195"/>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55" name="Freeform 15"/>
          <p:cNvSpPr>
            <a:spLocks/>
          </p:cNvSpPr>
          <p:nvPr/>
        </p:nvSpPr>
        <p:spPr bwMode="auto">
          <a:xfrm>
            <a:off x="1258888" y="5651500"/>
            <a:ext cx="2298700" cy="458788"/>
          </a:xfrm>
          <a:custGeom>
            <a:avLst/>
            <a:gdLst>
              <a:gd name="T0" fmla="*/ 2147483647 w 1448"/>
              <a:gd name="T1" fmla="*/ 0 h 289"/>
              <a:gd name="T2" fmla="*/ 2147483647 w 1448"/>
              <a:gd name="T3" fmla="*/ 2147483647 h 289"/>
              <a:gd name="T4" fmla="*/ 2147483647 w 1448"/>
              <a:gd name="T5" fmla="*/ 2147483647 h 289"/>
              <a:gd name="T6" fmla="*/ 0 60000 65536"/>
              <a:gd name="T7" fmla="*/ 0 60000 65536"/>
              <a:gd name="T8" fmla="*/ 0 60000 65536"/>
              <a:gd name="T9" fmla="*/ 0 w 1448"/>
              <a:gd name="T10" fmla="*/ 0 h 289"/>
              <a:gd name="T11" fmla="*/ 1448 w 1448"/>
              <a:gd name="T12" fmla="*/ 289 h 289"/>
            </a:gdLst>
            <a:ahLst/>
            <a:cxnLst>
              <a:cxn ang="T6">
                <a:pos x="T0" y="T1"/>
              </a:cxn>
              <a:cxn ang="T7">
                <a:pos x="T2" y="T3"/>
              </a:cxn>
              <a:cxn ang="T8">
                <a:pos x="T4" y="T5"/>
              </a:cxn>
            </a:cxnLst>
            <a:rect l="T9" t="T10" r="T11" b="T12"/>
            <a:pathLst>
              <a:path w="1448" h="289">
                <a:moveTo>
                  <a:pt x="1448" y="0"/>
                </a:moveTo>
                <a:cubicBezTo>
                  <a:pt x="1246" y="47"/>
                  <a:pt x="472" y="277"/>
                  <a:pt x="236" y="283"/>
                </a:cubicBezTo>
                <a:cubicBezTo>
                  <a:pt x="0" y="289"/>
                  <a:pt x="74" y="90"/>
                  <a:pt x="31"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56" name="Rectangle 16"/>
          <p:cNvSpPr>
            <a:spLocks noChangeArrowheads="1"/>
          </p:cNvSpPr>
          <p:nvPr/>
        </p:nvSpPr>
        <p:spPr bwMode="auto">
          <a:xfrm>
            <a:off x="4972050" y="5370513"/>
            <a:ext cx="509588" cy="350837"/>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571857" name="Freeform 17"/>
          <p:cNvSpPr>
            <a:spLocks/>
          </p:cNvSpPr>
          <p:nvPr/>
        </p:nvSpPr>
        <p:spPr bwMode="auto">
          <a:xfrm>
            <a:off x="4478338" y="5630863"/>
            <a:ext cx="825500" cy="352425"/>
          </a:xfrm>
          <a:custGeom>
            <a:avLst/>
            <a:gdLst>
              <a:gd name="T0" fmla="*/ 2147483647 w 520"/>
              <a:gd name="T1" fmla="*/ 0 h 222"/>
              <a:gd name="T2" fmla="*/ 2147483647 w 520"/>
              <a:gd name="T3" fmla="*/ 2147483647 h 222"/>
              <a:gd name="T4" fmla="*/ 0 w 520"/>
              <a:gd name="T5" fmla="*/ 2147483647 h 222"/>
              <a:gd name="T6" fmla="*/ 0 60000 65536"/>
              <a:gd name="T7" fmla="*/ 0 60000 65536"/>
              <a:gd name="T8" fmla="*/ 0 60000 65536"/>
              <a:gd name="T9" fmla="*/ 0 w 520"/>
              <a:gd name="T10" fmla="*/ 0 h 222"/>
              <a:gd name="T11" fmla="*/ 520 w 520"/>
              <a:gd name="T12" fmla="*/ 222 h 222"/>
            </a:gdLst>
            <a:ahLst/>
            <a:cxnLst>
              <a:cxn ang="T6">
                <a:pos x="T0" y="T1"/>
              </a:cxn>
              <a:cxn ang="T7">
                <a:pos x="T2" y="T3"/>
              </a:cxn>
              <a:cxn ang="T8">
                <a:pos x="T4" y="T5"/>
              </a:cxn>
            </a:cxnLst>
            <a:rect l="T9" t="T10" r="T11" b="T12"/>
            <a:pathLst>
              <a:path w="520" h="222">
                <a:moveTo>
                  <a:pt x="520" y="0"/>
                </a:moveTo>
                <a:cubicBezTo>
                  <a:pt x="403" y="105"/>
                  <a:pt x="286" y="210"/>
                  <a:pt x="199" y="216"/>
                </a:cubicBezTo>
                <a:cubicBezTo>
                  <a:pt x="112" y="222"/>
                  <a:pt x="56" y="130"/>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58" name="Freeform 18"/>
          <p:cNvSpPr>
            <a:spLocks/>
          </p:cNvSpPr>
          <p:nvPr/>
        </p:nvSpPr>
        <p:spPr bwMode="auto">
          <a:xfrm>
            <a:off x="5321300" y="5638800"/>
            <a:ext cx="2286000" cy="530225"/>
          </a:xfrm>
          <a:custGeom>
            <a:avLst/>
            <a:gdLst>
              <a:gd name="T0" fmla="*/ 0 w 1440"/>
              <a:gd name="T1" fmla="*/ 0 h 334"/>
              <a:gd name="T2" fmla="*/ 2147483647 w 1440"/>
              <a:gd name="T3" fmla="*/ 2147483647 h 334"/>
              <a:gd name="T4" fmla="*/ 2147483647 w 1440"/>
              <a:gd name="T5" fmla="*/ 2147483647 h 334"/>
              <a:gd name="T6" fmla="*/ 0 60000 65536"/>
              <a:gd name="T7" fmla="*/ 0 60000 65536"/>
              <a:gd name="T8" fmla="*/ 0 60000 65536"/>
              <a:gd name="T9" fmla="*/ 0 w 1440"/>
              <a:gd name="T10" fmla="*/ 0 h 334"/>
              <a:gd name="T11" fmla="*/ 1440 w 1440"/>
              <a:gd name="T12" fmla="*/ 334 h 334"/>
            </a:gdLst>
            <a:ahLst/>
            <a:cxnLst>
              <a:cxn ang="T6">
                <a:pos x="T0" y="T1"/>
              </a:cxn>
              <a:cxn ang="T7">
                <a:pos x="T2" y="T3"/>
              </a:cxn>
              <a:cxn ang="T8">
                <a:pos x="T4" y="T5"/>
              </a:cxn>
            </a:cxnLst>
            <a:rect l="T9" t="T10" r="T11" b="T12"/>
            <a:pathLst>
              <a:path w="1440" h="334">
                <a:moveTo>
                  <a:pt x="0" y="0"/>
                </a:moveTo>
                <a:cubicBezTo>
                  <a:pt x="185" y="54"/>
                  <a:pt x="868" y="320"/>
                  <a:pt x="1108" y="327"/>
                </a:cubicBezTo>
                <a:cubicBezTo>
                  <a:pt x="1348" y="334"/>
                  <a:pt x="1371" y="104"/>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59" name="Rectangle 19"/>
          <p:cNvSpPr>
            <a:spLocks noChangeArrowheads="1"/>
          </p:cNvSpPr>
          <p:nvPr/>
        </p:nvSpPr>
        <p:spPr bwMode="auto">
          <a:xfrm>
            <a:off x="5767388" y="5383213"/>
            <a:ext cx="509587" cy="350837"/>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571860" name="Freeform 20"/>
          <p:cNvSpPr>
            <a:spLocks/>
          </p:cNvSpPr>
          <p:nvPr/>
        </p:nvSpPr>
        <p:spPr bwMode="auto">
          <a:xfrm>
            <a:off x="6064250" y="5670550"/>
            <a:ext cx="1538288" cy="411163"/>
          </a:xfrm>
          <a:custGeom>
            <a:avLst/>
            <a:gdLst>
              <a:gd name="T0" fmla="*/ 0 w 969"/>
              <a:gd name="T1" fmla="*/ 0 h 259"/>
              <a:gd name="T2" fmla="*/ 2147483647 w 969"/>
              <a:gd name="T3" fmla="*/ 2147483647 h 259"/>
              <a:gd name="T4" fmla="*/ 2147483647 w 969"/>
              <a:gd name="T5" fmla="*/ 2147483647 h 259"/>
              <a:gd name="T6" fmla="*/ 0 60000 65536"/>
              <a:gd name="T7" fmla="*/ 0 60000 65536"/>
              <a:gd name="T8" fmla="*/ 0 60000 65536"/>
              <a:gd name="T9" fmla="*/ 0 w 969"/>
              <a:gd name="T10" fmla="*/ 0 h 259"/>
              <a:gd name="T11" fmla="*/ 969 w 969"/>
              <a:gd name="T12" fmla="*/ 259 h 259"/>
            </a:gdLst>
            <a:ahLst/>
            <a:cxnLst>
              <a:cxn ang="T6">
                <a:pos x="T0" y="T1"/>
              </a:cxn>
              <a:cxn ang="T7">
                <a:pos x="T2" y="T3"/>
              </a:cxn>
              <a:cxn ang="T8">
                <a:pos x="T4" y="T5"/>
              </a:cxn>
            </a:cxnLst>
            <a:rect l="T9" t="T10" r="T11" b="T12"/>
            <a:pathLst>
              <a:path w="969" h="259">
                <a:moveTo>
                  <a:pt x="0" y="0"/>
                </a:moveTo>
                <a:cubicBezTo>
                  <a:pt x="107" y="42"/>
                  <a:pt x="479" y="245"/>
                  <a:pt x="640" y="252"/>
                </a:cubicBezTo>
                <a:cubicBezTo>
                  <a:pt x="801" y="259"/>
                  <a:pt x="901" y="87"/>
                  <a:pt x="969" y="44"/>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61" name="Freeform 21"/>
          <p:cNvSpPr>
            <a:spLocks/>
          </p:cNvSpPr>
          <p:nvPr/>
        </p:nvSpPr>
        <p:spPr bwMode="auto">
          <a:xfrm>
            <a:off x="4498975" y="5653088"/>
            <a:ext cx="1528763" cy="436562"/>
          </a:xfrm>
          <a:custGeom>
            <a:avLst/>
            <a:gdLst>
              <a:gd name="T0" fmla="*/ 2147483647 w 963"/>
              <a:gd name="T1" fmla="*/ 0 h 275"/>
              <a:gd name="T2" fmla="*/ 2147483647 w 963"/>
              <a:gd name="T3" fmla="*/ 2147483647 h 275"/>
              <a:gd name="T4" fmla="*/ 0 w 963"/>
              <a:gd name="T5" fmla="*/ 2147483647 h 275"/>
              <a:gd name="T6" fmla="*/ 0 60000 65536"/>
              <a:gd name="T7" fmla="*/ 0 60000 65536"/>
              <a:gd name="T8" fmla="*/ 0 60000 65536"/>
              <a:gd name="T9" fmla="*/ 0 w 963"/>
              <a:gd name="T10" fmla="*/ 0 h 275"/>
              <a:gd name="T11" fmla="*/ 963 w 963"/>
              <a:gd name="T12" fmla="*/ 275 h 275"/>
            </a:gdLst>
            <a:ahLst/>
            <a:cxnLst>
              <a:cxn ang="T6">
                <a:pos x="T0" y="T1"/>
              </a:cxn>
              <a:cxn ang="T7">
                <a:pos x="T2" y="T3"/>
              </a:cxn>
              <a:cxn ang="T8">
                <a:pos x="T4" y="T5"/>
              </a:cxn>
            </a:cxnLst>
            <a:rect l="T9" t="T10" r="T11" b="T12"/>
            <a:pathLst>
              <a:path w="963" h="275">
                <a:moveTo>
                  <a:pt x="963" y="0"/>
                </a:moveTo>
                <a:cubicBezTo>
                  <a:pt x="834" y="45"/>
                  <a:pt x="347" y="261"/>
                  <a:pt x="186" y="268"/>
                </a:cubicBezTo>
                <a:cubicBezTo>
                  <a:pt x="25" y="275"/>
                  <a:pt x="39" y="87"/>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62" name="Rectangle 22"/>
          <p:cNvSpPr>
            <a:spLocks noChangeArrowheads="1"/>
          </p:cNvSpPr>
          <p:nvPr/>
        </p:nvSpPr>
        <p:spPr bwMode="auto">
          <a:xfrm>
            <a:off x="6534150" y="5376863"/>
            <a:ext cx="509588" cy="350837"/>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571863" name="Freeform 23"/>
          <p:cNvSpPr>
            <a:spLocks/>
          </p:cNvSpPr>
          <p:nvPr/>
        </p:nvSpPr>
        <p:spPr bwMode="auto">
          <a:xfrm>
            <a:off x="6815138" y="5638800"/>
            <a:ext cx="755650" cy="303213"/>
          </a:xfrm>
          <a:custGeom>
            <a:avLst/>
            <a:gdLst>
              <a:gd name="T0" fmla="*/ 0 w 1440"/>
              <a:gd name="T1" fmla="*/ 0 h 346"/>
              <a:gd name="T2" fmla="*/ 2147483647 w 1440"/>
              <a:gd name="T3" fmla="*/ 2147483647 h 346"/>
              <a:gd name="T4" fmla="*/ 2147483647 w 1440"/>
              <a:gd name="T5" fmla="*/ 2147483647 h 346"/>
              <a:gd name="T6" fmla="*/ 0 60000 65536"/>
              <a:gd name="T7" fmla="*/ 0 60000 65536"/>
              <a:gd name="T8" fmla="*/ 0 60000 65536"/>
              <a:gd name="T9" fmla="*/ 0 w 1440"/>
              <a:gd name="T10" fmla="*/ 0 h 346"/>
              <a:gd name="T11" fmla="*/ 1440 w 1440"/>
              <a:gd name="T12" fmla="*/ 346 h 346"/>
            </a:gdLst>
            <a:ahLst/>
            <a:cxnLst>
              <a:cxn ang="T6">
                <a:pos x="T0" y="T1"/>
              </a:cxn>
              <a:cxn ang="T7">
                <a:pos x="T2" y="T3"/>
              </a:cxn>
              <a:cxn ang="T8">
                <a:pos x="T4" y="T5"/>
              </a:cxn>
            </a:cxnLst>
            <a:rect l="T9" t="T10" r="T11" b="T12"/>
            <a:pathLst>
              <a:path w="1440" h="346">
                <a:moveTo>
                  <a:pt x="0" y="0"/>
                </a:moveTo>
                <a:cubicBezTo>
                  <a:pt x="79" y="165"/>
                  <a:pt x="159" y="330"/>
                  <a:pt x="399" y="338"/>
                </a:cubicBezTo>
                <a:cubicBezTo>
                  <a:pt x="639" y="346"/>
                  <a:pt x="1039" y="195"/>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64" name="Freeform 24"/>
          <p:cNvSpPr>
            <a:spLocks/>
          </p:cNvSpPr>
          <p:nvPr/>
        </p:nvSpPr>
        <p:spPr bwMode="auto">
          <a:xfrm>
            <a:off x="4454525" y="5664200"/>
            <a:ext cx="2298700" cy="458788"/>
          </a:xfrm>
          <a:custGeom>
            <a:avLst/>
            <a:gdLst>
              <a:gd name="T0" fmla="*/ 2147483647 w 1448"/>
              <a:gd name="T1" fmla="*/ 0 h 289"/>
              <a:gd name="T2" fmla="*/ 2147483647 w 1448"/>
              <a:gd name="T3" fmla="*/ 2147483647 h 289"/>
              <a:gd name="T4" fmla="*/ 2147483647 w 1448"/>
              <a:gd name="T5" fmla="*/ 2147483647 h 289"/>
              <a:gd name="T6" fmla="*/ 0 60000 65536"/>
              <a:gd name="T7" fmla="*/ 0 60000 65536"/>
              <a:gd name="T8" fmla="*/ 0 60000 65536"/>
              <a:gd name="T9" fmla="*/ 0 w 1448"/>
              <a:gd name="T10" fmla="*/ 0 h 289"/>
              <a:gd name="T11" fmla="*/ 1448 w 1448"/>
              <a:gd name="T12" fmla="*/ 289 h 289"/>
            </a:gdLst>
            <a:ahLst/>
            <a:cxnLst>
              <a:cxn ang="T6">
                <a:pos x="T0" y="T1"/>
              </a:cxn>
              <a:cxn ang="T7">
                <a:pos x="T2" y="T3"/>
              </a:cxn>
              <a:cxn ang="T8">
                <a:pos x="T4" y="T5"/>
              </a:cxn>
            </a:cxnLst>
            <a:rect l="T9" t="T10" r="T11" b="T12"/>
            <a:pathLst>
              <a:path w="1448" h="289">
                <a:moveTo>
                  <a:pt x="1448" y="0"/>
                </a:moveTo>
                <a:cubicBezTo>
                  <a:pt x="1246" y="47"/>
                  <a:pt x="472" y="277"/>
                  <a:pt x="236" y="283"/>
                </a:cubicBezTo>
                <a:cubicBezTo>
                  <a:pt x="0" y="289"/>
                  <a:pt x="74" y="90"/>
                  <a:pt x="31"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65" name="Freeform 25"/>
          <p:cNvSpPr>
            <a:spLocks/>
          </p:cNvSpPr>
          <p:nvPr/>
        </p:nvSpPr>
        <p:spPr bwMode="auto">
          <a:xfrm>
            <a:off x="1308100" y="5494338"/>
            <a:ext cx="3146425" cy="696912"/>
          </a:xfrm>
          <a:custGeom>
            <a:avLst/>
            <a:gdLst>
              <a:gd name="T0" fmla="*/ 2147483647 w 1982"/>
              <a:gd name="T1" fmla="*/ 0 h 439"/>
              <a:gd name="T2" fmla="*/ 2147483647 w 1982"/>
              <a:gd name="T3" fmla="*/ 2147483647 h 439"/>
              <a:gd name="T4" fmla="*/ 0 w 1982"/>
              <a:gd name="T5" fmla="*/ 2147483647 h 439"/>
              <a:gd name="T6" fmla="*/ 0 60000 65536"/>
              <a:gd name="T7" fmla="*/ 0 60000 65536"/>
              <a:gd name="T8" fmla="*/ 0 60000 65536"/>
              <a:gd name="T9" fmla="*/ 0 w 1982"/>
              <a:gd name="T10" fmla="*/ 0 h 439"/>
              <a:gd name="T11" fmla="*/ 1982 w 1982"/>
              <a:gd name="T12" fmla="*/ 439 h 439"/>
            </a:gdLst>
            <a:ahLst/>
            <a:cxnLst>
              <a:cxn ang="T6">
                <a:pos x="T0" y="T1"/>
              </a:cxn>
              <a:cxn ang="T7">
                <a:pos x="T2" y="T3"/>
              </a:cxn>
              <a:cxn ang="T8">
                <a:pos x="T4" y="T5"/>
              </a:cxn>
            </a:cxnLst>
            <a:rect l="T9" t="T10" r="T11" b="T12"/>
            <a:pathLst>
              <a:path w="1982" h="439">
                <a:moveTo>
                  <a:pt x="1982" y="0"/>
                </a:moveTo>
                <a:cubicBezTo>
                  <a:pt x="1626" y="218"/>
                  <a:pt x="1271" y="437"/>
                  <a:pt x="941" y="438"/>
                </a:cubicBezTo>
                <a:cubicBezTo>
                  <a:pt x="611" y="439"/>
                  <a:pt x="157" y="78"/>
                  <a:pt x="0" y="6"/>
                </a:cubicBezTo>
              </a:path>
            </a:pathLst>
          </a:custGeom>
          <a:noFill/>
          <a:ln w="2540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66" name="Freeform 26"/>
          <p:cNvSpPr>
            <a:spLocks/>
          </p:cNvSpPr>
          <p:nvPr/>
        </p:nvSpPr>
        <p:spPr bwMode="auto">
          <a:xfrm>
            <a:off x="4468813" y="5497513"/>
            <a:ext cx="3146425" cy="696912"/>
          </a:xfrm>
          <a:custGeom>
            <a:avLst/>
            <a:gdLst>
              <a:gd name="T0" fmla="*/ 2147483647 w 1982"/>
              <a:gd name="T1" fmla="*/ 0 h 439"/>
              <a:gd name="T2" fmla="*/ 2147483647 w 1982"/>
              <a:gd name="T3" fmla="*/ 2147483647 h 439"/>
              <a:gd name="T4" fmla="*/ 0 w 1982"/>
              <a:gd name="T5" fmla="*/ 2147483647 h 439"/>
              <a:gd name="T6" fmla="*/ 0 60000 65536"/>
              <a:gd name="T7" fmla="*/ 0 60000 65536"/>
              <a:gd name="T8" fmla="*/ 0 60000 65536"/>
              <a:gd name="T9" fmla="*/ 0 w 1982"/>
              <a:gd name="T10" fmla="*/ 0 h 439"/>
              <a:gd name="T11" fmla="*/ 1982 w 1982"/>
              <a:gd name="T12" fmla="*/ 439 h 439"/>
            </a:gdLst>
            <a:ahLst/>
            <a:cxnLst>
              <a:cxn ang="T6">
                <a:pos x="T0" y="T1"/>
              </a:cxn>
              <a:cxn ang="T7">
                <a:pos x="T2" y="T3"/>
              </a:cxn>
              <a:cxn ang="T8">
                <a:pos x="T4" y="T5"/>
              </a:cxn>
            </a:cxnLst>
            <a:rect l="T9" t="T10" r="T11" b="T12"/>
            <a:pathLst>
              <a:path w="1982" h="439">
                <a:moveTo>
                  <a:pt x="1982" y="0"/>
                </a:moveTo>
                <a:cubicBezTo>
                  <a:pt x="1626" y="218"/>
                  <a:pt x="1271" y="437"/>
                  <a:pt x="941" y="438"/>
                </a:cubicBezTo>
                <a:cubicBezTo>
                  <a:pt x="611" y="439"/>
                  <a:pt x="157" y="78"/>
                  <a:pt x="0" y="6"/>
                </a:cubicBezTo>
              </a:path>
            </a:pathLst>
          </a:custGeom>
          <a:noFill/>
          <a:ln w="2540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67" name="Rectangle 27"/>
          <p:cNvSpPr>
            <a:spLocks noChangeArrowheads="1"/>
          </p:cNvSpPr>
          <p:nvPr/>
        </p:nvSpPr>
        <p:spPr bwMode="auto">
          <a:xfrm>
            <a:off x="1042988" y="2924175"/>
            <a:ext cx="509587"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68" name="Rectangle 28"/>
          <p:cNvSpPr>
            <a:spLocks noChangeArrowheads="1"/>
          </p:cNvSpPr>
          <p:nvPr/>
        </p:nvSpPr>
        <p:spPr bwMode="auto">
          <a:xfrm>
            <a:off x="4211638" y="2924175"/>
            <a:ext cx="509587"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69" name="Rectangle 29"/>
          <p:cNvSpPr>
            <a:spLocks noChangeArrowheads="1"/>
          </p:cNvSpPr>
          <p:nvPr/>
        </p:nvSpPr>
        <p:spPr bwMode="auto">
          <a:xfrm>
            <a:off x="7380288" y="2924175"/>
            <a:ext cx="509587"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70" name="Rectangle 30"/>
          <p:cNvSpPr>
            <a:spLocks noChangeArrowheads="1"/>
          </p:cNvSpPr>
          <p:nvPr/>
        </p:nvSpPr>
        <p:spPr bwMode="auto">
          <a:xfrm>
            <a:off x="6588125" y="2924175"/>
            <a:ext cx="509588"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71" name="Rectangle 31"/>
          <p:cNvSpPr>
            <a:spLocks noChangeArrowheads="1"/>
          </p:cNvSpPr>
          <p:nvPr/>
        </p:nvSpPr>
        <p:spPr bwMode="auto">
          <a:xfrm>
            <a:off x="5795963" y="2924175"/>
            <a:ext cx="509587"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72" name="Rectangle 32"/>
          <p:cNvSpPr>
            <a:spLocks noChangeArrowheads="1"/>
          </p:cNvSpPr>
          <p:nvPr/>
        </p:nvSpPr>
        <p:spPr bwMode="auto">
          <a:xfrm>
            <a:off x="5003800" y="2924175"/>
            <a:ext cx="509588"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73" name="Rectangle 33"/>
          <p:cNvSpPr>
            <a:spLocks noChangeArrowheads="1"/>
          </p:cNvSpPr>
          <p:nvPr/>
        </p:nvSpPr>
        <p:spPr bwMode="auto">
          <a:xfrm>
            <a:off x="3419475" y="2924175"/>
            <a:ext cx="509588"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74" name="Rectangle 34"/>
          <p:cNvSpPr>
            <a:spLocks noChangeArrowheads="1"/>
          </p:cNvSpPr>
          <p:nvPr/>
        </p:nvSpPr>
        <p:spPr bwMode="auto">
          <a:xfrm>
            <a:off x="2627313" y="2924175"/>
            <a:ext cx="509587"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75" name="Rectangle 35"/>
          <p:cNvSpPr>
            <a:spLocks noChangeArrowheads="1"/>
          </p:cNvSpPr>
          <p:nvPr/>
        </p:nvSpPr>
        <p:spPr bwMode="auto">
          <a:xfrm>
            <a:off x="1835150" y="2924175"/>
            <a:ext cx="509588"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76" name="Line 36"/>
          <p:cNvSpPr>
            <a:spLocks noChangeShapeType="1"/>
          </p:cNvSpPr>
          <p:nvPr/>
        </p:nvSpPr>
        <p:spPr bwMode="auto">
          <a:xfrm>
            <a:off x="1331913" y="3716338"/>
            <a:ext cx="0" cy="1081087"/>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 name="Group 37"/>
          <p:cNvGrpSpPr>
            <a:grpSpLocks/>
          </p:cNvGrpSpPr>
          <p:nvPr/>
        </p:nvGrpSpPr>
        <p:grpSpPr bwMode="auto">
          <a:xfrm>
            <a:off x="1331913" y="3716338"/>
            <a:ext cx="3168650" cy="1368425"/>
            <a:chOff x="839" y="2341"/>
            <a:chExt cx="1996" cy="862"/>
          </a:xfrm>
        </p:grpSpPr>
        <p:sp>
          <p:nvSpPr>
            <p:cNvPr id="10316" name="Line 38"/>
            <p:cNvSpPr>
              <a:spLocks noChangeShapeType="1"/>
            </p:cNvSpPr>
            <p:nvPr/>
          </p:nvSpPr>
          <p:spPr bwMode="auto">
            <a:xfrm>
              <a:off x="2835" y="2341"/>
              <a:ext cx="0"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17" name="Line 39"/>
            <p:cNvSpPr>
              <a:spLocks noChangeShapeType="1"/>
            </p:cNvSpPr>
            <p:nvPr/>
          </p:nvSpPr>
          <p:spPr bwMode="auto">
            <a:xfrm>
              <a:off x="839" y="2341"/>
              <a:ext cx="1996"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 name="Group 40"/>
          <p:cNvGrpSpPr>
            <a:grpSpLocks/>
          </p:cNvGrpSpPr>
          <p:nvPr/>
        </p:nvGrpSpPr>
        <p:grpSpPr bwMode="auto">
          <a:xfrm>
            <a:off x="4500563" y="3716338"/>
            <a:ext cx="3168650" cy="1368425"/>
            <a:chOff x="2835" y="2341"/>
            <a:chExt cx="1996" cy="862"/>
          </a:xfrm>
        </p:grpSpPr>
        <p:sp>
          <p:nvSpPr>
            <p:cNvPr id="10314" name="Line 41"/>
            <p:cNvSpPr>
              <a:spLocks noChangeShapeType="1"/>
            </p:cNvSpPr>
            <p:nvPr/>
          </p:nvSpPr>
          <p:spPr bwMode="auto">
            <a:xfrm>
              <a:off x="4830" y="2341"/>
              <a:ext cx="0"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15" name="Line 42"/>
            <p:cNvSpPr>
              <a:spLocks noChangeShapeType="1"/>
            </p:cNvSpPr>
            <p:nvPr/>
          </p:nvSpPr>
          <p:spPr bwMode="auto">
            <a:xfrm>
              <a:off x="2835" y="2341"/>
              <a:ext cx="1996"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4" name="Group 43"/>
          <p:cNvGrpSpPr>
            <a:grpSpLocks/>
          </p:cNvGrpSpPr>
          <p:nvPr/>
        </p:nvGrpSpPr>
        <p:grpSpPr bwMode="auto">
          <a:xfrm>
            <a:off x="1331913" y="3716338"/>
            <a:ext cx="3168650" cy="1584325"/>
            <a:chOff x="839" y="2341"/>
            <a:chExt cx="1996" cy="998"/>
          </a:xfrm>
        </p:grpSpPr>
        <p:sp>
          <p:nvSpPr>
            <p:cNvPr id="10311" name="Line 44"/>
            <p:cNvSpPr>
              <a:spLocks noChangeShapeType="1"/>
            </p:cNvSpPr>
            <p:nvPr/>
          </p:nvSpPr>
          <p:spPr bwMode="auto">
            <a:xfrm>
              <a:off x="1338" y="2341"/>
              <a:ext cx="0"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12" name="Line 45"/>
            <p:cNvSpPr>
              <a:spLocks noChangeShapeType="1"/>
            </p:cNvSpPr>
            <p:nvPr/>
          </p:nvSpPr>
          <p:spPr bwMode="auto">
            <a:xfrm>
              <a:off x="839" y="2341"/>
              <a:ext cx="499"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13" name="Line 46"/>
            <p:cNvSpPr>
              <a:spLocks noChangeShapeType="1"/>
            </p:cNvSpPr>
            <p:nvPr/>
          </p:nvSpPr>
          <p:spPr bwMode="auto">
            <a:xfrm flipH="1">
              <a:off x="1338" y="2341"/>
              <a:ext cx="1497"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5" name="Group 47"/>
          <p:cNvGrpSpPr>
            <a:grpSpLocks/>
          </p:cNvGrpSpPr>
          <p:nvPr/>
        </p:nvGrpSpPr>
        <p:grpSpPr bwMode="auto">
          <a:xfrm>
            <a:off x="4500563" y="3716338"/>
            <a:ext cx="3168650" cy="1584325"/>
            <a:chOff x="2835" y="2341"/>
            <a:chExt cx="1996" cy="998"/>
          </a:xfrm>
        </p:grpSpPr>
        <p:sp>
          <p:nvSpPr>
            <p:cNvPr id="10308" name="Line 48"/>
            <p:cNvSpPr>
              <a:spLocks noChangeShapeType="1"/>
            </p:cNvSpPr>
            <p:nvPr/>
          </p:nvSpPr>
          <p:spPr bwMode="auto">
            <a:xfrm>
              <a:off x="3334" y="2341"/>
              <a:ext cx="0"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09" name="Line 49"/>
            <p:cNvSpPr>
              <a:spLocks noChangeShapeType="1"/>
            </p:cNvSpPr>
            <p:nvPr/>
          </p:nvSpPr>
          <p:spPr bwMode="auto">
            <a:xfrm>
              <a:off x="2835" y="2341"/>
              <a:ext cx="499"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10" name="Line 50"/>
            <p:cNvSpPr>
              <a:spLocks noChangeShapeType="1"/>
            </p:cNvSpPr>
            <p:nvPr/>
          </p:nvSpPr>
          <p:spPr bwMode="auto">
            <a:xfrm flipH="1">
              <a:off x="3334" y="2341"/>
              <a:ext cx="1497"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 name="Group 51"/>
          <p:cNvGrpSpPr>
            <a:grpSpLocks/>
          </p:cNvGrpSpPr>
          <p:nvPr/>
        </p:nvGrpSpPr>
        <p:grpSpPr bwMode="auto">
          <a:xfrm>
            <a:off x="1331913" y="3716338"/>
            <a:ext cx="3168650" cy="1584325"/>
            <a:chOff x="839" y="2341"/>
            <a:chExt cx="1996" cy="998"/>
          </a:xfrm>
        </p:grpSpPr>
        <p:sp>
          <p:nvSpPr>
            <p:cNvPr id="10305" name="Line 52"/>
            <p:cNvSpPr>
              <a:spLocks noChangeShapeType="1"/>
            </p:cNvSpPr>
            <p:nvPr/>
          </p:nvSpPr>
          <p:spPr bwMode="auto">
            <a:xfrm>
              <a:off x="1837" y="2341"/>
              <a:ext cx="0"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06" name="Line 53"/>
            <p:cNvSpPr>
              <a:spLocks noChangeShapeType="1"/>
            </p:cNvSpPr>
            <p:nvPr/>
          </p:nvSpPr>
          <p:spPr bwMode="auto">
            <a:xfrm>
              <a:off x="839" y="2341"/>
              <a:ext cx="998"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07" name="Line 54"/>
            <p:cNvSpPr>
              <a:spLocks noChangeShapeType="1"/>
            </p:cNvSpPr>
            <p:nvPr/>
          </p:nvSpPr>
          <p:spPr bwMode="auto">
            <a:xfrm flipH="1">
              <a:off x="1837" y="2341"/>
              <a:ext cx="998"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 name="Group 55"/>
          <p:cNvGrpSpPr>
            <a:grpSpLocks/>
          </p:cNvGrpSpPr>
          <p:nvPr/>
        </p:nvGrpSpPr>
        <p:grpSpPr bwMode="auto">
          <a:xfrm>
            <a:off x="4500563" y="3716338"/>
            <a:ext cx="3168650" cy="1584325"/>
            <a:chOff x="2835" y="2341"/>
            <a:chExt cx="1996" cy="998"/>
          </a:xfrm>
        </p:grpSpPr>
        <p:sp>
          <p:nvSpPr>
            <p:cNvPr id="10302" name="Line 56"/>
            <p:cNvSpPr>
              <a:spLocks noChangeShapeType="1"/>
            </p:cNvSpPr>
            <p:nvPr/>
          </p:nvSpPr>
          <p:spPr bwMode="auto">
            <a:xfrm>
              <a:off x="3833" y="2341"/>
              <a:ext cx="0"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03" name="Line 57"/>
            <p:cNvSpPr>
              <a:spLocks noChangeShapeType="1"/>
            </p:cNvSpPr>
            <p:nvPr/>
          </p:nvSpPr>
          <p:spPr bwMode="auto">
            <a:xfrm>
              <a:off x="2835" y="2341"/>
              <a:ext cx="998"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04" name="Line 58"/>
            <p:cNvSpPr>
              <a:spLocks noChangeShapeType="1"/>
            </p:cNvSpPr>
            <p:nvPr/>
          </p:nvSpPr>
          <p:spPr bwMode="auto">
            <a:xfrm flipH="1">
              <a:off x="3833" y="2341"/>
              <a:ext cx="998"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 name="Group 59"/>
          <p:cNvGrpSpPr>
            <a:grpSpLocks/>
          </p:cNvGrpSpPr>
          <p:nvPr/>
        </p:nvGrpSpPr>
        <p:grpSpPr bwMode="auto">
          <a:xfrm>
            <a:off x="1331913" y="3716338"/>
            <a:ext cx="3168650" cy="1584325"/>
            <a:chOff x="839" y="2341"/>
            <a:chExt cx="1996" cy="998"/>
          </a:xfrm>
        </p:grpSpPr>
        <p:sp>
          <p:nvSpPr>
            <p:cNvPr id="10299" name="Line 60"/>
            <p:cNvSpPr>
              <a:spLocks noChangeShapeType="1"/>
            </p:cNvSpPr>
            <p:nvPr/>
          </p:nvSpPr>
          <p:spPr bwMode="auto">
            <a:xfrm>
              <a:off x="2336" y="2341"/>
              <a:ext cx="0"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00" name="Line 61"/>
            <p:cNvSpPr>
              <a:spLocks noChangeShapeType="1"/>
            </p:cNvSpPr>
            <p:nvPr/>
          </p:nvSpPr>
          <p:spPr bwMode="auto">
            <a:xfrm>
              <a:off x="839" y="2341"/>
              <a:ext cx="1497"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01" name="Line 62"/>
            <p:cNvSpPr>
              <a:spLocks noChangeShapeType="1"/>
            </p:cNvSpPr>
            <p:nvPr/>
          </p:nvSpPr>
          <p:spPr bwMode="auto">
            <a:xfrm flipH="1">
              <a:off x="2336" y="2341"/>
              <a:ext cx="499"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 name="Group 63"/>
          <p:cNvGrpSpPr>
            <a:grpSpLocks/>
          </p:cNvGrpSpPr>
          <p:nvPr/>
        </p:nvGrpSpPr>
        <p:grpSpPr bwMode="auto">
          <a:xfrm>
            <a:off x="4500563" y="3716338"/>
            <a:ext cx="3168650" cy="1584325"/>
            <a:chOff x="2835" y="2341"/>
            <a:chExt cx="1996" cy="998"/>
          </a:xfrm>
        </p:grpSpPr>
        <p:sp>
          <p:nvSpPr>
            <p:cNvPr id="10296" name="Line 64"/>
            <p:cNvSpPr>
              <a:spLocks noChangeShapeType="1"/>
            </p:cNvSpPr>
            <p:nvPr/>
          </p:nvSpPr>
          <p:spPr bwMode="auto">
            <a:xfrm>
              <a:off x="4332" y="2341"/>
              <a:ext cx="0"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297" name="Line 65"/>
            <p:cNvSpPr>
              <a:spLocks noChangeShapeType="1"/>
            </p:cNvSpPr>
            <p:nvPr/>
          </p:nvSpPr>
          <p:spPr bwMode="auto">
            <a:xfrm>
              <a:off x="2835" y="2341"/>
              <a:ext cx="1497"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298" name="Line 66"/>
            <p:cNvSpPr>
              <a:spLocks noChangeShapeType="1"/>
            </p:cNvSpPr>
            <p:nvPr/>
          </p:nvSpPr>
          <p:spPr bwMode="auto">
            <a:xfrm flipH="1">
              <a:off x="4332" y="2341"/>
              <a:ext cx="499"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sp>
        <p:nvSpPr>
          <p:cNvPr id="1571907" name="Text Box 67"/>
          <p:cNvSpPr txBox="1">
            <a:spLocks noChangeArrowheads="1"/>
          </p:cNvSpPr>
          <p:nvPr/>
        </p:nvSpPr>
        <p:spPr bwMode="auto">
          <a:xfrm>
            <a:off x="395288" y="2997200"/>
            <a:ext cx="1522412" cy="650875"/>
          </a:xfrm>
          <a:prstGeom prst="rect">
            <a:avLst/>
          </a:prstGeom>
          <a:solidFill>
            <a:schemeClr val="bg1"/>
          </a:solidFill>
          <a:ln w="9525">
            <a:solidFill>
              <a:schemeClr val="tx1"/>
            </a:solidFill>
            <a:miter lim="800000"/>
            <a:headEnd/>
            <a:tailEnd/>
          </a:ln>
        </p:spPr>
        <p:txBody>
          <a:bodyPr wrap="none">
            <a:spAutoFit/>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r>
              <a:rPr lang="en-US" sz="1800" b="0"/>
              <a:t>I-Frames</a:t>
            </a:r>
          </a:p>
          <a:p>
            <a:r>
              <a:rPr lang="en-US" sz="1800" b="0"/>
              <a:t>“intra-coded”</a:t>
            </a:r>
          </a:p>
        </p:txBody>
      </p:sp>
      <p:sp>
        <p:nvSpPr>
          <p:cNvPr id="1571908" name="Text Box 68"/>
          <p:cNvSpPr txBox="1">
            <a:spLocks noChangeArrowheads="1"/>
          </p:cNvSpPr>
          <p:nvPr/>
        </p:nvSpPr>
        <p:spPr bwMode="auto">
          <a:xfrm>
            <a:off x="6659563" y="2997200"/>
            <a:ext cx="1846262" cy="650875"/>
          </a:xfrm>
          <a:prstGeom prst="rect">
            <a:avLst/>
          </a:prstGeom>
          <a:solidFill>
            <a:schemeClr val="bg1"/>
          </a:solidFill>
          <a:ln w="9525">
            <a:solidFill>
              <a:schemeClr val="tx1"/>
            </a:solidFill>
            <a:miter lim="800000"/>
            <a:headEnd/>
            <a:tailEnd/>
          </a:ln>
        </p:spPr>
        <p:txBody>
          <a:bodyPr wrap="none">
            <a:spAutoFit/>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a:r>
              <a:rPr lang="en-US" sz="1800" b="0"/>
              <a:t>P-Frames</a:t>
            </a:r>
          </a:p>
          <a:p>
            <a:pPr algn="ctr"/>
            <a:r>
              <a:rPr lang="en-US" sz="1800" b="0"/>
              <a:t>predictive coded</a:t>
            </a:r>
          </a:p>
        </p:txBody>
      </p:sp>
      <p:sp>
        <p:nvSpPr>
          <p:cNvPr id="1571909" name="Text Box 69"/>
          <p:cNvSpPr txBox="1">
            <a:spLocks noChangeArrowheads="1"/>
          </p:cNvSpPr>
          <p:nvPr/>
        </p:nvSpPr>
        <p:spPr bwMode="auto">
          <a:xfrm>
            <a:off x="2627313" y="2781300"/>
            <a:ext cx="1662112" cy="925513"/>
          </a:xfrm>
          <a:prstGeom prst="rect">
            <a:avLst/>
          </a:prstGeom>
          <a:solidFill>
            <a:schemeClr val="bg1"/>
          </a:solidFill>
          <a:ln w="9525">
            <a:solidFill>
              <a:schemeClr val="tx1"/>
            </a:solidFill>
            <a:miter lim="800000"/>
            <a:headEnd/>
            <a:tailEnd/>
          </a:ln>
        </p:spPr>
        <p:txBody>
          <a:bodyPr wrap="none">
            <a:spAutoFit/>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a:r>
              <a:rPr lang="en-US" sz="1800" b="0"/>
              <a:t>B-Frames</a:t>
            </a:r>
          </a:p>
          <a:p>
            <a:pPr algn="ctr"/>
            <a:r>
              <a:rPr lang="en-US" sz="1800" b="0"/>
              <a:t>bi-directionally</a:t>
            </a:r>
          </a:p>
          <a:p>
            <a:pPr algn="ctr"/>
            <a:r>
              <a:rPr lang="en-US" sz="1800" b="0"/>
              <a:t>coded</a:t>
            </a:r>
          </a:p>
        </p:txBody>
      </p:sp>
      <p:cxnSp>
        <p:nvCxnSpPr>
          <p:cNvPr id="1571910" name="AutoShape 70"/>
          <p:cNvCxnSpPr>
            <a:cxnSpLocks noChangeShapeType="1"/>
            <a:stCxn id="1571907" idx="2"/>
            <a:endCxn id="1571844" idx="0"/>
          </p:cNvCxnSpPr>
          <p:nvPr/>
        </p:nvCxnSpPr>
        <p:spPr bwMode="auto">
          <a:xfrm>
            <a:off x="1157288" y="3648075"/>
            <a:ext cx="117475" cy="1268413"/>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1" name="AutoShape 71"/>
          <p:cNvCxnSpPr>
            <a:cxnSpLocks noChangeShapeType="1"/>
            <a:stCxn id="1571908" idx="2"/>
            <a:endCxn id="1571846" idx="0"/>
          </p:cNvCxnSpPr>
          <p:nvPr/>
        </p:nvCxnSpPr>
        <p:spPr bwMode="auto">
          <a:xfrm flipH="1">
            <a:off x="4443413" y="3648075"/>
            <a:ext cx="3140075" cy="1517650"/>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2" name="AutoShape 72"/>
          <p:cNvCxnSpPr>
            <a:cxnSpLocks noChangeShapeType="1"/>
            <a:stCxn id="1571908" idx="2"/>
            <a:endCxn id="1571845" idx="0"/>
          </p:cNvCxnSpPr>
          <p:nvPr/>
        </p:nvCxnSpPr>
        <p:spPr bwMode="auto">
          <a:xfrm>
            <a:off x="7583488" y="3648075"/>
            <a:ext cx="4762" cy="1522413"/>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3" name="AutoShape 73"/>
          <p:cNvCxnSpPr>
            <a:cxnSpLocks noChangeShapeType="1"/>
            <a:stCxn id="1571909" idx="2"/>
            <a:endCxn id="1571847" idx="0"/>
          </p:cNvCxnSpPr>
          <p:nvPr/>
        </p:nvCxnSpPr>
        <p:spPr bwMode="auto">
          <a:xfrm flipH="1">
            <a:off x="2085975" y="3706813"/>
            <a:ext cx="1373188" cy="1660525"/>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4" name="AutoShape 74"/>
          <p:cNvCxnSpPr>
            <a:cxnSpLocks noChangeShapeType="1"/>
            <a:stCxn id="1571909" idx="2"/>
            <a:endCxn id="1571850" idx="0"/>
          </p:cNvCxnSpPr>
          <p:nvPr/>
        </p:nvCxnSpPr>
        <p:spPr bwMode="auto">
          <a:xfrm flipH="1">
            <a:off x="2881313" y="3706813"/>
            <a:ext cx="577850" cy="1673225"/>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5" name="AutoShape 75"/>
          <p:cNvCxnSpPr>
            <a:cxnSpLocks noChangeShapeType="1"/>
            <a:stCxn id="1571909" idx="2"/>
            <a:endCxn id="1571853" idx="0"/>
          </p:cNvCxnSpPr>
          <p:nvPr/>
        </p:nvCxnSpPr>
        <p:spPr bwMode="auto">
          <a:xfrm>
            <a:off x="3459163" y="3706813"/>
            <a:ext cx="188912" cy="1666875"/>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6" name="AutoShape 76"/>
          <p:cNvCxnSpPr>
            <a:cxnSpLocks noChangeShapeType="1"/>
            <a:stCxn id="1571909" idx="2"/>
            <a:endCxn id="1571856" idx="0"/>
          </p:cNvCxnSpPr>
          <p:nvPr/>
        </p:nvCxnSpPr>
        <p:spPr bwMode="auto">
          <a:xfrm>
            <a:off x="3459163" y="3706813"/>
            <a:ext cx="1768475" cy="1663700"/>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7" name="AutoShape 77"/>
          <p:cNvCxnSpPr>
            <a:cxnSpLocks noChangeShapeType="1"/>
            <a:stCxn id="1571909" idx="2"/>
            <a:endCxn id="1571859" idx="0"/>
          </p:cNvCxnSpPr>
          <p:nvPr/>
        </p:nvCxnSpPr>
        <p:spPr bwMode="auto">
          <a:xfrm>
            <a:off x="3459163" y="3706813"/>
            <a:ext cx="2563812" cy="1676400"/>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8" name="AutoShape 78"/>
          <p:cNvCxnSpPr>
            <a:cxnSpLocks noChangeShapeType="1"/>
            <a:stCxn id="1571909" idx="2"/>
            <a:endCxn id="1571862" idx="0"/>
          </p:cNvCxnSpPr>
          <p:nvPr/>
        </p:nvCxnSpPr>
        <p:spPr bwMode="auto">
          <a:xfrm>
            <a:off x="3459163" y="3706813"/>
            <a:ext cx="3330575" cy="1670050"/>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72581930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7186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7187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7187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718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57186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7187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7187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7187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71869"/>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571876"/>
                                        </p:tgtEl>
                                        <p:attrNameLst>
                                          <p:attrName>style.visibility</p:attrName>
                                        </p:attrNameLst>
                                      </p:cBhvr>
                                      <p:to>
                                        <p:strVal val="visible"/>
                                      </p:to>
                                    </p:set>
                                    <p:animEffect transition="in" filter="wipe(up)">
                                      <p:cBhvr>
                                        <p:cTn id="27" dur="500"/>
                                        <p:tgtEl>
                                          <p:spTgt spid="1571876"/>
                                        </p:tgtEl>
                                      </p:cBhvr>
                                    </p:animEffect>
                                  </p:childTnLst>
                                </p:cTn>
                              </p:par>
                            </p:childTnLst>
                          </p:cTn>
                        </p:par>
                        <p:par>
                          <p:cTn id="28" fill="hold" nodeType="afterGroup">
                            <p:stCondLst>
                              <p:cond delay="500"/>
                            </p:stCondLst>
                            <p:childTnLst>
                              <p:par>
                                <p:cTn id="29" presetID="1" presetClass="entr" presetSubtype="0" fill="hold" grpId="0" nodeType="afterEffect">
                                  <p:stCondLst>
                                    <p:cond delay="0"/>
                                  </p:stCondLst>
                                  <p:childTnLst>
                                    <p:set>
                                      <p:cBhvr>
                                        <p:cTn id="30" dur="1" fill="hold">
                                          <p:stCondLst>
                                            <p:cond delay="0"/>
                                          </p:stCondLst>
                                        </p:cTn>
                                        <p:tgtEl>
                                          <p:spTgt spid="157184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571907"/>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5719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xit" presetSubtype="0" fill="hold" grpId="1" nodeType="clickEffect">
                                  <p:stCondLst>
                                    <p:cond delay="0"/>
                                  </p:stCondLst>
                                  <p:childTnLst>
                                    <p:set>
                                      <p:cBhvr>
                                        <p:cTn id="38" dur="1" fill="hold">
                                          <p:stCondLst>
                                            <p:cond delay="0"/>
                                          </p:stCondLst>
                                        </p:cTn>
                                        <p:tgtEl>
                                          <p:spTgt spid="1571876"/>
                                        </p:tgtEl>
                                        <p:attrNameLst>
                                          <p:attrName>style.visibility</p:attrName>
                                        </p:attrNameLst>
                                      </p:cBhvr>
                                      <p:to>
                                        <p:strVal val="hidden"/>
                                      </p:to>
                                    </p:set>
                                  </p:childTnLst>
                                </p:cTn>
                              </p:par>
                              <p:par>
                                <p:cTn id="39" presetID="22" presetClass="entr" presetSubtype="1"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up)">
                                      <p:cBhvr>
                                        <p:cTn id="41" dur="500"/>
                                        <p:tgtEl>
                                          <p:spTgt spid="2"/>
                                        </p:tgtEl>
                                      </p:cBhvr>
                                    </p:animEffect>
                                  </p:childTnLst>
                                </p:cTn>
                              </p:par>
                            </p:childTnLst>
                          </p:cTn>
                        </p:par>
                        <p:par>
                          <p:cTn id="42" fill="hold" nodeType="afterGroup">
                            <p:stCondLst>
                              <p:cond delay="500"/>
                            </p:stCondLst>
                            <p:childTnLst>
                              <p:par>
                                <p:cTn id="43" presetID="1" presetClass="entr" presetSubtype="0" fill="hold" grpId="0" nodeType="afterEffect">
                                  <p:stCondLst>
                                    <p:cond delay="0"/>
                                  </p:stCondLst>
                                  <p:childTnLst>
                                    <p:set>
                                      <p:cBhvr>
                                        <p:cTn id="44" dur="1" fill="hold">
                                          <p:stCondLst>
                                            <p:cond delay="0"/>
                                          </p:stCondLst>
                                        </p:cTn>
                                        <p:tgtEl>
                                          <p:spTgt spid="1571846"/>
                                        </p:tgtEl>
                                        <p:attrNameLst>
                                          <p:attrName>style.visibility</p:attrName>
                                        </p:attrNameLst>
                                      </p:cBhvr>
                                      <p:to>
                                        <p:strVal val="visible"/>
                                      </p:to>
                                    </p:set>
                                  </p:childTnLst>
                                </p:cTn>
                              </p:par>
                              <p:par>
                                <p:cTn id="45" presetID="22" presetClass="entr" presetSubtype="1" fill="hold" nodeType="withEffect">
                                  <p:stCondLst>
                                    <p:cond delay="0"/>
                                  </p:stCondLst>
                                  <p:childTnLst>
                                    <p:set>
                                      <p:cBhvr>
                                        <p:cTn id="46" dur="1" fill="hold">
                                          <p:stCondLst>
                                            <p:cond delay="0"/>
                                          </p:stCondLst>
                                        </p:cTn>
                                        <p:tgtEl>
                                          <p:spTgt spid="3"/>
                                        </p:tgtEl>
                                        <p:attrNameLst>
                                          <p:attrName>style.visibility</p:attrName>
                                        </p:attrNameLst>
                                      </p:cBhvr>
                                      <p:to>
                                        <p:strVal val="visible"/>
                                      </p:to>
                                    </p:set>
                                    <p:animEffect transition="in" filter="wipe(up)">
                                      <p:cBhvr>
                                        <p:cTn id="47" dur="500"/>
                                        <p:tgtEl>
                                          <p:spTgt spid="3"/>
                                        </p:tgtEl>
                                      </p:cBhvr>
                                    </p:animEffect>
                                  </p:childTnLst>
                                </p:cTn>
                              </p:par>
                            </p:childTnLst>
                          </p:cTn>
                        </p:par>
                        <p:par>
                          <p:cTn id="48" fill="hold" nodeType="afterGroup">
                            <p:stCondLst>
                              <p:cond delay="1000"/>
                            </p:stCondLst>
                            <p:childTnLst>
                              <p:par>
                                <p:cTn id="49" presetID="1" presetClass="entr" presetSubtype="0" fill="hold" grpId="0" nodeType="afterEffect">
                                  <p:stCondLst>
                                    <p:cond delay="0"/>
                                  </p:stCondLst>
                                  <p:childTnLst>
                                    <p:set>
                                      <p:cBhvr>
                                        <p:cTn id="50" dur="1" fill="hold">
                                          <p:stCondLst>
                                            <p:cond delay="0"/>
                                          </p:stCondLst>
                                        </p:cTn>
                                        <p:tgtEl>
                                          <p:spTgt spid="157184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571908"/>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1571912"/>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1571911"/>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xit" presetSubtype="0" fill="hold" nodeType="clickEffect">
                                  <p:stCondLst>
                                    <p:cond delay="0"/>
                                  </p:stCondLst>
                                  <p:childTnLst>
                                    <p:set>
                                      <p:cBhvr>
                                        <p:cTn id="60" dur="1" fill="hold">
                                          <p:stCondLst>
                                            <p:cond delay="0"/>
                                          </p:stCondLst>
                                        </p:cTn>
                                        <p:tgtEl>
                                          <p:spTgt spid="2"/>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3"/>
                                        </p:tgtEl>
                                        <p:attrNameLst>
                                          <p:attrName>style.visibility</p:attrName>
                                        </p:attrNameLst>
                                      </p:cBhvr>
                                      <p:to>
                                        <p:strVal val="hidden"/>
                                      </p:to>
                                    </p:set>
                                  </p:childTnLst>
                                </p:cTn>
                              </p:par>
                              <p:par>
                                <p:cTn id="63" presetID="1" presetClass="entr" presetSubtype="0" fill="hold" grpId="0" nodeType="withEffect">
                                  <p:stCondLst>
                                    <p:cond delay="0"/>
                                  </p:stCondLst>
                                  <p:childTnLst>
                                    <p:set>
                                      <p:cBhvr>
                                        <p:cTn id="64" dur="1" fill="hold">
                                          <p:stCondLst>
                                            <p:cond delay="0"/>
                                          </p:stCondLst>
                                        </p:cTn>
                                        <p:tgtEl>
                                          <p:spTgt spid="1571865"/>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1571866"/>
                                        </p:tgtEl>
                                        <p:attrNameLst>
                                          <p:attrName>style.visibility</p:attrName>
                                        </p:attrNameLst>
                                      </p:cBhvr>
                                      <p:to>
                                        <p:strVal val="visible"/>
                                      </p:to>
                                    </p:set>
                                  </p:childTnLst>
                                </p:cTn>
                              </p:par>
                              <p:par>
                                <p:cTn id="67" presetID="22" presetClass="entr" presetSubtype="1" fill="hold" nodeType="withEffect">
                                  <p:stCondLst>
                                    <p:cond delay="0"/>
                                  </p:stCondLst>
                                  <p:childTnLst>
                                    <p:set>
                                      <p:cBhvr>
                                        <p:cTn id="68" dur="1" fill="hold">
                                          <p:stCondLst>
                                            <p:cond delay="0"/>
                                          </p:stCondLst>
                                        </p:cTn>
                                        <p:tgtEl>
                                          <p:spTgt spid="4"/>
                                        </p:tgtEl>
                                        <p:attrNameLst>
                                          <p:attrName>style.visibility</p:attrName>
                                        </p:attrNameLst>
                                      </p:cBhvr>
                                      <p:to>
                                        <p:strVal val="visible"/>
                                      </p:to>
                                    </p:set>
                                    <p:animEffect transition="in" filter="wipe(up)">
                                      <p:cBhvr>
                                        <p:cTn id="69" dur="500"/>
                                        <p:tgtEl>
                                          <p:spTgt spid="4"/>
                                        </p:tgtEl>
                                      </p:cBhvr>
                                    </p:animEffect>
                                  </p:childTnLst>
                                </p:cTn>
                              </p:par>
                            </p:childTnLst>
                          </p:cTn>
                        </p:par>
                        <p:par>
                          <p:cTn id="70" fill="hold" nodeType="afterGroup">
                            <p:stCondLst>
                              <p:cond delay="500"/>
                            </p:stCondLst>
                            <p:childTnLst>
                              <p:par>
                                <p:cTn id="71" presetID="1" presetClass="entr" presetSubtype="0" fill="hold" grpId="0" nodeType="afterEffect">
                                  <p:stCondLst>
                                    <p:cond delay="0"/>
                                  </p:stCondLst>
                                  <p:childTnLst>
                                    <p:set>
                                      <p:cBhvr>
                                        <p:cTn id="72" dur="1" fill="hold">
                                          <p:stCondLst>
                                            <p:cond delay="0"/>
                                          </p:stCondLst>
                                        </p:cTn>
                                        <p:tgtEl>
                                          <p:spTgt spid="1571847"/>
                                        </p:tgtEl>
                                        <p:attrNameLst>
                                          <p:attrName>style.visibility</p:attrName>
                                        </p:attrNameLst>
                                      </p:cBhvr>
                                      <p:to>
                                        <p:strVal val="visible"/>
                                      </p:to>
                                    </p:set>
                                  </p:childTnLst>
                                </p:cTn>
                              </p:par>
                              <p:par>
                                <p:cTn id="73" presetID="22" presetClass="entr" presetSubtype="1" fill="hold" nodeType="with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up)">
                                      <p:cBhvr>
                                        <p:cTn id="75" dur="500"/>
                                        <p:tgtEl>
                                          <p:spTgt spid="6"/>
                                        </p:tgtEl>
                                      </p:cBhvr>
                                    </p:animEffect>
                                  </p:childTnLst>
                                </p:cTn>
                              </p:par>
                            </p:childTnLst>
                          </p:cTn>
                        </p:par>
                        <p:par>
                          <p:cTn id="76" fill="hold" nodeType="afterGroup">
                            <p:stCondLst>
                              <p:cond delay="1000"/>
                            </p:stCondLst>
                            <p:childTnLst>
                              <p:par>
                                <p:cTn id="77" presetID="1" presetClass="entr" presetSubtype="0" fill="hold" grpId="0" nodeType="afterEffect">
                                  <p:stCondLst>
                                    <p:cond delay="0"/>
                                  </p:stCondLst>
                                  <p:childTnLst>
                                    <p:set>
                                      <p:cBhvr>
                                        <p:cTn id="78" dur="1" fill="hold">
                                          <p:stCondLst>
                                            <p:cond delay="0"/>
                                          </p:stCondLst>
                                        </p:cTn>
                                        <p:tgtEl>
                                          <p:spTgt spid="1571850"/>
                                        </p:tgtEl>
                                        <p:attrNameLst>
                                          <p:attrName>style.visibility</p:attrName>
                                        </p:attrNameLst>
                                      </p:cBhvr>
                                      <p:to>
                                        <p:strVal val="visible"/>
                                      </p:to>
                                    </p:set>
                                  </p:childTnLst>
                                </p:cTn>
                              </p:par>
                              <p:par>
                                <p:cTn id="79" presetID="22" presetClass="entr" presetSubtype="1" fill="hold" nodeType="withEffect">
                                  <p:stCondLst>
                                    <p:cond delay="0"/>
                                  </p:stCondLst>
                                  <p:childTnLst>
                                    <p:set>
                                      <p:cBhvr>
                                        <p:cTn id="80" dur="1" fill="hold">
                                          <p:stCondLst>
                                            <p:cond delay="0"/>
                                          </p:stCondLst>
                                        </p:cTn>
                                        <p:tgtEl>
                                          <p:spTgt spid="8"/>
                                        </p:tgtEl>
                                        <p:attrNameLst>
                                          <p:attrName>style.visibility</p:attrName>
                                        </p:attrNameLst>
                                      </p:cBhvr>
                                      <p:to>
                                        <p:strVal val="visible"/>
                                      </p:to>
                                    </p:set>
                                    <p:animEffect transition="in" filter="wipe(up)">
                                      <p:cBhvr>
                                        <p:cTn id="81" dur="500"/>
                                        <p:tgtEl>
                                          <p:spTgt spid="8"/>
                                        </p:tgtEl>
                                      </p:cBhvr>
                                    </p:animEffect>
                                  </p:childTnLst>
                                </p:cTn>
                              </p:par>
                            </p:childTnLst>
                          </p:cTn>
                        </p:par>
                        <p:par>
                          <p:cTn id="82" fill="hold" nodeType="afterGroup">
                            <p:stCondLst>
                              <p:cond delay="1500"/>
                            </p:stCondLst>
                            <p:childTnLst>
                              <p:par>
                                <p:cTn id="83" presetID="1" presetClass="entr" presetSubtype="0" fill="hold" grpId="0" nodeType="afterEffect">
                                  <p:stCondLst>
                                    <p:cond delay="0"/>
                                  </p:stCondLst>
                                  <p:childTnLst>
                                    <p:set>
                                      <p:cBhvr>
                                        <p:cTn id="84" dur="1" fill="hold">
                                          <p:stCondLst>
                                            <p:cond delay="0"/>
                                          </p:stCondLst>
                                        </p:cTn>
                                        <p:tgtEl>
                                          <p:spTgt spid="1571853"/>
                                        </p:tgtEl>
                                        <p:attrNameLst>
                                          <p:attrName>style.visibility</p:attrName>
                                        </p:attrNameLst>
                                      </p:cBhvr>
                                      <p:to>
                                        <p:strVal val="visible"/>
                                      </p:to>
                                    </p:set>
                                  </p:childTnLst>
                                </p:cTn>
                              </p:par>
                              <p:par>
                                <p:cTn id="85" presetID="22" presetClass="entr" presetSubtype="1" fill="hold" nodeType="withEffect">
                                  <p:stCondLst>
                                    <p:cond delay="0"/>
                                  </p:stCondLst>
                                  <p:childTnLst>
                                    <p:set>
                                      <p:cBhvr>
                                        <p:cTn id="86" dur="1" fill="hold">
                                          <p:stCondLst>
                                            <p:cond delay="0"/>
                                          </p:stCondLst>
                                        </p:cTn>
                                        <p:tgtEl>
                                          <p:spTgt spid="5"/>
                                        </p:tgtEl>
                                        <p:attrNameLst>
                                          <p:attrName>style.visibility</p:attrName>
                                        </p:attrNameLst>
                                      </p:cBhvr>
                                      <p:to>
                                        <p:strVal val="visible"/>
                                      </p:to>
                                    </p:set>
                                    <p:animEffect transition="in" filter="wipe(up)">
                                      <p:cBhvr>
                                        <p:cTn id="87" dur="500"/>
                                        <p:tgtEl>
                                          <p:spTgt spid="5"/>
                                        </p:tgtEl>
                                      </p:cBhvr>
                                    </p:animEffect>
                                  </p:childTnLst>
                                </p:cTn>
                              </p:par>
                            </p:childTnLst>
                          </p:cTn>
                        </p:par>
                        <p:par>
                          <p:cTn id="88" fill="hold" nodeType="afterGroup">
                            <p:stCondLst>
                              <p:cond delay="2000"/>
                            </p:stCondLst>
                            <p:childTnLst>
                              <p:par>
                                <p:cTn id="89" presetID="1" presetClass="entr" presetSubtype="0" fill="hold" grpId="0" nodeType="afterEffect">
                                  <p:stCondLst>
                                    <p:cond delay="0"/>
                                  </p:stCondLst>
                                  <p:childTnLst>
                                    <p:set>
                                      <p:cBhvr>
                                        <p:cTn id="90" dur="1" fill="hold">
                                          <p:stCondLst>
                                            <p:cond delay="0"/>
                                          </p:stCondLst>
                                        </p:cTn>
                                        <p:tgtEl>
                                          <p:spTgt spid="1571856"/>
                                        </p:tgtEl>
                                        <p:attrNameLst>
                                          <p:attrName>style.visibility</p:attrName>
                                        </p:attrNameLst>
                                      </p:cBhvr>
                                      <p:to>
                                        <p:strVal val="visible"/>
                                      </p:to>
                                    </p:set>
                                  </p:childTnLst>
                                </p:cTn>
                              </p:par>
                              <p:par>
                                <p:cTn id="91" presetID="22" presetClass="entr" presetSubtype="1" fill="hold" nodeType="withEffect">
                                  <p:stCondLst>
                                    <p:cond delay="0"/>
                                  </p:stCondLst>
                                  <p:childTnLst>
                                    <p:set>
                                      <p:cBhvr>
                                        <p:cTn id="92" dur="1" fill="hold">
                                          <p:stCondLst>
                                            <p:cond delay="0"/>
                                          </p:stCondLst>
                                        </p:cTn>
                                        <p:tgtEl>
                                          <p:spTgt spid="7"/>
                                        </p:tgtEl>
                                        <p:attrNameLst>
                                          <p:attrName>style.visibility</p:attrName>
                                        </p:attrNameLst>
                                      </p:cBhvr>
                                      <p:to>
                                        <p:strVal val="visible"/>
                                      </p:to>
                                    </p:set>
                                    <p:animEffect transition="in" filter="wipe(up)">
                                      <p:cBhvr>
                                        <p:cTn id="93" dur="500"/>
                                        <p:tgtEl>
                                          <p:spTgt spid="7"/>
                                        </p:tgtEl>
                                      </p:cBhvr>
                                    </p:animEffect>
                                  </p:childTnLst>
                                </p:cTn>
                              </p:par>
                            </p:childTnLst>
                          </p:cTn>
                        </p:par>
                        <p:par>
                          <p:cTn id="94" fill="hold" nodeType="afterGroup">
                            <p:stCondLst>
                              <p:cond delay="2500"/>
                            </p:stCondLst>
                            <p:childTnLst>
                              <p:par>
                                <p:cTn id="95" presetID="1" presetClass="entr" presetSubtype="0" fill="hold" grpId="0" nodeType="afterEffect">
                                  <p:stCondLst>
                                    <p:cond delay="0"/>
                                  </p:stCondLst>
                                  <p:childTnLst>
                                    <p:set>
                                      <p:cBhvr>
                                        <p:cTn id="96" dur="1" fill="hold">
                                          <p:stCondLst>
                                            <p:cond delay="0"/>
                                          </p:stCondLst>
                                        </p:cTn>
                                        <p:tgtEl>
                                          <p:spTgt spid="1571859"/>
                                        </p:tgtEl>
                                        <p:attrNameLst>
                                          <p:attrName>style.visibility</p:attrName>
                                        </p:attrNameLst>
                                      </p:cBhvr>
                                      <p:to>
                                        <p:strVal val="visible"/>
                                      </p:to>
                                    </p:set>
                                  </p:childTnLst>
                                </p:cTn>
                              </p:par>
                              <p:par>
                                <p:cTn id="97" presetID="22" presetClass="entr" presetSubtype="1" fill="hold" nodeType="withEffect">
                                  <p:stCondLst>
                                    <p:cond delay="0"/>
                                  </p:stCondLst>
                                  <p:childTnLst>
                                    <p:set>
                                      <p:cBhvr>
                                        <p:cTn id="98" dur="1" fill="hold">
                                          <p:stCondLst>
                                            <p:cond delay="0"/>
                                          </p:stCondLst>
                                        </p:cTn>
                                        <p:tgtEl>
                                          <p:spTgt spid="9"/>
                                        </p:tgtEl>
                                        <p:attrNameLst>
                                          <p:attrName>style.visibility</p:attrName>
                                        </p:attrNameLst>
                                      </p:cBhvr>
                                      <p:to>
                                        <p:strVal val="visible"/>
                                      </p:to>
                                    </p:set>
                                    <p:animEffect transition="in" filter="wipe(up)">
                                      <p:cBhvr>
                                        <p:cTn id="99" dur="500"/>
                                        <p:tgtEl>
                                          <p:spTgt spid="9"/>
                                        </p:tgtEl>
                                      </p:cBhvr>
                                    </p:animEffect>
                                  </p:childTnLst>
                                </p:cTn>
                              </p:par>
                            </p:childTnLst>
                          </p:cTn>
                        </p:par>
                        <p:par>
                          <p:cTn id="100" fill="hold" nodeType="afterGroup">
                            <p:stCondLst>
                              <p:cond delay="3000"/>
                            </p:stCondLst>
                            <p:childTnLst>
                              <p:par>
                                <p:cTn id="101" presetID="1" presetClass="entr" presetSubtype="0" fill="hold" grpId="0" nodeType="afterEffect">
                                  <p:stCondLst>
                                    <p:cond delay="0"/>
                                  </p:stCondLst>
                                  <p:childTnLst>
                                    <p:set>
                                      <p:cBhvr>
                                        <p:cTn id="102" dur="1" fill="hold">
                                          <p:stCondLst>
                                            <p:cond delay="0"/>
                                          </p:stCondLst>
                                        </p:cTn>
                                        <p:tgtEl>
                                          <p:spTgt spid="1571862"/>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1571909"/>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1571913"/>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1571914"/>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1571915"/>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1571916"/>
                                        </p:tgtEl>
                                        <p:attrNameLst>
                                          <p:attrName>style.visibility</p:attrName>
                                        </p:attrNameLst>
                                      </p:cBhvr>
                                      <p:to>
                                        <p:strVal val="visible"/>
                                      </p:to>
                                    </p:set>
                                  </p:childTnLst>
                                </p:cTn>
                              </p:par>
                              <p:par>
                                <p:cTn id="113" presetID="1" presetClass="entr" presetSubtype="0" fill="hold" nodeType="withEffect">
                                  <p:stCondLst>
                                    <p:cond delay="0"/>
                                  </p:stCondLst>
                                  <p:childTnLst>
                                    <p:set>
                                      <p:cBhvr>
                                        <p:cTn id="114" dur="1" fill="hold">
                                          <p:stCondLst>
                                            <p:cond delay="0"/>
                                          </p:stCondLst>
                                        </p:cTn>
                                        <p:tgtEl>
                                          <p:spTgt spid="1571917"/>
                                        </p:tgtEl>
                                        <p:attrNameLst>
                                          <p:attrName>style.visibility</p:attrName>
                                        </p:attrNameLst>
                                      </p:cBhvr>
                                      <p:to>
                                        <p:strVal val="visible"/>
                                      </p:to>
                                    </p:set>
                                  </p:childTnLst>
                                </p:cTn>
                              </p:par>
                              <p:par>
                                <p:cTn id="115" presetID="1" presetClass="entr" presetSubtype="0" fill="hold" nodeType="withEffect">
                                  <p:stCondLst>
                                    <p:cond delay="0"/>
                                  </p:stCondLst>
                                  <p:childTnLst>
                                    <p:set>
                                      <p:cBhvr>
                                        <p:cTn id="116" dur="1" fill="hold">
                                          <p:stCondLst>
                                            <p:cond delay="0"/>
                                          </p:stCondLst>
                                        </p:cTn>
                                        <p:tgtEl>
                                          <p:spTgt spid="1571918"/>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xit" presetSubtype="0" fill="hold" nodeType="clickEffect">
                                  <p:stCondLst>
                                    <p:cond delay="0"/>
                                  </p:stCondLst>
                                  <p:childTnLst>
                                    <p:set>
                                      <p:cBhvr>
                                        <p:cTn id="120" dur="1" fill="hold">
                                          <p:stCondLst>
                                            <p:cond delay="0"/>
                                          </p:stCondLst>
                                        </p:cTn>
                                        <p:tgtEl>
                                          <p:spTgt spid="4"/>
                                        </p:tgtEl>
                                        <p:attrNameLst>
                                          <p:attrName>style.visibility</p:attrName>
                                        </p:attrNameLst>
                                      </p:cBhvr>
                                      <p:to>
                                        <p:strVal val="hidden"/>
                                      </p:to>
                                    </p:set>
                                  </p:childTnLst>
                                </p:cTn>
                              </p:par>
                              <p:par>
                                <p:cTn id="121" presetID="1" presetClass="exit" presetSubtype="0" fill="hold" nodeType="withEffect">
                                  <p:stCondLst>
                                    <p:cond delay="0"/>
                                  </p:stCondLst>
                                  <p:childTnLst>
                                    <p:set>
                                      <p:cBhvr>
                                        <p:cTn id="122" dur="1" fill="hold">
                                          <p:stCondLst>
                                            <p:cond delay="0"/>
                                          </p:stCondLst>
                                        </p:cTn>
                                        <p:tgtEl>
                                          <p:spTgt spid="6"/>
                                        </p:tgtEl>
                                        <p:attrNameLst>
                                          <p:attrName>style.visibility</p:attrName>
                                        </p:attrNameLst>
                                      </p:cBhvr>
                                      <p:to>
                                        <p:strVal val="hidden"/>
                                      </p:to>
                                    </p:set>
                                  </p:childTnLst>
                                </p:cTn>
                              </p:par>
                              <p:par>
                                <p:cTn id="123" presetID="1" presetClass="exit" presetSubtype="0" fill="hold" nodeType="withEffect">
                                  <p:stCondLst>
                                    <p:cond delay="0"/>
                                  </p:stCondLst>
                                  <p:childTnLst>
                                    <p:set>
                                      <p:cBhvr>
                                        <p:cTn id="124" dur="1" fill="hold">
                                          <p:stCondLst>
                                            <p:cond delay="0"/>
                                          </p:stCondLst>
                                        </p:cTn>
                                        <p:tgtEl>
                                          <p:spTgt spid="8"/>
                                        </p:tgtEl>
                                        <p:attrNameLst>
                                          <p:attrName>style.visibility</p:attrName>
                                        </p:attrNameLst>
                                      </p:cBhvr>
                                      <p:to>
                                        <p:strVal val="hidden"/>
                                      </p:to>
                                    </p:set>
                                  </p:childTnLst>
                                </p:cTn>
                              </p:par>
                              <p:par>
                                <p:cTn id="125" presetID="1" presetClass="exit" presetSubtype="0" fill="hold" nodeType="withEffect">
                                  <p:stCondLst>
                                    <p:cond delay="0"/>
                                  </p:stCondLst>
                                  <p:childTnLst>
                                    <p:set>
                                      <p:cBhvr>
                                        <p:cTn id="126" dur="1" fill="hold">
                                          <p:stCondLst>
                                            <p:cond delay="0"/>
                                          </p:stCondLst>
                                        </p:cTn>
                                        <p:tgtEl>
                                          <p:spTgt spid="5"/>
                                        </p:tgtEl>
                                        <p:attrNameLst>
                                          <p:attrName>style.visibility</p:attrName>
                                        </p:attrNameLst>
                                      </p:cBhvr>
                                      <p:to>
                                        <p:strVal val="hidden"/>
                                      </p:to>
                                    </p:set>
                                  </p:childTnLst>
                                </p:cTn>
                              </p:par>
                              <p:par>
                                <p:cTn id="127" presetID="1" presetClass="exit" presetSubtype="0" fill="hold" nodeType="withEffect">
                                  <p:stCondLst>
                                    <p:cond delay="0"/>
                                  </p:stCondLst>
                                  <p:childTnLst>
                                    <p:set>
                                      <p:cBhvr>
                                        <p:cTn id="128" dur="1" fill="hold">
                                          <p:stCondLst>
                                            <p:cond delay="0"/>
                                          </p:stCondLst>
                                        </p:cTn>
                                        <p:tgtEl>
                                          <p:spTgt spid="7"/>
                                        </p:tgtEl>
                                        <p:attrNameLst>
                                          <p:attrName>style.visibility</p:attrName>
                                        </p:attrNameLst>
                                      </p:cBhvr>
                                      <p:to>
                                        <p:strVal val="hidden"/>
                                      </p:to>
                                    </p:set>
                                  </p:childTnLst>
                                </p:cTn>
                              </p:par>
                              <p:par>
                                <p:cTn id="129" presetID="1" presetClass="exit" presetSubtype="0" fill="hold" nodeType="withEffect">
                                  <p:stCondLst>
                                    <p:cond delay="0"/>
                                  </p:stCondLst>
                                  <p:childTnLst>
                                    <p:set>
                                      <p:cBhvr>
                                        <p:cTn id="130" dur="1" fill="hold">
                                          <p:stCondLst>
                                            <p:cond delay="0"/>
                                          </p:stCondLst>
                                        </p:cTn>
                                        <p:tgtEl>
                                          <p:spTgt spid="9"/>
                                        </p:tgtEl>
                                        <p:attrNameLst>
                                          <p:attrName>style.visibility</p:attrName>
                                        </p:attrNameLst>
                                      </p:cBhvr>
                                      <p:to>
                                        <p:strVal val="hidden"/>
                                      </p:to>
                                    </p:set>
                                  </p:childTnLst>
                                </p:cTn>
                              </p:par>
                              <p:par>
                                <p:cTn id="131" presetID="1" presetClass="entr" presetSubtype="0" fill="hold" grpId="0" nodeType="withEffect">
                                  <p:stCondLst>
                                    <p:cond delay="0"/>
                                  </p:stCondLst>
                                  <p:childTnLst>
                                    <p:set>
                                      <p:cBhvr>
                                        <p:cTn id="132" dur="1" fill="hold">
                                          <p:stCondLst>
                                            <p:cond delay="0"/>
                                          </p:stCondLst>
                                        </p:cTn>
                                        <p:tgtEl>
                                          <p:spTgt spid="1571848"/>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1571849"/>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1571851"/>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1571852"/>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1571854"/>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1571855"/>
                                        </p:tgtEl>
                                        <p:attrNameLst>
                                          <p:attrName>style.visibility</p:attrName>
                                        </p:attrNameLst>
                                      </p:cBhvr>
                                      <p:to>
                                        <p:strVal val="visible"/>
                                      </p:to>
                                    </p:set>
                                  </p:childTnLst>
                                </p:cTn>
                              </p:par>
                              <p:par>
                                <p:cTn id="143" presetID="1" presetClass="entr" presetSubtype="0" fill="hold" grpId="0" nodeType="withEffect">
                                  <p:stCondLst>
                                    <p:cond delay="0"/>
                                  </p:stCondLst>
                                  <p:childTnLst>
                                    <p:set>
                                      <p:cBhvr>
                                        <p:cTn id="144" dur="1" fill="hold">
                                          <p:stCondLst>
                                            <p:cond delay="0"/>
                                          </p:stCondLst>
                                        </p:cTn>
                                        <p:tgtEl>
                                          <p:spTgt spid="1571857"/>
                                        </p:tgtEl>
                                        <p:attrNameLst>
                                          <p:attrName>style.visibility</p:attrName>
                                        </p:attrNameLst>
                                      </p:cBhvr>
                                      <p:to>
                                        <p:strVal val="visible"/>
                                      </p:to>
                                    </p:set>
                                  </p:childTnLst>
                                </p:cTn>
                              </p:par>
                              <p:par>
                                <p:cTn id="145" presetID="1" presetClass="entr" presetSubtype="0" fill="hold" grpId="0" nodeType="withEffect">
                                  <p:stCondLst>
                                    <p:cond delay="0"/>
                                  </p:stCondLst>
                                  <p:childTnLst>
                                    <p:set>
                                      <p:cBhvr>
                                        <p:cTn id="146" dur="1" fill="hold">
                                          <p:stCondLst>
                                            <p:cond delay="0"/>
                                          </p:stCondLst>
                                        </p:cTn>
                                        <p:tgtEl>
                                          <p:spTgt spid="1571858"/>
                                        </p:tgtEl>
                                        <p:attrNameLst>
                                          <p:attrName>style.visibility</p:attrName>
                                        </p:attrNameLst>
                                      </p:cBhvr>
                                      <p:to>
                                        <p:strVal val="visible"/>
                                      </p:to>
                                    </p:set>
                                  </p:childTnLst>
                                </p:cTn>
                              </p:par>
                              <p:par>
                                <p:cTn id="147" presetID="1" presetClass="entr" presetSubtype="0" fill="hold" grpId="0" nodeType="withEffect">
                                  <p:stCondLst>
                                    <p:cond delay="0"/>
                                  </p:stCondLst>
                                  <p:childTnLst>
                                    <p:set>
                                      <p:cBhvr>
                                        <p:cTn id="148" dur="1" fill="hold">
                                          <p:stCondLst>
                                            <p:cond delay="0"/>
                                          </p:stCondLst>
                                        </p:cTn>
                                        <p:tgtEl>
                                          <p:spTgt spid="1571860"/>
                                        </p:tgtEl>
                                        <p:attrNameLst>
                                          <p:attrName>style.visibility</p:attrName>
                                        </p:attrNameLst>
                                      </p:cBhvr>
                                      <p:to>
                                        <p:strVal val="visible"/>
                                      </p:to>
                                    </p:set>
                                  </p:childTnLst>
                                </p:cTn>
                              </p:par>
                              <p:par>
                                <p:cTn id="149" presetID="1" presetClass="entr" presetSubtype="0" fill="hold" grpId="0" nodeType="withEffect">
                                  <p:stCondLst>
                                    <p:cond delay="0"/>
                                  </p:stCondLst>
                                  <p:childTnLst>
                                    <p:set>
                                      <p:cBhvr>
                                        <p:cTn id="150" dur="1" fill="hold">
                                          <p:stCondLst>
                                            <p:cond delay="0"/>
                                          </p:stCondLst>
                                        </p:cTn>
                                        <p:tgtEl>
                                          <p:spTgt spid="1571861"/>
                                        </p:tgtEl>
                                        <p:attrNameLst>
                                          <p:attrName>style.visibility</p:attrName>
                                        </p:attrNameLst>
                                      </p:cBhvr>
                                      <p:to>
                                        <p:strVal val="visible"/>
                                      </p:to>
                                    </p:set>
                                  </p:childTnLst>
                                </p:cTn>
                              </p:par>
                              <p:par>
                                <p:cTn id="151" presetID="1" presetClass="entr" presetSubtype="0" fill="hold" grpId="0" nodeType="withEffect">
                                  <p:stCondLst>
                                    <p:cond delay="0"/>
                                  </p:stCondLst>
                                  <p:childTnLst>
                                    <p:set>
                                      <p:cBhvr>
                                        <p:cTn id="152" dur="1" fill="hold">
                                          <p:stCondLst>
                                            <p:cond delay="0"/>
                                          </p:stCondLst>
                                        </p:cTn>
                                        <p:tgtEl>
                                          <p:spTgt spid="1571863"/>
                                        </p:tgtEl>
                                        <p:attrNameLst>
                                          <p:attrName>style.visibility</p:attrName>
                                        </p:attrNameLst>
                                      </p:cBhvr>
                                      <p:to>
                                        <p:strVal val="visible"/>
                                      </p:to>
                                    </p:set>
                                  </p:childTnLst>
                                </p:cTn>
                              </p:par>
                              <p:par>
                                <p:cTn id="153" presetID="1" presetClass="entr" presetSubtype="0" fill="hold" grpId="0" nodeType="withEffect">
                                  <p:stCondLst>
                                    <p:cond delay="0"/>
                                  </p:stCondLst>
                                  <p:childTnLst>
                                    <p:set>
                                      <p:cBhvr>
                                        <p:cTn id="154" dur="1" fill="hold">
                                          <p:stCondLst>
                                            <p:cond delay="0"/>
                                          </p:stCondLst>
                                        </p:cTn>
                                        <p:tgtEl>
                                          <p:spTgt spid="1571864"/>
                                        </p:tgtEl>
                                        <p:attrNameLst>
                                          <p:attrName>style.visibility</p:attrName>
                                        </p:attrNameLst>
                                      </p:cBhvr>
                                      <p:to>
                                        <p:strVal val="visible"/>
                                      </p:to>
                                    </p:set>
                                  </p:childTnLst>
                                </p:cTn>
                              </p:par>
                              <p:par>
                                <p:cTn id="155" presetID="1" presetClass="exit" presetSubtype="0" fill="hold" grpId="1" nodeType="withEffect">
                                  <p:stCondLst>
                                    <p:cond delay="0"/>
                                  </p:stCondLst>
                                  <p:childTnLst>
                                    <p:set>
                                      <p:cBhvr>
                                        <p:cTn id="156" dur="1" fill="hold">
                                          <p:stCondLst>
                                            <p:cond delay="0"/>
                                          </p:stCondLst>
                                        </p:cTn>
                                        <p:tgtEl>
                                          <p:spTgt spid="1571867"/>
                                        </p:tgtEl>
                                        <p:attrNameLst>
                                          <p:attrName>style.visibility</p:attrName>
                                        </p:attrNameLst>
                                      </p:cBhvr>
                                      <p:to>
                                        <p:strVal val="hidden"/>
                                      </p:to>
                                    </p:set>
                                  </p:childTnLst>
                                </p:cTn>
                              </p:par>
                              <p:par>
                                <p:cTn id="157" presetID="1" presetClass="exit" presetSubtype="0" fill="hold" grpId="1" nodeType="withEffect">
                                  <p:stCondLst>
                                    <p:cond delay="0"/>
                                  </p:stCondLst>
                                  <p:childTnLst>
                                    <p:set>
                                      <p:cBhvr>
                                        <p:cTn id="158" dur="1" fill="hold">
                                          <p:stCondLst>
                                            <p:cond delay="0"/>
                                          </p:stCondLst>
                                        </p:cTn>
                                        <p:tgtEl>
                                          <p:spTgt spid="1571875"/>
                                        </p:tgtEl>
                                        <p:attrNameLst>
                                          <p:attrName>style.visibility</p:attrName>
                                        </p:attrNameLst>
                                      </p:cBhvr>
                                      <p:to>
                                        <p:strVal val="hidden"/>
                                      </p:to>
                                    </p:set>
                                  </p:childTnLst>
                                </p:cTn>
                              </p:par>
                              <p:par>
                                <p:cTn id="159" presetID="1" presetClass="exit" presetSubtype="0" fill="hold" grpId="1" nodeType="withEffect">
                                  <p:stCondLst>
                                    <p:cond delay="0"/>
                                  </p:stCondLst>
                                  <p:childTnLst>
                                    <p:set>
                                      <p:cBhvr>
                                        <p:cTn id="160" dur="1" fill="hold">
                                          <p:stCondLst>
                                            <p:cond delay="0"/>
                                          </p:stCondLst>
                                        </p:cTn>
                                        <p:tgtEl>
                                          <p:spTgt spid="1571874"/>
                                        </p:tgtEl>
                                        <p:attrNameLst>
                                          <p:attrName>style.visibility</p:attrName>
                                        </p:attrNameLst>
                                      </p:cBhvr>
                                      <p:to>
                                        <p:strVal val="hidden"/>
                                      </p:to>
                                    </p:set>
                                  </p:childTnLst>
                                </p:cTn>
                              </p:par>
                              <p:par>
                                <p:cTn id="161" presetID="1" presetClass="exit" presetSubtype="0" fill="hold" grpId="1" nodeType="withEffect">
                                  <p:stCondLst>
                                    <p:cond delay="0"/>
                                  </p:stCondLst>
                                  <p:childTnLst>
                                    <p:set>
                                      <p:cBhvr>
                                        <p:cTn id="162" dur="1" fill="hold">
                                          <p:stCondLst>
                                            <p:cond delay="0"/>
                                          </p:stCondLst>
                                        </p:cTn>
                                        <p:tgtEl>
                                          <p:spTgt spid="1571873"/>
                                        </p:tgtEl>
                                        <p:attrNameLst>
                                          <p:attrName>style.visibility</p:attrName>
                                        </p:attrNameLst>
                                      </p:cBhvr>
                                      <p:to>
                                        <p:strVal val="hidden"/>
                                      </p:to>
                                    </p:set>
                                  </p:childTnLst>
                                </p:cTn>
                              </p:par>
                              <p:par>
                                <p:cTn id="163" presetID="1" presetClass="exit" presetSubtype="0" fill="hold" grpId="1" nodeType="withEffect">
                                  <p:stCondLst>
                                    <p:cond delay="0"/>
                                  </p:stCondLst>
                                  <p:childTnLst>
                                    <p:set>
                                      <p:cBhvr>
                                        <p:cTn id="164" dur="1" fill="hold">
                                          <p:stCondLst>
                                            <p:cond delay="0"/>
                                          </p:stCondLst>
                                        </p:cTn>
                                        <p:tgtEl>
                                          <p:spTgt spid="1571868"/>
                                        </p:tgtEl>
                                        <p:attrNameLst>
                                          <p:attrName>style.visibility</p:attrName>
                                        </p:attrNameLst>
                                      </p:cBhvr>
                                      <p:to>
                                        <p:strVal val="hidden"/>
                                      </p:to>
                                    </p:set>
                                  </p:childTnLst>
                                </p:cTn>
                              </p:par>
                              <p:par>
                                <p:cTn id="165" presetID="1" presetClass="exit" presetSubtype="0" fill="hold" grpId="1" nodeType="withEffect">
                                  <p:stCondLst>
                                    <p:cond delay="0"/>
                                  </p:stCondLst>
                                  <p:childTnLst>
                                    <p:set>
                                      <p:cBhvr>
                                        <p:cTn id="166" dur="1" fill="hold">
                                          <p:stCondLst>
                                            <p:cond delay="0"/>
                                          </p:stCondLst>
                                        </p:cTn>
                                        <p:tgtEl>
                                          <p:spTgt spid="1571872"/>
                                        </p:tgtEl>
                                        <p:attrNameLst>
                                          <p:attrName>style.visibility</p:attrName>
                                        </p:attrNameLst>
                                      </p:cBhvr>
                                      <p:to>
                                        <p:strVal val="hidden"/>
                                      </p:to>
                                    </p:set>
                                  </p:childTnLst>
                                </p:cTn>
                              </p:par>
                              <p:par>
                                <p:cTn id="167" presetID="1" presetClass="exit" presetSubtype="0" fill="hold" grpId="1" nodeType="withEffect">
                                  <p:stCondLst>
                                    <p:cond delay="0"/>
                                  </p:stCondLst>
                                  <p:childTnLst>
                                    <p:set>
                                      <p:cBhvr>
                                        <p:cTn id="168" dur="1" fill="hold">
                                          <p:stCondLst>
                                            <p:cond delay="0"/>
                                          </p:stCondLst>
                                        </p:cTn>
                                        <p:tgtEl>
                                          <p:spTgt spid="1571871"/>
                                        </p:tgtEl>
                                        <p:attrNameLst>
                                          <p:attrName>style.visibility</p:attrName>
                                        </p:attrNameLst>
                                      </p:cBhvr>
                                      <p:to>
                                        <p:strVal val="hidden"/>
                                      </p:to>
                                    </p:set>
                                  </p:childTnLst>
                                </p:cTn>
                              </p:par>
                              <p:par>
                                <p:cTn id="169" presetID="1" presetClass="exit" presetSubtype="0" fill="hold" grpId="1" nodeType="withEffect">
                                  <p:stCondLst>
                                    <p:cond delay="0"/>
                                  </p:stCondLst>
                                  <p:childTnLst>
                                    <p:set>
                                      <p:cBhvr>
                                        <p:cTn id="170" dur="1" fill="hold">
                                          <p:stCondLst>
                                            <p:cond delay="0"/>
                                          </p:stCondLst>
                                        </p:cTn>
                                        <p:tgtEl>
                                          <p:spTgt spid="1571870"/>
                                        </p:tgtEl>
                                        <p:attrNameLst>
                                          <p:attrName>style.visibility</p:attrName>
                                        </p:attrNameLst>
                                      </p:cBhvr>
                                      <p:to>
                                        <p:strVal val="hidden"/>
                                      </p:to>
                                    </p:set>
                                  </p:childTnLst>
                                </p:cTn>
                              </p:par>
                              <p:par>
                                <p:cTn id="171" presetID="1" presetClass="exit" presetSubtype="0" fill="hold" grpId="1" nodeType="withEffect">
                                  <p:stCondLst>
                                    <p:cond delay="0"/>
                                  </p:stCondLst>
                                  <p:childTnLst>
                                    <p:set>
                                      <p:cBhvr>
                                        <p:cTn id="172" dur="1" fill="hold">
                                          <p:stCondLst>
                                            <p:cond delay="0"/>
                                          </p:stCondLst>
                                        </p:cTn>
                                        <p:tgtEl>
                                          <p:spTgt spid="157186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1844" grpId="0" animBg="1"/>
      <p:bldP spid="1571845" grpId="0" animBg="1"/>
      <p:bldP spid="1571846" grpId="0" animBg="1"/>
      <p:bldP spid="1571847" grpId="0" animBg="1"/>
      <p:bldP spid="1571848" grpId="0" animBg="1"/>
      <p:bldP spid="1571849" grpId="0" animBg="1"/>
      <p:bldP spid="1571850" grpId="0" animBg="1"/>
      <p:bldP spid="1571851" grpId="0" animBg="1"/>
      <p:bldP spid="1571852" grpId="0" animBg="1"/>
      <p:bldP spid="1571853" grpId="0" animBg="1"/>
      <p:bldP spid="1571854" grpId="0" animBg="1"/>
      <p:bldP spid="1571855" grpId="0" animBg="1"/>
      <p:bldP spid="1571856" grpId="0" animBg="1"/>
      <p:bldP spid="1571857" grpId="0" animBg="1"/>
      <p:bldP spid="1571858" grpId="0" animBg="1"/>
      <p:bldP spid="1571859" grpId="0" animBg="1"/>
      <p:bldP spid="1571860" grpId="0" animBg="1"/>
      <p:bldP spid="1571861" grpId="0" animBg="1"/>
      <p:bldP spid="1571862" grpId="0" animBg="1"/>
      <p:bldP spid="1571863" grpId="0" animBg="1"/>
      <p:bldP spid="1571864" grpId="0" animBg="1"/>
      <p:bldP spid="1571865" grpId="0" animBg="1"/>
      <p:bldP spid="1571866" grpId="0" animBg="1"/>
      <p:bldP spid="1571867" grpId="0" animBg="1"/>
      <p:bldP spid="1571867" grpId="1" animBg="1"/>
      <p:bldP spid="1571868" grpId="0" animBg="1"/>
      <p:bldP spid="1571868" grpId="1" animBg="1"/>
      <p:bldP spid="1571869" grpId="0" animBg="1"/>
      <p:bldP spid="1571869" grpId="1" animBg="1"/>
      <p:bldP spid="1571870" grpId="0" animBg="1"/>
      <p:bldP spid="1571870" grpId="1" animBg="1"/>
      <p:bldP spid="1571871" grpId="0" animBg="1"/>
      <p:bldP spid="1571871" grpId="1" animBg="1"/>
      <p:bldP spid="1571872" grpId="0" animBg="1"/>
      <p:bldP spid="1571872" grpId="1" animBg="1"/>
      <p:bldP spid="1571873" grpId="0" animBg="1"/>
      <p:bldP spid="1571873" grpId="1" animBg="1"/>
      <p:bldP spid="1571874" grpId="0" animBg="1"/>
      <p:bldP spid="1571874" grpId="1" animBg="1"/>
      <p:bldP spid="1571875" grpId="0" animBg="1"/>
      <p:bldP spid="1571875" grpId="1" animBg="1"/>
      <p:bldP spid="1571876" grpId="0" animBg="1"/>
      <p:bldP spid="1571876" grpId="1" animBg="1"/>
      <p:bldP spid="1571907" grpId="0" animBg="1"/>
      <p:bldP spid="1571908" grpId="0" animBg="1"/>
      <p:bldP spid="1571909"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2738" name="AutoShape 2"/>
          <p:cNvSpPr>
            <a:spLocks noChangeArrowheads="1"/>
          </p:cNvSpPr>
          <p:nvPr/>
        </p:nvSpPr>
        <p:spPr bwMode="auto">
          <a:xfrm>
            <a:off x="4356100" y="1376363"/>
            <a:ext cx="576263" cy="5148262"/>
          </a:xfrm>
          <a:prstGeom prst="upArrow">
            <a:avLst>
              <a:gd name="adj1" fmla="val 50000"/>
              <a:gd name="adj2" fmla="val 223347"/>
            </a:avLst>
          </a:prstGeom>
          <a:solidFill>
            <a:srgbClr val="C0C0C0"/>
          </a:solidFill>
          <a:ln w="9525">
            <a:noFill/>
            <a:miter lim="800000"/>
            <a:headEnd/>
            <a:tailEnd/>
          </a:ln>
          <a:effectLst>
            <a:outerShdw dist="107763" dir="2700000" algn="ctr" rotWithShape="0">
              <a:schemeClr val="bg2">
                <a:alpha val="50000"/>
              </a:schemeClr>
            </a:outerShdw>
          </a:effectLst>
        </p:spPr>
        <p:txBody>
          <a:bodyPr wrap="none" anchor="ctr"/>
          <a:lstStyle/>
          <a:p>
            <a:pPr>
              <a:buFont typeface="Wingdings" pitchFamily="-32" charset="2"/>
              <a:buNone/>
              <a:defRPr/>
            </a:pPr>
            <a:endParaRPr lang="nb-NO">
              <a:solidFill>
                <a:srgbClr val="000000"/>
              </a:solidFill>
              <a:latin typeface="Eurostile"/>
              <a:cs typeface="Eurostile"/>
            </a:endParaRPr>
          </a:p>
        </p:txBody>
      </p:sp>
      <p:sp>
        <p:nvSpPr>
          <p:cNvPr id="9218" name="Rectangle 3"/>
          <p:cNvSpPr>
            <a:spLocks noGrp="1" noChangeArrowheads="1"/>
          </p:cNvSpPr>
          <p:nvPr>
            <p:ph type="title"/>
          </p:nvPr>
        </p:nvSpPr>
        <p:spPr/>
        <p:txBody>
          <a:bodyPr/>
          <a:lstStyle/>
          <a:p>
            <a:pPr eaLnBrk="1" hangingPunct="1"/>
            <a:r>
              <a:rPr lang="en-US"/>
              <a:t>Distribution with proxies</a:t>
            </a:r>
          </a:p>
        </p:txBody>
      </p:sp>
      <p:sp>
        <p:nvSpPr>
          <p:cNvPr id="9219" name="Rectangle 4"/>
          <p:cNvSpPr>
            <a:spLocks noGrp="1" noChangeArrowheads="1"/>
          </p:cNvSpPr>
          <p:nvPr>
            <p:ph type="body" idx="4294967295"/>
          </p:nvPr>
        </p:nvSpPr>
        <p:spPr>
          <a:xfrm>
            <a:off x="216024" y="836613"/>
            <a:ext cx="3995936" cy="5648325"/>
          </a:xfrm>
        </p:spPr>
        <p:txBody>
          <a:bodyPr/>
          <a:lstStyle/>
          <a:p>
            <a:pPr marL="0" indent="0" eaLnBrk="1" hangingPunct="1">
              <a:buNone/>
            </a:pPr>
            <a:r>
              <a:rPr lang="en-US" dirty="0"/>
              <a:t>Hierarchical distribution system</a:t>
            </a:r>
          </a:p>
          <a:p>
            <a:pPr lvl="1" eaLnBrk="1" hangingPunct="1"/>
            <a:r>
              <a:rPr lang="en-US" dirty="0"/>
              <a:t>E.g. proxy caches that consider popularity</a:t>
            </a:r>
          </a:p>
          <a:p>
            <a:pPr eaLnBrk="1" hangingPunct="1"/>
            <a:endParaRPr lang="en-US" dirty="0"/>
          </a:p>
          <a:p>
            <a:pPr marL="0" indent="0" eaLnBrk="1" hangingPunct="1">
              <a:buNone/>
            </a:pPr>
            <a:r>
              <a:rPr lang="en-US" sz="2400" dirty="0"/>
              <a:t>Popular data replicated more frequently and kept close to clients</a:t>
            </a:r>
            <a:br>
              <a:rPr lang="en-US" sz="2400" dirty="0"/>
            </a:br>
            <a:endParaRPr lang="en-US" sz="2400" dirty="0"/>
          </a:p>
          <a:p>
            <a:pPr marL="0" indent="0" eaLnBrk="1" hangingPunct="1">
              <a:buNone/>
            </a:pPr>
            <a:r>
              <a:rPr lang="en-US" sz="2400" dirty="0"/>
              <a:t>Unpopular ones close to the root </a:t>
            </a:r>
            <a:r>
              <a:rPr lang="en-US" sz="2400" dirty="0" smtClean="0"/>
              <a:t>servers</a:t>
            </a:r>
          </a:p>
          <a:p>
            <a:pPr eaLnBrk="1" hangingPunct="1"/>
            <a:endParaRPr lang="en-US" sz="2400" dirty="0"/>
          </a:p>
          <a:p>
            <a:pPr marL="0" indent="0" eaLnBrk="1" hangingPunct="1">
              <a:buNone/>
            </a:pPr>
            <a:r>
              <a:rPr lang="en-US" sz="2400" dirty="0" smtClean="0">
                <a:latin typeface="Wingdings"/>
                <a:ea typeface="Wingdings"/>
                <a:cs typeface="Wingdings"/>
                <a:sym typeface="Wingdings"/>
              </a:rPr>
              <a:t></a:t>
            </a:r>
            <a:r>
              <a:rPr lang="en-US" sz="2400" dirty="0" smtClean="0"/>
              <a:t> Where to keep copies?</a:t>
            </a:r>
            <a:endParaRPr lang="en-US" sz="2400" dirty="0"/>
          </a:p>
        </p:txBody>
      </p:sp>
      <p:grpSp>
        <p:nvGrpSpPr>
          <p:cNvPr id="9220" name="Group 5"/>
          <p:cNvGrpSpPr>
            <a:grpSpLocks/>
          </p:cNvGrpSpPr>
          <p:nvPr/>
        </p:nvGrpSpPr>
        <p:grpSpPr bwMode="auto">
          <a:xfrm>
            <a:off x="4392613" y="1052513"/>
            <a:ext cx="4718050" cy="5375275"/>
            <a:chOff x="2767" y="663"/>
            <a:chExt cx="2972" cy="3386"/>
          </a:xfrm>
        </p:grpSpPr>
        <p:grpSp>
          <p:nvGrpSpPr>
            <p:cNvPr id="9222" name="Group 6"/>
            <p:cNvGrpSpPr>
              <a:grpSpLocks/>
            </p:cNvGrpSpPr>
            <p:nvPr/>
          </p:nvGrpSpPr>
          <p:grpSpPr bwMode="auto">
            <a:xfrm>
              <a:off x="3967" y="663"/>
              <a:ext cx="387" cy="405"/>
              <a:chOff x="3438" y="981"/>
              <a:chExt cx="387" cy="405"/>
            </a:xfrm>
          </p:grpSpPr>
          <p:sp>
            <p:nvSpPr>
              <p:cNvPr id="9439" name="Freeform 7"/>
              <p:cNvSpPr>
                <a:spLocks/>
              </p:cNvSpPr>
              <p:nvPr/>
            </p:nvSpPr>
            <p:spPr bwMode="auto">
              <a:xfrm>
                <a:off x="3438" y="1161"/>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40" name="Freeform 8"/>
              <p:cNvSpPr>
                <a:spLocks/>
              </p:cNvSpPr>
              <p:nvPr/>
            </p:nvSpPr>
            <p:spPr bwMode="auto">
              <a:xfrm>
                <a:off x="3501" y="1184"/>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41" name="Freeform 9"/>
              <p:cNvSpPr>
                <a:spLocks/>
              </p:cNvSpPr>
              <p:nvPr/>
            </p:nvSpPr>
            <p:spPr bwMode="auto">
              <a:xfrm>
                <a:off x="3501" y="981"/>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42" name="Freeform 10"/>
              <p:cNvSpPr>
                <a:spLocks/>
              </p:cNvSpPr>
              <p:nvPr/>
            </p:nvSpPr>
            <p:spPr bwMode="auto">
              <a:xfrm>
                <a:off x="3509" y="991"/>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43" name="Freeform 11"/>
              <p:cNvSpPr>
                <a:spLocks/>
              </p:cNvSpPr>
              <p:nvPr/>
            </p:nvSpPr>
            <p:spPr bwMode="auto">
              <a:xfrm>
                <a:off x="3545" y="1028"/>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44" name="Freeform 12"/>
              <p:cNvSpPr>
                <a:spLocks/>
              </p:cNvSpPr>
              <p:nvPr/>
            </p:nvSpPr>
            <p:spPr bwMode="auto">
              <a:xfrm>
                <a:off x="3694" y="1051"/>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45" name="Freeform 13"/>
              <p:cNvSpPr>
                <a:spLocks/>
              </p:cNvSpPr>
              <p:nvPr/>
            </p:nvSpPr>
            <p:spPr bwMode="auto">
              <a:xfrm>
                <a:off x="3650" y="1030"/>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46" name="Freeform 14"/>
              <p:cNvSpPr>
                <a:spLocks/>
              </p:cNvSpPr>
              <p:nvPr/>
            </p:nvSpPr>
            <p:spPr bwMode="auto">
              <a:xfrm>
                <a:off x="3710" y="1247"/>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47" name="Freeform 15"/>
              <p:cNvSpPr>
                <a:spLocks/>
              </p:cNvSpPr>
              <p:nvPr/>
            </p:nvSpPr>
            <p:spPr bwMode="auto">
              <a:xfrm>
                <a:off x="3712" y="1258"/>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48" name="Freeform 16"/>
              <p:cNvSpPr>
                <a:spLocks/>
              </p:cNvSpPr>
              <p:nvPr/>
            </p:nvSpPr>
            <p:spPr bwMode="auto">
              <a:xfrm>
                <a:off x="3712" y="1268"/>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49" name="Freeform 17"/>
              <p:cNvSpPr>
                <a:spLocks/>
              </p:cNvSpPr>
              <p:nvPr/>
            </p:nvSpPr>
            <p:spPr bwMode="auto">
              <a:xfrm>
                <a:off x="3712" y="1278"/>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50" name="Freeform 18"/>
              <p:cNvSpPr>
                <a:spLocks/>
              </p:cNvSpPr>
              <p:nvPr/>
            </p:nvSpPr>
            <p:spPr bwMode="auto">
              <a:xfrm>
                <a:off x="3712" y="1292"/>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51" name="Freeform 19"/>
              <p:cNvSpPr>
                <a:spLocks/>
              </p:cNvSpPr>
              <p:nvPr/>
            </p:nvSpPr>
            <p:spPr bwMode="auto">
              <a:xfrm>
                <a:off x="3558" y="1043"/>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52" name="Freeform 20"/>
              <p:cNvSpPr>
                <a:spLocks/>
              </p:cNvSpPr>
              <p:nvPr/>
            </p:nvSpPr>
            <p:spPr bwMode="auto">
              <a:xfrm>
                <a:off x="3692" y="1111"/>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53" name="Freeform 21"/>
              <p:cNvSpPr>
                <a:spLocks/>
              </p:cNvSpPr>
              <p:nvPr/>
            </p:nvSpPr>
            <p:spPr bwMode="auto">
              <a:xfrm>
                <a:off x="3689" y="1080"/>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54" name="Freeform 22"/>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55" name="Freeform 23"/>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456" name="Freeform 24"/>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57" name="Freeform 25"/>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458" name="Freeform 26"/>
              <p:cNvSpPr>
                <a:spLocks/>
              </p:cNvSpPr>
              <p:nvPr/>
            </p:nvSpPr>
            <p:spPr bwMode="auto">
              <a:xfrm>
                <a:off x="3655" y="1064"/>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59" name="Freeform 27"/>
              <p:cNvSpPr>
                <a:spLocks/>
              </p:cNvSpPr>
              <p:nvPr/>
            </p:nvSpPr>
            <p:spPr bwMode="auto">
              <a:xfrm>
                <a:off x="3694" y="1059"/>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60" name="Freeform 28"/>
              <p:cNvSpPr>
                <a:spLocks/>
              </p:cNvSpPr>
              <p:nvPr/>
            </p:nvSpPr>
            <p:spPr bwMode="auto">
              <a:xfrm>
                <a:off x="3712" y="1064"/>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61" name="Freeform 29"/>
              <p:cNvSpPr>
                <a:spLocks/>
              </p:cNvSpPr>
              <p:nvPr/>
            </p:nvSpPr>
            <p:spPr bwMode="auto">
              <a:xfrm>
                <a:off x="3564" y="1007"/>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9223" name="Group 30"/>
            <p:cNvGrpSpPr>
              <a:grpSpLocks/>
            </p:cNvGrpSpPr>
            <p:nvPr/>
          </p:nvGrpSpPr>
          <p:grpSpPr bwMode="auto">
            <a:xfrm>
              <a:off x="3876" y="753"/>
              <a:ext cx="387" cy="405"/>
              <a:chOff x="3438" y="981"/>
              <a:chExt cx="387" cy="405"/>
            </a:xfrm>
          </p:grpSpPr>
          <p:sp>
            <p:nvSpPr>
              <p:cNvPr id="9416" name="Freeform 31"/>
              <p:cNvSpPr>
                <a:spLocks/>
              </p:cNvSpPr>
              <p:nvPr/>
            </p:nvSpPr>
            <p:spPr bwMode="auto">
              <a:xfrm>
                <a:off x="3438" y="1161"/>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17" name="Freeform 32"/>
              <p:cNvSpPr>
                <a:spLocks/>
              </p:cNvSpPr>
              <p:nvPr/>
            </p:nvSpPr>
            <p:spPr bwMode="auto">
              <a:xfrm>
                <a:off x="3501" y="1184"/>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18" name="Freeform 33"/>
              <p:cNvSpPr>
                <a:spLocks/>
              </p:cNvSpPr>
              <p:nvPr/>
            </p:nvSpPr>
            <p:spPr bwMode="auto">
              <a:xfrm>
                <a:off x="3501" y="981"/>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19" name="Freeform 34"/>
              <p:cNvSpPr>
                <a:spLocks/>
              </p:cNvSpPr>
              <p:nvPr/>
            </p:nvSpPr>
            <p:spPr bwMode="auto">
              <a:xfrm>
                <a:off x="3509" y="991"/>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20" name="Freeform 35"/>
              <p:cNvSpPr>
                <a:spLocks/>
              </p:cNvSpPr>
              <p:nvPr/>
            </p:nvSpPr>
            <p:spPr bwMode="auto">
              <a:xfrm>
                <a:off x="3545" y="1028"/>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21" name="Freeform 36"/>
              <p:cNvSpPr>
                <a:spLocks/>
              </p:cNvSpPr>
              <p:nvPr/>
            </p:nvSpPr>
            <p:spPr bwMode="auto">
              <a:xfrm>
                <a:off x="3694" y="1051"/>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22" name="Freeform 37"/>
              <p:cNvSpPr>
                <a:spLocks/>
              </p:cNvSpPr>
              <p:nvPr/>
            </p:nvSpPr>
            <p:spPr bwMode="auto">
              <a:xfrm>
                <a:off x="3650" y="1030"/>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23" name="Freeform 38"/>
              <p:cNvSpPr>
                <a:spLocks/>
              </p:cNvSpPr>
              <p:nvPr/>
            </p:nvSpPr>
            <p:spPr bwMode="auto">
              <a:xfrm>
                <a:off x="3710" y="1247"/>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24" name="Freeform 39"/>
              <p:cNvSpPr>
                <a:spLocks/>
              </p:cNvSpPr>
              <p:nvPr/>
            </p:nvSpPr>
            <p:spPr bwMode="auto">
              <a:xfrm>
                <a:off x="3712" y="1258"/>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25" name="Freeform 40"/>
              <p:cNvSpPr>
                <a:spLocks/>
              </p:cNvSpPr>
              <p:nvPr/>
            </p:nvSpPr>
            <p:spPr bwMode="auto">
              <a:xfrm>
                <a:off x="3712" y="1268"/>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26" name="Freeform 41"/>
              <p:cNvSpPr>
                <a:spLocks/>
              </p:cNvSpPr>
              <p:nvPr/>
            </p:nvSpPr>
            <p:spPr bwMode="auto">
              <a:xfrm>
                <a:off x="3712" y="1278"/>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27" name="Freeform 42"/>
              <p:cNvSpPr>
                <a:spLocks/>
              </p:cNvSpPr>
              <p:nvPr/>
            </p:nvSpPr>
            <p:spPr bwMode="auto">
              <a:xfrm>
                <a:off x="3712" y="1292"/>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28" name="Freeform 43"/>
              <p:cNvSpPr>
                <a:spLocks/>
              </p:cNvSpPr>
              <p:nvPr/>
            </p:nvSpPr>
            <p:spPr bwMode="auto">
              <a:xfrm>
                <a:off x="3558" y="1043"/>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29" name="Freeform 44"/>
              <p:cNvSpPr>
                <a:spLocks/>
              </p:cNvSpPr>
              <p:nvPr/>
            </p:nvSpPr>
            <p:spPr bwMode="auto">
              <a:xfrm>
                <a:off x="3692" y="1111"/>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30" name="Freeform 45"/>
              <p:cNvSpPr>
                <a:spLocks/>
              </p:cNvSpPr>
              <p:nvPr/>
            </p:nvSpPr>
            <p:spPr bwMode="auto">
              <a:xfrm>
                <a:off x="3689" y="1080"/>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31" name="Freeform 46"/>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32" name="Freeform 47"/>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433" name="Freeform 48"/>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34" name="Freeform 49"/>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435" name="Freeform 50"/>
              <p:cNvSpPr>
                <a:spLocks/>
              </p:cNvSpPr>
              <p:nvPr/>
            </p:nvSpPr>
            <p:spPr bwMode="auto">
              <a:xfrm>
                <a:off x="3655" y="1064"/>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36" name="Freeform 51"/>
              <p:cNvSpPr>
                <a:spLocks/>
              </p:cNvSpPr>
              <p:nvPr/>
            </p:nvSpPr>
            <p:spPr bwMode="auto">
              <a:xfrm>
                <a:off x="3694" y="1059"/>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37" name="Freeform 52"/>
              <p:cNvSpPr>
                <a:spLocks/>
              </p:cNvSpPr>
              <p:nvPr/>
            </p:nvSpPr>
            <p:spPr bwMode="auto">
              <a:xfrm>
                <a:off x="3712" y="1064"/>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38" name="Freeform 53"/>
              <p:cNvSpPr>
                <a:spLocks/>
              </p:cNvSpPr>
              <p:nvPr/>
            </p:nvSpPr>
            <p:spPr bwMode="auto">
              <a:xfrm>
                <a:off x="3564" y="1007"/>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9224" name="Group 54"/>
            <p:cNvGrpSpPr>
              <a:grpSpLocks/>
            </p:cNvGrpSpPr>
            <p:nvPr/>
          </p:nvGrpSpPr>
          <p:grpSpPr bwMode="auto">
            <a:xfrm>
              <a:off x="3784" y="844"/>
              <a:ext cx="387" cy="405"/>
              <a:chOff x="3438" y="981"/>
              <a:chExt cx="387" cy="405"/>
            </a:xfrm>
          </p:grpSpPr>
          <p:sp>
            <p:nvSpPr>
              <p:cNvPr id="9393" name="Freeform 55"/>
              <p:cNvSpPr>
                <a:spLocks/>
              </p:cNvSpPr>
              <p:nvPr/>
            </p:nvSpPr>
            <p:spPr bwMode="auto">
              <a:xfrm>
                <a:off x="3438" y="1161"/>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94" name="Freeform 56"/>
              <p:cNvSpPr>
                <a:spLocks/>
              </p:cNvSpPr>
              <p:nvPr/>
            </p:nvSpPr>
            <p:spPr bwMode="auto">
              <a:xfrm>
                <a:off x="3501" y="1184"/>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95" name="Freeform 57"/>
              <p:cNvSpPr>
                <a:spLocks/>
              </p:cNvSpPr>
              <p:nvPr/>
            </p:nvSpPr>
            <p:spPr bwMode="auto">
              <a:xfrm>
                <a:off x="3501" y="981"/>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96" name="Freeform 58"/>
              <p:cNvSpPr>
                <a:spLocks/>
              </p:cNvSpPr>
              <p:nvPr/>
            </p:nvSpPr>
            <p:spPr bwMode="auto">
              <a:xfrm>
                <a:off x="3509" y="991"/>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97" name="Freeform 59"/>
              <p:cNvSpPr>
                <a:spLocks/>
              </p:cNvSpPr>
              <p:nvPr/>
            </p:nvSpPr>
            <p:spPr bwMode="auto">
              <a:xfrm>
                <a:off x="3545" y="1028"/>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98" name="Freeform 60"/>
              <p:cNvSpPr>
                <a:spLocks/>
              </p:cNvSpPr>
              <p:nvPr/>
            </p:nvSpPr>
            <p:spPr bwMode="auto">
              <a:xfrm>
                <a:off x="3694" y="1051"/>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99" name="Freeform 61"/>
              <p:cNvSpPr>
                <a:spLocks/>
              </p:cNvSpPr>
              <p:nvPr/>
            </p:nvSpPr>
            <p:spPr bwMode="auto">
              <a:xfrm>
                <a:off x="3650" y="1030"/>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00" name="Freeform 62"/>
              <p:cNvSpPr>
                <a:spLocks/>
              </p:cNvSpPr>
              <p:nvPr/>
            </p:nvSpPr>
            <p:spPr bwMode="auto">
              <a:xfrm>
                <a:off x="3710" y="1247"/>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01" name="Freeform 63"/>
              <p:cNvSpPr>
                <a:spLocks/>
              </p:cNvSpPr>
              <p:nvPr/>
            </p:nvSpPr>
            <p:spPr bwMode="auto">
              <a:xfrm>
                <a:off x="3712" y="1258"/>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02" name="Freeform 64"/>
              <p:cNvSpPr>
                <a:spLocks/>
              </p:cNvSpPr>
              <p:nvPr/>
            </p:nvSpPr>
            <p:spPr bwMode="auto">
              <a:xfrm>
                <a:off x="3712" y="1268"/>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03" name="Freeform 65"/>
              <p:cNvSpPr>
                <a:spLocks/>
              </p:cNvSpPr>
              <p:nvPr/>
            </p:nvSpPr>
            <p:spPr bwMode="auto">
              <a:xfrm>
                <a:off x="3712" y="1278"/>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04" name="Freeform 66"/>
              <p:cNvSpPr>
                <a:spLocks/>
              </p:cNvSpPr>
              <p:nvPr/>
            </p:nvSpPr>
            <p:spPr bwMode="auto">
              <a:xfrm>
                <a:off x="3712" y="1292"/>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05" name="Freeform 67"/>
              <p:cNvSpPr>
                <a:spLocks/>
              </p:cNvSpPr>
              <p:nvPr/>
            </p:nvSpPr>
            <p:spPr bwMode="auto">
              <a:xfrm>
                <a:off x="3558" y="1043"/>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06" name="Freeform 68"/>
              <p:cNvSpPr>
                <a:spLocks/>
              </p:cNvSpPr>
              <p:nvPr/>
            </p:nvSpPr>
            <p:spPr bwMode="auto">
              <a:xfrm>
                <a:off x="3692" y="1111"/>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07" name="Freeform 69"/>
              <p:cNvSpPr>
                <a:spLocks/>
              </p:cNvSpPr>
              <p:nvPr/>
            </p:nvSpPr>
            <p:spPr bwMode="auto">
              <a:xfrm>
                <a:off x="3689" y="1080"/>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08" name="Freeform 70"/>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09" name="Freeform 71"/>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410" name="Freeform 72"/>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11" name="Freeform 73"/>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412" name="Freeform 74"/>
              <p:cNvSpPr>
                <a:spLocks/>
              </p:cNvSpPr>
              <p:nvPr/>
            </p:nvSpPr>
            <p:spPr bwMode="auto">
              <a:xfrm>
                <a:off x="3655" y="1064"/>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13" name="Freeform 75"/>
              <p:cNvSpPr>
                <a:spLocks/>
              </p:cNvSpPr>
              <p:nvPr/>
            </p:nvSpPr>
            <p:spPr bwMode="auto">
              <a:xfrm>
                <a:off x="3694" y="1059"/>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14" name="Freeform 76"/>
              <p:cNvSpPr>
                <a:spLocks/>
              </p:cNvSpPr>
              <p:nvPr/>
            </p:nvSpPr>
            <p:spPr bwMode="auto">
              <a:xfrm>
                <a:off x="3712" y="1064"/>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15" name="Freeform 77"/>
              <p:cNvSpPr>
                <a:spLocks/>
              </p:cNvSpPr>
              <p:nvPr/>
            </p:nvSpPr>
            <p:spPr bwMode="auto">
              <a:xfrm>
                <a:off x="3564" y="1007"/>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9225" name="Group 78"/>
            <p:cNvGrpSpPr>
              <a:grpSpLocks/>
            </p:cNvGrpSpPr>
            <p:nvPr/>
          </p:nvGrpSpPr>
          <p:grpSpPr bwMode="auto">
            <a:xfrm>
              <a:off x="3923" y="2137"/>
              <a:ext cx="387" cy="405"/>
              <a:chOff x="3438" y="981"/>
              <a:chExt cx="387" cy="405"/>
            </a:xfrm>
          </p:grpSpPr>
          <p:sp>
            <p:nvSpPr>
              <p:cNvPr id="9370" name="Freeform 79"/>
              <p:cNvSpPr>
                <a:spLocks/>
              </p:cNvSpPr>
              <p:nvPr/>
            </p:nvSpPr>
            <p:spPr bwMode="auto">
              <a:xfrm>
                <a:off x="3438" y="1161"/>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71" name="Freeform 80"/>
              <p:cNvSpPr>
                <a:spLocks/>
              </p:cNvSpPr>
              <p:nvPr/>
            </p:nvSpPr>
            <p:spPr bwMode="auto">
              <a:xfrm>
                <a:off x="3501" y="1184"/>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72" name="Freeform 81"/>
              <p:cNvSpPr>
                <a:spLocks/>
              </p:cNvSpPr>
              <p:nvPr/>
            </p:nvSpPr>
            <p:spPr bwMode="auto">
              <a:xfrm>
                <a:off x="3501" y="981"/>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73" name="Freeform 82"/>
              <p:cNvSpPr>
                <a:spLocks/>
              </p:cNvSpPr>
              <p:nvPr/>
            </p:nvSpPr>
            <p:spPr bwMode="auto">
              <a:xfrm>
                <a:off x="3509" y="991"/>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74" name="Freeform 83"/>
              <p:cNvSpPr>
                <a:spLocks/>
              </p:cNvSpPr>
              <p:nvPr/>
            </p:nvSpPr>
            <p:spPr bwMode="auto">
              <a:xfrm>
                <a:off x="3545" y="1028"/>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75" name="Freeform 84"/>
              <p:cNvSpPr>
                <a:spLocks/>
              </p:cNvSpPr>
              <p:nvPr/>
            </p:nvSpPr>
            <p:spPr bwMode="auto">
              <a:xfrm>
                <a:off x="3694" y="1051"/>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76" name="Freeform 85"/>
              <p:cNvSpPr>
                <a:spLocks/>
              </p:cNvSpPr>
              <p:nvPr/>
            </p:nvSpPr>
            <p:spPr bwMode="auto">
              <a:xfrm>
                <a:off x="3650" y="1030"/>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77" name="Freeform 86"/>
              <p:cNvSpPr>
                <a:spLocks/>
              </p:cNvSpPr>
              <p:nvPr/>
            </p:nvSpPr>
            <p:spPr bwMode="auto">
              <a:xfrm>
                <a:off x="3710" y="1247"/>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78" name="Freeform 87"/>
              <p:cNvSpPr>
                <a:spLocks/>
              </p:cNvSpPr>
              <p:nvPr/>
            </p:nvSpPr>
            <p:spPr bwMode="auto">
              <a:xfrm>
                <a:off x="3712" y="1258"/>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79" name="Freeform 88"/>
              <p:cNvSpPr>
                <a:spLocks/>
              </p:cNvSpPr>
              <p:nvPr/>
            </p:nvSpPr>
            <p:spPr bwMode="auto">
              <a:xfrm>
                <a:off x="3712" y="1268"/>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80" name="Freeform 89"/>
              <p:cNvSpPr>
                <a:spLocks/>
              </p:cNvSpPr>
              <p:nvPr/>
            </p:nvSpPr>
            <p:spPr bwMode="auto">
              <a:xfrm>
                <a:off x="3712" y="1278"/>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81" name="Freeform 90"/>
              <p:cNvSpPr>
                <a:spLocks/>
              </p:cNvSpPr>
              <p:nvPr/>
            </p:nvSpPr>
            <p:spPr bwMode="auto">
              <a:xfrm>
                <a:off x="3712" y="1292"/>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82" name="Freeform 91"/>
              <p:cNvSpPr>
                <a:spLocks/>
              </p:cNvSpPr>
              <p:nvPr/>
            </p:nvSpPr>
            <p:spPr bwMode="auto">
              <a:xfrm>
                <a:off x="3558" y="1043"/>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83" name="Freeform 92"/>
              <p:cNvSpPr>
                <a:spLocks/>
              </p:cNvSpPr>
              <p:nvPr/>
            </p:nvSpPr>
            <p:spPr bwMode="auto">
              <a:xfrm>
                <a:off x="3692" y="1111"/>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84" name="Freeform 93"/>
              <p:cNvSpPr>
                <a:spLocks/>
              </p:cNvSpPr>
              <p:nvPr/>
            </p:nvSpPr>
            <p:spPr bwMode="auto">
              <a:xfrm>
                <a:off x="3689" y="1080"/>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85" name="Freeform 94"/>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86" name="Freeform 95"/>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387" name="Freeform 96"/>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88" name="Freeform 97"/>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389" name="Freeform 98"/>
              <p:cNvSpPr>
                <a:spLocks/>
              </p:cNvSpPr>
              <p:nvPr/>
            </p:nvSpPr>
            <p:spPr bwMode="auto">
              <a:xfrm>
                <a:off x="3655" y="1064"/>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90" name="Freeform 99"/>
              <p:cNvSpPr>
                <a:spLocks/>
              </p:cNvSpPr>
              <p:nvPr/>
            </p:nvSpPr>
            <p:spPr bwMode="auto">
              <a:xfrm>
                <a:off x="3694" y="1059"/>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91" name="Freeform 100"/>
              <p:cNvSpPr>
                <a:spLocks/>
              </p:cNvSpPr>
              <p:nvPr/>
            </p:nvSpPr>
            <p:spPr bwMode="auto">
              <a:xfrm>
                <a:off x="3712" y="1064"/>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92" name="Freeform 101"/>
              <p:cNvSpPr>
                <a:spLocks/>
              </p:cNvSpPr>
              <p:nvPr/>
            </p:nvSpPr>
            <p:spPr bwMode="auto">
              <a:xfrm>
                <a:off x="3564" y="1007"/>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9226" name="Group 102"/>
            <p:cNvGrpSpPr>
              <a:grpSpLocks/>
            </p:cNvGrpSpPr>
            <p:nvPr/>
          </p:nvGrpSpPr>
          <p:grpSpPr bwMode="auto">
            <a:xfrm>
              <a:off x="2767" y="2929"/>
              <a:ext cx="1407" cy="886"/>
              <a:chOff x="2812" y="2977"/>
              <a:chExt cx="1407" cy="886"/>
            </a:xfrm>
          </p:grpSpPr>
          <p:grpSp>
            <p:nvGrpSpPr>
              <p:cNvPr id="9337" name="Group 103"/>
              <p:cNvGrpSpPr>
                <a:grpSpLocks/>
              </p:cNvGrpSpPr>
              <p:nvPr/>
            </p:nvGrpSpPr>
            <p:grpSpPr bwMode="auto">
              <a:xfrm>
                <a:off x="2812" y="3588"/>
                <a:ext cx="1407" cy="275"/>
                <a:chOff x="2812" y="3588"/>
                <a:chExt cx="1407" cy="275"/>
              </a:xfrm>
            </p:grpSpPr>
            <p:pic>
              <p:nvPicPr>
                <p:cNvPr id="9366" name="Picture 104"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12" y="3588"/>
                  <a:ext cx="386" cy="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67" name="Picture 105"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53" y="3588"/>
                  <a:ext cx="386" cy="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68" name="Picture 106"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93" y="3589"/>
                  <a:ext cx="386" cy="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69" name="Picture 107"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33" y="3588"/>
                  <a:ext cx="386" cy="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338" name="Group 108"/>
              <p:cNvGrpSpPr>
                <a:grpSpLocks/>
              </p:cNvGrpSpPr>
              <p:nvPr/>
            </p:nvGrpSpPr>
            <p:grpSpPr bwMode="auto">
              <a:xfrm>
                <a:off x="3289" y="2977"/>
                <a:ext cx="294" cy="317"/>
                <a:chOff x="3438" y="981"/>
                <a:chExt cx="387" cy="405"/>
              </a:xfrm>
            </p:grpSpPr>
            <p:sp>
              <p:nvSpPr>
                <p:cNvPr id="9343" name="Freeform 109"/>
                <p:cNvSpPr>
                  <a:spLocks/>
                </p:cNvSpPr>
                <p:nvPr/>
              </p:nvSpPr>
              <p:spPr bwMode="auto">
                <a:xfrm>
                  <a:off x="3438" y="1161"/>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44" name="Freeform 110"/>
                <p:cNvSpPr>
                  <a:spLocks/>
                </p:cNvSpPr>
                <p:nvPr/>
              </p:nvSpPr>
              <p:spPr bwMode="auto">
                <a:xfrm>
                  <a:off x="3501" y="1184"/>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45" name="Freeform 111"/>
                <p:cNvSpPr>
                  <a:spLocks/>
                </p:cNvSpPr>
                <p:nvPr/>
              </p:nvSpPr>
              <p:spPr bwMode="auto">
                <a:xfrm>
                  <a:off x="3501" y="981"/>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46" name="Freeform 112"/>
                <p:cNvSpPr>
                  <a:spLocks/>
                </p:cNvSpPr>
                <p:nvPr/>
              </p:nvSpPr>
              <p:spPr bwMode="auto">
                <a:xfrm>
                  <a:off x="3509" y="991"/>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47" name="Freeform 113"/>
                <p:cNvSpPr>
                  <a:spLocks/>
                </p:cNvSpPr>
                <p:nvPr/>
              </p:nvSpPr>
              <p:spPr bwMode="auto">
                <a:xfrm>
                  <a:off x="3545" y="1028"/>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48" name="Freeform 114"/>
                <p:cNvSpPr>
                  <a:spLocks/>
                </p:cNvSpPr>
                <p:nvPr/>
              </p:nvSpPr>
              <p:spPr bwMode="auto">
                <a:xfrm>
                  <a:off x="3694" y="1051"/>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49" name="Freeform 115"/>
                <p:cNvSpPr>
                  <a:spLocks/>
                </p:cNvSpPr>
                <p:nvPr/>
              </p:nvSpPr>
              <p:spPr bwMode="auto">
                <a:xfrm>
                  <a:off x="3650" y="1030"/>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50" name="Freeform 116"/>
                <p:cNvSpPr>
                  <a:spLocks/>
                </p:cNvSpPr>
                <p:nvPr/>
              </p:nvSpPr>
              <p:spPr bwMode="auto">
                <a:xfrm>
                  <a:off x="3710" y="1247"/>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51" name="Freeform 117"/>
                <p:cNvSpPr>
                  <a:spLocks/>
                </p:cNvSpPr>
                <p:nvPr/>
              </p:nvSpPr>
              <p:spPr bwMode="auto">
                <a:xfrm>
                  <a:off x="3712" y="1258"/>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52" name="Freeform 118"/>
                <p:cNvSpPr>
                  <a:spLocks/>
                </p:cNvSpPr>
                <p:nvPr/>
              </p:nvSpPr>
              <p:spPr bwMode="auto">
                <a:xfrm>
                  <a:off x="3712" y="1268"/>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53" name="Freeform 119"/>
                <p:cNvSpPr>
                  <a:spLocks/>
                </p:cNvSpPr>
                <p:nvPr/>
              </p:nvSpPr>
              <p:spPr bwMode="auto">
                <a:xfrm>
                  <a:off x="3712" y="1278"/>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54" name="Freeform 120"/>
                <p:cNvSpPr>
                  <a:spLocks/>
                </p:cNvSpPr>
                <p:nvPr/>
              </p:nvSpPr>
              <p:spPr bwMode="auto">
                <a:xfrm>
                  <a:off x="3712" y="1292"/>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55" name="Freeform 121"/>
                <p:cNvSpPr>
                  <a:spLocks/>
                </p:cNvSpPr>
                <p:nvPr/>
              </p:nvSpPr>
              <p:spPr bwMode="auto">
                <a:xfrm>
                  <a:off x="3558" y="1043"/>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56" name="Freeform 122"/>
                <p:cNvSpPr>
                  <a:spLocks/>
                </p:cNvSpPr>
                <p:nvPr/>
              </p:nvSpPr>
              <p:spPr bwMode="auto">
                <a:xfrm>
                  <a:off x="3692" y="1111"/>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57" name="Freeform 123"/>
                <p:cNvSpPr>
                  <a:spLocks/>
                </p:cNvSpPr>
                <p:nvPr/>
              </p:nvSpPr>
              <p:spPr bwMode="auto">
                <a:xfrm>
                  <a:off x="3689" y="1080"/>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58" name="Freeform 124"/>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59" name="Freeform 125"/>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360" name="Freeform 126"/>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61" name="Freeform 127"/>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362" name="Freeform 128"/>
                <p:cNvSpPr>
                  <a:spLocks/>
                </p:cNvSpPr>
                <p:nvPr/>
              </p:nvSpPr>
              <p:spPr bwMode="auto">
                <a:xfrm>
                  <a:off x="3655" y="1064"/>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63" name="Freeform 129"/>
                <p:cNvSpPr>
                  <a:spLocks/>
                </p:cNvSpPr>
                <p:nvPr/>
              </p:nvSpPr>
              <p:spPr bwMode="auto">
                <a:xfrm>
                  <a:off x="3694" y="1059"/>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64" name="Freeform 130"/>
                <p:cNvSpPr>
                  <a:spLocks/>
                </p:cNvSpPr>
                <p:nvPr/>
              </p:nvSpPr>
              <p:spPr bwMode="auto">
                <a:xfrm>
                  <a:off x="3712" y="1064"/>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65" name="Freeform 131"/>
                <p:cNvSpPr>
                  <a:spLocks/>
                </p:cNvSpPr>
                <p:nvPr/>
              </p:nvSpPr>
              <p:spPr bwMode="auto">
                <a:xfrm>
                  <a:off x="3564" y="1007"/>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sp>
            <p:nvSpPr>
              <p:cNvPr id="9339" name="Line 132"/>
              <p:cNvSpPr>
                <a:spLocks noChangeShapeType="1"/>
              </p:cNvSpPr>
              <p:nvPr/>
            </p:nvSpPr>
            <p:spPr bwMode="auto">
              <a:xfrm flipV="1">
                <a:off x="3016" y="3294"/>
                <a:ext cx="363" cy="2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340" name="Line 133"/>
              <p:cNvSpPr>
                <a:spLocks noChangeShapeType="1"/>
              </p:cNvSpPr>
              <p:nvPr/>
            </p:nvSpPr>
            <p:spPr bwMode="auto">
              <a:xfrm flipV="1">
                <a:off x="3356" y="3339"/>
                <a:ext cx="68" cy="2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341" name="Line 134"/>
              <p:cNvSpPr>
                <a:spLocks noChangeShapeType="1"/>
              </p:cNvSpPr>
              <p:nvPr/>
            </p:nvSpPr>
            <p:spPr bwMode="auto">
              <a:xfrm flipH="1" flipV="1">
                <a:off x="3538" y="3339"/>
                <a:ext cx="113" cy="2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342" name="Line 135"/>
              <p:cNvSpPr>
                <a:spLocks noChangeShapeType="1"/>
              </p:cNvSpPr>
              <p:nvPr/>
            </p:nvSpPr>
            <p:spPr bwMode="auto">
              <a:xfrm flipH="1" flipV="1">
                <a:off x="3606" y="3294"/>
                <a:ext cx="408" cy="2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grpSp>
        <p:grpSp>
          <p:nvGrpSpPr>
            <p:cNvPr id="9227" name="Group 136"/>
            <p:cNvGrpSpPr>
              <a:grpSpLocks/>
            </p:cNvGrpSpPr>
            <p:nvPr/>
          </p:nvGrpSpPr>
          <p:grpSpPr bwMode="auto">
            <a:xfrm>
              <a:off x="4332" y="2929"/>
              <a:ext cx="1407" cy="886"/>
              <a:chOff x="2812" y="2977"/>
              <a:chExt cx="1407" cy="886"/>
            </a:xfrm>
          </p:grpSpPr>
          <p:grpSp>
            <p:nvGrpSpPr>
              <p:cNvPr id="9304" name="Group 137"/>
              <p:cNvGrpSpPr>
                <a:grpSpLocks/>
              </p:cNvGrpSpPr>
              <p:nvPr/>
            </p:nvGrpSpPr>
            <p:grpSpPr bwMode="auto">
              <a:xfrm>
                <a:off x="2812" y="3588"/>
                <a:ext cx="1407" cy="275"/>
                <a:chOff x="2812" y="3588"/>
                <a:chExt cx="1407" cy="275"/>
              </a:xfrm>
            </p:grpSpPr>
            <p:pic>
              <p:nvPicPr>
                <p:cNvPr id="9333" name="Picture 138"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12" y="3588"/>
                  <a:ext cx="386" cy="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34" name="Picture 139"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53" y="3588"/>
                  <a:ext cx="386" cy="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35" name="Picture 140"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93" y="3589"/>
                  <a:ext cx="386" cy="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36" name="Picture 141"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33" y="3588"/>
                  <a:ext cx="386" cy="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305" name="Group 142"/>
              <p:cNvGrpSpPr>
                <a:grpSpLocks/>
              </p:cNvGrpSpPr>
              <p:nvPr/>
            </p:nvGrpSpPr>
            <p:grpSpPr bwMode="auto">
              <a:xfrm>
                <a:off x="3289" y="2977"/>
                <a:ext cx="294" cy="317"/>
                <a:chOff x="3438" y="981"/>
                <a:chExt cx="387" cy="405"/>
              </a:xfrm>
            </p:grpSpPr>
            <p:sp>
              <p:nvSpPr>
                <p:cNvPr id="9310" name="Freeform 143"/>
                <p:cNvSpPr>
                  <a:spLocks/>
                </p:cNvSpPr>
                <p:nvPr/>
              </p:nvSpPr>
              <p:spPr bwMode="auto">
                <a:xfrm>
                  <a:off x="3438" y="1161"/>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11" name="Freeform 144"/>
                <p:cNvSpPr>
                  <a:spLocks/>
                </p:cNvSpPr>
                <p:nvPr/>
              </p:nvSpPr>
              <p:spPr bwMode="auto">
                <a:xfrm>
                  <a:off x="3501" y="1184"/>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12" name="Freeform 145"/>
                <p:cNvSpPr>
                  <a:spLocks/>
                </p:cNvSpPr>
                <p:nvPr/>
              </p:nvSpPr>
              <p:spPr bwMode="auto">
                <a:xfrm>
                  <a:off x="3501" y="981"/>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13" name="Freeform 146"/>
                <p:cNvSpPr>
                  <a:spLocks/>
                </p:cNvSpPr>
                <p:nvPr/>
              </p:nvSpPr>
              <p:spPr bwMode="auto">
                <a:xfrm>
                  <a:off x="3509" y="991"/>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14" name="Freeform 147"/>
                <p:cNvSpPr>
                  <a:spLocks/>
                </p:cNvSpPr>
                <p:nvPr/>
              </p:nvSpPr>
              <p:spPr bwMode="auto">
                <a:xfrm>
                  <a:off x="3545" y="1028"/>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15" name="Freeform 148"/>
                <p:cNvSpPr>
                  <a:spLocks/>
                </p:cNvSpPr>
                <p:nvPr/>
              </p:nvSpPr>
              <p:spPr bwMode="auto">
                <a:xfrm>
                  <a:off x="3694" y="1051"/>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16" name="Freeform 149"/>
                <p:cNvSpPr>
                  <a:spLocks/>
                </p:cNvSpPr>
                <p:nvPr/>
              </p:nvSpPr>
              <p:spPr bwMode="auto">
                <a:xfrm>
                  <a:off x="3650" y="1030"/>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17" name="Freeform 150"/>
                <p:cNvSpPr>
                  <a:spLocks/>
                </p:cNvSpPr>
                <p:nvPr/>
              </p:nvSpPr>
              <p:spPr bwMode="auto">
                <a:xfrm>
                  <a:off x="3710" y="1247"/>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18" name="Freeform 151"/>
                <p:cNvSpPr>
                  <a:spLocks/>
                </p:cNvSpPr>
                <p:nvPr/>
              </p:nvSpPr>
              <p:spPr bwMode="auto">
                <a:xfrm>
                  <a:off x="3712" y="1258"/>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19" name="Freeform 152"/>
                <p:cNvSpPr>
                  <a:spLocks/>
                </p:cNvSpPr>
                <p:nvPr/>
              </p:nvSpPr>
              <p:spPr bwMode="auto">
                <a:xfrm>
                  <a:off x="3712" y="1268"/>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20" name="Freeform 153"/>
                <p:cNvSpPr>
                  <a:spLocks/>
                </p:cNvSpPr>
                <p:nvPr/>
              </p:nvSpPr>
              <p:spPr bwMode="auto">
                <a:xfrm>
                  <a:off x="3712" y="1278"/>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21" name="Freeform 154"/>
                <p:cNvSpPr>
                  <a:spLocks/>
                </p:cNvSpPr>
                <p:nvPr/>
              </p:nvSpPr>
              <p:spPr bwMode="auto">
                <a:xfrm>
                  <a:off x="3712" y="1292"/>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22" name="Freeform 155"/>
                <p:cNvSpPr>
                  <a:spLocks/>
                </p:cNvSpPr>
                <p:nvPr/>
              </p:nvSpPr>
              <p:spPr bwMode="auto">
                <a:xfrm>
                  <a:off x="3558" y="1043"/>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23" name="Freeform 156"/>
                <p:cNvSpPr>
                  <a:spLocks/>
                </p:cNvSpPr>
                <p:nvPr/>
              </p:nvSpPr>
              <p:spPr bwMode="auto">
                <a:xfrm>
                  <a:off x="3692" y="1111"/>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24" name="Freeform 157"/>
                <p:cNvSpPr>
                  <a:spLocks/>
                </p:cNvSpPr>
                <p:nvPr/>
              </p:nvSpPr>
              <p:spPr bwMode="auto">
                <a:xfrm>
                  <a:off x="3689" y="1080"/>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25" name="Freeform 158"/>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26" name="Freeform 159"/>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327" name="Freeform 160"/>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28" name="Freeform 161"/>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329" name="Freeform 162"/>
                <p:cNvSpPr>
                  <a:spLocks/>
                </p:cNvSpPr>
                <p:nvPr/>
              </p:nvSpPr>
              <p:spPr bwMode="auto">
                <a:xfrm>
                  <a:off x="3655" y="1064"/>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30" name="Freeform 163"/>
                <p:cNvSpPr>
                  <a:spLocks/>
                </p:cNvSpPr>
                <p:nvPr/>
              </p:nvSpPr>
              <p:spPr bwMode="auto">
                <a:xfrm>
                  <a:off x="3694" y="1059"/>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31" name="Freeform 164"/>
                <p:cNvSpPr>
                  <a:spLocks/>
                </p:cNvSpPr>
                <p:nvPr/>
              </p:nvSpPr>
              <p:spPr bwMode="auto">
                <a:xfrm>
                  <a:off x="3712" y="1064"/>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32" name="Freeform 165"/>
                <p:cNvSpPr>
                  <a:spLocks/>
                </p:cNvSpPr>
                <p:nvPr/>
              </p:nvSpPr>
              <p:spPr bwMode="auto">
                <a:xfrm>
                  <a:off x="3564" y="1007"/>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sp>
            <p:nvSpPr>
              <p:cNvPr id="9306" name="Line 166"/>
              <p:cNvSpPr>
                <a:spLocks noChangeShapeType="1"/>
              </p:cNvSpPr>
              <p:nvPr/>
            </p:nvSpPr>
            <p:spPr bwMode="auto">
              <a:xfrm flipV="1">
                <a:off x="3016" y="3294"/>
                <a:ext cx="363" cy="2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307" name="Line 167"/>
              <p:cNvSpPr>
                <a:spLocks noChangeShapeType="1"/>
              </p:cNvSpPr>
              <p:nvPr/>
            </p:nvSpPr>
            <p:spPr bwMode="auto">
              <a:xfrm flipV="1">
                <a:off x="3356" y="3339"/>
                <a:ext cx="68" cy="2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308" name="Line 168"/>
              <p:cNvSpPr>
                <a:spLocks noChangeShapeType="1"/>
              </p:cNvSpPr>
              <p:nvPr/>
            </p:nvSpPr>
            <p:spPr bwMode="auto">
              <a:xfrm flipH="1" flipV="1">
                <a:off x="3538" y="3339"/>
                <a:ext cx="113" cy="2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309" name="Line 169"/>
              <p:cNvSpPr>
                <a:spLocks noChangeShapeType="1"/>
              </p:cNvSpPr>
              <p:nvPr/>
            </p:nvSpPr>
            <p:spPr bwMode="auto">
              <a:xfrm flipH="1" flipV="1">
                <a:off x="3606" y="3294"/>
                <a:ext cx="408" cy="2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grpSp>
        <p:sp>
          <p:nvSpPr>
            <p:cNvPr id="9228" name="Line 170"/>
            <p:cNvSpPr>
              <a:spLocks noChangeShapeType="1"/>
            </p:cNvSpPr>
            <p:nvPr/>
          </p:nvSpPr>
          <p:spPr bwMode="auto">
            <a:xfrm flipV="1">
              <a:off x="3583" y="2545"/>
              <a:ext cx="386" cy="34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29" name="Line 171"/>
            <p:cNvSpPr>
              <a:spLocks noChangeShapeType="1"/>
            </p:cNvSpPr>
            <p:nvPr/>
          </p:nvSpPr>
          <p:spPr bwMode="auto">
            <a:xfrm>
              <a:off x="4354" y="2545"/>
              <a:ext cx="454" cy="34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grpSp>
          <p:nvGrpSpPr>
            <p:cNvPr id="9230" name="Group 172"/>
            <p:cNvGrpSpPr>
              <a:grpSpLocks/>
            </p:cNvGrpSpPr>
            <p:nvPr/>
          </p:nvGrpSpPr>
          <p:grpSpPr bwMode="auto">
            <a:xfrm>
              <a:off x="3129" y="2114"/>
              <a:ext cx="387" cy="405"/>
              <a:chOff x="3438" y="981"/>
              <a:chExt cx="387" cy="405"/>
            </a:xfrm>
          </p:grpSpPr>
          <p:sp>
            <p:nvSpPr>
              <p:cNvPr id="9281" name="Freeform 173"/>
              <p:cNvSpPr>
                <a:spLocks/>
              </p:cNvSpPr>
              <p:nvPr/>
            </p:nvSpPr>
            <p:spPr bwMode="auto">
              <a:xfrm>
                <a:off x="3438" y="1161"/>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82" name="Freeform 174"/>
              <p:cNvSpPr>
                <a:spLocks/>
              </p:cNvSpPr>
              <p:nvPr/>
            </p:nvSpPr>
            <p:spPr bwMode="auto">
              <a:xfrm>
                <a:off x="3501" y="1184"/>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83" name="Freeform 175"/>
              <p:cNvSpPr>
                <a:spLocks/>
              </p:cNvSpPr>
              <p:nvPr/>
            </p:nvSpPr>
            <p:spPr bwMode="auto">
              <a:xfrm>
                <a:off x="3501" y="981"/>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84" name="Freeform 176"/>
              <p:cNvSpPr>
                <a:spLocks/>
              </p:cNvSpPr>
              <p:nvPr/>
            </p:nvSpPr>
            <p:spPr bwMode="auto">
              <a:xfrm>
                <a:off x="3509" y="991"/>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85" name="Freeform 177"/>
              <p:cNvSpPr>
                <a:spLocks/>
              </p:cNvSpPr>
              <p:nvPr/>
            </p:nvSpPr>
            <p:spPr bwMode="auto">
              <a:xfrm>
                <a:off x="3545" y="1028"/>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86" name="Freeform 178"/>
              <p:cNvSpPr>
                <a:spLocks/>
              </p:cNvSpPr>
              <p:nvPr/>
            </p:nvSpPr>
            <p:spPr bwMode="auto">
              <a:xfrm>
                <a:off x="3694" y="1051"/>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87" name="Freeform 179"/>
              <p:cNvSpPr>
                <a:spLocks/>
              </p:cNvSpPr>
              <p:nvPr/>
            </p:nvSpPr>
            <p:spPr bwMode="auto">
              <a:xfrm>
                <a:off x="3650" y="1030"/>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88" name="Freeform 180"/>
              <p:cNvSpPr>
                <a:spLocks/>
              </p:cNvSpPr>
              <p:nvPr/>
            </p:nvSpPr>
            <p:spPr bwMode="auto">
              <a:xfrm>
                <a:off x="3710" y="1247"/>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89" name="Freeform 181"/>
              <p:cNvSpPr>
                <a:spLocks/>
              </p:cNvSpPr>
              <p:nvPr/>
            </p:nvSpPr>
            <p:spPr bwMode="auto">
              <a:xfrm>
                <a:off x="3712" y="1258"/>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90" name="Freeform 182"/>
              <p:cNvSpPr>
                <a:spLocks/>
              </p:cNvSpPr>
              <p:nvPr/>
            </p:nvSpPr>
            <p:spPr bwMode="auto">
              <a:xfrm>
                <a:off x="3712" y="1268"/>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91" name="Freeform 183"/>
              <p:cNvSpPr>
                <a:spLocks/>
              </p:cNvSpPr>
              <p:nvPr/>
            </p:nvSpPr>
            <p:spPr bwMode="auto">
              <a:xfrm>
                <a:off x="3712" y="1278"/>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92" name="Freeform 184"/>
              <p:cNvSpPr>
                <a:spLocks/>
              </p:cNvSpPr>
              <p:nvPr/>
            </p:nvSpPr>
            <p:spPr bwMode="auto">
              <a:xfrm>
                <a:off x="3712" y="1292"/>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93" name="Freeform 185"/>
              <p:cNvSpPr>
                <a:spLocks/>
              </p:cNvSpPr>
              <p:nvPr/>
            </p:nvSpPr>
            <p:spPr bwMode="auto">
              <a:xfrm>
                <a:off x="3558" y="1043"/>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94" name="Freeform 186"/>
              <p:cNvSpPr>
                <a:spLocks/>
              </p:cNvSpPr>
              <p:nvPr/>
            </p:nvSpPr>
            <p:spPr bwMode="auto">
              <a:xfrm>
                <a:off x="3692" y="1111"/>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95" name="Freeform 187"/>
              <p:cNvSpPr>
                <a:spLocks/>
              </p:cNvSpPr>
              <p:nvPr/>
            </p:nvSpPr>
            <p:spPr bwMode="auto">
              <a:xfrm>
                <a:off x="3689" y="1080"/>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96" name="Freeform 188"/>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97" name="Freeform 189"/>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298" name="Freeform 190"/>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99" name="Freeform 191"/>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300" name="Freeform 192"/>
              <p:cNvSpPr>
                <a:spLocks/>
              </p:cNvSpPr>
              <p:nvPr/>
            </p:nvSpPr>
            <p:spPr bwMode="auto">
              <a:xfrm>
                <a:off x="3655" y="1064"/>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01" name="Freeform 193"/>
              <p:cNvSpPr>
                <a:spLocks/>
              </p:cNvSpPr>
              <p:nvPr/>
            </p:nvSpPr>
            <p:spPr bwMode="auto">
              <a:xfrm>
                <a:off x="3694" y="1059"/>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02" name="Freeform 194"/>
              <p:cNvSpPr>
                <a:spLocks/>
              </p:cNvSpPr>
              <p:nvPr/>
            </p:nvSpPr>
            <p:spPr bwMode="auto">
              <a:xfrm>
                <a:off x="3712" y="1064"/>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03" name="Freeform 195"/>
              <p:cNvSpPr>
                <a:spLocks/>
              </p:cNvSpPr>
              <p:nvPr/>
            </p:nvSpPr>
            <p:spPr bwMode="auto">
              <a:xfrm>
                <a:off x="3564" y="1007"/>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9231" name="Group 196"/>
            <p:cNvGrpSpPr>
              <a:grpSpLocks/>
            </p:cNvGrpSpPr>
            <p:nvPr/>
          </p:nvGrpSpPr>
          <p:grpSpPr bwMode="auto">
            <a:xfrm>
              <a:off x="4785" y="2137"/>
              <a:ext cx="387" cy="405"/>
              <a:chOff x="3438" y="981"/>
              <a:chExt cx="387" cy="405"/>
            </a:xfrm>
          </p:grpSpPr>
          <p:sp>
            <p:nvSpPr>
              <p:cNvPr id="9258" name="Freeform 197"/>
              <p:cNvSpPr>
                <a:spLocks/>
              </p:cNvSpPr>
              <p:nvPr/>
            </p:nvSpPr>
            <p:spPr bwMode="auto">
              <a:xfrm>
                <a:off x="3438" y="1161"/>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59" name="Freeform 198"/>
              <p:cNvSpPr>
                <a:spLocks/>
              </p:cNvSpPr>
              <p:nvPr/>
            </p:nvSpPr>
            <p:spPr bwMode="auto">
              <a:xfrm>
                <a:off x="3501" y="1184"/>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60" name="Freeform 199"/>
              <p:cNvSpPr>
                <a:spLocks/>
              </p:cNvSpPr>
              <p:nvPr/>
            </p:nvSpPr>
            <p:spPr bwMode="auto">
              <a:xfrm>
                <a:off x="3501" y="981"/>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61" name="Freeform 200"/>
              <p:cNvSpPr>
                <a:spLocks/>
              </p:cNvSpPr>
              <p:nvPr/>
            </p:nvSpPr>
            <p:spPr bwMode="auto">
              <a:xfrm>
                <a:off x="3509" y="991"/>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62" name="Freeform 201"/>
              <p:cNvSpPr>
                <a:spLocks/>
              </p:cNvSpPr>
              <p:nvPr/>
            </p:nvSpPr>
            <p:spPr bwMode="auto">
              <a:xfrm>
                <a:off x="3545" y="1028"/>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63" name="Freeform 202"/>
              <p:cNvSpPr>
                <a:spLocks/>
              </p:cNvSpPr>
              <p:nvPr/>
            </p:nvSpPr>
            <p:spPr bwMode="auto">
              <a:xfrm>
                <a:off x="3694" y="1051"/>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64" name="Freeform 203"/>
              <p:cNvSpPr>
                <a:spLocks/>
              </p:cNvSpPr>
              <p:nvPr/>
            </p:nvSpPr>
            <p:spPr bwMode="auto">
              <a:xfrm>
                <a:off x="3650" y="1030"/>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65" name="Freeform 204"/>
              <p:cNvSpPr>
                <a:spLocks/>
              </p:cNvSpPr>
              <p:nvPr/>
            </p:nvSpPr>
            <p:spPr bwMode="auto">
              <a:xfrm>
                <a:off x="3710" y="1247"/>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66" name="Freeform 205"/>
              <p:cNvSpPr>
                <a:spLocks/>
              </p:cNvSpPr>
              <p:nvPr/>
            </p:nvSpPr>
            <p:spPr bwMode="auto">
              <a:xfrm>
                <a:off x="3712" y="1258"/>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67" name="Freeform 206"/>
              <p:cNvSpPr>
                <a:spLocks/>
              </p:cNvSpPr>
              <p:nvPr/>
            </p:nvSpPr>
            <p:spPr bwMode="auto">
              <a:xfrm>
                <a:off x="3712" y="1268"/>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68" name="Freeform 207"/>
              <p:cNvSpPr>
                <a:spLocks/>
              </p:cNvSpPr>
              <p:nvPr/>
            </p:nvSpPr>
            <p:spPr bwMode="auto">
              <a:xfrm>
                <a:off x="3712" y="1278"/>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69" name="Freeform 208"/>
              <p:cNvSpPr>
                <a:spLocks/>
              </p:cNvSpPr>
              <p:nvPr/>
            </p:nvSpPr>
            <p:spPr bwMode="auto">
              <a:xfrm>
                <a:off x="3712" y="1292"/>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70" name="Freeform 209"/>
              <p:cNvSpPr>
                <a:spLocks/>
              </p:cNvSpPr>
              <p:nvPr/>
            </p:nvSpPr>
            <p:spPr bwMode="auto">
              <a:xfrm>
                <a:off x="3558" y="1043"/>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71" name="Freeform 210"/>
              <p:cNvSpPr>
                <a:spLocks/>
              </p:cNvSpPr>
              <p:nvPr/>
            </p:nvSpPr>
            <p:spPr bwMode="auto">
              <a:xfrm>
                <a:off x="3692" y="1111"/>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72" name="Freeform 211"/>
              <p:cNvSpPr>
                <a:spLocks/>
              </p:cNvSpPr>
              <p:nvPr/>
            </p:nvSpPr>
            <p:spPr bwMode="auto">
              <a:xfrm>
                <a:off x="3689" y="1080"/>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73" name="Freeform 212"/>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74" name="Freeform 213"/>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275" name="Freeform 214"/>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76" name="Freeform 215"/>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277" name="Freeform 216"/>
              <p:cNvSpPr>
                <a:spLocks/>
              </p:cNvSpPr>
              <p:nvPr/>
            </p:nvSpPr>
            <p:spPr bwMode="auto">
              <a:xfrm>
                <a:off x="3655" y="1064"/>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78" name="Freeform 217"/>
              <p:cNvSpPr>
                <a:spLocks/>
              </p:cNvSpPr>
              <p:nvPr/>
            </p:nvSpPr>
            <p:spPr bwMode="auto">
              <a:xfrm>
                <a:off x="3694" y="1059"/>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79" name="Freeform 218"/>
              <p:cNvSpPr>
                <a:spLocks/>
              </p:cNvSpPr>
              <p:nvPr/>
            </p:nvSpPr>
            <p:spPr bwMode="auto">
              <a:xfrm>
                <a:off x="3712" y="1064"/>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80" name="Freeform 219"/>
              <p:cNvSpPr>
                <a:spLocks/>
              </p:cNvSpPr>
              <p:nvPr/>
            </p:nvSpPr>
            <p:spPr bwMode="auto">
              <a:xfrm>
                <a:off x="3564" y="1007"/>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sp>
          <p:nvSpPr>
            <p:cNvPr id="9232" name="Line 220"/>
            <p:cNvSpPr>
              <a:spLocks noChangeShapeType="1"/>
            </p:cNvSpPr>
            <p:nvPr/>
          </p:nvSpPr>
          <p:spPr bwMode="auto">
            <a:xfrm flipH="1">
              <a:off x="4014" y="2590"/>
              <a:ext cx="23"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33" name="Line 221"/>
            <p:cNvSpPr>
              <a:spLocks noChangeShapeType="1"/>
            </p:cNvSpPr>
            <p:nvPr/>
          </p:nvSpPr>
          <p:spPr bwMode="auto">
            <a:xfrm>
              <a:off x="4127" y="2590"/>
              <a:ext cx="0" cy="11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34" name="Line 222"/>
            <p:cNvSpPr>
              <a:spLocks noChangeShapeType="1"/>
            </p:cNvSpPr>
            <p:nvPr/>
          </p:nvSpPr>
          <p:spPr bwMode="auto">
            <a:xfrm>
              <a:off x="4241" y="2590"/>
              <a:ext cx="45"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grpSp>
          <p:nvGrpSpPr>
            <p:cNvPr id="9235" name="Group 223"/>
            <p:cNvGrpSpPr>
              <a:grpSpLocks/>
            </p:cNvGrpSpPr>
            <p:nvPr/>
          </p:nvGrpSpPr>
          <p:grpSpPr bwMode="auto">
            <a:xfrm>
              <a:off x="4876" y="2500"/>
              <a:ext cx="431" cy="204"/>
              <a:chOff x="4876" y="2818"/>
              <a:chExt cx="431" cy="204"/>
            </a:xfrm>
          </p:grpSpPr>
          <p:sp>
            <p:nvSpPr>
              <p:cNvPr id="9253" name="Line 224"/>
              <p:cNvSpPr>
                <a:spLocks noChangeShapeType="1"/>
              </p:cNvSpPr>
              <p:nvPr/>
            </p:nvSpPr>
            <p:spPr bwMode="auto">
              <a:xfrm flipH="1">
                <a:off x="4967" y="2908"/>
                <a:ext cx="23"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54" name="Line 225"/>
              <p:cNvSpPr>
                <a:spLocks noChangeShapeType="1"/>
              </p:cNvSpPr>
              <p:nvPr/>
            </p:nvSpPr>
            <p:spPr bwMode="auto">
              <a:xfrm>
                <a:off x="5080" y="2908"/>
                <a:ext cx="0" cy="11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55" name="Line 226"/>
              <p:cNvSpPr>
                <a:spLocks noChangeShapeType="1"/>
              </p:cNvSpPr>
              <p:nvPr/>
            </p:nvSpPr>
            <p:spPr bwMode="auto">
              <a:xfrm>
                <a:off x="5194" y="2908"/>
                <a:ext cx="45"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56" name="Line 227"/>
              <p:cNvSpPr>
                <a:spLocks noChangeShapeType="1"/>
              </p:cNvSpPr>
              <p:nvPr/>
            </p:nvSpPr>
            <p:spPr bwMode="auto">
              <a:xfrm flipV="1">
                <a:off x="4876" y="2886"/>
                <a:ext cx="68" cy="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57" name="Line 228"/>
              <p:cNvSpPr>
                <a:spLocks noChangeShapeType="1"/>
              </p:cNvSpPr>
              <p:nvPr/>
            </p:nvSpPr>
            <p:spPr bwMode="auto">
              <a:xfrm>
                <a:off x="5216" y="2818"/>
                <a:ext cx="91" cy="9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grpSp>
        <p:grpSp>
          <p:nvGrpSpPr>
            <p:cNvPr id="9236" name="Group 229"/>
            <p:cNvGrpSpPr>
              <a:grpSpLocks/>
            </p:cNvGrpSpPr>
            <p:nvPr/>
          </p:nvGrpSpPr>
          <p:grpSpPr bwMode="auto">
            <a:xfrm>
              <a:off x="3220" y="2477"/>
              <a:ext cx="431" cy="204"/>
              <a:chOff x="4876" y="2818"/>
              <a:chExt cx="431" cy="204"/>
            </a:xfrm>
          </p:grpSpPr>
          <p:sp>
            <p:nvSpPr>
              <p:cNvPr id="9248" name="Line 230"/>
              <p:cNvSpPr>
                <a:spLocks noChangeShapeType="1"/>
              </p:cNvSpPr>
              <p:nvPr/>
            </p:nvSpPr>
            <p:spPr bwMode="auto">
              <a:xfrm flipH="1">
                <a:off x="4967" y="2908"/>
                <a:ext cx="23"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49" name="Line 231"/>
              <p:cNvSpPr>
                <a:spLocks noChangeShapeType="1"/>
              </p:cNvSpPr>
              <p:nvPr/>
            </p:nvSpPr>
            <p:spPr bwMode="auto">
              <a:xfrm>
                <a:off x="5080" y="2908"/>
                <a:ext cx="0" cy="11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50" name="Line 232"/>
              <p:cNvSpPr>
                <a:spLocks noChangeShapeType="1"/>
              </p:cNvSpPr>
              <p:nvPr/>
            </p:nvSpPr>
            <p:spPr bwMode="auto">
              <a:xfrm>
                <a:off x="5194" y="2908"/>
                <a:ext cx="45"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51" name="Line 233"/>
              <p:cNvSpPr>
                <a:spLocks noChangeShapeType="1"/>
              </p:cNvSpPr>
              <p:nvPr/>
            </p:nvSpPr>
            <p:spPr bwMode="auto">
              <a:xfrm flipV="1">
                <a:off x="4876" y="2886"/>
                <a:ext cx="68" cy="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52" name="Line 234"/>
              <p:cNvSpPr>
                <a:spLocks noChangeShapeType="1"/>
              </p:cNvSpPr>
              <p:nvPr/>
            </p:nvSpPr>
            <p:spPr bwMode="auto">
              <a:xfrm>
                <a:off x="5216" y="2818"/>
                <a:ext cx="91" cy="9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grpSp>
        <p:sp>
          <p:nvSpPr>
            <p:cNvPr id="9237" name="Line 235"/>
            <p:cNvSpPr>
              <a:spLocks noChangeShapeType="1"/>
            </p:cNvSpPr>
            <p:nvPr/>
          </p:nvSpPr>
          <p:spPr bwMode="auto">
            <a:xfrm flipH="1">
              <a:off x="3424" y="1252"/>
              <a:ext cx="477" cy="83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38" name="Line 236"/>
            <p:cNvSpPr>
              <a:spLocks noChangeShapeType="1"/>
            </p:cNvSpPr>
            <p:nvPr/>
          </p:nvSpPr>
          <p:spPr bwMode="auto">
            <a:xfrm>
              <a:off x="4082" y="1298"/>
              <a:ext cx="68" cy="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39" name="Line 237"/>
            <p:cNvSpPr>
              <a:spLocks noChangeShapeType="1"/>
            </p:cNvSpPr>
            <p:nvPr/>
          </p:nvSpPr>
          <p:spPr bwMode="auto">
            <a:xfrm>
              <a:off x="4218" y="1230"/>
              <a:ext cx="635" cy="86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40" name="Line 238"/>
            <p:cNvSpPr>
              <a:spLocks noChangeShapeType="1"/>
            </p:cNvSpPr>
            <p:nvPr/>
          </p:nvSpPr>
          <p:spPr bwMode="auto">
            <a:xfrm flipH="1">
              <a:off x="3946" y="1275"/>
              <a:ext cx="45" cy="1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41" name="Line 239"/>
            <p:cNvSpPr>
              <a:spLocks noChangeShapeType="1"/>
            </p:cNvSpPr>
            <p:nvPr/>
          </p:nvSpPr>
          <p:spPr bwMode="auto">
            <a:xfrm>
              <a:off x="4173" y="1298"/>
              <a:ext cx="68" cy="1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42" name="Line 240"/>
            <p:cNvSpPr>
              <a:spLocks noChangeShapeType="1"/>
            </p:cNvSpPr>
            <p:nvPr/>
          </p:nvSpPr>
          <p:spPr bwMode="auto">
            <a:xfrm>
              <a:off x="4286" y="1162"/>
              <a:ext cx="114" cy="1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43" name="Line 241"/>
            <p:cNvSpPr>
              <a:spLocks noChangeShapeType="1"/>
            </p:cNvSpPr>
            <p:nvPr/>
          </p:nvSpPr>
          <p:spPr bwMode="auto">
            <a:xfrm flipH="1">
              <a:off x="3696" y="1230"/>
              <a:ext cx="91" cy="9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44" name="Text Box 242"/>
            <p:cNvSpPr txBox="1">
              <a:spLocks noChangeArrowheads="1"/>
            </p:cNvSpPr>
            <p:nvPr/>
          </p:nvSpPr>
          <p:spPr bwMode="auto">
            <a:xfrm>
              <a:off x="3810" y="3816"/>
              <a:ext cx="872"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r>
                <a:rPr lang="en-US" sz="1800">
                  <a:solidFill>
                    <a:srgbClr val="FF0000"/>
                  </a:solidFill>
                  <a:latin typeface="Eurostile"/>
                  <a:cs typeface="Eurostile"/>
                </a:rPr>
                <a:t>end-systems</a:t>
              </a:r>
            </a:p>
          </p:txBody>
        </p:sp>
        <p:sp>
          <p:nvSpPr>
            <p:cNvPr id="9245" name="Text Box 243"/>
            <p:cNvSpPr txBox="1">
              <a:spLocks noChangeArrowheads="1"/>
            </p:cNvSpPr>
            <p:nvPr/>
          </p:nvSpPr>
          <p:spPr bwMode="auto">
            <a:xfrm>
              <a:off x="3719" y="2999"/>
              <a:ext cx="90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r>
                <a:rPr lang="en-US" sz="1800">
                  <a:solidFill>
                    <a:srgbClr val="FF0000"/>
                  </a:solidFill>
                  <a:latin typeface="Eurostile"/>
                  <a:cs typeface="Eurostile"/>
                </a:rPr>
                <a:t>local servers</a:t>
              </a:r>
            </a:p>
          </p:txBody>
        </p:sp>
        <p:sp>
          <p:nvSpPr>
            <p:cNvPr id="9246" name="Text Box 244"/>
            <p:cNvSpPr txBox="1">
              <a:spLocks noChangeArrowheads="1"/>
            </p:cNvSpPr>
            <p:nvPr/>
          </p:nvSpPr>
          <p:spPr bwMode="auto">
            <a:xfrm>
              <a:off x="4332" y="885"/>
              <a:ext cx="87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r>
                <a:rPr lang="en-US" sz="1800">
                  <a:solidFill>
                    <a:srgbClr val="FF0000"/>
                  </a:solidFill>
                  <a:latin typeface="Eurostile"/>
                  <a:cs typeface="Eurostile"/>
                </a:rPr>
                <a:t>root servers</a:t>
              </a:r>
            </a:p>
          </p:txBody>
        </p:sp>
        <p:sp>
          <p:nvSpPr>
            <p:cNvPr id="9247" name="Text Box 245"/>
            <p:cNvSpPr txBox="1">
              <a:spLocks noChangeArrowheads="1"/>
            </p:cNvSpPr>
            <p:nvPr/>
          </p:nvSpPr>
          <p:spPr bwMode="auto">
            <a:xfrm>
              <a:off x="5136" y="2137"/>
              <a:ext cx="599"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r>
                <a:rPr lang="en-US" sz="1800">
                  <a:solidFill>
                    <a:srgbClr val="FF0000"/>
                  </a:solidFill>
                  <a:latin typeface="Eurostile"/>
                  <a:cs typeface="Eurostile"/>
                </a:rPr>
                <a:t>regional</a:t>
              </a:r>
            </a:p>
            <a:p>
              <a:r>
                <a:rPr lang="en-US" sz="1800">
                  <a:solidFill>
                    <a:srgbClr val="FF0000"/>
                  </a:solidFill>
                  <a:latin typeface="Eurostile"/>
                  <a:cs typeface="Eurostile"/>
                </a:rPr>
                <a:t>servers</a:t>
              </a:r>
            </a:p>
          </p:txBody>
        </p:sp>
      </p:grpSp>
      <p:sp>
        <p:nvSpPr>
          <p:cNvPr id="2292982" name="Text Box 246"/>
          <p:cNvSpPr txBox="1">
            <a:spLocks noChangeArrowheads="1"/>
          </p:cNvSpPr>
          <p:nvPr/>
        </p:nvSpPr>
        <p:spPr bwMode="auto">
          <a:xfrm>
            <a:off x="4217988" y="692150"/>
            <a:ext cx="196720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r>
              <a:rPr lang="en-US" sz="2000">
                <a:solidFill>
                  <a:srgbClr val="3333CC"/>
                </a:solidFill>
                <a:latin typeface="Eurostile"/>
                <a:cs typeface="Eurostile"/>
              </a:rPr>
              <a:t>completeness of </a:t>
            </a:r>
            <a:br>
              <a:rPr lang="en-US" sz="2000">
                <a:solidFill>
                  <a:srgbClr val="3333CC"/>
                </a:solidFill>
                <a:latin typeface="Eurostile"/>
                <a:cs typeface="Eurostile"/>
              </a:rPr>
            </a:br>
            <a:r>
              <a:rPr lang="en-US" sz="2000">
                <a:solidFill>
                  <a:srgbClr val="3333CC"/>
                </a:solidFill>
                <a:latin typeface="Eurostile"/>
                <a:cs typeface="Eurostile"/>
              </a:rPr>
              <a:t>available content</a:t>
            </a:r>
          </a:p>
        </p:txBody>
      </p:sp>
    </p:spTree>
    <p:extLst>
      <p:ext uri="{BB962C8B-B14F-4D97-AF65-F5344CB8AC3E}">
        <p14:creationId xmlns:p14="http://schemas.microsoft.com/office/powerpoint/2010/main" val="270037329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292738"/>
                                        </p:tgtEl>
                                        <p:attrNameLst>
                                          <p:attrName>style.visibility</p:attrName>
                                        </p:attrNameLst>
                                      </p:cBhvr>
                                      <p:to>
                                        <p:strVal val="visible"/>
                                      </p:to>
                                    </p:set>
                                    <p:animEffect transition="in" filter="wipe(down)">
                                      <p:cBhvr>
                                        <p:cTn id="7" dur="500"/>
                                        <p:tgtEl>
                                          <p:spTgt spid="2292738"/>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22929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2738" grpId="0" animBg="1"/>
      <p:bldP spid="2292982"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7" name="Rectangle 2"/>
          <p:cNvSpPr>
            <a:spLocks noGrp="1" noChangeArrowheads="1"/>
          </p:cNvSpPr>
          <p:nvPr>
            <p:ph type="title"/>
          </p:nvPr>
        </p:nvSpPr>
        <p:spPr/>
        <p:txBody>
          <a:bodyPr/>
          <a:lstStyle/>
          <a:p>
            <a:pPr eaLnBrk="1" hangingPunct="1"/>
            <a:r>
              <a:rPr lang="en-US" dirty="0" err="1">
                <a:ea typeface="ＭＳ Ｐゴシック" charset="0"/>
              </a:rPr>
              <a:t>Zipf</a:t>
            </a:r>
            <a:r>
              <a:rPr lang="en-US" dirty="0">
                <a:ea typeface="ＭＳ Ｐゴシック" charset="0"/>
              </a:rPr>
              <a:t> distribution and features</a:t>
            </a:r>
          </a:p>
        </p:txBody>
      </p:sp>
      <p:sp>
        <p:nvSpPr>
          <p:cNvPr id="151558" name="Rectangle 3"/>
          <p:cNvSpPr>
            <a:spLocks noGrp="1" noChangeArrowheads="1"/>
          </p:cNvSpPr>
          <p:nvPr>
            <p:ph type="body" idx="1"/>
          </p:nvPr>
        </p:nvSpPr>
        <p:spPr>
          <a:xfrm>
            <a:off x="251520" y="866775"/>
            <a:ext cx="8892480" cy="1816100"/>
          </a:xfrm>
        </p:spPr>
        <p:txBody>
          <a:bodyPr/>
          <a:lstStyle/>
          <a:p>
            <a:pPr marL="0" indent="0" eaLnBrk="1" hangingPunct="1">
              <a:buNone/>
            </a:pPr>
            <a:r>
              <a:rPr lang="nb-NO" dirty="0" err="1">
                <a:ea typeface="ＭＳ Ｐゴシック" charset="0"/>
              </a:rPr>
              <a:t>Popularity</a:t>
            </a:r>
            <a:endParaRPr lang="nb-NO" dirty="0">
              <a:ea typeface="ＭＳ Ｐゴシック" charset="0"/>
            </a:endParaRPr>
          </a:p>
          <a:p>
            <a:pPr lvl="1" eaLnBrk="1" hangingPunct="1"/>
            <a:r>
              <a:rPr lang="nb-NO" dirty="0" err="1">
                <a:ea typeface="ＭＳ Ｐゴシック" charset="0"/>
              </a:rPr>
              <a:t>Estimate</a:t>
            </a:r>
            <a:r>
              <a:rPr lang="nb-NO" dirty="0">
                <a:ea typeface="ＭＳ Ｐゴシック" charset="0"/>
              </a:rPr>
              <a:t> </a:t>
            </a:r>
            <a:r>
              <a:rPr lang="nb-NO" dirty="0" err="1">
                <a:ea typeface="ＭＳ Ｐゴシック" charset="0"/>
              </a:rPr>
              <a:t>the</a:t>
            </a:r>
            <a:r>
              <a:rPr lang="nb-NO" dirty="0">
                <a:ea typeface="ＭＳ Ｐゴシック" charset="0"/>
              </a:rPr>
              <a:t> </a:t>
            </a:r>
            <a:r>
              <a:rPr lang="nb-NO" dirty="0" err="1">
                <a:ea typeface="ＭＳ Ｐゴシック" charset="0"/>
              </a:rPr>
              <a:t>popularity</a:t>
            </a:r>
            <a:r>
              <a:rPr lang="nb-NO" dirty="0">
                <a:ea typeface="ＭＳ Ｐゴシック" charset="0"/>
              </a:rPr>
              <a:t> </a:t>
            </a:r>
            <a:r>
              <a:rPr lang="nb-NO" dirty="0" err="1">
                <a:ea typeface="ＭＳ Ｐゴシック" charset="0"/>
              </a:rPr>
              <a:t>of</a:t>
            </a:r>
            <a:r>
              <a:rPr lang="nb-NO" dirty="0">
                <a:ea typeface="ＭＳ Ｐゴシック" charset="0"/>
              </a:rPr>
              <a:t> </a:t>
            </a:r>
            <a:r>
              <a:rPr lang="nb-NO" dirty="0" err="1">
                <a:ea typeface="ＭＳ Ｐゴシック" charset="0"/>
              </a:rPr>
              <a:t>movies</a:t>
            </a:r>
            <a:r>
              <a:rPr lang="nb-NO" dirty="0">
                <a:ea typeface="ＭＳ Ｐゴシック" charset="0"/>
              </a:rPr>
              <a:t> (or </a:t>
            </a:r>
            <a:r>
              <a:rPr lang="nb-NO" dirty="0" err="1">
                <a:ea typeface="ＭＳ Ｐゴシック" charset="0"/>
              </a:rPr>
              <a:t>any</a:t>
            </a:r>
            <a:r>
              <a:rPr lang="nb-NO" dirty="0">
                <a:ea typeface="ＭＳ Ｐゴシック" charset="0"/>
              </a:rPr>
              <a:t> </a:t>
            </a:r>
            <a:r>
              <a:rPr lang="nb-NO" dirty="0" err="1">
                <a:ea typeface="ＭＳ Ｐゴシック" charset="0"/>
              </a:rPr>
              <a:t>kind</a:t>
            </a:r>
            <a:r>
              <a:rPr lang="nb-NO" dirty="0">
                <a:ea typeface="ＭＳ Ｐゴシック" charset="0"/>
              </a:rPr>
              <a:t> </a:t>
            </a:r>
            <a:r>
              <a:rPr lang="nb-NO" dirty="0" err="1">
                <a:ea typeface="ＭＳ Ｐゴシック" charset="0"/>
              </a:rPr>
              <a:t>of</a:t>
            </a:r>
            <a:r>
              <a:rPr lang="nb-NO" dirty="0">
                <a:ea typeface="ＭＳ Ｐゴシック" charset="0"/>
              </a:rPr>
              <a:t> </a:t>
            </a:r>
            <a:r>
              <a:rPr lang="nb-NO" dirty="0" err="1">
                <a:ea typeface="ＭＳ Ｐゴシック" charset="0"/>
              </a:rPr>
              <a:t>product</a:t>
            </a:r>
            <a:r>
              <a:rPr lang="nb-NO" dirty="0">
                <a:ea typeface="ＭＳ Ｐゴシック" charset="0"/>
              </a:rPr>
              <a:t>)</a:t>
            </a:r>
            <a:endParaRPr lang="en-US" dirty="0">
              <a:ea typeface="ＭＳ Ｐゴシック" charset="0"/>
            </a:endParaRPr>
          </a:p>
          <a:p>
            <a:pPr lvl="1" eaLnBrk="1" hangingPunct="1"/>
            <a:r>
              <a:rPr lang="en-US" dirty="0">
                <a:ea typeface="ＭＳ Ｐゴシック" charset="0"/>
              </a:rPr>
              <a:t>Frequently used: </a:t>
            </a:r>
            <a:r>
              <a:rPr lang="en-US" dirty="0" err="1">
                <a:ea typeface="ＭＳ Ｐゴシック" charset="0"/>
              </a:rPr>
              <a:t>Zipf</a:t>
            </a:r>
            <a:r>
              <a:rPr lang="en-US" dirty="0">
                <a:ea typeface="ＭＳ Ｐゴシック" charset="0"/>
              </a:rPr>
              <a:t> distribution</a:t>
            </a:r>
          </a:p>
        </p:txBody>
      </p:sp>
      <p:graphicFrame>
        <p:nvGraphicFramePr>
          <p:cNvPr id="1308677" name="Object 3"/>
          <p:cNvGraphicFramePr>
            <a:graphicFrameLocks noGrp="1" noChangeAspect="1"/>
          </p:cNvGraphicFramePr>
          <p:nvPr>
            <p:ph sz="half" idx="4294967295"/>
          </p:nvPr>
        </p:nvGraphicFramePr>
        <p:xfrm>
          <a:off x="655638" y="2449513"/>
          <a:ext cx="1614487" cy="1114425"/>
        </p:xfrm>
        <a:graphic>
          <a:graphicData uri="http://schemas.openxmlformats.org/presentationml/2006/ole">
            <mc:AlternateContent xmlns:mc="http://schemas.openxmlformats.org/markup-compatibility/2006">
              <mc:Choice xmlns:v="urn:schemas-microsoft-com:vml" Requires="v">
                <p:oleObj spid="_x0000_s6258" name="Equation" r:id="rId4" imgW="533400" imgH="368300" progId="Equation.3">
                  <p:embed/>
                </p:oleObj>
              </mc:Choice>
              <mc:Fallback>
                <p:oleObj name="Equation" r:id="rId4" imgW="533400" imgH="3683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55638" y="2449513"/>
                        <a:ext cx="1614487" cy="1114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808080">
                                  <a:alpha val="74998"/>
                                </a:srgbClr>
                              </a:outerShdw>
                            </a:effectLst>
                          </a14:hiddenEffects>
                        </a:ext>
                      </a:extLst>
                    </p:spPr>
                  </p:pic>
                </p:oleObj>
              </mc:Fallback>
            </mc:AlternateContent>
          </a:graphicData>
        </a:graphic>
      </p:graphicFrame>
      <p:sp>
        <p:nvSpPr>
          <p:cNvPr id="1308682" name="Rectangle 10"/>
          <p:cNvSpPr>
            <a:spLocks noChangeArrowheads="1"/>
          </p:cNvSpPr>
          <p:nvPr/>
        </p:nvSpPr>
        <p:spPr bwMode="auto">
          <a:xfrm>
            <a:off x="4987925" y="2278063"/>
            <a:ext cx="4014788" cy="409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lstStyle/>
          <a:p>
            <a:pPr>
              <a:buClr>
                <a:srgbClr val="FF6600"/>
              </a:buClr>
              <a:buSzPct val="120000"/>
            </a:pPr>
            <a:r>
              <a:rPr lang="en-US" sz="3200" b="1" dirty="0">
                <a:solidFill>
                  <a:srgbClr val="FF0000"/>
                </a:solidFill>
                <a:latin typeface="Bank Gothic" charset="0"/>
              </a:rPr>
              <a:t>Danger</a:t>
            </a:r>
            <a:endParaRPr lang="en-US" sz="2800" dirty="0">
              <a:solidFill>
                <a:srgbClr val="000000"/>
              </a:solidFill>
            </a:endParaRPr>
          </a:p>
          <a:p>
            <a:pPr marL="742950" lvl="1" indent="-285750">
              <a:buClr>
                <a:srgbClr val="FF6600"/>
              </a:buClr>
              <a:buFont typeface="Tahoma" charset="0"/>
              <a:buChar char="−"/>
            </a:pPr>
            <a:r>
              <a:rPr lang="nb-NO" sz="2400" dirty="0" err="1">
                <a:solidFill>
                  <a:srgbClr val="000000"/>
                </a:solidFill>
                <a:latin typeface="Eurostile"/>
                <a:cs typeface="Eurostile"/>
              </a:rPr>
              <a:t>Zipf-distribution</a:t>
            </a:r>
            <a:r>
              <a:rPr lang="nb-NO" sz="2400" dirty="0">
                <a:solidFill>
                  <a:srgbClr val="000000"/>
                </a:solidFill>
                <a:latin typeface="Eurostile"/>
                <a:cs typeface="Eurostile"/>
              </a:rPr>
              <a:t> </a:t>
            </a:r>
            <a:r>
              <a:rPr lang="nb-NO" sz="2400" dirty="0" err="1">
                <a:solidFill>
                  <a:srgbClr val="000000"/>
                </a:solidFill>
                <a:latin typeface="Eurostile"/>
                <a:cs typeface="Eurostile"/>
              </a:rPr>
              <a:t>of</a:t>
            </a:r>
            <a:r>
              <a:rPr lang="nb-NO" sz="2400" dirty="0">
                <a:solidFill>
                  <a:srgbClr val="000000"/>
                </a:solidFill>
                <a:latin typeface="Eurostile"/>
                <a:cs typeface="Eurostile"/>
              </a:rPr>
              <a:t> a </a:t>
            </a:r>
            <a:r>
              <a:rPr lang="nb-NO" sz="2400" dirty="0" err="1">
                <a:solidFill>
                  <a:srgbClr val="000000"/>
                </a:solidFill>
                <a:latin typeface="Eurostile"/>
                <a:cs typeface="Eurostile"/>
              </a:rPr>
              <a:t>process</a:t>
            </a:r>
            <a:endParaRPr lang="nb-NO" sz="2400" dirty="0">
              <a:solidFill>
                <a:srgbClr val="000000"/>
              </a:solidFill>
              <a:latin typeface="Eurostile"/>
              <a:cs typeface="Eurostile"/>
            </a:endParaRPr>
          </a:p>
          <a:p>
            <a:pPr marL="1143000" lvl="2" indent="-228600">
              <a:buClr>
                <a:srgbClr val="FF6600"/>
              </a:buClr>
              <a:buFontTx/>
              <a:buChar char="•"/>
            </a:pPr>
            <a:r>
              <a:rPr lang="nb-NO" dirty="0" err="1">
                <a:solidFill>
                  <a:srgbClr val="000000"/>
                </a:solidFill>
                <a:latin typeface="Eurostile"/>
                <a:cs typeface="Eurostile"/>
              </a:rPr>
              <a:t>can</a:t>
            </a:r>
            <a:r>
              <a:rPr lang="nb-NO" dirty="0">
                <a:solidFill>
                  <a:srgbClr val="000000"/>
                </a:solidFill>
                <a:latin typeface="Eurostile"/>
                <a:cs typeface="Eurostile"/>
              </a:rPr>
              <a:t> </a:t>
            </a:r>
            <a:r>
              <a:rPr lang="nb-NO" dirty="0" err="1">
                <a:solidFill>
                  <a:srgbClr val="000000"/>
                </a:solidFill>
                <a:latin typeface="Eurostile"/>
                <a:cs typeface="Eurostile"/>
              </a:rPr>
              <a:t>only</a:t>
            </a:r>
            <a:r>
              <a:rPr lang="nb-NO" dirty="0">
                <a:solidFill>
                  <a:srgbClr val="000000"/>
                </a:solidFill>
                <a:latin typeface="Eurostile"/>
                <a:cs typeface="Eurostile"/>
              </a:rPr>
              <a:t> be </a:t>
            </a:r>
            <a:r>
              <a:rPr lang="nb-NO" dirty="0" err="1">
                <a:solidFill>
                  <a:srgbClr val="000000"/>
                </a:solidFill>
                <a:latin typeface="Eurostile"/>
                <a:cs typeface="Eurostile"/>
              </a:rPr>
              <a:t>applied</a:t>
            </a:r>
            <a:r>
              <a:rPr lang="nb-NO" dirty="0">
                <a:solidFill>
                  <a:srgbClr val="000000"/>
                </a:solidFill>
                <a:latin typeface="Eurostile"/>
                <a:cs typeface="Eurostile"/>
              </a:rPr>
              <a:t> </a:t>
            </a:r>
            <a:r>
              <a:rPr lang="nb-NO" dirty="0" err="1">
                <a:solidFill>
                  <a:srgbClr val="000000"/>
                </a:solidFill>
                <a:latin typeface="Eurostile"/>
                <a:cs typeface="Eurostile"/>
              </a:rPr>
              <a:t>while</a:t>
            </a:r>
            <a:r>
              <a:rPr lang="nb-NO" dirty="0">
                <a:solidFill>
                  <a:srgbClr val="000000"/>
                </a:solidFill>
                <a:latin typeface="Eurostile"/>
                <a:cs typeface="Eurostile"/>
              </a:rPr>
              <a:t> </a:t>
            </a:r>
            <a:r>
              <a:rPr lang="nb-NO" dirty="0" err="1">
                <a:solidFill>
                  <a:srgbClr val="000000"/>
                </a:solidFill>
                <a:latin typeface="Eurostile"/>
                <a:cs typeface="Eurostile"/>
              </a:rPr>
              <a:t>popularity</a:t>
            </a:r>
            <a:r>
              <a:rPr lang="nb-NO" dirty="0">
                <a:solidFill>
                  <a:srgbClr val="000000"/>
                </a:solidFill>
                <a:latin typeface="Eurostile"/>
                <a:cs typeface="Eurostile"/>
              </a:rPr>
              <a:t> </a:t>
            </a:r>
            <a:r>
              <a:rPr lang="nb-NO" dirty="0" err="1">
                <a:solidFill>
                  <a:srgbClr val="000000"/>
                </a:solidFill>
                <a:latin typeface="Eurostile"/>
                <a:cs typeface="Eurostile"/>
              </a:rPr>
              <a:t>doesn’t</a:t>
            </a:r>
            <a:r>
              <a:rPr lang="nb-NO" dirty="0">
                <a:solidFill>
                  <a:srgbClr val="000000"/>
                </a:solidFill>
                <a:latin typeface="Eurostile"/>
                <a:cs typeface="Eurostile"/>
              </a:rPr>
              <a:t> </a:t>
            </a:r>
            <a:r>
              <a:rPr lang="nb-NO" dirty="0" err="1">
                <a:solidFill>
                  <a:srgbClr val="000000"/>
                </a:solidFill>
                <a:latin typeface="Eurostile"/>
                <a:cs typeface="Eurostile"/>
              </a:rPr>
              <a:t>change</a:t>
            </a:r>
            <a:endParaRPr lang="nb-NO" dirty="0">
              <a:solidFill>
                <a:srgbClr val="000000"/>
              </a:solidFill>
              <a:latin typeface="Eurostile"/>
              <a:cs typeface="Eurostile"/>
            </a:endParaRPr>
          </a:p>
          <a:p>
            <a:pPr marL="1143000" lvl="2" indent="-228600">
              <a:buClr>
                <a:srgbClr val="FF6600"/>
              </a:buClr>
              <a:buFontTx/>
              <a:buChar char="•"/>
            </a:pPr>
            <a:r>
              <a:rPr lang="nb-NO" dirty="0">
                <a:solidFill>
                  <a:srgbClr val="000000"/>
                </a:solidFill>
                <a:latin typeface="Eurostile"/>
                <a:cs typeface="Eurostile"/>
              </a:rPr>
              <a:t>is </a:t>
            </a:r>
            <a:r>
              <a:rPr lang="nb-NO" dirty="0" err="1">
                <a:solidFill>
                  <a:srgbClr val="000000"/>
                </a:solidFill>
                <a:latin typeface="Eurostile"/>
                <a:cs typeface="Eurostile"/>
              </a:rPr>
              <a:t>only</a:t>
            </a:r>
            <a:r>
              <a:rPr lang="nb-NO" dirty="0">
                <a:solidFill>
                  <a:srgbClr val="000000"/>
                </a:solidFill>
                <a:latin typeface="Eurostile"/>
                <a:cs typeface="Eurostile"/>
              </a:rPr>
              <a:t> an </a:t>
            </a:r>
            <a:r>
              <a:rPr lang="nb-NO" dirty="0" err="1">
                <a:solidFill>
                  <a:srgbClr val="000000"/>
                </a:solidFill>
                <a:latin typeface="Eurostile"/>
                <a:cs typeface="Eurostile"/>
              </a:rPr>
              <a:t>observed</a:t>
            </a:r>
            <a:r>
              <a:rPr lang="nb-NO" dirty="0">
                <a:solidFill>
                  <a:srgbClr val="000000"/>
                </a:solidFill>
                <a:latin typeface="Eurostile"/>
                <a:cs typeface="Eurostile"/>
              </a:rPr>
              <a:t> </a:t>
            </a:r>
            <a:r>
              <a:rPr lang="nb-NO" dirty="0" err="1">
                <a:solidFill>
                  <a:srgbClr val="000000"/>
                </a:solidFill>
                <a:latin typeface="Eurostile"/>
                <a:cs typeface="Eurostile"/>
              </a:rPr>
              <a:t>property</a:t>
            </a:r>
            <a:endParaRPr lang="nb-NO" dirty="0">
              <a:solidFill>
                <a:srgbClr val="000000"/>
              </a:solidFill>
              <a:latin typeface="Eurostile"/>
              <a:cs typeface="Eurostile"/>
            </a:endParaRPr>
          </a:p>
          <a:p>
            <a:pPr marL="1143000" lvl="2" indent="-228600">
              <a:buClr>
                <a:srgbClr val="FF6600"/>
              </a:buClr>
              <a:buFontTx/>
              <a:buChar char="•"/>
            </a:pPr>
            <a:r>
              <a:rPr lang="en-US" dirty="0">
                <a:solidFill>
                  <a:srgbClr val="000000"/>
                </a:solidFill>
                <a:latin typeface="Eurostile"/>
                <a:cs typeface="Eurostile"/>
              </a:rPr>
              <a:t>a subset of a </a:t>
            </a:r>
            <a:r>
              <a:rPr lang="en-US" dirty="0" err="1">
                <a:solidFill>
                  <a:srgbClr val="000000"/>
                </a:solidFill>
                <a:latin typeface="Eurostile"/>
                <a:cs typeface="Eurostile"/>
              </a:rPr>
              <a:t>Zipf</a:t>
            </a:r>
            <a:r>
              <a:rPr lang="en-US" dirty="0">
                <a:solidFill>
                  <a:srgbClr val="000000"/>
                </a:solidFill>
                <a:latin typeface="Eurostile"/>
                <a:cs typeface="Eurostile"/>
              </a:rPr>
              <a:t>-distributed dataset is no longer </a:t>
            </a:r>
            <a:r>
              <a:rPr lang="en-US" dirty="0" err="1">
                <a:solidFill>
                  <a:srgbClr val="000000"/>
                </a:solidFill>
                <a:latin typeface="Eurostile"/>
                <a:cs typeface="Eurostile"/>
              </a:rPr>
              <a:t>Zipf</a:t>
            </a:r>
            <a:r>
              <a:rPr lang="en-US" dirty="0">
                <a:solidFill>
                  <a:srgbClr val="000000"/>
                </a:solidFill>
                <a:latin typeface="Eurostile"/>
                <a:cs typeface="Eurostile"/>
              </a:rPr>
              <a:t>-distributed</a:t>
            </a:r>
          </a:p>
        </p:txBody>
      </p:sp>
      <p:grpSp>
        <p:nvGrpSpPr>
          <p:cNvPr id="2" name="Group 13"/>
          <p:cNvGrpSpPr>
            <a:grpSpLocks/>
          </p:cNvGrpSpPr>
          <p:nvPr/>
        </p:nvGrpSpPr>
        <p:grpSpPr bwMode="auto">
          <a:xfrm>
            <a:off x="455613" y="3238500"/>
            <a:ext cx="4746625" cy="3316288"/>
            <a:chOff x="220" y="1254"/>
            <a:chExt cx="2990" cy="2089"/>
          </a:xfrm>
        </p:grpSpPr>
        <p:pic>
          <p:nvPicPr>
            <p:cNvPr id="151561" name="Picture 8"/>
            <p:cNvPicPr>
              <a:picLocks noChangeAspect="1" noChangeArrowheads="1"/>
            </p:cNvPicPr>
            <p:nvPr/>
          </p:nvPicPr>
          <p:blipFill>
            <a:blip r:embed="rId6">
              <a:extLst>
                <a:ext uri="{28A0092B-C50C-407E-A947-70E740481C1C}">
                  <a14:useLocalDpi xmlns:a14="http://schemas.microsoft.com/office/drawing/2010/main" val="0"/>
                </a:ext>
              </a:extLst>
            </a:blip>
            <a:srcRect t="60628" r="45227"/>
            <a:stretch>
              <a:fillRect/>
            </a:stretch>
          </p:blipFill>
          <p:spPr bwMode="auto">
            <a:xfrm>
              <a:off x="334" y="1254"/>
              <a:ext cx="2876" cy="2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562" name="Text Box 11"/>
            <p:cNvSpPr txBox="1">
              <a:spLocks noChangeArrowheads="1"/>
            </p:cNvSpPr>
            <p:nvPr/>
          </p:nvSpPr>
          <p:spPr bwMode="auto">
            <a:xfrm>
              <a:off x="829" y="3131"/>
              <a:ext cx="1685" cy="2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spAutoFit/>
            </a:bodyPr>
            <a:lstStyle>
              <a:lvl1pPr eaLnBrk="0" hangingPunct="0">
                <a:defRPr sz="2000">
                  <a:solidFill>
                    <a:schemeClr val="tx1"/>
                  </a:solidFill>
                  <a:latin typeface="Tahoma" charset="0"/>
                  <a:ea typeface="ＭＳ Ｐゴシック" charset="0"/>
                  <a:cs typeface="ＭＳ Ｐゴシック" charset="0"/>
                </a:defRPr>
              </a:lvl1pPr>
              <a:lvl2pPr marL="37931725" indent="-37474525" eaLnBrk="0" hangingPunct="0">
                <a:defRPr sz="2000">
                  <a:solidFill>
                    <a:schemeClr val="tx1"/>
                  </a:solidFill>
                  <a:latin typeface="Tahoma" charset="0"/>
                  <a:ea typeface="ＭＳ Ｐゴシック" charset="0"/>
                </a:defRPr>
              </a:lvl2pPr>
              <a:lvl3pPr eaLnBrk="0" hangingPunct="0">
                <a:defRPr sz="2000">
                  <a:solidFill>
                    <a:schemeClr val="tx1"/>
                  </a:solidFill>
                  <a:latin typeface="Tahoma" charset="0"/>
                  <a:ea typeface="ＭＳ Ｐゴシック" charset="0"/>
                </a:defRPr>
              </a:lvl3pPr>
              <a:lvl4pPr eaLnBrk="0" hangingPunct="0">
                <a:defRPr sz="2000">
                  <a:solidFill>
                    <a:schemeClr val="tx1"/>
                  </a:solidFill>
                  <a:latin typeface="Tahoma" charset="0"/>
                  <a:ea typeface="ＭＳ Ｐゴシック" charset="0"/>
                </a:defRPr>
              </a:lvl4pPr>
              <a:lvl5pPr eaLnBrk="0" hangingPunct="0">
                <a:defRPr sz="2000">
                  <a:solidFill>
                    <a:schemeClr val="tx1"/>
                  </a:solidFill>
                  <a:latin typeface="Tahoma" charset="0"/>
                  <a:ea typeface="ＭＳ Ｐゴシック" charset="0"/>
                </a:defRPr>
              </a:lvl5pPr>
              <a:lvl6pPr marL="457200" eaLnBrk="0" fontAlgn="base" hangingPunct="0">
                <a:spcBef>
                  <a:spcPct val="20000"/>
                </a:spcBef>
                <a:spcAft>
                  <a:spcPct val="0"/>
                </a:spcAft>
                <a:defRPr sz="2000">
                  <a:solidFill>
                    <a:schemeClr val="tx1"/>
                  </a:solidFill>
                  <a:latin typeface="Tahoma" charset="0"/>
                  <a:ea typeface="ＭＳ Ｐゴシック" charset="0"/>
                </a:defRPr>
              </a:lvl6pPr>
              <a:lvl7pPr marL="914400" eaLnBrk="0" fontAlgn="base" hangingPunct="0">
                <a:spcBef>
                  <a:spcPct val="20000"/>
                </a:spcBef>
                <a:spcAft>
                  <a:spcPct val="0"/>
                </a:spcAft>
                <a:defRPr sz="2000">
                  <a:solidFill>
                    <a:schemeClr val="tx1"/>
                  </a:solidFill>
                  <a:latin typeface="Tahoma" charset="0"/>
                  <a:ea typeface="ＭＳ Ｐゴシック" charset="0"/>
                </a:defRPr>
              </a:lvl7pPr>
              <a:lvl8pPr marL="1371600" eaLnBrk="0" fontAlgn="base" hangingPunct="0">
                <a:spcBef>
                  <a:spcPct val="20000"/>
                </a:spcBef>
                <a:spcAft>
                  <a:spcPct val="0"/>
                </a:spcAft>
                <a:defRPr sz="2000">
                  <a:solidFill>
                    <a:schemeClr val="tx1"/>
                  </a:solidFill>
                  <a:latin typeface="Tahoma" charset="0"/>
                  <a:ea typeface="ＭＳ Ｐゴシック" charset="0"/>
                </a:defRPr>
              </a:lvl8pPr>
              <a:lvl9pPr marL="1828800" eaLnBrk="0" fontAlgn="base" hangingPunct="0">
                <a:spcBef>
                  <a:spcPct val="20000"/>
                </a:spcBef>
                <a:spcAft>
                  <a:spcPct val="0"/>
                </a:spcAft>
                <a:defRPr sz="2000">
                  <a:solidFill>
                    <a:schemeClr val="tx1"/>
                  </a:solidFill>
                  <a:latin typeface="Tahoma" charset="0"/>
                  <a:ea typeface="ＭＳ Ｐゴシック" charset="0"/>
                </a:defRPr>
              </a:lvl9pPr>
            </a:lstStyle>
            <a:p>
              <a:pPr eaLnBrk="1" hangingPunct="1"/>
              <a:r>
                <a:rPr lang="en-US" sz="1600">
                  <a:solidFill>
                    <a:srgbClr val="000000"/>
                  </a:solidFill>
                </a:rPr>
                <a:t>Objects sorted by popularity</a:t>
              </a:r>
            </a:p>
          </p:txBody>
        </p:sp>
        <p:sp>
          <p:nvSpPr>
            <p:cNvPr id="151563" name="Text Box 12"/>
            <p:cNvSpPr txBox="1">
              <a:spLocks noChangeArrowheads="1"/>
            </p:cNvSpPr>
            <p:nvPr/>
          </p:nvSpPr>
          <p:spPr bwMode="auto">
            <a:xfrm rot="-5400000">
              <a:off x="-213" y="2276"/>
              <a:ext cx="1078" cy="2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rIns="54000" anchor="ctr">
              <a:spAutoFit/>
            </a:bodyPr>
            <a:lstStyle>
              <a:lvl1pPr eaLnBrk="0" hangingPunct="0">
                <a:defRPr sz="2000">
                  <a:solidFill>
                    <a:schemeClr val="tx1"/>
                  </a:solidFill>
                  <a:latin typeface="Tahoma" charset="0"/>
                  <a:ea typeface="ＭＳ Ｐゴシック" charset="0"/>
                  <a:cs typeface="ＭＳ Ｐゴシック" charset="0"/>
                </a:defRPr>
              </a:lvl1pPr>
              <a:lvl2pPr marL="37931725" indent="-37474525" eaLnBrk="0" hangingPunct="0">
                <a:defRPr sz="2000">
                  <a:solidFill>
                    <a:schemeClr val="tx1"/>
                  </a:solidFill>
                  <a:latin typeface="Tahoma" charset="0"/>
                  <a:ea typeface="ＭＳ Ｐゴシック" charset="0"/>
                </a:defRPr>
              </a:lvl2pPr>
              <a:lvl3pPr eaLnBrk="0" hangingPunct="0">
                <a:defRPr sz="2000">
                  <a:solidFill>
                    <a:schemeClr val="tx1"/>
                  </a:solidFill>
                  <a:latin typeface="Tahoma" charset="0"/>
                  <a:ea typeface="ＭＳ Ｐゴシック" charset="0"/>
                </a:defRPr>
              </a:lvl3pPr>
              <a:lvl4pPr eaLnBrk="0" hangingPunct="0">
                <a:defRPr sz="2000">
                  <a:solidFill>
                    <a:schemeClr val="tx1"/>
                  </a:solidFill>
                  <a:latin typeface="Tahoma" charset="0"/>
                  <a:ea typeface="ＭＳ Ｐゴシック" charset="0"/>
                </a:defRPr>
              </a:lvl4pPr>
              <a:lvl5pPr eaLnBrk="0" hangingPunct="0">
                <a:defRPr sz="2000">
                  <a:solidFill>
                    <a:schemeClr val="tx1"/>
                  </a:solidFill>
                  <a:latin typeface="Tahoma" charset="0"/>
                  <a:ea typeface="ＭＳ Ｐゴシック" charset="0"/>
                </a:defRPr>
              </a:lvl5pPr>
              <a:lvl6pPr marL="457200" eaLnBrk="0" fontAlgn="base" hangingPunct="0">
                <a:spcBef>
                  <a:spcPct val="20000"/>
                </a:spcBef>
                <a:spcAft>
                  <a:spcPct val="0"/>
                </a:spcAft>
                <a:defRPr sz="2000">
                  <a:solidFill>
                    <a:schemeClr val="tx1"/>
                  </a:solidFill>
                  <a:latin typeface="Tahoma" charset="0"/>
                  <a:ea typeface="ＭＳ Ｐゴシック" charset="0"/>
                </a:defRPr>
              </a:lvl6pPr>
              <a:lvl7pPr marL="914400" eaLnBrk="0" fontAlgn="base" hangingPunct="0">
                <a:spcBef>
                  <a:spcPct val="20000"/>
                </a:spcBef>
                <a:spcAft>
                  <a:spcPct val="0"/>
                </a:spcAft>
                <a:defRPr sz="2000">
                  <a:solidFill>
                    <a:schemeClr val="tx1"/>
                  </a:solidFill>
                  <a:latin typeface="Tahoma" charset="0"/>
                  <a:ea typeface="ＭＳ Ｐゴシック" charset="0"/>
                </a:defRPr>
              </a:lvl7pPr>
              <a:lvl8pPr marL="1371600" eaLnBrk="0" fontAlgn="base" hangingPunct="0">
                <a:spcBef>
                  <a:spcPct val="20000"/>
                </a:spcBef>
                <a:spcAft>
                  <a:spcPct val="0"/>
                </a:spcAft>
                <a:defRPr sz="2000">
                  <a:solidFill>
                    <a:schemeClr val="tx1"/>
                  </a:solidFill>
                  <a:latin typeface="Tahoma" charset="0"/>
                  <a:ea typeface="ＭＳ Ｐゴシック" charset="0"/>
                </a:defRPr>
              </a:lvl8pPr>
              <a:lvl9pPr marL="1828800" eaLnBrk="0" fontAlgn="base" hangingPunct="0">
                <a:spcBef>
                  <a:spcPct val="20000"/>
                </a:spcBef>
                <a:spcAft>
                  <a:spcPct val="0"/>
                </a:spcAft>
                <a:defRPr sz="2000">
                  <a:solidFill>
                    <a:schemeClr val="tx1"/>
                  </a:solidFill>
                  <a:latin typeface="Tahoma" charset="0"/>
                  <a:ea typeface="ＭＳ Ｐゴシック" charset="0"/>
                </a:defRPr>
              </a:lvl9pPr>
            </a:lstStyle>
            <a:p>
              <a:pPr eaLnBrk="1" hangingPunct="1"/>
              <a:r>
                <a:rPr lang="en-US" sz="1600">
                  <a:solidFill>
                    <a:srgbClr val="000000"/>
                  </a:solidFill>
                </a:rPr>
                <a:t>probability</a:t>
              </a:r>
            </a:p>
          </p:txBody>
        </p:sp>
      </p:grpSp>
      <p:graphicFrame>
        <p:nvGraphicFramePr>
          <p:cNvPr id="3" name="Object 4"/>
          <p:cNvGraphicFramePr>
            <a:graphicFrameLocks noChangeAspect="1"/>
          </p:cNvGraphicFramePr>
          <p:nvPr/>
        </p:nvGraphicFramePr>
        <p:xfrm>
          <a:off x="2824163" y="2427288"/>
          <a:ext cx="1836737" cy="1114425"/>
        </p:xfrm>
        <a:graphic>
          <a:graphicData uri="http://schemas.openxmlformats.org/presentationml/2006/ole">
            <mc:AlternateContent xmlns:mc="http://schemas.openxmlformats.org/markup-compatibility/2006">
              <mc:Choice xmlns:v="urn:schemas-microsoft-com:vml" Requires="v">
                <p:oleObj spid="_x0000_s6259" name="Equation" r:id="rId7" imgW="711200" imgH="431800" progId="Equation.3">
                  <p:embed/>
                </p:oleObj>
              </mc:Choice>
              <mc:Fallback>
                <p:oleObj name="Equation" r:id="rId7" imgW="711200" imgH="4318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24163" y="2427288"/>
                        <a:ext cx="1836737" cy="1114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808080">
                                  <a:alpha val="74998"/>
                                </a:srgbClr>
                              </a:outerShdw>
                            </a:effectLst>
                          </a14:hiddenEffects>
                        </a:ext>
                      </a:extLst>
                    </p:spPr>
                  </p:pic>
                </p:oleObj>
              </mc:Fallback>
            </mc:AlternateContent>
          </a:graphicData>
        </a:graphic>
      </p:graphicFrame>
    </p:spTree>
    <p:extLst>
      <p:ext uri="{BB962C8B-B14F-4D97-AF65-F5344CB8AC3E}">
        <p14:creationId xmlns:p14="http://schemas.microsoft.com/office/powerpoint/2010/main" val="529922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30867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08682">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308682">
                                            <p:txEl>
                                              <p:pRg st="1" end="1"/>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308682">
                                            <p:txEl>
                                              <p:pRg st="2" end="2"/>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308682">
                                            <p:txEl>
                                              <p:pRg st="3" end="3"/>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30868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8682" grpId="0" build="p" bldLvl="3"/>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p:txBody>
          <a:bodyPr/>
          <a:lstStyle/>
          <a:p>
            <a:r>
              <a:rPr lang="en-US"/>
              <a:t>Access probability distributions</a:t>
            </a:r>
          </a:p>
        </p:txBody>
      </p:sp>
      <p:sp>
        <p:nvSpPr>
          <p:cNvPr id="57349" name="Rectangle 5"/>
          <p:cNvSpPr>
            <a:spLocks noGrp="1" noChangeArrowheads="1"/>
          </p:cNvSpPr>
          <p:nvPr>
            <p:ph type="body" sz="quarter" idx="4294967295"/>
          </p:nvPr>
        </p:nvSpPr>
        <p:spPr>
          <a:xfrm>
            <a:off x="4724400" y="647700"/>
            <a:ext cx="4419600" cy="584200"/>
          </a:xfrm>
          <a:prstGeom prst="rect">
            <a:avLst/>
          </a:prstGeom>
        </p:spPr>
        <p:txBody>
          <a:bodyPr/>
          <a:lstStyle/>
          <a:p>
            <a:pPr marL="0" indent="0">
              <a:lnSpc>
                <a:spcPct val="90000"/>
              </a:lnSpc>
              <a:buNone/>
            </a:pPr>
            <a:r>
              <a:rPr lang="en-US" sz="2400" dirty="0" err="1"/>
              <a:t>Zipf</a:t>
            </a:r>
            <a:r>
              <a:rPr lang="en-US" sz="2400" dirty="0"/>
              <a:t>-distribution</a:t>
            </a:r>
          </a:p>
          <a:p>
            <a:pPr lvl="1">
              <a:lnSpc>
                <a:spcPct val="90000"/>
              </a:lnSpc>
            </a:pPr>
            <a:r>
              <a:rPr lang="en-US" sz="2000" dirty="0"/>
              <a:t>often used to assign popularities to simulated files</a:t>
            </a:r>
          </a:p>
          <a:p>
            <a:pPr lvl="1">
              <a:lnSpc>
                <a:spcPct val="90000"/>
              </a:lnSpc>
            </a:pPr>
            <a:endParaRPr lang="en-US" sz="2000" dirty="0"/>
          </a:p>
          <a:p>
            <a:pPr marL="0" indent="0">
              <a:lnSpc>
                <a:spcPct val="90000"/>
              </a:lnSpc>
              <a:buNone/>
            </a:pPr>
            <a:r>
              <a:rPr lang="en-US" sz="2100" dirty="0"/>
              <a:t>Frequently observed</a:t>
            </a:r>
          </a:p>
          <a:p>
            <a:pPr lvl="1">
              <a:lnSpc>
                <a:spcPct val="90000"/>
              </a:lnSpc>
            </a:pPr>
            <a:r>
              <a:rPr lang="en-US" sz="1900" dirty="0"/>
              <a:t>Popularity over an entire log does not match a </a:t>
            </a:r>
            <a:r>
              <a:rPr lang="en-US" sz="1900" dirty="0" err="1"/>
              <a:t>Zipf</a:t>
            </a:r>
            <a:r>
              <a:rPr lang="en-US" sz="1900" dirty="0"/>
              <a:t> distribution</a:t>
            </a:r>
          </a:p>
        </p:txBody>
      </p:sp>
      <p:sp>
        <p:nvSpPr>
          <p:cNvPr id="57389" name="Rectangle 45"/>
          <p:cNvSpPr>
            <a:spLocks noGrp="1" noChangeArrowheads="1"/>
          </p:cNvSpPr>
          <p:nvPr>
            <p:ph type="body" sz="quarter" idx="4294967295"/>
          </p:nvPr>
        </p:nvSpPr>
        <p:spPr>
          <a:xfrm>
            <a:off x="251520" y="3983038"/>
            <a:ext cx="4168080" cy="2398290"/>
          </a:xfrm>
          <a:prstGeom prst="rect">
            <a:avLst/>
          </a:prstGeom>
        </p:spPr>
        <p:txBody>
          <a:bodyPr/>
          <a:lstStyle/>
          <a:p>
            <a:pPr marL="0" indent="0">
              <a:lnSpc>
                <a:spcPct val="90000"/>
              </a:lnSpc>
              <a:buNone/>
            </a:pPr>
            <a:r>
              <a:rPr lang="en-US" sz="2000" dirty="0"/>
              <a:t>Why?</a:t>
            </a:r>
          </a:p>
          <a:p>
            <a:pPr lvl="1">
              <a:lnSpc>
                <a:spcPct val="90000"/>
              </a:lnSpc>
            </a:pPr>
            <a:r>
              <a:rPr lang="en-US" sz="1800" dirty="0" err="1"/>
              <a:t>Zipf</a:t>
            </a:r>
            <a:r>
              <a:rPr lang="en-US" sz="1800" dirty="0"/>
              <a:t>-distribution models a snapshot in time</a:t>
            </a:r>
          </a:p>
          <a:p>
            <a:pPr lvl="1">
              <a:lnSpc>
                <a:spcPct val="90000"/>
              </a:lnSpc>
            </a:pPr>
            <a:r>
              <a:rPr lang="en-US" sz="1800" dirty="0"/>
              <a:t>Popularity of news changes daily</a:t>
            </a:r>
          </a:p>
          <a:p>
            <a:pPr lvl="1">
              <a:lnSpc>
                <a:spcPct val="90000"/>
              </a:lnSpc>
            </a:pPr>
            <a:r>
              <a:rPr lang="en-US" sz="1800" dirty="0">
                <a:solidFill>
                  <a:schemeClr val="hlink"/>
                </a:solidFill>
              </a:rPr>
              <a:t>Must not</a:t>
            </a:r>
            <a:r>
              <a:rPr lang="en-US" sz="1800" dirty="0"/>
              <a:t> model according to </a:t>
            </a:r>
            <a:r>
              <a:rPr lang="en-US" sz="1800" dirty="0" err="1"/>
              <a:t>Zipf</a:t>
            </a:r>
            <a:r>
              <a:rPr lang="en-US" sz="1800" dirty="0"/>
              <a:t>-distribution with access counts for more than one interval of popularity change</a:t>
            </a:r>
          </a:p>
        </p:txBody>
      </p:sp>
      <p:grpSp>
        <p:nvGrpSpPr>
          <p:cNvPr id="2" name="Group 44"/>
          <p:cNvGrpSpPr>
            <a:grpSpLocks/>
          </p:cNvGrpSpPr>
          <p:nvPr/>
        </p:nvGrpSpPr>
        <p:grpSpPr bwMode="auto">
          <a:xfrm>
            <a:off x="5033963" y="3429000"/>
            <a:ext cx="4110037" cy="2947988"/>
            <a:chOff x="3105" y="576"/>
            <a:chExt cx="2589" cy="1857"/>
          </a:xfrm>
        </p:grpSpPr>
        <p:pic>
          <p:nvPicPr>
            <p:cNvPr id="57352" name="Picture 8" descr="avgzipf"/>
            <p:cNvPicPr>
              <a:picLocks noChangeAspect="1" noChangeArrowheads="1"/>
            </p:cNvPicPr>
            <p:nvPr/>
          </p:nvPicPr>
          <p:blipFill>
            <a:blip r:embed="rId3"/>
            <a:srcRect/>
            <a:stretch>
              <a:fillRect/>
            </a:stretch>
          </p:blipFill>
          <p:spPr bwMode="auto">
            <a:xfrm>
              <a:off x="3566" y="622"/>
              <a:ext cx="2050" cy="1538"/>
            </a:xfrm>
            <a:prstGeom prst="rect">
              <a:avLst/>
            </a:prstGeom>
            <a:noFill/>
          </p:spPr>
        </p:pic>
        <p:sp>
          <p:nvSpPr>
            <p:cNvPr id="57354" name="Text Box 10"/>
            <p:cNvSpPr txBox="1">
              <a:spLocks noChangeArrowheads="1"/>
            </p:cNvSpPr>
            <p:nvPr/>
          </p:nvSpPr>
          <p:spPr bwMode="auto">
            <a:xfrm>
              <a:off x="3518" y="2169"/>
              <a:ext cx="169" cy="173"/>
            </a:xfrm>
            <a:prstGeom prst="rect">
              <a:avLst/>
            </a:prstGeom>
            <a:noFill/>
            <a:ln w="9525">
              <a:noFill/>
              <a:miter lim="800000"/>
              <a:headEnd/>
              <a:tailEnd/>
            </a:ln>
            <a:effectLst/>
          </p:spPr>
          <p:txBody>
            <a:bodyPr wrap="none">
              <a:prstTxWarp prst="textNoShape">
                <a:avLst/>
              </a:prstTxWarp>
              <a:spAutoFit/>
            </a:bodyPr>
            <a:lstStyle/>
            <a:p>
              <a:pPr algn="ctr"/>
              <a:r>
                <a:rPr lang="en-US" sz="1200">
                  <a:solidFill>
                    <a:srgbClr val="000000"/>
                  </a:solidFill>
                </a:rPr>
                <a:t>1</a:t>
              </a:r>
            </a:p>
          </p:txBody>
        </p:sp>
        <p:sp>
          <p:nvSpPr>
            <p:cNvPr id="57355" name="Text Box 11"/>
            <p:cNvSpPr txBox="1">
              <a:spLocks noChangeArrowheads="1"/>
            </p:cNvSpPr>
            <p:nvPr/>
          </p:nvSpPr>
          <p:spPr bwMode="auto">
            <a:xfrm>
              <a:off x="4443" y="2169"/>
              <a:ext cx="223" cy="173"/>
            </a:xfrm>
            <a:prstGeom prst="rect">
              <a:avLst/>
            </a:prstGeom>
            <a:noFill/>
            <a:ln w="9525">
              <a:noFill/>
              <a:miter lim="800000"/>
              <a:headEnd/>
              <a:tailEnd/>
            </a:ln>
            <a:effectLst/>
          </p:spPr>
          <p:txBody>
            <a:bodyPr wrap="none">
              <a:prstTxWarp prst="textNoShape">
                <a:avLst/>
              </a:prstTxWarp>
              <a:spAutoFit/>
            </a:bodyPr>
            <a:lstStyle/>
            <a:p>
              <a:pPr algn="ctr"/>
              <a:r>
                <a:rPr lang="en-US" sz="1200">
                  <a:solidFill>
                    <a:srgbClr val="000000"/>
                  </a:solidFill>
                </a:rPr>
                <a:t>10</a:t>
              </a:r>
            </a:p>
          </p:txBody>
        </p:sp>
        <p:sp>
          <p:nvSpPr>
            <p:cNvPr id="57356" name="Text Box 12"/>
            <p:cNvSpPr txBox="1">
              <a:spLocks noChangeArrowheads="1"/>
            </p:cNvSpPr>
            <p:nvPr/>
          </p:nvSpPr>
          <p:spPr bwMode="auto">
            <a:xfrm>
              <a:off x="5418" y="2160"/>
              <a:ext cx="276" cy="173"/>
            </a:xfrm>
            <a:prstGeom prst="rect">
              <a:avLst/>
            </a:prstGeom>
            <a:noFill/>
            <a:ln w="9525">
              <a:noFill/>
              <a:miter lim="800000"/>
              <a:headEnd/>
              <a:tailEnd/>
            </a:ln>
            <a:effectLst/>
          </p:spPr>
          <p:txBody>
            <a:bodyPr wrap="none">
              <a:prstTxWarp prst="textNoShape">
                <a:avLst/>
              </a:prstTxWarp>
              <a:spAutoFit/>
            </a:bodyPr>
            <a:lstStyle/>
            <a:p>
              <a:pPr algn="ctr"/>
              <a:r>
                <a:rPr lang="en-US" sz="1200">
                  <a:solidFill>
                    <a:srgbClr val="000000"/>
                  </a:solidFill>
                </a:rPr>
                <a:t>100</a:t>
              </a:r>
            </a:p>
          </p:txBody>
        </p:sp>
        <p:sp>
          <p:nvSpPr>
            <p:cNvPr id="57373" name="Text Box 29"/>
            <p:cNvSpPr txBox="1">
              <a:spLocks noChangeArrowheads="1"/>
            </p:cNvSpPr>
            <p:nvPr/>
          </p:nvSpPr>
          <p:spPr bwMode="auto">
            <a:xfrm>
              <a:off x="3329" y="1968"/>
              <a:ext cx="335" cy="173"/>
            </a:xfrm>
            <a:prstGeom prst="rect">
              <a:avLst/>
            </a:prstGeom>
            <a:noFill/>
            <a:ln w="9525">
              <a:noFill/>
              <a:miter lim="800000"/>
              <a:headEnd/>
              <a:tailEnd/>
            </a:ln>
            <a:effectLst/>
          </p:spPr>
          <p:txBody>
            <a:bodyPr wrap="none">
              <a:prstTxWarp prst="textNoShape">
                <a:avLst/>
              </a:prstTxWarp>
              <a:spAutoFit/>
            </a:bodyPr>
            <a:lstStyle/>
            <a:p>
              <a:pPr algn="r"/>
              <a:r>
                <a:rPr lang="en-US" sz="1200">
                  <a:solidFill>
                    <a:srgbClr val="000000"/>
                  </a:solidFill>
                </a:rPr>
                <a:t>0.1%</a:t>
              </a:r>
            </a:p>
          </p:txBody>
        </p:sp>
        <p:sp>
          <p:nvSpPr>
            <p:cNvPr id="57374" name="Text Box 30"/>
            <p:cNvSpPr txBox="1">
              <a:spLocks noChangeArrowheads="1"/>
            </p:cNvSpPr>
            <p:nvPr/>
          </p:nvSpPr>
          <p:spPr bwMode="auto">
            <a:xfrm>
              <a:off x="3281" y="576"/>
              <a:ext cx="362" cy="173"/>
            </a:xfrm>
            <a:prstGeom prst="rect">
              <a:avLst/>
            </a:prstGeom>
            <a:noFill/>
            <a:ln w="9525">
              <a:noFill/>
              <a:miter lim="800000"/>
              <a:headEnd/>
              <a:tailEnd/>
            </a:ln>
            <a:effectLst/>
          </p:spPr>
          <p:txBody>
            <a:bodyPr wrap="none">
              <a:prstTxWarp prst="textNoShape">
                <a:avLst/>
              </a:prstTxWarp>
              <a:spAutoFit/>
            </a:bodyPr>
            <a:lstStyle/>
            <a:p>
              <a:pPr algn="r"/>
              <a:r>
                <a:rPr lang="en-US" sz="1200">
                  <a:solidFill>
                    <a:srgbClr val="000000"/>
                  </a:solidFill>
                </a:rPr>
                <a:t>100%</a:t>
              </a:r>
            </a:p>
          </p:txBody>
        </p:sp>
        <p:sp>
          <p:nvSpPr>
            <p:cNvPr id="57375" name="Text Box 31"/>
            <p:cNvSpPr txBox="1">
              <a:spLocks noChangeArrowheads="1"/>
            </p:cNvSpPr>
            <p:nvPr/>
          </p:nvSpPr>
          <p:spPr bwMode="auto">
            <a:xfrm>
              <a:off x="3312" y="1008"/>
              <a:ext cx="308" cy="173"/>
            </a:xfrm>
            <a:prstGeom prst="rect">
              <a:avLst/>
            </a:prstGeom>
            <a:noFill/>
            <a:ln w="9525">
              <a:noFill/>
              <a:miter lim="800000"/>
              <a:headEnd/>
              <a:tailEnd/>
            </a:ln>
            <a:effectLst/>
          </p:spPr>
          <p:txBody>
            <a:bodyPr wrap="none">
              <a:prstTxWarp prst="textNoShape">
                <a:avLst/>
              </a:prstTxWarp>
              <a:spAutoFit/>
            </a:bodyPr>
            <a:lstStyle/>
            <a:p>
              <a:pPr algn="r"/>
              <a:r>
                <a:rPr lang="en-US" sz="1200">
                  <a:solidFill>
                    <a:srgbClr val="000000"/>
                  </a:solidFill>
                </a:rPr>
                <a:t>10%</a:t>
              </a:r>
            </a:p>
          </p:txBody>
        </p:sp>
        <p:sp>
          <p:nvSpPr>
            <p:cNvPr id="57376" name="Text Box 32"/>
            <p:cNvSpPr txBox="1">
              <a:spLocks noChangeArrowheads="1"/>
            </p:cNvSpPr>
            <p:nvPr/>
          </p:nvSpPr>
          <p:spPr bwMode="auto">
            <a:xfrm>
              <a:off x="3377" y="1488"/>
              <a:ext cx="255" cy="173"/>
            </a:xfrm>
            <a:prstGeom prst="rect">
              <a:avLst/>
            </a:prstGeom>
            <a:noFill/>
            <a:ln w="9525">
              <a:noFill/>
              <a:miter lim="800000"/>
              <a:headEnd/>
              <a:tailEnd/>
            </a:ln>
            <a:effectLst/>
          </p:spPr>
          <p:txBody>
            <a:bodyPr wrap="none">
              <a:prstTxWarp prst="textNoShape">
                <a:avLst/>
              </a:prstTxWarp>
              <a:spAutoFit/>
            </a:bodyPr>
            <a:lstStyle/>
            <a:p>
              <a:pPr algn="r"/>
              <a:r>
                <a:rPr lang="en-US" sz="1200">
                  <a:solidFill>
                    <a:srgbClr val="000000"/>
                  </a:solidFill>
                </a:rPr>
                <a:t>1%</a:t>
              </a:r>
            </a:p>
          </p:txBody>
        </p:sp>
        <p:sp>
          <p:nvSpPr>
            <p:cNvPr id="57377" name="Text Box 33"/>
            <p:cNvSpPr txBox="1">
              <a:spLocks noChangeArrowheads="1"/>
            </p:cNvSpPr>
            <p:nvPr/>
          </p:nvSpPr>
          <p:spPr bwMode="auto">
            <a:xfrm>
              <a:off x="3712" y="2241"/>
              <a:ext cx="1697" cy="192"/>
            </a:xfrm>
            <a:prstGeom prst="rect">
              <a:avLst/>
            </a:prstGeom>
            <a:noFill/>
            <a:ln w="9525">
              <a:noFill/>
              <a:miter lim="800000"/>
              <a:headEnd/>
              <a:tailEnd/>
            </a:ln>
            <a:effectLst/>
          </p:spPr>
          <p:txBody>
            <a:bodyPr wrap="none">
              <a:prstTxWarp prst="textNoShape">
                <a:avLst/>
              </a:prstTxWarp>
              <a:spAutoFit/>
            </a:bodyPr>
            <a:lstStyle/>
            <a:p>
              <a:pPr algn="ctr"/>
              <a:r>
                <a:rPr lang="en-US" sz="1400">
                  <a:solidFill>
                    <a:srgbClr val="000000"/>
                  </a:solidFill>
                </a:rPr>
                <a:t>Files ordered by daily popularity</a:t>
              </a:r>
            </a:p>
          </p:txBody>
        </p:sp>
        <p:sp>
          <p:nvSpPr>
            <p:cNvPr id="57378" name="Text Box 34"/>
            <p:cNvSpPr txBox="1">
              <a:spLocks noChangeArrowheads="1"/>
            </p:cNvSpPr>
            <p:nvPr/>
          </p:nvSpPr>
          <p:spPr bwMode="auto">
            <a:xfrm rot="-5400000">
              <a:off x="2701" y="1252"/>
              <a:ext cx="1000" cy="192"/>
            </a:xfrm>
            <a:prstGeom prst="rect">
              <a:avLst/>
            </a:prstGeom>
            <a:noFill/>
            <a:ln w="9525">
              <a:noFill/>
              <a:miter lim="800000"/>
              <a:headEnd/>
              <a:tailEnd/>
            </a:ln>
            <a:effectLst/>
          </p:spPr>
          <p:txBody>
            <a:bodyPr wrap="none">
              <a:prstTxWarp prst="textNoShape">
                <a:avLst/>
              </a:prstTxWarp>
              <a:spAutoFit/>
            </a:bodyPr>
            <a:lstStyle/>
            <a:p>
              <a:pPr algn="ctr"/>
              <a:r>
                <a:rPr lang="en-US" sz="1400">
                  <a:solidFill>
                    <a:srgbClr val="000000"/>
                  </a:solidFill>
                </a:rPr>
                <a:t>Access frequency</a:t>
              </a:r>
            </a:p>
          </p:txBody>
        </p:sp>
        <p:sp>
          <p:nvSpPr>
            <p:cNvPr id="57383" name="Text Box 39"/>
            <p:cNvSpPr txBox="1">
              <a:spLocks noChangeArrowheads="1"/>
            </p:cNvSpPr>
            <p:nvPr/>
          </p:nvSpPr>
          <p:spPr bwMode="auto">
            <a:xfrm>
              <a:off x="3999" y="1344"/>
              <a:ext cx="786" cy="173"/>
            </a:xfrm>
            <a:prstGeom prst="rect">
              <a:avLst/>
            </a:prstGeom>
            <a:noFill/>
            <a:ln w="9525">
              <a:noFill/>
              <a:miter lim="800000"/>
              <a:headEnd/>
              <a:tailEnd/>
            </a:ln>
            <a:effectLst/>
          </p:spPr>
          <p:txBody>
            <a:bodyPr wrap="none">
              <a:prstTxWarp prst="textNoShape">
                <a:avLst/>
              </a:prstTxWarp>
              <a:spAutoFit/>
            </a:bodyPr>
            <a:lstStyle/>
            <a:p>
              <a:pPr algn="r"/>
              <a:r>
                <a:rPr lang="en-US" sz="1200" b="1">
                  <a:solidFill>
                    <a:srgbClr val="00FF00"/>
                  </a:solidFill>
                </a:rPr>
                <a:t>Zipf, alpha=1.2</a:t>
              </a:r>
            </a:p>
          </p:txBody>
        </p:sp>
        <p:sp>
          <p:nvSpPr>
            <p:cNvPr id="57384" name="Text Box 40"/>
            <p:cNvSpPr txBox="1">
              <a:spLocks noChangeArrowheads="1"/>
            </p:cNvSpPr>
            <p:nvPr/>
          </p:nvSpPr>
          <p:spPr bwMode="auto">
            <a:xfrm>
              <a:off x="4409" y="864"/>
              <a:ext cx="900" cy="173"/>
            </a:xfrm>
            <a:prstGeom prst="rect">
              <a:avLst/>
            </a:prstGeom>
            <a:noFill/>
            <a:ln w="9525">
              <a:noFill/>
              <a:miter lim="800000"/>
              <a:headEnd/>
              <a:tailEnd/>
            </a:ln>
            <a:effectLst/>
          </p:spPr>
          <p:txBody>
            <a:bodyPr wrap="none">
              <a:prstTxWarp prst="textNoShape">
                <a:avLst/>
              </a:prstTxWarp>
              <a:spAutoFit/>
            </a:bodyPr>
            <a:lstStyle/>
            <a:p>
              <a:pPr algn="r"/>
              <a:r>
                <a:rPr lang="en-US" sz="1200" b="1">
                  <a:solidFill>
                    <a:srgbClr val="FF0000"/>
                  </a:solidFill>
                </a:rPr>
                <a:t>Actual popularity</a:t>
              </a:r>
            </a:p>
          </p:txBody>
        </p:sp>
      </p:grpSp>
      <p:grpSp>
        <p:nvGrpSpPr>
          <p:cNvPr id="3" name="Group 43"/>
          <p:cNvGrpSpPr>
            <a:grpSpLocks/>
          </p:cNvGrpSpPr>
          <p:nvPr/>
        </p:nvGrpSpPr>
        <p:grpSpPr bwMode="auto">
          <a:xfrm>
            <a:off x="609600" y="914400"/>
            <a:ext cx="3886200" cy="3048000"/>
            <a:chOff x="384" y="576"/>
            <a:chExt cx="2448" cy="1920"/>
          </a:xfrm>
        </p:grpSpPr>
        <p:pic>
          <p:nvPicPr>
            <p:cNvPr id="57353" name="Picture 9" descr="newzipf"/>
            <p:cNvPicPr>
              <a:picLocks noChangeAspect="1" noChangeArrowheads="1"/>
            </p:cNvPicPr>
            <p:nvPr/>
          </p:nvPicPr>
          <p:blipFill>
            <a:blip r:embed="rId4"/>
            <a:srcRect/>
            <a:stretch>
              <a:fillRect/>
            </a:stretch>
          </p:blipFill>
          <p:spPr bwMode="auto">
            <a:xfrm>
              <a:off x="782" y="622"/>
              <a:ext cx="2050" cy="1538"/>
            </a:xfrm>
            <a:prstGeom prst="rect">
              <a:avLst/>
            </a:prstGeom>
            <a:noFill/>
          </p:spPr>
        </p:pic>
        <p:sp>
          <p:nvSpPr>
            <p:cNvPr id="57357" name="Text Box 13"/>
            <p:cNvSpPr txBox="1">
              <a:spLocks noChangeArrowheads="1"/>
            </p:cNvSpPr>
            <p:nvPr/>
          </p:nvSpPr>
          <p:spPr bwMode="auto">
            <a:xfrm>
              <a:off x="720" y="2179"/>
              <a:ext cx="169" cy="173"/>
            </a:xfrm>
            <a:prstGeom prst="rect">
              <a:avLst/>
            </a:prstGeom>
            <a:noFill/>
            <a:ln w="9525">
              <a:noFill/>
              <a:miter lim="800000"/>
              <a:headEnd/>
              <a:tailEnd/>
            </a:ln>
            <a:effectLst/>
          </p:spPr>
          <p:txBody>
            <a:bodyPr wrap="none">
              <a:prstTxWarp prst="textNoShape">
                <a:avLst/>
              </a:prstTxWarp>
              <a:spAutoFit/>
            </a:bodyPr>
            <a:lstStyle/>
            <a:p>
              <a:pPr algn="ctr"/>
              <a:r>
                <a:rPr lang="en-US" sz="1200">
                  <a:solidFill>
                    <a:srgbClr val="000000"/>
                  </a:solidFill>
                </a:rPr>
                <a:t>1</a:t>
              </a:r>
            </a:p>
          </p:txBody>
        </p:sp>
        <p:sp>
          <p:nvSpPr>
            <p:cNvPr id="57358" name="Text Box 14"/>
            <p:cNvSpPr txBox="1">
              <a:spLocks noChangeArrowheads="1"/>
            </p:cNvSpPr>
            <p:nvPr/>
          </p:nvSpPr>
          <p:spPr bwMode="auto">
            <a:xfrm>
              <a:off x="1265" y="2179"/>
              <a:ext cx="223" cy="173"/>
            </a:xfrm>
            <a:prstGeom prst="rect">
              <a:avLst/>
            </a:prstGeom>
            <a:noFill/>
            <a:ln w="9525">
              <a:noFill/>
              <a:miter lim="800000"/>
              <a:headEnd/>
              <a:tailEnd/>
            </a:ln>
            <a:effectLst/>
          </p:spPr>
          <p:txBody>
            <a:bodyPr wrap="none">
              <a:prstTxWarp prst="textNoShape">
                <a:avLst/>
              </a:prstTxWarp>
              <a:spAutoFit/>
            </a:bodyPr>
            <a:lstStyle/>
            <a:p>
              <a:pPr algn="ctr"/>
              <a:r>
                <a:rPr lang="en-US" sz="1200">
                  <a:solidFill>
                    <a:srgbClr val="000000"/>
                  </a:solidFill>
                </a:rPr>
                <a:t>10</a:t>
              </a:r>
            </a:p>
          </p:txBody>
        </p:sp>
        <p:sp>
          <p:nvSpPr>
            <p:cNvPr id="57363" name="Text Box 19"/>
            <p:cNvSpPr txBox="1">
              <a:spLocks noChangeArrowheads="1"/>
            </p:cNvSpPr>
            <p:nvPr/>
          </p:nvSpPr>
          <p:spPr bwMode="auto">
            <a:xfrm>
              <a:off x="2358" y="2179"/>
              <a:ext cx="330" cy="173"/>
            </a:xfrm>
            <a:prstGeom prst="rect">
              <a:avLst/>
            </a:prstGeom>
            <a:noFill/>
            <a:ln w="9525">
              <a:noFill/>
              <a:miter lim="800000"/>
              <a:headEnd/>
              <a:tailEnd/>
            </a:ln>
            <a:effectLst/>
          </p:spPr>
          <p:txBody>
            <a:bodyPr wrap="none">
              <a:prstTxWarp prst="textNoShape">
                <a:avLst/>
              </a:prstTxWarp>
              <a:spAutoFit/>
            </a:bodyPr>
            <a:lstStyle/>
            <a:p>
              <a:pPr algn="ctr"/>
              <a:r>
                <a:rPr lang="en-US" sz="1200">
                  <a:solidFill>
                    <a:srgbClr val="000000"/>
                  </a:solidFill>
                </a:rPr>
                <a:t>1000</a:t>
              </a:r>
            </a:p>
          </p:txBody>
        </p:sp>
        <p:sp>
          <p:nvSpPr>
            <p:cNvPr id="57364" name="Text Box 20"/>
            <p:cNvSpPr txBox="1">
              <a:spLocks noChangeArrowheads="1"/>
            </p:cNvSpPr>
            <p:nvPr/>
          </p:nvSpPr>
          <p:spPr bwMode="auto">
            <a:xfrm>
              <a:off x="1776" y="2179"/>
              <a:ext cx="276" cy="173"/>
            </a:xfrm>
            <a:prstGeom prst="rect">
              <a:avLst/>
            </a:prstGeom>
            <a:noFill/>
            <a:ln w="9525">
              <a:noFill/>
              <a:miter lim="800000"/>
              <a:headEnd/>
              <a:tailEnd/>
            </a:ln>
            <a:effectLst/>
          </p:spPr>
          <p:txBody>
            <a:bodyPr wrap="none">
              <a:prstTxWarp prst="textNoShape">
                <a:avLst/>
              </a:prstTxWarp>
              <a:spAutoFit/>
            </a:bodyPr>
            <a:lstStyle/>
            <a:p>
              <a:pPr algn="ctr"/>
              <a:r>
                <a:rPr lang="en-US" sz="1200">
                  <a:solidFill>
                    <a:srgbClr val="000000"/>
                  </a:solidFill>
                </a:rPr>
                <a:t>100</a:t>
              </a:r>
            </a:p>
          </p:txBody>
        </p:sp>
        <p:sp>
          <p:nvSpPr>
            <p:cNvPr id="57365" name="Text Box 21"/>
            <p:cNvSpPr txBox="1">
              <a:spLocks noChangeArrowheads="1"/>
            </p:cNvSpPr>
            <p:nvPr/>
          </p:nvSpPr>
          <p:spPr bwMode="auto">
            <a:xfrm>
              <a:off x="665" y="2035"/>
              <a:ext cx="169" cy="173"/>
            </a:xfrm>
            <a:prstGeom prst="rect">
              <a:avLst/>
            </a:prstGeom>
            <a:noFill/>
            <a:ln w="9525">
              <a:noFill/>
              <a:miter lim="800000"/>
              <a:headEnd/>
              <a:tailEnd/>
            </a:ln>
            <a:effectLst/>
          </p:spPr>
          <p:txBody>
            <a:bodyPr wrap="none">
              <a:prstTxWarp prst="textNoShape">
                <a:avLst/>
              </a:prstTxWarp>
              <a:spAutoFit/>
            </a:bodyPr>
            <a:lstStyle/>
            <a:p>
              <a:pPr algn="r"/>
              <a:r>
                <a:rPr lang="en-US" sz="1200">
                  <a:solidFill>
                    <a:srgbClr val="000000"/>
                  </a:solidFill>
                </a:rPr>
                <a:t>1</a:t>
              </a:r>
            </a:p>
          </p:txBody>
        </p:sp>
        <p:sp>
          <p:nvSpPr>
            <p:cNvPr id="57366" name="Text Box 22"/>
            <p:cNvSpPr txBox="1">
              <a:spLocks noChangeArrowheads="1"/>
            </p:cNvSpPr>
            <p:nvPr/>
          </p:nvSpPr>
          <p:spPr bwMode="auto">
            <a:xfrm>
              <a:off x="627" y="1776"/>
              <a:ext cx="223" cy="173"/>
            </a:xfrm>
            <a:prstGeom prst="rect">
              <a:avLst/>
            </a:prstGeom>
            <a:noFill/>
            <a:ln w="9525">
              <a:noFill/>
              <a:miter lim="800000"/>
              <a:headEnd/>
              <a:tailEnd/>
            </a:ln>
            <a:effectLst/>
          </p:spPr>
          <p:txBody>
            <a:bodyPr wrap="none">
              <a:prstTxWarp prst="textNoShape">
                <a:avLst/>
              </a:prstTxWarp>
              <a:spAutoFit/>
            </a:bodyPr>
            <a:lstStyle/>
            <a:p>
              <a:pPr algn="r"/>
              <a:r>
                <a:rPr lang="en-US" sz="1200">
                  <a:solidFill>
                    <a:srgbClr val="000000"/>
                  </a:solidFill>
                </a:rPr>
                <a:t>10</a:t>
              </a:r>
            </a:p>
          </p:txBody>
        </p:sp>
        <p:sp>
          <p:nvSpPr>
            <p:cNvPr id="57367" name="Text Box 23"/>
            <p:cNvSpPr txBox="1">
              <a:spLocks noChangeArrowheads="1"/>
            </p:cNvSpPr>
            <p:nvPr/>
          </p:nvSpPr>
          <p:spPr bwMode="auto">
            <a:xfrm>
              <a:off x="576" y="1488"/>
              <a:ext cx="258" cy="173"/>
            </a:xfrm>
            <a:prstGeom prst="rect">
              <a:avLst/>
            </a:prstGeom>
            <a:noFill/>
            <a:ln w="9525">
              <a:noFill/>
              <a:miter lim="800000"/>
              <a:headEnd/>
              <a:tailEnd/>
            </a:ln>
            <a:effectLst/>
          </p:spPr>
          <p:txBody>
            <a:bodyPr wrap="none">
              <a:prstTxWarp prst="textNoShape">
                <a:avLst/>
              </a:prstTxWarp>
              <a:spAutoFit/>
            </a:bodyPr>
            <a:lstStyle/>
            <a:p>
              <a:pPr algn="r"/>
              <a:r>
                <a:rPr lang="en-US" sz="1200">
                  <a:solidFill>
                    <a:srgbClr val="000000"/>
                  </a:solidFill>
                </a:rPr>
                <a:t>10</a:t>
              </a:r>
              <a:r>
                <a:rPr lang="en-US" sz="1200" baseline="30000">
                  <a:solidFill>
                    <a:srgbClr val="000000"/>
                  </a:solidFill>
                </a:rPr>
                <a:t>2</a:t>
              </a:r>
              <a:endParaRPr lang="en-US" sz="1200">
                <a:solidFill>
                  <a:srgbClr val="000000"/>
                </a:solidFill>
              </a:endParaRPr>
            </a:p>
          </p:txBody>
        </p:sp>
        <p:sp>
          <p:nvSpPr>
            <p:cNvPr id="57368" name="Text Box 24"/>
            <p:cNvSpPr txBox="1">
              <a:spLocks noChangeArrowheads="1"/>
            </p:cNvSpPr>
            <p:nvPr/>
          </p:nvSpPr>
          <p:spPr bwMode="auto">
            <a:xfrm>
              <a:off x="576" y="576"/>
              <a:ext cx="258" cy="173"/>
            </a:xfrm>
            <a:prstGeom prst="rect">
              <a:avLst/>
            </a:prstGeom>
            <a:noFill/>
            <a:ln w="9525">
              <a:noFill/>
              <a:miter lim="800000"/>
              <a:headEnd/>
              <a:tailEnd/>
            </a:ln>
            <a:effectLst/>
          </p:spPr>
          <p:txBody>
            <a:bodyPr wrap="none">
              <a:prstTxWarp prst="textNoShape">
                <a:avLst/>
              </a:prstTxWarp>
              <a:spAutoFit/>
            </a:bodyPr>
            <a:lstStyle/>
            <a:p>
              <a:pPr algn="r"/>
              <a:r>
                <a:rPr lang="en-US" sz="1200">
                  <a:solidFill>
                    <a:srgbClr val="000000"/>
                  </a:solidFill>
                </a:rPr>
                <a:t>10</a:t>
              </a:r>
              <a:r>
                <a:rPr lang="en-US" sz="1200" baseline="30000">
                  <a:solidFill>
                    <a:srgbClr val="000000"/>
                  </a:solidFill>
                </a:rPr>
                <a:t>5</a:t>
              </a:r>
              <a:endParaRPr lang="en-US" sz="1200">
                <a:solidFill>
                  <a:srgbClr val="000000"/>
                </a:solidFill>
              </a:endParaRPr>
            </a:p>
          </p:txBody>
        </p:sp>
        <p:sp>
          <p:nvSpPr>
            <p:cNvPr id="57369" name="Text Box 25"/>
            <p:cNvSpPr txBox="1">
              <a:spLocks noChangeArrowheads="1"/>
            </p:cNvSpPr>
            <p:nvPr/>
          </p:nvSpPr>
          <p:spPr bwMode="auto">
            <a:xfrm>
              <a:off x="576" y="864"/>
              <a:ext cx="258" cy="173"/>
            </a:xfrm>
            <a:prstGeom prst="rect">
              <a:avLst/>
            </a:prstGeom>
            <a:noFill/>
            <a:ln w="9525">
              <a:noFill/>
              <a:miter lim="800000"/>
              <a:headEnd/>
              <a:tailEnd/>
            </a:ln>
            <a:effectLst/>
          </p:spPr>
          <p:txBody>
            <a:bodyPr wrap="none">
              <a:prstTxWarp prst="textNoShape">
                <a:avLst/>
              </a:prstTxWarp>
              <a:spAutoFit/>
            </a:bodyPr>
            <a:lstStyle/>
            <a:p>
              <a:pPr algn="r"/>
              <a:r>
                <a:rPr lang="en-US" sz="1200">
                  <a:solidFill>
                    <a:srgbClr val="000000"/>
                  </a:solidFill>
                </a:rPr>
                <a:t>10</a:t>
              </a:r>
              <a:r>
                <a:rPr lang="en-US" sz="1200" baseline="30000">
                  <a:solidFill>
                    <a:srgbClr val="000000"/>
                  </a:solidFill>
                </a:rPr>
                <a:t>4</a:t>
              </a:r>
              <a:endParaRPr lang="en-US" sz="1200">
                <a:solidFill>
                  <a:srgbClr val="000000"/>
                </a:solidFill>
              </a:endParaRPr>
            </a:p>
          </p:txBody>
        </p:sp>
        <p:sp>
          <p:nvSpPr>
            <p:cNvPr id="57370" name="Text Box 26"/>
            <p:cNvSpPr txBox="1">
              <a:spLocks noChangeArrowheads="1"/>
            </p:cNvSpPr>
            <p:nvPr/>
          </p:nvSpPr>
          <p:spPr bwMode="auto">
            <a:xfrm>
              <a:off x="576" y="1171"/>
              <a:ext cx="258" cy="173"/>
            </a:xfrm>
            <a:prstGeom prst="rect">
              <a:avLst/>
            </a:prstGeom>
            <a:noFill/>
            <a:ln w="9525">
              <a:noFill/>
              <a:miter lim="800000"/>
              <a:headEnd/>
              <a:tailEnd/>
            </a:ln>
            <a:effectLst/>
          </p:spPr>
          <p:txBody>
            <a:bodyPr wrap="none">
              <a:prstTxWarp prst="textNoShape">
                <a:avLst/>
              </a:prstTxWarp>
              <a:spAutoFit/>
            </a:bodyPr>
            <a:lstStyle/>
            <a:p>
              <a:pPr algn="r"/>
              <a:r>
                <a:rPr lang="en-US" sz="1200">
                  <a:solidFill>
                    <a:srgbClr val="000000"/>
                  </a:solidFill>
                </a:rPr>
                <a:t>10</a:t>
              </a:r>
              <a:r>
                <a:rPr lang="en-US" sz="1200" baseline="30000">
                  <a:solidFill>
                    <a:srgbClr val="000000"/>
                  </a:solidFill>
                </a:rPr>
                <a:t>3</a:t>
              </a:r>
              <a:endParaRPr lang="en-US" sz="1200">
                <a:solidFill>
                  <a:srgbClr val="000000"/>
                </a:solidFill>
              </a:endParaRPr>
            </a:p>
          </p:txBody>
        </p:sp>
        <p:sp>
          <p:nvSpPr>
            <p:cNvPr id="57379" name="Text Box 35"/>
            <p:cNvSpPr txBox="1">
              <a:spLocks noChangeArrowheads="1"/>
            </p:cNvSpPr>
            <p:nvPr/>
          </p:nvSpPr>
          <p:spPr bwMode="auto">
            <a:xfrm>
              <a:off x="1278" y="2304"/>
              <a:ext cx="975" cy="192"/>
            </a:xfrm>
            <a:prstGeom prst="rect">
              <a:avLst/>
            </a:prstGeom>
            <a:noFill/>
            <a:ln w="9525">
              <a:noFill/>
              <a:miter lim="800000"/>
              <a:headEnd/>
              <a:tailEnd/>
            </a:ln>
            <a:effectLst/>
          </p:spPr>
          <p:txBody>
            <a:bodyPr wrap="none">
              <a:prstTxWarp prst="textNoShape">
                <a:avLst/>
              </a:prstTxWarp>
              <a:spAutoFit/>
            </a:bodyPr>
            <a:lstStyle/>
            <a:p>
              <a:pPr algn="ctr"/>
              <a:r>
                <a:rPr lang="en-US" sz="1400">
                  <a:solidFill>
                    <a:srgbClr val="000000"/>
                  </a:solidFill>
                </a:rPr>
                <a:t>All files in system</a:t>
              </a:r>
            </a:p>
          </p:txBody>
        </p:sp>
        <p:sp>
          <p:nvSpPr>
            <p:cNvPr id="57380" name="Text Box 36"/>
            <p:cNvSpPr txBox="1">
              <a:spLocks noChangeArrowheads="1"/>
            </p:cNvSpPr>
            <p:nvPr/>
          </p:nvSpPr>
          <p:spPr bwMode="auto">
            <a:xfrm rot="-5400000">
              <a:off x="17" y="1266"/>
              <a:ext cx="925" cy="192"/>
            </a:xfrm>
            <a:prstGeom prst="rect">
              <a:avLst/>
            </a:prstGeom>
            <a:noFill/>
            <a:ln w="9525">
              <a:noFill/>
              <a:miter lim="800000"/>
              <a:headEnd/>
              <a:tailEnd/>
            </a:ln>
            <a:effectLst/>
          </p:spPr>
          <p:txBody>
            <a:bodyPr wrap="none">
              <a:prstTxWarp prst="textNoShape">
                <a:avLst/>
              </a:prstTxWarp>
              <a:spAutoFit/>
            </a:bodyPr>
            <a:lstStyle/>
            <a:p>
              <a:pPr algn="ctr"/>
              <a:r>
                <a:rPr lang="en-US" sz="1400">
                  <a:solidFill>
                    <a:srgbClr val="000000"/>
                  </a:solidFill>
                </a:rPr>
                <a:t>Times accessed</a:t>
              </a:r>
            </a:p>
          </p:txBody>
        </p:sp>
        <p:sp>
          <p:nvSpPr>
            <p:cNvPr id="57381" name="Text Box 37"/>
            <p:cNvSpPr txBox="1">
              <a:spLocks noChangeArrowheads="1"/>
            </p:cNvSpPr>
            <p:nvPr/>
          </p:nvSpPr>
          <p:spPr bwMode="auto">
            <a:xfrm>
              <a:off x="1089" y="1344"/>
              <a:ext cx="786" cy="173"/>
            </a:xfrm>
            <a:prstGeom prst="rect">
              <a:avLst/>
            </a:prstGeom>
            <a:noFill/>
            <a:ln w="9525">
              <a:noFill/>
              <a:miter lim="800000"/>
              <a:headEnd/>
              <a:tailEnd/>
            </a:ln>
            <a:effectLst/>
          </p:spPr>
          <p:txBody>
            <a:bodyPr wrap="none">
              <a:prstTxWarp prst="textNoShape">
                <a:avLst/>
              </a:prstTxWarp>
              <a:spAutoFit/>
            </a:bodyPr>
            <a:lstStyle/>
            <a:p>
              <a:pPr algn="r"/>
              <a:r>
                <a:rPr lang="en-US" sz="1200" b="1">
                  <a:solidFill>
                    <a:srgbClr val="00FF00"/>
                  </a:solidFill>
                </a:rPr>
                <a:t>Zipf, alpha=1.3</a:t>
              </a:r>
            </a:p>
          </p:txBody>
        </p:sp>
        <p:sp>
          <p:nvSpPr>
            <p:cNvPr id="57386" name="Text Box 42"/>
            <p:cNvSpPr txBox="1">
              <a:spLocks noChangeArrowheads="1"/>
            </p:cNvSpPr>
            <p:nvPr/>
          </p:nvSpPr>
          <p:spPr bwMode="auto">
            <a:xfrm>
              <a:off x="1886" y="768"/>
              <a:ext cx="789" cy="288"/>
            </a:xfrm>
            <a:prstGeom prst="rect">
              <a:avLst/>
            </a:prstGeom>
            <a:noFill/>
            <a:ln w="9525">
              <a:noFill/>
              <a:miter lim="800000"/>
              <a:headEnd/>
              <a:tailEnd/>
            </a:ln>
            <a:effectLst/>
          </p:spPr>
          <p:txBody>
            <a:bodyPr wrap="none">
              <a:prstTxWarp prst="textNoShape">
                <a:avLst/>
              </a:prstTxWarp>
              <a:spAutoFit/>
            </a:bodyPr>
            <a:lstStyle/>
            <a:p>
              <a:pPr algn="r"/>
              <a:r>
                <a:rPr lang="en-US" sz="1200" b="1">
                  <a:solidFill>
                    <a:srgbClr val="FF0000"/>
                  </a:solidFill>
                </a:rPr>
                <a:t>Actual number</a:t>
              </a:r>
              <a:br>
                <a:rPr lang="en-US" sz="1200" b="1">
                  <a:solidFill>
                    <a:srgbClr val="FF0000"/>
                  </a:solidFill>
                </a:rPr>
              </a:br>
              <a:r>
                <a:rPr lang="en-US" sz="1200" b="1">
                  <a:solidFill>
                    <a:srgbClr val="FF0000"/>
                  </a:solidFill>
                </a:rPr>
                <a:t>of hits</a:t>
              </a:r>
            </a:p>
          </p:txBody>
        </p:sp>
      </p:grpSp>
    </p:spTree>
    <p:extLst>
      <p:ext uri="{BB962C8B-B14F-4D97-AF65-F5344CB8AC3E}">
        <p14:creationId xmlns:p14="http://schemas.microsoft.com/office/powerpoint/2010/main" val="16207840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7349">
                                            <p:txEl>
                                              <p:pRg st="3" end="3"/>
                                            </p:txEl>
                                          </p:spTgt>
                                        </p:tgtEl>
                                        <p:attrNameLst>
                                          <p:attrName>style.visibility</p:attrName>
                                        </p:attrNameLst>
                                      </p:cBhvr>
                                      <p:to>
                                        <p:strVal val="visible"/>
                                      </p:to>
                                    </p:set>
                                    <p:animEffect transition="in" filter="dissolve">
                                      <p:cBhvr>
                                        <p:cTn id="7" dur="500"/>
                                        <p:tgtEl>
                                          <p:spTgt spid="57349">
                                            <p:txEl>
                                              <p:pRg st="3" end="3"/>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7349">
                                            <p:txEl>
                                              <p:pRg st="4" end="4"/>
                                            </p:txEl>
                                          </p:spTgt>
                                        </p:tgtEl>
                                        <p:attrNameLst>
                                          <p:attrName>style.visibility</p:attrName>
                                        </p:attrNameLst>
                                      </p:cBhvr>
                                      <p:to>
                                        <p:strVal val="visible"/>
                                      </p:to>
                                    </p:set>
                                    <p:animEffect transition="in" filter="dissolve">
                                      <p:cBhvr>
                                        <p:cTn id="10" dur="500"/>
                                        <p:tgtEl>
                                          <p:spTgt spid="57349">
                                            <p:txEl>
                                              <p:pRg st="4" end="4"/>
                                            </p:txEl>
                                          </p:spTgt>
                                        </p:tgtEl>
                                      </p:cBhvr>
                                    </p:animEffect>
                                  </p:childTnLst>
                                </p:cTn>
                              </p:par>
                              <p:par>
                                <p:cTn id="11" presetID="1"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7389">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7389">
                                            <p:txEl>
                                              <p:pRg st="1" end="1"/>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7389">
                                            <p:txEl>
                                              <p:pRg st="2" end="2"/>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7389">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89"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Rectangle 2"/>
          <p:cNvSpPr>
            <a:spLocks noGrp="1" noChangeArrowheads="1"/>
          </p:cNvSpPr>
          <p:nvPr>
            <p:ph type="title"/>
          </p:nvPr>
        </p:nvSpPr>
        <p:spPr/>
        <p:txBody>
          <a:bodyPr/>
          <a:lstStyle/>
          <a:p>
            <a:pPr eaLnBrk="1" hangingPunct="1"/>
            <a:r>
              <a:rPr lang="en-US"/>
              <a:t>Peer-to-Peer (P2P)</a:t>
            </a:r>
          </a:p>
        </p:txBody>
      </p:sp>
      <p:sp>
        <p:nvSpPr>
          <p:cNvPr id="11266" name="Freeform 3"/>
          <p:cNvSpPr>
            <a:spLocks/>
          </p:cNvSpPr>
          <p:nvPr/>
        </p:nvSpPr>
        <p:spPr bwMode="auto">
          <a:xfrm>
            <a:off x="8774113" y="5103813"/>
            <a:ext cx="4762" cy="7937"/>
          </a:xfrm>
          <a:custGeom>
            <a:avLst/>
            <a:gdLst>
              <a:gd name="T0" fmla="*/ 0 w 3"/>
              <a:gd name="T1" fmla="*/ 0 h 5"/>
              <a:gd name="T2" fmla="*/ 0 w 3"/>
              <a:gd name="T3" fmla="*/ 7937 h 5"/>
              <a:gd name="T4" fmla="*/ 4762 w 3"/>
              <a:gd name="T5" fmla="*/ 7937 h 5"/>
              <a:gd name="T6" fmla="*/ 4762 w 3"/>
              <a:gd name="T7" fmla="*/ 0 h 5"/>
              <a:gd name="T8" fmla="*/ 0 w 3"/>
              <a:gd name="T9" fmla="*/ 0 h 5"/>
              <a:gd name="T10" fmla="*/ 0 w 3"/>
              <a:gd name="T11" fmla="*/ 0 h 5"/>
              <a:gd name="T12" fmla="*/ 0 60000 65536"/>
              <a:gd name="T13" fmla="*/ 0 60000 65536"/>
              <a:gd name="T14" fmla="*/ 0 60000 65536"/>
              <a:gd name="T15" fmla="*/ 0 60000 65536"/>
              <a:gd name="T16" fmla="*/ 0 60000 65536"/>
              <a:gd name="T17" fmla="*/ 0 60000 65536"/>
              <a:gd name="T18" fmla="*/ 0 w 3"/>
              <a:gd name="T19" fmla="*/ 0 h 5"/>
              <a:gd name="T20" fmla="*/ 3 w 3"/>
              <a:gd name="T21" fmla="*/ 5 h 5"/>
            </a:gdLst>
            <a:ahLst/>
            <a:cxnLst>
              <a:cxn ang="T12">
                <a:pos x="T0" y="T1"/>
              </a:cxn>
              <a:cxn ang="T13">
                <a:pos x="T2" y="T3"/>
              </a:cxn>
              <a:cxn ang="T14">
                <a:pos x="T4" y="T5"/>
              </a:cxn>
              <a:cxn ang="T15">
                <a:pos x="T6" y="T7"/>
              </a:cxn>
              <a:cxn ang="T16">
                <a:pos x="T8" y="T9"/>
              </a:cxn>
              <a:cxn ang="T17">
                <a:pos x="T10" y="T11"/>
              </a:cxn>
            </a:cxnLst>
            <a:rect l="T18" t="T19" r="T20" b="T21"/>
            <a:pathLst>
              <a:path w="3" h="5">
                <a:moveTo>
                  <a:pt x="0" y="0"/>
                </a:moveTo>
                <a:lnTo>
                  <a:pt x="0" y="5"/>
                </a:lnTo>
                <a:lnTo>
                  <a:pt x="3" y="5"/>
                </a:lnTo>
                <a:lnTo>
                  <a:pt x="3"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nvGrpSpPr>
          <p:cNvPr id="11267" name="Group 4"/>
          <p:cNvGrpSpPr>
            <a:grpSpLocks/>
          </p:cNvGrpSpPr>
          <p:nvPr/>
        </p:nvGrpSpPr>
        <p:grpSpPr bwMode="auto">
          <a:xfrm>
            <a:off x="576263" y="1592263"/>
            <a:ext cx="890587" cy="642937"/>
            <a:chOff x="2896" y="2246"/>
            <a:chExt cx="561" cy="405"/>
          </a:xfrm>
        </p:grpSpPr>
        <p:sp>
          <p:nvSpPr>
            <p:cNvPr id="11654" name="Freeform 5"/>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55" name="Freeform 6"/>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56" name="Freeform 7"/>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57" name="Freeform 8"/>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58" name="Freeform 9"/>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59" name="Freeform 10"/>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60" name="Freeform 11"/>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61" name="Freeform 12"/>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62" name="Freeform 13"/>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63" name="Freeform 14"/>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64" name="Freeform 15"/>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65" name="Freeform 16"/>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66" name="Freeform 17"/>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67" name="Freeform 18"/>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68" name="Freeform 19"/>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69" name="Freeform 20"/>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70" name="Freeform 21"/>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71" name="Freeform 22"/>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72" name="Freeform 23"/>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73" name="Freeform 2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674" name="Freeform 25"/>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75" name="Freeform 2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676" name="Freeform 27"/>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77" name="Freeform 28"/>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78" name="Freeform 29"/>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79" name="Freeform 30"/>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80" name="Freeform 31"/>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81" name="Freeform 32"/>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82" name="Freeform 33"/>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sp>
        <p:nvSpPr>
          <p:cNvPr id="11268" name="AutoShape 34"/>
          <p:cNvSpPr>
            <a:spLocks noChangeArrowheads="1"/>
          </p:cNvSpPr>
          <p:nvPr/>
        </p:nvSpPr>
        <p:spPr bwMode="auto">
          <a:xfrm>
            <a:off x="2071688" y="2312988"/>
            <a:ext cx="1852612" cy="1331912"/>
          </a:xfrm>
          <a:prstGeom prst="cloudCallout">
            <a:avLst>
              <a:gd name="adj1" fmla="val 3898"/>
              <a:gd name="adj2" fmla="val -3398"/>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solidFill>
                <a:srgbClr val="000000"/>
              </a:solidFill>
              <a:latin typeface="Eurostile"/>
              <a:cs typeface="Eurostile"/>
            </a:endParaRPr>
          </a:p>
          <a:p>
            <a:r>
              <a:rPr lang="en-US" sz="1400">
                <a:solidFill>
                  <a:srgbClr val="000000"/>
                </a:solidFill>
                <a:latin typeface="Eurostile"/>
                <a:cs typeface="Eurostile"/>
              </a:rPr>
              <a:t>backbone</a:t>
            </a:r>
          </a:p>
          <a:p>
            <a:r>
              <a:rPr lang="en-US" sz="1400">
                <a:solidFill>
                  <a:srgbClr val="000000"/>
                </a:solidFill>
                <a:latin typeface="Eurostile"/>
                <a:cs typeface="Eurostile"/>
              </a:rPr>
              <a:t>network</a:t>
            </a:r>
          </a:p>
          <a:p>
            <a:endParaRPr lang="en-US" sz="1400">
              <a:solidFill>
                <a:srgbClr val="000000"/>
              </a:solidFill>
              <a:latin typeface="Eurostile"/>
              <a:cs typeface="Eurostile"/>
            </a:endParaRPr>
          </a:p>
        </p:txBody>
      </p:sp>
      <p:sp>
        <p:nvSpPr>
          <p:cNvPr id="11269" name="AutoShape 35"/>
          <p:cNvSpPr>
            <a:spLocks noChangeArrowheads="1"/>
          </p:cNvSpPr>
          <p:nvPr/>
        </p:nvSpPr>
        <p:spPr bwMode="auto">
          <a:xfrm>
            <a:off x="5508625" y="2132013"/>
            <a:ext cx="1836738" cy="1149350"/>
          </a:xfrm>
          <a:prstGeom prst="cloudCallout">
            <a:avLst>
              <a:gd name="adj1" fmla="val -995"/>
              <a:gd name="adj2" fmla="val 26245"/>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r>
              <a:rPr lang="en-US" sz="1400">
                <a:solidFill>
                  <a:srgbClr val="000000"/>
                </a:solidFill>
                <a:latin typeface="Eurostile"/>
                <a:cs typeface="Eurostile"/>
              </a:rPr>
              <a:t>local distribution</a:t>
            </a:r>
          </a:p>
          <a:p>
            <a:r>
              <a:rPr lang="en-US" sz="1400">
                <a:solidFill>
                  <a:srgbClr val="000000"/>
                </a:solidFill>
                <a:latin typeface="Eurostile"/>
                <a:cs typeface="Eurostile"/>
              </a:rPr>
              <a:t>network</a:t>
            </a:r>
          </a:p>
        </p:txBody>
      </p:sp>
      <p:sp>
        <p:nvSpPr>
          <p:cNvPr id="11270" name="Line 36"/>
          <p:cNvSpPr>
            <a:spLocks noChangeShapeType="1"/>
          </p:cNvSpPr>
          <p:nvPr/>
        </p:nvSpPr>
        <p:spPr bwMode="auto">
          <a:xfrm>
            <a:off x="7667625" y="4652963"/>
            <a:ext cx="217488" cy="3651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271" name="AutoShape 37"/>
          <p:cNvSpPr>
            <a:spLocks noChangeArrowheads="1"/>
          </p:cNvSpPr>
          <p:nvPr/>
        </p:nvSpPr>
        <p:spPr bwMode="auto">
          <a:xfrm>
            <a:off x="5832475" y="4221163"/>
            <a:ext cx="1836738" cy="1149350"/>
          </a:xfrm>
          <a:prstGeom prst="cloudCallout">
            <a:avLst>
              <a:gd name="adj1" fmla="val 8861"/>
              <a:gd name="adj2" fmla="val -11190"/>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r>
              <a:rPr lang="en-US" sz="1400">
                <a:solidFill>
                  <a:srgbClr val="000000"/>
                </a:solidFill>
                <a:latin typeface="Eurostile"/>
                <a:cs typeface="Eurostile"/>
              </a:rPr>
              <a:t>local distribution</a:t>
            </a:r>
          </a:p>
          <a:p>
            <a:r>
              <a:rPr lang="en-US" sz="1400">
                <a:solidFill>
                  <a:srgbClr val="000000"/>
                </a:solidFill>
                <a:latin typeface="Eurostile"/>
                <a:cs typeface="Eurostile"/>
              </a:rPr>
              <a:t>network</a:t>
            </a:r>
          </a:p>
        </p:txBody>
      </p:sp>
      <p:pic>
        <p:nvPicPr>
          <p:cNvPr id="1943590" name="Picture 38" descr="j0213283[1]"/>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7956550" y="5913438"/>
            <a:ext cx="1055688" cy="750887"/>
          </a:xfrm>
          <a:noFill/>
        </p:spPr>
      </p:pic>
      <p:pic>
        <p:nvPicPr>
          <p:cNvPr id="1943591" name="Picture 39"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04025" y="5984875"/>
            <a:ext cx="1055688" cy="75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3592" name="Picture 40"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51500" y="5948363"/>
            <a:ext cx="1055688"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3593" name="Picture 41"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03688" y="5913438"/>
            <a:ext cx="1055687"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3594" name="Picture 42"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85113" y="4545013"/>
            <a:ext cx="1055687"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3595" name="Picture 43"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35825" y="692150"/>
            <a:ext cx="1055688" cy="75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3596" name="Picture 44"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85113" y="1881188"/>
            <a:ext cx="1055687"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3597" name="Picture 45"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24750" y="3176588"/>
            <a:ext cx="1055688"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80" name="AutoShape 46"/>
          <p:cNvSpPr>
            <a:spLocks noChangeArrowheads="1"/>
          </p:cNvSpPr>
          <p:nvPr/>
        </p:nvSpPr>
        <p:spPr bwMode="auto">
          <a:xfrm>
            <a:off x="2124075" y="4224338"/>
            <a:ext cx="1836738" cy="1149350"/>
          </a:xfrm>
          <a:prstGeom prst="cloudCallout">
            <a:avLst>
              <a:gd name="adj1" fmla="val 21653"/>
              <a:gd name="adj2" fmla="val -7046"/>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r>
              <a:rPr lang="en-US" sz="1400">
                <a:solidFill>
                  <a:srgbClr val="000000"/>
                </a:solidFill>
                <a:latin typeface="Eurostile"/>
                <a:cs typeface="Eurostile"/>
              </a:rPr>
              <a:t>local distribution</a:t>
            </a:r>
          </a:p>
          <a:p>
            <a:r>
              <a:rPr lang="en-US" sz="1400">
                <a:solidFill>
                  <a:srgbClr val="000000"/>
                </a:solidFill>
                <a:latin typeface="Eurostile"/>
                <a:cs typeface="Eurostile"/>
              </a:rPr>
              <a:t>network</a:t>
            </a:r>
          </a:p>
        </p:txBody>
      </p:sp>
      <p:pic>
        <p:nvPicPr>
          <p:cNvPr id="1943599" name="Picture 47"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8313" y="4005263"/>
            <a:ext cx="1055687"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3600" name="Picture 48"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5900" y="5157788"/>
            <a:ext cx="1055688"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3601" name="Picture 49"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813" y="5732463"/>
            <a:ext cx="1055687"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50"/>
          <p:cNvGrpSpPr>
            <a:grpSpLocks/>
          </p:cNvGrpSpPr>
          <p:nvPr/>
        </p:nvGrpSpPr>
        <p:grpSpPr bwMode="auto">
          <a:xfrm>
            <a:off x="1314450" y="1520825"/>
            <a:ext cx="6929438" cy="4284663"/>
            <a:chOff x="828" y="754"/>
            <a:chExt cx="4365" cy="2699"/>
          </a:xfrm>
        </p:grpSpPr>
        <p:sp>
          <p:nvSpPr>
            <p:cNvPr id="11640" name="Line 51"/>
            <p:cNvSpPr>
              <a:spLocks noChangeShapeType="1"/>
            </p:cNvSpPr>
            <p:nvPr/>
          </p:nvSpPr>
          <p:spPr bwMode="auto">
            <a:xfrm>
              <a:off x="2426" y="1979"/>
              <a:ext cx="1248" cy="65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41" name="Line 52"/>
            <p:cNvSpPr>
              <a:spLocks noChangeShapeType="1"/>
            </p:cNvSpPr>
            <p:nvPr/>
          </p:nvSpPr>
          <p:spPr bwMode="auto">
            <a:xfrm flipV="1">
              <a:off x="4447" y="754"/>
              <a:ext cx="157" cy="36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42" name="Line 53"/>
            <p:cNvSpPr>
              <a:spLocks noChangeShapeType="1"/>
            </p:cNvSpPr>
            <p:nvPr/>
          </p:nvSpPr>
          <p:spPr bwMode="auto">
            <a:xfrm flipV="1">
              <a:off x="4606" y="1366"/>
              <a:ext cx="315" cy="2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43" name="Line 54"/>
            <p:cNvSpPr>
              <a:spLocks noChangeShapeType="1"/>
            </p:cNvSpPr>
            <p:nvPr/>
          </p:nvSpPr>
          <p:spPr bwMode="auto">
            <a:xfrm flipH="1">
              <a:off x="2971" y="3090"/>
              <a:ext cx="907" cy="34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44" name="Line 55"/>
            <p:cNvSpPr>
              <a:spLocks noChangeShapeType="1"/>
            </p:cNvSpPr>
            <p:nvPr/>
          </p:nvSpPr>
          <p:spPr bwMode="auto">
            <a:xfrm flipH="1">
              <a:off x="3765" y="3158"/>
              <a:ext cx="294" cy="29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45" name="Line 56"/>
            <p:cNvSpPr>
              <a:spLocks noChangeShapeType="1"/>
            </p:cNvSpPr>
            <p:nvPr/>
          </p:nvSpPr>
          <p:spPr bwMode="auto">
            <a:xfrm>
              <a:off x="4536" y="3135"/>
              <a:ext cx="181" cy="31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46" name="Line 57"/>
            <p:cNvSpPr>
              <a:spLocks noChangeShapeType="1"/>
            </p:cNvSpPr>
            <p:nvPr/>
          </p:nvSpPr>
          <p:spPr bwMode="auto">
            <a:xfrm>
              <a:off x="4717" y="3022"/>
              <a:ext cx="476" cy="43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47" name="Line 58"/>
            <p:cNvSpPr>
              <a:spLocks noChangeShapeType="1"/>
            </p:cNvSpPr>
            <p:nvPr/>
          </p:nvSpPr>
          <p:spPr bwMode="auto">
            <a:xfrm flipH="1" flipV="1">
              <a:off x="998" y="2661"/>
              <a:ext cx="340" cy="9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48" name="Line 59"/>
            <p:cNvSpPr>
              <a:spLocks noChangeShapeType="1"/>
            </p:cNvSpPr>
            <p:nvPr/>
          </p:nvSpPr>
          <p:spPr bwMode="auto">
            <a:xfrm flipH="1">
              <a:off x="862" y="3001"/>
              <a:ext cx="476" cy="20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49" name="Line 60"/>
            <p:cNvSpPr>
              <a:spLocks noChangeShapeType="1"/>
            </p:cNvSpPr>
            <p:nvPr/>
          </p:nvSpPr>
          <p:spPr bwMode="auto">
            <a:xfrm flipH="1">
              <a:off x="1451" y="3113"/>
              <a:ext cx="91" cy="22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50" name="Line 61"/>
            <p:cNvSpPr>
              <a:spLocks noChangeShapeType="1"/>
            </p:cNvSpPr>
            <p:nvPr/>
          </p:nvSpPr>
          <p:spPr bwMode="auto">
            <a:xfrm>
              <a:off x="4468" y="1752"/>
              <a:ext cx="249" cy="1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51" name="Line 62"/>
            <p:cNvSpPr>
              <a:spLocks noChangeShapeType="1"/>
            </p:cNvSpPr>
            <p:nvPr/>
          </p:nvSpPr>
          <p:spPr bwMode="auto">
            <a:xfrm>
              <a:off x="1882" y="2160"/>
              <a:ext cx="23" cy="27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52" name="Line 63"/>
            <p:cNvSpPr>
              <a:spLocks noChangeShapeType="1"/>
            </p:cNvSpPr>
            <p:nvPr/>
          </p:nvSpPr>
          <p:spPr bwMode="auto">
            <a:xfrm flipV="1">
              <a:off x="2540" y="1548"/>
              <a:ext cx="862" cy="2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53" name="Line 64"/>
            <p:cNvSpPr>
              <a:spLocks noChangeShapeType="1"/>
            </p:cNvSpPr>
            <p:nvPr/>
          </p:nvSpPr>
          <p:spPr bwMode="auto">
            <a:xfrm>
              <a:off x="828" y="1185"/>
              <a:ext cx="454" cy="20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grpSp>
      <p:grpSp>
        <p:nvGrpSpPr>
          <p:cNvPr id="4" name="Group 65"/>
          <p:cNvGrpSpPr>
            <a:grpSpLocks/>
          </p:cNvGrpSpPr>
          <p:nvPr/>
        </p:nvGrpSpPr>
        <p:grpSpPr bwMode="auto">
          <a:xfrm>
            <a:off x="522288" y="4067175"/>
            <a:ext cx="890587" cy="642938"/>
            <a:chOff x="2896" y="2246"/>
            <a:chExt cx="561" cy="405"/>
          </a:xfrm>
        </p:grpSpPr>
        <p:sp>
          <p:nvSpPr>
            <p:cNvPr id="11611" name="Freeform 66"/>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12" name="Freeform 67"/>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13" name="Freeform 68"/>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14" name="Freeform 69"/>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15" name="Freeform 70"/>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16" name="Freeform 71"/>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17" name="Freeform 72"/>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18" name="Freeform 73"/>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19" name="Freeform 74"/>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20" name="Freeform 75"/>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21" name="Freeform 76"/>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22" name="Freeform 77"/>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23" name="Freeform 78"/>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24" name="Freeform 79"/>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25" name="Freeform 80"/>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26" name="Freeform 81"/>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27" name="Freeform 82"/>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28" name="Freeform 83"/>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29" name="Freeform 8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30" name="Freeform 85"/>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631" name="Freeform 8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32" name="Freeform 87"/>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633" name="Freeform 88"/>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34" name="Freeform 89"/>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35" name="Freeform 90"/>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36" name="Freeform 91"/>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37" name="Freeform 92"/>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38" name="Freeform 93"/>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39" name="Freeform 94"/>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5" name="Group 95"/>
          <p:cNvGrpSpPr>
            <a:grpSpLocks/>
          </p:cNvGrpSpPr>
          <p:nvPr/>
        </p:nvGrpSpPr>
        <p:grpSpPr bwMode="auto">
          <a:xfrm>
            <a:off x="288925" y="5195888"/>
            <a:ext cx="890588" cy="642937"/>
            <a:chOff x="2896" y="2246"/>
            <a:chExt cx="561" cy="405"/>
          </a:xfrm>
        </p:grpSpPr>
        <p:sp>
          <p:nvSpPr>
            <p:cNvPr id="11582" name="Freeform 96"/>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83" name="Freeform 97"/>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84" name="Freeform 98"/>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85" name="Freeform 99"/>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86" name="Freeform 100"/>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87" name="Freeform 101"/>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88" name="Freeform 102"/>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89" name="Freeform 103"/>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90" name="Freeform 104"/>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91" name="Freeform 105"/>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92" name="Freeform 106"/>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93" name="Freeform 107"/>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94" name="Freeform 108"/>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95" name="Freeform 109"/>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96" name="Freeform 110"/>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97" name="Freeform 111"/>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98" name="Freeform 112"/>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99" name="Freeform 113"/>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00" name="Freeform 11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01" name="Freeform 115"/>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602" name="Freeform 11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03" name="Freeform 117"/>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604" name="Freeform 118"/>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05" name="Freeform 119"/>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06" name="Freeform 120"/>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07" name="Freeform 121"/>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08" name="Freeform 122"/>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09" name="Freeform 123"/>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10" name="Freeform 124"/>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6" name="Group 125"/>
          <p:cNvGrpSpPr>
            <a:grpSpLocks/>
          </p:cNvGrpSpPr>
          <p:nvPr/>
        </p:nvGrpSpPr>
        <p:grpSpPr bwMode="auto">
          <a:xfrm>
            <a:off x="1679575" y="5753100"/>
            <a:ext cx="890588" cy="642938"/>
            <a:chOff x="2896" y="2246"/>
            <a:chExt cx="561" cy="405"/>
          </a:xfrm>
        </p:grpSpPr>
        <p:sp>
          <p:nvSpPr>
            <p:cNvPr id="11553" name="Freeform 126"/>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54" name="Freeform 127"/>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55" name="Freeform 128"/>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56" name="Freeform 129"/>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57" name="Freeform 130"/>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58" name="Freeform 131"/>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59" name="Freeform 132"/>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60" name="Freeform 133"/>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61" name="Freeform 134"/>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62" name="Freeform 135"/>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63" name="Freeform 136"/>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64" name="Freeform 137"/>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65" name="Freeform 138"/>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66" name="Freeform 139"/>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67" name="Freeform 140"/>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68" name="Freeform 141"/>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69" name="Freeform 142"/>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70" name="Freeform 143"/>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71" name="Freeform 14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72" name="Freeform 145"/>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573" name="Freeform 14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74" name="Freeform 147"/>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575" name="Freeform 148"/>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76" name="Freeform 149"/>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77" name="Freeform 150"/>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78" name="Freeform 151"/>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79" name="Freeform 152"/>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80" name="Freeform 153"/>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81" name="Freeform 154"/>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7" name="Group 155"/>
          <p:cNvGrpSpPr>
            <a:grpSpLocks/>
          </p:cNvGrpSpPr>
          <p:nvPr/>
        </p:nvGrpSpPr>
        <p:grpSpPr bwMode="auto">
          <a:xfrm>
            <a:off x="4149725" y="5976938"/>
            <a:ext cx="890588" cy="642937"/>
            <a:chOff x="2896" y="2246"/>
            <a:chExt cx="561" cy="405"/>
          </a:xfrm>
        </p:grpSpPr>
        <p:sp>
          <p:nvSpPr>
            <p:cNvPr id="11524" name="Freeform 156"/>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25" name="Freeform 157"/>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26" name="Freeform 158"/>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27" name="Freeform 159"/>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28" name="Freeform 160"/>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29" name="Freeform 161"/>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30" name="Freeform 162"/>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31" name="Freeform 163"/>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32" name="Freeform 164"/>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33" name="Freeform 165"/>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34" name="Freeform 166"/>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35" name="Freeform 167"/>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36" name="Freeform 168"/>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37" name="Freeform 169"/>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38" name="Freeform 170"/>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39" name="Freeform 171"/>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40" name="Freeform 172"/>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41" name="Freeform 173"/>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42" name="Freeform 17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43" name="Freeform 175"/>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544" name="Freeform 17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45" name="Freeform 177"/>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546" name="Freeform 178"/>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47" name="Freeform 179"/>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48" name="Freeform 180"/>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49" name="Freeform 181"/>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50" name="Freeform 182"/>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51" name="Freeform 183"/>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52" name="Freeform 184"/>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8" name="Group 185"/>
          <p:cNvGrpSpPr>
            <a:grpSpLocks/>
          </p:cNvGrpSpPr>
          <p:nvPr/>
        </p:nvGrpSpPr>
        <p:grpSpPr bwMode="auto">
          <a:xfrm>
            <a:off x="5775325" y="6016625"/>
            <a:ext cx="890588" cy="642938"/>
            <a:chOff x="2896" y="2246"/>
            <a:chExt cx="561" cy="405"/>
          </a:xfrm>
        </p:grpSpPr>
        <p:sp>
          <p:nvSpPr>
            <p:cNvPr id="11495" name="Freeform 186"/>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96" name="Freeform 187"/>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97" name="Freeform 188"/>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98" name="Freeform 189"/>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99" name="Freeform 190"/>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00" name="Freeform 191"/>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01" name="Freeform 192"/>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02" name="Freeform 193"/>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03" name="Freeform 194"/>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04" name="Freeform 195"/>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05" name="Freeform 196"/>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06" name="Freeform 197"/>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07" name="Freeform 198"/>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08" name="Freeform 199"/>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09" name="Freeform 200"/>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10" name="Freeform 201"/>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11" name="Freeform 202"/>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12" name="Freeform 203"/>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13" name="Freeform 20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14" name="Freeform 205"/>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515" name="Freeform 20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16" name="Freeform 207"/>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517" name="Freeform 208"/>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18" name="Freeform 209"/>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19" name="Freeform 210"/>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20" name="Freeform 211"/>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21" name="Freeform 212"/>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22" name="Freeform 213"/>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23" name="Freeform 214"/>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9" name="Group 215"/>
          <p:cNvGrpSpPr>
            <a:grpSpLocks/>
          </p:cNvGrpSpPr>
          <p:nvPr/>
        </p:nvGrpSpPr>
        <p:grpSpPr bwMode="auto">
          <a:xfrm>
            <a:off x="6942138" y="5997575"/>
            <a:ext cx="890587" cy="642938"/>
            <a:chOff x="2896" y="2246"/>
            <a:chExt cx="561" cy="405"/>
          </a:xfrm>
        </p:grpSpPr>
        <p:sp>
          <p:nvSpPr>
            <p:cNvPr id="11466" name="Freeform 216"/>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67" name="Freeform 217"/>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68" name="Freeform 218"/>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69" name="Freeform 219"/>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70" name="Freeform 220"/>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71" name="Freeform 221"/>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72" name="Freeform 222"/>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73" name="Freeform 223"/>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74" name="Freeform 224"/>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75" name="Freeform 225"/>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76" name="Freeform 226"/>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77" name="Freeform 227"/>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78" name="Freeform 228"/>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79" name="Freeform 229"/>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80" name="Freeform 230"/>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81" name="Freeform 231"/>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82" name="Freeform 232"/>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83" name="Freeform 233"/>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84" name="Freeform 23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85" name="Freeform 235"/>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486" name="Freeform 23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87" name="Freeform 237"/>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488" name="Freeform 238"/>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89" name="Freeform 239"/>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90" name="Freeform 240"/>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91" name="Freeform 241"/>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92" name="Freeform 242"/>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93" name="Freeform 243"/>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94" name="Freeform 244"/>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0" name="Group 245"/>
          <p:cNvGrpSpPr>
            <a:grpSpLocks/>
          </p:cNvGrpSpPr>
          <p:nvPr/>
        </p:nvGrpSpPr>
        <p:grpSpPr bwMode="auto">
          <a:xfrm>
            <a:off x="8016875" y="6003925"/>
            <a:ext cx="890588" cy="642938"/>
            <a:chOff x="2896" y="2246"/>
            <a:chExt cx="561" cy="405"/>
          </a:xfrm>
        </p:grpSpPr>
        <p:sp>
          <p:nvSpPr>
            <p:cNvPr id="11437" name="Freeform 246"/>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38" name="Freeform 247"/>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39" name="Freeform 248"/>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40" name="Freeform 249"/>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41" name="Freeform 250"/>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42" name="Freeform 251"/>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43" name="Freeform 252"/>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44" name="Freeform 253"/>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45" name="Freeform 254"/>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46" name="Freeform 255"/>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47" name="Freeform 256"/>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48" name="Freeform 257"/>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49" name="Freeform 258"/>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50" name="Freeform 259"/>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51" name="Freeform 260"/>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52" name="Freeform 261"/>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53" name="Freeform 262"/>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54" name="Freeform 263"/>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55" name="Freeform 26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56" name="Freeform 265"/>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457" name="Freeform 26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58" name="Freeform 267"/>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459" name="Freeform 268"/>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60" name="Freeform 269"/>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61" name="Freeform 270"/>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62" name="Freeform 271"/>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63" name="Freeform 272"/>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64" name="Freeform 273"/>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65" name="Freeform 274"/>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1" name="Group 275"/>
          <p:cNvGrpSpPr>
            <a:grpSpLocks/>
          </p:cNvGrpSpPr>
          <p:nvPr/>
        </p:nvGrpSpPr>
        <p:grpSpPr bwMode="auto">
          <a:xfrm>
            <a:off x="7921625" y="4629150"/>
            <a:ext cx="890588" cy="642938"/>
            <a:chOff x="2896" y="2246"/>
            <a:chExt cx="561" cy="405"/>
          </a:xfrm>
        </p:grpSpPr>
        <p:sp>
          <p:nvSpPr>
            <p:cNvPr id="11408" name="Freeform 276"/>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09" name="Freeform 277"/>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10" name="Freeform 278"/>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11" name="Freeform 279"/>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12" name="Freeform 280"/>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13" name="Freeform 281"/>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14" name="Freeform 282"/>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15" name="Freeform 283"/>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16" name="Freeform 284"/>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17" name="Freeform 285"/>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18" name="Freeform 286"/>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19" name="Freeform 287"/>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20" name="Freeform 288"/>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21" name="Freeform 289"/>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22" name="Freeform 290"/>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23" name="Freeform 291"/>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24" name="Freeform 292"/>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25" name="Freeform 293"/>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26" name="Freeform 29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27" name="Freeform 295"/>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428" name="Freeform 29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29" name="Freeform 297"/>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430" name="Freeform 298"/>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31" name="Freeform 299"/>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32" name="Freeform 300"/>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33" name="Freeform 301"/>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34" name="Freeform 302"/>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35" name="Freeform 303"/>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36" name="Freeform 304"/>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2" name="Group 305"/>
          <p:cNvGrpSpPr>
            <a:grpSpLocks/>
          </p:cNvGrpSpPr>
          <p:nvPr/>
        </p:nvGrpSpPr>
        <p:grpSpPr bwMode="auto">
          <a:xfrm>
            <a:off x="7500938" y="3132138"/>
            <a:ext cx="890587" cy="642937"/>
            <a:chOff x="2896" y="2246"/>
            <a:chExt cx="561" cy="405"/>
          </a:xfrm>
        </p:grpSpPr>
        <p:sp>
          <p:nvSpPr>
            <p:cNvPr id="11379" name="Freeform 306"/>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80" name="Freeform 307"/>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81" name="Freeform 308"/>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82" name="Freeform 309"/>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83" name="Freeform 310"/>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84" name="Freeform 311"/>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85" name="Freeform 312"/>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86" name="Freeform 313"/>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87" name="Freeform 314"/>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88" name="Freeform 315"/>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89" name="Freeform 316"/>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90" name="Freeform 317"/>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91" name="Freeform 318"/>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92" name="Freeform 319"/>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93" name="Freeform 320"/>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94" name="Freeform 321"/>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95" name="Freeform 322"/>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96" name="Freeform 323"/>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97" name="Freeform 32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98" name="Freeform 325"/>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399" name="Freeform 32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00" name="Freeform 327"/>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401" name="Freeform 328"/>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02" name="Freeform 329"/>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03" name="Freeform 330"/>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04" name="Freeform 331"/>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05" name="Freeform 332"/>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06" name="Freeform 333"/>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07" name="Freeform 334"/>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3" name="Group 335"/>
          <p:cNvGrpSpPr>
            <a:grpSpLocks/>
          </p:cNvGrpSpPr>
          <p:nvPr/>
        </p:nvGrpSpPr>
        <p:grpSpPr bwMode="auto">
          <a:xfrm>
            <a:off x="7893050" y="2041525"/>
            <a:ext cx="890588" cy="642938"/>
            <a:chOff x="2896" y="2246"/>
            <a:chExt cx="561" cy="405"/>
          </a:xfrm>
        </p:grpSpPr>
        <p:sp>
          <p:nvSpPr>
            <p:cNvPr id="11350" name="Freeform 336"/>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51" name="Freeform 337"/>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52" name="Freeform 338"/>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53" name="Freeform 339"/>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54" name="Freeform 340"/>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55" name="Freeform 341"/>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56" name="Freeform 342"/>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57" name="Freeform 343"/>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58" name="Freeform 344"/>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59" name="Freeform 345"/>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60" name="Freeform 346"/>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61" name="Freeform 347"/>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62" name="Freeform 348"/>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63" name="Freeform 349"/>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64" name="Freeform 350"/>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65" name="Freeform 351"/>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66" name="Freeform 352"/>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67" name="Freeform 353"/>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68" name="Freeform 35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69" name="Freeform 355"/>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370" name="Freeform 35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71" name="Freeform 357"/>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372" name="Freeform 358"/>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73" name="Freeform 359"/>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74" name="Freeform 360"/>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75" name="Freeform 361"/>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76" name="Freeform 362"/>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77" name="Freeform 363"/>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78" name="Freeform 364"/>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4" name="Group 365"/>
          <p:cNvGrpSpPr>
            <a:grpSpLocks/>
          </p:cNvGrpSpPr>
          <p:nvPr/>
        </p:nvGrpSpPr>
        <p:grpSpPr bwMode="auto">
          <a:xfrm>
            <a:off x="7199313" y="849313"/>
            <a:ext cx="890587" cy="642937"/>
            <a:chOff x="2896" y="2246"/>
            <a:chExt cx="561" cy="405"/>
          </a:xfrm>
        </p:grpSpPr>
        <p:sp>
          <p:nvSpPr>
            <p:cNvPr id="11321" name="Freeform 366"/>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22" name="Freeform 367"/>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23" name="Freeform 368"/>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24" name="Freeform 369"/>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25" name="Freeform 370"/>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26" name="Freeform 371"/>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27" name="Freeform 372"/>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28" name="Freeform 373"/>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29" name="Freeform 374"/>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30" name="Freeform 375"/>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31" name="Freeform 376"/>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32" name="Freeform 377"/>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33" name="Freeform 378"/>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34" name="Freeform 379"/>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35" name="Freeform 380"/>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36" name="Freeform 381"/>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37" name="Freeform 382"/>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38" name="Freeform 383"/>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39" name="Freeform 38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40" name="Freeform 385"/>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341" name="Freeform 38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42" name="Freeform 387"/>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343" name="Freeform 388"/>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44" name="Freeform 389"/>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45" name="Freeform 390"/>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46" name="Freeform 391"/>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47" name="Freeform 392"/>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48" name="Freeform 393"/>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49" name="Freeform 394"/>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5" name="Group 395"/>
          <p:cNvGrpSpPr>
            <a:grpSpLocks/>
          </p:cNvGrpSpPr>
          <p:nvPr/>
        </p:nvGrpSpPr>
        <p:grpSpPr bwMode="auto">
          <a:xfrm>
            <a:off x="1322388" y="1519238"/>
            <a:ext cx="6929437" cy="4284662"/>
            <a:chOff x="828" y="754"/>
            <a:chExt cx="4365" cy="2699"/>
          </a:xfrm>
        </p:grpSpPr>
        <p:sp>
          <p:nvSpPr>
            <p:cNvPr id="11307" name="Line 396"/>
            <p:cNvSpPr>
              <a:spLocks noChangeShapeType="1"/>
            </p:cNvSpPr>
            <p:nvPr/>
          </p:nvSpPr>
          <p:spPr bwMode="auto">
            <a:xfrm>
              <a:off x="2426" y="1979"/>
              <a:ext cx="1248" cy="65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08" name="Line 397"/>
            <p:cNvSpPr>
              <a:spLocks noChangeShapeType="1"/>
            </p:cNvSpPr>
            <p:nvPr/>
          </p:nvSpPr>
          <p:spPr bwMode="auto">
            <a:xfrm flipV="1">
              <a:off x="4447" y="754"/>
              <a:ext cx="157" cy="361"/>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09" name="Line 398"/>
            <p:cNvSpPr>
              <a:spLocks noChangeShapeType="1"/>
            </p:cNvSpPr>
            <p:nvPr/>
          </p:nvSpPr>
          <p:spPr bwMode="auto">
            <a:xfrm flipV="1">
              <a:off x="4606" y="1366"/>
              <a:ext cx="315" cy="23"/>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10" name="Line 399"/>
            <p:cNvSpPr>
              <a:spLocks noChangeShapeType="1"/>
            </p:cNvSpPr>
            <p:nvPr/>
          </p:nvSpPr>
          <p:spPr bwMode="auto">
            <a:xfrm flipH="1">
              <a:off x="2971" y="3090"/>
              <a:ext cx="907" cy="34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11" name="Line 400"/>
            <p:cNvSpPr>
              <a:spLocks noChangeShapeType="1"/>
            </p:cNvSpPr>
            <p:nvPr/>
          </p:nvSpPr>
          <p:spPr bwMode="auto">
            <a:xfrm flipH="1">
              <a:off x="3765" y="3158"/>
              <a:ext cx="294" cy="295"/>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12" name="Line 401"/>
            <p:cNvSpPr>
              <a:spLocks noChangeShapeType="1"/>
            </p:cNvSpPr>
            <p:nvPr/>
          </p:nvSpPr>
          <p:spPr bwMode="auto">
            <a:xfrm>
              <a:off x="4536" y="3135"/>
              <a:ext cx="181" cy="318"/>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13" name="Line 402"/>
            <p:cNvSpPr>
              <a:spLocks noChangeShapeType="1"/>
            </p:cNvSpPr>
            <p:nvPr/>
          </p:nvSpPr>
          <p:spPr bwMode="auto">
            <a:xfrm>
              <a:off x="4717" y="3022"/>
              <a:ext cx="476" cy="431"/>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14" name="Line 403"/>
            <p:cNvSpPr>
              <a:spLocks noChangeShapeType="1"/>
            </p:cNvSpPr>
            <p:nvPr/>
          </p:nvSpPr>
          <p:spPr bwMode="auto">
            <a:xfrm flipH="1" flipV="1">
              <a:off x="998" y="2661"/>
              <a:ext cx="340" cy="91"/>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15" name="Line 404"/>
            <p:cNvSpPr>
              <a:spLocks noChangeShapeType="1"/>
            </p:cNvSpPr>
            <p:nvPr/>
          </p:nvSpPr>
          <p:spPr bwMode="auto">
            <a:xfrm flipH="1">
              <a:off x="862" y="3001"/>
              <a:ext cx="476" cy="204"/>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16" name="Line 405"/>
            <p:cNvSpPr>
              <a:spLocks noChangeShapeType="1"/>
            </p:cNvSpPr>
            <p:nvPr/>
          </p:nvSpPr>
          <p:spPr bwMode="auto">
            <a:xfrm flipH="1">
              <a:off x="1451" y="3113"/>
              <a:ext cx="91" cy="22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17" name="Line 406"/>
            <p:cNvSpPr>
              <a:spLocks noChangeShapeType="1"/>
            </p:cNvSpPr>
            <p:nvPr/>
          </p:nvSpPr>
          <p:spPr bwMode="auto">
            <a:xfrm>
              <a:off x="4468" y="1752"/>
              <a:ext cx="249" cy="113"/>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18" name="Line 407"/>
            <p:cNvSpPr>
              <a:spLocks noChangeShapeType="1"/>
            </p:cNvSpPr>
            <p:nvPr/>
          </p:nvSpPr>
          <p:spPr bwMode="auto">
            <a:xfrm>
              <a:off x="1882" y="2160"/>
              <a:ext cx="23" cy="272"/>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19" name="Line 408"/>
            <p:cNvSpPr>
              <a:spLocks noChangeShapeType="1"/>
            </p:cNvSpPr>
            <p:nvPr/>
          </p:nvSpPr>
          <p:spPr bwMode="auto">
            <a:xfrm flipV="1">
              <a:off x="2540" y="1548"/>
              <a:ext cx="862" cy="22"/>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20" name="Line 409"/>
            <p:cNvSpPr>
              <a:spLocks noChangeShapeType="1"/>
            </p:cNvSpPr>
            <p:nvPr/>
          </p:nvSpPr>
          <p:spPr bwMode="auto">
            <a:xfrm>
              <a:off x="828" y="1185"/>
              <a:ext cx="454" cy="204"/>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grpSp>
      <p:sp>
        <p:nvSpPr>
          <p:cNvPr id="1943962" name="Freeform 410"/>
          <p:cNvSpPr>
            <a:spLocks/>
          </p:cNvSpPr>
          <p:nvPr/>
        </p:nvSpPr>
        <p:spPr bwMode="auto">
          <a:xfrm>
            <a:off x="1330325" y="2092325"/>
            <a:ext cx="6654800" cy="601663"/>
          </a:xfrm>
          <a:custGeom>
            <a:avLst/>
            <a:gdLst>
              <a:gd name="T0" fmla="*/ 0 w 4192"/>
              <a:gd name="T1" fmla="*/ 0 h 379"/>
              <a:gd name="T2" fmla="*/ 1239838 w 4192"/>
              <a:gd name="T3" fmla="*/ 508000 h 379"/>
              <a:gd name="T4" fmla="*/ 4521200 w 4192"/>
              <a:gd name="T5" fmla="*/ 558800 h 379"/>
              <a:gd name="T6" fmla="*/ 6654800 w 4192"/>
              <a:gd name="T7" fmla="*/ 508000 h 379"/>
              <a:gd name="T8" fmla="*/ 0 60000 65536"/>
              <a:gd name="T9" fmla="*/ 0 60000 65536"/>
              <a:gd name="T10" fmla="*/ 0 60000 65536"/>
              <a:gd name="T11" fmla="*/ 0 60000 65536"/>
              <a:gd name="T12" fmla="*/ 0 w 4192"/>
              <a:gd name="T13" fmla="*/ 0 h 379"/>
              <a:gd name="T14" fmla="*/ 4192 w 4192"/>
              <a:gd name="T15" fmla="*/ 379 h 379"/>
            </a:gdLst>
            <a:ahLst/>
            <a:cxnLst>
              <a:cxn ang="T8">
                <a:pos x="T0" y="T1"/>
              </a:cxn>
              <a:cxn ang="T9">
                <a:pos x="T2" y="T3"/>
              </a:cxn>
              <a:cxn ang="T10">
                <a:pos x="T4" y="T5"/>
              </a:cxn>
              <a:cxn ang="T11">
                <a:pos x="T6" y="T7"/>
              </a:cxn>
            </a:cxnLst>
            <a:rect l="T12" t="T13" r="T14" b="T15"/>
            <a:pathLst>
              <a:path w="4192" h="379">
                <a:moveTo>
                  <a:pt x="0" y="0"/>
                </a:moveTo>
                <a:cubicBezTo>
                  <a:pt x="153" y="130"/>
                  <a:pt x="306" y="261"/>
                  <a:pt x="781" y="320"/>
                </a:cubicBezTo>
                <a:cubicBezTo>
                  <a:pt x="1256" y="379"/>
                  <a:pt x="2280" y="352"/>
                  <a:pt x="2848" y="352"/>
                </a:cubicBezTo>
                <a:cubicBezTo>
                  <a:pt x="3416" y="352"/>
                  <a:pt x="3804" y="336"/>
                  <a:pt x="4192" y="320"/>
                </a:cubicBezTo>
              </a:path>
            </a:pathLst>
          </a:custGeom>
          <a:noFill/>
          <a:ln w="9525" cap="flat">
            <a:solidFill>
              <a:schemeClr val="tx1"/>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943963" name="Freeform 411"/>
          <p:cNvSpPr>
            <a:spLocks/>
          </p:cNvSpPr>
          <p:nvPr/>
        </p:nvSpPr>
        <p:spPr bwMode="auto">
          <a:xfrm>
            <a:off x="1228725" y="2254250"/>
            <a:ext cx="1322388" cy="3514725"/>
          </a:xfrm>
          <a:custGeom>
            <a:avLst/>
            <a:gdLst>
              <a:gd name="T0" fmla="*/ 0 w 833"/>
              <a:gd name="T1" fmla="*/ 0 h 2214"/>
              <a:gd name="T2" fmla="*/ 976313 w 833"/>
              <a:gd name="T3" fmla="*/ 588963 h 2214"/>
              <a:gd name="T4" fmla="*/ 1290638 w 833"/>
              <a:gd name="T5" fmla="*/ 2743200 h 2214"/>
              <a:gd name="T6" fmla="*/ 1168400 w 833"/>
              <a:gd name="T7" fmla="*/ 3514725 h 2214"/>
              <a:gd name="T8" fmla="*/ 0 60000 65536"/>
              <a:gd name="T9" fmla="*/ 0 60000 65536"/>
              <a:gd name="T10" fmla="*/ 0 60000 65536"/>
              <a:gd name="T11" fmla="*/ 0 60000 65536"/>
              <a:gd name="T12" fmla="*/ 0 w 833"/>
              <a:gd name="T13" fmla="*/ 0 h 2214"/>
              <a:gd name="T14" fmla="*/ 833 w 833"/>
              <a:gd name="T15" fmla="*/ 2214 h 2214"/>
            </a:gdLst>
            <a:ahLst/>
            <a:cxnLst>
              <a:cxn ang="T8">
                <a:pos x="T0" y="T1"/>
              </a:cxn>
              <a:cxn ang="T9">
                <a:pos x="T2" y="T3"/>
              </a:cxn>
              <a:cxn ang="T10">
                <a:pos x="T4" y="T5"/>
              </a:cxn>
              <a:cxn ang="T11">
                <a:pos x="T6" y="T7"/>
              </a:cxn>
            </a:cxnLst>
            <a:rect l="T12" t="T13" r="T14" b="T15"/>
            <a:pathLst>
              <a:path w="833" h="2214">
                <a:moveTo>
                  <a:pt x="0" y="0"/>
                </a:moveTo>
                <a:cubicBezTo>
                  <a:pt x="240" y="41"/>
                  <a:pt x="480" y="83"/>
                  <a:pt x="615" y="371"/>
                </a:cubicBezTo>
                <a:cubicBezTo>
                  <a:pt x="750" y="659"/>
                  <a:pt x="793" y="1421"/>
                  <a:pt x="813" y="1728"/>
                </a:cubicBezTo>
                <a:cubicBezTo>
                  <a:pt x="833" y="2035"/>
                  <a:pt x="784" y="2124"/>
                  <a:pt x="736" y="2214"/>
                </a:cubicBezTo>
              </a:path>
            </a:pathLst>
          </a:custGeom>
          <a:noFill/>
          <a:ln w="9525" cap="flat">
            <a:solidFill>
              <a:schemeClr val="tx1"/>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943964" name="Freeform 412"/>
          <p:cNvSpPr>
            <a:spLocks/>
          </p:cNvSpPr>
          <p:nvPr/>
        </p:nvSpPr>
        <p:spPr bwMode="auto">
          <a:xfrm>
            <a:off x="1249363" y="2173288"/>
            <a:ext cx="6980237" cy="3717925"/>
          </a:xfrm>
          <a:custGeom>
            <a:avLst/>
            <a:gdLst>
              <a:gd name="T0" fmla="*/ 0 w 4397"/>
              <a:gd name="T1" fmla="*/ 0 h 2342"/>
              <a:gd name="T2" fmla="*/ 5375275 w 4397"/>
              <a:gd name="T3" fmla="*/ 2549525 h 2342"/>
              <a:gd name="T4" fmla="*/ 6980237 w 4397"/>
              <a:gd name="T5" fmla="*/ 3717925 h 2342"/>
              <a:gd name="T6" fmla="*/ 0 60000 65536"/>
              <a:gd name="T7" fmla="*/ 0 60000 65536"/>
              <a:gd name="T8" fmla="*/ 0 60000 65536"/>
              <a:gd name="T9" fmla="*/ 0 w 4397"/>
              <a:gd name="T10" fmla="*/ 0 h 2342"/>
              <a:gd name="T11" fmla="*/ 4397 w 4397"/>
              <a:gd name="T12" fmla="*/ 2342 h 2342"/>
            </a:gdLst>
            <a:ahLst/>
            <a:cxnLst>
              <a:cxn ang="T6">
                <a:pos x="T0" y="T1"/>
              </a:cxn>
              <a:cxn ang="T7">
                <a:pos x="T2" y="T3"/>
              </a:cxn>
              <a:cxn ang="T8">
                <a:pos x="T4" y="T5"/>
              </a:cxn>
            </a:cxnLst>
            <a:rect l="T9" t="T10" r="T11" b="T12"/>
            <a:pathLst>
              <a:path w="4397" h="2342">
                <a:moveTo>
                  <a:pt x="0" y="0"/>
                </a:moveTo>
                <a:cubicBezTo>
                  <a:pt x="1326" y="608"/>
                  <a:pt x="2653" y="1216"/>
                  <a:pt x="3386" y="1606"/>
                </a:cubicBezTo>
                <a:cubicBezTo>
                  <a:pt x="4119" y="1996"/>
                  <a:pt x="4258" y="2169"/>
                  <a:pt x="4397" y="2342"/>
                </a:cubicBezTo>
              </a:path>
            </a:pathLst>
          </a:custGeom>
          <a:noFill/>
          <a:ln w="9525" cap="flat">
            <a:solidFill>
              <a:schemeClr val="tx1"/>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943965" name="Rectangle 413"/>
          <p:cNvSpPr>
            <a:spLocks noChangeArrowheads="1"/>
          </p:cNvSpPr>
          <p:nvPr/>
        </p:nvSpPr>
        <p:spPr bwMode="auto">
          <a:xfrm>
            <a:off x="8045450" y="2660650"/>
            <a:ext cx="111125" cy="112713"/>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943966" name="Rectangle 414"/>
          <p:cNvSpPr>
            <a:spLocks noChangeArrowheads="1"/>
          </p:cNvSpPr>
          <p:nvPr/>
        </p:nvSpPr>
        <p:spPr bwMode="auto">
          <a:xfrm>
            <a:off x="8305800" y="5816600"/>
            <a:ext cx="111125" cy="112713"/>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943967" name="Rectangle 415"/>
          <p:cNvSpPr>
            <a:spLocks noChangeArrowheads="1"/>
          </p:cNvSpPr>
          <p:nvPr/>
        </p:nvSpPr>
        <p:spPr bwMode="auto">
          <a:xfrm>
            <a:off x="2501900" y="5661025"/>
            <a:ext cx="111125" cy="112713"/>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943968" name="Freeform 416"/>
          <p:cNvSpPr>
            <a:spLocks/>
          </p:cNvSpPr>
          <p:nvPr/>
        </p:nvSpPr>
        <p:spPr bwMode="auto">
          <a:xfrm>
            <a:off x="1493838" y="4621213"/>
            <a:ext cx="927100" cy="1149350"/>
          </a:xfrm>
          <a:custGeom>
            <a:avLst/>
            <a:gdLst>
              <a:gd name="T0" fmla="*/ 630238 w 584"/>
              <a:gd name="T1" fmla="*/ 1087438 h 724"/>
              <a:gd name="T2" fmla="*/ 630238 w 584"/>
              <a:gd name="T3" fmla="*/ 1027113 h 724"/>
              <a:gd name="T4" fmla="*/ 822325 w 584"/>
              <a:gd name="T5" fmla="*/ 355600 h 724"/>
              <a:gd name="T6" fmla="*/ 0 w 584"/>
              <a:gd name="T7" fmla="*/ 0 h 724"/>
              <a:gd name="T8" fmla="*/ 0 60000 65536"/>
              <a:gd name="T9" fmla="*/ 0 60000 65536"/>
              <a:gd name="T10" fmla="*/ 0 60000 65536"/>
              <a:gd name="T11" fmla="*/ 0 60000 65536"/>
              <a:gd name="T12" fmla="*/ 0 w 584"/>
              <a:gd name="T13" fmla="*/ 0 h 724"/>
              <a:gd name="T14" fmla="*/ 584 w 584"/>
              <a:gd name="T15" fmla="*/ 724 h 724"/>
            </a:gdLst>
            <a:ahLst/>
            <a:cxnLst>
              <a:cxn ang="T8">
                <a:pos x="T0" y="T1"/>
              </a:cxn>
              <a:cxn ang="T9">
                <a:pos x="T2" y="T3"/>
              </a:cxn>
              <a:cxn ang="T10">
                <a:pos x="T4" y="T5"/>
              </a:cxn>
              <a:cxn ang="T11">
                <a:pos x="T6" y="T7"/>
              </a:cxn>
            </a:cxnLst>
            <a:rect l="T12" t="T13" r="T14" b="T15"/>
            <a:pathLst>
              <a:path w="584" h="724">
                <a:moveTo>
                  <a:pt x="397" y="685"/>
                </a:moveTo>
                <a:cubicBezTo>
                  <a:pt x="387" y="704"/>
                  <a:pt x="377" y="724"/>
                  <a:pt x="397" y="647"/>
                </a:cubicBezTo>
                <a:cubicBezTo>
                  <a:pt x="417" y="570"/>
                  <a:pt x="584" y="332"/>
                  <a:pt x="518" y="224"/>
                </a:cubicBezTo>
                <a:cubicBezTo>
                  <a:pt x="452" y="116"/>
                  <a:pt x="226" y="58"/>
                  <a:pt x="0" y="0"/>
                </a:cubicBezTo>
              </a:path>
            </a:pathLst>
          </a:custGeom>
          <a:noFill/>
          <a:ln w="9525" cap="flat">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943969" name="Freeform 417"/>
          <p:cNvSpPr>
            <a:spLocks/>
          </p:cNvSpPr>
          <p:nvPr/>
        </p:nvSpPr>
        <p:spPr bwMode="auto">
          <a:xfrm>
            <a:off x="7294563" y="4773613"/>
            <a:ext cx="1006475" cy="976312"/>
          </a:xfrm>
          <a:custGeom>
            <a:avLst/>
            <a:gdLst>
              <a:gd name="T0" fmla="*/ 1006475 w 634"/>
              <a:gd name="T1" fmla="*/ 976312 h 615"/>
              <a:gd name="T2" fmla="*/ 71438 w 634"/>
              <a:gd name="T3" fmla="*/ 142875 h 615"/>
              <a:gd name="T4" fmla="*/ 579438 w 634"/>
              <a:gd name="T5" fmla="*/ 122237 h 615"/>
              <a:gd name="T6" fmla="*/ 0 60000 65536"/>
              <a:gd name="T7" fmla="*/ 0 60000 65536"/>
              <a:gd name="T8" fmla="*/ 0 60000 65536"/>
              <a:gd name="T9" fmla="*/ 0 w 634"/>
              <a:gd name="T10" fmla="*/ 0 h 615"/>
              <a:gd name="T11" fmla="*/ 634 w 634"/>
              <a:gd name="T12" fmla="*/ 615 h 615"/>
            </a:gdLst>
            <a:ahLst/>
            <a:cxnLst>
              <a:cxn ang="T6">
                <a:pos x="T0" y="T1"/>
              </a:cxn>
              <a:cxn ang="T7">
                <a:pos x="T2" y="T3"/>
              </a:cxn>
              <a:cxn ang="T8">
                <a:pos x="T4" y="T5"/>
              </a:cxn>
            </a:cxnLst>
            <a:rect l="T9" t="T10" r="T11" b="T12"/>
            <a:pathLst>
              <a:path w="634" h="615">
                <a:moveTo>
                  <a:pt x="634" y="615"/>
                </a:moveTo>
                <a:cubicBezTo>
                  <a:pt x="362" y="397"/>
                  <a:pt x="90" y="180"/>
                  <a:pt x="45" y="90"/>
                </a:cubicBezTo>
                <a:cubicBezTo>
                  <a:pt x="0" y="0"/>
                  <a:pt x="182" y="38"/>
                  <a:pt x="365" y="77"/>
                </a:cubicBezTo>
              </a:path>
            </a:pathLst>
          </a:custGeom>
          <a:noFill/>
          <a:ln w="9525" cap="flat">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943970" name="Freeform 418"/>
          <p:cNvSpPr>
            <a:spLocks/>
          </p:cNvSpPr>
          <p:nvPr/>
        </p:nvSpPr>
        <p:spPr bwMode="auto">
          <a:xfrm>
            <a:off x="6859588" y="2619375"/>
            <a:ext cx="1035050" cy="558800"/>
          </a:xfrm>
          <a:custGeom>
            <a:avLst/>
            <a:gdLst>
              <a:gd name="T0" fmla="*/ 1035050 w 652"/>
              <a:gd name="T1" fmla="*/ 0 h 352"/>
              <a:gd name="T2" fmla="*/ 58738 w 652"/>
              <a:gd name="T3" fmla="*/ 184150 h 352"/>
              <a:gd name="T4" fmla="*/ 679450 w 652"/>
              <a:gd name="T5" fmla="*/ 558800 h 352"/>
              <a:gd name="T6" fmla="*/ 0 60000 65536"/>
              <a:gd name="T7" fmla="*/ 0 60000 65536"/>
              <a:gd name="T8" fmla="*/ 0 60000 65536"/>
              <a:gd name="T9" fmla="*/ 0 w 652"/>
              <a:gd name="T10" fmla="*/ 0 h 352"/>
              <a:gd name="T11" fmla="*/ 652 w 652"/>
              <a:gd name="T12" fmla="*/ 352 h 352"/>
            </a:gdLst>
            <a:ahLst/>
            <a:cxnLst>
              <a:cxn ang="T6">
                <a:pos x="T0" y="T1"/>
              </a:cxn>
              <a:cxn ang="T7">
                <a:pos x="T2" y="T3"/>
              </a:cxn>
              <a:cxn ang="T8">
                <a:pos x="T4" y="T5"/>
              </a:cxn>
            </a:cxnLst>
            <a:rect l="T9" t="T10" r="T11" b="T12"/>
            <a:pathLst>
              <a:path w="652" h="352">
                <a:moveTo>
                  <a:pt x="652" y="0"/>
                </a:moveTo>
                <a:cubicBezTo>
                  <a:pt x="363" y="28"/>
                  <a:pt x="74" y="57"/>
                  <a:pt x="37" y="116"/>
                </a:cubicBezTo>
                <a:cubicBezTo>
                  <a:pt x="0" y="175"/>
                  <a:pt x="214" y="263"/>
                  <a:pt x="428" y="352"/>
                </a:cubicBezTo>
              </a:path>
            </a:pathLst>
          </a:custGeom>
          <a:noFill/>
          <a:ln w="9525" cap="flat">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306" name="Rectangle 419"/>
          <p:cNvSpPr>
            <a:spLocks noChangeArrowheads="1"/>
          </p:cNvSpPr>
          <p:nvPr/>
        </p:nvSpPr>
        <p:spPr bwMode="auto">
          <a:xfrm>
            <a:off x="1331913" y="728663"/>
            <a:ext cx="6154737" cy="115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lstStyle/>
          <a:p>
            <a:pPr>
              <a:lnSpc>
                <a:spcPct val="90000"/>
              </a:lnSpc>
            </a:pPr>
            <a:r>
              <a:rPr lang="en-US" sz="1700" i="1">
                <a:solidFill>
                  <a:srgbClr val="000000"/>
                </a:solidFill>
                <a:latin typeface="Eurostile"/>
                <a:cs typeface="Eurostile"/>
              </a:rPr>
              <a:t>Really an old idea - a </a:t>
            </a:r>
            <a:r>
              <a:rPr lang="en-US" sz="1700" i="1">
                <a:solidFill>
                  <a:srgbClr val="FF0000"/>
                </a:solidFill>
                <a:latin typeface="Eurostile"/>
                <a:cs typeface="Eurostile"/>
              </a:rPr>
              <a:t>distributed system architecture</a:t>
            </a:r>
          </a:p>
          <a:p>
            <a:pPr lvl="1">
              <a:lnSpc>
                <a:spcPct val="90000"/>
              </a:lnSpc>
            </a:pPr>
            <a:r>
              <a:rPr lang="en-US" sz="1400">
                <a:solidFill>
                  <a:srgbClr val="000000"/>
                </a:solidFill>
                <a:latin typeface="Eurostile"/>
                <a:cs typeface="Eurostile"/>
              </a:rPr>
              <a:t>- No centralized control</a:t>
            </a:r>
          </a:p>
          <a:p>
            <a:pPr lvl="1">
              <a:lnSpc>
                <a:spcPct val="90000"/>
              </a:lnSpc>
            </a:pPr>
            <a:r>
              <a:rPr lang="en-US" sz="1400">
                <a:solidFill>
                  <a:srgbClr val="000000"/>
                </a:solidFill>
                <a:latin typeface="Eurostile"/>
                <a:cs typeface="Eurostile"/>
              </a:rPr>
              <a:t>- Nodes are symmetric in function</a:t>
            </a:r>
          </a:p>
          <a:p>
            <a:pPr>
              <a:lnSpc>
                <a:spcPct val="90000"/>
              </a:lnSpc>
            </a:pPr>
            <a:r>
              <a:rPr lang="en-US" sz="1700">
                <a:solidFill>
                  <a:srgbClr val="000000"/>
                </a:solidFill>
                <a:latin typeface="Eurostile"/>
                <a:cs typeface="Eurostile"/>
              </a:rPr>
              <a:t>Typically, many nodes, but unreliable and heterogeneous</a:t>
            </a:r>
          </a:p>
        </p:txBody>
      </p:sp>
    </p:spTree>
    <p:extLst>
      <p:ext uri="{BB962C8B-B14F-4D97-AF65-F5344CB8AC3E}">
        <p14:creationId xmlns:p14="http://schemas.microsoft.com/office/powerpoint/2010/main" val="46404017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nodeType="clickEffect">
                                  <p:stCondLst>
                                    <p:cond delay="0"/>
                                  </p:stCondLst>
                                  <p:childTnLst>
                                    <p:animEffect transition="out" filter="fade">
                                      <p:cBhvr>
                                        <p:cTn id="6" dur="2000"/>
                                        <p:tgtEl>
                                          <p:spTgt spid="1943599"/>
                                        </p:tgtEl>
                                      </p:cBhvr>
                                    </p:animEffect>
                                    <p:set>
                                      <p:cBhvr>
                                        <p:cTn id="7" dur="1" fill="hold">
                                          <p:stCondLst>
                                            <p:cond delay="1999"/>
                                          </p:stCondLst>
                                        </p:cTn>
                                        <p:tgtEl>
                                          <p:spTgt spid="1943599"/>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2000"/>
                                        <p:tgtEl>
                                          <p:spTgt spid="1943600"/>
                                        </p:tgtEl>
                                      </p:cBhvr>
                                    </p:animEffect>
                                    <p:set>
                                      <p:cBhvr>
                                        <p:cTn id="10" dur="1" fill="hold">
                                          <p:stCondLst>
                                            <p:cond delay="1999"/>
                                          </p:stCondLst>
                                        </p:cTn>
                                        <p:tgtEl>
                                          <p:spTgt spid="1943600"/>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2000"/>
                                        <p:tgtEl>
                                          <p:spTgt spid="1943601"/>
                                        </p:tgtEl>
                                      </p:cBhvr>
                                    </p:animEffect>
                                    <p:set>
                                      <p:cBhvr>
                                        <p:cTn id="13" dur="1" fill="hold">
                                          <p:stCondLst>
                                            <p:cond delay="1999"/>
                                          </p:stCondLst>
                                        </p:cTn>
                                        <p:tgtEl>
                                          <p:spTgt spid="1943601"/>
                                        </p:tgtEl>
                                        <p:attrNameLst>
                                          <p:attrName>style.visibility</p:attrName>
                                        </p:attrNameLst>
                                      </p:cBhvr>
                                      <p:to>
                                        <p:strVal val="hidden"/>
                                      </p:to>
                                    </p:set>
                                  </p:childTnLst>
                                </p:cTn>
                              </p:par>
                              <p:par>
                                <p:cTn id="14" presetID="10" presetClass="exit" presetSubtype="0" fill="hold" nodeType="withEffect">
                                  <p:stCondLst>
                                    <p:cond delay="0"/>
                                  </p:stCondLst>
                                  <p:childTnLst>
                                    <p:animEffect transition="out" filter="fade">
                                      <p:cBhvr>
                                        <p:cTn id="15" dur="2000"/>
                                        <p:tgtEl>
                                          <p:spTgt spid="1943593"/>
                                        </p:tgtEl>
                                      </p:cBhvr>
                                    </p:animEffect>
                                    <p:set>
                                      <p:cBhvr>
                                        <p:cTn id="16" dur="1" fill="hold">
                                          <p:stCondLst>
                                            <p:cond delay="1999"/>
                                          </p:stCondLst>
                                        </p:cTn>
                                        <p:tgtEl>
                                          <p:spTgt spid="1943593"/>
                                        </p:tgtEl>
                                        <p:attrNameLst>
                                          <p:attrName>style.visibility</p:attrName>
                                        </p:attrNameLst>
                                      </p:cBhvr>
                                      <p:to>
                                        <p:strVal val="hidden"/>
                                      </p:to>
                                    </p:set>
                                  </p:childTnLst>
                                </p:cTn>
                              </p:par>
                              <p:par>
                                <p:cTn id="17" presetID="10" presetClass="exit" presetSubtype="0" fill="hold" nodeType="withEffect">
                                  <p:stCondLst>
                                    <p:cond delay="0"/>
                                  </p:stCondLst>
                                  <p:childTnLst>
                                    <p:animEffect transition="out" filter="fade">
                                      <p:cBhvr>
                                        <p:cTn id="18" dur="2000"/>
                                        <p:tgtEl>
                                          <p:spTgt spid="1943592"/>
                                        </p:tgtEl>
                                      </p:cBhvr>
                                    </p:animEffect>
                                    <p:set>
                                      <p:cBhvr>
                                        <p:cTn id="19" dur="1" fill="hold">
                                          <p:stCondLst>
                                            <p:cond delay="1999"/>
                                          </p:stCondLst>
                                        </p:cTn>
                                        <p:tgtEl>
                                          <p:spTgt spid="1943592"/>
                                        </p:tgtEl>
                                        <p:attrNameLst>
                                          <p:attrName>style.visibility</p:attrName>
                                        </p:attrNameLst>
                                      </p:cBhvr>
                                      <p:to>
                                        <p:strVal val="hidden"/>
                                      </p:to>
                                    </p:set>
                                  </p:childTnLst>
                                </p:cTn>
                              </p:par>
                              <p:par>
                                <p:cTn id="20" presetID="10" presetClass="exit" presetSubtype="0" fill="hold" nodeType="withEffect">
                                  <p:stCondLst>
                                    <p:cond delay="0"/>
                                  </p:stCondLst>
                                  <p:childTnLst>
                                    <p:animEffect transition="out" filter="fade">
                                      <p:cBhvr>
                                        <p:cTn id="21" dur="2000"/>
                                        <p:tgtEl>
                                          <p:spTgt spid="1943591"/>
                                        </p:tgtEl>
                                      </p:cBhvr>
                                    </p:animEffect>
                                    <p:set>
                                      <p:cBhvr>
                                        <p:cTn id="22" dur="1" fill="hold">
                                          <p:stCondLst>
                                            <p:cond delay="1999"/>
                                          </p:stCondLst>
                                        </p:cTn>
                                        <p:tgtEl>
                                          <p:spTgt spid="1943591"/>
                                        </p:tgtEl>
                                        <p:attrNameLst>
                                          <p:attrName>style.visibility</p:attrName>
                                        </p:attrNameLst>
                                      </p:cBhvr>
                                      <p:to>
                                        <p:strVal val="hidden"/>
                                      </p:to>
                                    </p:set>
                                  </p:childTnLst>
                                </p:cTn>
                              </p:par>
                              <p:par>
                                <p:cTn id="23" presetID="10" presetClass="exit" presetSubtype="0" fill="hold" nodeType="withEffect">
                                  <p:stCondLst>
                                    <p:cond delay="0"/>
                                  </p:stCondLst>
                                  <p:childTnLst>
                                    <p:animEffect transition="out" filter="fade">
                                      <p:cBhvr>
                                        <p:cTn id="24" dur="2000"/>
                                        <p:tgtEl>
                                          <p:spTgt spid="1943590"/>
                                        </p:tgtEl>
                                      </p:cBhvr>
                                    </p:animEffect>
                                    <p:set>
                                      <p:cBhvr>
                                        <p:cTn id="25" dur="1" fill="hold">
                                          <p:stCondLst>
                                            <p:cond delay="1999"/>
                                          </p:stCondLst>
                                        </p:cTn>
                                        <p:tgtEl>
                                          <p:spTgt spid="1943590"/>
                                        </p:tgtEl>
                                        <p:attrNameLst>
                                          <p:attrName>style.visibility</p:attrName>
                                        </p:attrNameLst>
                                      </p:cBhvr>
                                      <p:to>
                                        <p:strVal val="hidden"/>
                                      </p:to>
                                    </p:set>
                                  </p:childTnLst>
                                </p:cTn>
                              </p:par>
                              <p:par>
                                <p:cTn id="26" presetID="10" presetClass="exit" presetSubtype="0" fill="hold" nodeType="withEffect">
                                  <p:stCondLst>
                                    <p:cond delay="0"/>
                                  </p:stCondLst>
                                  <p:childTnLst>
                                    <p:animEffect transition="out" filter="fade">
                                      <p:cBhvr>
                                        <p:cTn id="27" dur="2000"/>
                                        <p:tgtEl>
                                          <p:spTgt spid="1943594"/>
                                        </p:tgtEl>
                                      </p:cBhvr>
                                    </p:animEffect>
                                    <p:set>
                                      <p:cBhvr>
                                        <p:cTn id="28" dur="1" fill="hold">
                                          <p:stCondLst>
                                            <p:cond delay="1999"/>
                                          </p:stCondLst>
                                        </p:cTn>
                                        <p:tgtEl>
                                          <p:spTgt spid="1943594"/>
                                        </p:tgtEl>
                                        <p:attrNameLst>
                                          <p:attrName>style.visibility</p:attrName>
                                        </p:attrNameLst>
                                      </p:cBhvr>
                                      <p:to>
                                        <p:strVal val="hidden"/>
                                      </p:to>
                                    </p:set>
                                  </p:childTnLst>
                                </p:cTn>
                              </p:par>
                              <p:par>
                                <p:cTn id="29" presetID="10" presetClass="exit" presetSubtype="0" fill="hold" nodeType="withEffect">
                                  <p:stCondLst>
                                    <p:cond delay="0"/>
                                  </p:stCondLst>
                                  <p:childTnLst>
                                    <p:animEffect transition="out" filter="fade">
                                      <p:cBhvr>
                                        <p:cTn id="30" dur="2000"/>
                                        <p:tgtEl>
                                          <p:spTgt spid="1943597"/>
                                        </p:tgtEl>
                                      </p:cBhvr>
                                    </p:animEffect>
                                    <p:set>
                                      <p:cBhvr>
                                        <p:cTn id="31" dur="1" fill="hold">
                                          <p:stCondLst>
                                            <p:cond delay="1999"/>
                                          </p:stCondLst>
                                        </p:cTn>
                                        <p:tgtEl>
                                          <p:spTgt spid="1943597"/>
                                        </p:tgtEl>
                                        <p:attrNameLst>
                                          <p:attrName>style.visibility</p:attrName>
                                        </p:attrNameLst>
                                      </p:cBhvr>
                                      <p:to>
                                        <p:strVal val="hidden"/>
                                      </p:to>
                                    </p:set>
                                  </p:childTnLst>
                                </p:cTn>
                              </p:par>
                              <p:par>
                                <p:cTn id="32" presetID="10" presetClass="exit" presetSubtype="0" fill="hold" nodeType="withEffect">
                                  <p:stCondLst>
                                    <p:cond delay="0"/>
                                  </p:stCondLst>
                                  <p:childTnLst>
                                    <p:animEffect transition="out" filter="fade">
                                      <p:cBhvr>
                                        <p:cTn id="33" dur="2000"/>
                                        <p:tgtEl>
                                          <p:spTgt spid="1943596"/>
                                        </p:tgtEl>
                                      </p:cBhvr>
                                    </p:animEffect>
                                    <p:set>
                                      <p:cBhvr>
                                        <p:cTn id="34" dur="1" fill="hold">
                                          <p:stCondLst>
                                            <p:cond delay="1999"/>
                                          </p:stCondLst>
                                        </p:cTn>
                                        <p:tgtEl>
                                          <p:spTgt spid="1943596"/>
                                        </p:tgtEl>
                                        <p:attrNameLst>
                                          <p:attrName>style.visibility</p:attrName>
                                        </p:attrNameLst>
                                      </p:cBhvr>
                                      <p:to>
                                        <p:strVal val="hidden"/>
                                      </p:to>
                                    </p:set>
                                  </p:childTnLst>
                                </p:cTn>
                              </p:par>
                              <p:par>
                                <p:cTn id="35" presetID="10" presetClass="exit" presetSubtype="0" fill="hold" nodeType="withEffect">
                                  <p:stCondLst>
                                    <p:cond delay="0"/>
                                  </p:stCondLst>
                                  <p:childTnLst>
                                    <p:animEffect transition="out" filter="fade">
                                      <p:cBhvr>
                                        <p:cTn id="36" dur="2000"/>
                                        <p:tgtEl>
                                          <p:spTgt spid="1943595"/>
                                        </p:tgtEl>
                                      </p:cBhvr>
                                    </p:animEffect>
                                    <p:set>
                                      <p:cBhvr>
                                        <p:cTn id="37" dur="1" fill="hold">
                                          <p:stCondLst>
                                            <p:cond delay="1999"/>
                                          </p:stCondLst>
                                        </p:cTn>
                                        <p:tgtEl>
                                          <p:spTgt spid="1943595"/>
                                        </p:tgtEl>
                                        <p:attrNameLst>
                                          <p:attrName>style.visibility</p:attrName>
                                        </p:attrNameLst>
                                      </p:cBhvr>
                                      <p:to>
                                        <p:strVal val="hidden"/>
                                      </p:to>
                                    </p:set>
                                  </p:childTnLst>
                                </p:cTn>
                              </p:par>
                              <p:par>
                                <p:cTn id="38" presetID="10" presetClass="entr" presetSubtype="0" fill="hold" nodeType="with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2000"/>
                                        <p:tgtEl>
                                          <p:spTgt spid="4"/>
                                        </p:tgtEl>
                                      </p:cBhvr>
                                    </p:animEffec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000"/>
                                        <p:tgtEl>
                                          <p:spTgt spid="5"/>
                                        </p:tgtEl>
                                      </p:cBhvr>
                                    </p:animEffect>
                                  </p:childTnLst>
                                </p:cTn>
                              </p:par>
                              <p:par>
                                <p:cTn id="44" presetID="10" presetClass="entr" presetSubtype="0" fill="hold" nodeType="withEffect">
                                  <p:stCondLst>
                                    <p:cond delay="0"/>
                                  </p:stCondLst>
                                  <p:childTnLst>
                                    <p:set>
                                      <p:cBhvr>
                                        <p:cTn id="45" dur="1" fill="hold">
                                          <p:stCondLst>
                                            <p:cond delay="0"/>
                                          </p:stCondLst>
                                        </p:cTn>
                                        <p:tgtEl>
                                          <p:spTgt spid="6"/>
                                        </p:tgtEl>
                                        <p:attrNameLst>
                                          <p:attrName>style.visibility</p:attrName>
                                        </p:attrNameLst>
                                      </p:cBhvr>
                                      <p:to>
                                        <p:strVal val="visible"/>
                                      </p:to>
                                    </p:set>
                                    <p:animEffect transition="in" filter="fade">
                                      <p:cBhvr>
                                        <p:cTn id="46" dur="2000"/>
                                        <p:tgtEl>
                                          <p:spTgt spid="6"/>
                                        </p:tgtEl>
                                      </p:cBhvr>
                                    </p:animEffect>
                                  </p:childTnLst>
                                </p:cTn>
                              </p:par>
                              <p:par>
                                <p:cTn id="47" presetID="10" presetClass="entr" presetSubtype="0" fill="hold" nodeType="with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fade">
                                      <p:cBhvr>
                                        <p:cTn id="49" dur="2000"/>
                                        <p:tgtEl>
                                          <p:spTgt spid="7"/>
                                        </p:tgtEl>
                                      </p:cBhvr>
                                    </p:animEffect>
                                  </p:childTnLst>
                                </p:cTn>
                              </p:par>
                              <p:par>
                                <p:cTn id="50" presetID="10" presetClass="entr" presetSubtype="0" fill="hold" nodeType="withEffect">
                                  <p:stCondLst>
                                    <p:cond delay="0"/>
                                  </p:stCondLst>
                                  <p:childTnLst>
                                    <p:set>
                                      <p:cBhvr>
                                        <p:cTn id="51" dur="1" fill="hold">
                                          <p:stCondLst>
                                            <p:cond delay="0"/>
                                          </p:stCondLst>
                                        </p:cTn>
                                        <p:tgtEl>
                                          <p:spTgt spid="8"/>
                                        </p:tgtEl>
                                        <p:attrNameLst>
                                          <p:attrName>style.visibility</p:attrName>
                                        </p:attrNameLst>
                                      </p:cBhvr>
                                      <p:to>
                                        <p:strVal val="visible"/>
                                      </p:to>
                                    </p:set>
                                    <p:animEffect transition="in" filter="fade">
                                      <p:cBhvr>
                                        <p:cTn id="52" dur="2000"/>
                                        <p:tgtEl>
                                          <p:spTgt spid="8"/>
                                        </p:tgtEl>
                                      </p:cBhvr>
                                    </p:animEffect>
                                  </p:childTnLst>
                                </p:cTn>
                              </p:par>
                              <p:par>
                                <p:cTn id="53" presetID="10" presetClass="entr" presetSubtype="0" fill="hold" nodeType="with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fade">
                                      <p:cBhvr>
                                        <p:cTn id="55" dur="2000"/>
                                        <p:tgtEl>
                                          <p:spTgt spid="9"/>
                                        </p:tgtEl>
                                      </p:cBhvr>
                                    </p:animEffect>
                                  </p:childTnLst>
                                </p:cTn>
                              </p:par>
                              <p:par>
                                <p:cTn id="56" presetID="10" presetClass="entr" presetSubtype="0" fill="hold" nodeType="with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fade">
                                      <p:cBhvr>
                                        <p:cTn id="58" dur="2000"/>
                                        <p:tgtEl>
                                          <p:spTgt spid="10"/>
                                        </p:tgtEl>
                                      </p:cBhvr>
                                    </p:animEffect>
                                  </p:childTnLst>
                                </p:cTn>
                              </p:par>
                              <p:par>
                                <p:cTn id="59" presetID="10" presetClass="entr" presetSubtype="0" fill="hold" nodeType="with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fade">
                                      <p:cBhvr>
                                        <p:cTn id="61" dur="2000"/>
                                        <p:tgtEl>
                                          <p:spTgt spid="11"/>
                                        </p:tgtEl>
                                      </p:cBhvr>
                                    </p:animEffect>
                                  </p:childTnLst>
                                </p:cTn>
                              </p:par>
                              <p:par>
                                <p:cTn id="62" presetID="10" presetClass="entr" presetSubtype="0" fill="hold"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2000"/>
                                        <p:tgtEl>
                                          <p:spTgt spid="12"/>
                                        </p:tgtEl>
                                      </p:cBhvr>
                                    </p:animEffect>
                                  </p:childTnLst>
                                </p:cTn>
                              </p:par>
                              <p:par>
                                <p:cTn id="65" presetID="10" presetClass="entr" presetSubtype="0" fill="hold" nodeType="withEffect">
                                  <p:stCondLst>
                                    <p:cond delay="0"/>
                                  </p:stCondLst>
                                  <p:childTnLst>
                                    <p:set>
                                      <p:cBhvr>
                                        <p:cTn id="66" dur="1" fill="hold">
                                          <p:stCondLst>
                                            <p:cond delay="0"/>
                                          </p:stCondLst>
                                        </p:cTn>
                                        <p:tgtEl>
                                          <p:spTgt spid="13"/>
                                        </p:tgtEl>
                                        <p:attrNameLst>
                                          <p:attrName>style.visibility</p:attrName>
                                        </p:attrNameLst>
                                      </p:cBhvr>
                                      <p:to>
                                        <p:strVal val="visible"/>
                                      </p:to>
                                    </p:set>
                                    <p:animEffect transition="in" filter="fade">
                                      <p:cBhvr>
                                        <p:cTn id="67" dur="2000"/>
                                        <p:tgtEl>
                                          <p:spTgt spid="13"/>
                                        </p:tgtEl>
                                      </p:cBhvr>
                                    </p:animEffect>
                                  </p:childTnLst>
                                </p:cTn>
                              </p:par>
                              <p:par>
                                <p:cTn id="68" presetID="10" presetClass="entr" presetSubtype="0" fill="hold" nodeType="withEffect">
                                  <p:stCondLst>
                                    <p:cond delay="0"/>
                                  </p:stCondLst>
                                  <p:childTnLst>
                                    <p:set>
                                      <p:cBhvr>
                                        <p:cTn id="69" dur="1" fill="hold">
                                          <p:stCondLst>
                                            <p:cond delay="0"/>
                                          </p:stCondLst>
                                        </p:cTn>
                                        <p:tgtEl>
                                          <p:spTgt spid="14"/>
                                        </p:tgtEl>
                                        <p:attrNameLst>
                                          <p:attrName>style.visibility</p:attrName>
                                        </p:attrNameLst>
                                      </p:cBhvr>
                                      <p:to>
                                        <p:strVal val="visible"/>
                                      </p:to>
                                    </p:set>
                                    <p:animEffect transition="in" filter="fade">
                                      <p:cBhvr>
                                        <p:cTn id="70" dur="2000"/>
                                        <p:tgtEl>
                                          <p:spTgt spid="14"/>
                                        </p:tgtEl>
                                      </p:cBhvr>
                                    </p:animEffect>
                                  </p:childTnLst>
                                </p:cTn>
                              </p:par>
                              <p:par>
                                <p:cTn id="71" presetID="10" presetClass="exit" presetSubtype="0" fill="hold" nodeType="withEffect">
                                  <p:stCondLst>
                                    <p:cond delay="0"/>
                                  </p:stCondLst>
                                  <p:childTnLst>
                                    <p:animEffect transition="out" filter="fade">
                                      <p:cBhvr>
                                        <p:cTn id="72" dur="2000"/>
                                        <p:tgtEl>
                                          <p:spTgt spid="3"/>
                                        </p:tgtEl>
                                      </p:cBhvr>
                                    </p:animEffect>
                                    <p:set>
                                      <p:cBhvr>
                                        <p:cTn id="73" dur="1" fill="hold">
                                          <p:stCondLst>
                                            <p:cond delay="1999"/>
                                          </p:stCondLst>
                                        </p:cTn>
                                        <p:tgtEl>
                                          <p:spTgt spid="3"/>
                                        </p:tgtEl>
                                        <p:attrNameLst>
                                          <p:attrName>style.visibility</p:attrName>
                                        </p:attrNameLst>
                                      </p:cBhvr>
                                      <p:to>
                                        <p:strVal val="hidden"/>
                                      </p:to>
                                    </p:set>
                                  </p:childTnLst>
                                </p:cTn>
                              </p:par>
                              <p:par>
                                <p:cTn id="74" presetID="10" presetClass="entr" presetSubtype="0" fill="hold" nodeType="withEffect">
                                  <p:stCondLst>
                                    <p:cond delay="0"/>
                                  </p:stCondLst>
                                  <p:childTnLst>
                                    <p:set>
                                      <p:cBhvr>
                                        <p:cTn id="75" dur="1" fill="hold">
                                          <p:stCondLst>
                                            <p:cond delay="0"/>
                                          </p:stCondLst>
                                        </p:cTn>
                                        <p:tgtEl>
                                          <p:spTgt spid="15"/>
                                        </p:tgtEl>
                                        <p:attrNameLst>
                                          <p:attrName>style.visibility</p:attrName>
                                        </p:attrNameLst>
                                      </p:cBhvr>
                                      <p:to>
                                        <p:strVal val="visible"/>
                                      </p:to>
                                    </p:set>
                                    <p:animEffect transition="in" filter="fade">
                                      <p:cBhvr>
                                        <p:cTn id="76" dur="2000"/>
                                        <p:tgtEl>
                                          <p:spTgt spid="15"/>
                                        </p:tgtEl>
                                      </p:cBhvr>
                                    </p:animEffect>
                                  </p:childTnLst>
                                </p:cTn>
                              </p:par>
                            </p:childTnLst>
                          </p:cTn>
                        </p:par>
                        <p:par>
                          <p:cTn id="77" fill="hold" nodeType="afterGroup">
                            <p:stCondLst>
                              <p:cond delay="2000"/>
                            </p:stCondLst>
                            <p:childTnLst>
                              <p:par>
                                <p:cTn id="78" presetID="22" presetClass="entr" presetSubtype="8" fill="hold" grpId="0" nodeType="afterEffect">
                                  <p:stCondLst>
                                    <p:cond delay="0"/>
                                  </p:stCondLst>
                                  <p:childTnLst>
                                    <p:set>
                                      <p:cBhvr>
                                        <p:cTn id="79" dur="1" fill="hold">
                                          <p:stCondLst>
                                            <p:cond delay="0"/>
                                          </p:stCondLst>
                                        </p:cTn>
                                        <p:tgtEl>
                                          <p:spTgt spid="1943963"/>
                                        </p:tgtEl>
                                        <p:attrNameLst>
                                          <p:attrName>style.visibility</p:attrName>
                                        </p:attrNameLst>
                                      </p:cBhvr>
                                      <p:to>
                                        <p:strVal val="visible"/>
                                      </p:to>
                                    </p:set>
                                    <p:animEffect transition="in" filter="wipe(left)">
                                      <p:cBhvr>
                                        <p:cTn id="80" dur="2000"/>
                                        <p:tgtEl>
                                          <p:spTgt spid="1943963"/>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1943964"/>
                                        </p:tgtEl>
                                        <p:attrNameLst>
                                          <p:attrName>style.visibility</p:attrName>
                                        </p:attrNameLst>
                                      </p:cBhvr>
                                      <p:to>
                                        <p:strVal val="visible"/>
                                      </p:to>
                                    </p:set>
                                    <p:animEffect transition="in" filter="wipe(left)">
                                      <p:cBhvr>
                                        <p:cTn id="83" dur="2000"/>
                                        <p:tgtEl>
                                          <p:spTgt spid="1943964"/>
                                        </p:tgtEl>
                                      </p:cBhvr>
                                    </p:animEffect>
                                  </p:childTnLst>
                                </p:cTn>
                              </p:par>
                              <p:par>
                                <p:cTn id="84" presetID="22" presetClass="entr" presetSubtype="8" fill="hold" grpId="0" nodeType="withEffect">
                                  <p:stCondLst>
                                    <p:cond delay="0"/>
                                  </p:stCondLst>
                                  <p:childTnLst>
                                    <p:set>
                                      <p:cBhvr>
                                        <p:cTn id="85" dur="1" fill="hold">
                                          <p:stCondLst>
                                            <p:cond delay="0"/>
                                          </p:stCondLst>
                                        </p:cTn>
                                        <p:tgtEl>
                                          <p:spTgt spid="1943962"/>
                                        </p:tgtEl>
                                        <p:attrNameLst>
                                          <p:attrName>style.visibility</p:attrName>
                                        </p:attrNameLst>
                                      </p:cBhvr>
                                      <p:to>
                                        <p:strVal val="visible"/>
                                      </p:to>
                                    </p:set>
                                    <p:animEffect transition="in" filter="wipe(left)">
                                      <p:cBhvr>
                                        <p:cTn id="86" dur="2000"/>
                                        <p:tgtEl>
                                          <p:spTgt spid="1943962"/>
                                        </p:tgtEl>
                                      </p:cBhvr>
                                    </p:animEffect>
                                  </p:childTnLst>
                                </p:cTn>
                              </p:par>
                            </p:childTnLst>
                          </p:cTn>
                        </p:par>
                        <p:par>
                          <p:cTn id="87" fill="hold" nodeType="afterGroup">
                            <p:stCondLst>
                              <p:cond delay="4000"/>
                            </p:stCondLst>
                            <p:childTnLst>
                              <p:par>
                                <p:cTn id="88" presetID="1" presetClass="entr" presetSubtype="0" fill="hold" grpId="0" nodeType="afterEffect">
                                  <p:stCondLst>
                                    <p:cond delay="0"/>
                                  </p:stCondLst>
                                  <p:childTnLst>
                                    <p:set>
                                      <p:cBhvr>
                                        <p:cTn id="89" dur="1" fill="hold">
                                          <p:stCondLst>
                                            <p:cond delay="0"/>
                                          </p:stCondLst>
                                        </p:cTn>
                                        <p:tgtEl>
                                          <p:spTgt spid="1943965"/>
                                        </p:tgtEl>
                                        <p:attrNameLst>
                                          <p:attrName>style.visibility</p:attrName>
                                        </p:attrNameLst>
                                      </p:cBhvr>
                                      <p:to>
                                        <p:strVal val="visible"/>
                                      </p:to>
                                    </p:set>
                                  </p:childTnLst>
                                </p:cTn>
                              </p:par>
                            </p:childTnLst>
                          </p:cTn>
                        </p:par>
                        <p:par>
                          <p:cTn id="90" fill="hold" nodeType="afterGroup">
                            <p:stCondLst>
                              <p:cond delay="4000"/>
                            </p:stCondLst>
                            <p:childTnLst>
                              <p:par>
                                <p:cTn id="91" presetID="1" presetClass="entr" presetSubtype="0" fill="hold" grpId="0" nodeType="afterEffect">
                                  <p:stCondLst>
                                    <p:cond delay="0"/>
                                  </p:stCondLst>
                                  <p:childTnLst>
                                    <p:set>
                                      <p:cBhvr>
                                        <p:cTn id="92" dur="1" fill="hold">
                                          <p:stCondLst>
                                            <p:cond delay="0"/>
                                          </p:stCondLst>
                                        </p:cTn>
                                        <p:tgtEl>
                                          <p:spTgt spid="1943966"/>
                                        </p:tgtEl>
                                        <p:attrNameLst>
                                          <p:attrName>style.visibility</p:attrName>
                                        </p:attrNameLst>
                                      </p:cBhvr>
                                      <p:to>
                                        <p:strVal val="visible"/>
                                      </p:to>
                                    </p:set>
                                  </p:childTnLst>
                                </p:cTn>
                              </p:par>
                            </p:childTnLst>
                          </p:cTn>
                        </p:par>
                        <p:par>
                          <p:cTn id="93" fill="hold" nodeType="afterGroup">
                            <p:stCondLst>
                              <p:cond delay="4000"/>
                            </p:stCondLst>
                            <p:childTnLst>
                              <p:par>
                                <p:cTn id="94" presetID="1" presetClass="entr" presetSubtype="0" fill="hold" grpId="0" nodeType="afterEffect">
                                  <p:stCondLst>
                                    <p:cond delay="0"/>
                                  </p:stCondLst>
                                  <p:childTnLst>
                                    <p:set>
                                      <p:cBhvr>
                                        <p:cTn id="95" dur="1" fill="hold">
                                          <p:stCondLst>
                                            <p:cond delay="0"/>
                                          </p:stCondLst>
                                        </p:cTn>
                                        <p:tgtEl>
                                          <p:spTgt spid="1943967"/>
                                        </p:tgtEl>
                                        <p:attrNameLst>
                                          <p:attrName>style.visibility</p:attrName>
                                        </p:attrNameLst>
                                      </p:cBhvr>
                                      <p:to>
                                        <p:strVal val="visible"/>
                                      </p:to>
                                    </p:set>
                                  </p:childTnLst>
                                </p:cTn>
                              </p:par>
                            </p:childTnLst>
                          </p:cTn>
                        </p:par>
                        <p:par>
                          <p:cTn id="96" fill="hold" nodeType="afterGroup">
                            <p:stCondLst>
                              <p:cond delay="4000"/>
                            </p:stCondLst>
                            <p:childTnLst>
                              <p:par>
                                <p:cTn id="97" presetID="10" presetClass="exit" presetSubtype="0" fill="hold" grpId="1" nodeType="afterEffect">
                                  <p:stCondLst>
                                    <p:cond delay="0"/>
                                  </p:stCondLst>
                                  <p:childTnLst>
                                    <p:animEffect transition="out" filter="fade">
                                      <p:cBhvr>
                                        <p:cTn id="98" dur="1000"/>
                                        <p:tgtEl>
                                          <p:spTgt spid="1943963"/>
                                        </p:tgtEl>
                                      </p:cBhvr>
                                    </p:animEffect>
                                    <p:set>
                                      <p:cBhvr>
                                        <p:cTn id="99" dur="1" fill="hold">
                                          <p:stCondLst>
                                            <p:cond delay="999"/>
                                          </p:stCondLst>
                                        </p:cTn>
                                        <p:tgtEl>
                                          <p:spTgt spid="1943963"/>
                                        </p:tgtEl>
                                        <p:attrNameLst>
                                          <p:attrName>style.visibility</p:attrName>
                                        </p:attrNameLst>
                                      </p:cBhvr>
                                      <p:to>
                                        <p:strVal val="hidden"/>
                                      </p:to>
                                    </p:set>
                                  </p:childTnLst>
                                </p:cTn>
                              </p:par>
                              <p:par>
                                <p:cTn id="100" presetID="10" presetClass="exit" presetSubtype="0" fill="hold" grpId="1" nodeType="withEffect">
                                  <p:stCondLst>
                                    <p:cond delay="0"/>
                                  </p:stCondLst>
                                  <p:childTnLst>
                                    <p:animEffect transition="out" filter="fade">
                                      <p:cBhvr>
                                        <p:cTn id="101" dur="1000"/>
                                        <p:tgtEl>
                                          <p:spTgt spid="1943964"/>
                                        </p:tgtEl>
                                      </p:cBhvr>
                                    </p:animEffect>
                                    <p:set>
                                      <p:cBhvr>
                                        <p:cTn id="102" dur="1" fill="hold">
                                          <p:stCondLst>
                                            <p:cond delay="999"/>
                                          </p:stCondLst>
                                        </p:cTn>
                                        <p:tgtEl>
                                          <p:spTgt spid="1943964"/>
                                        </p:tgtEl>
                                        <p:attrNameLst>
                                          <p:attrName>style.visibility</p:attrName>
                                        </p:attrNameLst>
                                      </p:cBhvr>
                                      <p:to>
                                        <p:strVal val="hidden"/>
                                      </p:to>
                                    </p:set>
                                  </p:childTnLst>
                                </p:cTn>
                              </p:par>
                              <p:par>
                                <p:cTn id="103" presetID="10" presetClass="exit" presetSubtype="0" fill="hold" grpId="1" nodeType="withEffect">
                                  <p:stCondLst>
                                    <p:cond delay="0"/>
                                  </p:stCondLst>
                                  <p:childTnLst>
                                    <p:animEffect transition="out" filter="fade">
                                      <p:cBhvr>
                                        <p:cTn id="104" dur="1000"/>
                                        <p:tgtEl>
                                          <p:spTgt spid="1943962"/>
                                        </p:tgtEl>
                                      </p:cBhvr>
                                    </p:animEffect>
                                    <p:set>
                                      <p:cBhvr>
                                        <p:cTn id="105" dur="1" fill="hold">
                                          <p:stCondLst>
                                            <p:cond delay="999"/>
                                          </p:stCondLst>
                                        </p:cTn>
                                        <p:tgtEl>
                                          <p:spTgt spid="1943962"/>
                                        </p:tgtEl>
                                        <p:attrNameLst>
                                          <p:attrName>style.visibility</p:attrName>
                                        </p:attrNameLst>
                                      </p:cBhvr>
                                      <p:to>
                                        <p:strVal val="hidden"/>
                                      </p:to>
                                    </p:set>
                                  </p:childTnLst>
                                </p:cTn>
                              </p:par>
                            </p:childTnLst>
                          </p:cTn>
                        </p:par>
                        <p:par>
                          <p:cTn id="106" fill="hold" nodeType="afterGroup">
                            <p:stCondLst>
                              <p:cond delay="5000"/>
                            </p:stCondLst>
                            <p:childTnLst>
                              <p:par>
                                <p:cTn id="107" presetID="22" presetClass="entr" presetSubtype="4" fill="hold" grpId="0" nodeType="afterEffect">
                                  <p:stCondLst>
                                    <p:cond delay="0"/>
                                  </p:stCondLst>
                                  <p:childTnLst>
                                    <p:set>
                                      <p:cBhvr>
                                        <p:cTn id="108" dur="1" fill="hold">
                                          <p:stCondLst>
                                            <p:cond delay="0"/>
                                          </p:stCondLst>
                                        </p:cTn>
                                        <p:tgtEl>
                                          <p:spTgt spid="1943969"/>
                                        </p:tgtEl>
                                        <p:attrNameLst>
                                          <p:attrName>style.visibility</p:attrName>
                                        </p:attrNameLst>
                                      </p:cBhvr>
                                      <p:to>
                                        <p:strVal val="visible"/>
                                      </p:to>
                                    </p:set>
                                    <p:animEffect transition="in" filter="wipe(down)">
                                      <p:cBhvr>
                                        <p:cTn id="109" dur="500"/>
                                        <p:tgtEl>
                                          <p:spTgt spid="1943969"/>
                                        </p:tgtEl>
                                      </p:cBhvr>
                                    </p:animEffect>
                                  </p:childTnLst>
                                </p:cTn>
                              </p:par>
                              <p:par>
                                <p:cTn id="110" presetID="22" presetClass="entr" presetSubtype="4" fill="hold" grpId="0" nodeType="withEffect">
                                  <p:stCondLst>
                                    <p:cond delay="0"/>
                                  </p:stCondLst>
                                  <p:childTnLst>
                                    <p:set>
                                      <p:cBhvr>
                                        <p:cTn id="111" dur="1" fill="hold">
                                          <p:stCondLst>
                                            <p:cond delay="0"/>
                                          </p:stCondLst>
                                        </p:cTn>
                                        <p:tgtEl>
                                          <p:spTgt spid="1943968"/>
                                        </p:tgtEl>
                                        <p:attrNameLst>
                                          <p:attrName>style.visibility</p:attrName>
                                        </p:attrNameLst>
                                      </p:cBhvr>
                                      <p:to>
                                        <p:strVal val="visible"/>
                                      </p:to>
                                    </p:set>
                                    <p:animEffect transition="in" filter="wipe(down)">
                                      <p:cBhvr>
                                        <p:cTn id="112" dur="500"/>
                                        <p:tgtEl>
                                          <p:spTgt spid="1943968"/>
                                        </p:tgtEl>
                                      </p:cBhvr>
                                    </p:animEffect>
                                  </p:childTnLst>
                                </p:cTn>
                              </p:par>
                              <p:par>
                                <p:cTn id="113" presetID="22" presetClass="entr" presetSubtype="1" fill="hold" grpId="0" nodeType="withEffect">
                                  <p:stCondLst>
                                    <p:cond delay="0"/>
                                  </p:stCondLst>
                                  <p:childTnLst>
                                    <p:set>
                                      <p:cBhvr>
                                        <p:cTn id="114" dur="1" fill="hold">
                                          <p:stCondLst>
                                            <p:cond delay="0"/>
                                          </p:stCondLst>
                                        </p:cTn>
                                        <p:tgtEl>
                                          <p:spTgt spid="1943970"/>
                                        </p:tgtEl>
                                        <p:attrNameLst>
                                          <p:attrName>style.visibility</p:attrName>
                                        </p:attrNameLst>
                                      </p:cBhvr>
                                      <p:to>
                                        <p:strVal val="visible"/>
                                      </p:to>
                                    </p:set>
                                    <p:animEffect transition="in" filter="wipe(up)">
                                      <p:cBhvr>
                                        <p:cTn id="115" dur="500"/>
                                        <p:tgtEl>
                                          <p:spTgt spid="1943970"/>
                                        </p:tgtEl>
                                      </p:cBhvr>
                                    </p:animEffect>
                                  </p:childTnLst>
                                </p:cTn>
                              </p:par>
                            </p:childTnLst>
                          </p:cTn>
                        </p:par>
                        <p:par>
                          <p:cTn id="116" fill="hold" nodeType="afterGroup">
                            <p:stCondLst>
                              <p:cond delay="5500"/>
                            </p:stCondLst>
                            <p:childTnLst>
                              <p:par>
                                <p:cTn id="117" presetID="0" presetClass="path" presetSubtype="0" repeatCount="indefinite" accel="50000" decel="50000" fill="hold" grpId="1" nodeType="afterEffect">
                                  <p:stCondLst>
                                    <p:cond delay="0"/>
                                  </p:stCondLst>
                                  <p:childTnLst>
                                    <p:animMotion origin="layout" path="M -0.00781 -0.01783 C -0.05573 -0.07222 -0.10347 -0.12639 -0.11111 -0.14838 C -0.11875 -0.17037 -0.08611 -0.16019 -0.0533 -0.14977 " pathEditMode="relative" ptsTypes="aaA">
                                      <p:cBhvr>
                                        <p:cTn id="118" dur="2000" fill="hold"/>
                                        <p:tgtEl>
                                          <p:spTgt spid="1943966"/>
                                        </p:tgtEl>
                                        <p:attrNameLst>
                                          <p:attrName>ppt_x</p:attrName>
                                          <p:attrName>ppt_y</p:attrName>
                                        </p:attrNameLst>
                                      </p:cBhvr>
                                    </p:animMotion>
                                  </p:childTnLst>
                                </p:cTn>
                              </p:par>
                              <p:par>
                                <p:cTn id="119" presetID="0" presetClass="path" presetSubtype="0" repeatCount="indefinite" accel="50000" decel="50000" fill="hold" grpId="1" nodeType="withEffect">
                                  <p:stCondLst>
                                    <p:cond delay="0"/>
                                  </p:stCondLst>
                                  <p:childTnLst>
                                    <p:animMotion origin="layout" path="M 2.77778E-7 3.33333E-6 C -0.05365 0.00324 -0.10729 0.00648 -0.11667 0.01759 C -0.12604 0.0287 -0.06702 0.05903 -0.05677 0.06667 " pathEditMode="relative" ptsTypes="aaA">
                                      <p:cBhvr>
                                        <p:cTn id="120" dur="2000" fill="hold"/>
                                        <p:tgtEl>
                                          <p:spTgt spid="1943965"/>
                                        </p:tgtEl>
                                        <p:attrNameLst>
                                          <p:attrName>ppt_x</p:attrName>
                                          <p:attrName>ppt_y</p:attrName>
                                        </p:attrNameLst>
                                      </p:cBhvr>
                                    </p:animMotion>
                                  </p:childTnLst>
                                </p:cTn>
                              </p:par>
                              <p:par>
                                <p:cTn id="121" presetID="0" presetClass="path" presetSubtype="0" repeatCount="indefinite" accel="50000" decel="50000" fill="hold" grpId="1" nodeType="withEffect">
                                  <p:stCondLst>
                                    <p:cond delay="0"/>
                                  </p:stCondLst>
                                  <p:childTnLst>
                                    <p:animMotion origin="layout" path="M -4.16667E-6 -1.85185E-6 C 0.00608 -0.04375 0.01233 -0.08726 -0.00781 -0.1155 C -0.02795 -0.14375 -0.07465 -0.15648 -0.12118 -0.16898 " pathEditMode="relative" ptsTypes="aaA">
                                      <p:cBhvr>
                                        <p:cTn id="122" dur="2000" fill="hold"/>
                                        <p:tgtEl>
                                          <p:spTgt spid="1943967"/>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3962" grpId="0" animBg="1"/>
      <p:bldP spid="1943962" grpId="1" animBg="1"/>
      <p:bldP spid="1943963" grpId="0" animBg="1"/>
      <p:bldP spid="1943963" grpId="1" animBg="1"/>
      <p:bldP spid="1943964" grpId="0" animBg="1"/>
      <p:bldP spid="1943964" grpId="1" animBg="1"/>
      <p:bldP spid="1943965" grpId="0" animBg="1"/>
      <p:bldP spid="1943965" grpId="1" animBg="1"/>
      <p:bldP spid="1943966" grpId="0" animBg="1"/>
      <p:bldP spid="1943966" grpId="1" animBg="1"/>
      <p:bldP spid="1943967" grpId="0" animBg="1"/>
      <p:bldP spid="1943967" grpId="1" animBg="1"/>
      <p:bldP spid="1943968" grpId="0" animBg="1"/>
      <p:bldP spid="1943969" grpId="0" animBg="1"/>
      <p:bldP spid="1943970"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2"/>
          <p:cNvSpPr>
            <a:spLocks noGrp="1" noChangeArrowheads="1"/>
          </p:cNvSpPr>
          <p:nvPr>
            <p:ph type="title"/>
          </p:nvPr>
        </p:nvSpPr>
        <p:spPr/>
        <p:txBody>
          <a:bodyPr/>
          <a:lstStyle/>
          <a:p>
            <a:pPr eaLnBrk="1" hangingPunct="1"/>
            <a:r>
              <a:rPr lang="en-US"/>
              <a:t>P2P</a:t>
            </a:r>
          </a:p>
        </p:txBody>
      </p:sp>
      <p:sp>
        <p:nvSpPr>
          <p:cNvPr id="1922051" name="Rectangle 3"/>
          <p:cNvSpPr>
            <a:spLocks noGrp="1" noChangeArrowheads="1"/>
          </p:cNvSpPr>
          <p:nvPr>
            <p:ph type="body" idx="1"/>
          </p:nvPr>
        </p:nvSpPr>
        <p:spPr/>
        <p:txBody>
          <a:bodyPr/>
          <a:lstStyle/>
          <a:p>
            <a:pPr marL="0" indent="0" eaLnBrk="1" hangingPunct="1">
              <a:lnSpc>
                <a:spcPct val="80000"/>
              </a:lnSpc>
              <a:buNone/>
            </a:pPr>
            <a:r>
              <a:rPr lang="en-US" sz="2400" dirty="0"/>
              <a:t>Many aspects similar to proxy caches</a:t>
            </a:r>
          </a:p>
          <a:p>
            <a:pPr lvl="1" eaLnBrk="1" hangingPunct="1">
              <a:lnSpc>
                <a:spcPct val="80000"/>
              </a:lnSpc>
            </a:pPr>
            <a:r>
              <a:rPr lang="en-US" sz="2000" dirty="0"/>
              <a:t>Nodes act as clients and servers</a:t>
            </a:r>
          </a:p>
          <a:p>
            <a:pPr lvl="1" eaLnBrk="1" hangingPunct="1">
              <a:lnSpc>
                <a:spcPct val="80000"/>
              </a:lnSpc>
            </a:pPr>
            <a:r>
              <a:rPr lang="en-US" sz="2000" dirty="0"/>
              <a:t>Distributed storage</a:t>
            </a:r>
          </a:p>
          <a:p>
            <a:pPr lvl="1" eaLnBrk="1" hangingPunct="1">
              <a:lnSpc>
                <a:spcPct val="80000"/>
              </a:lnSpc>
            </a:pPr>
            <a:r>
              <a:rPr lang="en-US" sz="2000" dirty="0"/>
              <a:t>Bring content closer to clients</a:t>
            </a:r>
          </a:p>
          <a:p>
            <a:pPr lvl="1" eaLnBrk="1" hangingPunct="1">
              <a:lnSpc>
                <a:spcPct val="80000"/>
              </a:lnSpc>
            </a:pPr>
            <a:r>
              <a:rPr lang="en-US" sz="2000" dirty="0"/>
              <a:t>Storage limitation of each node</a:t>
            </a:r>
          </a:p>
          <a:p>
            <a:pPr lvl="1" eaLnBrk="1" hangingPunct="1">
              <a:lnSpc>
                <a:spcPct val="80000"/>
              </a:lnSpc>
            </a:pPr>
            <a:r>
              <a:rPr lang="en-US" sz="2000" dirty="0"/>
              <a:t>Number of copies often related to content popularity</a:t>
            </a:r>
          </a:p>
          <a:p>
            <a:pPr lvl="1" eaLnBrk="1" hangingPunct="1">
              <a:lnSpc>
                <a:spcPct val="80000"/>
              </a:lnSpc>
            </a:pPr>
            <a:r>
              <a:rPr lang="en-US" sz="2000" dirty="0"/>
              <a:t>Necessary to make replication and de-replication decisions</a:t>
            </a:r>
          </a:p>
          <a:p>
            <a:pPr lvl="1" eaLnBrk="1" hangingPunct="1">
              <a:lnSpc>
                <a:spcPct val="80000"/>
              </a:lnSpc>
            </a:pPr>
            <a:r>
              <a:rPr lang="en-US" sz="2000" dirty="0"/>
              <a:t>Redirection</a:t>
            </a:r>
          </a:p>
          <a:p>
            <a:pPr lvl="1" eaLnBrk="1" hangingPunct="1">
              <a:lnSpc>
                <a:spcPct val="80000"/>
              </a:lnSpc>
            </a:pPr>
            <a:endParaRPr lang="en-US" sz="2000" dirty="0"/>
          </a:p>
          <a:p>
            <a:pPr marL="0" indent="0" eaLnBrk="1" hangingPunct="1">
              <a:lnSpc>
                <a:spcPct val="80000"/>
              </a:lnSpc>
              <a:buNone/>
            </a:pPr>
            <a:r>
              <a:rPr lang="en-US" sz="2400" dirty="0"/>
              <a:t>But</a:t>
            </a:r>
          </a:p>
          <a:p>
            <a:pPr lvl="1" eaLnBrk="1" hangingPunct="1">
              <a:lnSpc>
                <a:spcPct val="80000"/>
              </a:lnSpc>
            </a:pPr>
            <a:r>
              <a:rPr lang="en-US" sz="2000" dirty="0"/>
              <a:t>No distinguished roles</a:t>
            </a:r>
          </a:p>
          <a:p>
            <a:pPr lvl="1" eaLnBrk="1" hangingPunct="1">
              <a:lnSpc>
                <a:spcPct val="80000"/>
              </a:lnSpc>
            </a:pPr>
            <a:r>
              <a:rPr lang="en-US" sz="2000" dirty="0"/>
              <a:t>No generic hierarchical </a:t>
            </a:r>
            <a:r>
              <a:rPr lang="en-US" sz="2000" dirty="0" smtClean="0"/>
              <a:t>relationship: </a:t>
            </a:r>
            <a:r>
              <a:rPr lang="en-US" sz="1800" dirty="0" smtClean="0"/>
              <a:t>at </a:t>
            </a:r>
            <a:r>
              <a:rPr lang="en-US" sz="1800" dirty="0"/>
              <a:t>most hierarchy per data item</a:t>
            </a:r>
          </a:p>
          <a:p>
            <a:pPr lvl="1" eaLnBrk="1" hangingPunct="1">
              <a:lnSpc>
                <a:spcPct val="80000"/>
              </a:lnSpc>
            </a:pPr>
            <a:r>
              <a:rPr lang="en-US" sz="2000" dirty="0"/>
              <a:t>Clients do not know where the content is</a:t>
            </a:r>
          </a:p>
          <a:p>
            <a:pPr lvl="2" eaLnBrk="1" hangingPunct="1">
              <a:lnSpc>
                <a:spcPct val="80000"/>
              </a:lnSpc>
            </a:pPr>
            <a:r>
              <a:rPr lang="en-US" sz="1800" dirty="0"/>
              <a:t>May need a </a:t>
            </a:r>
            <a:r>
              <a:rPr lang="en-US" sz="1800" i="1" dirty="0"/>
              <a:t>discovery protocol</a:t>
            </a:r>
          </a:p>
          <a:p>
            <a:pPr lvl="1" eaLnBrk="1" hangingPunct="1">
              <a:lnSpc>
                <a:spcPct val="80000"/>
              </a:lnSpc>
            </a:pPr>
            <a:r>
              <a:rPr lang="en-US" sz="2000" dirty="0"/>
              <a:t>All clients may act as roots (origin servers)</a:t>
            </a:r>
          </a:p>
          <a:p>
            <a:pPr lvl="1" eaLnBrk="1" hangingPunct="1">
              <a:lnSpc>
                <a:spcPct val="80000"/>
              </a:lnSpc>
            </a:pPr>
            <a:r>
              <a:rPr lang="en-US" sz="2000" dirty="0"/>
              <a:t>Members of the P2P network come and go (churn)</a:t>
            </a:r>
          </a:p>
        </p:txBody>
      </p:sp>
    </p:spTree>
    <p:extLst>
      <p:ext uri="{BB962C8B-B14F-4D97-AF65-F5344CB8AC3E}">
        <p14:creationId xmlns:p14="http://schemas.microsoft.com/office/powerpoint/2010/main" val="260502099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922051">
                                            <p:txEl>
                                              <p:pRg st="9" end="9"/>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922051">
                                            <p:txEl>
                                              <p:pRg st="10" end="10"/>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922051">
                                            <p:txEl>
                                              <p:pRg st="11" end="1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922051">
                                            <p:txEl>
                                              <p:pRg st="12" end="1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922051">
                                            <p:txEl>
                                              <p:pRg st="13" end="1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922051">
                                            <p:txEl>
                                              <p:pRg st="14" end="1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922051">
                                            <p:txEl>
                                              <p:pRg st="15" end="1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5378" name="Rectangle 2"/>
          <p:cNvSpPr>
            <a:spLocks noGrp="1" noChangeArrowheads="1"/>
          </p:cNvSpPr>
          <p:nvPr>
            <p:ph type="ctrTitle"/>
          </p:nvPr>
        </p:nvSpPr>
        <p:spPr/>
        <p:txBody>
          <a:bodyPr/>
          <a:lstStyle/>
          <a:p>
            <a:pPr eaLnBrk="1" hangingPunct="1">
              <a:defRPr/>
            </a:pPr>
            <a:r>
              <a:rPr lang="en-US" sz="4800" dirty="0" smtClean="0">
                <a:effectLst>
                  <a:outerShdw blurRad="38100" dist="38100" dir="2700000" algn="tl">
                    <a:srgbClr val="DDDDDD"/>
                  </a:outerShdw>
                </a:effectLst>
              </a:rPr>
              <a:t>P2P</a:t>
            </a:r>
            <a:endParaRPr lang="en-US" sz="2000" dirty="0">
              <a:effectLst>
                <a:outerShdw blurRad="38100" dist="38100" dir="2700000" algn="tl">
                  <a:srgbClr val="DDDDDD"/>
                </a:outerShdw>
              </a:effectLst>
            </a:endParaRPr>
          </a:p>
        </p:txBody>
      </p:sp>
      <p:sp>
        <p:nvSpPr>
          <p:cNvPr id="98306" name="Rectangle 3"/>
          <p:cNvSpPr>
            <a:spLocks noGrp="1" noChangeArrowheads="1"/>
          </p:cNvSpPr>
          <p:nvPr>
            <p:ph type="subTitle" idx="1"/>
          </p:nvPr>
        </p:nvSpPr>
        <p:spPr/>
        <p:txBody>
          <a:bodyPr/>
          <a:lstStyle/>
          <a:p>
            <a:pPr eaLnBrk="1" hangingPunct="1">
              <a:buFont typeface="Wingdings" charset="0"/>
              <a:buNone/>
            </a:pPr>
            <a:r>
              <a:rPr lang="en-US" dirty="0" smtClean="0"/>
              <a:t>Distributed Hash Tables</a:t>
            </a:r>
            <a:br>
              <a:rPr lang="en-US" dirty="0" smtClean="0"/>
            </a:br>
            <a:r>
              <a:rPr lang="en-US" dirty="0" smtClean="0"/>
              <a:t>(DHTs)</a:t>
            </a:r>
            <a:endParaRPr lang="en-US" dirty="0"/>
          </a:p>
        </p:txBody>
      </p:sp>
    </p:spTree>
    <p:extLst>
      <p:ext uri="{BB962C8B-B14F-4D97-AF65-F5344CB8AC3E}">
        <p14:creationId xmlns:p14="http://schemas.microsoft.com/office/powerpoint/2010/main" val="17004992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2"/>
          <p:cNvSpPr>
            <a:spLocks noGrp="1" noChangeArrowheads="1"/>
          </p:cNvSpPr>
          <p:nvPr>
            <p:ph type="title"/>
          </p:nvPr>
        </p:nvSpPr>
        <p:spPr/>
        <p:txBody>
          <a:bodyPr/>
          <a:lstStyle/>
          <a:p>
            <a:r>
              <a:rPr lang="en-US"/>
              <a:t>Challenge: Fast, efficient lookups</a:t>
            </a:r>
          </a:p>
        </p:txBody>
      </p:sp>
      <p:sp>
        <p:nvSpPr>
          <p:cNvPr id="100354" name="Rectangle 3"/>
          <p:cNvSpPr>
            <a:spLocks noGrp="1" noChangeArrowheads="1"/>
          </p:cNvSpPr>
          <p:nvPr>
            <p:ph type="body" idx="1"/>
          </p:nvPr>
        </p:nvSpPr>
        <p:spPr>
          <a:xfrm>
            <a:off x="323528" y="1124744"/>
            <a:ext cx="8712968" cy="5390356"/>
          </a:xfrm>
        </p:spPr>
        <p:txBody>
          <a:bodyPr/>
          <a:lstStyle/>
          <a:p>
            <a:pPr marL="0" indent="0">
              <a:buNone/>
            </a:pPr>
            <a:r>
              <a:rPr lang="en-US" dirty="0" smtClean="0"/>
              <a:t>The </a:t>
            </a:r>
            <a:r>
              <a:rPr lang="en-US" dirty="0" err="1" smtClean="0"/>
              <a:t>BitTorrent</a:t>
            </a:r>
            <a:r>
              <a:rPr lang="en-US" dirty="0" smtClean="0"/>
              <a:t> tracker is a single point of failure</a:t>
            </a:r>
          </a:p>
          <a:p>
            <a:pPr marL="0" indent="0">
              <a:buNone/>
            </a:pPr>
            <a:endParaRPr lang="en-US" dirty="0"/>
          </a:p>
          <a:p>
            <a:pPr marL="0" indent="0">
              <a:buNone/>
            </a:pPr>
            <a:r>
              <a:rPr lang="en-US" dirty="0" smtClean="0"/>
              <a:t>How to distribute tracker functions to many (all) machines?</a:t>
            </a:r>
          </a:p>
          <a:p>
            <a:pPr marL="0" indent="0">
              <a:buNone/>
            </a:pPr>
            <a:endParaRPr lang="en-US" dirty="0"/>
          </a:p>
          <a:p>
            <a:pPr marL="361950" indent="-361950">
              <a:buNone/>
            </a:pPr>
            <a:r>
              <a:rPr lang="en-US" dirty="0" smtClean="0">
                <a:ea typeface="Wingdings"/>
                <a:sym typeface="Wingdings"/>
              </a:rPr>
              <a:t></a:t>
            </a:r>
            <a:r>
              <a:rPr lang="en-US" dirty="0" smtClean="0"/>
              <a:t>Distributed </a:t>
            </a:r>
            <a:r>
              <a:rPr lang="en-US" dirty="0"/>
              <a:t>Hash Tables (DHTs) use a more structured key based </a:t>
            </a:r>
            <a:r>
              <a:rPr lang="en-US" dirty="0" smtClean="0"/>
              <a:t>routing</a:t>
            </a:r>
            <a:endParaRPr lang="en-US" dirty="0"/>
          </a:p>
        </p:txBody>
      </p:sp>
    </p:spTree>
    <p:extLst>
      <p:ext uri="{BB962C8B-B14F-4D97-AF65-F5344CB8AC3E}">
        <p14:creationId xmlns:p14="http://schemas.microsoft.com/office/powerpoint/2010/main" val="246963236"/>
      </p:ext>
    </p:extLst>
  </p:cSld>
  <p:clrMapOvr>
    <a:masterClrMapping/>
  </p:clrMapOvr>
  <p:timing>
    <p:tnLst>
      <p:par>
        <p:cTn xmlns:p14="http://schemas.microsoft.com/office/powerpoint/2010/mai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Text Box 2"/>
          <p:cNvSpPr txBox="1">
            <a:spLocks noChangeArrowheads="1"/>
          </p:cNvSpPr>
          <p:nvPr/>
        </p:nvSpPr>
        <p:spPr bwMode="auto">
          <a:xfrm>
            <a:off x="152400" y="3505200"/>
            <a:ext cx="762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sm" len="sm"/>
                <a:tailEnd type="none" w="sm" len="sm"/>
              </a14:hiddenLine>
            </a:ext>
          </a:extLst>
        </p:spPr>
        <p:txBody>
          <a:bodyPr>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a:spcBef>
                <a:spcPct val="50000"/>
              </a:spcBef>
            </a:pPr>
            <a:r>
              <a:rPr lang="en-US" sz="2800" i="1">
                <a:solidFill>
                  <a:srgbClr val="CC3300"/>
                </a:solidFill>
                <a:latin typeface="Eurostile"/>
                <a:cs typeface="Eurostile"/>
              </a:rPr>
              <a:t>key</a:t>
            </a:r>
          </a:p>
        </p:txBody>
      </p:sp>
      <p:sp>
        <p:nvSpPr>
          <p:cNvPr id="101378" name="Text Box 3"/>
          <p:cNvSpPr txBox="1">
            <a:spLocks noChangeArrowheads="1"/>
          </p:cNvSpPr>
          <p:nvPr/>
        </p:nvSpPr>
        <p:spPr bwMode="auto">
          <a:xfrm>
            <a:off x="1752600" y="2929587"/>
            <a:ext cx="2286000" cy="1723549"/>
          </a:xfrm>
          <a:prstGeom prst="rect">
            <a:avLst/>
          </a:prstGeom>
          <a:solidFill>
            <a:srgbClr val="FFFF99"/>
          </a:solidFill>
          <a:ln w="9525">
            <a:solidFill>
              <a:schemeClr val="tx1"/>
            </a:solidFill>
            <a:miter lim="800000"/>
            <a:headEnd type="none" w="sm" len="sm"/>
            <a:tailEnd type="none" w="sm" len="sm"/>
          </a:ln>
        </p:spPr>
        <p:txBody>
          <a:bodyPr>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a:spcBef>
                <a:spcPct val="50000"/>
              </a:spcBef>
            </a:pPr>
            <a:endParaRPr lang="en-US" sz="2800" i="1">
              <a:solidFill>
                <a:srgbClr val="000000"/>
              </a:solidFill>
              <a:latin typeface="Eurostile"/>
              <a:cs typeface="Eurostile"/>
            </a:endParaRPr>
          </a:p>
          <a:p>
            <a:pPr>
              <a:spcBef>
                <a:spcPct val="50000"/>
              </a:spcBef>
            </a:pPr>
            <a:r>
              <a:rPr lang="en-US" sz="2800" i="1">
                <a:solidFill>
                  <a:srgbClr val="000000"/>
                </a:solidFill>
                <a:latin typeface="Eurostile"/>
                <a:cs typeface="Eurostile"/>
              </a:rPr>
              <a:t>hash function</a:t>
            </a:r>
          </a:p>
          <a:p>
            <a:pPr>
              <a:spcBef>
                <a:spcPct val="50000"/>
              </a:spcBef>
            </a:pPr>
            <a:endParaRPr lang="en-US">
              <a:solidFill>
                <a:srgbClr val="000000"/>
              </a:solidFill>
              <a:latin typeface="Eurostile"/>
              <a:cs typeface="Eurostile"/>
            </a:endParaRPr>
          </a:p>
          <a:p>
            <a:pPr>
              <a:spcBef>
                <a:spcPct val="50000"/>
              </a:spcBef>
            </a:pPr>
            <a:endParaRPr lang="en-US">
              <a:solidFill>
                <a:srgbClr val="000000"/>
              </a:solidFill>
              <a:latin typeface="Eurostile"/>
              <a:cs typeface="Eurostile"/>
            </a:endParaRPr>
          </a:p>
        </p:txBody>
      </p:sp>
      <p:sp>
        <p:nvSpPr>
          <p:cNvPr id="101379" name="Text Box 4"/>
          <p:cNvSpPr txBox="1">
            <a:spLocks noChangeArrowheads="1"/>
          </p:cNvSpPr>
          <p:nvPr/>
        </p:nvSpPr>
        <p:spPr bwMode="auto">
          <a:xfrm>
            <a:off x="5715000" y="1524000"/>
            <a:ext cx="2057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sm" len="sm"/>
                <a:tailEnd type="none" w="sm" len="sm"/>
              </a14:hiddenLine>
            </a:ext>
          </a:extLst>
        </p:spPr>
        <p:txBody>
          <a:bodyPr>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a:spcBef>
                <a:spcPct val="50000"/>
              </a:spcBef>
            </a:pPr>
            <a:r>
              <a:rPr lang="en-US" sz="2800" i="1">
                <a:solidFill>
                  <a:srgbClr val="CC3300"/>
                </a:solidFill>
                <a:latin typeface="Eurostile"/>
                <a:cs typeface="Eurostile"/>
              </a:rPr>
              <a:t>hash table</a:t>
            </a:r>
          </a:p>
        </p:txBody>
      </p:sp>
      <p:sp>
        <p:nvSpPr>
          <p:cNvPr id="101380" name="Text Box 5"/>
          <p:cNvSpPr txBox="1">
            <a:spLocks noChangeArrowheads="1"/>
          </p:cNvSpPr>
          <p:nvPr/>
        </p:nvSpPr>
        <p:spPr bwMode="auto">
          <a:xfrm>
            <a:off x="4876800" y="3505200"/>
            <a:ext cx="762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sm" len="sm"/>
                <a:tailEnd type="none" w="sm" len="sm"/>
              </a14:hiddenLine>
            </a:ext>
          </a:extLst>
        </p:spPr>
        <p:txBody>
          <a:bodyPr>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a:spcBef>
                <a:spcPct val="50000"/>
              </a:spcBef>
            </a:pPr>
            <a:r>
              <a:rPr lang="en-US" sz="2800" i="1">
                <a:solidFill>
                  <a:srgbClr val="CC3300"/>
                </a:solidFill>
                <a:latin typeface="Eurostile"/>
                <a:cs typeface="Eurostile"/>
              </a:rPr>
              <a:t>pos</a:t>
            </a:r>
          </a:p>
        </p:txBody>
      </p:sp>
      <p:sp>
        <p:nvSpPr>
          <p:cNvPr id="101381" name="Rectangle 6"/>
          <p:cNvSpPr>
            <a:spLocks noChangeArrowheads="1"/>
          </p:cNvSpPr>
          <p:nvPr/>
        </p:nvSpPr>
        <p:spPr bwMode="auto">
          <a:xfrm>
            <a:off x="6096000" y="2133600"/>
            <a:ext cx="1219200" cy="45720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01382" name="Rectangle 7"/>
          <p:cNvSpPr>
            <a:spLocks noChangeArrowheads="1"/>
          </p:cNvSpPr>
          <p:nvPr/>
        </p:nvSpPr>
        <p:spPr bwMode="auto">
          <a:xfrm>
            <a:off x="5257800" y="21336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r"/>
            <a:r>
              <a:rPr lang="en-US" sz="2400">
                <a:solidFill>
                  <a:srgbClr val="000000"/>
                </a:solidFill>
                <a:latin typeface="Eurostile"/>
                <a:cs typeface="Eurostile"/>
              </a:rPr>
              <a:t>0</a:t>
            </a:r>
          </a:p>
        </p:txBody>
      </p:sp>
      <p:sp>
        <p:nvSpPr>
          <p:cNvPr id="101383" name="Rectangle 8"/>
          <p:cNvSpPr>
            <a:spLocks noChangeArrowheads="1"/>
          </p:cNvSpPr>
          <p:nvPr/>
        </p:nvSpPr>
        <p:spPr bwMode="auto">
          <a:xfrm>
            <a:off x="5257800" y="25908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r"/>
            <a:r>
              <a:rPr lang="en-US" sz="2400">
                <a:solidFill>
                  <a:srgbClr val="000000"/>
                </a:solidFill>
                <a:latin typeface="Eurostile"/>
                <a:cs typeface="Eurostile"/>
              </a:rPr>
              <a:t>1</a:t>
            </a:r>
          </a:p>
        </p:txBody>
      </p:sp>
      <p:sp>
        <p:nvSpPr>
          <p:cNvPr id="101384" name="Rectangle 9"/>
          <p:cNvSpPr>
            <a:spLocks noChangeArrowheads="1"/>
          </p:cNvSpPr>
          <p:nvPr/>
        </p:nvSpPr>
        <p:spPr bwMode="auto">
          <a:xfrm>
            <a:off x="5257800" y="30480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r"/>
            <a:r>
              <a:rPr lang="en-US" sz="2400">
                <a:solidFill>
                  <a:srgbClr val="000000"/>
                </a:solidFill>
                <a:latin typeface="Eurostile"/>
                <a:cs typeface="Eurostile"/>
              </a:rPr>
              <a:t>2</a:t>
            </a:r>
          </a:p>
        </p:txBody>
      </p:sp>
      <p:sp>
        <p:nvSpPr>
          <p:cNvPr id="101385" name="Rectangle 10"/>
          <p:cNvSpPr>
            <a:spLocks noChangeArrowheads="1"/>
          </p:cNvSpPr>
          <p:nvPr/>
        </p:nvSpPr>
        <p:spPr bwMode="auto">
          <a:xfrm>
            <a:off x="5257800" y="35052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r"/>
            <a:r>
              <a:rPr lang="en-US" sz="2400">
                <a:solidFill>
                  <a:srgbClr val="000000"/>
                </a:solidFill>
                <a:latin typeface="Eurostile"/>
                <a:cs typeface="Eurostile"/>
              </a:rPr>
              <a:t>3</a:t>
            </a:r>
          </a:p>
        </p:txBody>
      </p:sp>
      <p:sp>
        <p:nvSpPr>
          <p:cNvPr id="101386" name="Rectangle 11"/>
          <p:cNvSpPr>
            <a:spLocks noChangeArrowheads="1"/>
          </p:cNvSpPr>
          <p:nvPr/>
        </p:nvSpPr>
        <p:spPr bwMode="auto">
          <a:xfrm>
            <a:off x="5257800" y="39624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r"/>
            <a:r>
              <a:rPr lang="en-US" sz="2400">
                <a:solidFill>
                  <a:srgbClr val="000000"/>
                </a:solidFill>
                <a:latin typeface="Eurostile"/>
                <a:cs typeface="Eurostile"/>
              </a:rPr>
              <a:t>..</a:t>
            </a:r>
          </a:p>
        </p:txBody>
      </p:sp>
      <p:sp>
        <p:nvSpPr>
          <p:cNvPr id="101387" name="Rectangle 12"/>
          <p:cNvSpPr>
            <a:spLocks noChangeArrowheads="1"/>
          </p:cNvSpPr>
          <p:nvPr/>
        </p:nvSpPr>
        <p:spPr bwMode="auto">
          <a:xfrm>
            <a:off x="5257800" y="44196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r"/>
            <a:r>
              <a:rPr lang="en-US" sz="2400">
                <a:solidFill>
                  <a:srgbClr val="000000"/>
                </a:solidFill>
                <a:latin typeface="Eurostile"/>
                <a:cs typeface="Eurostile"/>
              </a:rPr>
              <a:t>..</a:t>
            </a:r>
          </a:p>
        </p:txBody>
      </p:sp>
      <p:sp>
        <p:nvSpPr>
          <p:cNvPr id="101388" name="Rectangle 13"/>
          <p:cNvSpPr>
            <a:spLocks noChangeArrowheads="1"/>
          </p:cNvSpPr>
          <p:nvPr/>
        </p:nvSpPr>
        <p:spPr bwMode="auto">
          <a:xfrm>
            <a:off x="5257800" y="48768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r"/>
            <a:r>
              <a:rPr lang="en-US" sz="2400">
                <a:solidFill>
                  <a:srgbClr val="000000"/>
                </a:solidFill>
                <a:latin typeface="Eurostile"/>
                <a:cs typeface="Eurostile"/>
              </a:rPr>
              <a:t>..</a:t>
            </a:r>
          </a:p>
        </p:txBody>
      </p:sp>
      <p:sp>
        <p:nvSpPr>
          <p:cNvPr id="101389" name="Rectangle 14"/>
          <p:cNvSpPr>
            <a:spLocks noChangeArrowheads="1"/>
          </p:cNvSpPr>
          <p:nvPr/>
        </p:nvSpPr>
        <p:spPr bwMode="auto">
          <a:xfrm>
            <a:off x="5257800" y="53340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r"/>
            <a:r>
              <a:rPr lang="en-US" sz="2400">
                <a:solidFill>
                  <a:srgbClr val="000000"/>
                </a:solidFill>
                <a:latin typeface="Eurostile"/>
                <a:cs typeface="Eurostile"/>
              </a:rPr>
              <a:t>N</a:t>
            </a:r>
          </a:p>
        </p:txBody>
      </p:sp>
      <p:sp>
        <p:nvSpPr>
          <p:cNvPr id="101390" name="AutoShape 15"/>
          <p:cNvSpPr>
            <a:spLocks noChangeArrowheads="1"/>
          </p:cNvSpPr>
          <p:nvPr/>
        </p:nvSpPr>
        <p:spPr bwMode="auto">
          <a:xfrm>
            <a:off x="990600" y="3429000"/>
            <a:ext cx="685800" cy="685800"/>
          </a:xfrm>
          <a:prstGeom prst="rightArrow">
            <a:avLst>
              <a:gd name="adj1" fmla="val 50000"/>
              <a:gd name="adj2" fmla="val 25000"/>
            </a:avLst>
          </a:prstGeom>
          <a:solidFill>
            <a:srgbClr val="FFFF99"/>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01391" name="AutoShape 16"/>
          <p:cNvSpPr>
            <a:spLocks noChangeArrowheads="1"/>
          </p:cNvSpPr>
          <p:nvPr/>
        </p:nvSpPr>
        <p:spPr bwMode="auto">
          <a:xfrm>
            <a:off x="4114800" y="3429000"/>
            <a:ext cx="685800" cy="685800"/>
          </a:xfrm>
          <a:prstGeom prst="rightArrow">
            <a:avLst>
              <a:gd name="adj1" fmla="val 50000"/>
              <a:gd name="adj2" fmla="val 25000"/>
            </a:avLst>
          </a:prstGeom>
          <a:solidFill>
            <a:srgbClr val="FFFF99"/>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01392" name="Line 17"/>
          <p:cNvSpPr>
            <a:spLocks noChangeShapeType="1"/>
          </p:cNvSpPr>
          <p:nvPr/>
        </p:nvSpPr>
        <p:spPr bwMode="auto">
          <a:xfrm>
            <a:off x="7315200" y="2819400"/>
            <a:ext cx="304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01393" name="Line 18"/>
          <p:cNvSpPr>
            <a:spLocks noChangeShapeType="1"/>
          </p:cNvSpPr>
          <p:nvPr/>
        </p:nvSpPr>
        <p:spPr bwMode="auto">
          <a:xfrm>
            <a:off x="7620000" y="2667000"/>
            <a:ext cx="0" cy="304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01394" name="Rectangle 19"/>
          <p:cNvSpPr>
            <a:spLocks noChangeArrowheads="1"/>
          </p:cNvSpPr>
          <p:nvPr/>
        </p:nvSpPr>
        <p:spPr bwMode="auto">
          <a:xfrm>
            <a:off x="7620000" y="2209800"/>
            <a:ext cx="304800" cy="304800"/>
          </a:xfrm>
          <a:prstGeom prst="rect">
            <a:avLst/>
          </a:prstGeom>
          <a:solidFill>
            <a:schemeClr val="accent1"/>
          </a:solidFill>
          <a:ln w="9525">
            <a:solidFill>
              <a:schemeClr val="tx1"/>
            </a:solidFill>
            <a:miter lim="800000"/>
            <a:headEnd/>
            <a:tailEnd/>
          </a:ln>
        </p:spPr>
        <p:txBody>
          <a:bodyPr wrap="none" anchor="ctr"/>
          <a:lstStyle/>
          <a:p>
            <a:r>
              <a:rPr lang="en-US" b="1">
                <a:solidFill>
                  <a:srgbClr val="000000"/>
                </a:solidFill>
                <a:latin typeface="Eurostile"/>
                <a:cs typeface="Eurostile"/>
              </a:rPr>
              <a:t>y</a:t>
            </a:r>
          </a:p>
        </p:txBody>
      </p:sp>
      <p:sp>
        <p:nvSpPr>
          <p:cNvPr id="101395" name="Rectangle 20"/>
          <p:cNvSpPr>
            <a:spLocks noChangeArrowheads="1"/>
          </p:cNvSpPr>
          <p:nvPr/>
        </p:nvSpPr>
        <p:spPr bwMode="auto">
          <a:xfrm>
            <a:off x="8229600" y="2209800"/>
            <a:ext cx="304800" cy="304800"/>
          </a:xfrm>
          <a:prstGeom prst="rect">
            <a:avLst/>
          </a:prstGeom>
          <a:solidFill>
            <a:schemeClr val="accent1"/>
          </a:solidFill>
          <a:ln w="9525">
            <a:solidFill>
              <a:schemeClr val="tx1"/>
            </a:solidFill>
            <a:miter lim="800000"/>
            <a:headEnd/>
            <a:tailEnd/>
          </a:ln>
        </p:spPr>
        <p:txBody>
          <a:bodyPr wrap="none" anchor="ctr"/>
          <a:lstStyle/>
          <a:p>
            <a:r>
              <a:rPr lang="en-US" b="1">
                <a:solidFill>
                  <a:srgbClr val="000000"/>
                </a:solidFill>
                <a:latin typeface="Eurostile"/>
                <a:cs typeface="Eurostile"/>
              </a:rPr>
              <a:t>z</a:t>
            </a:r>
          </a:p>
        </p:txBody>
      </p:sp>
      <p:sp>
        <p:nvSpPr>
          <p:cNvPr id="101396" name="Rectangle 21"/>
          <p:cNvSpPr>
            <a:spLocks noChangeArrowheads="1"/>
          </p:cNvSpPr>
          <p:nvPr/>
        </p:nvSpPr>
        <p:spPr bwMode="auto">
          <a:xfrm>
            <a:off x="6096000" y="2590800"/>
            <a:ext cx="1219200" cy="457200"/>
          </a:xfrm>
          <a:prstGeom prst="rect">
            <a:avLst/>
          </a:prstGeom>
          <a:solidFill>
            <a:schemeClr val="folHlink"/>
          </a:solidFill>
          <a:ln w="9525">
            <a:solidFill>
              <a:schemeClr val="tx1"/>
            </a:solidFill>
            <a:miter lim="800000"/>
            <a:headEnd/>
            <a:tailEnd/>
          </a:ln>
        </p:spPr>
        <p:txBody>
          <a:bodyPr wrap="none" anchor="ctr"/>
          <a:lstStyle/>
          <a:p>
            <a:endParaRPr lang="nb-NO" b="1">
              <a:solidFill>
                <a:srgbClr val="000000"/>
              </a:solidFill>
              <a:latin typeface="Eurostile"/>
              <a:cs typeface="Eurostile"/>
            </a:endParaRPr>
          </a:p>
        </p:txBody>
      </p:sp>
      <p:sp>
        <p:nvSpPr>
          <p:cNvPr id="101397" name="Rectangle 22"/>
          <p:cNvSpPr>
            <a:spLocks noChangeArrowheads="1"/>
          </p:cNvSpPr>
          <p:nvPr/>
        </p:nvSpPr>
        <p:spPr bwMode="auto">
          <a:xfrm>
            <a:off x="6096000" y="3048000"/>
            <a:ext cx="1219200" cy="45720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01398" name="Rectangle 23"/>
          <p:cNvSpPr>
            <a:spLocks noChangeArrowheads="1"/>
          </p:cNvSpPr>
          <p:nvPr/>
        </p:nvSpPr>
        <p:spPr bwMode="auto">
          <a:xfrm>
            <a:off x="6096000" y="3505200"/>
            <a:ext cx="1219200" cy="45720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01399" name="Rectangle 24"/>
          <p:cNvSpPr>
            <a:spLocks noChangeArrowheads="1"/>
          </p:cNvSpPr>
          <p:nvPr/>
        </p:nvSpPr>
        <p:spPr bwMode="auto">
          <a:xfrm>
            <a:off x="6096000" y="3962400"/>
            <a:ext cx="1219200" cy="45720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01400" name="Rectangle 25"/>
          <p:cNvSpPr>
            <a:spLocks noChangeArrowheads="1"/>
          </p:cNvSpPr>
          <p:nvPr/>
        </p:nvSpPr>
        <p:spPr bwMode="auto">
          <a:xfrm>
            <a:off x="6096000" y="4419600"/>
            <a:ext cx="1219200" cy="45720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01401" name="Rectangle 26"/>
          <p:cNvSpPr>
            <a:spLocks noChangeArrowheads="1"/>
          </p:cNvSpPr>
          <p:nvPr/>
        </p:nvSpPr>
        <p:spPr bwMode="auto">
          <a:xfrm>
            <a:off x="6096000" y="4876800"/>
            <a:ext cx="1219200" cy="45720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01402" name="Rectangle 27"/>
          <p:cNvSpPr>
            <a:spLocks noChangeArrowheads="1"/>
          </p:cNvSpPr>
          <p:nvPr/>
        </p:nvSpPr>
        <p:spPr bwMode="auto">
          <a:xfrm>
            <a:off x="6096000" y="5334000"/>
            <a:ext cx="1219200" cy="45720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01403" name="Line 28"/>
          <p:cNvSpPr>
            <a:spLocks noChangeShapeType="1"/>
          </p:cNvSpPr>
          <p:nvPr/>
        </p:nvSpPr>
        <p:spPr bwMode="auto">
          <a:xfrm>
            <a:off x="7315200" y="2362200"/>
            <a:ext cx="3048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01404" name="Line 29"/>
          <p:cNvSpPr>
            <a:spLocks noChangeShapeType="1"/>
          </p:cNvSpPr>
          <p:nvPr/>
        </p:nvSpPr>
        <p:spPr bwMode="auto">
          <a:xfrm>
            <a:off x="7924800" y="2362200"/>
            <a:ext cx="3048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01405" name="Line 30"/>
          <p:cNvSpPr>
            <a:spLocks noChangeShapeType="1"/>
          </p:cNvSpPr>
          <p:nvPr/>
        </p:nvSpPr>
        <p:spPr bwMode="auto">
          <a:xfrm>
            <a:off x="8534400" y="2362200"/>
            <a:ext cx="304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01406" name="Line 31"/>
          <p:cNvSpPr>
            <a:spLocks noChangeShapeType="1"/>
          </p:cNvSpPr>
          <p:nvPr/>
        </p:nvSpPr>
        <p:spPr bwMode="auto">
          <a:xfrm>
            <a:off x="8839200" y="2209800"/>
            <a:ext cx="0" cy="304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01407" name="AutoShape 32"/>
          <p:cNvSpPr>
            <a:spLocks noChangeArrowheads="1"/>
          </p:cNvSpPr>
          <p:nvPr/>
        </p:nvSpPr>
        <p:spPr bwMode="auto">
          <a:xfrm>
            <a:off x="7543800" y="4343400"/>
            <a:ext cx="1371600" cy="685800"/>
          </a:xfrm>
          <a:prstGeom prst="wedgeRoundRectCallout">
            <a:avLst>
              <a:gd name="adj1" fmla="val -73264"/>
              <a:gd name="adj2" fmla="val 56250"/>
              <a:gd name="adj3" fmla="val 16667"/>
            </a:avLst>
          </a:prstGeom>
          <a:solidFill>
            <a:schemeClr val="bg1"/>
          </a:solidFill>
          <a:ln w="9525">
            <a:solidFill>
              <a:schemeClr val="tx1"/>
            </a:solidFill>
            <a:miter lim="800000"/>
            <a:headEnd/>
            <a:tailEnd/>
          </a:ln>
        </p:spPr>
        <p:txBody>
          <a:bodyPr/>
          <a:lstStyle/>
          <a:p>
            <a:r>
              <a:rPr lang="en-US">
                <a:solidFill>
                  <a:srgbClr val="000000"/>
                </a:solidFill>
                <a:latin typeface="Eurostile"/>
                <a:cs typeface="Eurostile"/>
              </a:rPr>
              <a:t>Hash</a:t>
            </a:r>
          </a:p>
          <a:p>
            <a:r>
              <a:rPr lang="en-US">
                <a:solidFill>
                  <a:srgbClr val="000000"/>
                </a:solidFill>
                <a:latin typeface="Eurostile"/>
                <a:cs typeface="Eurostile"/>
              </a:rPr>
              <a:t>bucket</a:t>
            </a:r>
          </a:p>
        </p:txBody>
      </p:sp>
      <p:sp>
        <p:nvSpPr>
          <p:cNvPr id="101408" name="Text Box 33"/>
          <p:cNvSpPr txBox="1">
            <a:spLocks noChangeArrowheads="1"/>
          </p:cNvSpPr>
          <p:nvPr/>
        </p:nvSpPr>
        <p:spPr bwMode="auto">
          <a:xfrm>
            <a:off x="1619250" y="2039000"/>
            <a:ext cx="237842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r>
              <a:rPr lang="en-US" sz="2000" b="1" i="1" dirty="0">
                <a:solidFill>
                  <a:srgbClr val="CC3300"/>
                </a:solidFill>
                <a:latin typeface="Eurostile"/>
                <a:cs typeface="Eurostile"/>
              </a:rPr>
              <a:t>lookup</a:t>
            </a:r>
            <a:r>
              <a:rPr lang="en-US" sz="2000" b="1" i="1" dirty="0">
                <a:solidFill>
                  <a:srgbClr val="000000"/>
                </a:solidFill>
                <a:latin typeface="Eurostile"/>
                <a:cs typeface="Eurostile"/>
              </a:rPr>
              <a:t>(key) </a:t>
            </a:r>
            <a:r>
              <a:rPr lang="en-US" sz="2000" b="1" i="1" dirty="0">
                <a:solidFill>
                  <a:srgbClr val="000000"/>
                </a:solidFill>
                <a:latin typeface="Eurostile"/>
                <a:cs typeface="Eurostile"/>
                <a:sym typeface="Symbol" charset="0"/>
              </a:rPr>
              <a:t> </a:t>
            </a:r>
            <a:r>
              <a:rPr lang="en-US" sz="2000" b="1" i="1" dirty="0">
                <a:solidFill>
                  <a:srgbClr val="000000"/>
                </a:solidFill>
                <a:latin typeface="Eurostile"/>
                <a:cs typeface="Eurostile"/>
              </a:rPr>
              <a:t>data</a:t>
            </a:r>
          </a:p>
          <a:p>
            <a:pPr eaLnBrk="1" hangingPunct="1"/>
            <a:r>
              <a:rPr lang="en-US" sz="2000" b="1" i="1" dirty="0">
                <a:solidFill>
                  <a:srgbClr val="000000"/>
                </a:solidFill>
                <a:latin typeface="Eurostile"/>
                <a:cs typeface="Eurostile"/>
              </a:rPr>
              <a:t>Insert(key, data)</a:t>
            </a:r>
          </a:p>
        </p:txBody>
      </p:sp>
      <p:sp>
        <p:nvSpPr>
          <p:cNvPr id="101409" name="Rectangle 35"/>
          <p:cNvSpPr>
            <a:spLocks noGrp="1" noChangeArrowheads="1"/>
          </p:cNvSpPr>
          <p:nvPr>
            <p:ph type="title"/>
          </p:nvPr>
        </p:nvSpPr>
        <p:spPr/>
        <p:txBody>
          <a:bodyPr/>
          <a:lstStyle/>
          <a:p>
            <a:pPr eaLnBrk="1" hangingPunct="1"/>
            <a:r>
              <a:rPr lang="en-US"/>
              <a:t>Lookup Based on Hash Tables</a:t>
            </a:r>
          </a:p>
        </p:txBody>
      </p:sp>
    </p:spTree>
    <p:extLst>
      <p:ext uri="{BB962C8B-B14F-4D97-AF65-F5344CB8AC3E}">
        <p14:creationId xmlns:p14="http://schemas.microsoft.com/office/powerpoint/2010/main" val="18358921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3"/>
          <p:cNvSpPr>
            <a:spLocks noGrp="1" noChangeArrowheads="1"/>
          </p:cNvSpPr>
          <p:nvPr>
            <p:ph type="title"/>
          </p:nvPr>
        </p:nvSpPr>
        <p:spPr/>
        <p:txBody>
          <a:bodyPr/>
          <a:lstStyle/>
          <a:p>
            <a:r>
              <a:rPr lang="en-US"/>
              <a:t>Distributed Hash Tables (DHTs)</a:t>
            </a:r>
          </a:p>
        </p:txBody>
      </p:sp>
      <p:grpSp>
        <p:nvGrpSpPr>
          <p:cNvPr id="103426" name="Group 4"/>
          <p:cNvGrpSpPr>
            <a:grpSpLocks/>
          </p:cNvGrpSpPr>
          <p:nvPr/>
        </p:nvGrpSpPr>
        <p:grpSpPr bwMode="auto">
          <a:xfrm>
            <a:off x="681038" y="1089025"/>
            <a:ext cx="7021512" cy="1917700"/>
            <a:chOff x="362" y="1389"/>
            <a:chExt cx="4423" cy="1208"/>
          </a:xfrm>
        </p:grpSpPr>
        <p:sp>
          <p:nvSpPr>
            <p:cNvPr id="202757" name="Text Box 5"/>
            <p:cNvSpPr txBox="1">
              <a:spLocks noChangeArrowheads="1"/>
            </p:cNvSpPr>
            <p:nvPr/>
          </p:nvSpPr>
          <p:spPr bwMode="auto">
            <a:xfrm>
              <a:off x="975" y="1389"/>
              <a:ext cx="3810" cy="256"/>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blurRad="63500" dist="107763" dir="13500000" algn="ctr" rotWithShape="0">
                      <a:schemeClr val="bg2">
                        <a:alpha val="74998"/>
                      </a:schemeClr>
                    </a:outerShdw>
                  </a:effectLst>
                </a14:hiddenEffects>
              </a:ext>
            </a:extLst>
          </p:spPr>
          <p:txBody>
            <a:bodyPr>
              <a:spAutoFit/>
            </a:bodyPr>
            <a:lstStyle/>
            <a:p>
              <a:pPr algn="ctr">
                <a:spcBef>
                  <a:spcPct val="50000"/>
                </a:spcBef>
                <a:defRPr/>
              </a:pPr>
              <a:r>
                <a:rPr lang="en-US" sz="2000" b="1" dirty="0">
                  <a:solidFill>
                    <a:srgbClr val="000000"/>
                  </a:solidFill>
                  <a:latin typeface="Eurostile"/>
                  <a:cs typeface="Eurostile"/>
                </a:rPr>
                <a:t>Distributed application</a:t>
              </a:r>
            </a:p>
          </p:txBody>
        </p:sp>
        <p:sp>
          <p:nvSpPr>
            <p:cNvPr id="202758" name="Text Box 6"/>
            <p:cNvSpPr txBox="1">
              <a:spLocks noChangeArrowheads="1"/>
            </p:cNvSpPr>
            <p:nvPr/>
          </p:nvSpPr>
          <p:spPr bwMode="auto">
            <a:xfrm>
              <a:off x="975" y="1979"/>
              <a:ext cx="3810" cy="256"/>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2000" b="1">
                  <a:solidFill>
                    <a:srgbClr val="000000"/>
                  </a:solidFill>
                  <a:latin typeface="Eurostile"/>
                  <a:cs typeface="Eurostile"/>
                </a:rPr>
                <a:t>Distributed hash tables</a:t>
              </a:r>
            </a:p>
          </p:txBody>
        </p:sp>
        <p:sp>
          <p:nvSpPr>
            <p:cNvPr id="202759" name="Line 7"/>
            <p:cNvSpPr>
              <a:spLocks noChangeShapeType="1"/>
            </p:cNvSpPr>
            <p:nvPr/>
          </p:nvSpPr>
          <p:spPr bwMode="auto">
            <a:xfrm>
              <a:off x="1634" y="1661"/>
              <a:ext cx="0" cy="31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defRPr/>
              </a:pPr>
              <a:endParaRPr lang="en-US">
                <a:solidFill>
                  <a:srgbClr val="000000"/>
                </a:solidFill>
                <a:latin typeface="Eurostile"/>
                <a:cs typeface="Eurostile"/>
              </a:endParaRPr>
            </a:p>
          </p:txBody>
        </p:sp>
        <p:sp>
          <p:nvSpPr>
            <p:cNvPr id="202760" name="Text Box 8"/>
            <p:cNvSpPr txBox="1">
              <a:spLocks noChangeArrowheads="1"/>
            </p:cNvSpPr>
            <p:nvPr/>
          </p:nvSpPr>
          <p:spPr bwMode="auto">
            <a:xfrm>
              <a:off x="2858" y="1661"/>
              <a:ext cx="1025"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defRPr/>
              </a:pPr>
              <a:r>
                <a:rPr lang="en-US" sz="2000" b="1" i="1" dirty="0">
                  <a:solidFill>
                    <a:srgbClr val="000000"/>
                  </a:solidFill>
                  <a:latin typeface="Eurostile"/>
                  <a:cs typeface="Eurostile"/>
                </a:rPr>
                <a:t>Lookup (key)</a:t>
              </a:r>
            </a:p>
          </p:txBody>
        </p:sp>
        <p:sp>
          <p:nvSpPr>
            <p:cNvPr id="202761" name="Line 9"/>
            <p:cNvSpPr>
              <a:spLocks noChangeShapeType="1"/>
            </p:cNvSpPr>
            <p:nvPr/>
          </p:nvSpPr>
          <p:spPr bwMode="auto">
            <a:xfrm flipV="1">
              <a:off x="4241" y="1661"/>
              <a:ext cx="0" cy="31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defRPr/>
              </a:pPr>
              <a:endParaRPr lang="en-US">
                <a:solidFill>
                  <a:srgbClr val="000000"/>
                </a:solidFill>
                <a:latin typeface="Eurostile"/>
                <a:cs typeface="Eurostile"/>
              </a:endParaRPr>
            </a:p>
          </p:txBody>
        </p:sp>
        <p:sp>
          <p:nvSpPr>
            <p:cNvPr id="202762" name="Text Box 10"/>
            <p:cNvSpPr txBox="1">
              <a:spLocks noChangeArrowheads="1"/>
            </p:cNvSpPr>
            <p:nvPr/>
          </p:nvSpPr>
          <p:spPr bwMode="auto">
            <a:xfrm>
              <a:off x="4286" y="1661"/>
              <a:ext cx="4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defRPr/>
              </a:pPr>
              <a:r>
                <a:rPr lang="en-US" sz="2000" b="1" i="1">
                  <a:solidFill>
                    <a:srgbClr val="000000"/>
                  </a:solidFill>
                  <a:latin typeface="Eurostile"/>
                  <a:cs typeface="Eurostile"/>
                </a:rPr>
                <a:t>data</a:t>
              </a:r>
            </a:p>
          </p:txBody>
        </p:sp>
        <p:sp>
          <p:nvSpPr>
            <p:cNvPr id="202763" name="Rectangle 11"/>
            <p:cNvSpPr>
              <a:spLocks noChangeArrowheads="1"/>
            </p:cNvSpPr>
            <p:nvPr/>
          </p:nvSpPr>
          <p:spPr bwMode="auto">
            <a:xfrm>
              <a:off x="975" y="2341"/>
              <a:ext cx="771" cy="256"/>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algn="ctr">
                <a:defRPr/>
              </a:pPr>
              <a:r>
                <a:rPr lang="en-US" sz="2000" b="1" dirty="0">
                  <a:solidFill>
                    <a:srgbClr val="000000"/>
                  </a:solidFill>
                  <a:latin typeface="Eurostile"/>
                  <a:cs typeface="Eurostile"/>
                </a:rPr>
                <a:t>node</a:t>
              </a:r>
            </a:p>
          </p:txBody>
        </p:sp>
        <p:sp>
          <p:nvSpPr>
            <p:cNvPr id="202764" name="Text Box 12"/>
            <p:cNvSpPr txBox="1">
              <a:spLocks noChangeArrowheads="1"/>
            </p:cNvSpPr>
            <p:nvPr/>
          </p:nvSpPr>
          <p:spPr bwMode="auto">
            <a:xfrm>
              <a:off x="3560" y="2296"/>
              <a:ext cx="293"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defRPr/>
              </a:pPr>
              <a:r>
                <a:rPr lang="en-US" sz="2000" b="1" i="1">
                  <a:solidFill>
                    <a:srgbClr val="000000"/>
                  </a:solidFill>
                  <a:latin typeface="Eurostile"/>
                  <a:cs typeface="Eurostile"/>
                </a:rPr>
                <a:t>….</a:t>
              </a:r>
            </a:p>
          </p:txBody>
        </p:sp>
        <p:sp>
          <p:nvSpPr>
            <p:cNvPr id="202765" name="Text Box 13"/>
            <p:cNvSpPr txBox="1">
              <a:spLocks noChangeArrowheads="1"/>
            </p:cNvSpPr>
            <p:nvPr/>
          </p:nvSpPr>
          <p:spPr bwMode="auto">
            <a:xfrm>
              <a:off x="362" y="1661"/>
              <a:ext cx="1295"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defRPr/>
              </a:pPr>
              <a:r>
                <a:rPr lang="en-US" sz="2000" b="1" i="1">
                  <a:solidFill>
                    <a:srgbClr val="000000"/>
                  </a:solidFill>
                  <a:latin typeface="Eurostile"/>
                  <a:cs typeface="Eurostile"/>
                </a:rPr>
                <a:t>Insert(key, data)</a:t>
              </a:r>
            </a:p>
          </p:txBody>
        </p:sp>
        <p:sp>
          <p:nvSpPr>
            <p:cNvPr id="202766" name="Line 14"/>
            <p:cNvSpPr>
              <a:spLocks noChangeShapeType="1"/>
            </p:cNvSpPr>
            <p:nvPr/>
          </p:nvSpPr>
          <p:spPr bwMode="auto">
            <a:xfrm>
              <a:off x="4083" y="1661"/>
              <a:ext cx="0" cy="31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defRPr/>
              </a:pPr>
              <a:endParaRPr lang="en-US">
                <a:solidFill>
                  <a:srgbClr val="000000"/>
                </a:solidFill>
                <a:latin typeface="Eurostile"/>
                <a:cs typeface="Eurostile"/>
              </a:endParaRPr>
            </a:p>
          </p:txBody>
        </p:sp>
        <p:sp>
          <p:nvSpPr>
            <p:cNvPr id="202767" name="Rectangle 15"/>
            <p:cNvSpPr>
              <a:spLocks noChangeArrowheads="1"/>
            </p:cNvSpPr>
            <p:nvPr/>
          </p:nvSpPr>
          <p:spPr bwMode="auto">
            <a:xfrm>
              <a:off x="1837" y="2341"/>
              <a:ext cx="771" cy="256"/>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algn="ctr">
                <a:defRPr/>
              </a:pPr>
              <a:r>
                <a:rPr lang="en-US" sz="2000" b="1">
                  <a:solidFill>
                    <a:srgbClr val="000000"/>
                  </a:solidFill>
                  <a:latin typeface="Eurostile"/>
                  <a:cs typeface="Eurostile"/>
                </a:rPr>
                <a:t>node</a:t>
              </a:r>
            </a:p>
          </p:txBody>
        </p:sp>
        <p:sp>
          <p:nvSpPr>
            <p:cNvPr id="202768" name="Rectangle 16"/>
            <p:cNvSpPr>
              <a:spLocks noChangeArrowheads="1"/>
            </p:cNvSpPr>
            <p:nvPr/>
          </p:nvSpPr>
          <p:spPr bwMode="auto">
            <a:xfrm>
              <a:off x="2699" y="2341"/>
              <a:ext cx="771" cy="256"/>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algn="ctr">
                <a:defRPr/>
              </a:pPr>
              <a:r>
                <a:rPr lang="en-US" sz="2000" b="1">
                  <a:solidFill>
                    <a:srgbClr val="000000"/>
                  </a:solidFill>
                  <a:latin typeface="Eurostile"/>
                  <a:cs typeface="Eurostile"/>
                </a:rPr>
                <a:t>node</a:t>
              </a:r>
            </a:p>
          </p:txBody>
        </p:sp>
        <p:sp>
          <p:nvSpPr>
            <p:cNvPr id="202769" name="Rectangle 17"/>
            <p:cNvSpPr>
              <a:spLocks noChangeArrowheads="1"/>
            </p:cNvSpPr>
            <p:nvPr/>
          </p:nvSpPr>
          <p:spPr bwMode="auto">
            <a:xfrm>
              <a:off x="4014" y="2341"/>
              <a:ext cx="771" cy="256"/>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algn="ctr">
                <a:defRPr/>
              </a:pPr>
              <a:r>
                <a:rPr lang="en-US" sz="2000" b="1">
                  <a:solidFill>
                    <a:srgbClr val="000000"/>
                  </a:solidFill>
                  <a:latin typeface="Eurostile"/>
                  <a:cs typeface="Eurostile"/>
                </a:rPr>
                <a:t>node</a:t>
              </a:r>
            </a:p>
          </p:txBody>
        </p:sp>
      </p:grpSp>
      <p:sp>
        <p:nvSpPr>
          <p:cNvPr id="202770" name="Rectangle 18"/>
          <p:cNvSpPr>
            <a:spLocks noChangeArrowheads="1"/>
          </p:cNvSpPr>
          <p:nvPr/>
        </p:nvSpPr>
        <p:spPr bwMode="auto">
          <a:xfrm>
            <a:off x="179512" y="3284538"/>
            <a:ext cx="8784976" cy="3168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rIns="54000"/>
          <a:lstStyle/>
          <a:p>
            <a:pPr>
              <a:buClr>
                <a:srgbClr val="FF6600"/>
              </a:buClr>
              <a:buSzPct val="120000"/>
              <a:defRPr/>
            </a:pPr>
            <a:r>
              <a:rPr lang="en-US" sz="2000" dirty="0">
                <a:solidFill>
                  <a:srgbClr val="000000"/>
                </a:solidFill>
                <a:latin typeface="Eurostile"/>
                <a:cs typeface="Eurostile"/>
              </a:rPr>
              <a:t>Key identifies data uniquely</a:t>
            </a:r>
          </a:p>
          <a:p>
            <a:pPr>
              <a:buClr>
                <a:srgbClr val="FF6600"/>
              </a:buClr>
              <a:buSzPct val="120000"/>
              <a:defRPr/>
            </a:pPr>
            <a:r>
              <a:rPr lang="en-US" sz="2000" dirty="0">
                <a:solidFill>
                  <a:srgbClr val="000000"/>
                </a:solidFill>
                <a:latin typeface="Eurostile"/>
                <a:cs typeface="Eurostile"/>
              </a:rPr>
              <a:t>Nodes are the hash buckets</a:t>
            </a:r>
          </a:p>
          <a:p>
            <a:pPr>
              <a:buClr>
                <a:srgbClr val="FF6600"/>
              </a:buClr>
              <a:buSzPct val="120000"/>
              <a:defRPr/>
            </a:pPr>
            <a:r>
              <a:rPr lang="en-US" sz="2000" dirty="0" smtClean="0">
                <a:solidFill>
                  <a:srgbClr val="000000"/>
                </a:solidFill>
                <a:latin typeface="Eurostile"/>
                <a:cs typeface="Eurostile"/>
              </a:rPr>
              <a:t>The </a:t>
            </a:r>
            <a:r>
              <a:rPr lang="en-US" sz="2000" dirty="0" err="1">
                <a:solidFill>
                  <a:srgbClr val="000000"/>
                </a:solidFill>
                <a:latin typeface="Eurostile"/>
                <a:cs typeface="Eurostile"/>
              </a:rPr>
              <a:t>keyspace</a:t>
            </a:r>
            <a:r>
              <a:rPr lang="en-US" sz="2000" dirty="0">
                <a:solidFill>
                  <a:srgbClr val="000000"/>
                </a:solidFill>
                <a:latin typeface="Eurostile"/>
                <a:cs typeface="Eurostile"/>
              </a:rPr>
              <a:t> is partitioned</a:t>
            </a:r>
          </a:p>
          <a:p>
            <a:pPr marL="630237" lvl="1" indent="-285750">
              <a:buClr>
                <a:srgbClr val="FF6600"/>
              </a:buClr>
              <a:buFont typeface="Arial"/>
              <a:buChar char="•"/>
              <a:defRPr/>
            </a:pPr>
            <a:r>
              <a:rPr lang="en-US" dirty="0">
                <a:solidFill>
                  <a:srgbClr val="000000"/>
                </a:solidFill>
                <a:latin typeface="Eurostile"/>
                <a:cs typeface="Eurostile"/>
              </a:rPr>
              <a:t>usually a node with ID = X has elements with keys close to X</a:t>
            </a:r>
          </a:p>
          <a:p>
            <a:pPr marL="630237" lvl="1" indent="-285750">
              <a:buClr>
                <a:srgbClr val="FF6600"/>
              </a:buClr>
              <a:buFont typeface="Arial"/>
              <a:buChar char="•"/>
              <a:defRPr/>
            </a:pPr>
            <a:r>
              <a:rPr lang="en-US" dirty="0">
                <a:solidFill>
                  <a:srgbClr val="000000"/>
                </a:solidFill>
                <a:latin typeface="Eurostile"/>
                <a:cs typeface="Eurostile"/>
              </a:rPr>
              <a:t>must define a useful </a:t>
            </a:r>
            <a:r>
              <a:rPr lang="en-US" b="1" i="1" dirty="0">
                <a:solidFill>
                  <a:srgbClr val="000000"/>
                </a:solidFill>
                <a:latin typeface="Eurostile"/>
                <a:cs typeface="Eurostile"/>
              </a:rPr>
              <a:t>key nearness metric</a:t>
            </a:r>
          </a:p>
          <a:p>
            <a:pPr marL="630237" lvl="1" indent="-285750">
              <a:buClr>
                <a:srgbClr val="FF6600"/>
              </a:buClr>
              <a:buFont typeface="Arial"/>
              <a:buChar char="•"/>
              <a:defRPr/>
            </a:pPr>
            <a:r>
              <a:rPr lang="en-US" dirty="0">
                <a:solidFill>
                  <a:srgbClr val="000000"/>
                </a:solidFill>
                <a:latin typeface="Eurostile"/>
                <a:cs typeface="Eurostile"/>
              </a:rPr>
              <a:t>DHT should balances keys and data across </a:t>
            </a:r>
            <a:r>
              <a:rPr lang="en-US" dirty="0" smtClean="0">
                <a:solidFill>
                  <a:srgbClr val="000000"/>
                </a:solidFill>
                <a:latin typeface="Eurostile"/>
                <a:cs typeface="Eurostile"/>
              </a:rPr>
              <a:t>nodes</a:t>
            </a:r>
          </a:p>
          <a:p>
            <a:pPr marL="630237" lvl="1" indent="-285750">
              <a:buClr>
                <a:srgbClr val="FF6600"/>
              </a:buClr>
              <a:buFont typeface="Arial"/>
              <a:buChar char="•"/>
              <a:defRPr/>
            </a:pPr>
            <a:endParaRPr lang="en-US" dirty="0">
              <a:solidFill>
                <a:srgbClr val="000000"/>
              </a:solidFill>
              <a:latin typeface="Eurostile"/>
              <a:cs typeface="Eurostile"/>
            </a:endParaRPr>
          </a:p>
          <a:p>
            <a:pPr>
              <a:buClr>
                <a:srgbClr val="FF6600"/>
              </a:buClr>
              <a:buSzPct val="120000"/>
              <a:defRPr/>
            </a:pPr>
            <a:r>
              <a:rPr lang="en-US" sz="2000" dirty="0">
                <a:solidFill>
                  <a:srgbClr val="000000"/>
                </a:solidFill>
                <a:latin typeface="Eurostile"/>
                <a:cs typeface="Eurostile"/>
              </a:rPr>
              <a:t>Keep the hop count small</a:t>
            </a:r>
          </a:p>
          <a:p>
            <a:pPr>
              <a:buClr>
                <a:srgbClr val="FF6600"/>
              </a:buClr>
              <a:buSzPct val="120000"/>
              <a:defRPr/>
            </a:pPr>
            <a:r>
              <a:rPr lang="en-US" sz="2000" dirty="0">
                <a:solidFill>
                  <a:srgbClr val="000000"/>
                </a:solidFill>
                <a:latin typeface="Eurostile"/>
                <a:cs typeface="Eurostile"/>
              </a:rPr>
              <a:t>Keep the routing tables </a:t>
            </a:r>
            <a:r>
              <a:rPr lang="ja-JP" altLang="en-US" sz="2000" dirty="0">
                <a:solidFill>
                  <a:srgbClr val="000000"/>
                </a:solidFill>
                <a:latin typeface="Eurostile"/>
                <a:cs typeface="Eurostile"/>
              </a:rPr>
              <a:t>“</a:t>
            </a:r>
            <a:r>
              <a:rPr lang="en-US" sz="2000" dirty="0">
                <a:solidFill>
                  <a:srgbClr val="000000"/>
                </a:solidFill>
                <a:latin typeface="Eurostile"/>
                <a:cs typeface="Eurostile"/>
              </a:rPr>
              <a:t>right size</a:t>
            </a:r>
            <a:r>
              <a:rPr lang="ja-JP" altLang="en-US" sz="2000" dirty="0">
                <a:solidFill>
                  <a:srgbClr val="000000"/>
                </a:solidFill>
                <a:latin typeface="Eurostile"/>
                <a:cs typeface="Eurostile"/>
              </a:rPr>
              <a:t>”</a:t>
            </a:r>
            <a:endParaRPr lang="en-US" sz="2000" dirty="0">
              <a:solidFill>
                <a:srgbClr val="000000"/>
              </a:solidFill>
              <a:latin typeface="Eurostile"/>
              <a:cs typeface="Eurostile"/>
            </a:endParaRPr>
          </a:p>
          <a:p>
            <a:pPr>
              <a:buClr>
                <a:srgbClr val="FF6600"/>
              </a:buClr>
              <a:buSzPct val="120000"/>
              <a:defRPr/>
            </a:pPr>
            <a:r>
              <a:rPr lang="en-US" sz="2000" dirty="0">
                <a:solidFill>
                  <a:srgbClr val="000000"/>
                </a:solidFill>
                <a:latin typeface="Eurostile"/>
                <a:cs typeface="Eurostile"/>
              </a:rPr>
              <a:t>Stay robust despite rapid changes in membership</a:t>
            </a:r>
          </a:p>
        </p:txBody>
      </p:sp>
    </p:spTree>
    <p:extLst>
      <p:ext uri="{BB962C8B-B14F-4D97-AF65-F5344CB8AC3E}">
        <p14:creationId xmlns:p14="http://schemas.microsoft.com/office/powerpoint/2010/main" val="2555005746"/>
      </p:ext>
    </p:extLst>
  </p:cSld>
  <p:clrMapOvr>
    <a:masterClrMapping/>
  </p:clrMapOvr>
  <p:timing>
    <p:tnLst>
      <p:par>
        <p:cTn xmlns:p14="http://schemas.microsoft.com/office/powerpoint/2010/mai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Rectangle 2"/>
          <p:cNvSpPr>
            <a:spLocks noGrp="1" noChangeArrowheads="1"/>
          </p:cNvSpPr>
          <p:nvPr>
            <p:ph type="ctrTitle"/>
          </p:nvPr>
        </p:nvSpPr>
        <p:spPr/>
        <p:txBody>
          <a:bodyPr/>
          <a:lstStyle/>
          <a:p>
            <a:pPr eaLnBrk="1" hangingPunct="1"/>
            <a:r>
              <a:rPr lang="en-US" sz="5400" dirty="0" smtClean="0"/>
              <a:t>Distributed Hash Tables</a:t>
            </a:r>
            <a:endParaRPr lang="en-US" sz="5400" dirty="0"/>
          </a:p>
        </p:txBody>
      </p:sp>
      <p:sp>
        <p:nvSpPr>
          <p:cNvPr id="104450" name="Rectangle 3"/>
          <p:cNvSpPr>
            <a:spLocks noGrp="1" noChangeArrowheads="1"/>
          </p:cNvSpPr>
          <p:nvPr>
            <p:ph type="subTitle" idx="1"/>
          </p:nvPr>
        </p:nvSpPr>
        <p:spPr/>
        <p:txBody>
          <a:bodyPr/>
          <a:lstStyle/>
          <a:p>
            <a:pPr eaLnBrk="1" hangingPunct="1">
              <a:buFont typeface="Wingdings" charset="0"/>
              <a:buNone/>
            </a:pPr>
            <a:r>
              <a:rPr lang="nb-NO" dirty="0" err="1" smtClean="0"/>
              <a:t>Chord</a:t>
            </a:r>
            <a:endParaRPr lang="nb-NO" dirty="0"/>
          </a:p>
        </p:txBody>
      </p:sp>
    </p:spTree>
    <p:extLst>
      <p:ext uri="{BB962C8B-B14F-4D97-AF65-F5344CB8AC3E}">
        <p14:creationId xmlns:p14="http://schemas.microsoft.com/office/powerpoint/2010/main" val="3149617501"/>
      </p:ext>
    </p:extLst>
  </p:cSld>
  <p:clrMapOvr>
    <a:masterClrMapping/>
  </p:clrMapOvr>
  <p:timing>
    <p:tnLst>
      <p:par>
        <p:cTn xmlns:p14="http://schemas.microsoft.com/office/powerpoint/2010/main" id="1" dur="indefinite" restart="never" nodeType="tmRoot"/>
      </p:par>
    </p:tnLst>
  </p:timing>
</p:sld>
</file>

<file path=ppt/theme/theme1.xml><?xml version="1.0" encoding="utf-8"?>
<a:theme xmlns:a="http://schemas.openxmlformats.org/drawingml/2006/main" name="1_paalh">
  <a:themeElements>
    <a:clrScheme name="1_paalh 3">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1_paalh">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solidFill>
            <a:schemeClr val="tx1"/>
          </a:solidFill>
        </a:ln>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sz="3200" b="1" i="0" u="none" strike="noStrike" cap="none" normalizeH="0" baseline="0">
            <a:ln>
              <a:noFill/>
            </a:ln>
            <a:solidFill>
              <a:schemeClr val="tx1"/>
            </a:solidFill>
            <a:effectLst/>
            <a:latin typeface="Tahoma"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1" i="0" u="none" strike="noStrike" cap="none" normalizeH="0" baseline="0">
            <a:ln>
              <a:noFill/>
            </a:ln>
            <a:solidFill>
              <a:schemeClr val="tx1"/>
            </a:solidFill>
            <a:effectLst/>
            <a:latin typeface="Tahoma" charset="0"/>
          </a:defRPr>
        </a:defPPr>
      </a:lstStyle>
    </a:lnDef>
    <a:txDef>
      <a:spPr>
        <a:solidFill>
          <a:srgbClr val="FFF4C8"/>
        </a:solidFill>
        <a:ln>
          <a:solidFill>
            <a:schemeClr val="tx1"/>
          </a:solidFill>
        </a:ln>
        <a:effectLst>
          <a:outerShdw blurRad="50800" dist="38100" dir="2700000" algn="tl" rotWithShape="0">
            <a:prstClr val="black">
              <a:alpha val="40000"/>
            </a:prstClr>
          </a:outerShdw>
        </a:effectLst>
      </a:spPr>
      <a:bodyPr wrap="none" rtlCol="0">
        <a:spAutoFit/>
      </a:bodyPr>
      <a:lstStyle>
        <a:defPPr>
          <a:defRPr sz="2400" dirty="0" smtClean="0">
            <a:latin typeface="Eurostile"/>
            <a:cs typeface="Eurostile"/>
          </a:defRPr>
        </a:defPPr>
      </a:lstStyle>
    </a:txDef>
  </a:objectDefaults>
  <a:extraClrSchemeLst>
    <a:extraClrScheme>
      <a:clrScheme name="1_paalh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1_paalh 2">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1_paalh 3">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1_paalh 4">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
      <a:clrScheme name="1_paalh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1_paalh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discuss.pptx</Template>
  <TotalTime>4949</TotalTime>
  <Words>6858</Words>
  <Application>Microsoft Macintosh PowerPoint</Application>
  <PresentationFormat>On-screen Show (4:3)</PresentationFormat>
  <Paragraphs>1445</Paragraphs>
  <Slides>120</Slides>
  <Notes>39</Notes>
  <HiddenSlides>14</HiddenSlides>
  <MMClips>5</MMClips>
  <ScaleCrop>false</ScaleCrop>
  <HeadingPairs>
    <vt:vector size="6" baseType="variant">
      <vt:variant>
        <vt:lpstr>Theme</vt:lpstr>
      </vt:variant>
      <vt:variant>
        <vt:i4>1</vt:i4>
      </vt:variant>
      <vt:variant>
        <vt:lpstr>Embedded OLE Servers</vt:lpstr>
      </vt:variant>
      <vt:variant>
        <vt:i4>2</vt:i4>
      </vt:variant>
      <vt:variant>
        <vt:lpstr>Slide Titles</vt:lpstr>
      </vt:variant>
      <vt:variant>
        <vt:i4>120</vt:i4>
      </vt:variant>
    </vt:vector>
  </HeadingPairs>
  <TitlesOfParts>
    <vt:vector size="123" baseType="lpstr">
      <vt:lpstr>1_paalh</vt:lpstr>
      <vt:lpstr>VISIO</vt:lpstr>
      <vt:lpstr>Equation</vt:lpstr>
      <vt:lpstr>INF3190 – Data Communication Multimedia Protocols</vt:lpstr>
      <vt:lpstr>Media</vt:lpstr>
      <vt:lpstr>Dependence of Media</vt:lpstr>
      <vt:lpstr>Continuous Media</vt:lpstr>
      <vt:lpstr>Multimedia in networks </vt:lpstr>
      <vt:lpstr>Multimedia in networks </vt:lpstr>
      <vt:lpstr>High Data Volume </vt:lpstr>
      <vt:lpstr>Compression – General Requirements</vt:lpstr>
      <vt:lpstr>Example: MPEG-1</vt:lpstr>
      <vt:lpstr>MPEG (Moving Pictures Expert Group)</vt:lpstr>
      <vt:lpstr>Quality of service - QoS</vt:lpstr>
      <vt:lpstr>Multimedia Networking</vt:lpstr>
      <vt:lpstr>Non-QoS Multimedia Networking</vt:lpstr>
      <vt:lpstr>Streaming over best-effort networks: audio conferencing</vt:lpstr>
      <vt:lpstr>Streaming over best-effort networks: audio conferencing</vt:lpstr>
      <vt:lpstr>Delay compensation</vt:lpstr>
      <vt:lpstr>Jitter compensation</vt:lpstr>
      <vt:lpstr>Jitter compensation</vt:lpstr>
      <vt:lpstr>Jitter compensation: Adaptive playout delay</vt:lpstr>
      <vt:lpstr>Jitter compensation: Adaptive playout delay</vt:lpstr>
      <vt:lpstr>Jitter compensation: Adaptive playout delay</vt:lpstr>
      <vt:lpstr>Loss compensation</vt:lpstr>
      <vt:lpstr>Loss compensation</vt:lpstr>
      <vt:lpstr>Loss compensation</vt:lpstr>
      <vt:lpstr>Loss compensation</vt:lpstr>
      <vt:lpstr>Making the best of best effort</vt:lpstr>
      <vt:lpstr>Streaming from Web server (1)</vt:lpstr>
      <vt:lpstr>Streaming from Web server (2)</vt:lpstr>
      <vt:lpstr>Streaming from a streaming server</vt:lpstr>
      <vt:lpstr>Non-QoS Multimedia Networking</vt:lpstr>
      <vt:lpstr>Multimedia Content Processing</vt:lpstr>
      <vt:lpstr>Application Level Framing</vt:lpstr>
      <vt:lpstr>ALF: Application Data Units</vt:lpstr>
      <vt:lpstr>Integrated Layer Processing</vt:lpstr>
      <vt:lpstr>Integrated Layer Processing</vt:lpstr>
      <vt:lpstr>Non-QoS Multimedia Networking</vt:lpstr>
      <vt:lpstr>Real-time Transport Protocol (RTP)</vt:lpstr>
      <vt:lpstr>Real-time Transport Protocol (RTP)</vt:lpstr>
      <vt:lpstr>WebRTC / rtcweb</vt:lpstr>
      <vt:lpstr>RTP</vt:lpstr>
      <vt:lpstr>RTP Functions</vt:lpstr>
      <vt:lpstr>RTP Packet Format</vt:lpstr>
      <vt:lpstr>RTP Packet Format</vt:lpstr>
      <vt:lpstr>RTP Packet Format</vt:lpstr>
      <vt:lpstr>RTP Architecture Concepts </vt:lpstr>
      <vt:lpstr>RTP Packet Format</vt:lpstr>
      <vt:lpstr>RTP Profile (RFC 1890)</vt:lpstr>
      <vt:lpstr>RTP Header</vt:lpstr>
      <vt:lpstr>RTP Profiles</vt:lpstr>
      <vt:lpstr>RTP Profiles</vt:lpstr>
      <vt:lpstr>RTP Profiles</vt:lpstr>
      <vt:lpstr>RTP Profile for MPEG-1 Video Payload</vt:lpstr>
      <vt:lpstr>RTP Profile for MPEG-1 Video Payload</vt:lpstr>
      <vt:lpstr>RTP Profile for MPEG-1 Video Payload</vt:lpstr>
      <vt:lpstr>RTP Profile for MPEG-1 Video Payload</vt:lpstr>
      <vt:lpstr>RTP-enabled Quality Adaptation</vt:lpstr>
      <vt:lpstr>RTP Control Protocol (RTCP)</vt:lpstr>
      <vt:lpstr>RTCP Packets</vt:lpstr>
      <vt:lpstr>RTCP Sender / Receiver Reports</vt:lpstr>
      <vt:lpstr>RTP Mixer</vt:lpstr>
      <vt:lpstr>RTP Translator</vt:lpstr>
      <vt:lpstr>RTP Identifiers</vt:lpstr>
      <vt:lpstr>Protocol Development</vt:lpstr>
      <vt:lpstr>Co-existing with TCP </vt:lpstr>
      <vt:lpstr>RTP Quality Adaptation</vt:lpstr>
      <vt:lpstr>Loss-Delay Adjustment Algorithm</vt:lpstr>
      <vt:lpstr>Loss-Delay Adjustment Algorithm</vt:lpstr>
      <vt:lpstr>Loss-Delay Adjustment Algorithm</vt:lpstr>
      <vt:lpstr>INF3190 – Data Communication Application Layer</vt:lpstr>
      <vt:lpstr>Coding for adaptation </vt:lpstr>
      <vt:lpstr>Coding for Adaptive Streaming: MPEG-1</vt:lpstr>
      <vt:lpstr>Coding ...: H.264 SVC extensions</vt:lpstr>
      <vt:lpstr>Coding ...: H.264 SVC extensions</vt:lpstr>
      <vt:lpstr>How to change quality?</vt:lpstr>
      <vt:lpstr>The BAD CHOICE: PSNR</vt:lpstr>
      <vt:lpstr>Coding ...: hierarchical layer coding</vt:lpstr>
      <vt:lpstr>Coding ...: perception study</vt:lpstr>
      <vt:lpstr>Blurriness, noise and motion flicker</vt:lpstr>
      <vt:lpstr>Blurriness, noise and motion flicker</vt:lpstr>
      <vt:lpstr>Dynamic Adaptive Streaming over HTTP</vt:lpstr>
      <vt:lpstr>Dynamic Adaptive Streaming over HTTP</vt:lpstr>
      <vt:lpstr>Dynamic Adaptive Streaming over HTTP</vt:lpstr>
      <vt:lpstr>Dynamic Adaptive Streaming over HTTP</vt:lpstr>
      <vt:lpstr>Dynamic Adaptive Streaming over HTTP</vt:lpstr>
      <vt:lpstr>Fluctuating Bandwidth Problem</vt:lpstr>
      <vt:lpstr>Adaptive Delivery: Tested Systems</vt:lpstr>
      <vt:lpstr>Comparison of Existing Quality Schedulers</vt:lpstr>
      <vt:lpstr>Distribution Architectures</vt:lpstr>
      <vt:lpstr>Client-Server</vt:lpstr>
      <vt:lpstr>Distribution with proxies</vt:lpstr>
      <vt:lpstr>Zipf distribution and features</vt:lpstr>
      <vt:lpstr>Access probability distributions</vt:lpstr>
      <vt:lpstr>Peer-to-Peer (P2P)</vt:lpstr>
      <vt:lpstr>P2P</vt:lpstr>
      <vt:lpstr>P2P</vt:lpstr>
      <vt:lpstr>Challenge: Fast, efficient lookups</vt:lpstr>
      <vt:lpstr>Lookup Based on Hash Tables</vt:lpstr>
      <vt:lpstr>Distributed Hash Tables (DHTs)</vt:lpstr>
      <vt:lpstr>Distributed Hash Tables</vt:lpstr>
      <vt:lpstr>Chord</vt:lpstr>
      <vt:lpstr>Chord IDs &amp; Consistent Hashing</vt:lpstr>
      <vt:lpstr>Routing: “Finger Tables”</vt:lpstr>
      <vt:lpstr>Routing: “Finger Tables”</vt:lpstr>
      <vt:lpstr>Chord Assessment</vt:lpstr>
      <vt:lpstr>P2P</vt:lpstr>
      <vt:lpstr>BitTorrent</vt:lpstr>
      <vt:lpstr>BitTorrent</vt:lpstr>
      <vt:lpstr>BitTorrent</vt:lpstr>
      <vt:lpstr>BitTorrent</vt:lpstr>
      <vt:lpstr>BitTorrent</vt:lpstr>
      <vt:lpstr>BitTorrent</vt:lpstr>
      <vt:lpstr>BitTorrent</vt:lpstr>
      <vt:lpstr>Signalling Protocols: RTSP &amp; SIP</vt:lpstr>
      <vt:lpstr>Signaling Protocols</vt:lpstr>
      <vt:lpstr>Real-Time Streaming Protocol (RTSP)</vt:lpstr>
      <vt:lpstr>RTSP Integration</vt:lpstr>
      <vt:lpstr>Session Initiation Protocol (SIP)</vt:lpstr>
      <vt:lpstr>SIP Operation – Proxy Mode</vt:lpstr>
      <vt:lpstr>SIP Operation – Redirect Mode</vt:lpstr>
      <vt:lpstr>Summary</vt:lpstr>
    </vt:vector>
  </TitlesOfParts>
  <Company>UNIK</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Internet</dc:title>
  <dc:creator>Carsten Griwodz</dc:creator>
  <cp:lastModifiedBy>Carsten Griwodz</cp:lastModifiedBy>
  <cp:revision>1412</cp:revision>
  <cp:lastPrinted>2016-03-15T07:31:00Z</cp:lastPrinted>
  <dcterms:created xsi:type="dcterms:W3CDTF">2003-03-06T08:24:12Z</dcterms:created>
  <dcterms:modified xsi:type="dcterms:W3CDTF">2017-05-04T05:42:38Z</dcterms:modified>
</cp:coreProperties>
</file>