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notesMasterIdLst>
    <p:notesMasterId r:id="rId64"/>
  </p:notesMasterIdLst>
  <p:handoutMasterIdLst>
    <p:handoutMasterId r:id="rId65"/>
  </p:handoutMasterIdLst>
  <p:sldIdLst>
    <p:sldId id="461" r:id="rId2"/>
    <p:sldId id="644" r:id="rId3"/>
    <p:sldId id="615" r:id="rId4"/>
    <p:sldId id="616" r:id="rId5"/>
    <p:sldId id="617" r:id="rId6"/>
    <p:sldId id="618" r:id="rId7"/>
    <p:sldId id="619" r:id="rId8"/>
    <p:sldId id="673" r:id="rId9"/>
    <p:sldId id="674" r:id="rId10"/>
    <p:sldId id="670" r:id="rId11"/>
    <p:sldId id="651" r:id="rId12"/>
    <p:sldId id="666" r:id="rId13"/>
    <p:sldId id="656" r:id="rId14"/>
    <p:sldId id="657" r:id="rId15"/>
    <p:sldId id="667" r:id="rId16"/>
    <p:sldId id="659" r:id="rId17"/>
    <p:sldId id="650" r:id="rId18"/>
    <p:sldId id="668" r:id="rId19"/>
    <p:sldId id="646" r:id="rId20"/>
    <p:sldId id="647" r:id="rId21"/>
    <p:sldId id="665" r:id="rId22"/>
    <p:sldId id="660" r:id="rId23"/>
    <p:sldId id="661" r:id="rId24"/>
    <p:sldId id="662" r:id="rId25"/>
    <p:sldId id="663" r:id="rId26"/>
    <p:sldId id="669" r:id="rId27"/>
    <p:sldId id="682" r:id="rId28"/>
    <p:sldId id="683" r:id="rId29"/>
    <p:sldId id="613" r:id="rId30"/>
    <p:sldId id="671" r:id="rId31"/>
    <p:sldId id="620" r:id="rId32"/>
    <p:sldId id="621" r:id="rId33"/>
    <p:sldId id="622" r:id="rId34"/>
    <p:sldId id="623" r:id="rId35"/>
    <p:sldId id="624" r:id="rId36"/>
    <p:sldId id="625" r:id="rId37"/>
    <p:sldId id="626" r:id="rId38"/>
    <p:sldId id="627" r:id="rId39"/>
    <p:sldId id="628" r:id="rId40"/>
    <p:sldId id="629" r:id="rId41"/>
    <p:sldId id="630" r:id="rId42"/>
    <p:sldId id="631" r:id="rId43"/>
    <p:sldId id="645" r:id="rId44"/>
    <p:sldId id="677" r:id="rId45"/>
    <p:sldId id="678" r:id="rId46"/>
    <p:sldId id="679" r:id="rId47"/>
    <p:sldId id="672" r:id="rId48"/>
    <p:sldId id="632" r:id="rId49"/>
    <p:sldId id="633" r:id="rId50"/>
    <p:sldId id="634" r:id="rId51"/>
    <p:sldId id="635" r:id="rId52"/>
    <p:sldId id="636" r:id="rId53"/>
    <p:sldId id="637" r:id="rId54"/>
    <p:sldId id="638" r:id="rId55"/>
    <p:sldId id="639" r:id="rId56"/>
    <p:sldId id="640" r:id="rId57"/>
    <p:sldId id="641" r:id="rId58"/>
    <p:sldId id="642" r:id="rId59"/>
    <p:sldId id="643" r:id="rId60"/>
    <p:sldId id="675" r:id="rId61"/>
    <p:sldId id="680" r:id="rId62"/>
    <p:sldId id="676" r:id="rId63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F2A7A2FC-D19D-7D46-A07C-281D081AE212}">
          <p14:sldIdLst>
            <p14:sldId id="461"/>
          </p14:sldIdLst>
        </p14:section>
        <p14:section name="Applayer intro" id="{AC983DE4-EEA7-F945-8739-E918B3C2B307}">
          <p14:sldIdLst>
            <p14:sldId id="644"/>
            <p14:sldId id="615"/>
            <p14:sldId id="616"/>
            <p14:sldId id="617"/>
            <p14:sldId id="618"/>
            <p14:sldId id="619"/>
            <p14:sldId id="673"/>
            <p14:sldId id="674"/>
          </p14:sldIdLst>
        </p14:section>
        <p14:section name="DNS" id="{9C313686-38E2-C84C-8A73-68FDBC259301}">
          <p14:sldIdLst>
            <p14:sldId id="670"/>
            <p14:sldId id="651"/>
            <p14:sldId id="666"/>
            <p14:sldId id="656"/>
            <p14:sldId id="657"/>
            <p14:sldId id="667"/>
            <p14:sldId id="659"/>
            <p14:sldId id="650"/>
            <p14:sldId id="668"/>
            <p14:sldId id="646"/>
            <p14:sldId id="647"/>
            <p14:sldId id="665"/>
            <p14:sldId id="660"/>
            <p14:sldId id="661"/>
            <p14:sldId id="662"/>
            <p14:sldId id="663"/>
            <p14:sldId id="669"/>
            <p14:sldId id="682"/>
            <p14:sldId id="683"/>
            <p14:sldId id="613"/>
          </p14:sldIdLst>
        </p14:section>
        <p14:section name="HTTP / HTML" id="{A1C178FF-F1CD-314B-AC3E-CC7064949123}">
          <p14:sldIdLst>
            <p14:sldId id="671"/>
            <p14:sldId id="620"/>
            <p14:sldId id="621"/>
            <p14:sldId id="622"/>
            <p14:sldId id="623"/>
            <p14:sldId id="624"/>
            <p14:sldId id="625"/>
            <p14:sldId id="626"/>
            <p14:sldId id="627"/>
            <p14:sldId id="628"/>
            <p14:sldId id="629"/>
            <p14:sldId id="630"/>
            <p14:sldId id="631"/>
            <p14:sldId id="645"/>
            <p14:sldId id="677"/>
            <p14:sldId id="678"/>
            <p14:sldId id="679"/>
          </p14:sldIdLst>
        </p14:section>
        <p14:section name="Mail" id="{05229E6B-79C1-C647-9D09-E1D35F4EBCDD}">
          <p14:sldIdLst>
            <p14:sldId id="672"/>
            <p14:sldId id="632"/>
            <p14:sldId id="633"/>
            <p14:sldId id="634"/>
            <p14:sldId id="635"/>
            <p14:sldId id="636"/>
            <p14:sldId id="637"/>
            <p14:sldId id="638"/>
            <p14:sldId id="639"/>
            <p14:sldId id="640"/>
            <p14:sldId id="641"/>
            <p14:sldId id="642"/>
            <p14:sldId id="643"/>
            <p14:sldId id="675"/>
            <p14:sldId id="680"/>
            <p14:sldId id="6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FF4002"/>
    <a:srgbClr val="A3A3E1"/>
    <a:srgbClr val="CCFFCC"/>
    <a:srgbClr val="F99635"/>
    <a:srgbClr val="FF8000"/>
    <a:srgbClr val="D7212C"/>
    <a:srgbClr val="FDCD25"/>
    <a:srgbClr val="FFF4CB"/>
    <a:srgbClr val="FF33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83947" autoAdjust="0"/>
  </p:normalViewPr>
  <p:slideViewPr>
    <p:cSldViewPr>
      <p:cViewPr>
        <p:scale>
          <a:sx n="95" d="100"/>
          <a:sy n="95" d="100"/>
        </p:scale>
        <p:origin x="-1056" y="-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handoutMaster" Target="handoutMasters/handoutMaster1.xml"/><Relationship Id="rId66" Type="http://schemas.openxmlformats.org/officeDocument/2006/relationships/printerSettings" Target="printerSettings/printerSettings1.bin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45D9A20B-537F-284C-B866-9242820ABC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522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DD29E037-B1DD-4743-9384-70CA6E41B7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146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29E037-B1DD-4743-9384-70CA6E41B7C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950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043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800" dirty="0" smtClean="0"/>
              <a:t>E.g. RTP realizes some such functions; is part of the Java JDK…</a:t>
            </a:r>
          </a:p>
          <a:p>
            <a:r>
              <a:rPr lang="en-US" sz="2000" dirty="0" smtClean="0"/>
              <a:t>Basically no limits to the functionality of applications =&gt; lower-layer functionality can be built on top of the socket interface too (networks on top of networks…)</a:t>
            </a:r>
          </a:p>
          <a:p>
            <a:pPr lvl="1"/>
            <a:r>
              <a:rPr lang="en-US" sz="1800" dirty="0" smtClean="0"/>
              <a:t>Perhaps most obvious for real-time multimedia transmission</a:t>
            </a:r>
            <a:endParaRPr lang="en-US" sz="2000" dirty="0" smtClean="0"/>
          </a:p>
          <a:p>
            <a:r>
              <a:rPr lang="en-US" sz="2000" dirty="0" smtClean="0"/>
              <a:t>Upper-layer functionality can be separated in more and more layers…</a:t>
            </a:r>
          </a:p>
          <a:p>
            <a:r>
              <a:rPr lang="en-US" sz="2000" dirty="0" smtClean="0"/>
              <a:t>What follows: some things to keep in mind when developing an application-layer protocol; some example protocols (SMTP, HTTP)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29E037-B1DD-4743-9384-70CA6E41B7C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702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recent option: send host-local format</a:t>
            </a:r>
            <a:r>
              <a:rPr lang="en-US" baseline="0" dirty="0" smtClean="0"/>
              <a:t> with hints, translate if necessary on reception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29E037-B1DD-4743-9384-70CA6E41B7C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44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SRI /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SRI International -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Stanford Research Institute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29E037-B1DD-4743-9384-70CA6E41B7C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53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ICANN</a:t>
            </a:r>
            <a:r>
              <a:rPr lang="en-US" baseline="0" dirty="0" smtClean="0"/>
              <a:t> – US </a:t>
            </a:r>
            <a:r>
              <a:rPr lang="en-US" baseline="0" dirty="0" err="1" smtClean="0"/>
              <a:t>dept</a:t>
            </a:r>
            <a:r>
              <a:rPr lang="en-US" baseline="0" dirty="0" smtClean="0"/>
              <a:t> commerce has decided !!!!!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29E037-B1DD-4743-9384-70CA6E41B7CB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365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CORRECT THIS !!!!!!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29E037-B1DD-4743-9384-70CA6E41B7CB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508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r-IN" sz="1200" dirty="0" smtClean="0">
                <a:latin typeface="Courier New"/>
                <a:cs typeface="Courier New"/>
              </a:rPr>
              <a:t>201</a:t>
            </a:r>
            <a:r>
              <a:rPr lang="nb-NO" sz="1200" dirty="0" smtClean="0">
                <a:latin typeface="Courier New"/>
                <a:cs typeface="Courier New"/>
              </a:rPr>
              <a:t>7</a:t>
            </a:r>
            <a:r>
              <a:rPr lang="mr-IN" sz="1200" dirty="0" smtClean="0">
                <a:latin typeface="Courier New"/>
                <a:cs typeface="Courier New"/>
              </a:rPr>
              <a:t>0</a:t>
            </a:r>
            <a:r>
              <a:rPr lang="nb-NO" sz="1200" dirty="0" smtClean="0">
                <a:latin typeface="Courier New"/>
                <a:cs typeface="Courier New"/>
              </a:rPr>
              <a:t>30312</a:t>
            </a:r>
            <a:r>
              <a:rPr lang="mr-IN" sz="1200" dirty="0" smtClean="0">
                <a:latin typeface="Courier New"/>
                <a:cs typeface="Courier New"/>
              </a:rPr>
              <a:t> –</a:t>
            </a:r>
            <a:r>
              <a:rPr lang="nb-NO" sz="1200" baseline="0" dirty="0" smtClean="0">
                <a:latin typeface="Courier New"/>
                <a:cs typeface="Courier New"/>
              </a:rPr>
              <a:t> </a:t>
            </a:r>
            <a:r>
              <a:rPr lang="nb-NO" sz="1200" baseline="0" dirty="0" err="1" smtClean="0">
                <a:latin typeface="Courier New"/>
                <a:cs typeface="Courier New"/>
              </a:rPr>
              <a:t>serial</a:t>
            </a:r>
            <a:r>
              <a:rPr lang="nb-NO" sz="1200" baseline="0" dirty="0" smtClean="0">
                <a:latin typeface="Courier New"/>
                <a:cs typeface="Courier New"/>
              </a:rPr>
              <a:t> </a:t>
            </a:r>
            <a:r>
              <a:rPr lang="nb-NO" sz="1200" baseline="0" dirty="0" err="1" smtClean="0">
                <a:latin typeface="Courier New"/>
                <a:cs typeface="Courier New"/>
              </a:rPr>
              <a:t>number</a:t>
            </a:r>
            <a:r>
              <a:rPr lang="nb-NO" sz="1200" baseline="0" dirty="0" smtClean="0">
                <a:latin typeface="Courier New"/>
                <a:cs typeface="Courier New"/>
              </a:rPr>
              <a:t> by date</a:t>
            </a:r>
          </a:p>
          <a:p>
            <a:r>
              <a:rPr lang="nb-NO" sz="1200" baseline="0" dirty="0" err="1" smtClean="0">
                <a:latin typeface="Courier New"/>
                <a:cs typeface="Courier New"/>
              </a:rPr>
              <a:t>refresh</a:t>
            </a:r>
            <a:r>
              <a:rPr lang="nb-NO" sz="1200" baseline="0" dirty="0" smtClean="0">
                <a:latin typeface="Courier New"/>
                <a:cs typeface="Courier New"/>
              </a:rPr>
              <a:t> tim</a:t>
            </a:r>
            <a:r>
              <a:rPr lang="en-US" sz="1200" baseline="0" dirty="0" smtClean="0">
                <a:latin typeface="Times New Roman" charset="0"/>
                <a:cs typeface="ＭＳ Ｐゴシック" charset="0"/>
              </a:rPr>
              <a:t>e</a:t>
            </a:r>
          </a:p>
          <a:p>
            <a:r>
              <a:rPr lang="en-US" sz="1200" baseline="0" dirty="0" smtClean="0">
                <a:latin typeface="Times New Roman" charset="0"/>
                <a:cs typeface="ＭＳ Ｐゴシック" charset="0"/>
              </a:rPr>
              <a:t>retry time</a:t>
            </a:r>
            <a:r>
              <a:rPr lang="nb-NO" sz="1200" baseline="0" dirty="0" smtClean="0">
                <a:latin typeface="Courier New"/>
                <a:cs typeface="Courier New"/>
              </a:rPr>
              <a:t> (time to </a:t>
            </a:r>
            <a:r>
              <a:rPr lang="nb-NO" sz="1200" baseline="0" dirty="0" err="1" smtClean="0">
                <a:latin typeface="Courier New"/>
                <a:cs typeface="Courier New"/>
              </a:rPr>
              <a:t>wait</a:t>
            </a:r>
            <a:r>
              <a:rPr lang="nb-NO" sz="1200" baseline="0" dirty="0" smtClean="0">
                <a:latin typeface="Courier New"/>
                <a:cs typeface="Courier New"/>
              </a:rPr>
              <a:t> </a:t>
            </a:r>
            <a:r>
              <a:rPr lang="nb-NO" sz="1200" baseline="0" dirty="0" err="1" smtClean="0">
                <a:latin typeface="Courier New"/>
                <a:cs typeface="Courier New"/>
              </a:rPr>
              <a:t>after</a:t>
            </a:r>
            <a:r>
              <a:rPr lang="nb-NO" sz="1200" baseline="0" dirty="0" smtClean="0">
                <a:latin typeface="Courier New"/>
                <a:cs typeface="Courier New"/>
              </a:rPr>
              <a:t> </a:t>
            </a:r>
            <a:r>
              <a:rPr lang="nb-NO" sz="1200" baseline="0" dirty="0" err="1" smtClean="0">
                <a:latin typeface="Courier New"/>
                <a:cs typeface="Courier New"/>
              </a:rPr>
              <a:t>zone</a:t>
            </a:r>
            <a:r>
              <a:rPr lang="nb-NO" sz="1200" baseline="0" dirty="0" smtClean="0">
                <a:latin typeface="Courier New"/>
                <a:cs typeface="Courier New"/>
              </a:rPr>
              <a:t> file </a:t>
            </a:r>
            <a:r>
              <a:rPr lang="nb-NO" sz="1200" baseline="0" dirty="0" err="1" smtClean="0">
                <a:latin typeface="Courier New"/>
                <a:cs typeface="Courier New"/>
              </a:rPr>
              <a:t>fetch</a:t>
            </a:r>
            <a:r>
              <a:rPr lang="nb-NO" sz="1200" baseline="0" dirty="0" smtClean="0">
                <a:latin typeface="Courier New"/>
                <a:cs typeface="Courier New"/>
              </a:rPr>
              <a:t> </a:t>
            </a:r>
            <a:r>
              <a:rPr lang="nb-NO" sz="1200" baseline="0" dirty="0" err="1" smtClean="0">
                <a:latin typeface="Courier New"/>
                <a:cs typeface="Courier New"/>
              </a:rPr>
              <a:t>failure</a:t>
            </a:r>
            <a:r>
              <a:rPr lang="nb-NO" sz="1200" baseline="0" dirty="0" smtClean="0">
                <a:latin typeface="Courier New"/>
                <a:cs typeface="Courier New"/>
              </a:rPr>
              <a:t>)</a:t>
            </a:r>
          </a:p>
          <a:p>
            <a:r>
              <a:rPr lang="nb-NO" sz="1200" baseline="0" dirty="0" err="1" smtClean="0">
                <a:latin typeface="Courier New"/>
                <a:cs typeface="Courier New"/>
              </a:rPr>
              <a:t>expiration</a:t>
            </a:r>
            <a:r>
              <a:rPr lang="nb-NO" sz="1200" baseline="0" dirty="0" smtClean="0">
                <a:latin typeface="Courier New"/>
                <a:cs typeface="Courier New"/>
              </a:rPr>
              <a:t> time</a:t>
            </a:r>
          </a:p>
          <a:p>
            <a:r>
              <a:rPr lang="nb-NO" sz="1200" baseline="0" dirty="0" smtClean="0">
                <a:latin typeface="Courier New"/>
                <a:cs typeface="Courier New"/>
              </a:rPr>
              <a:t>min TTL</a:t>
            </a:r>
          </a:p>
          <a:p>
            <a:r>
              <a:rPr lang="nb-NO" sz="1200" baseline="0" dirty="0" smtClean="0">
                <a:latin typeface="Courier New"/>
                <a:cs typeface="Courier New"/>
              </a:rPr>
              <a:t>CNAME: </a:t>
            </a:r>
            <a:r>
              <a:rPr lang="nb-NO" sz="1200" baseline="0" dirty="0" err="1" smtClean="0">
                <a:latin typeface="Courier New"/>
                <a:cs typeface="Courier New"/>
              </a:rPr>
              <a:t>canonical</a:t>
            </a:r>
            <a:r>
              <a:rPr lang="nb-NO" sz="1200" baseline="0" dirty="0" smtClean="0">
                <a:latin typeface="Courier New"/>
                <a:cs typeface="Courier New"/>
              </a:rPr>
              <a:t> </a:t>
            </a:r>
            <a:r>
              <a:rPr lang="nb-NO" sz="1200" baseline="0" dirty="0" err="1" smtClean="0">
                <a:latin typeface="Courier New"/>
                <a:cs typeface="Courier New"/>
              </a:rPr>
              <a:t>name</a:t>
            </a:r>
            <a:r>
              <a:rPr lang="nb-NO" sz="1200" baseline="0" dirty="0" smtClean="0">
                <a:latin typeface="Courier New"/>
                <a:cs typeface="Courier New"/>
              </a:rPr>
              <a:t> (an alias)</a:t>
            </a:r>
            <a:endParaRPr lang="en-US" sz="1200" baseline="0" dirty="0" smtClean="0">
              <a:latin typeface="Times New Roman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29E037-B1DD-4743-9384-70CA6E41B7CB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589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 smtClean="0">
              <a:latin typeface="Times New Roman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29E037-B1DD-4743-9384-70CA6E41B7CB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589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persistent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varig</a:t>
            </a:r>
            <a:r>
              <a:rPr lang="en-US" baseline="0" dirty="0" smtClean="0"/>
              <a:t> / </a:t>
            </a:r>
            <a:r>
              <a:rPr lang="en-US" baseline="0" dirty="0" err="1" smtClean="0"/>
              <a:t>bestandig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29E037-B1DD-4743-9384-70CA6E41B7CB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189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38175" y="1708150"/>
            <a:ext cx="7772400" cy="1462088"/>
          </a:xfrm>
        </p:spPr>
        <p:txBody>
          <a:bodyPr rIns="91440"/>
          <a:lstStyle>
            <a:lvl1pPr algn="ctr">
              <a:defRPr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5150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Ins="91440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nb-NO" smtClean="0"/>
              <a:t>Click to edit Master subtitle style</a:t>
            </a:r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725613" y="6654800"/>
            <a:ext cx="5113337" cy="2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25200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charset="0"/>
              </a:rPr>
              <a:t>INF3190</a:t>
            </a:r>
            <a:r>
              <a:rPr lang="en-US" sz="900" baseline="0" dirty="0" smtClean="0">
                <a:solidFill>
                  <a:srgbClr val="000000"/>
                </a:solidFill>
                <a:latin typeface="Arial" charset="0"/>
              </a:rPr>
              <a:t> – Data Communication</a:t>
            </a:r>
            <a:endParaRPr lang="en-US" sz="9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" name="Picture 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2163" y="6665913"/>
            <a:ext cx="1966912" cy="168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Picture 38" descr="Picture2"/>
          <p:cNvPicPr>
            <a:picLocks noChangeAspect="1" noChangeArrowheads="1"/>
          </p:cNvPicPr>
          <p:nvPr/>
        </p:nvPicPr>
        <p:blipFill>
          <a:blip r:embed="rId3"/>
          <a:srcRect r="67514"/>
          <a:stretch>
            <a:fillRect/>
          </a:stretch>
        </p:blipFill>
        <p:spPr bwMode="auto">
          <a:xfrm>
            <a:off x="15875" y="6572250"/>
            <a:ext cx="29473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1"/>
          <p:cNvSpPr>
            <a:spLocks noChangeArrowheads="1"/>
          </p:cNvSpPr>
          <p:nvPr/>
        </p:nvSpPr>
        <p:spPr bwMode="gray">
          <a:xfrm flipV="1">
            <a:off x="311150" y="6588125"/>
            <a:ext cx="8821738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246063" y="6630988"/>
            <a:ext cx="14922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25200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</a:rPr>
              <a:t>University of Oslo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urostile"/>
                <a:cs typeface="Eurostile"/>
              </a:defRPr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576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A29C21-4605-924F-A079-2D0340AA88B2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1056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A37B57-12BB-EE40-B12F-0758C29EA9A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6472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A37B57-12BB-EE40-B12F-0758C29EA9A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2178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12738" y="127000"/>
            <a:ext cx="87979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3600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51405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504" y="866775"/>
            <a:ext cx="8928992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514059" name="Text Box 11"/>
          <p:cNvSpPr txBox="1">
            <a:spLocks noChangeArrowheads="1"/>
          </p:cNvSpPr>
          <p:nvPr/>
        </p:nvSpPr>
        <p:spPr bwMode="auto">
          <a:xfrm>
            <a:off x="1725613" y="6654800"/>
            <a:ext cx="5113337" cy="2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25200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charset="0"/>
              </a:rPr>
              <a:t>INF3190</a:t>
            </a:r>
            <a:r>
              <a:rPr lang="en-US" sz="900" baseline="0" dirty="0" smtClean="0">
                <a:solidFill>
                  <a:srgbClr val="000000"/>
                </a:solidFill>
                <a:latin typeface="Arial" charset="0"/>
              </a:rPr>
              <a:t> – Data Communication</a:t>
            </a:r>
            <a:endParaRPr lang="en-US" sz="9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14079" name="Picture 3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2163" y="6665913"/>
            <a:ext cx="1966912" cy="168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4086" name="Picture 38" descr="Picture2"/>
          <p:cNvPicPr>
            <a:picLocks noChangeAspect="1" noChangeArrowheads="1"/>
          </p:cNvPicPr>
          <p:nvPr/>
        </p:nvPicPr>
        <p:blipFill>
          <a:blip r:embed="rId8"/>
          <a:srcRect r="67514"/>
          <a:stretch>
            <a:fillRect/>
          </a:stretch>
        </p:blipFill>
        <p:spPr bwMode="auto">
          <a:xfrm>
            <a:off x="15875" y="6572250"/>
            <a:ext cx="29473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069" name="Rectangle 21"/>
          <p:cNvSpPr>
            <a:spLocks noChangeArrowheads="1"/>
          </p:cNvSpPr>
          <p:nvPr/>
        </p:nvSpPr>
        <p:spPr bwMode="gray">
          <a:xfrm flipV="1">
            <a:off x="311150" y="6588125"/>
            <a:ext cx="8821738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514087" name="Text Box 39"/>
          <p:cNvSpPr txBox="1">
            <a:spLocks noChangeArrowheads="1"/>
          </p:cNvSpPr>
          <p:nvPr/>
        </p:nvSpPr>
        <p:spPr bwMode="auto">
          <a:xfrm>
            <a:off x="246063" y="6630988"/>
            <a:ext cx="14922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25200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</a:rPr>
              <a:t>University of Oslo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0" r:id="rId2"/>
    <p:sldLayoutId id="2147483681" r:id="rId3"/>
    <p:sldLayoutId id="2147483682" r:id="rId4"/>
    <p:sldLayoutId id="2147483683" r:id="rId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120000"/>
        <a:buFont typeface="Wingdings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Tahoma" charset="0"/>
        <a:buChar char="−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charset="2"/>
        <a:buChar char="§"/>
        <a:defRPr sz="19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2"/>
        <a:buChar char="q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2"/>
        <a:buChar char="q"/>
        <a:defRPr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2"/>
        <a:buChar char="q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2"/>
        <a:buChar char="q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2"/>
        <a:buChar char="q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griff@ifi.uio.no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microsoft.com/office/2007/relationships/hdphoto" Target="../media/hdphoto1.wdp"/><Relationship Id="rId6" Type="http://schemas.openxmlformats.org/officeDocument/2006/relationships/image" Target="../media/image7.png"/><Relationship Id="rId7" Type="http://schemas.microsoft.com/office/2007/relationships/hdphoto" Target="../media/hdphoto2.wdp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microsoft.com/office/2007/relationships/hdphoto" Target="../media/hdphoto1.wdp"/><Relationship Id="rId6" Type="http://schemas.openxmlformats.org/officeDocument/2006/relationships/image" Target="../media/image7.png"/><Relationship Id="rId7" Type="http://schemas.microsoft.com/office/2007/relationships/hdphoto" Target="../media/hdphoto3.wdp"/><Relationship Id="rId8" Type="http://schemas.microsoft.com/office/2007/relationships/hdphoto" Target="../media/hdphoto4.wdp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tif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dirty="0" smtClean="0">
                <a:cs typeface="+mj-cs"/>
              </a:rPr>
              <a:t>INF3190 – Application Layer</a:t>
            </a:r>
            <a:br>
              <a:rPr lang="en-US" dirty="0" smtClean="0">
                <a:cs typeface="+mj-cs"/>
              </a:rPr>
            </a:br>
            <a:r>
              <a:rPr lang="en-US" dirty="0" smtClean="0"/>
              <a:t>DNS, Web, Mail</a:t>
            </a:r>
            <a:endParaRPr lang="en-US" dirty="0" smtClean="0">
              <a:cs typeface="+mj-cs"/>
            </a:endParaRP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279104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cs typeface="+mn-cs"/>
              </a:rPr>
              <a:t>Carsten Griwodz</a:t>
            </a:r>
          </a:p>
          <a:p>
            <a:pPr eaLnBrk="1" hangingPunct="1">
              <a:defRPr/>
            </a:pPr>
            <a:r>
              <a:rPr lang="en-US" sz="2000" dirty="0" smtClean="0">
                <a:cs typeface="+mn-cs"/>
              </a:rPr>
              <a:t>Email: </a:t>
            </a:r>
            <a:r>
              <a:rPr lang="en-US" sz="2000" dirty="0" smtClean="0">
                <a:cs typeface="+mn-cs"/>
                <a:hlinkClick r:id="rId3"/>
              </a:rPr>
              <a:t>griff@ifi.uio.no</a:t>
            </a:r>
            <a:endParaRPr lang="en-US" sz="2000" dirty="0" smtClean="0">
              <a:cs typeface="+mn-cs"/>
            </a:endParaRP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DNS</a:t>
            </a:r>
          </a:p>
          <a:p>
            <a:r>
              <a:rPr lang="en-US" dirty="0" smtClean="0"/>
              <a:t>Domain Name System</a:t>
            </a:r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ctrTitle"/>
          </p:nvPr>
        </p:nvSpPr>
        <p:spPr>
          <a:xfrm>
            <a:off x="638175" y="1628800"/>
            <a:ext cx="7772400" cy="146208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Application layer</a:t>
            </a:r>
            <a:br>
              <a:rPr lang="en-US" dirty="0" smtClean="0"/>
            </a:br>
            <a:r>
              <a:rPr lang="en-US" sz="2400" i="1" dirty="0" smtClean="0"/>
              <a:t>in the TCP/IP stack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59195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connect to a remote computer?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07504" y="836712"/>
            <a:ext cx="8928992" cy="564832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Connect to &lt;</a:t>
            </a:r>
            <a:r>
              <a:rPr lang="en-US" sz="2400" dirty="0" err="1" smtClean="0"/>
              <a:t>hostname,port</a:t>
            </a:r>
            <a:r>
              <a:rPr lang="en-US" sz="2400" dirty="0" smtClean="0"/>
              <a:t>&gt;</a:t>
            </a:r>
          </a:p>
          <a:p>
            <a:r>
              <a:rPr lang="en-US" sz="2000" dirty="0" smtClean="0"/>
              <a:t>e.g. </a:t>
            </a:r>
            <a:r>
              <a:rPr lang="en-US" sz="2000" dirty="0" smtClean="0">
                <a:latin typeface="Courier"/>
                <a:cs typeface="Courier"/>
              </a:rPr>
              <a:t>telnet 127.0.0.1 23</a:t>
            </a:r>
            <a:br>
              <a:rPr lang="en-US" sz="2000" dirty="0" smtClean="0">
                <a:latin typeface="Courier"/>
                <a:cs typeface="Courier"/>
              </a:rPr>
            </a:br>
            <a:r>
              <a:rPr lang="en-US" sz="2000" dirty="0" smtClean="0"/>
              <a:t>talking to my own machine</a:t>
            </a:r>
            <a:br>
              <a:rPr lang="en-US" sz="2000" dirty="0" smtClean="0"/>
            </a:br>
            <a:r>
              <a:rPr lang="en-US" sz="2000" dirty="0" smtClean="0"/>
              <a:t>obviously: used all the time, esp. since DHCP screws up your other addresses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or </a:t>
            </a:r>
            <a:r>
              <a:rPr lang="en-US" sz="2000" dirty="0" err="1" smtClean="0">
                <a:latin typeface="Courier"/>
                <a:cs typeface="Courier"/>
              </a:rPr>
              <a:t>wget</a:t>
            </a:r>
            <a:r>
              <a:rPr lang="en-US" sz="2000" dirty="0" smtClean="0">
                <a:latin typeface="Courier"/>
                <a:cs typeface="Courier"/>
              </a:rPr>
              <a:t> http://173.194.39.31:80/</a:t>
            </a:r>
            <a:br>
              <a:rPr lang="en-US" sz="2000" dirty="0" smtClean="0">
                <a:latin typeface="Courier"/>
                <a:cs typeface="Courier"/>
              </a:rPr>
            </a:br>
            <a:r>
              <a:rPr lang="en-US" sz="2000" dirty="0" smtClean="0"/>
              <a:t>talking to one of </a:t>
            </a:r>
            <a:r>
              <a:rPr lang="en-US" sz="2000" dirty="0"/>
              <a:t>G</a:t>
            </a:r>
            <a:r>
              <a:rPr lang="en-US" sz="2000" dirty="0" smtClean="0"/>
              <a:t>oogle’s machines</a:t>
            </a:r>
            <a:br>
              <a:rPr lang="en-US" sz="2000" dirty="0" smtClean="0"/>
            </a:br>
            <a:r>
              <a:rPr lang="en-US" sz="2000" dirty="0" smtClean="0"/>
              <a:t>possible to remember</a:t>
            </a:r>
          </a:p>
          <a:p>
            <a:endParaRPr lang="en-US" sz="2000" dirty="0" smtClean="0"/>
          </a:p>
          <a:p>
            <a:r>
              <a:rPr lang="en-US" sz="2000" dirty="0" smtClean="0"/>
              <a:t>or </a:t>
            </a:r>
            <a:r>
              <a:rPr lang="en-US" sz="2000" dirty="0" err="1" smtClean="0">
                <a:latin typeface="Courier"/>
                <a:cs typeface="Courier"/>
              </a:rPr>
              <a:t>ssh</a:t>
            </a:r>
            <a:r>
              <a:rPr lang="en-US" sz="2000" dirty="0" smtClean="0">
                <a:latin typeface="Courier"/>
                <a:cs typeface="Courier"/>
              </a:rPr>
              <a:t> 9.228.93.3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trying to talk to a desktop that had this address in 1995</a:t>
            </a:r>
            <a:br>
              <a:rPr lang="en-US" sz="2000" dirty="0" smtClean="0"/>
            </a:br>
            <a:r>
              <a:rPr lang="en-US" sz="2000" dirty="0" smtClean="0"/>
              <a:t>impossible to remember unless you’ve typed it 100 times a day</a:t>
            </a:r>
          </a:p>
          <a:p>
            <a:endParaRPr lang="en-US" sz="2000" dirty="0"/>
          </a:p>
          <a:p>
            <a:r>
              <a:rPr lang="en-US" sz="2000" dirty="0" smtClean="0"/>
              <a:t>If you want short names, write them into /</a:t>
            </a:r>
            <a:r>
              <a:rPr lang="en-US" sz="2000" dirty="0" err="1" smtClean="0"/>
              <a:t>etc</a:t>
            </a:r>
            <a:r>
              <a:rPr lang="en-US" sz="2000" dirty="0" smtClean="0"/>
              <a:t>/hosts</a:t>
            </a:r>
          </a:p>
          <a:p>
            <a:r>
              <a:rPr lang="en-US" sz="2000" dirty="0" smtClean="0"/>
              <a:t>originally globally maintained by SRI, changes re-distributed by email</a:t>
            </a:r>
            <a:br>
              <a:rPr lang="en-US" sz="2000" dirty="0" smtClean="0"/>
            </a:br>
            <a:r>
              <a:rPr lang="en-US" sz="2000" dirty="0" smtClean="0"/>
              <a:t> and ftp (no more, ancient history)</a:t>
            </a:r>
          </a:p>
          <a:p>
            <a:endParaRPr lang="en-US" sz="2000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595656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connect to a remote computer?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Use “reasonable” names</a:t>
            </a:r>
          </a:p>
          <a:p>
            <a:r>
              <a:rPr lang="en-US" sz="2000" dirty="0" smtClean="0"/>
              <a:t>e.g.</a:t>
            </a:r>
            <a:br>
              <a:rPr lang="en-US" sz="2000" dirty="0" smtClean="0"/>
            </a:br>
            <a:r>
              <a:rPr lang="en-US" sz="2000" dirty="0" err="1" smtClean="0">
                <a:latin typeface="Courier"/>
                <a:cs typeface="Courier"/>
              </a:rPr>
              <a:t>ssh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en-US" sz="2000" dirty="0" err="1" smtClean="0">
                <a:latin typeface="Courier"/>
                <a:cs typeface="Courier"/>
              </a:rPr>
              <a:t>login.ifi.uio.no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 smtClean="0">
                <a:latin typeface="Courier"/>
                <a:cs typeface="Courier"/>
              </a:rPr>
              <a:t>wget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en-US" sz="2000" dirty="0" err="1" smtClean="0">
                <a:latin typeface="Courier"/>
                <a:cs typeface="Courier"/>
              </a:rPr>
              <a:t>www.google.com</a:t>
            </a:r>
            <a:endParaRPr lang="en-US" sz="2000" dirty="0" smtClean="0">
              <a:latin typeface="Courier"/>
              <a:cs typeface="Courier"/>
            </a:endParaRPr>
          </a:p>
          <a:p>
            <a:endParaRPr lang="en-US" sz="2000" dirty="0"/>
          </a:p>
          <a:p>
            <a:r>
              <a:rPr lang="en-US" sz="2000" dirty="0" smtClean="0"/>
              <a:t>not only easier to remember</a:t>
            </a:r>
          </a:p>
          <a:p>
            <a:r>
              <a:rPr lang="en-US" sz="2000" dirty="0" smtClean="0"/>
              <a:t>reflects also </a:t>
            </a:r>
            <a:r>
              <a:rPr lang="en-US" sz="2000" dirty="0" err="1" smtClean="0"/>
              <a:t>organisation</a:t>
            </a:r>
            <a:r>
              <a:rPr lang="en-US" sz="2000" dirty="0" smtClean="0"/>
              <a:t> structures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although the hierarchical structure may not fulfill all purposes</a:t>
            </a:r>
          </a:p>
          <a:p>
            <a:r>
              <a:rPr lang="en-US" sz="2000" dirty="0" smtClean="0"/>
              <a:t>somewhat related to physical network structure, at least locally</a:t>
            </a:r>
          </a:p>
          <a:p>
            <a:endParaRPr lang="en-US" sz="2000" dirty="0"/>
          </a:p>
          <a:p>
            <a:pPr marL="0" lvl="1" indent="0">
              <a:buSzPct val="120000"/>
              <a:buNone/>
            </a:pPr>
            <a:r>
              <a:rPr lang="en-US" dirty="0"/>
              <a:t>Domain Name System (DNS)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288841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at a High-Level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Domain Name System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Hierarchical </a:t>
            </a:r>
            <a:r>
              <a:rPr lang="en-US" sz="2400" dirty="0"/>
              <a:t>namespace</a:t>
            </a:r>
          </a:p>
          <a:p>
            <a:pPr marL="457200" lvl="1" indent="0">
              <a:buNone/>
            </a:pPr>
            <a:r>
              <a:rPr lang="en-US" sz="2000" dirty="0"/>
              <a:t>As opposed to original, flat namespace</a:t>
            </a:r>
          </a:p>
          <a:p>
            <a:pPr marL="457200" lvl="1" indent="0">
              <a:buNone/>
            </a:pPr>
            <a:r>
              <a:rPr lang="en-US" sz="2000" dirty="0"/>
              <a:t>e.g. .com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 err="1">
                <a:sym typeface="Wingdings" pitchFamily="2" charset="2"/>
              </a:rPr>
              <a:t>google.com</a:t>
            </a:r>
            <a:r>
              <a:rPr lang="en-US" sz="2000" dirty="0">
                <a:sym typeface="Wingdings" pitchFamily="2" charset="2"/>
              </a:rPr>
              <a:t>  </a:t>
            </a:r>
            <a:r>
              <a:rPr lang="en-US" sz="2000" dirty="0" err="1">
                <a:sym typeface="Wingdings" pitchFamily="2" charset="2"/>
              </a:rPr>
              <a:t>mail.google.com</a:t>
            </a:r>
            <a:endParaRPr lang="en-US" sz="2000" dirty="0">
              <a:sym typeface="Wingdings" pitchFamily="2" charset="2"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Distributed </a:t>
            </a:r>
            <a:r>
              <a:rPr lang="en-US" sz="2400" dirty="0" smtClean="0"/>
              <a:t>database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Simple client/server architecture</a:t>
            </a:r>
          </a:p>
          <a:p>
            <a:pPr lvl="1"/>
            <a:r>
              <a:rPr lang="en-US" sz="2000" dirty="0" smtClean="0"/>
              <a:t>UDP or TCP port 53</a:t>
            </a:r>
          </a:p>
          <a:p>
            <a:pPr lvl="1"/>
            <a:r>
              <a:rPr lang="en-US" sz="2000" dirty="0" smtClean="0"/>
              <a:t>servers must use TCP nowadays</a:t>
            </a:r>
          </a:p>
          <a:p>
            <a:pPr lvl="1"/>
            <a:r>
              <a:rPr lang="en-US" sz="2000" dirty="0" smtClean="0"/>
              <a:t>clients using TCP are mostly rejected</a:t>
            </a:r>
          </a:p>
          <a:p>
            <a:pPr lvl="2"/>
            <a:r>
              <a:rPr lang="en-US" sz="1600" dirty="0" smtClean="0"/>
              <a:t>reduces server load</a:t>
            </a:r>
          </a:p>
          <a:p>
            <a:pPr lvl="2"/>
            <a:r>
              <a:rPr lang="en-US" sz="1600" dirty="0" smtClean="0"/>
              <a:t>is a security problem</a:t>
            </a:r>
          </a:p>
        </p:txBody>
      </p:sp>
    </p:spTree>
    <p:extLst>
      <p:ext uri="{BB962C8B-B14F-4D97-AF65-F5344CB8AC3E}">
        <p14:creationId xmlns:p14="http://schemas.microsoft.com/office/powerpoint/2010/main" val="2035473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Hierarchy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63867" y="980728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Root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64237" y="201934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edu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332645" y="2019346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468380" y="2019346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gov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19155" y="2019346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mil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467338" y="2019346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org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07531" y="2019346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net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501581" y="2019346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uk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380835" y="2019346"/>
            <a:ext cx="523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8122230" y="2019346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etc.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435055" y="3094655"/>
            <a:ext cx="593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uio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224035" y="3094654"/>
            <a:ext cx="755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hioa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258546" y="4215887"/>
            <a:ext cx="423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ifi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164754" y="4215887"/>
            <a:ext cx="853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smtp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8092532" y="4215887"/>
            <a:ext cx="845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imap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237576" y="5478638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www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274942" y="5478638"/>
            <a:ext cx="83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login</a:t>
            </a:r>
            <a:endParaRPr lang="en-US" sz="2400" dirty="0"/>
          </a:p>
        </p:txBody>
      </p:sp>
      <p:cxnSp>
        <p:nvCxnSpPr>
          <p:cNvPr id="24" name="Straight Connector 23"/>
          <p:cNvCxnSpPr>
            <a:stCxn id="5" idx="2"/>
            <a:endCxn id="6" idx="0"/>
          </p:cNvCxnSpPr>
          <p:nvPr/>
        </p:nvCxnSpPr>
        <p:spPr>
          <a:xfrm flipH="1">
            <a:off x="1613852" y="1442393"/>
            <a:ext cx="2767758" cy="576953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2"/>
            <a:endCxn id="7" idx="0"/>
          </p:cNvCxnSpPr>
          <p:nvPr/>
        </p:nvCxnSpPr>
        <p:spPr>
          <a:xfrm flipH="1">
            <a:off x="2715924" y="1442393"/>
            <a:ext cx="1665686" cy="576953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" idx="2"/>
            <a:endCxn id="8" idx="0"/>
          </p:cNvCxnSpPr>
          <p:nvPr/>
        </p:nvCxnSpPr>
        <p:spPr>
          <a:xfrm flipH="1">
            <a:off x="3809179" y="1442393"/>
            <a:ext cx="572431" cy="576953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" idx="2"/>
            <a:endCxn id="9" idx="0"/>
          </p:cNvCxnSpPr>
          <p:nvPr/>
        </p:nvCxnSpPr>
        <p:spPr>
          <a:xfrm>
            <a:off x="4381610" y="1442393"/>
            <a:ext cx="427048" cy="576953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5" idx="2"/>
            <a:endCxn id="10" idx="0"/>
          </p:cNvCxnSpPr>
          <p:nvPr/>
        </p:nvCxnSpPr>
        <p:spPr>
          <a:xfrm>
            <a:off x="4381610" y="1442393"/>
            <a:ext cx="1400879" cy="576953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5" idx="2"/>
            <a:endCxn id="11" idx="0"/>
          </p:cNvCxnSpPr>
          <p:nvPr/>
        </p:nvCxnSpPr>
        <p:spPr>
          <a:xfrm flipH="1">
            <a:off x="513865" y="1442393"/>
            <a:ext cx="3867745" cy="576953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5" idx="2"/>
            <a:endCxn id="12" idx="0"/>
          </p:cNvCxnSpPr>
          <p:nvPr/>
        </p:nvCxnSpPr>
        <p:spPr>
          <a:xfrm>
            <a:off x="4381610" y="1442393"/>
            <a:ext cx="2375009" cy="576953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5" idx="2"/>
            <a:endCxn id="13" idx="0"/>
          </p:cNvCxnSpPr>
          <p:nvPr/>
        </p:nvCxnSpPr>
        <p:spPr>
          <a:xfrm>
            <a:off x="4381610" y="1442393"/>
            <a:ext cx="3260925" cy="576953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5" idx="2"/>
            <a:endCxn id="14" idx="0"/>
          </p:cNvCxnSpPr>
          <p:nvPr/>
        </p:nvCxnSpPr>
        <p:spPr>
          <a:xfrm>
            <a:off x="4381610" y="1442393"/>
            <a:ext cx="4080617" cy="576953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15" idx="0"/>
          </p:cNvCxnSpPr>
          <p:nvPr/>
        </p:nvCxnSpPr>
        <p:spPr>
          <a:xfrm flipH="1">
            <a:off x="6731921" y="2576608"/>
            <a:ext cx="1021690" cy="518047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16" idx="0"/>
          </p:cNvCxnSpPr>
          <p:nvPr/>
        </p:nvCxnSpPr>
        <p:spPr>
          <a:xfrm>
            <a:off x="7753609" y="2576608"/>
            <a:ext cx="848069" cy="518046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5" idx="2"/>
            <a:endCxn id="17" idx="0"/>
          </p:cNvCxnSpPr>
          <p:nvPr/>
        </p:nvCxnSpPr>
        <p:spPr>
          <a:xfrm flipH="1">
            <a:off x="6470503" y="3556320"/>
            <a:ext cx="261418" cy="659567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5" idx="2"/>
            <a:endCxn id="18" idx="0"/>
          </p:cNvCxnSpPr>
          <p:nvPr/>
        </p:nvCxnSpPr>
        <p:spPr>
          <a:xfrm>
            <a:off x="6731921" y="3556320"/>
            <a:ext cx="859618" cy="659567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5" idx="2"/>
            <a:endCxn id="19" idx="0"/>
          </p:cNvCxnSpPr>
          <p:nvPr/>
        </p:nvCxnSpPr>
        <p:spPr>
          <a:xfrm>
            <a:off x="6731921" y="3556320"/>
            <a:ext cx="1783188" cy="659567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7" idx="2"/>
            <a:endCxn id="20" idx="0"/>
          </p:cNvCxnSpPr>
          <p:nvPr/>
        </p:nvCxnSpPr>
        <p:spPr>
          <a:xfrm>
            <a:off x="6470503" y="4677552"/>
            <a:ext cx="193633" cy="801086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7" idx="2"/>
            <a:endCxn id="21" idx="0"/>
          </p:cNvCxnSpPr>
          <p:nvPr/>
        </p:nvCxnSpPr>
        <p:spPr>
          <a:xfrm>
            <a:off x="6470503" y="4677552"/>
            <a:ext cx="1222984" cy="801086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139714" y="1954029"/>
            <a:ext cx="86625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6212707" y="5380935"/>
            <a:ext cx="830565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6212753" y="4118184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6423463" y="2996952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7308304" y="1916832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788024" y="692696"/>
            <a:ext cx="1765778" cy="461665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Eurostile"/>
                <a:cs typeface="Eurostile"/>
              </a:rPr>
              <a:t>root servers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79512" y="908720"/>
            <a:ext cx="3484097" cy="461665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Eurostile"/>
                <a:cs typeface="Eurostile"/>
              </a:rPr>
              <a:t>TLDs – top level domains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51520" y="4221088"/>
            <a:ext cx="5351796" cy="1569660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Eurostile"/>
                <a:cs typeface="Eurostile"/>
              </a:rPr>
              <a:t>Each Domain Name is a </a:t>
            </a:r>
            <a:r>
              <a:rPr lang="en-US" sz="2400" dirty="0" err="1" smtClean="0">
                <a:latin typeface="Eurostile"/>
                <a:cs typeface="Eurostile"/>
              </a:rPr>
              <a:t>subtree</a:t>
            </a:r>
            <a:endParaRPr lang="en-US" sz="2400" dirty="0" smtClean="0">
              <a:latin typeface="Eurostile"/>
              <a:cs typeface="Eurostile"/>
            </a:endParaRPr>
          </a:p>
          <a:p>
            <a:r>
              <a:rPr lang="en-US" sz="2400" dirty="0" smtClean="0">
                <a:latin typeface="Eurostile"/>
                <a:cs typeface="Eurostile"/>
              </a:rPr>
              <a:t>.</a:t>
            </a:r>
            <a:r>
              <a:rPr lang="en-US" sz="2400" dirty="0">
                <a:latin typeface="Eurostile"/>
                <a:cs typeface="Eurostile"/>
              </a:rPr>
              <a:t>no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 smtClean="0">
                <a:latin typeface="Eurostile"/>
                <a:cs typeface="Eurostile"/>
              </a:rPr>
              <a:t> </a:t>
            </a:r>
            <a:r>
              <a:rPr lang="en-US" sz="2400" dirty="0" err="1">
                <a:latin typeface="Eurostile"/>
                <a:cs typeface="Eurostile"/>
              </a:rPr>
              <a:t>uio.no</a:t>
            </a:r>
            <a:r>
              <a:rPr lang="en-US" sz="2400" dirty="0">
                <a:latin typeface="Eurostile"/>
                <a:cs typeface="Eurostile"/>
              </a:rPr>
              <a:t>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 smtClean="0">
                <a:latin typeface="Eurostile"/>
                <a:cs typeface="Eurostile"/>
              </a:rPr>
              <a:t> </a:t>
            </a:r>
            <a:r>
              <a:rPr lang="en-US" sz="2400" dirty="0" err="1">
                <a:latin typeface="Eurostile"/>
                <a:cs typeface="Eurostile"/>
              </a:rPr>
              <a:t>ifi.uio.no</a:t>
            </a:r>
            <a:r>
              <a:rPr lang="en-US" sz="2400" dirty="0">
                <a:latin typeface="Eurostile"/>
                <a:cs typeface="Eurostile"/>
              </a:rPr>
              <a:t>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 smtClean="0">
                <a:latin typeface="Eurostile"/>
                <a:cs typeface="Eurostile"/>
              </a:rPr>
              <a:t> </a:t>
            </a:r>
            <a:r>
              <a:rPr lang="en-US" sz="2400" dirty="0" err="1" smtClean="0">
                <a:latin typeface="Eurostile"/>
                <a:cs typeface="Eurostile"/>
              </a:rPr>
              <a:t>www.ifi.uio.no</a:t>
            </a:r>
            <a:endParaRPr lang="en-US" sz="2400" dirty="0" smtClean="0">
              <a:latin typeface="Eurostile"/>
              <a:cs typeface="Eurostile"/>
            </a:endParaRPr>
          </a:p>
          <a:p>
            <a:endParaRPr lang="en-US" sz="2400" dirty="0">
              <a:latin typeface="Eurostile"/>
              <a:cs typeface="Eurostile"/>
            </a:endParaRPr>
          </a:p>
          <a:p>
            <a:r>
              <a:rPr lang="en-US" sz="2400" dirty="0">
                <a:latin typeface="Eurostile"/>
                <a:cs typeface="Eurostile"/>
              </a:rPr>
              <a:t>Other regions could have other “</a:t>
            </a:r>
            <a:r>
              <a:rPr lang="en-US" sz="2400" dirty="0" err="1">
                <a:latin typeface="Eurostile"/>
                <a:cs typeface="Eurostile"/>
              </a:rPr>
              <a:t>uio”s</a:t>
            </a:r>
            <a:endParaRPr lang="en-US" sz="2400" dirty="0" smtClean="0"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1318118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46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Administration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3867" y="980728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Root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64237" y="201934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edu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332645" y="2019346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468380" y="2019346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gov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19155" y="2019346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mil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467338" y="2019346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org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07531" y="2019346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net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501581" y="2019346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uk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380835" y="2019346"/>
            <a:ext cx="523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8122230" y="2019346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etc.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435055" y="3094655"/>
            <a:ext cx="593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uio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224035" y="3094654"/>
            <a:ext cx="755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hioa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258546" y="4215887"/>
            <a:ext cx="423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ifi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164754" y="4215887"/>
            <a:ext cx="853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smtp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8092532" y="4215887"/>
            <a:ext cx="845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imap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237576" y="5478638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www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274942" y="5478638"/>
            <a:ext cx="83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login</a:t>
            </a:r>
            <a:endParaRPr lang="en-US" sz="2400" dirty="0"/>
          </a:p>
        </p:txBody>
      </p:sp>
      <p:cxnSp>
        <p:nvCxnSpPr>
          <p:cNvPr id="24" name="Straight Connector 23"/>
          <p:cNvCxnSpPr>
            <a:stCxn id="5" idx="2"/>
            <a:endCxn id="6" idx="0"/>
          </p:cNvCxnSpPr>
          <p:nvPr/>
        </p:nvCxnSpPr>
        <p:spPr>
          <a:xfrm flipH="1">
            <a:off x="1613852" y="1442393"/>
            <a:ext cx="2767758" cy="576953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2"/>
            <a:endCxn id="7" idx="0"/>
          </p:cNvCxnSpPr>
          <p:nvPr/>
        </p:nvCxnSpPr>
        <p:spPr>
          <a:xfrm flipH="1">
            <a:off x="2715924" y="1442393"/>
            <a:ext cx="1665686" cy="576953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" idx="2"/>
            <a:endCxn id="8" idx="0"/>
          </p:cNvCxnSpPr>
          <p:nvPr/>
        </p:nvCxnSpPr>
        <p:spPr>
          <a:xfrm flipH="1">
            <a:off x="3809179" y="1442393"/>
            <a:ext cx="572431" cy="576953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" idx="2"/>
            <a:endCxn id="9" idx="0"/>
          </p:cNvCxnSpPr>
          <p:nvPr/>
        </p:nvCxnSpPr>
        <p:spPr>
          <a:xfrm>
            <a:off x="4381610" y="1442393"/>
            <a:ext cx="427048" cy="576953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5" idx="2"/>
            <a:endCxn id="10" idx="0"/>
          </p:cNvCxnSpPr>
          <p:nvPr/>
        </p:nvCxnSpPr>
        <p:spPr>
          <a:xfrm>
            <a:off x="4381610" y="1442393"/>
            <a:ext cx="1400879" cy="576953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5" idx="2"/>
            <a:endCxn id="11" idx="0"/>
          </p:cNvCxnSpPr>
          <p:nvPr/>
        </p:nvCxnSpPr>
        <p:spPr>
          <a:xfrm flipH="1">
            <a:off x="513865" y="1442393"/>
            <a:ext cx="3867745" cy="576953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5" idx="2"/>
            <a:endCxn id="12" idx="0"/>
          </p:cNvCxnSpPr>
          <p:nvPr/>
        </p:nvCxnSpPr>
        <p:spPr>
          <a:xfrm>
            <a:off x="4381610" y="1442393"/>
            <a:ext cx="2375009" cy="576953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5" idx="2"/>
            <a:endCxn id="13" idx="0"/>
          </p:cNvCxnSpPr>
          <p:nvPr/>
        </p:nvCxnSpPr>
        <p:spPr>
          <a:xfrm>
            <a:off x="4381610" y="1442393"/>
            <a:ext cx="3260925" cy="576953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5" idx="2"/>
            <a:endCxn id="14" idx="0"/>
          </p:cNvCxnSpPr>
          <p:nvPr/>
        </p:nvCxnSpPr>
        <p:spPr>
          <a:xfrm>
            <a:off x="4381610" y="1442393"/>
            <a:ext cx="4080617" cy="576953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15" idx="0"/>
          </p:cNvCxnSpPr>
          <p:nvPr/>
        </p:nvCxnSpPr>
        <p:spPr>
          <a:xfrm flipH="1">
            <a:off x="6731921" y="2576608"/>
            <a:ext cx="1021690" cy="518047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16" idx="0"/>
          </p:cNvCxnSpPr>
          <p:nvPr/>
        </p:nvCxnSpPr>
        <p:spPr>
          <a:xfrm>
            <a:off x="7753609" y="2576608"/>
            <a:ext cx="848069" cy="518046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5" idx="2"/>
            <a:endCxn id="17" idx="0"/>
          </p:cNvCxnSpPr>
          <p:nvPr/>
        </p:nvCxnSpPr>
        <p:spPr>
          <a:xfrm flipH="1">
            <a:off x="6470503" y="3556320"/>
            <a:ext cx="261418" cy="659567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5" idx="2"/>
            <a:endCxn id="18" idx="0"/>
          </p:cNvCxnSpPr>
          <p:nvPr/>
        </p:nvCxnSpPr>
        <p:spPr>
          <a:xfrm>
            <a:off x="6731921" y="3556320"/>
            <a:ext cx="859618" cy="659567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5" idx="2"/>
            <a:endCxn id="19" idx="0"/>
          </p:cNvCxnSpPr>
          <p:nvPr/>
        </p:nvCxnSpPr>
        <p:spPr>
          <a:xfrm>
            <a:off x="6731921" y="3556320"/>
            <a:ext cx="1783188" cy="659567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7" idx="2"/>
            <a:endCxn id="20" idx="0"/>
          </p:cNvCxnSpPr>
          <p:nvPr/>
        </p:nvCxnSpPr>
        <p:spPr>
          <a:xfrm>
            <a:off x="6470503" y="4677552"/>
            <a:ext cx="193633" cy="801086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7" idx="2"/>
            <a:endCxn id="21" idx="0"/>
          </p:cNvCxnSpPr>
          <p:nvPr/>
        </p:nvCxnSpPr>
        <p:spPr>
          <a:xfrm>
            <a:off x="6470503" y="4677552"/>
            <a:ext cx="1222984" cy="801086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>
            <a:off x="6212752" y="3140968"/>
            <a:ext cx="2751736" cy="2808312"/>
          </a:xfrm>
          <a:custGeom>
            <a:avLst/>
            <a:gdLst>
              <a:gd name="connsiteX0" fmla="*/ 0 w 2679727"/>
              <a:gd name="connsiteY0" fmla="*/ 446630 h 2808312"/>
              <a:gd name="connsiteX1" fmla="*/ 446630 w 2679727"/>
              <a:gd name="connsiteY1" fmla="*/ 0 h 2808312"/>
              <a:gd name="connsiteX2" fmla="*/ 2233097 w 2679727"/>
              <a:gd name="connsiteY2" fmla="*/ 0 h 2808312"/>
              <a:gd name="connsiteX3" fmla="*/ 2679727 w 2679727"/>
              <a:gd name="connsiteY3" fmla="*/ 446630 h 2808312"/>
              <a:gd name="connsiteX4" fmla="*/ 2679727 w 2679727"/>
              <a:gd name="connsiteY4" fmla="*/ 2361682 h 2808312"/>
              <a:gd name="connsiteX5" fmla="*/ 2233097 w 2679727"/>
              <a:gd name="connsiteY5" fmla="*/ 2808312 h 2808312"/>
              <a:gd name="connsiteX6" fmla="*/ 446630 w 2679727"/>
              <a:gd name="connsiteY6" fmla="*/ 2808312 h 2808312"/>
              <a:gd name="connsiteX7" fmla="*/ 0 w 2679727"/>
              <a:gd name="connsiteY7" fmla="*/ 2361682 h 2808312"/>
              <a:gd name="connsiteX8" fmla="*/ 0 w 2679727"/>
              <a:gd name="connsiteY8" fmla="*/ 446630 h 2808312"/>
              <a:gd name="connsiteX0" fmla="*/ 0 w 2679727"/>
              <a:gd name="connsiteY0" fmla="*/ 446630 h 2808312"/>
              <a:gd name="connsiteX1" fmla="*/ 446630 w 2679727"/>
              <a:gd name="connsiteY1" fmla="*/ 0 h 2808312"/>
              <a:gd name="connsiteX2" fmla="*/ 1519478 w 2679727"/>
              <a:gd name="connsiteY2" fmla="*/ 0 h 2808312"/>
              <a:gd name="connsiteX3" fmla="*/ 2679727 w 2679727"/>
              <a:gd name="connsiteY3" fmla="*/ 446630 h 2808312"/>
              <a:gd name="connsiteX4" fmla="*/ 2679727 w 2679727"/>
              <a:gd name="connsiteY4" fmla="*/ 2361682 h 2808312"/>
              <a:gd name="connsiteX5" fmla="*/ 2233097 w 2679727"/>
              <a:gd name="connsiteY5" fmla="*/ 2808312 h 2808312"/>
              <a:gd name="connsiteX6" fmla="*/ 446630 w 2679727"/>
              <a:gd name="connsiteY6" fmla="*/ 2808312 h 2808312"/>
              <a:gd name="connsiteX7" fmla="*/ 0 w 2679727"/>
              <a:gd name="connsiteY7" fmla="*/ 2361682 h 2808312"/>
              <a:gd name="connsiteX8" fmla="*/ 0 w 2679727"/>
              <a:gd name="connsiteY8" fmla="*/ 446630 h 2808312"/>
              <a:gd name="connsiteX0" fmla="*/ 0 w 2679727"/>
              <a:gd name="connsiteY0" fmla="*/ 446630 h 2808312"/>
              <a:gd name="connsiteX1" fmla="*/ 446630 w 2679727"/>
              <a:gd name="connsiteY1" fmla="*/ 0 h 2808312"/>
              <a:gd name="connsiteX2" fmla="*/ 1519478 w 2679727"/>
              <a:gd name="connsiteY2" fmla="*/ 0 h 2808312"/>
              <a:gd name="connsiteX3" fmla="*/ 2667632 w 2679727"/>
              <a:gd name="connsiteY3" fmla="*/ 1003011 h 2808312"/>
              <a:gd name="connsiteX4" fmla="*/ 2679727 w 2679727"/>
              <a:gd name="connsiteY4" fmla="*/ 2361682 h 2808312"/>
              <a:gd name="connsiteX5" fmla="*/ 2233097 w 2679727"/>
              <a:gd name="connsiteY5" fmla="*/ 2808312 h 2808312"/>
              <a:gd name="connsiteX6" fmla="*/ 446630 w 2679727"/>
              <a:gd name="connsiteY6" fmla="*/ 2808312 h 2808312"/>
              <a:gd name="connsiteX7" fmla="*/ 0 w 2679727"/>
              <a:gd name="connsiteY7" fmla="*/ 2361682 h 2808312"/>
              <a:gd name="connsiteX8" fmla="*/ 0 w 2679727"/>
              <a:gd name="connsiteY8" fmla="*/ 446630 h 2808312"/>
              <a:gd name="connsiteX0" fmla="*/ 0 w 2679727"/>
              <a:gd name="connsiteY0" fmla="*/ 446630 h 2808312"/>
              <a:gd name="connsiteX1" fmla="*/ 446630 w 2679727"/>
              <a:gd name="connsiteY1" fmla="*/ 0 h 2808312"/>
              <a:gd name="connsiteX2" fmla="*/ 1519478 w 2679727"/>
              <a:gd name="connsiteY2" fmla="*/ 0 h 2808312"/>
              <a:gd name="connsiteX3" fmla="*/ 2145058 w 2679727"/>
              <a:gd name="connsiteY3" fmla="*/ 390842 h 2808312"/>
              <a:gd name="connsiteX4" fmla="*/ 2667632 w 2679727"/>
              <a:gd name="connsiteY4" fmla="*/ 1003011 h 2808312"/>
              <a:gd name="connsiteX5" fmla="*/ 2679727 w 2679727"/>
              <a:gd name="connsiteY5" fmla="*/ 2361682 h 2808312"/>
              <a:gd name="connsiteX6" fmla="*/ 2233097 w 2679727"/>
              <a:gd name="connsiteY6" fmla="*/ 2808312 h 2808312"/>
              <a:gd name="connsiteX7" fmla="*/ 446630 w 2679727"/>
              <a:gd name="connsiteY7" fmla="*/ 2808312 h 2808312"/>
              <a:gd name="connsiteX8" fmla="*/ 0 w 2679727"/>
              <a:gd name="connsiteY8" fmla="*/ 2361682 h 2808312"/>
              <a:gd name="connsiteX9" fmla="*/ 0 w 2679727"/>
              <a:gd name="connsiteY9" fmla="*/ 446630 h 2808312"/>
              <a:gd name="connsiteX0" fmla="*/ 0 w 2679727"/>
              <a:gd name="connsiteY0" fmla="*/ 446630 h 2808312"/>
              <a:gd name="connsiteX1" fmla="*/ 446630 w 2679727"/>
              <a:gd name="connsiteY1" fmla="*/ 0 h 2808312"/>
              <a:gd name="connsiteX2" fmla="*/ 1519478 w 2679727"/>
              <a:gd name="connsiteY2" fmla="*/ 0 h 2808312"/>
              <a:gd name="connsiteX3" fmla="*/ 1842677 w 2679727"/>
              <a:gd name="connsiteY3" fmla="*/ 644842 h 2808312"/>
              <a:gd name="connsiteX4" fmla="*/ 2667632 w 2679727"/>
              <a:gd name="connsiteY4" fmla="*/ 1003011 h 2808312"/>
              <a:gd name="connsiteX5" fmla="*/ 2679727 w 2679727"/>
              <a:gd name="connsiteY5" fmla="*/ 2361682 h 2808312"/>
              <a:gd name="connsiteX6" fmla="*/ 2233097 w 2679727"/>
              <a:gd name="connsiteY6" fmla="*/ 2808312 h 2808312"/>
              <a:gd name="connsiteX7" fmla="*/ 446630 w 2679727"/>
              <a:gd name="connsiteY7" fmla="*/ 2808312 h 2808312"/>
              <a:gd name="connsiteX8" fmla="*/ 0 w 2679727"/>
              <a:gd name="connsiteY8" fmla="*/ 2361682 h 2808312"/>
              <a:gd name="connsiteX9" fmla="*/ 0 w 2679727"/>
              <a:gd name="connsiteY9" fmla="*/ 446630 h 280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9727" h="2808312">
                <a:moveTo>
                  <a:pt x="0" y="446630"/>
                </a:moveTo>
                <a:cubicBezTo>
                  <a:pt x="0" y="199963"/>
                  <a:pt x="199963" y="0"/>
                  <a:pt x="446630" y="0"/>
                </a:cubicBezTo>
                <a:lnTo>
                  <a:pt x="1519478" y="0"/>
                </a:lnTo>
                <a:cubicBezTo>
                  <a:pt x="1802549" y="65140"/>
                  <a:pt x="1651318" y="477674"/>
                  <a:pt x="1842677" y="644842"/>
                </a:cubicBezTo>
                <a:cubicBezTo>
                  <a:pt x="2034036" y="812010"/>
                  <a:pt x="2578521" y="674538"/>
                  <a:pt x="2667632" y="1003011"/>
                </a:cubicBezTo>
                <a:lnTo>
                  <a:pt x="2679727" y="2361682"/>
                </a:lnTo>
                <a:cubicBezTo>
                  <a:pt x="2679727" y="2608349"/>
                  <a:pt x="2479764" y="2808312"/>
                  <a:pt x="2233097" y="2808312"/>
                </a:cubicBezTo>
                <a:lnTo>
                  <a:pt x="446630" y="2808312"/>
                </a:lnTo>
                <a:cubicBezTo>
                  <a:pt x="199963" y="2808312"/>
                  <a:pt x="0" y="2608349"/>
                  <a:pt x="0" y="2361682"/>
                </a:cubicBezTo>
                <a:lnTo>
                  <a:pt x="0" y="446630"/>
                </a:lnTo>
                <a:close/>
              </a:path>
            </a:pathLst>
          </a:cu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7308304" y="1916832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788024" y="692696"/>
            <a:ext cx="1046831" cy="461665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Eurostile"/>
                <a:cs typeface="Eurostile"/>
              </a:rPr>
              <a:t>ICANN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948264" y="1196752"/>
            <a:ext cx="1347544" cy="461665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Eurostile"/>
                <a:cs typeface="Eurostile"/>
              </a:rPr>
              <a:t>UNINETT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64088" y="3212976"/>
            <a:ext cx="637614" cy="461665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Eurostile"/>
                <a:cs typeface="Eurostile"/>
              </a:rPr>
              <a:t>UIO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51520" y="4509120"/>
            <a:ext cx="5698996" cy="1569660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Eurostile"/>
                <a:cs typeface="Eurostile"/>
              </a:rPr>
              <a:t>Tree is divided into zones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Eurostile"/>
                <a:cs typeface="Eurostile"/>
              </a:rPr>
              <a:t>Each zone has an administrator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Eurostile"/>
                <a:cs typeface="Eurostile"/>
              </a:rPr>
              <a:t>Responsible for the part of the hierarchy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Eurostile"/>
                <a:cs typeface="Eurostile"/>
              </a:rPr>
              <a:t>Can delegate sub-tress to others</a:t>
            </a:r>
          </a:p>
        </p:txBody>
      </p:sp>
    </p:spTree>
    <p:extLst>
      <p:ext uri="{BB962C8B-B14F-4D97-AF65-F5344CB8AC3E}">
        <p14:creationId xmlns:p14="http://schemas.microsoft.com/office/powerpoint/2010/main" val="717815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9" grpId="0" animBg="1"/>
      <p:bldP spid="23" grpId="0" animBg="1"/>
      <p:bldP spid="46" grpId="0" animBg="1"/>
      <p:bldP spid="44" grpId="0" animBg="1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Hierarchy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Functions of each DNS server</a:t>
            </a:r>
          </a:p>
          <a:p>
            <a:r>
              <a:rPr lang="en-US" sz="2400" dirty="0" smtClean="0"/>
              <a:t>Authority over a portion of the hierarchy</a:t>
            </a:r>
          </a:p>
          <a:p>
            <a:pPr lvl="1"/>
            <a:r>
              <a:rPr lang="en-US" sz="2000" dirty="0" smtClean="0"/>
              <a:t>No need to store all DNS names</a:t>
            </a:r>
          </a:p>
          <a:p>
            <a:r>
              <a:rPr lang="en-US" sz="2400" dirty="0" smtClean="0"/>
              <a:t>Store all the records for hosts/domains in its zone</a:t>
            </a:r>
          </a:p>
          <a:p>
            <a:pPr lvl="1"/>
            <a:r>
              <a:rPr lang="en-US" sz="2000" b="1" dirty="0" smtClean="0"/>
              <a:t>Must</a:t>
            </a:r>
            <a:r>
              <a:rPr lang="en-US" sz="2000" dirty="0" smtClean="0"/>
              <a:t> be replicated for robustness (at least 2 servers)</a:t>
            </a:r>
          </a:p>
          <a:p>
            <a:r>
              <a:rPr lang="en-US" sz="2400" dirty="0" smtClean="0"/>
              <a:t>Know the addresses of the root servers</a:t>
            </a:r>
          </a:p>
          <a:p>
            <a:pPr lvl="1"/>
            <a:r>
              <a:rPr lang="en-US" sz="2000" dirty="0" smtClean="0"/>
              <a:t>Resolve queries for unknown names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Root servers know about all TLDs</a:t>
            </a:r>
          </a:p>
        </p:txBody>
      </p:sp>
    </p:spTree>
    <p:extLst>
      <p:ext uri="{BB962C8B-B14F-4D97-AF65-F5344CB8AC3E}">
        <p14:creationId xmlns:p14="http://schemas.microsoft.com/office/powerpoint/2010/main" val="862991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Name Servers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Responsible for the Root Zone File</a:t>
            </a:r>
          </a:p>
          <a:p>
            <a:r>
              <a:rPr lang="en-US" sz="2000" dirty="0" smtClean="0"/>
              <a:t>Lists the TLDs and who controls them</a:t>
            </a:r>
          </a:p>
          <a:p>
            <a:pPr marL="45720" indent="0">
              <a:buNone/>
            </a:pPr>
            <a:r>
              <a:rPr lang="en-US" sz="1800" dirty="0" smtClean="0">
                <a:latin typeface="Courier"/>
                <a:cs typeface="Courier"/>
              </a:rPr>
              <a:t>	com</a:t>
            </a:r>
            <a:r>
              <a:rPr lang="en-US" sz="1800" dirty="0">
                <a:latin typeface="Courier"/>
                <a:cs typeface="Courier"/>
              </a:rPr>
              <a:t>.		172800	IN	NS	a.gtld-servers.net</a:t>
            </a:r>
            <a:r>
              <a:rPr lang="en-US" sz="1800" dirty="0" smtClean="0">
                <a:latin typeface="Courier"/>
                <a:cs typeface="Courier"/>
              </a:rPr>
              <a:t>.</a:t>
            </a:r>
          </a:p>
          <a:p>
            <a:pPr marL="45720" indent="0">
              <a:buNone/>
            </a:pPr>
            <a:r>
              <a:rPr lang="en-US" sz="1800" dirty="0" smtClean="0">
                <a:latin typeface="Courier"/>
                <a:cs typeface="Courier"/>
              </a:rPr>
              <a:t>	com</a:t>
            </a:r>
            <a:r>
              <a:rPr lang="en-US" sz="1800" dirty="0">
                <a:latin typeface="Courier"/>
                <a:cs typeface="Courier"/>
              </a:rPr>
              <a:t>.		172800	IN	NS	b.gtld-servers.net</a:t>
            </a:r>
            <a:r>
              <a:rPr lang="en-US" sz="1800" dirty="0" smtClean="0">
                <a:latin typeface="Courier"/>
                <a:cs typeface="Courier"/>
              </a:rPr>
              <a:t>.</a:t>
            </a:r>
          </a:p>
          <a:p>
            <a:pPr marL="45720" indent="0">
              <a:buNone/>
            </a:pPr>
            <a:r>
              <a:rPr lang="en-US" sz="1800" dirty="0" smtClean="0">
                <a:latin typeface="Courier"/>
                <a:cs typeface="Courier"/>
              </a:rPr>
              <a:t>	com</a:t>
            </a:r>
            <a:r>
              <a:rPr lang="en-US" sz="1800" dirty="0">
                <a:latin typeface="Courier"/>
                <a:cs typeface="Courier"/>
              </a:rPr>
              <a:t>.		172800	IN	NS	c.gtld-servers.net</a:t>
            </a:r>
            <a:r>
              <a:rPr lang="en-US" sz="1800" dirty="0" smtClean="0">
                <a:latin typeface="Courier"/>
                <a:cs typeface="Courier"/>
              </a:rPr>
              <a:t>.</a:t>
            </a:r>
          </a:p>
          <a:p>
            <a:pPr marL="45720" indent="0">
              <a:buNone/>
            </a:pPr>
            <a:endParaRPr lang="en-US" sz="1700" dirty="0" smtClean="0"/>
          </a:p>
          <a:p>
            <a:pPr marL="0" indent="0">
              <a:buNone/>
            </a:pPr>
            <a:r>
              <a:rPr lang="en-US" sz="2400" dirty="0" smtClean="0"/>
              <a:t>Administered by ICANN</a:t>
            </a:r>
          </a:p>
          <a:p>
            <a:r>
              <a:rPr lang="en-US" sz="2000" dirty="0" smtClean="0"/>
              <a:t>13 root servers, labeled A</a:t>
            </a:r>
            <a:r>
              <a:rPr lang="en-US" sz="2000" dirty="0" smtClean="0">
                <a:sym typeface="Wingdings" pitchFamily="2" charset="2"/>
              </a:rPr>
              <a:t>M</a:t>
            </a:r>
          </a:p>
          <a:p>
            <a:r>
              <a:rPr lang="en-US" sz="2000" dirty="0" smtClean="0"/>
              <a:t>6 are </a:t>
            </a:r>
            <a:r>
              <a:rPr lang="en-US" sz="2000" dirty="0" err="1" smtClean="0"/>
              <a:t>anycasted</a:t>
            </a:r>
            <a:r>
              <a:rPr lang="en-US" sz="2000" dirty="0" smtClean="0"/>
              <a:t>, i.e. they are globally replicated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400" dirty="0" smtClean="0"/>
              <a:t>Contacted when names cannot be resolved</a:t>
            </a:r>
          </a:p>
          <a:p>
            <a:r>
              <a:rPr lang="en-US" sz="2000" dirty="0" smtClean="0"/>
              <a:t>In practice, most systems cache this information</a:t>
            </a:r>
          </a:p>
          <a:p>
            <a:r>
              <a:rPr lang="en-US" sz="2000" dirty="0" err="1" smtClean="0"/>
              <a:t>DDoS</a:t>
            </a:r>
            <a:r>
              <a:rPr lang="en-US" sz="2000" dirty="0" smtClean="0"/>
              <a:t> attacks</a:t>
            </a:r>
            <a:r>
              <a:rPr lang="en-US" sz="2000" dirty="0"/>
              <a:t> </a:t>
            </a:r>
            <a:r>
              <a:rPr lang="en-US" sz="2000" dirty="0" smtClean="0"/>
              <a:t>designed to reach root</a:t>
            </a:r>
          </a:p>
          <a:p>
            <a:r>
              <a:rPr lang="en-US" sz="2000" dirty="0" smtClean="0"/>
              <a:t>infrastructure bugs </a:t>
            </a:r>
            <a:r>
              <a:rPr lang="en-US" sz="1400" dirty="0" smtClean="0"/>
              <a:t>(e.g. old Telenor modems converted IPv6 lookup into broken IPv4 lookup)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38917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ICANN</a:t>
            </a:r>
            <a:endParaRPr lang="en-US" dirty="0"/>
          </a:p>
        </p:txBody>
      </p:sp>
      <p:pic>
        <p:nvPicPr>
          <p:cNvPr id="3" name="Picture 2" descr="root-map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7" t="9873"/>
          <a:stretch/>
        </p:blipFill>
        <p:spPr>
          <a:xfrm>
            <a:off x="539552" y="764704"/>
            <a:ext cx="7748719" cy="56634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7904" y="6165304"/>
            <a:ext cx="5136066" cy="246221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Eurostile"/>
                <a:cs typeface="Eurostile"/>
              </a:rPr>
              <a:t>from: http</a:t>
            </a:r>
            <a:r>
              <a:rPr lang="en-US" sz="1000" dirty="0">
                <a:latin typeface="Eurostile"/>
                <a:cs typeface="Eurostile"/>
              </a:rPr>
              <a:t>://</a:t>
            </a:r>
            <a:r>
              <a:rPr lang="en-US" sz="1000" dirty="0" err="1">
                <a:latin typeface="Eurostile"/>
                <a:cs typeface="Eurostile"/>
              </a:rPr>
              <a:t>www.icann.org</a:t>
            </a:r>
            <a:r>
              <a:rPr lang="en-US" sz="1000" dirty="0">
                <a:latin typeface="Eurostile"/>
                <a:cs typeface="Eurostile"/>
              </a:rPr>
              <a:t>/en/news/correspondence/roberts-testimony-14feb01-en.htm</a:t>
            </a:r>
            <a:endParaRPr lang="en-US" sz="1000" dirty="0" smtClean="0"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823327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of the Roots</a:t>
            </a:r>
            <a:endParaRPr lang="en-US" dirty="0"/>
          </a:p>
        </p:txBody>
      </p:sp>
      <p:pic>
        <p:nvPicPr>
          <p:cNvPr id="4" name="Picture 3" descr="k-an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" y="836712"/>
            <a:ext cx="9144000" cy="47049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79" y="5517232"/>
            <a:ext cx="7715273" cy="707886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Eurostile"/>
                <a:cs typeface="Eurostile"/>
              </a:rPr>
              <a:t>k-root (Europe) is an </a:t>
            </a:r>
            <a:r>
              <a:rPr lang="en-US" sz="2000" dirty="0" err="1" smtClean="0">
                <a:latin typeface="Eurostile"/>
                <a:cs typeface="Eurostile"/>
              </a:rPr>
              <a:t>anycast</a:t>
            </a:r>
            <a:r>
              <a:rPr lang="en-US" sz="2000" dirty="0" smtClean="0">
                <a:latin typeface="Eurostile"/>
                <a:cs typeface="Eurostile"/>
              </a:rPr>
              <a:t> root node</a:t>
            </a:r>
          </a:p>
          <a:p>
            <a:r>
              <a:rPr lang="en-US" sz="2000" dirty="0" smtClean="0">
                <a:latin typeface="Eurostile"/>
                <a:cs typeface="Eurostile"/>
              </a:rPr>
              <a:t>This is RIPE’s map of probing which of the 6 k-root copies get accessed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13643" y="6309320"/>
            <a:ext cx="4650845" cy="246221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Eurostile"/>
                <a:cs typeface="Eurostile"/>
              </a:rPr>
              <a:t>from https</a:t>
            </a:r>
            <a:r>
              <a:rPr lang="en-US" sz="1000" dirty="0">
                <a:latin typeface="Eurostile"/>
                <a:cs typeface="Eurostile"/>
              </a:rPr>
              <a:t>://</a:t>
            </a:r>
            <a:r>
              <a:rPr lang="en-US" sz="1000" dirty="0" err="1">
                <a:latin typeface="Eurostile"/>
                <a:cs typeface="Eurostile"/>
              </a:rPr>
              <a:t>labs.ripe.net</a:t>
            </a:r>
            <a:r>
              <a:rPr lang="en-US" sz="1000" dirty="0">
                <a:latin typeface="Eurostile"/>
                <a:cs typeface="Eurostile"/>
              </a:rPr>
              <a:t>/Members/</a:t>
            </a:r>
            <a:r>
              <a:rPr lang="en-US" sz="1000" dirty="0" err="1">
                <a:latin typeface="Eurostile"/>
                <a:cs typeface="Eurostile"/>
              </a:rPr>
              <a:t>kistel</a:t>
            </a:r>
            <a:r>
              <a:rPr lang="en-US" sz="1000" dirty="0">
                <a:latin typeface="Eurostile"/>
                <a:cs typeface="Eurostile"/>
              </a:rPr>
              <a:t>/</a:t>
            </a:r>
            <a:r>
              <a:rPr lang="en-US" sz="1000" dirty="0" err="1">
                <a:latin typeface="Eurostile"/>
                <a:cs typeface="Eurostile"/>
              </a:rPr>
              <a:t>dns</a:t>
            </a:r>
            <a:r>
              <a:rPr lang="en-US" sz="1000" dirty="0">
                <a:latin typeface="Eurostile"/>
                <a:cs typeface="Eurostile"/>
              </a:rPr>
              <a:t>-measurements-with-ripe-atlas-data</a:t>
            </a:r>
            <a:endParaRPr lang="en-US" sz="1000" dirty="0" smtClean="0"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1861482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Application layer</a:t>
            </a:r>
            <a:br>
              <a:rPr lang="en-US" dirty="0" smtClean="0"/>
            </a:br>
            <a:r>
              <a:rPr lang="en-US" sz="2400" i="1" dirty="0" smtClean="0"/>
              <a:t>in the TCP/IP stack</a:t>
            </a:r>
            <a:endParaRPr lang="en-US" i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829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DNS Query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4354286" cy="3842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Classical approach</a:t>
            </a:r>
          </a:p>
          <a:p>
            <a:r>
              <a:rPr lang="en-US" sz="2000" dirty="0" smtClean="0"/>
              <a:t>Must keep state for every request in a server until answered</a:t>
            </a:r>
          </a:p>
          <a:p>
            <a:r>
              <a:rPr lang="en-US" sz="2000" dirty="0" smtClean="0"/>
              <a:t>Allows every node along the path to cache results</a:t>
            </a:r>
          </a:p>
          <a:p>
            <a:endParaRPr lang="en-US" sz="2000" dirty="0" smtClean="0"/>
          </a:p>
          <a:p>
            <a:r>
              <a:rPr lang="en-US" sz="2000" dirty="0" smtClean="0"/>
              <a:t>Concentrates the data flow at the central servers</a:t>
            </a:r>
          </a:p>
          <a:p>
            <a:r>
              <a:rPr lang="en-US" sz="2000" dirty="0" smtClean="0"/>
              <a:t>Keeps a lot of state on central servers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27984" y="3356992"/>
            <a:ext cx="1669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huldra.uio.no</a:t>
            </a:r>
            <a:endParaRPr lang="en-US" sz="2000" dirty="0"/>
          </a:p>
        </p:txBody>
      </p:sp>
      <p:sp>
        <p:nvSpPr>
          <p:cNvPr id="30" name="Rectangular Callout 29"/>
          <p:cNvSpPr/>
          <p:nvPr/>
        </p:nvSpPr>
        <p:spPr>
          <a:xfrm flipH="1">
            <a:off x="323530" y="5373216"/>
            <a:ext cx="4142746" cy="543571"/>
          </a:xfrm>
          <a:prstGeom prst="wedgeRectCallout">
            <a:avLst>
              <a:gd name="adj1" fmla="val -61220"/>
              <a:gd name="adj2" fmla="val -2830"/>
            </a:avLst>
          </a:prstGeom>
          <a:solidFill>
            <a:srgbClr val="FF6600"/>
          </a:solidFill>
          <a:ln w="38100" cap="flat" cmpd="sng" algn="ctr">
            <a:solidFill>
              <a:srgbClr val="DA1F2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get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www.google.com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3334" y="1052736"/>
            <a:ext cx="2044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k.root-server.net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711844" y="1713753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com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049001" y="3436555"/>
            <a:ext cx="1994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ns1.google.com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983948" y="6021288"/>
            <a:ext cx="2124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www.google.com</a:t>
            </a:r>
            <a:endParaRPr lang="en-US" sz="2000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8061631" y="4610355"/>
            <a:ext cx="0" cy="60960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database_ser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698" y="3704651"/>
            <a:ext cx="602729" cy="742417"/>
          </a:xfrm>
          <a:prstGeom prst="rect">
            <a:avLst/>
          </a:prstGeom>
        </p:spPr>
      </p:pic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842" y="1385302"/>
            <a:ext cx="504056" cy="829518"/>
          </a:xfrm>
          <a:prstGeom prst="rect">
            <a:avLst/>
          </a:prstGeom>
        </p:spPr>
      </p:pic>
      <p:pic>
        <p:nvPicPr>
          <p:cNvPr id="32" name="Picture 31" descr="database_ser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006573"/>
            <a:ext cx="602729" cy="742417"/>
          </a:xfrm>
          <a:prstGeom prst="rect">
            <a:avLst/>
          </a:prstGeom>
        </p:spPr>
      </p:pic>
      <p:pic>
        <p:nvPicPr>
          <p:cNvPr id="20" name="Picture 19" descr="worksta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328403"/>
            <a:ext cx="521968" cy="804963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823618"/>
            <a:ext cx="504056" cy="829518"/>
          </a:xfrm>
          <a:prstGeom prst="rect">
            <a:avLst/>
          </a:prstGeom>
        </p:spPr>
      </p:pic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231840"/>
            <a:ext cx="504056" cy="829518"/>
          </a:xfrm>
          <a:prstGeom prst="rect">
            <a:avLst/>
          </a:prstGeom>
        </p:spPr>
      </p:pic>
      <p:cxnSp>
        <p:nvCxnSpPr>
          <p:cNvPr id="37" name="Straight Arrow Connector 36"/>
          <p:cNvCxnSpPr>
            <a:endCxn id="6" idx="2"/>
          </p:cNvCxnSpPr>
          <p:nvPr/>
        </p:nvCxnSpPr>
        <p:spPr bwMode="auto">
          <a:xfrm flipV="1">
            <a:off x="5364088" y="4509120"/>
            <a:ext cx="0" cy="72008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V="1">
            <a:off x="5292080" y="2348880"/>
            <a:ext cx="936104" cy="100811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6948264" y="1916832"/>
            <a:ext cx="720080" cy="36004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8028384" y="2852936"/>
            <a:ext cx="0" cy="64807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>
            <a:off x="5516488" y="4509120"/>
            <a:ext cx="0" cy="72008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flipH="1">
            <a:off x="5444480" y="2348880"/>
            <a:ext cx="936104" cy="100811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 flipH="1" flipV="1">
            <a:off x="7020272" y="1772816"/>
            <a:ext cx="720080" cy="36004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 flipV="1">
            <a:off x="8180784" y="2852936"/>
            <a:ext cx="0" cy="64807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>
            <a:off x="5724128" y="5589240"/>
            <a:ext cx="1944216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/>
          <p:nvPr/>
        </p:nvCxnSpPr>
        <p:spPr bwMode="auto">
          <a:xfrm flipH="1">
            <a:off x="5652120" y="5805264"/>
            <a:ext cx="1944216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18559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Iterated DNS Query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4354286" cy="3842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Newer approach</a:t>
            </a:r>
          </a:p>
          <a:p>
            <a:r>
              <a:rPr lang="en-US" sz="2000" dirty="0" smtClean="0"/>
              <a:t>Redirects request</a:t>
            </a:r>
          </a:p>
          <a:p>
            <a:r>
              <a:rPr lang="en-US" sz="2000" dirty="0" smtClean="0"/>
              <a:t>Keep state only at local server (or some servers) until answered</a:t>
            </a:r>
          </a:p>
          <a:p>
            <a:endParaRPr lang="en-US" sz="2000" dirty="0" smtClean="0"/>
          </a:p>
          <a:p>
            <a:r>
              <a:rPr lang="en-US" sz="2000" dirty="0" smtClean="0"/>
              <a:t>Allows few nodes to cache results</a:t>
            </a:r>
          </a:p>
          <a:p>
            <a:r>
              <a:rPr lang="en-US" sz="2000" dirty="0" smtClean="0"/>
              <a:t>Halves number of requests at central servers</a:t>
            </a:r>
          </a:p>
          <a:p>
            <a:r>
              <a:rPr lang="en-US" sz="2000" dirty="0" smtClean="0"/>
              <a:t>Avoids state on central servers entirely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27984" y="3356992"/>
            <a:ext cx="1669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huldra.uio.no</a:t>
            </a:r>
            <a:endParaRPr lang="en-US" sz="2000" dirty="0"/>
          </a:p>
        </p:txBody>
      </p:sp>
      <p:sp>
        <p:nvSpPr>
          <p:cNvPr id="30" name="Rectangular Callout 29"/>
          <p:cNvSpPr/>
          <p:nvPr/>
        </p:nvSpPr>
        <p:spPr>
          <a:xfrm flipH="1">
            <a:off x="323530" y="5373216"/>
            <a:ext cx="4142746" cy="543571"/>
          </a:xfrm>
          <a:prstGeom prst="wedgeRectCallout">
            <a:avLst>
              <a:gd name="adj1" fmla="val -61220"/>
              <a:gd name="adj2" fmla="val -2830"/>
            </a:avLst>
          </a:prstGeom>
          <a:solidFill>
            <a:srgbClr val="FF6600"/>
          </a:solidFill>
          <a:ln w="38100" cap="flat" cmpd="sng" algn="ctr">
            <a:solidFill>
              <a:srgbClr val="DA1F2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get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www.google.com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3334" y="1052736"/>
            <a:ext cx="2044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k.root-server.net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711844" y="1713753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com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049001" y="3436555"/>
            <a:ext cx="1994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ns1.google.com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983948" y="6021288"/>
            <a:ext cx="2124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www.google.com</a:t>
            </a:r>
            <a:endParaRPr lang="en-US" sz="2000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8061631" y="4610355"/>
            <a:ext cx="0" cy="60960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database_ser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698" y="3704651"/>
            <a:ext cx="602729" cy="742417"/>
          </a:xfrm>
          <a:prstGeom prst="rect">
            <a:avLst/>
          </a:prstGeom>
        </p:spPr>
      </p:pic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842" y="1385302"/>
            <a:ext cx="504056" cy="829518"/>
          </a:xfrm>
          <a:prstGeom prst="rect">
            <a:avLst/>
          </a:prstGeom>
        </p:spPr>
      </p:pic>
      <p:pic>
        <p:nvPicPr>
          <p:cNvPr id="32" name="Picture 31" descr="database_ser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006573"/>
            <a:ext cx="602729" cy="742417"/>
          </a:xfrm>
          <a:prstGeom prst="rect">
            <a:avLst/>
          </a:prstGeom>
        </p:spPr>
      </p:pic>
      <p:pic>
        <p:nvPicPr>
          <p:cNvPr id="20" name="Picture 19" descr="worksta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328403"/>
            <a:ext cx="521968" cy="804963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823618"/>
            <a:ext cx="504056" cy="829518"/>
          </a:xfrm>
          <a:prstGeom prst="rect">
            <a:avLst/>
          </a:prstGeom>
        </p:spPr>
      </p:pic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231840"/>
            <a:ext cx="504056" cy="829518"/>
          </a:xfrm>
          <a:prstGeom prst="rect">
            <a:avLst/>
          </a:prstGeom>
        </p:spPr>
      </p:pic>
      <p:cxnSp>
        <p:nvCxnSpPr>
          <p:cNvPr id="37" name="Straight Arrow Connector 36"/>
          <p:cNvCxnSpPr>
            <a:endCxn id="6" idx="2"/>
          </p:cNvCxnSpPr>
          <p:nvPr/>
        </p:nvCxnSpPr>
        <p:spPr bwMode="auto">
          <a:xfrm flipV="1">
            <a:off x="5364088" y="4509120"/>
            <a:ext cx="0" cy="72008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V="1">
            <a:off x="5292080" y="2348880"/>
            <a:ext cx="936104" cy="100811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V="1">
            <a:off x="6228184" y="2636912"/>
            <a:ext cx="1512168" cy="86409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5796136" y="4005064"/>
            <a:ext cx="1944216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>
            <a:off x="5516488" y="4509120"/>
            <a:ext cx="0" cy="72008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flipH="1">
            <a:off x="5444480" y="2348880"/>
            <a:ext cx="936104" cy="100811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 flipH="1">
            <a:off x="6084168" y="2564904"/>
            <a:ext cx="1512168" cy="86409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 flipH="1">
            <a:off x="5724128" y="4221088"/>
            <a:ext cx="1872208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>
            <a:off x="5724128" y="5589240"/>
            <a:ext cx="1944216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/>
          <p:nvPr/>
        </p:nvCxnSpPr>
        <p:spPr bwMode="auto">
          <a:xfrm flipH="1">
            <a:off x="5652120" y="5805264"/>
            <a:ext cx="1944216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40054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 rot="2963618">
            <a:off x="4249422" y="4665398"/>
            <a:ext cx="1080120" cy="216024"/>
          </a:xfrm>
          <a:prstGeom prst="rightArrow">
            <a:avLst/>
          </a:prstGeom>
          <a:solidFill>
            <a:srgbClr val="D7212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 vs. Freshness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5288" y="764704"/>
            <a:ext cx="8839200" cy="1512168"/>
          </a:xfrm>
        </p:spPr>
        <p:txBody>
          <a:bodyPr/>
          <a:lstStyle/>
          <a:p>
            <a:r>
              <a:rPr lang="en-US" dirty="0" smtClean="0"/>
              <a:t>Caching reduces DNS resolution latency</a:t>
            </a:r>
          </a:p>
          <a:p>
            <a:r>
              <a:rPr lang="en-US" dirty="0" smtClean="0"/>
              <a:t>Caching reduces server load</a:t>
            </a:r>
          </a:p>
          <a:p>
            <a:r>
              <a:rPr lang="en-US" dirty="0" smtClean="0"/>
              <a:t>Caching delays updates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6383" y="4365104"/>
            <a:ext cx="1495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ns.ifi.uio.no</a:t>
            </a:r>
            <a:endParaRPr lang="en-US" sz="2000" dirty="0"/>
          </a:p>
        </p:txBody>
      </p:sp>
      <p:sp>
        <p:nvSpPr>
          <p:cNvPr id="8" name="Up Arrow 7"/>
          <p:cNvSpPr/>
          <p:nvPr/>
        </p:nvSpPr>
        <p:spPr>
          <a:xfrm rot="16200000" flipV="1">
            <a:off x="2215307" y="2620841"/>
            <a:ext cx="553978" cy="2500444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 flipH="1">
            <a:off x="5170714" y="2365321"/>
            <a:ext cx="3755571" cy="1592455"/>
            <a:chOff x="1219200" y="4876799"/>
            <a:chExt cx="5181605" cy="1384995"/>
          </a:xfrm>
        </p:grpSpPr>
        <p:sp>
          <p:nvSpPr>
            <p:cNvPr id="10" name="Rectangular Callout 9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64908"/>
                <a:gd name="adj2" fmla="val 46017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19203" y="4901369"/>
              <a:ext cx="5181602" cy="1175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Cached Root Zone File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400" kern="0" dirty="0" smtClean="0">
                  <a:solidFill>
                    <a:sysClr val="window" lastClr="FFFFFF"/>
                  </a:solidFill>
                </a:rPr>
                <a:t>Cached .com Zone File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Cached </a:t>
              </a: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.net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Zone File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400" kern="0" dirty="0" smtClean="0">
                  <a:solidFill>
                    <a:sysClr val="window" lastClr="FFFFFF"/>
                  </a:solidFill>
                </a:rPr>
                <a:t>Etc.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002683" y="4901098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Root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7642752" y="4940914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net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6362954" y="6165304"/>
            <a:ext cx="2790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domainnameshop.com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4283968" y="6093296"/>
            <a:ext cx="1826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mpg.ndlab.net</a:t>
            </a:r>
            <a:endParaRPr lang="en-US" sz="20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5584371" y="6007782"/>
            <a:ext cx="1719943" cy="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 flipH="1">
            <a:off x="170972" y="2393571"/>
            <a:ext cx="3557021" cy="847566"/>
            <a:chOff x="1219200" y="4876799"/>
            <a:chExt cx="5181605" cy="1435489"/>
          </a:xfrm>
        </p:grpSpPr>
        <p:sp>
          <p:nvSpPr>
            <p:cNvPr id="22" name="Rectangular Callout 21"/>
            <p:cNvSpPr/>
            <p:nvPr/>
          </p:nvSpPr>
          <p:spPr>
            <a:xfrm>
              <a:off x="1219200" y="4876799"/>
              <a:ext cx="5181604" cy="1384994"/>
            </a:xfrm>
            <a:prstGeom prst="wedgeRectCallout">
              <a:avLst>
                <a:gd name="adj1" fmla="val 34875"/>
                <a:gd name="adj2" fmla="val 9567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19203" y="4904861"/>
              <a:ext cx="5181602" cy="1407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lookup</a:t>
              </a:r>
              <a:b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</a:b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mpg.ndlab.net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9" name="Up Arrow 28"/>
          <p:cNvSpPr/>
          <p:nvPr/>
        </p:nvSpPr>
        <p:spPr>
          <a:xfrm rot="5400000" flipV="1">
            <a:off x="2265078" y="2621128"/>
            <a:ext cx="553978" cy="2500444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3"/>
          <p:cNvSpPr txBox="1">
            <a:spLocks/>
          </p:cNvSpPr>
          <p:nvPr/>
        </p:nvSpPr>
        <p:spPr>
          <a:xfrm>
            <a:off x="107504" y="5013176"/>
            <a:ext cx="3555508" cy="1238186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Information is cached between 5 minutes and 72 hours</a:t>
            </a:r>
            <a:endParaRPr lang="en-US" dirty="0"/>
          </a:p>
        </p:txBody>
      </p:sp>
      <p:pic>
        <p:nvPicPr>
          <p:cNvPr id="30" name="Picture 29" descr="database_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221088"/>
            <a:ext cx="602729" cy="742417"/>
          </a:xfrm>
          <a:prstGeom prst="rect">
            <a:avLst/>
          </a:prstGeom>
        </p:spPr>
      </p:pic>
      <p:pic>
        <p:nvPicPr>
          <p:cNvPr id="31" name="Picture 30" descr="database_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645024"/>
            <a:ext cx="602729" cy="742417"/>
          </a:xfrm>
          <a:prstGeom prst="rect">
            <a:avLst/>
          </a:prstGeom>
        </p:spPr>
      </p:pic>
      <p:pic>
        <p:nvPicPr>
          <p:cNvPr id="33" name="Picture 32" descr="database_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445224"/>
            <a:ext cx="602729" cy="742417"/>
          </a:xfrm>
          <a:prstGeom prst="rect">
            <a:avLst/>
          </a:prstGeom>
        </p:spPr>
      </p:pic>
      <p:pic>
        <p:nvPicPr>
          <p:cNvPr id="34" name="Picture 33" descr="database_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301208"/>
            <a:ext cx="602729" cy="742417"/>
          </a:xfrm>
          <a:prstGeom prst="rect">
            <a:avLst/>
          </a:prstGeom>
        </p:spPr>
      </p:pic>
      <p:pic>
        <p:nvPicPr>
          <p:cNvPr id="35" name="Picture 34" descr="database_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221088"/>
            <a:ext cx="602729" cy="742417"/>
          </a:xfrm>
          <a:prstGeom prst="rect">
            <a:avLst/>
          </a:prstGeom>
        </p:spPr>
      </p:pic>
      <p:pic>
        <p:nvPicPr>
          <p:cNvPr id="36" name="Picture 35" descr="database_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73016"/>
            <a:ext cx="602729" cy="742417"/>
          </a:xfrm>
          <a:prstGeom prst="rect">
            <a:avLst/>
          </a:prstGeom>
        </p:spPr>
      </p:pic>
      <p:pic>
        <p:nvPicPr>
          <p:cNvPr id="28" name="Picture 27" descr="database_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301208"/>
            <a:ext cx="602729" cy="742417"/>
          </a:xfrm>
          <a:prstGeom prst="rect">
            <a:avLst/>
          </a:prstGeom>
        </p:spPr>
      </p:pic>
      <p:sp>
        <p:nvSpPr>
          <p:cNvPr id="37" name="Up Arrow 36"/>
          <p:cNvSpPr/>
          <p:nvPr/>
        </p:nvSpPr>
        <p:spPr>
          <a:xfrm rot="5400000" flipV="1">
            <a:off x="4511035" y="5506189"/>
            <a:ext cx="553978" cy="288032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/>
          <p:cNvSpPr/>
          <p:nvPr/>
        </p:nvSpPr>
        <p:spPr>
          <a:xfrm rot="5400000">
            <a:off x="6239227" y="5002133"/>
            <a:ext cx="553978" cy="144016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dirty="0" smtClean="0"/>
              <a:t>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980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9484E-6 -3.74364E-6 L -0.07886 -3.74364E-6 " pathEditMode="relative" ptsTypes="A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19" grpId="0"/>
      <p:bldP spid="29" grpId="0" animBg="1"/>
      <p:bldP spid="32" grpId="0"/>
      <p:bldP spid="37" grpId="0" animBg="1"/>
      <p:bldP spid="37" grpId="1" animBg="1"/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as Indirection Service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DNS gives us very powerful capabilities</a:t>
            </a:r>
          </a:p>
          <a:p>
            <a:pPr lvl="1"/>
            <a:r>
              <a:rPr lang="en-US" dirty="0" smtClean="0"/>
              <a:t>Not only easier for humans to reference machines!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Changing the IPs of machines becomes trivial</a:t>
            </a:r>
          </a:p>
          <a:p>
            <a:pPr lvl="1"/>
            <a:r>
              <a:rPr lang="en-US" dirty="0" smtClean="0"/>
              <a:t>e.g. you want to move your web server to a new host</a:t>
            </a:r>
          </a:p>
          <a:p>
            <a:pPr lvl="1"/>
            <a:r>
              <a:rPr lang="en-US" dirty="0" smtClean="0"/>
              <a:t>Just change the DNS record!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Dynamic DNS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Zoned DNS</a:t>
            </a:r>
          </a:p>
        </p:txBody>
      </p:sp>
    </p:spTree>
    <p:extLst>
      <p:ext uri="{BB962C8B-B14F-4D97-AF65-F5344CB8AC3E}">
        <p14:creationId xmlns:p14="http://schemas.microsoft.com/office/powerpoint/2010/main" val="3006518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Aliasing and Load Balancing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124744"/>
            <a:ext cx="8839200" cy="59871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One machine can have many aliases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21022" y="1716016"/>
            <a:ext cx="1826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mpg.ndlab.net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97856" y="2181438"/>
            <a:ext cx="2288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records.sigmm.org</a:t>
            </a:r>
            <a:endParaRPr lang="en-US" sz="2000" dirty="0"/>
          </a:p>
        </p:txBody>
      </p:sp>
      <p:cxnSp>
        <p:nvCxnSpPr>
          <p:cNvPr id="13" name="Straight Arrow Connector 12"/>
          <p:cNvCxnSpPr>
            <a:stCxn id="6" idx="3"/>
          </p:cNvCxnSpPr>
          <p:nvPr/>
        </p:nvCxnSpPr>
        <p:spPr>
          <a:xfrm>
            <a:off x="3147163" y="1916071"/>
            <a:ext cx="1174467" cy="20005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>
            <a:off x="3086839" y="2381493"/>
            <a:ext cx="1234791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77372" y="1692956"/>
            <a:ext cx="2403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drammen.ndlab.net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262581" y="2179360"/>
            <a:ext cx="2491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simula080.simula.no</a:t>
            </a:r>
            <a:endParaRPr lang="en-US" sz="2000" dirty="0"/>
          </a:p>
        </p:txBody>
      </p:sp>
      <p:cxnSp>
        <p:nvCxnSpPr>
          <p:cNvPr id="24" name="Straight Arrow Connector 23"/>
          <p:cNvCxnSpPr>
            <a:stCxn id="22" idx="1"/>
          </p:cNvCxnSpPr>
          <p:nvPr/>
        </p:nvCxnSpPr>
        <p:spPr>
          <a:xfrm flipH="1">
            <a:off x="5263153" y="2379415"/>
            <a:ext cx="999428" cy="502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1" idx="1"/>
          </p:cNvCxnSpPr>
          <p:nvPr/>
        </p:nvCxnSpPr>
        <p:spPr>
          <a:xfrm flipH="1">
            <a:off x="5263162" y="1893011"/>
            <a:ext cx="1114210" cy="22311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3"/>
          <p:cNvSpPr txBox="1">
            <a:spLocks/>
          </p:cNvSpPr>
          <p:nvPr/>
        </p:nvSpPr>
        <p:spPr>
          <a:xfrm>
            <a:off x="159514" y="3592279"/>
            <a:ext cx="8839200" cy="59871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One domain can map to multiple machines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2036083" y="4653136"/>
            <a:ext cx="2124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www.google.com</a:t>
            </a:r>
            <a:endParaRPr lang="en-US" sz="2000" dirty="0"/>
          </a:p>
        </p:txBody>
      </p:sp>
      <p:cxnSp>
        <p:nvCxnSpPr>
          <p:cNvPr id="40" name="Straight Arrow Connector 39"/>
          <p:cNvCxnSpPr>
            <a:stCxn id="39" idx="3"/>
          </p:cNvCxnSpPr>
          <p:nvPr/>
        </p:nvCxnSpPr>
        <p:spPr>
          <a:xfrm>
            <a:off x="4160640" y="4853191"/>
            <a:ext cx="2013716" cy="102037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9" idx="3"/>
          </p:cNvCxnSpPr>
          <p:nvPr/>
        </p:nvCxnSpPr>
        <p:spPr>
          <a:xfrm>
            <a:off x="4160640" y="4853191"/>
            <a:ext cx="2571600" cy="15380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9" idx="3"/>
          </p:cNvCxnSpPr>
          <p:nvPr/>
        </p:nvCxnSpPr>
        <p:spPr>
          <a:xfrm flipV="1">
            <a:off x="4160640" y="4571027"/>
            <a:ext cx="1357073" cy="2821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9" idx="3"/>
          </p:cNvCxnSpPr>
          <p:nvPr/>
        </p:nvCxnSpPr>
        <p:spPr>
          <a:xfrm>
            <a:off x="4160640" y="4853191"/>
            <a:ext cx="931205" cy="144624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7504" y="5253008"/>
            <a:ext cx="4044697" cy="120032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Eurostile"/>
                <a:cs typeface="Eurostile"/>
              </a:rPr>
              <a:t>That includes </a:t>
            </a:r>
            <a:r>
              <a:rPr lang="en-US" sz="2400" dirty="0" err="1" smtClean="0">
                <a:latin typeface="Eurostile"/>
                <a:cs typeface="Eurostile"/>
              </a:rPr>
              <a:t>k.root-server.net</a:t>
            </a:r>
            <a:endParaRPr lang="en-US" sz="2400" dirty="0" smtClean="0">
              <a:latin typeface="Eurostile"/>
              <a:cs typeface="Eurostile"/>
            </a:endParaRPr>
          </a:p>
          <a:p>
            <a:pPr algn="r"/>
            <a:r>
              <a:rPr lang="en-US" sz="2400" dirty="0" smtClean="0">
                <a:latin typeface="Eurostile"/>
                <a:cs typeface="Eurostile"/>
              </a:rPr>
              <a:t>and</a:t>
            </a:r>
          </a:p>
          <a:p>
            <a:pPr algn="r"/>
            <a:r>
              <a:rPr lang="en-US" sz="2400" dirty="0" err="1" smtClean="0">
                <a:latin typeface="Eurostile"/>
                <a:cs typeface="Eurostile"/>
              </a:rPr>
              <a:t>login.ifi.uio.no</a:t>
            </a:r>
            <a:endParaRPr lang="en-US" sz="2400" dirty="0" smtClean="0">
              <a:latin typeface="Eurostile"/>
              <a:cs typeface="Eurostile"/>
            </a:endParaRPr>
          </a:p>
        </p:txBody>
      </p:sp>
      <p:pic>
        <p:nvPicPr>
          <p:cNvPr id="29" name="Picture 28" descr="database_ser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149080"/>
            <a:ext cx="602729" cy="742417"/>
          </a:xfrm>
          <a:prstGeom prst="rect">
            <a:avLst/>
          </a:prstGeom>
        </p:spPr>
      </p:pic>
      <p:pic>
        <p:nvPicPr>
          <p:cNvPr id="31" name="Picture 30" descr="database_ser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581128"/>
            <a:ext cx="602729" cy="742417"/>
          </a:xfrm>
          <a:prstGeom prst="rect">
            <a:avLst/>
          </a:prstGeom>
        </p:spPr>
      </p:pic>
      <p:pic>
        <p:nvPicPr>
          <p:cNvPr id="33" name="Picture 32" descr="database_ser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445224"/>
            <a:ext cx="602729" cy="742417"/>
          </a:xfrm>
          <a:prstGeom prst="rect">
            <a:avLst/>
          </a:prstGeom>
        </p:spPr>
      </p:pic>
      <p:pic>
        <p:nvPicPr>
          <p:cNvPr id="34" name="Picture 33" descr="database_ser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805264"/>
            <a:ext cx="602729" cy="742417"/>
          </a:xfrm>
          <a:prstGeom prst="rect">
            <a:avLst/>
          </a:prstGeom>
        </p:spPr>
      </p:pic>
      <p:pic>
        <p:nvPicPr>
          <p:cNvPr id="37" name="Picture 36" descr="database_ser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49626"/>
            <a:ext cx="602729" cy="74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91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5" grpId="0"/>
      <p:bldP spid="39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urope_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96752"/>
            <a:ext cx="5087888" cy="5121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Delivery Networks</a:t>
            </a:r>
            <a:endParaRPr lang="en-US" dirty="0"/>
          </a:p>
        </p:txBody>
      </p:sp>
      <p:pic>
        <p:nvPicPr>
          <p:cNvPr id="3076" name="Picture 4" descr="D:\Classes\CS 4700\assets\Netflix-icon-300x1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t="10621" r="6646" b="14574"/>
          <a:stretch/>
        </p:blipFill>
        <p:spPr bwMode="auto">
          <a:xfrm>
            <a:off x="395536" y="2132856"/>
            <a:ext cx="1567543" cy="6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Classes\CS 4700\assets\Netflix-icon-300x1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t="10621" r="6646" b="14574"/>
          <a:stretch/>
        </p:blipFill>
        <p:spPr bwMode="auto">
          <a:xfrm>
            <a:off x="4716016" y="3861048"/>
            <a:ext cx="1567543" cy="6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764704"/>
            <a:ext cx="2579101" cy="461665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Eurostile"/>
                <a:cs typeface="Eurostile"/>
              </a:rPr>
              <a:t>DNS allows zoning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47864" y="836712"/>
            <a:ext cx="5586535" cy="1200328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Eurostile"/>
                <a:cs typeface="Eurostile"/>
              </a:rPr>
              <a:t>e.g. Netflix (and Google) addresses depend</a:t>
            </a:r>
          </a:p>
          <a:p>
            <a:r>
              <a:rPr lang="en-US" sz="2400" dirty="0" smtClean="0">
                <a:latin typeface="Eurostile"/>
                <a:cs typeface="Eurostile"/>
              </a:rPr>
              <a:t>on the origin of your connection</a:t>
            </a:r>
          </a:p>
          <a:p>
            <a:r>
              <a:rPr lang="en-US" sz="2400" dirty="0" smtClean="0">
                <a:latin typeface="Eurostile"/>
                <a:cs typeface="Eurostile"/>
              </a:rPr>
              <a:t>geography, ISP, ...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83768" y="5301208"/>
            <a:ext cx="6443741" cy="1200328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Eurostile"/>
                <a:cs typeface="Eurostile"/>
              </a:rPr>
              <a:t>addresses can also depend on server load</a:t>
            </a:r>
          </a:p>
          <a:p>
            <a:r>
              <a:rPr lang="en-US" sz="2400" dirty="0" smtClean="0">
                <a:latin typeface="Eurostile"/>
                <a:cs typeface="Eurostile"/>
              </a:rPr>
              <a:t>minimal 5-minutes allows Netflix</a:t>
            </a:r>
          </a:p>
          <a:p>
            <a:r>
              <a:rPr lang="en-US" sz="2400" dirty="0" smtClean="0">
                <a:latin typeface="Eurostile"/>
                <a:cs typeface="Eurostile"/>
              </a:rPr>
              <a:t>to direct people to other servers every 5 minutes</a:t>
            </a:r>
          </a:p>
        </p:txBody>
      </p:sp>
      <p:pic>
        <p:nvPicPr>
          <p:cNvPr id="8" name="Picture 7" descr="desktop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276872"/>
            <a:ext cx="807781" cy="606421"/>
          </a:xfrm>
          <a:prstGeom prst="rect">
            <a:avLst/>
          </a:prstGeom>
        </p:spPr>
      </p:pic>
      <p:pic>
        <p:nvPicPr>
          <p:cNvPr id="9" name="Picture 8" descr="serv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717032"/>
            <a:ext cx="571849" cy="941085"/>
          </a:xfrm>
          <a:prstGeom prst="rect">
            <a:avLst/>
          </a:prstGeom>
        </p:spPr>
      </p:pic>
      <p:pic>
        <p:nvPicPr>
          <p:cNvPr id="26" name="Picture 25" descr="desktop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280" y="2429272"/>
            <a:ext cx="807781" cy="606421"/>
          </a:xfrm>
          <a:prstGeom prst="rect">
            <a:avLst/>
          </a:prstGeom>
        </p:spPr>
      </p:pic>
      <p:pic>
        <p:nvPicPr>
          <p:cNvPr id="27" name="Picture 26" descr="serv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924944"/>
            <a:ext cx="571849" cy="941085"/>
          </a:xfrm>
          <a:prstGeom prst="rect">
            <a:avLst/>
          </a:prstGeom>
        </p:spPr>
      </p:pic>
      <p:pic>
        <p:nvPicPr>
          <p:cNvPr id="28" name="Picture 27" descr="desktop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805264"/>
            <a:ext cx="807781" cy="606421"/>
          </a:xfrm>
          <a:prstGeom prst="rect">
            <a:avLst/>
          </a:prstGeom>
        </p:spPr>
      </p:pic>
      <p:cxnSp>
        <p:nvCxnSpPr>
          <p:cNvPr id="24" name="Straight Arrow Connector 23"/>
          <p:cNvCxnSpPr>
            <a:stCxn id="28" idx="0"/>
            <a:endCxn id="27" idx="2"/>
          </p:cNvCxnSpPr>
          <p:nvPr/>
        </p:nvCxnSpPr>
        <p:spPr bwMode="auto">
          <a:xfrm flipH="1" flipV="1">
            <a:off x="1905597" y="3866029"/>
            <a:ext cx="45958" cy="193923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1" name="Straight Arrow Connector 30"/>
          <p:cNvCxnSpPr>
            <a:stCxn id="9" idx="0"/>
          </p:cNvCxnSpPr>
          <p:nvPr/>
        </p:nvCxnSpPr>
        <p:spPr bwMode="auto">
          <a:xfrm flipH="1" flipV="1">
            <a:off x="3923928" y="2924944"/>
            <a:ext cx="285925" cy="7920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82535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urope_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96752"/>
            <a:ext cx="5087888" cy="5121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Delivery Networks</a:t>
            </a:r>
            <a:endParaRPr lang="en-US" dirty="0"/>
          </a:p>
        </p:txBody>
      </p:sp>
      <p:pic>
        <p:nvPicPr>
          <p:cNvPr id="3076" name="Picture 4" descr="D:\Classes\CS 4700\assets\Netflix-icon-300x1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t="10621" r="6646" b="14574"/>
          <a:stretch/>
        </p:blipFill>
        <p:spPr bwMode="auto">
          <a:xfrm>
            <a:off x="395536" y="2132856"/>
            <a:ext cx="1567543" cy="6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Classes\CS 4700\assets\Netflix-icon-300x1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t="10621" r="6646" b="14574"/>
          <a:stretch/>
        </p:blipFill>
        <p:spPr bwMode="auto">
          <a:xfrm>
            <a:off x="4716016" y="3861048"/>
            <a:ext cx="1567543" cy="6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764704"/>
            <a:ext cx="2579101" cy="461665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Eurostile"/>
                <a:cs typeface="Eurostile"/>
              </a:rPr>
              <a:t>DNS allows zoning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47864" y="836712"/>
            <a:ext cx="5586535" cy="1200328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Eurostile"/>
                <a:cs typeface="Eurostile"/>
              </a:rPr>
              <a:t>e.g. Netflix (and Google) addresses depend</a:t>
            </a:r>
          </a:p>
          <a:p>
            <a:r>
              <a:rPr lang="en-US" sz="2400" dirty="0" smtClean="0">
                <a:latin typeface="Eurostile"/>
                <a:cs typeface="Eurostile"/>
              </a:rPr>
              <a:t>on the origin of your connection</a:t>
            </a:r>
          </a:p>
          <a:p>
            <a:r>
              <a:rPr lang="en-US" sz="2400" dirty="0" smtClean="0">
                <a:latin typeface="Eurostile"/>
                <a:cs typeface="Eurostile"/>
              </a:rPr>
              <a:t>geography, ISP, ...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83768" y="5301208"/>
            <a:ext cx="6443741" cy="1200328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Eurostile"/>
                <a:cs typeface="Eurostile"/>
              </a:rPr>
              <a:t>addresses can also depend on server load</a:t>
            </a:r>
          </a:p>
          <a:p>
            <a:r>
              <a:rPr lang="en-US" sz="2400" dirty="0" smtClean="0">
                <a:latin typeface="Eurostile"/>
                <a:cs typeface="Eurostile"/>
              </a:rPr>
              <a:t>minimal 5-minutes allows Netflix</a:t>
            </a:r>
          </a:p>
          <a:p>
            <a:r>
              <a:rPr lang="en-US" sz="2400" dirty="0" smtClean="0">
                <a:latin typeface="Eurostile"/>
                <a:cs typeface="Eurostile"/>
              </a:rPr>
              <a:t>to direct people to other servers every 5 minutes</a:t>
            </a:r>
          </a:p>
        </p:txBody>
      </p:sp>
      <p:pic>
        <p:nvPicPr>
          <p:cNvPr id="8" name="Picture 7" descr="desktop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276872"/>
            <a:ext cx="807781" cy="606421"/>
          </a:xfrm>
          <a:prstGeom prst="rect">
            <a:avLst/>
          </a:prstGeom>
        </p:spPr>
      </p:pic>
      <p:pic>
        <p:nvPicPr>
          <p:cNvPr id="9" name="Picture 8" descr="serv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717032"/>
            <a:ext cx="571849" cy="941085"/>
          </a:xfrm>
          <a:prstGeom prst="rect">
            <a:avLst/>
          </a:prstGeom>
        </p:spPr>
      </p:pic>
      <p:pic>
        <p:nvPicPr>
          <p:cNvPr id="26" name="Picture 25" descr="desktop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280" y="2429272"/>
            <a:ext cx="807781" cy="606421"/>
          </a:xfrm>
          <a:prstGeom prst="rect">
            <a:avLst/>
          </a:prstGeom>
        </p:spPr>
      </p:pic>
      <p:pic>
        <p:nvPicPr>
          <p:cNvPr id="27" name="Picture 26" descr="serv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924944"/>
            <a:ext cx="571849" cy="941085"/>
          </a:xfrm>
          <a:prstGeom prst="rect">
            <a:avLst/>
          </a:prstGeom>
        </p:spPr>
      </p:pic>
      <p:pic>
        <p:nvPicPr>
          <p:cNvPr id="28" name="Picture 27" descr="desktop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805264"/>
            <a:ext cx="807781" cy="606421"/>
          </a:xfrm>
          <a:prstGeom prst="rect">
            <a:avLst/>
          </a:prstGeom>
        </p:spPr>
      </p:pic>
      <p:cxnSp>
        <p:nvCxnSpPr>
          <p:cNvPr id="24" name="Straight Arrow Connector 23"/>
          <p:cNvCxnSpPr>
            <a:stCxn id="28" idx="0"/>
            <a:endCxn id="27" idx="2"/>
          </p:cNvCxnSpPr>
          <p:nvPr/>
        </p:nvCxnSpPr>
        <p:spPr bwMode="auto">
          <a:xfrm flipH="1" flipV="1">
            <a:off x="1905597" y="3866029"/>
            <a:ext cx="45958" cy="193923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1" name="Straight Arrow Connector 30"/>
          <p:cNvCxnSpPr>
            <a:stCxn id="9" idx="0"/>
          </p:cNvCxnSpPr>
          <p:nvPr/>
        </p:nvCxnSpPr>
        <p:spPr bwMode="auto">
          <a:xfrm flipH="1" flipV="1">
            <a:off x="3923928" y="2924944"/>
            <a:ext cx="285925" cy="7920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23528" y="2132856"/>
            <a:ext cx="8353569" cy="304698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Eurostile"/>
                <a:cs typeface="Eurostile"/>
              </a:rPr>
              <a:t>“Small problem” with this technique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Eurostile"/>
                <a:cs typeface="Eurostile"/>
              </a:rPr>
              <a:t>modern to use external </a:t>
            </a:r>
            <a:r>
              <a:rPr lang="en-US" sz="2400" b="1" i="1" dirty="0" smtClean="0">
                <a:solidFill>
                  <a:srgbClr val="FF0000"/>
                </a:solidFill>
                <a:latin typeface="Eurostile"/>
                <a:cs typeface="Eurostile"/>
              </a:rPr>
              <a:t>resolvers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Eurostile"/>
                <a:cs typeface="Eurostile"/>
              </a:rPr>
              <a:t>e.g. </a:t>
            </a:r>
            <a:r>
              <a:rPr lang="en-US" sz="2400" b="1" i="1" dirty="0" smtClean="0">
                <a:solidFill>
                  <a:srgbClr val="FF0000"/>
                </a:solidFill>
                <a:latin typeface="Eurostile"/>
                <a:cs typeface="Eurostile"/>
              </a:rPr>
              <a:t>ALL</a:t>
            </a:r>
            <a:r>
              <a:rPr lang="en-US" sz="2400" dirty="0" smtClean="0">
                <a:solidFill>
                  <a:srgbClr val="FF0000"/>
                </a:solidFill>
                <a:latin typeface="Eurostile"/>
                <a:cs typeface="Eurostile"/>
              </a:rPr>
              <a:t> </a:t>
            </a:r>
            <a:r>
              <a:rPr lang="en-US" sz="2400" dirty="0" smtClean="0">
                <a:latin typeface="Eurostile"/>
                <a:cs typeface="Eurostile"/>
              </a:rPr>
              <a:t>Chrome DNS lookups seem to originate from 8.8.8.8</a:t>
            </a:r>
            <a:br>
              <a:rPr lang="en-US" sz="2400" dirty="0" smtClean="0">
                <a:latin typeface="Eurostile"/>
                <a:cs typeface="Eurostile"/>
              </a:rPr>
            </a:br>
            <a:r>
              <a:rPr lang="en-US" sz="2400" dirty="0" smtClean="0">
                <a:latin typeface="Eurostile"/>
                <a:cs typeface="Eurostile"/>
              </a:rPr>
              <a:t>(an address owned by Google)</a:t>
            </a:r>
          </a:p>
          <a:p>
            <a:endParaRPr lang="en-US" sz="2400" dirty="0">
              <a:latin typeface="Eurostile"/>
              <a:cs typeface="Eurostile"/>
            </a:endParaRPr>
          </a:p>
          <a:p>
            <a:r>
              <a:rPr lang="en-US" sz="2400" dirty="0" smtClean="0">
                <a:latin typeface="Eurostile"/>
                <a:cs typeface="Eurostile"/>
              </a:rPr>
              <a:t>Consequences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Eurostile"/>
                <a:cs typeface="Eurostile"/>
              </a:rPr>
              <a:t>user stays more anonymous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Eurostile"/>
                <a:cs typeface="Eurostile"/>
              </a:rPr>
              <a:t>Netflix and others make wrong decisions</a:t>
            </a:r>
          </a:p>
        </p:txBody>
      </p:sp>
    </p:spTree>
    <p:extLst>
      <p:ext uri="{BB962C8B-B14F-4D97-AF65-F5344CB8AC3E}">
        <p14:creationId xmlns:p14="http://schemas.microsoft.com/office/powerpoint/2010/main" val="4222657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04864"/>
            <a:ext cx="8324413" cy="2418209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mr-IN" sz="1200" dirty="0" smtClean="0">
                <a:latin typeface="Courier New"/>
                <a:cs typeface="Courier New"/>
              </a:rPr>
              <a:t>@   IN </a:t>
            </a:r>
            <a:r>
              <a:rPr lang="mr-IN" sz="1200" dirty="0">
                <a:latin typeface="Courier New"/>
                <a:cs typeface="Courier New"/>
              </a:rPr>
              <a:t>SOA </a:t>
            </a:r>
            <a:r>
              <a:rPr lang="nb-NO" sz="1200" dirty="0">
                <a:latin typeface="Courier New"/>
                <a:cs typeface="Courier New"/>
              </a:rPr>
              <a:t>rh7login</a:t>
            </a:r>
            <a:r>
              <a:rPr lang="it-IT" sz="1200" dirty="0" smtClean="0">
                <a:latin typeface="Courier New"/>
                <a:cs typeface="Courier New"/>
              </a:rPr>
              <a:t>.</a:t>
            </a:r>
            <a:r>
              <a:rPr lang="it-IT" sz="1200" dirty="0" err="1" smtClean="0">
                <a:latin typeface="Courier New"/>
                <a:cs typeface="Courier New"/>
              </a:rPr>
              <a:t>ifi.uio.no</a:t>
            </a:r>
            <a:r>
              <a:rPr lang="it-IT" sz="1200" dirty="0">
                <a:latin typeface="Courier New"/>
                <a:cs typeface="Courier New"/>
              </a:rPr>
              <a:t>. </a:t>
            </a:r>
            <a:r>
              <a:rPr lang="it-IT" sz="1200" dirty="0" err="1">
                <a:latin typeface="Courier New"/>
                <a:cs typeface="Courier New"/>
              </a:rPr>
              <a:t>hostmaster.ifi.uio.no</a:t>
            </a:r>
            <a:r>
              <a:rPr lang="it-IT" sz="1200" dirty="0">
                <a:latin typeface="Courier New"/>
                <a:cs typeface="Courier New"/>
              </a:rPr>
              <a:t>. 201703291 1800 900 960000 86400</a:t>
            </a:r>
          </a:p>
          <a:p>
            <a:pPr marL="0" indent="0">
              <a:buNone/>
            </a:pPr>
            <a:r>
              <a:rPr lang="mr-IN" sz="1200" dirty="0" smtClean="0">
                <a:latin typeface="Courier New"/>
                <a:cs typeface="Courier New"/>
              </a:rPr>
              <a:t>@      </a:t>
            </a:r>
            <a:r>
              <a:rPr lang="nb-NO" sz="1200" dirty="0" smtClean="0">
                <a:latin typeface="Courier New"/>
                <a:cs typeface="Courier New"/>
              </a:rPr>
              <a:t>	</a:t>
            </a:r>
            <a:r>
              <a:rPr lang="mr-IN" sz="1200" dirty="0" smtClean="0">
                <a:latin typeface="Courier New"/>
                <a:cs typeface="Courier New"/>
              </a:rPr>
              <a:t>NS  </a:t>
            </a:r>
            <a:r>
              <a:rPr lang="nb-NO" sz="1200" dirty="0" err="1" smtClean="0">
                <a:latin typeface="Courier New"/>
                <a:cs typeface="Courier New"/>
              </a:rPr>
              <a:t>nn</a:t>
            </a:r>
            <a:r>
              <a:rPr lang="mr-IN" sz="1200" dirty="0" smtClean="0">
                <a:latin typeface="Courier New"/>
                <a:cs typeface="Courier New"/>
              </a:rPr>
              <a:t>.</a:t>
            </a:r>
            <a:r>
              <a:rPr lang="nb-NO" sz="1200" dirty="0" err="1" smtClean="0">
                <a:latin typeface="Courier New"/>
                <a:cs typeface="Courier New"/>
              </a:rPr>
              <a:t>uninett</a:t>
            </a:r>
            <a:r>
              <a:rPr lang="mr-IN" sz="1200" dirty="0" smtClean="0">
                <a:latin typeface="Courier New"/>
                <a:cs typeface="Courier New"/>
              </a:rPr>
              <a:t>.</a:t>
            </a:r>
            <a:r>
              <a:rPr lang="nb-NO" sz="1200" dirty="0" err="1" smtClean="0">
                <a:latin typeface="Courier New"/>
                <a:cs typeface="Courier New"/>
              </a:rPr>
              <a:t>no</a:t>
            </a:r>
            <a:r>
              <a:rPr lang="mr-IN" sz="1200" dirty="0" smtClean="0">
                <a:latin typeface="Courier New"/>
                <a:cs typeface="Courier New"/>
              </a:rPr>
              <a:t>.</a:t>
            </a:r>
            <a:endParaRPr lang="mr-IN" sz="12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mr-IN" sz="1200" dirty="0">
                <a:latin typeface="Courier New"/>
                <a:cs typeface="Courier New"/>
              </a:rPr>
              <a:t>@     </a:t>
            </a:r>
            <a:r>
              <a:rPr lang="nb-NO" sz="1200" dirty="0" smtClean="0">
                <a:latin typeface="Courier New"/>
                <a:cs typeface="Courier New"/>
              </a:rPr>
              <a:t>	</a:t>
            </a:r>
            <a:r>
              <a:rPr lang="mr-IN" sz="1200" dirty="0" smtClean="0">
                <a:latin typeface="Courier New"/>
                <a:cs typeface="Courier New"/>
              </a:rPr>
              <a:t>NS  ns</a:t>
            </a:r>
            <a:r>
              <a:rPr lang="nb-NO" sz="1200" dirty="0" smtClean="0">
                <a:latin typeface="Courier New"/>
                <a:cs typeface="Courier New"/>
              </a:rPr>
              <a:t>1</a:t>
            </a:r>
            <a:r>
              <a:rPr lang="mr-IN" sz="1200" dirty="0" smtClean="0">
                <a:latin typeface="Courier New"/>
                <a:cs typeface="Courier New"/>
              </a:rPr>
              <a:t>.</a:t>
            </a:r>
            <a:r>
              <a:rPr lang="nb-NO" sz="1200" dirty="0" err="1" smtClean="0">
                <a:latin typeface="Courier New"/>
                <a:cs typeface="Courier New"/>
              </a:rPr>
              <a:t>uio</a:t>
            </a:r>
            <a:r>
              <a:rPr lang="mr-IN" sz="1200" dirty="0" smtClean="0">
                <a:latin typeface="Courier New"/>
                <a:cs typeface="Courier New"/>
              </a:rPr>
              <a:t>.</a:t>
            </a:r>
            <a:r>
              <a:rPr lang="nb-NO" sz="1200" dirty="0" err="1" smtClean="0">
                <a:latin typeface="Courier New"/>
                <a:cs typeface="Courier New"/>
              </a:rPr>
              <a:t>no</a:t>
            </a:r>
            <a:r>
              <a:rPr lang="mr-IN" sz="1200" dirty="0" smtClean="0">
                <a:latin typeface="Courier New"/>
                <a:cs typeface="Courier New"/>
              </a:rPr>
              <a:t>.</a:t>
            </a:r>
            <a:endParaRPr lang="mr-IN" sz="12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mr-IN" sz="1200" dirty="0">
                <a:latin typeface="Courier New"/>
                <a:cs typeface="Courier New"/>
              </a:rPr>
              <a:t>@   </a:t>
            </a:r>
            <a:r>
              <a:rPr lang="nb-NO" sz="1200" dirty="0" smtClean="0">
                <a:latin typeface="Courier New"/>
                <a:cs typeface="Courier New"/>
              </a:rPr>
              <a:t>	</a:t>
            </a:r>
            <a:r>
              <a:rPr lang="mr-IN" sz="1200" dirty="0" smtClean="0">
                <a:latin typeface="Courier New"/>
                <a:cs typeface="Courier New"/>
              </a:rPr>
              <a:t>NS  </a:t>
            </a:r>
            <a:r>
              <a:rPr lang="nb-NO" sz="1200" dirty="0" err="1" smtClean="0">
                <a:latin typeface="Courier New"/>
                <a:cs typeface="Courier New"/>
              </a:rPr>
              <a:t>ifi</a:t>
            </a:r>
            <a:r>
              <a:rPr lang="mr-IN" sz="1200" dirty="0" smtClean="0">
                <a:latin typeface="Courier New"/>
                <a:cs typeface="Courier New"/>
              </a:rPr>
              <a:t>.</a:t>
            </a:r>
            <a:r>
              <a:rPr lang="nb-NO" sz="1200" dirty="0" err="1" smtClean="0">
                <a:latin typeface="Courier New"/>
                <a:cs typeface="Courier New"/>
              </a:rPr>
              <a:t>uio.no</a:t>
            </a:r>
            <a:r>
              <a:rPr lang="mr-IN" sz="1200" dirty="0" smtClean="0">
                <a:latin typeface="Courier New"/>
                <a:cs typeface="Courier New"/>
              </a:rPr>
              <a:t>.</a:t>
            </a:r>
            <a:endParaRPr lang="nb-NO" sz="12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hr-HR" sz="1200" dirty="0" smtClean="0">
                <a:latin typeface="Courier New"/>
                <a:cs typeface="Courier New"/>
              </a:rPr>
              <a:t>@</a:t>
            </a:r>
            <a:r>
              <a:rPr lang="hr-HR" sz="1200" dirty="0">
                <a:latin typeface="Courier New"/>
                <a:cs typeface="Courier New"/>
              </a:rPr>
              <a:t>	A	129.240.65.60</a:t>
            </a:r>
          </a:p>
          <a:p>
            <a:pPr marL="0" indent="0">
              <a:buNone/>
            </a:pPr>
            <a:r>
              <a:rPr lang="hr-HR" sz="1200" dirty="0" smtClean="0">
                <a:latin typeface="Courier New"/>
                <a:cs typeface="Courier New"/>
              </a:rPr>
              <a:t>@</a:t>
            </a:r>
            <a:r>
              <a:rPr lang="hr-HR" sz="1200" dirty="0">
                <a:latin typeface="Courier New"/>
                <a:cs typeface="Courier New"/>
              </a:rPr>
              <a:t>	A	129.240.65.61</a:t>
            </a:r>
          </a:p>
          <a:p>
            <a:pPr marL="0" indent="0">
              <a:buNone/>
            </a:pPr>
            <a:r>
              <a:rPr lang="hr-HR" sz="1200" dirty="0" smtClean="0">
                <a:latin typeface="Courier New"/>
                <a:cs typeface="Courier New"/>
              </a:rPr>
              <a:t>@</a:t>
            </a:r>
            <a:r>
              <a:rPr lang="hr-HR" sz="1200" dirty="0">
                <a:latin typeface="Courier New"/>
                <a:cs typeface="Courier New"/>
              </a:rPr>
              <a:t>	A	129.240.65.62</a:t>
            </a:r>
          </a:p>
          <a:p>
            <a:pPr marL="0" indent="0">
              <a:buNone/>
            </a:pPr>
            <a:r>
              <a:rPr lang="hr-HR" sz="1200" dirty="0" smtClean="0">
                <a:latin typeface="Courier New"/>
                <a:cs typeface="Courier New"/>
              </a:rPr>
              <a:t>@</a:t>
            </a:r>
            <a:r>
              <a:rPr lang="hr-HR" sz="1200" dirty="0">
                <a:latin typeface="Courier New"/>
                <a:cs typeface="Courier New"/>
              </a:rPr>
              <a:t>	A	</a:t>
            </a:r>
            <a:r>
              <a:rPr lang="hr-HR" sz="1200" dirty="0" smtClean="0">
                <a:latin typeface="Courier New"/>
                <a:cs typeface="Courier New"/>
              </a:rPr>
              <a:t>129.240.65.63</a:t>
            </a:r>
          </a:p>
          <a:p>
            <a:pPr marL="0" indent="0">
              <a:buNone/>
            </a:pPr>
            <a:r>
              <a:rPr lang="en-US" sz="1200" dirty="0" smtClean="0">
                <a:latin typeface="Courier New"/>
                <a:cs typeface="Courier New"/>
              </a:rPr>
              <a:t>@</a:t>
            </a:r>
            <a:r>
              <a:rPr lang="en-US" sz="1200" dirty="0">
                <a:latin typeface="Courier New"/>
                <a:cs typeface="Courier New"/>
              </a:rPr>
              <a:t>	MX	50 </a:t>
            </a:r>
            <a:r>
              <a:rPr lang="en-US" sz="1200" dirty="0" err="1">
                <a:latin typeface="Courier New"/>
                <a:cs typeface="Courier New"/>
              </a:rPr>
              <a:t>smtp.uio.no</a:t>
            </a:r>
            <a:r>
              <a:rPr lang="en-US" sz="1200" dirty="0">
                <a:latin typeface="Courier New"/>
                <a:cs typeface="Courier New"/>
              </a:rPr>
              <a:t>.</a:t>
            </a:r>
            <a:endParaRPr lang="hr-HR" sz="12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hr-HR" sz="1200" dirty="0" smtClean="0">
                <a:latin typeface="Courier New"/>
                <a:cs typeface="Courier New"/>
              </a:rPr>
              <a:t>login.ifi.uio.no	CNAME	rh7login.ifi.uio.no</a:t>
            </a:r>
          </a:p>
        </p:txBody>
      </p:sp>
      <p:sp>
        <p:nvSpPr>
          <p:cNvPr id="14" name="Line Callout 1 13"/>
          <p:cNvSpPr/>
          <p:nvPr/>
        </p:nvSpPr>
        <p:spPr>
          <a:xfrm>
            <a:off x="323528" y="1484784"/>
            <a:ext cx="2520280" cy="360040"/>
          </a:xfrm>
          <a:prstGeom prst="borderCallout1">
            <a:avLst>
              <a:gd name="adj1" fmla="val 115289"/>
              <a:gd name="adj2" fmla="val 14045"/>
              <a:gd name="adj3" fmla="val 216464"/>
              <a:gd name="adj4" fmla="val 31585"/>
            </a:avLst>
          </a:prstGeom>
          <a:solidFill>
            <a:srgbClr val="FFF4CB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start of authority record</a:t>
            </a: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Record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95536" y="836712"/>
            <a:ext cx="7920880" cy="576064"/>
            <a:chOff x="395536" y="836712"/>
            <a:chExt cx="7920880" cy="576064"/>
          </a:xfrm>
        </p:grpSpPr>
        <p:sp>
          <p:nvSpPr>
            <p:cNvPr id="6" name="Line Callout 1 5"/>
            <p:cNvSpPr/>
            <p:nvPr/>
          </p:nvSpPr>
          <p:spPr>
            <a:xfrm>
              <a:off x="395536" y="836712"/>
              <a:ext cx="1152128" cy="360040"/>
            </a:xfrm>
            <a:prstGeom prst="borderCallout1">
              <a:avLst>
                <a:gd name="adj1" fmla="val 126428"/>
                <a:gd name="adj2" fmla="val 48523"/>
                <a:gd name="adj3" fmla="val 383551"/>
                <a:gd name="adj4" fmla="val 109028"/>
              </a:avLst>
            </a:prstGeom>
            <a:solidFill>
              <a:srgbClr val="FFF4CB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hostname</a:t>
              </a: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" name="Line Callout 1 7"/>
            <p:cNvSpPr/>
            <p:nvPr/>
          </p:nvSpPr>
          <p:spPr>
            <a:xfrm>
              <a:off x="1739685" y="836712"/>
              <a:ext cx="1296144" cy="360040"/>
            </a:xfrm>
            <a:prstGeom prst="borderCallout1">
              <a:avLst>
                <a:gd name="adj1" fmla="val 126428"/>
                <a:gd name="adj2" fmla="val 48523"/>
                <a:gd name="adj3" fmla="val 387264"/>
                <a:gd name="adj4" fmla="val 137907"/>
              </a:avLst>
            </a:prstGeom>
            <a:solidFill>
              <a:srgbClr val="FFF4CB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admin email</a:t>
              </a: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9" name="Line Callout 1 8"/>
            <p:cNvSpPr/>
            <p:nvPr/>
          </p:nvSpPr>
          <p:spPr>
            <a:xfrm>
              <a:off x="3227850" y="836712"/>
              <a:ext cx="1296144" cy="576064"/>
            </a:xfrm>
            <a:prstGeom prst="borderCallout1">
              <a:avLst>
                <a:gd name="adj1" fmla="val 118074"/>
                <a:gd name="adj2" fmla="val 76371"/>
                <a:gd name="adj3" fmla="val 242456"/>
                <a:gd name="adj4" fmla="val 184320"/>
              </a:avLst>
            </a:prstGeom>
            <a:solidFill>
              <a:srgbClr val="FFF4CB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+mn-lt"/>
                </a:rPr>
                <a:t>record serial number</a:t>
              </a: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0" name="Line Callout 1 9"/>
            <p:cNvSpPr/>
            <p:nvPr/>
          </p:nvSpPr>
          <p:spPr>
            <a:xfrm>
              <a:off x="4716015" y="836712"/>
              <a:ext cx="936104" cy="576064"/>
            </a:xfrm>
            <a:prstGeom prst="borderCallout1">
              <a:avLst>
                <a:gd name="adj1" fmla="val 119466"/>
                <a:gd name="adj2" fmla="val 74229"/>
                <a:gd name="adj3" fmla="val 235494"/>
                <a:gd name="adj4" fmla="val 193196"/>
              </a:avLst>
            </a:prstGeom>
            <a:solidFill>
              <a:srgbClr val="FFF4CB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refresh time</a:t>
              </a: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" name="Line Callout 1 10"/>
            <p:cNvSpPr/>
            <p:nvPr/>
          </p:nvSpPr>
          <p:spPr>
            <a:xfrm>
              <a:off x="5844140" y="836712"/>
              <a:ext cx="648072" cy="576064"/>
            </a:xfrm>
            <a:prstGeom prst="borderCallout1">
              <a:avLst>
                <a:gd name="adj1" fmla="val 119466"/>
                <a:gd name="adj2" fmla="val 54236"/>
                <a:gd name="adj3" fmla="val 235494"/>
                <a:gd name="adj4" fmla="val 173837"/>
              </a:avLst>
            </a:prstGeom>
            <a:solidFill>
              <a:srgbClr val="FFF4CB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retry time</a:t>
              </a: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2" name="Line Callout 1 11"/>
            <p:cNvSpPr/>
            <p:nvPr/>
          </p:nvSpPr>
          <p:spPr>
            <a:xfrm>
              <a:off x="6684233" y="836712"/>
              <a:ext cx="720080" cy="576064"/>
            </a:xfrm>
            <a:prstGeom prst="borderCallout1">
              <a:avLst>
                <a:gd name="adj1" fmla="val 119466"/>
                <a:gd name="adj2" fmla="val 54236"/>
                <a:gd name="adj3" fmla="val 235494"/>
                <a:gd name="adj4" fmla="val 116079"/>
              </a:avLst>
            </a:prstGeom>
            <a:solidFill>
              <a:srgbClr val="FFF4CB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expiry time</a:t>
              </a: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3" name="Line Callout 1 12"/>
            <p:cNvSpPr/>
            <p:nvPr/>
          </p:nvSpPr>
          <p:spPr>
            <a:xfrm>
              <a:off x="7596336" y="836712"/>
              <a:ext cx="720080" cy="576064"/>
            </a:xfrm>
            <a:prstGeom prst="borderCallout1">
              <a:avLst>
                <a:gd name="adj1" fmla="val 119466"/>
                <a:gd name="adj2" fmla="val 54236"/>
                <a:gd name="adj3" fmla="val 244776"/>
                <a:gd name="adj4" fmla="val 71523"/>
              </a:avLst>
            </a:prstGeom>
            <a:solidFill>
              <a:srgbClr val="FFF4CB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min TTL</a:t>
              </a: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15" name="Line Callout 1 14"/>
          <p:cNvSpPr/>
          <p:nvPr/>
        </p:nvSpPr>
        <p:spPr>
          <a:xfrm>
            <a:off x="395536" y="5157192"/>
            <a:ext cx="1872208" cy="648072"/>
          </a:xfrm>
          <a:prstGeom prst="borderCallout1">
            <a:avLst>
              <a:gd name="adj1" fmla="val -18380"/>
              <a:gd name="adj2" fmla="val 8741"/>
              <a:gd name="adj3" fmla="val -331003"/>
              <a:gd name="adj4" fmla="val 44051"/>
            </a:avLst>
          </a:prstGeom>
          <a:solidFill>
            <a:srgbClr val="FFF4CB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NS: a </a:t>
            </a:r>
            <a:r>
              <a:rPr lang="en-US" sz="1600" dirty="0" smtClean="0">
                <a:latin typeface="+mn-lt"/>
              </a:rPr>
              <a:t>responsible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+mn-lt"/>
              </a:rPr>
              <a:t>name server</a:t>
            </a: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" name="Line Callout 1 15"/>
          <p:cNvSpPr/>
          <p:nvPr/>
        </p:nvSpPr>
        <p:spPr>
          <a:xfrm>
            <a:off x="6300192" y="5013176"/>
            <a:ext cx="2304256" cy="1296144"/>
          </a:xfrm>
          <a:prstGeom prst="borderCallout1">
            <a:avLst>
              <a:gd name="adj1" fmla="val -9097"/>
              <a:gd name="adj2" fmla="val 7581"/>
              <a:gd name="adj3" fmla="val -93781"/>
              <a:gd name="adj4" fmla="val -113137"/>
            </a:avLst>
          </a:prstGeom>
          <a:solidFill>
            <a:srgbClr val="FFF4CB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A: an IPv4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address, several means the name has multiple interfaces, perhaps hosts, AAAA for IPv6</a:t>
            </a: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" name="Line Callout 1 16"/>
          <p:cNvSpPr/>
          <p:nvPr/>
        </p:nvSpPr>
        <p:spPr>
          <a:xfrm>
            <a:off x="2627784" y="5733256"/>
            <a:ext cx="1872208" cy="648072"/>
          </a:xfrm>
          <a:prstGeom prst="borderCallout1">
            <a:avLst>
              <a:gd name="adj1" fmla="val -18380"/>
              <a:gd name="adj2" fmla="val 12312"/>
              <a:gd name="adj3" fmla="val -238177"/>
              <a:gd name="adj4" fmla="val -54487"/>
            </a:avLst>
          </a:prstGeom>
          <a:solidFill>
            <a:srgbClr val="FFF4CB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MX: mail server’s name</a:t>
            </a: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" name="Line Callout 1 17"/>
          <p:cNvSpPr/>
          <p:nvPr/>
        </p:nvSpPr>
        <p:spPr>
          <a:xfrm>
            <a:off x="3995936" y="4869160"/>
            <a:ext cx="1872208" cy="648072"/>
          </a:xfrm>
          <a:prstGeom prst="borderCallout1">
            <a:avLst>
              <a:gd name="adj1" fmla="val 22876"/>
              <a:gd name="adj2" fmla="val -6253"/>
              <a:gd name="adj3" fmla="val -69028"/>
              <a:gd name="adj4" fmla="val -74480"/>
            </a:avLst>
          </a:prstGeom>
          <a:solidFill>
            <a:srgbClr val="FFF4CB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CNAME: an alias (another name)</a:t>
            </a: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4101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509121"/>
            <a:ext cx="8324413" cy="360040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US" sz="1200" dirty="0" smtClean="0">
                <a:latin typeface="Courier New"/>
                <a:cs typeface="Courier New"/>
              </a:rPr>
              <a:t>_service</a:t>
            </a:r>
            <a:r>
              <a:rPr lang="en-US" sz="1200" dirty="0">
                <a:latin typeface="Courier New"/>
                <a:cs typeface="Courier New"/>
              </a:rPr>
              <a:t>._</a:t>
            </a:r>
            <a:r>
              <a:rPr lang="en-US" sz="1200" dirty="0" err="1">
                <a:latin typeface="Courier New"/>
                <a:cs typeface="Courier New"/>
              </a:rPr>
              <a:t>protocol.example.com</a:t>
            </a:r>
            <a:r>
              <a:rPr lang="en-US" sz="1200" dirty="0">
                <a:latin typeface="Courier New"/>
                <a:cs typeface="Courier New"/>
              </a:rPr>
              <a:t>  SRV     10      0       5060    </a:t>
            </a:r>
            <a:r>
              <a:rPr lang="en-US" sz="1200" dirty="0" err="1">
                <a:latin typeface="Courier New"/>
                <a:cs typeface="Courier New"/>
              </a:rPr>
              <a:t>service.example.com</a:t>
            </a:r>
            <a:endParaRPr lang="en-US" sz="12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hr-HR" sz="1200" dirty="0" smtClean="0">
              <a:latin typeface="Courier New"/>
              <a:cs typeface="Courier Ne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mDNS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23528" y="3068960"/>
            <a:ext cx="7920880" cy="936104"/>
            <a:chOff x="323528" y="2924943"/>
            <a:chExt cx="7920880" cy="936104"/>
          </a:xfrm>
        </p:grpSpPr>
        <p:sp>
          <p:nvSpPr>
            <p:cNvPr id="19" name="Line Callout 1 18"/>
            <p:cNvSpPr/>
            <p:nvPr/>
          </p:nvSpPr>
          <p:spPr>
            <a:xfrm>
              <a:off x="323528" y="2996951"/>
              <a:ext cx="1296144" cy="576064"/>
            </a:xfrm>
            <a:prstGeom prst="borderCallout1">
              <a:avLst>
                <a:gd name="adj1" fmla="val 120395"/>
                <a:gd name="adj2" fmla="val 33052"/>
                <a:gd name="adj3" fmla="val 242456"/>
                <a:gd name="adj4" fmla="val 37861"/>
              </a:avLst>
            </a:prstGeom>
            <a:solidFill>
              <a:srgbClr val="FFF4CB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+mn-lt"/>
                </a:rPr>
                <a:t>name of the serv</a:t>
              </a:r>
              <a:r>
                <a:rPr lang="en-US" sz="1600" b="1" i="1" dirty="0" smtClean="0">
                  <a:latin typeface="+mn-lt"/>
                </a:rPr>
                <a:t>ice</a:t>
              </a:r>
              <a:endParaRPr kumimoji="0" 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0" name="Line Callout 1 19"/>
            <p:cNvSpPr/>
            <p:nvPr/>
          </p:nvSpPr>
          <p:spPr>
            <a:xfrm>
              <a:off x="6948264" y="2924943"/>
              <a:ext cx="1296144" cy="576064"/>
            </a:xfrm>
            <a:prstGeom prst="borderCallout1">
              <a:avLst>
                <a:gd name="adj1" fmla="val 120395"/>
                <a:gd name="adj2" fmla="val 33052"/>
                <a:gd name="adj3" fmla="val 247097"/>
                <a:gd name="adj4" fmla="val 14139"/>
              </a:avLst>
            </a:prstGeom>
            <a:solidFill>
              <a:srgbClr val="FFF4CB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+mn-lt"/>
                </a:rPr>
                <a:t>name of the serv</a:t>
              </a:r>
              <a:r>
                <a:rPr lang="en-US" sz="1600" b="1" i="1" dirty="0" smtClean="0">
                  <a:latin typeface="+mn-lt"/>
                </a:rPr>
                <a:t>er</a:t>
              </a:r>
              <a:endParaRPr kumimoji="0" 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1" name="Line Callout 1 20"/>
            <p:cNvSpPr/>
            <p:nvPr/>
          </p:nvSpPr>
          <p:spPr>
            <a:xfrm>
              <a:off x="1691680" y="3212975"/>
              <a:ext cx="936104" cy="360040"/>
            </a:xfrm>
            <a:prstGeom prst="borderCallout1">
              <a:avLst>
                <a:gd name="adj1" fmla="val 120395"/>
                <a:gd name="adj2" fmla="val 33052"/>
                <a:gd name="adj3" fmla="val 325070"/>
                <a:gd name="adj4" fmla="val 3190"/>
              </a:avLst>
            </a:prstGeom>
            <a:solidFill>
              <a:srgbClr val="FFF4CB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+mn-lt"/>
                </a:rPr>
                <a:t>protocol</a:t>
              </a:r>
              <a:endParaRPr kumimoji="0" 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2" name="Line Callout 1 21"/>
            <p:cNvSpPr/>
            <p:nvPr/>
          </p:nvSpPr>
          <p:spPr>
            <a:xfrm>
              <a:off x="2843808" y="2924943"/>
              <a:ext cx="1656184" cy="864096"/>
            </a:xfrm>
            <a:prstGeom prst="borderCallout1">
              <a:avLst>
                <a:gd name="adj1" fmla="val 111112"/>
                <a:gd name="adj2" fmla="val 18523"/>
                <a:gd name="adj3" fmla="val 171288"/>
                <a:gd name="adj4" fmla="val -14940"/>
              </a:avLst>
            </a:prstGeom>
            <a:solidFill>
              <a:srgbClr val="FFF4CB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+mn-lt"/>
                </a:rPr>
                <a:t>domain where the service is located</a:t>
              </a:r>
              <a:endParaRPr kumimoji="0" 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3" name="Line Callout 1 22"/>
            <p:cNvSpPr/>
            <p:nvPr/>
          </p:nvSpPr>
          <p:spPr>
            <a:xfrm>
              <a:off x="4572000" y="2996951"/>
              <a:ext cx="936104" cy="360040"/>
            </a:xfrm>
            <a:prstGeom prst="borderCallout1">
              <a:avLst>
                <a:gd name="adj1" fmla="val 120395"/>
                <a:gd name="adj2" fmla="val 33052"/>
                <a:gd name="adj3" fmla="val 391904"/>
                <a:gd name="adj4" fmla="val -42509"/>
              </a:avLst>
            </a:prstGeom>
            <a:solidFill>
              <a:srgbClr val="FFF4CB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+mn-lt"/>
                </a:rPr>
                <a:t>priority</a:t>
              </a:r>
              <a:endParaRPr kumimoji="0" 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4" name="Line Callout 1 23"/>
            <p:cNvSpPr/>
            <p:nvPr/>
          </p:nvSpPr>
          <p:spPr>
            <a:xfrm>
              <a:off x="5004048" y="3501007"/>
              <a:ext cx="936104" cy="360040"/>
            </a:xfrm>
            <a:prstGeom prst="borderCallout1">
              <a:avLst>
                <a:gd name="adj1" fmla="val 120395"/>
                <a:gd name="adj2" fmla="val 33052"/>
                <a:gd name="adj3" fmla="val 247096"/>
                <a:gd name="adj4" fmla="val -9663"/>
              </a:avLst>
            </a:prstGeom>
            <a:solidFill>
              <a:srgbClr val="FFF4CB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+mn-lt"/>
                </a:rPr>
                <a:t>weight</a:t>
              </a:r>
              <a:endParaRPr kumimoji="0" 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5" name="Line Callout 1 24"/>
            <p:cNvSpPr/>
            <p:nvPr/>
          </p:nvSpPr>
          <p:spPr>
            <a:xfrm>
              <a:off x="5940152" y="2996951"/>
              <a:ext cx="936104" cy="360040"/>
            </a:xfrm>
            <a:prstGeom prst="borderCallout1">
              <a:avLst>
                <a:gd name="adj1" fmla="val 86978"/>
                <a:gd name="adj2" fmla="val 63042"/>
                <a:gd name="adj3" fmla="val 384478"/>
                <a:gd name="adj4" fmla="val -16803"/>
              </a:avLst>
            </a:prstGeom>
            <a:solidFill>
              <a:srgbClr val="FFF4CB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+mn-lt"/>
                </a:rPr>
                <a:t>port</a:t>
              </a:r>
              <a:endParaRPr kumimoji="0" 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3528" y="5445224"/>
            <a:ext cx="8324413" cy="936104"/>
            <a:chOff x="323528" y="2780928"/>
            <a:chExt cx="8324413" cy="936104"/>
          </a:xfrm>
        </p:grpSpPr>
        <p:sp>
          <p:nvSpPr>
            <p:cNvPr id="26" name="Content Placeholder 2"/>
            <p:cNvSpPr txBox="1">
              <a:spLocks/>
            </p:cNvSpPr>
            <p:nvPr/>
          </p:nvSpPr>
          <p:spPr bwMode="auto">
            <a:xfrm>
              <a:off x="323528" y="3356992"/>
              <a:ext cx="8324413" cy="3600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5400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12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Font typeface="Tahoma" charset="0"/>
                <a:buChar char="−"/>
                <a:defRPr sz="24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Font typeface="Wingdings" charset="2"/>
                <a:buChar char="§"/>
                <a:defRPr sz="19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" charset="2"/>
                <a:buChar char="q"/>
                <a:defRPr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" charset="2"/>
                <a:buChar char="q"/>
                <a:defRPr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" charset="2"/>
                <a:buChar char="q"/>
                <a:defRPr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" charset="2"/>
                <a:buChar char="q"/>
                <a:defRPr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" charset="2"/>
                <a:buChar char="q"/>
                <a:defRPr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indent="0">
                <a:buNone/>
              </a:pPr>
              <a:r>
                <a:rPr lang="en-US" sz="1200" dirty="0" smtClean="0">
                  <a:latin typeface="Courier New"/>
                  <a:cs typeface="Courier New"/>
                </a:rPr>
                <a:t>_</a:t>
              </a:r>
              <a:r>
                <a:rPr lang="en-US" sz="1200" dirty="0" err="1" smtClean="0">
                  <a:latin typeface="Courier New"/>
                  <a:cs typeface="Courier New"/>
                </a:rPr>
                <a:t>ssh</a:t>
              </a:r>
              <a:r>
                <a:rPr lang="en-US" sz="1200" dirty="0" smtClean="0">
                  <a:latin typeface="Courier New"/>
                  <a:cs typeface="Courier New"/>
                </a:rPr>
                <a:t>._</a:t>
              </a:r>
              <a:r>
                <a:rPr lang="en-US" sz="1200" dirty="0" err="1" smtClean="0">
                  <a:latin typeface="Courier New"/>
                  <a:cs typeface="Courier New"/>
                </a:rPr>
                <a:t>tcp.example.com</a:t>
              </a:r>
              <a:r>
                <a:rPr lang="en-US" sz="1200" dirty="0" smtClean="0">
                  <a:latin typeface="Courier New"/>
                  <a:cs typeface="Courier New"/>
                </a:rPr>
                <a:t>  SRV     10      0       22 </a:t>
              </a:r>
              <a:r>
                <a:rPr lang="mr-IN" sz="1200" dirty="0">
                  <a:latin typeface="Courier New"/>
                  <a:cs typeface="Courier New"/>
                </a:rPr>
                <a:t>1x-193-157-212-9.</a:t>
              </a:r>
              <a:r>
                <a:rPr lang="mr-IN" sz="1200" dirty="0" smtClean="0">
                  <a:latin typeface="Courier New"/>
                  <a:cs typeface="Courier New"/>
                </a:rPr>
                <a:t>uio.no</a:t>
              </a:r>
              <a:endParaRPr lang="en-US" sz="1200" dirty="0" smtClean="0">
                <a:latin typeface="Courier New"/>
                <a:cs typeface="Courier New"/>
              </a:endParaRPr>
            </a:p>
            <a:p>
              <a:pPr marL="0" indent="0">
                <a:buFont typeface="Wingdings" charset="2"/>
                <a:buNone/>
              </a:pPr>
              <a:endParaRPr lang="hr-HR" sz="1200" dirty="0" smtClean="0">
                <a:latin typeface="Courier New"/>
                <a:cs typeface="Courier New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3528" y="2780928"/>
              <a:ext cx="3611385" cy="461665"/>
            </a:xfrm>
            <a:prstGeom prst="rect">
              <a:avLst/>
            </a:prstGeom>
            <a:solidFill>
              <a:srgbClr val="FFF4CB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Eurostile"/>
                  <a:cs typeface="Eurostile"/>
                </a:rPr>
                <a:t>Example from my machine:</a:t>
              </a:r>
            </a:p>
          </p:txBody>
        </p:sp>
      </p:grpSp>
      <p:sp>
        <p:nvSpPr>
          <p:cNvPr id="29" name="Content Placeholder 3"/>
          <p:cNvSpPr txBox="1">
            <a:spLocks/>
          </p:cNvSpPr>
          <p:nvPr/>
        </p:nvSpPr>
        <p:spPr bwMode="auto">
          <a:xfrm>
            <a:off x="107504" y="866775"/>
            <a:ext cx="8928992" cy="191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ahoma" charset="0"/>
              <a:buChar char="−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charset="2"/>
              <a:buChar char="§"/>
              <a:defRPr sz="19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2000" dirty="0" smtClean="0"/>
              <a:t>A way of discovering services by announcing them with IP multicast</a:t>
            </a:r>
          </a:p>
          <a:p>
            <a:r>
              <a:rPr lang="en-US" sz="2000" dirty="0" smtClean="0"/>
              <a:t>RFC 6762 (2013): multicast DNS</a:t>
            </a:r>
          </a:p>
          <a:p>
            <a:r>
              <a:rPr lang="en-US" sz="2000" dirty="0" smtClean="0"/>
              <a:t>records announce services (as well as link-local hostnames that are invisible outside the current multicast domain, like </a:t>
            </a:r>
            <a:r>
              <a:rPr lang="en-US" sz="2000" dirty="0" err="1" smtClean="0"/>
              <a:t>mymac.local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records are never authoritative and </a:t>
            </a:r>
            <a:r>
              <a:rPr lang="en-US" sz="2000" dirty="0" err="1" smtClean="0"/>
              <a:t>mDNS</a:t>
            </a:r>
            <a:r>
              <a:rPr lang="en-US" sz="2000" dirty="0" smtClean="0"/>
              <a:t> can never redirect or </a:t>
            </a:r>
            <a:r>
              <a:rPr lang="en-US" sz="2000" dirty="0" err="1" smtClean="0"/>
              <a:t>recurse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97151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add-ons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is DNS essential: not really</a:t>
            </a:r>
          </a:p>
          <a:p>
            <a:r>
              <a:rPr lang="en-US" sz="2400" dirty="0" smtClean="0"/>
              <a:t>resolver: internal and external</a:t>
            </a:r>
          </a:p>
          <a:p>
            <a:r>
              <a:rPr lang="en-US" sz="2400" dirty="0" smtClean="0"/>
              <a:t>DNS </a:t>
            </a:r>
            <a:r>
              <a:rPr lang="en-US" sz="2400" dirty="0" err="1" smtClean="0"/>
              <a:t>prefetcher</a:t>
            </a:r>
            <a:endParaRPr lang="en-US" sz="2400" dirty="0" smtClean="0"/>
          </a:p>
          <a:p>
            <a:r>
              <a:rPr lang="en-US" sz="2400" dirty="0" smtClean="0"/>
              <a:t>DNS resolve latency</a:t>
            </a:r>
          </a:p>
          <a:p>
            <a:r>
              <a:rPr lang="en-US" sz="2400" dirty="0" smtClean="0"/>
              <a:t>alternatives to DNS – P2P</a:t>
            </a:r>
          </a:p>
        </p:txBody>
      </p:sp>
    </p:spTree>
    <p:extLst>
      <p:ext uri="{BB962C8B-B14F-4D97-AF65-F5344CB8AC3E}">
        <p14:creationId xmlns:p14="http://schemas.microsoft.com/office/powerpoint/2010/main" val="2833334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66775"/>
            <a:ext cx="9036496" cy="564832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Internet view</a:t>
            </a:r>
          </a:p>
          <a:p>
            <a:r>
              <a:rPr lang="en-US" sz="2000" dirty="0" smtClean="0"/>
              <a:t>everything above the socket interface is application layer function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=&gt; all functions of OSI layers 5 and 6 are Internet application layer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 smtClean="0"/>
              <a:t>We still need (many of) those OSI functions</a:t>
            </a:r>
            <a:endParaRPr lang="en-US" sz="2000" dirty="0"/>
          </a:p>
          <a:p>
            <a:r>
              <a:rPr lang="en-US" sz="2000" dirty="0" smtClean="0"/>
              <a:t>long-term session maintenance, reconnections, session migration</a:t>
            </a:r>
          </a:p>
          <a:p>
            <a:r>
              <a:rPr lang="en-US" sz="2000" dirty="0" smtClean="0"/>
              <a:t>protocol translation</a:t>
            </a:r>
          </a:p>
          <a:p>
            <a:r>
              <a:rPr lang="en-US" sz="2000" dirty="0" smtClean="0"/>
              <a:t>today’s Internet world has protocols for this</a:t>
            </a:r>
            <a:br>
              <a:rPr lang="en-US" sz="2000" dirty="0" smtClean="0"/>
            </a:br>
            <a:r>
              <a:rPr lang="en-US" sz="2000" dirty="0" smtClean="0"/>
              <a:t>(official standards </a:t>
            </a:r>
            <a:r>
              <a:rPr lang="en-US" sz="1800" dirty="0" smtClean="0"/>
              <a:t>(de jure)</a:t>
            </a:r>
            <a:r>
              <a:rPr lang="en-US" sz="2000" dirty="0" smtClean="0"/>
              <a:t> and de facto)</a:t>
            </a:r>
          </a:p>
          <a:p>
            <a:pPr lvl="1"/>
            <a:r>
              <a:rPr lang="en-US" sz="1600" dirty="0" smtClean="0"/>
              <a:t>SMTP + (POP3 or IMAP)</a:t>
            </a:r>
          </a:p>
          <a:p>
            <a:pPr lvl="1"/>
            <a:r>
              <a:rPr lang="en-US" sz="1600" dirty="0" smtClean="0"/>
              <a:t>HTTP, SHTTP, QUIC</a:t>
            </a:r>
          </a:p>
          <a:p>
            <a:pPr lvl="1"/>
            <a:r>
              <a:rPr lang="en-US" sz="1600" dirty="0" smtClean="0"/>
              <a:t>(RTSP or SIP) + RTP/RTCP</a:t>
            </a:r>
          </a:p>
          <a:p>
            <a:pPr lvl="1"/>
            <a:r>
              <a:rPr lang="en-US" sz="1600" dirty="0" smtClean="0"/>
              <a:t>MPEG DASH, Apple HLS, </a:t>
            </a:r>
            <a:r>
              <a:rPr lang="en-US" sz="1600" strike="sngStrike" dirty="0" smtClean="0"/>
              <a:t>Microsoft Smooth Streaming</a:t>
            </a:r>
          </a:p>
          <a:p>
            <a:pPr lvl="1"/>
            <a:r>
              <a:rPr lang="en-US" sz="1600" dirty="0" smtClean="0"/>
              <a:t>DCE / CORBA</a:t>
            </a:r>
          </a:p>
        </p:txBody>
      </p:sp>
    </p:spTree>
    <p:extLst>
      <p:ext uri="{BB962C8B-B14F-4D97-AF65-F5344CB8AC3E}">
        <p14:creationId xmlns:p14="http://schemas.microsoft.com/office/powerpoint/2010/main" val="2084103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HTTP</a:t>
            </a:r>
          </a:p>
          <a:p>
            <a:r>
              <a:rPr lang="en-US" dirty="0" smtClean="0"/>
              <a:t>Hypertext Transfer Protocol</a:t>
            </a:r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ctrTitle"/>
          </p:nvPr>
        </p:nvSpPr>
        <p:spPr>
          <a:xfrm>
            <a:off x="638175" y="1628800"/>
            <a:ext cx="7772400" cy="146208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Application layer</a:t>
            </a:r>
            <a:br>
              <a:rPr lang="en-US" dirty="0" smtClean="0"/>
            </a:br>
            <a:r>
              <a:rPr lang="en-US" sz="2400" i="1" dirty="0" smtClean="0"/>
              <a:t>in the TCP/IP stack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30466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Web: the </a:t>
            </a:r>
            <a:r>
              <a:rPr lang="en-US" sz="3600" dirty="0" smtClean="0"/>
              <a:t>HTTP </a:t>
            </a:r>
            <a:r>
              <a:rPr lang="en-US" sz="3600" dirty="0"/>
              <a:t>protocol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ZapfDingbats" charset="0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HTTP: </a:t>
            </a:r>
            <a:r>
              <a:rPr lang="en-US" sz="2400" dirty="0">
                <a:solidFill>
                  <a:srgbClr val="FF0000"/>
                </a:solidFill>
              </a:rPr>
              <a:t>hypertext transfer protocol</a:t>
            </a:r>
            <a:endParaRPr lang="en-US" sz="2400" dirty="0"/>
          </a:p>
          <a:p>
            <a:r>
              <a:rPr lang="en-US" sz="2000" dirty="0"/>
              <a:t>Web</a:t>
            </a:r>
            <a:r>
              <a:rPr lang="ja-JP" altLang="en-US" sz="2000" dirty="0">
                <a:latin typeface="Arial"/>
              </a:rPr>
              <a:t>’</a:t>
            </a:r>
            <a:r>
              <a:rPr lang="en-US" sz="2000" dirty="0"/>
              <a:t>s application layer protocol</a:t>
            </a:r>
          </a:p>
          <a:p>
            <a:r>
              <a:rPr lang="en-US" sz="2000" dirty="0"/>
              <a:t>client/server model</a:t>
            </a:r>
          </a:p>
          <a:p>
            <a:pPr lvl="1"/>
            <a:r>
              <a:rPr lang="en-US" sz="2000" i="1" dirty="0">
                <a:solidFill>
                  <a:schemeClr val="accent2"/>
                </a:solidFill>
              </a:rPr>
              <a:t>client:</a:t>
            </a:r>
            <a:r>
              <a:rPr lang="en-US" sz="2000" dirty="0"/>
              <a:t> browser that requests, receives, </a:t>
            </a:r>
            <a:r>
              <a:rPr lang="ja-JP" altLang="en-US" sz="2000" dirty="0">
                <a:latin typeface="Arial"/>
              </a:rPr>
              <a:t>“</a:t>
            </a:r>
            <a:r>
              <a:rPr lang="en-US" sz="2000" dirty="0"/>
              <a:t>displays</a:t>
            </a:r>
            <a:r>
              <a:rPr lang="ja-JP" altLang="en-US" sz="2000" dirty="0">
                <a:latin typeface="Arial"/>
              </a:rPr>
              <a:t>”</a:t>
            </a:r>
            <a:r>
              <a:rPr lang="en-US" sz="2000" dirty="0"/>
              <a:t> Web objects</a:t>
            </a:r>
          </a:p>
          <a:p>
            <a:pPr lvl="1"/>
            <a:r>
              <a:rPr lang="en-US" sz="2000" i="1" dirty="0">
                <a:solidFill>
                  <a:schemeClr val="accent2"/>
                </a:solidFill>
              </a:rPr>
              <a:t>server:</a:t>
            </a:r>
            <a:r>
              <a:rPr lang="en-US" sz="2000" dirty="0"/>
              <a:t> Web server sends objects in response to requests</a:t>
            </a:r>
          </a:p>
          <a:p>
            <a:endParaRPr lang="en-US" sz="2000" dirty="0" smtClean="0"/>
          </a:p>
          <a:p>
            <a:r>
              <a:rPr lang="en-US" sz="2000" dirty="0" smtClean="0"/>
              <a:t>Three major versions</a:t>
            </a:r>
          </a:p>
          <a:p>
            <a:r>
              <a:rPr lang="en-US" sz="2000" dirty="0" smtClean="0"/>
              <a:t>HTTP/1.0 (1990)</a:t>
            </a:r>
            <a:endParaRPr lang="en-US" sz="2000" dirty="0"/>
          </a:p>
          <a:p>
            <a:r>
              <a:rPr lang="en-US" sz="2000" dirty="0" smtClean="0"/>
              <a:t>HTTP/1.1 (1999)</a:t>
            </a:r>
          </a:p>
          <a:p>
            <a:r>
              <a:rPr lang="en-US" sz="2000" dirty="0" smtClean="0"/>
              <a:t>HTTP/2 (2015)</a:t>
            </a:r>
            <a:endParaRPr lang="en-US" sz="2000" dirty="0"/>
          </a:p>
        </p:txBody>
      </p:sp>
      <p:graphicFrame>
        <p:nvGraphicFramePr>
          <p:cNvPr id="399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117504"/>
              </p:ext>
            </p:extLst>
          </p:nvPr>
        </p:nvGraphicFramePr>
        <p:xfrm>
          <a:off x="4956129" y="2934333"/>
          <a:ext cx="752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" name="ClipArt" r:id="rId3" imgW="1305000" imgH="1085760" progId="MS_ClipArt_Gallery.2">
                  <p:embed/>
                </p:oleObj>
              </mc:Choice>
              <mc:Fallback>
                <p:oleObj name="ClipArt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6129" y="2934333"/>
                        <a:ext cx="7524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451576" y="3132256"/>
            <a:ext cx="134804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+mn-lt"/>
                <a:ea typeface="+mn-ea"/>
                <a:cs typeface="+mn-cs"/>
              </a:rPr>
              <a:t>Host running</a:t>
            </a:r>
          </a:p>
          <a:p>
            <a:r>
              <a:rPr lang="en-US" sz="1600" dirty="0">
                <a:latin typeface="+mn-lt"/>
                <a:ea typeface="+mn-ea"/>
                <a:cs typeface="+mn-cs"/>
              </a:rPr>
              <a:t>a browser</a:t>
            </a:r>
          </a:p>
        </p:txBody>
      </p:sp>
      <p:graphicFrame>
        <p:nvGraphicFramePr>
          <p:cNvPr id="3994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324813"/>
              </p:ext>
            </p:extLst>
          </p:nvPr>
        </p:nvGraphicFramePr>
        <p:xfrm>
          <a:off x="5051379" y="5629908"/>
          <a:ext cx="752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0" name="ClipArt" r:id="rId5" imgW="1305000" imgH="1085760" progId="MS_ClipArt_Gallery.2">
                  <p:embed/>
                </p:oleObj>
              </mc:Choice>
              <mc:Fallback>
                <p:oleObj name="ClipArt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379" y="5629908"/>
                        <a:ext cx="7524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7583442" y="4910771"/>
            <a:ext cx="94899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+mn-lt"/>
                <a:ea typeface="+mn-ea"/>
                <a:cs typeface="+mn-cs"/>
              </a:rPr>
              <a:t>Server </a:t>
            </a:r>
          </a:p>
          <a:p>
            <a:r>
              <a:rPr lang="en-US" sz="1600" dirty="0">
                <a:latin typeface="+mn-lt"/>
                <a:ea typeface="+mn-ea"/>
                <a:cs typeface="+mn-cs"/>
              </a:rPr>
              <a:t>Running</a:t>
            </a:r>
          </a:p>
          <a:p>
            <a:r>
              <a:rPr lang="en-US" sz="1600" dirty="0">
                <a:latin typeface="+mn-lt"/>
                <a:ea typeface="+mn-ea"/>
                <a:cs typeface="+mn-cs"/>
              </a:rPr>
              <a:t>A web</a:t>
            </a:r>
          </a:p>
          <a:p>
            <a:r>
              <a:rPr lang="en-US" sz="1600" dirty="0">
                <a:latin typeface="+mn-lt"/>
                <a:ea typeface="+mn-ea"/>
                <a:cs typeface="+mn-cs"/>
              </a:rPr>
              <a:t>server</a:t>
            </a:r>
          </a:p>
        </p:txBody>
      </p:sp>
      <p:grpSp>
        <p:nvGrpSpPr>
          <p:cNvPr id="39946" name="Group 10"/>
          <p:cNvGrpSpPr>
            <a:grpSpLocks/>
          </p:cNvGrpSpPr>
          <p:nvPr/>
        </p:nvGrpSpPr>
        <p:grpSpPr bwMode="auto">
          <a:xfrm>
            <a:off x="7942217" y="3799521"/>
            <a:ext cx="504825" cy="1071562"/>
            <a:chOff x="4180" y="783"/>
            <a:chExt cx="150" cy="307"/>
          </a:xfrm>
        </p:grpSpPr>
        <p:sp>
          <p:nvSpPr>
            <p:cNvPr id="39947" name="AutoShape 1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8" name="Rectangle 1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9" name="Rectangle 1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0" name="AutoShape 1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" name="Line 1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2" name="Line 1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3" name="Rectangle 1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4" name="Rectangle 1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55" name="Line 19"/>
          <p:cNvSpPr>
            <a:spLocks noChangeShapeType="1"/>
          </p:cNvSpPr>
          <p:nvPr/>
        </p:nvSpPr>
        <p:spPr bwMode="auto">
          <a:xfrm>
            <a:off x="5775279" y="3207383"/>
            <a:ext cx="2085975" cy="962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6" name="Line 20"/>
          <p:cNvSpPr>
            <a:spLocks noChangeShapeType="1"/>
          </p:cNvSpPr>
          <p:nvPr/>
        </p:nvSpPr>
        <p:spPr bwMode="auto">
          <a:xfrm flipH="1" flipV="1">
            <a:off x="5832429" y="3407408"/>
            <a:ext cx="1971675" cy="904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 flipV="1">
            <a:off x="5765754" y="4578983"/>
            <a:ext cx="2047875" cy="1095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 flipH="1">
            <a:off x="5841954" y="4702808"/>
            <a:ext cx="2047875" cy="1133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3379568" y="5868560"/>
            <a:ext cx="134804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+mn-lt"/>
                <a:ea typeface="+mn-ea"/>
                <a:cs typeface="+mn-cs"/>
              </a:rPr>
              <a:t>Host running</a:t>
            </a:r>
          </a:p>
          <a:p>
            <a:r>
              <a:rPr lang="en-US" sz="1600" dirty="0">
                <a:latin typeface="+mn-lt"/>
                <a:ea typeface="+mn-ea"/>
                <a:cs typeface="+mn-cs"/>
              </a:rPr>
              <a:t>a browser</a:t>
            </a:r>
          </a:p>
        </p:txBody>
      </p:sp>
      <p:sp>
        <p:nvSpPr>
          <p:cNvPr id="39960" name="Text Box 24"/>
          <p:cNvSpPr txBox="1">
            <a:spLocks noChangeArrowheads="1"/>
          </p:cNvSpPr>
          <p:nvPr/>
        </p:nvSpPr>
        <p:spPr bwMode="auto">
          <a:xfrm rot="1422049">
            <a:off x="6152742" y="3366719"/>
            <a:ext cx="14580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HTTP request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9961" name="Text Box 25"/>
          <p:cNvSpPr txBox="1">
            <a:spLocks noChangeArrowheads="1"/>
          </p:cNvSpPr>
          <p:nvPr/>
        </p:nvSpPr>
        <p:spPr bwMode="auto">
          <a:xfrm rot="19907361">
            <a:off x="5943191" y="4862144"/>
            <a:ext cx="14580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HTTP </a:t>
            </a:r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request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9962" name="Text Box 26"/>
          <p:cNvSpPr txBox="1">
            <a:spLocks noChangeArrowheads="1"/>
          </p:cNvSpPr>
          <p:nvPr/>
        </p:nvSpPr>
        <p:spPr bwMode="auto">
          <a:xfrm rot="1411598">
            <a:off x="5941128" y="3814394"/>
            <a:ext cx="16177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HTTP </a:t>
            </a:r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response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9964" name="Text Box 28"/>
          <p:cNvSpPr txBox="1">
            <a:spLocks noChangeArrowheads="1"/>
          </p:cNvSpPr>
          <p:nvPr/>
        </p:nvSpPr>
        <p:spPr bwMode="auto">
          <a:xfrm rot="19862217">
            <a:off x="6122103" y="5195519"/>
            <a:ext cx="16177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HTTP </a:t>
            </a:r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response</a:t>
            </a:r>
            <a:endParaRPr lang="en-US" sz="16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8674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HTTP protocol</a:t>
            </a:r>
            <a:endParaRPr 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866775"/>
            <a:ext cx="4464496" cy="5648325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HTTP: </a:t>
            </a:r>
            <a:r>
              <a:rPr lang="en-US" sz="2400" dirty="0">
                <a:solidFill>
                  <a:srgbClr val="000000"/>
                </a:solidFill>
              </a:rPr>
              <a:t>TCP transport service:</a:t>
            </a:r>
          </a:p>
          <a:p>
            <a:r>
              <a:rPr lang="en-US" sz="2000" dirty="0">
                <a:solidFill>
                  <a:srgbClr val="000000"/>
                </a:solidFill>
              </a:rPr>
              <a:t>client initiates TCP connection (creates socket) to server, port 80</a:t>
            </a:r>
          </a:p>
          <a:p>
            <a:r>
              <a:rPr lang="en-US" sz="2000" dirty="0">
                <a:solidFill>
                  <a:srgbClr val="000000"/>
                </a:solidFill>
              </a:rPr>
              <a:t>server accepts TCP connection from client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HTTP messages </a:t>
            </a:r>
            <a:r>
              <a:rPr lang="en-US" sz="2000" dirty="0">
                <a:solidFill>
                  <a:srgbClr val="000000"/>
                </a:solidFill>
              </a:rPr>
              <a:t>(application-layer protocol messages) exchanged between browser </a:t>
            </a:r>
            <a:r>
              <a:rPr lang="en-US" sz="2000" dirty="0" smtClean="0">
                <a:solidFill>
                  <a:srgbClr val="000000"/>
                </a:solidFill>
              </a:rPr>
              <a:t>(HTTP client</a:t>
            </a:r>
            <a:r>
              <a:rPr lang="en-US" sz="2000" dirty="0">
                <a:solidFill>
                  <a:srgbClr val="000000"/>
                </a:solidFill>
              </a:rPr>
              <a:t>) and Web server </a:t>
            </a:r>
            <a:r>
              <a:rPr lang="en-US" sz="2000" dirty="0" smtClean="0">
                <a:solidFill>
                  <a:srgbClr val="000000"/>
                </a:solidFill>
              </a:rPr>
              <a:t>(HTTP server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  <a:p>
            <a:r>
              <a:rPr lang="en-US" sz="2000" dirty="0">
                <a:solidFill>
                  <a:srgbClr val="000000"/>
                </a:solidFill>
              </a:rPr>
              <a:t>TCP connection closed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04048" y="908720"/>
            <a:ext cx="3171825" cy="1514475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HTTP is </a:t>
            </a:r>
            <a:r>
              <a:rPr lang="ja-JP" altLang="en-US" sz="2400" dirty="0">
                <a:solidFill>
                  <a:srgbClr val="000000"/>
                </a:solidFill>
                <a:latin typeface="Arial"/>
              </a:rPr>
              <a:t>“</a:t>
            </a:r>
            <a:r>
              <a:rPr lang="en-US" sz="2400" dirty="0">
                <a:solidFill>
                  <a:srgbClr val="000000"/>
                </a:solidFill>
              </a:rPr>
              <a:t>stateless</a:t>
            </a:r>
            <a:r>
              <a:rPr lang="ja-JP" altLang="en-US" sz="2400" dirty="0">
                <a:solidFill>
                  <a:srgbClr val="000000"/>
                </a:solidFill>
                <a:latin typeface="Arial"/>
              </a:rPr>
              <a:t>”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server maintains no information about past client requests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981897" y="3356992"/>
            <a:ext cx="3838575" cy="3106737"/>
            <a:chOff x="4781550" y="3587453"/>
            <a:chExt cx="3838575" cy="3106737"/>
          </a:xfrm>
        </p:grpSpPr>
        <p:sp>
          <p:nvSpPr>
            <p:cNvPr id="40967" name="Rectangle 7"/>
            <p:cNvSpPr>
              <a:spLocks noChangeArrowheads="1"/>
            </p:cNvSpPr>
            <p:nvPr/>
          </p:nvSpPr>
          <p:spPr bwMode="auto">
            <a:xfrm>
              <a:off x="4781550" y="3827165"/>
              <a:ext cx="3838575" cy="272415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9" name="Rectangle 9"/>
            <p:cNvSpPr>
              <a:spLocks noChangeArrowheads="1"/>
            </p:cNvSpPr>
            <p:nvPr/>
          </p:nvSpPr>
          <p:spPr bwMode="auto">
            <a:xfrm>
              <a:off x="7667625" y="3665240"/>
              <a:ext cx="828675" cy="295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6" name="Rectangle 6"/>
            <p:cNvSpPr>
              <a:spLocks noChangeArrowheads="1"/>
            </p:cNvSpPr>
            <p:nvPr/>
          </p:nvSpPr>
          <p:spPr bwMode="auto">
            <a:xfrm>
              <a:off x="4810125" y="3846215"/>
              <a:ext cx="3752850" cy="284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None/>
              </a:pPr>
              <a:r>
                <a:rPr lang="en-US" sz="2000" dirty="0">
                  <a:solidFill>
                    <a:srgbClr val="FF6600"/>
                  </a:solidFill>
                  <a:latin typeface="Arial"/>
                  <a:cs typeface="Arial"/>
                </a:rPr>
                <a:t>Protocols that maintain </a:t>
              </a:r>
              <a:r>
                <a:rPr lang="ja-JP" altLang="en-US" sz="2000" dirty="0">
                  <a:solidFill>
                    <a:srgbClr val="FF6600"/>
                  </a:solidFill>
                  <a:latin typeface="Arial"/>
                  <a:cs typeface="Arial"/>
                </a:rPr>
                <a:t>“</a:t>
              </a:r>
              <a:r>
                <a:rPr lang="en-US" sz="2000" dirty="0">
                  <a:solidFill>
                    <a:srgbClr val="FF6600"/>
                  </a:solidFill>
                  <a:latin typeface="Arial"/>
                  <a:cs typeface="Arial"/>
                </a:rPr>
                <a:t>state</a:t>
              </a:r>
              <a:r>
                <a:rPr lang="ja-JP" altLang="en-US" sz="2000" dirty="0">
                  <a:solidFill>
                    <a:srgbClr val="FF6600"/>
                  </a:solidFill>
                  <a:latin typeface="Arial"/>
                  <a:cs typeface="Arial"/>
                </a:rPr>
                <a:t>”</a:t>
              </a:r>
              <a:r>
                <a:rPr lang="en-US" sz="2000" dirty="0">
                  <a:solidFill>
                    <a:srgbClr val="FF6600"/>
                  </a:solidFill>
                  <a:latin typeface="Arial"/>
                  <a:cs typeface="Arial"/>
                </a:rPr>
                <a:t> are complex!</a:t>
              </a: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</a:pPr>
              <a:r>
                <a:rPr lang="en-US" sz="2000" dirty="0">
                  <a:latin typeface="Arial"/>
                  <a:cs typeface="Arial"/>
                </a:rPr>
                <a:t>past history (state) must be maintained</a:t>
              </a: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</a:pPr>
              <a:r>
                <a:rPr lang="en-US" sz="2000" dirty="0">
                  <a:latin typeface="Arial"/>
                  <a:cs typeface="Arial"/>
                </a:rPr>
                <a:t>if server/client crashes, their views of </a:t>
              </a:r>
              <a:r>
                <a:rPr lang="ja-JP" altLang="en-US" sz="2000" dirty="0">
                  <a:latin typeface="Arial"/>
                  <a:cs typeface="Arial"/>
                </a:rPr>
                <a:t>“</a:t>
              </a:r>
              <a:r>
                <a:rPr lang="en-US" sz="2000" dirty="0">
                  <a:latin typeface="Arial"/>
                  <a:cs typeface="Arial"/>
                </a:rPr>
                <a:t>state</a:t>
              </a:r>
              <a:r>
                <a:rPr lang="ja-JP" altLang="en-US" sz="2000" dirty="0">
                  <a:latin typeface="Arial"/>
                  <a:cs typeface="Arial"/>
                </a:rPr>
                <a:t>”</a:t>
              </a:r>
              <a:r>
                <a:rPr lang="en-US" sz="2000" dirty="0">
                  <a:latin typeface="Arial"/>
                  <a:cs typeface="Arial"/>
                </a:rPr>
                <a:t> may be inconsistent, must be reconciled</a:t>
              </a: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</a:pPr>
              <a:endParaRPr lang="en-US" sz="2000" dirty="0">
                <a:latin typeface="Arial"/>
                <a:cs typeface="Arial"/>
              </a:endParaRPr>
            </a:p>
          </p:txBody>
        </p:sp>
        <p:sp>
          <p:nvSpPr>
            <p:cNvPr id="40968" name="Text Box 8"/>
            <p:cNvSpPr txBox="1">
              <a:spLocks noChangeArrowheads="1"/>
            </p:cNvSpPr>
            <p:nvPr/>
          </p:nvSpPr>
          <p:spPr bwMode="auto">
            <a:xfrm>
              <a:off x="7602538" y="3587453"/>
              <a:ext cx="79781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Arial"/>
                  <a:cs typeface="Arial"/>
                </a:rPr>
                <a:t>aside</a:t>
              </a:r>
              <a:endParaRPr lang="en-US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2985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476250" y="1813520"/>
            <a:ext cx="0" cy="4495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238125" y="5737820"/>
            <a:ext cx="657225" cy="295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/>
                <a:cs typeface="Arial"/>
              </a:rPr>
              <a:t>HTTP example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ZapfDingbats" charset="0"/>
              <a:buNone/>
            </a:pPr>
            <a:r>
              <a:rPr lang="en-US" sz="2400" dirty="0">
                <a:latin typeface="Arial"/>
                <a:cs typeface="Arial"/>
              </a:rPr>
              <a:t>Suppose user enters URL </a:t>
            </a:r>
            <a:r>
              <a:rPr lang="en-US" sz="2000" dirty="0" err="1" smtClean="0">
                <a:latin typeface="Arial"/>
                <a:cs typeface="Arial"/>
              </a:rPr>
              <a:t>www.mn.uio.no</a:t>
            </a:r>
            <a:r>
              <a:rPr lang="en-US" sz="2000" dirty="0" smtClean="0">
                <a:latin typeface="Arial"/>
                <a:cs typeface="Arial"/>
              </a:rPr>
              <a:t>/</a:t>
            </a:r>
            <a:r>
              <a:rPr lang="en-US" sz="2000" dirty="0" err="1" smtClean="0">
                <a:latin typeface="Arial"/>
                <a:cs typeface="Arial"/>
              </a:rPr>
              <a:t>ifi</a:t>
            </a:r>
            <a:r>
              <a:rPr lang="en-US" sz="2000" dirty="0" smtClean="0">
                <a:latin typeface="Arial"/>
                <a:cs typeface="Arial"/>
              </a:rPr>
              <a:t>/</a:t>
            </a:r>
            <a:r>
              <a:rPr lang="en-US" sz="2000" dirty="0" err="1" smtClean="0">
                <a:latin typeface="Arial"/>
                <a:cs typeface="Arial"/>
              </a:rPr>
              <a:t>index.html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3968" y="1597496"/>
            <a:ext cx="3810000" cy="190500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1a</a:t>
            </a:r>
            <a:r>
              <a:rPr lang="en-US" sz="180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HTTP client </a:t>
            </a:r>
            <a:r>
              <a:rPr lang="en-US" sz="1800" dirty="0">
                <a:latin typeface="Arial"/>
                <a:cs typeface="Arial"/>
              </a:rPr>
              <a:t>initiates TCP connection to </a:t>
            </a:r>
            <a:r>
              <a:rPr lang="en-US" sz="1800" dirty="0" smtClean="0">
                <a:latin typeface="Arial"/>
                <a:cs typeface="Arial"/>
              </a:rPr>
              <a:t>HTTP server </a:t>
            </a:r>
            <a:r>
              <a:rPr lang="en-US" sz="1800" dirty="0">
                <a:latin typeface="Arial"/>
                <a:cs typeface="Arial"/>
              </a:rPr>
              <a:t>(process) at </a:t>
            </a:r>
            <a:r>
              <a:rPr lang="en-US" sz="1800" dirty="0" err="1" smtClean="0">
                <a:latin typeface="Arial"/>
                <a:cs typeface="Arial"/>
              </a:rPr>
              <a:t>www.mn.uio.no</a:t>
            </a:r>
            <a:r>
              <a:rPr lang="en-US" sz="1800" dirty="0" smtClean="0">
                <a:latin typeface="Arial"/>
                <a:cs typeface="Arial"/>
              </a:rPr>
              <a:t>. </a:t>
            </a:r>
            <a:r>
              <a:rPr lang="en-US" sz="1800" dirty="0">
                <a:latin typeface="Arial"/>
                <a:cs typeface="Arial"/>
              </a:rPr>
              <a:t>Port 80 is default for </a:t>
            </a:r>
            <a:r>
              <a:rPr lang="en-US" sz="1800" dirty="0" smtClean="0">
                <a:latin typeface="Arial"/>
                <a:cs typeface="Arial"/>
              </a:rPr>
              <a:t>HTTP server</a:t>
            </a:r>
            <a:r>
              <a:rPr lang="en-US" sz="1800" dirty="0">
                <a:latin typeface="Arial"/>
                <a:cs typeface="Arial"/>
              </a:rPr>
              <a:t>.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11560" y="3541712"/>
            <a:ext cx="38100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2.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HTTP client </a:t>
            </a:r>
            <a:r>
              <a:rPr lang="en-US" sz="1800" dirty="0">
                <a:latin typeface="Arial"/>
                <a:cs typeface="Arial"/>
              </a:rPr>
              <a:t>sends </a:t>
            </a:r>
            <a:r>
              <a:rPr lang="en-US" sz="1800" dirty="0" smtClean="0">
                <a:latin typeface="Arial"/>
                <a:cs typeface="Arial"/>
              </a:rPr>
              <a:t>HTTP </a:t>
            </a:r>
            <a:r>
              <a:rPr lang="en-US" sz="1800" i="1" dirty="0" smtClean="0">
                <a:solidFill>
                  <a:schemeClr val="accent2"/>
                </a:solidFill>
                <a:latin typeface="Arial"/>
                <a:cs typeface="Arial"/>
              </a:rPr>
              <a:t>request </a:t>
            </a:r>
            <a:r>
              <a:rPr lang="en-US" sz="1800" i="1" dirty="0">
                <a:solidFill>
                  <a:schemeClr val="accent2"/>
                </a:solidFill>
                <a:latin typeface="Arial"/>
                <a:cs typeface="Arial"/>
              </a:rPr>
              <a:t>message</a:t>
            </a:r>
            <a:r>
              <a:rPr lang="en-US" sz="1800" dirty="0">
                <a:latin typeface="Arial"/>
                <a:cs typeface="Arial"/>
              </a:rPr>
              <a:t> (containing URL) into TCP connection socket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4938464" y="2242145"/>
            <a:ext cx="38100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1b.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HTTP server </a:t>
            </a:r>
            <a:r>
              <a:rPr lang="en-US" sz="1800" dirty="0">
                <a:latin typeface="Arial"/>
                <a:cs typeface="Arial"/>
              </a:rPr>
              <a:t>at host </a:t>
            </a:r>
            <a:r>
              <a:rPr lang="en-US" sz="1800" dirty="0" err="1" smtClean="0">
                <a:latin typeface="Arial"/>
                <a:cs typeface="Arial"/>
              </a:rPr>
              <a:t>www.mn.uio.no</a:t>
            </a:r>
            <a:r>
              <a:rPr lang="en-US" sz="1800" dirty="0" smtClean="0">
                <a:latin typeface="Arial"/>
                <a:cs typeface="Arial"/>
              </a:rPr>
              <a:t> waiting </a:t>
            </a:r>
            <a:r>
              <a:rPr lang="en-US" sz="1800" dirty="0">
                <a:latin typeface="Arial"/>
                <a:cs typeface="Arial"/>
              </a:rPr>
              <a:t>for TCP connection at port 80.  </a:t>
            </a:r>
            <a:r>
              <a:rPr lang="ja-JP" altLang="en-US" sz="1800" dirty="0">
                <a:latin typeface="Arial"/>
                <a:cs typeface="Arial"/>
              </a:rPr>
              <a:t>“</a:t>
            </a:r>
            <a:r>
              <a:rPr lang="en-US" sz="1800" dirty="0">
                <a:latin typeface="Arial"/>
                <a:cs typeface="Arial"/>
              </a:rPr>
              <a:t>accepts</a:t>
            </a:r>
            <a:r>
              <a:rPr lang="ja-JP" altLang="en-US" sz="1800" dirty="0">
                <a:latin typeface="Arial"/>
                <a:cs typeface="Arial"/>
              </a:rPr>
              <a:t>”</a:t>
            </a:r>
            <a:r>
              <a:rPr lang="en-US" sz="1800" dirty="0">
                <a:latin typeface="Arial"/>
                <a:cs typeface="Arial"/>
              </a:rPr>
              <a:t> connection, notifying client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4881314" y="4099520"/>
            <a:ext cx="3810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3.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HTTP server </a:t>
            </a:r>
            <a:r>
              <a:rPr lang="en-US" sz="1800" dirty="0">
                <a:latin typeface="Arial"/>
                <a:cs typeface="Arial"/>
              </a:rPr>
              <a:t>receives request message, forms </a:t>
            </a:r>
            <a:r>
              <a:rPr lang="en-US" sz="1800" i="1" dirty="0">
                <a:solidFill>
                  <a:schemeClr val="accent2"/>
                </a:solidFill>
                <a:latin typeface="Arial"/>
                <a:cs typeface="Arial"/>
              </a:rPr>
              <a:t>response message</a:t>
            </a:r>
            <a:r>
              <a:rPr lang="en-US" sz="1800" dirty="0">
                <a:latin typeface="Arial"/>
                <a:cs typeface="Arial"/>
              </a:rPr>
              <a:t> containing requested object </a:t>
            </a:r>
            <a:r>
              <a:rPr lang="en-US" sz="1800" dirty="0" smtClean="0">
                <a:latin typeface="Arial"/>
                <a:cs typeface="Arial"/>
              </a:rPr>
              <a:t>(</a:t>
            </a:r>
            <a:r>
              <a:rPr lang="en-US" sz="1800" dirty="0" err="1" smtClean="0">
                <a:latin typeface="Arial"/>
                <a:cs typeface="Arial"/>
              </a:rPr>
              <a:t>ifi</a:t>
            </a:r>
            <a:r>
              <a:rPr lang="en-US" sz="1800" dirty="0" smtClean="0">
                <a:latin typeface="Arial"/>
                <a:cs typeface="Arial"/>
              </a:rPr>
              <a:t>/</a:t>
            </a:r>
            <a:r>
              <a:rPr lang="en-US" sz="1800" dirty="0" err="1" smtClean="0">
                <a:latin typeface="Arial"/>
                <a:cs typeface="Arial"/>
              </a:rPr>
              <a:t>index.html</a:t>
            </a:r>
            <a:r>
              <a:rPr lang="en-US" sz="1800" dirty="0" smtClean="0">
                <a:latin typeface="Arial"/>
                <a:cs typeface="Arial"/>
              </a:rPr>
              <a:t>)</a:t>
            </a:r>
            <a:r>
              <a:rPr lang="en-US" sz="1800" dirty="0">
                <a:latin typeface="Arial"/>
                <a:cs typeface="Arial"/>
              </a:rPr>
              <a:t>, sends message into socket</a:t>
            </a:r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4048125" y="2365970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3895725" y="4309070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H="1">
            <a:off x="3933825" y="4842470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176213" y="5660033"/>
            <a:ext cx="6691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/>
                <a:cs typeface="Arial"/>
              </a:rPr>
              <a:t>time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 flipH="1">
            <a:off x="4019550" y="2880320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971600" y="5692660"/>
            <a:ext cx="77048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(now let’s say </a:t>
            </a:r>
            <a:r>
              <a:rPr lang="en-US" sz="1800" dirty="0" err="1" smtClean="0">
                <a:latin typeface="Arial"/>
                <a:cs typeface="Arial"/>
              </a:rPr>
              <a:t>index.html</a:t>
            </a:r>
            <a:r>
              <a:rPr lang="en-US" sz="1800" dirty="0" smtClean="0">
                <a:latin typeface="Arial"/>
                <a:cs typeface="Arial"/>
              </a:rPr>
              <a:t> contains </a:t>
            </a:r>
            <a:r>
              <a:rPr lang="en-US" sz="1800" dirty="0">
                <a:latin typeface="Arial"/>
                <a:cs typeface="Arial"/>
              </a:rPr>
              <a:t>text, </a:t>
            </a:r>
            <a:r>
              <a:rPr lang="en-US" sz="1800" dirty="0" smtClean="0">
                <a:latin typeface="Arial"/>
                <a:cs typeface="Arial"/>
              </a:rPr>
              <a:t>references </a:t>
            </a:r>
            <a:r>
              <a:rPr lang="en-US" sz="1800" dirty="0">
                <a:latin typeface="Arial"/>
                <a:cs typeface="Arial"/>
              </a:rPr>
              <a:t>to </a:t>
            </a:r>
            <a:r>
              <a:rPr lang="en-US" sz="1800" dirty="0" smtClean="0">
                <a:latin typeface="Arial"/>
                <a:cs typeface="Arial"/>
              </a:rPr>
              <a:t>10 JPEG images</a:t>
            </a:r>
            <a:r>
              <a:rPr lang="en-US" sz="1800" dirty="0">
                <a:latin typeface="Arial"/>
                <a:cs typeface="Arial"/>
              </a:rPr>
              <a:t>)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4621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/>
                <a:cs typeface="Arial"/>
              </a:rPr>
              <a:t>HTTP example </a:t>
            </a:r>
            <a:r>
              <a:rPr lang="en-US" sz="3600" dirty="0">
                <a:latin typeface="Arial"/>
                <a:cs typeface="Arial"/>
              </a:rPr>
              <a:t>(cont.)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301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ZapfDingbats" charset="0"/>
              <a:buNone/>
            </a:pP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r>
              <a:rPr lang="en-US" sz="180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HTTP client </a:t>
            </a:r>
            <a:r>
              <a:rPr lang="en-US" sz="1800" dirty="0">
                <a:latin typeface="Arial"/>
                <a:cs typeface="Arial"/>
              </a:rPr>
              <a:t>receives response message containing </a:t>
            </a:r>
            <a:r>
              <a:rPr lang="en-US" sz="1800" dirty="0" smtClean="0">
                <a:latin typeface="Arial"/>
                <a:cs typeface="Arial"/>
              </a:rPr>
              <a:t>HTML file</a:t>
            </a:r>
            <a:r>
              <a:rPr lang="en-US" sz="1800" dirty="0">
                <a:latin typeface="Arial"/>
                <a:cs typeface="Arial"/>
              </a:rPr>
              <a:t>, displays </a:t>
            </a:r>
            <a:r>
              <a:rPr lang="en-US" sz="1800" dirty="0" smtClean="0">
                <a:latin typeface="Arial"/>
                <a:cs typeface="Arial"/>
              </a:rPr>
              <a:t>HTML. Parsing HTML file</a:t>
            </a:r>
            <a:r>
              <a:rPr lang="en-US" sz="1800" dirty="0">
                <a:latin typeface="Arial"/>
                <a:cs typeface="Arial"/>
              </a:rPr>
              <a:t>, finds 10 referenced </a:t>
            </a:r>
            <a:r>
              <a:rPr lang="en-US" sz="1800" dirty="0" smtClean="0">
                <a:latin typeface="Arial"/>
                <a:cs typeface="Arial"/>
              </a:rPr>
              <a:t>JPEG objects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1085850" y="4274418"/>
            <a:ext cx="3810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000">
                <a:solidFill>
                  <a:srgbClr val="FF0000"/>
                </a:solidFill>
                <a:latin typeface="Arial"/>
                <a:cs typeface="Arial"/>
              </a:rPr>
              <a:t>6.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Steps 1-5 repeated for each of 10 jpeg objects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5032375" y="2197968"/>
            <a:ext cx="38100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4.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HTTP server </a:t>
            </a:r>
            <a:r>
              <a:rPr lang="en-US" sz="1800" dirty="0">
                <a:latin typeface="Arial"/>
                <a:cs typeface="Arial"/>
              </a:rPr>
              <a:t>closes TCP connection. 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43010" name="Line 2"/>
          <p:cNvSpPr>
            <a:spLocks noChangeShapeType="1"/>
          </p:cNvSpPr>
          <p:nvPr/>
        </p:nvSpPr>
        <p:spPr bwMode="auto">
          <a:xfrm>
            <a:off x="542925" y="2224956"/>
            <a:ext cx="0" cy="257175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04800" y="4225206"/>
            <a:ext cx="342900" cy="295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149225" y="4088681"/>
            <a:ext cx="6691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/>
                <a:cs typeface="Arial"/>
              </a:rPr>
              <a:t>time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 flipH="1">
            <a:off x="3762375" y="2155106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9338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/>
                <a:cs typeface="Arial"/>
              </a:rPr>
              <a:t>Non-persistent, persistent connections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866775"/>
            <a:ext cx="4824536" cy="5648325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u="sng" dirty="0">
                <a:latin typeface="Arial"/>
                <a:cs typeface="Arial"/>
              </a:rPr>
              <a:t>Non-persistent</a:t>
            </a:r>
            <a:endParaRPr lang="en-US" sz="2400" dirty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HTTP/</a:t>
            </a:r>
            <a:r>
              <a:rPr lang="en-US" sz="2000" dirty="0">
                <a:latin typeface="Arial"/>
                <a:cs typeface="Arial"/>
              </a:rPr>
              <a:t>1.0: server parses request, responds, closes TCP connection</a:t>
            </a:r>
          </a:p>
          <a:p>
            <a:r>
              <a:rPr lang="en-US" sz="2000" dirty="0">
                <a:latin typeface="Arial"/>
                <a:cs typeface="Arial"/>
              </a:rPr>
              <a:t>2 RTTs to fetch object</a:t>
            </a:r>
          </a:p>
          <a:p>
            <a:pPr lvl="1"/>
            <a:r>
              <a:rPr lang="en-US" sz="2000" dirty="0">
                <a:latin typeface="Arial"/>
                <a:cs typeface="Arial"/>
              </a:rPr>
              <a:t>TCP connection</a:t>
            </a:r>
          </a:p>
          <a:p>
            <a:pPr lvl="1"/>
            <a:r>
              <a:rPr lang="en-US" sz="2000" dirty="0">
                <a:latin typeface="Arial"/>
                <a:cs typeface="Arial"/>
              </a:rPr>
              <a:t>object request/transfer</a:t>
            </a:r>
          </a:p>
          <a:p>
            <a:r>
              <a:rPr lang="en-US" sz="2000" dirty="0">
                <a:latin typeface="Arial"/>
                <a:cs typeface="Arial"/>
              </a:rPr>
              <a:t>each transfer suffers from TCP</a:t>
            </a:r>
            <a:r>
              <a:rPr lang="ja-JP" altLang="en-US" sz="2000" dirty="0">
                <a:latin typeface="Arial"/>
                <a:cs typeface="Arial"/>
              </a:rPr>
              <a:t>’</a:t>
            </a:r>
            <a:r>
              <a:rPr lang="en-US" sz="2000" dirty="0">
                <a:latin typeface="Arial"/>
                <a:cs typeface="Arial"/>
              </a:rPr>
              <a:t>s initially slow sending rate</a:t>
            </a:r>
          </a:p>
          <a:p>
            <a:r>
              <a:rPr lang="en-US" sz="2000" dirty="0">
                <a:latin typeface="Arial"/>
                <a:cs typeface="Arial"/>
              </a:rPr>
              <a:t>many browsers open multiple parallel connections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92080" y="836712"/>
            <a:ext cx="3810000" cy="464820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u="sng" dirty="0">
                <a:latin typeface="Arial"/>
                <a:cs typeface="Arial"/>
              </a:rPr>
              <a:t>Persistent</a:t>
            </a:r>
            <a:endParaRPr lang="en-US" sz="240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default for </a:t>
            </a:r>
            <a:r>
              <a:rPr lang="en-US" sz="2000" dirty="0" smtClean="0">
                <a:latin typeface="Arial"/>
                <a:cs typeface="Arial"/>
              </a:rPr>
              <a:t>HTTP/</a:t>
            </a:r>
            <a:r>
              <a:rPr lang="en-US" sz="2000" dirty="0">
                <a:latin typeface="Arial"/>
                <a:cs typeface="Arial"/>
              </a:rPr>
              <a:t>1.1</a:t>
            </a:r>
          </a:p>
          <a:p>
            <a:r>
              <a:rPr lang="en-US" sz="2000" dirty="0">
                <a:latin typeface="Arial"/>
                <a:cs typeface="Arial"/>
              </a:rPr>
              <a:t>on same TCP connection: server, parses request, responds, parses new request,..</a:t>
            </a:r>
          </a:p>
          <a:p>
            <a:r>
              <a:rPr lang="en-US" sz="2000" dirty="0">
                <a:latin typeface="Arial"/>
                <a:cs typeface="Arial"/>
              </a:rPr>
              <a:t>client sends requests for all referenced objects as soon as it receives base </a:t>
            </a:r>
            <a:r>
              <a:rPr lang="en-US" sz="2000" dirty="0" smtClean="0">
                <a:latin typeface="Arial"/>
                <a:cs typeface="Arial"/>
              </a:rPr>
              <a:t>HTML</a:t>
            </a:r>
            <a:endParaRPr lang="en-US" sz="200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fewer RTTs, less slow </a:t>
            </a:r>
            <a:r>
              <a:rPr lang="en-US" sz="2000" dirty="0" smtClean="0">
                <a:latin typeface="Arial"/>
                <a:cs typeface="Arial"/>
              </a:rPr>
              <a:t>start</a:t>
            </a:r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5085184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ZapfDingbats" charset="0"/>
              <a:buNone/>
            </a:pPr>
            <a:r>
              <a:rPr lang="en-US" sz="2400" u="sng" dirty="0" smtClean="0">
                <a:latin typeface="Arial"/>
                <a:cs typeface="Arial"/>
              </a:rPr>
              <a:t>Persistent with pipelining</a:t>
            </a:r>
            <a:endParaRPr lang="en-US" sz="24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r</a:t>
            </a:r>
            <a:r>
              <a:rPr lang="en-US" sz="2000" dirty="0" smtClean="0">
                <a:latin typeface="Arial"/>
                <a:cs typeface="Arial"/>
              </a:rPr>
              <a:t>equest multiple objects in one go (even fewer RTTs)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a</a:t>
            </a:r>
            <a:r>
              <a:rPr lang="en-US" sz="2000" dirty="0" smtClean="0">
                <a:latin typeface="Arial"/>
                <a:cs typeface="Arial"/>
              </a:rPr>
              <a:t>nswers arrive one after each other in order of requests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5770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/>
                <a:cs typeface="Arial"/>
              </a:rPr>
              <a:t>HTTP/1.x message </a:t>
            </a:r>
            <a:r>
              <a:rPr lang="en-US" sz="3600" dirty="0">
                <a:latin typeface="Arial"/>
                <a:cs typeface="Arial"/>
              </a:rPr>
              <a:t>format: request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sz="2400" dirty="0">
                <a:latin typeface="Arial"/>
                <a:cs typeface="Arial"/>
              </a:rPr>
              <a:t>two types of </a:t>
            </a:r>
            <a:r>
              <a:rPr lang="en-US" sz="2400" dirty="0" smtClean="0">
                <a:latin typeface="Arial"/>
                <a:cs typeface="Arial"/>
              </a:rPr>
              <a:t>HTTP messages</a:t>
            </a:r>
            <a:r>
              <a:rPr lang="en-US" sz="2400" dirty="0">
                <a:latin typeface="Arial"/>
                <a:cs typeface="Arial"/>
              </a:rPr>
              <a:t>: </a:t>
            </a:r>
            <a:r>
              <a:rPr lang="en-US" sz="2400" i="1" dirty="0">
                <a:solidFill>
                  <a:srgbClr val="FF6600"/>
                </a:solidFill>
                <a:latin typeface="Arial"/>
                <a:cs typeface="Arial"/>
              </a:rPr>
              <a:t>request</a:t>
            </a:r>
            <a:r>
              <a:rPr lang="en-US" sz="2400" dirty="0">
                <a:solidFill>
                  <a:srgbClr val="FF6600"/>
                </a:solidFill>
                <a:latin typeface="Arial"/>
                <a:cs typeface="Arial"/>
              </a:rPr>
              <a:t>, </a:t>
            </a:r>
            <a:r>
              <a:rPr lang="en-US" sz="2400" i="1" dirty="0">
                <a:solidFill>
                  <a:srgbClr val="FF6600"/>
                </a:solidFill>
                <a:latin typeface="Arial"/>
                <a:cs typeface="Arial"/>
              </a:rPr>
              <a:t>response</a:t>
            </a:r>
          </a:p>
          <a:p>
            <a:r>
              <a:rPr lang="en-US" sz="2400" dirty="0" smtClean="0">
                <a:latin typeface="Arial"/>
                <a:cs typeface="Arial"/>
              </a:rPr>
              <a:t>HTTP request </a:t>
            </a:r>
            <a:r>
              <a:rPr lang="en-US" sz="2400" dirty="0">
                <a:latin typeface="Arial"/>
                <a:cs typeface="Arial"/>
              </a:rPr>
              <a:t>message:</a:t>
            </a:r>
          </a:p>
          <a:p>
            <a:pPr lvl="1"/>
            <a:r>
              <a:rPr lang="en-US" sz="2000" dirty="0">
                <a:latin typeface="Arial"/>
                <a:cs typeface="Arial"/>
              </a:rPr>
              <a:t>ASCII (human-readable format)</a:t>
            </a:r>
            <a:endParaRPr lang="en-US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371708" y="3290208"/>
            <a:ext cx="494470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latin typeface="Arial"/>
                <a:cs typeface="Arial"/>
              </a:rPr>
              <a:t>GET </a:t>
            </a:r>
            <a:r>
              <a:rPr lang="en-US" sz="2000" b="1" dirty="0" smtClean="0">
                <a:latin typeface="Arial"/>
                <a:cs typeface="Arial"/>
              </a:rPr>
              <a:t>/</a:t>
            </a:r>
            <a:r>
              <a:rPr lang="en-US" sz="2000" b="1" dirty="0" err="1" smtClean="0">
                <a:latin typeface="Arial"/>
                <a:cs typeface="Arial"/>
              </a:rPr>
              <a:t>ifi</a:t>
            </a:r>
            <a:r>
              <a:rPr lang="en-US" sz="2000" b="1" dirty="0" smtClean="0">
                <a:latin typeface="Arial"/>
                <a:cs typeface="Arial"/>
              </a:rPr>
              <a:t>/</a:t>
            </a:r>
            <a:r>
              <a:rPr lang="en-US" sz="2000" b="1" dirty="0" err="1" smtClean="0">
                <a:latin typeface="Arial"/>
                <a:cs typeface="Arial"/>
              </a:rPr>
              <a:t>index.html</a:t>
            </a:r>
            <a:r>
              <a:rPr lang="en-US" sz="2000" b="1" dirty="0" smtClean="0"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HTTP/1.0 </a:t>
            </a:r>
          </a:p>
          <a:p>
            <a:pPr algn="l"/>
            <a:r>
              <a:rPr lang="en-US" sz="2000" b="1" dirty="0">
                <a:latin typeface="Arial"/>
                <a:cs typeface="Arial"/>
              </a:rPr>
              <a:t>User-agent: Mozilla/4.0 </a:t>
            </a:r>
          </a:p>
          <a:p>
            <a:pPr algn="l"/>
            <a:r>
              <a:rPr lang="en-US" sz="2000" b="1" dirty="0">
                <a:latin typeface="Arial"/>
                <a:cs typeface="Arial"/>
              </a:rPr>
              <a:t>Accept: text/html, image/</a:t>
            </a:r>
            <a:r>
              <a:rPr lang="en-US" sz="2000" b="1" dirty="0" err="1">
                <a:latin typeface="Arial"/>
                <a:cs typeface="Arial"/>
              </a:rPr>
              <a:t>gif,image</a:t>
            </a:r>
            <a:r>
              <a:rPr lang="en-US" sz="2000" b="1" dirty="0">
                <a:latin typeface="Arial"/>
                <a:cs typeface="Arial"/>
              </a:rPr>
              <a:t>/jpeg </a:t>
            </a:r>
          </a:p>
          <a:p>
            <a:pPr algn="l"/>
            <a:r>
              <a:rPr lang="en-US" sz="2000" b="1" dirty="0" err="1">
                <a:latin typeface="Arial"/>
                <a:cs typeface="Arial"/>
              </a:rPr>
              <a:t>Accept-</a:t>
            </a:r>
            <a:r>
              <a:rPr lang="en-US" sz="2000" b="1" dirty="0" err="1" smtClean="0">
                <a:latin typeface="Arial"/>
                <a:cs typeface="Arial"/>
              </a:rPr>
              <a:t>language:no</a:t>
            </a:r>
            <a:r>
              <a:rPr lang="en-US" sz="2000" b="1" dirty="0" smtClean="0">
                <a:latin typeface="Arial"/>
                <a:cs typeface="Arial"/>
              </a:rPr>
              <a:t> </a:t>
            </a:r>
            <a:endParaRPr lang="en-US" sz="2000" b="1" dirty="0">
              <a:latin typeface="Arial"/>
              <a:cs typeface="Arial"/>
            </a:endParaRPr>
          </a:p>
          <a:p>
            <a:pPr algn="l"/>
            <a:endParaRPr lang="en-US" dirty="0">
              <a:latin typeface="Arial"/>
              <a:cs typeface="Arial"/>
            </a:endParaRPr>
          </a:p>
          <a:p>
            <a:pPr algn="l"/>
            <a:r>
              <a:rPr lang="en-US" sz="2000" dirty="0">
                <a:latin typeface="Arial"/>
                <a:cs typeface="Arial"/>
              </a:rPr>
              <a:t>(extra carriage return, line feed)</a:t>
            </a:r>
            <a:r>
              <a:rPr lang="en-US" dirty="0">
                <a:latin typeface="Arial"/>
                <a:cs typeface="Arial"/>
              </a:rPr>
              <a:t> 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429947" y="2420888"/>
            <a:ext cx="230826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  <a:latin typeface="Arial"/>
                <a:cs typeface="Arial"/>
              </a:rPr>
              <a:t>request line</a:t>
            </a:r>
          </a:p>
          <a:p>
            <a:r>
              <a:rPr lang="en-US" sz="2000" dirty="0">
                <a:solidFill>
                  <a:srgbClr val="FF6600"/>
                </a:solidFill>
                <a:latin typeface="Arial"/>
                <a:cs typeface="Arial"/>
              </a:rPr>
              <a:t>(GET, POST, </a:t>
            </a:r>
          </a:p>
          <a:p>
            <a:r>
              <a:rPr lang="en-US" sz="2000" dirty="0">
                <a:solidFill>
                  <a:srgbClr val="FF6600"/>
                </a:solidFill>
                <a:latin typeface="Arial"/>
                <a:cs typeface="Arial"/>
              </a:rPr>
              <a:t>HEAD commands)</a:t>
            </a:r>
            <a:endParaRPr lang="en-US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2269859" y="2947977"/>
            <a:ext cx="923925" cy="257175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44039" name="Freeform 7"/>
          <p:cNvSpPr>
            <a:spLocks/>
          </p:cNvSpPr>
          <p:nvPr/>
        </p:nvSpPr>
        <p:spPr bwMode="auto">
          <a:xfrm>
            <a:off x="3174734" y="3386127"/>
            <a:ext cx="238125" cy="1066800"/>
          </a:xfrm>
          <a:custGeom>
            <a:avLst/>
            <a:gdLst>
              <a:gd name="T0" fmla="*/ 122 w 150"/>
              <a:gd name="T1" fmla="*/ 6 h 924"/>
              <a:gd name="T2" fmla="*/ 0 w 150"/>
              <a:gd name="T3" fmla="*/ 0 h 924"/>
              <a:gd name="T4" fmla="*/ 0 w 150"/>
              <a:gd name="T5" fmla="*/ 924 h 924"/>
              <a:gd name="T6" fmla="*/ 150 w 150"/>
              <a:gd name="T7" fmla="*/ 918 h 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0" h="924">
                <a:moveTo>
                  <a:pt x="122" y="6"/>
                </a:moveTo>
                <a:lnTo>
                  <a:pt x="0" y="0"/>
                </a:lnTo>
                <a:lnTo>
                  <a:pt x="0" y="924"/>
                </a:lnTo>
                <a:lnTo>
                  <a:pt x="150" y="918"/>
                </a:lnTo>
              </a:path>
            </a:pathLst>
          </a:custGeom>
          <a:noFill/>
          <a:ln w="19050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2051720" y="3717032"/>
            <a:ext cx="10112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rgbClr val="FF6600"/>
                </a:solidFill>
                <a:latin typeface="Arial"/>
                <a:cs typeface="Arial"/>
              </a:rPr>
              <a:t>header</a:t>
            </a:r>
          </a:p>
          <a:p>
            <a:pPr algn="r"/>
            <a:r>
              <a:rPr lang="en-US" sz="2000">
                <a:solidFill>
                  <a:srgbClr val="FF6600"/>
                </a:solidFill>
                <a:latin typeface="Arial"/>
                <a:cs typeface="Arial"/>
              </a:rPr>
              <a:t> lines</a:t>
            </a:r>
            <a:endParaRPr lang="en-US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 flipV="1">
            <a:off x="2195941" y="4957752"/>
            <a:ext cx="923925" cy="257175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339013" y="4725144"/>
            <a:ext cx="198078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  <a:latin typeface="Arial"/>
                <a:cs typeface="Arial"/>
              </a:rPr>
              <a:t>Carriage return, </a:t>
            </a:r>
          </a:p>
          <a:p>
            <a:r>
              <a:rPr lang="en-US" sz="2000" dirty="0">
                <a:solidFill>
                  <a:srgbClr val="FF6600"/>
                </a:solidFill>
                <a:latin typeface="Arial"/>
                <a:cs typeface="Arial"/>
              </a:rPr>
              <a:t>line feed </a:t>
            </a:r>
          </a:p>
          <a:p>
            <a:r>
              <a:rPr lang="en-US" sz="2000" dirty="0">
                <a:solidFill>
                  <a:srgbClr val="FF6600"/>
                </a:solidFill>
                <a:latin typeface="Arial"/>
                <a:cs typeface="Arial"/>
              </a:rPr>
              <a:t>indicates end </a:t>
            </a:r>
          </a:p>
          <a:p>
            <a:r>
              <a:rPr lang="en-US" sz="2000" dirty="0">
                <a:solidFill>
                  <a:srgbClr val="FF6600"/>
                </a:solidFill>
                <a:latin typeface="Arial"/>
                <a:cs typeface="Arial"/>
              </a:rPr>
              <a:t>of message</a:t>
            </a:r>
            <a:endParaRPr lang="en-US" dirty="0">
              <a:solidFill>
                <a:srgbClr val="FF66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7805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/>
                <a:cs typeface="Arial"/>
              </a:rPr>
              <a:t>HTTP/1.x message </a:t>
            </a:r>
            <a:r>
              <a:rPr lang="en-US" sz="3600" dirty="0">
                <a:latin typeface="Arial"/>
                <a:cs typeface="Arial"/>
              </a:rPr>
              <a:t>format: response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075166" y="2458631"/>
            <a:ext cx="473719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latin typeface="Arial"/>
                <a:cs typeface="Arial"/>
              </a:rPr>
              <a:t>HTTP/1.0 200 OK </a:t>
            </a:r>
          </a:p>
          <a:p>
            <a:pPr algn="l"/>
            <a:r>
              <a:rPr lang="en-US" sz="2000" b="1" dirty="0">
                <a:latin typeface="Arial"/>
                <a:cs typeface="Arial"/>
              </a:rPr>
              <a:t>Date: Thu, 06 Aug 1998 12:00:15 GMT </a:t>
            </a:r>
          </a:p>
          <a:p>
            <a:pPr algn="l"/>
            <a:r>
              <a:rPr lang="en-US" sz="2000" b="1" dirty="0">
                <a:latin typeface="Arial"/>
                <a:cs typeface="Arial"/>
              </a:rPr>
              <a:t>Server: Apache/1.3.0 (Unix) </a:t>
            </a:r>
          </a:p>
          <a:p>
            <a:pPr algn="l"/>
            <a:r>
              <a:rPr lang="en-US" sz="2000" b="1" dirty="0">
                <a:latin typeface="Arial"/>
                <a:cs typeface="Arial"/>
              </a:rPr>
              <a:t>Last-Modified: Mon, 22 Jun 1998 …... </a:t>
            </a:r>
          </a:p>
          <a:p>
            <a:pPr algn="l"/>
            <a:r>
              <a:rPr lang="en-US" sz="2000" b="1" dirty="0">
                <a:latin typeface="Arial"/>
                <a:cs typeface="Arial"/>
              </a:rPr>
              <a:t>Content-Length: 6821 </a:t>
            </a:r>
          </a:p>
          <a:p>
            <a:pPr algn="l"/>
            <a:r>
              <a:rPr lang="en-US" sz="2000" b="1" dirty="0">
                <a:latin typeface="Arial"/>
                <a:cs typeface="Arial"/>
              </a:rPr>
              <a:t>Content-Type: text/html</a:t>
            </a:r>
          </a:p>
          <a:p>
            <a:pPr algn="l"/>
            <a:r>
              <a:rPr lang="en-US" sz="2000" b="1" dirty="0">
                <a:latin typeface="Arial"/>
                <a:cs typeface="Arial"/>
              </a:rPr>
              <a:t> </a:t>
            </a:r>
          </a:p>
          <a:p>
            <a:pPr algn="l"/>
            <a:r>
              <a:rPr lang="en-US" sz="2000" b="1" dirty="0">
                <a:latin typeface="Arial"/>
                <a:cs typeface="Arial"/>
              </a:rPr>
              <a:t>data data data data data ... 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539552" y="1700808"/>
            <a:ext cx="180983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  <a:latin typeface="Arial"/>
                <a:cs typeface="Arial"/>
              </a:rPr>
              <a:t>status line</a:t>
            </a:r>
          </a:p>
          <a:p>
            <a:r>
              <a:rPr lang="en-US" sz="2000" dirty="0">
                <a:solidFill>
                  <a:srgbClr val="FF6600"/>
                </a:solidFill>
                <a:latin typeface="Arial"/>
                <a:cs typeface="Arial"/>
              </a:rPr>
              <a:t>(protocol</a:t>
            </a:r>
          </a:p>
          <a:p>
            <a:r>
              <a:rPr lang="en-US" sz="2000" dirty="0">
                <a:solidFill>
                  <a:srgbClr val="FF6600"/>
                </a:solidFill>
                <a:latin typeface="Arial"/>
                <a:cs typeface="Arial"/>
              </a:rPr>
              <a:t>status code</a:t>
            </a:r>
          </a:p>
          <a:p>
            <a:r>
              <a:rPr lang="en-US" sz="2000" dirty="0">
                <a:solidFill>
                  <a:srgbClr val="FF6600"/>
                </a:solidFill>
                <a:latin typeface="Arial"/>
                <a:cs typeface="Arial"/>
              </a:rPr>
              <a:t>status phrase)</a:t>
            </a:r>
            <a:endParaRPr lang="en-US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2081014" y="2207220"/>
            <a:ext cx="923925" cy="257175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5063" name="Freeform 7"/>
          <p:cNvSpPr>
            <a:spLocks/>
          </p:cNvSpPr>
          <p:nvPr/>
        </p:nvSpPr>
        <p:spPr bwMode="auto">
          <a:xfrm>
            <a:off x="2881114" y="2569170"/>
            <a:ext cx="257175" cy="1638300"/>
          </a:xfrm>
          <a:custGeom>
            <a:avLst/>
            <a:gdLst>
              <a:gd name="T0" fmla="*/ 132 w 162"/>
              <a:gd name="T1" fmla="*/ 9 h 1428"/>
              <a:gd name="T2" fmla="*/ 0 w 162"/>
              <a:gd name="T3" fmla="*/ 0 h 1428"/>
              <a:gd name="T4" fmla="*/ 0 w 162"/>
              <a:gd name="T5" fmla="*/ 1428 h 1428"/>
              <a:gd name="T6" fmla="*/ 162 w 162"/>
              <a:gd name="T7" fmla="*/ 1425 h 1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1790502" y="3310533"/>
            <a:ext cx="10112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rgbClr val="FF6600"/>
                </a:solidFill>
                <a:latin typeface="Arial"/>
                <a:cs typeface="Arial"/>
              </a:rPr>
              <a:t>header</a:t>
            </a:r>
          </a:p>
          <a:p>
            <a:pPr algn="r"/>
            <a:r>
              <a:rPr lang="en-US" sz="2000">
                <a:solidFill>
                  <a:srgbClr val="FF6600"/>
                </a:solidFill>
                <a:latin typeface="Arial"/>
                <a:cs typeface="Arial"/>
              </a:rPr>
              <a:t> lines</a:t>
            </a:r>
            <a:endParaRPr lang="en-US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 flipV="1">
            <a:off x="1976239" y="4674195"/>
            <a:ext cx="923925" cy="257175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623689" y="4653558"/>
            <a:ext cx="132542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00"/>
                </a:solidFill>
                <a:latin typeface="Arial"/>
                <a:cs typeface="Arial"/>
              </a:rPr>
              <a:t>data, e.g., </a:t>
            </a:r>
          </a:p>
          <a:p>
            <a:r>
              <a:rPr lang="en-US" sz="2000">
                <a:solidFill>
                  <a:srgbClr val="FF6600"/>
                </a:solidFill>
                <a:latin typeface="Arial"/>
                <a:cs typeface="Arial"/>
              </a:rPr>
              <a:t>requested</a:t>
            </a:r>
          </a:p>
          <a:p>
            <a:r>
              <a:rPr lang="en-US" sz="2000">
                <a:solidFill>
                  <a:srgbClr val="FF6600"/>
                </a:solidFill>
                <a:latin typeface="Arial"/>
                <a:cs typeface="Arial"/>
              </a:rPr>
              <a:t>html file</a:t>
            </a:r>
            <a:endParaRPr lang="en-US">
              <a:solidFill>
                <a:srgbClr val="FF66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0851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/>
                <a:cs typeface="Arial"/>
              </a:rPr>
              <a:t>HTTP/1.x response </a:t>
            </a:r>
            <a:r>
              <a:rPr lang="en-US" sz="3600" dirty="0">
                <a:latin typeface="Arial"/>
                <a:cs typeface="Arial"/>
              </a:rPr>
              <a:t>status </a:t>
            </a:r>
            <a:r>
              <a:rPr lang="en-US" sz="3600" dirty="0" smtClean="0">
                <a:latin typeface="Arial"/>
                <a:cs typeface="Arial"/>
              </a:rPr>
              <a:t>code examples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ZapfDingbats" charset="0"/>
              <a:buNone/>
            </a:pPr>
            <a:r>
              <a:rPr lang="en-US" sz="2400" b="1" dirty="0">
                <a:latin typeface="Arial"/>
                <a:cs typeface="Arial"/>
              </a:rPr>
              <a:t>200 OK</a:t>
            </a:r>
            <a:endParaRPr lang="en-US" sz="2400" dirty="0">
              <a:latin typeface="Arial"/>
              <a:cs typeface="Arial"/>
            </a:endParaRPr>
          </a:p>
          <a:p>
            <a:pPr lvl="1"/>
            <a:r>
              <a:rPr lang="en-US" sz="2000" dirty="0">
                <a:latin typeface="Arial"/>
                <a:cs typeface="Arial"/>
              </a:rPr>
              <a:t>request succeeded, requested object later in this message</a:t>
            </a:r>
          </a:p>
          <a:p>
            <a:pPr>
              <a:buFont typeface="ZapfDingbats" charset="0"/>
              <a:buNone/>
            </a:pPr>
            <a:r>
              <a:rPr lang="en-US" sz="2400" b="1" dirty="0">
                <a:latin typeface="Arial"/>
                <a:cs typeface="Arial"/>
              </a:rPr>
              <a:t>301 Moved Permanently</a:t>
            </a:r>
            <a:endParaRPr lang="en-US" sz="2400" dirty="0">
              <a:latin typeface="Arial"/>
              <a:cs typeface="Arial"/>
            </a:endParaRPr>
          </a:p>
          <a:p>
            <a:pPr lvl="1"/>
            <a:r>
              <a:rPr lang="en-US" sz="2000" dirty="0">
                <a:latin typeface="Arial"/>
                <a:cs typeface="Arial"/>
              </a:rPr>
              <a:t>requested object moved, new location specified later in this message (Location:)</a:t>
            </a:r>
          </a:p>
          <a:p>
            <a:pPr>
              <a:buFont typeface="ZapfDingbats" charset="0"/>
              <a:buNone/>
            </a:pPr>
            <a:r>
              <a:rPr lang="en-US" sz="2400" b="1" dirty="0">
                <a:latin typeface="Arial"/>
                <a:cs typeface="Arial"/>
              </a:rPr>
              <a:t>400 Bad Request</a:t>
            </a:r>
            <a:endParaRPr lang="en-US" sz="2400" dirty="0">
              <a:latin typeface="Arial"/>
              <a:cs typeface="Arial"/>
            </a:endParaRPr>
          </a:p>
          <a:p>
            <a:pPr lvl="1"/>
            <a:r>
              <a:rPr lang="en-US" sz="2000" dirty="0">
                <a:latin typeface="Arial"/>
                <a:cs typeface="Arial"/>
              </a:rPr>
              <a:t>request message not understood by server</a:t>
            </a:r>
          </a:p>
          <a:p>
            <a:pPr>
              <a:buFont typeface="ZapfDingbats" charset="0"/>
              <a:buNone/>
            </a:pPr>
            <a:r>
              <a:rPr lang="en-US" sz="2400" b="1" dirty="0">
                <a:latin typeface="Arial"/>
                <a:cs typeface="Arial"/>
              </a:rPr>
              <a:t>404 Not Found</a:t>
            </a:r>
            <a:endParaRPr lang="en-US" sz="2400" dirty="0">
              <a:latin typeface="Arial"/>
              <a:cs typeface="Arial"/>
            </a:endParaRPr>
          </a:p>
          <a:p>
            <a:pPr lvl="1"/>
            <a:r>
              <a:rPr lang="en-US" sz="2000" dirty="0">
                <a:latin typeface="Arial"/>
                <a:cs typeface="Arial"/>
              </a:rPr>
              <a:t>requested document not found on this server</a:t>
            </a:r>
          </a:p>
          <a:p>
            <a:pPr>
              <a:buFont typeface="ZapfDingbats" charset="0"/>
              <a:buNone/>
            </a:pPr>
            <a:r>
              <a:rPr lang="en-US" sz="2400" b="1" dirty="0">
                <a:latin typeface="Arial"/>
                <a:cs typeface="Arial"/>
              </a:rPr>
              <a:t>505 HTTP Version Not Supported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7100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/>
                <a:cs typeface="Arial"/>
              </a:rPr>
              <a:t>Trying out </a:t>
            </a:r>
            <a:r>
              <a:rPr lang="en-US" sz="3200" dirty="0" smtClean="0">
                <a:latin typeface="Arial"/>
                <a:cs typeface="Arial"/>
              </a:rPr>
              <a:t>HTTP/1.x (</a:t>
            </a:r>
            <a:r>
              <a:rPr lang="en-US" sz="3200" dirty="0">
                <a:latin typeface="Arial"/>
                <a:cs typeface="Arial"/>
              </a:rPr>
              <a:t>client side) for yourself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ZapfDingbats" charset="0"/>
              <a:buNone/>
            </a:pPr>
            <a:r>
              <a:rPr lang="en-US" sz="2000" dirty="0">
                <a:latin typeface="Arial"/>
                <a:cs typeface="Arial"/>
              </a:rPr>
              <a:t>1. Telnet to your favorite Web server:</a:t>
            </a:r>
          </a:p>
          <a:p>
            <a:pPr lvl="2">
              <a:buFontTx/>
              <a:buNone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3732062" y="1628800"/>
            <a:ext cx="5338020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Arial"/>
                <a:cs typeface="Arial"/>
              </a:rPr>
              <a:t>Opens TCP connection to port 80</a:t>
            </a:r>
          </a:p>
          <a:p>
            <a:pPr algn="l"/>
            <a:r>
              <a:rPr lang="en-US" sz="1800" dirty="0">
                <a:latin typeface="Arial"/>
                <a:cs typeface="Arial"/>
              </a:rPr>
              <a:t>(default </a:t>
            </a:r>
            <a:r>
              <a:rPr lang="en-US" sz="1800" dirty="0" smtClean="0">
                <a:latin typeface="Arial"/>
                <a:cs typeface="Arial"/>
              </a:rPr>
              <a:t>HTTP server </a:t>
            </a:r>
            <a:r>
              <a:rPr lang="en-US" sz="1800" dirty="0">
                <a:latin typeface="Arial"/>
                <a:cs typeface="Arial"/>
              </a:rPr>
              <a:t>port) at </a:t>
            </a:r>
            <a:r>
              <a:rPr lang="en-US" sz="1800" dirty="0" err="1" smtClean="0">
                <a:latin typeface="Arial"/>
                <a:cs typeface="Arial"/>
              </a:rPr>
              <a:t>www.aftenposten.no</a:t>
            </a:r>
            <a:r>
              <a:rPr lang="en-US" sz="1800" dirty="0" smtClean="0">
                <a:latin typeface="Arial"/>
                <a:cs typeface="Arial"/>
              </a:rPr>
              <a:t>.</a:t>
            </a:r>
            <a:endParaRPr lang="en-US" sz="1800" dirty="0">
              <a:latin typeface="Arial"/>
              <a:cs typeface="Arial"/>
            </a:endParaRPr>
          </a:p>
          <a:p>
            <a:pPr algn="l"/>
            <a:r>
              <a:rPr lang="en-US" sz="1800" dirty="0">
                <a:latin typeface="Arial"/>
                <a:cs typeface="Arial"/>
              </a:rPr>
              <a:t>Anything typed in </a:t>
            </a:r>
            <a:r>
              <a:rPr lang="en-US" sz="1800" dirty="0" smtClean="0">
                <a:latin typeface="Arial"/>
                <a:cs typeface="Arial"/>
              </a:rPr>
              <a:t>will be sent via this connection.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57114" y="1663725"/>
            <a:ext cx="34337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telnet </a:t>
            </a:r>
            <a:r>
              <a:rPr lang="en-US" sz="1800" b="1" dirty="0" err="1" smtClean="0">
                <a:solidFill>
                  <a:srgbClr val="FF0000"/>
                </a:solidFill>
                <a:latin typeface="Arial"/>
                <a:cs typeface="Arial"/>
              </a:rPr>
              <a:t>www.aftenposten.no</a:t>
            </a:r>
            <a:r>
              <a:rPr lang="en-US" sz="18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80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323528" y="2820233"/>
            <a:ext cx="80962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dirty="0">
                <a:latin typeface="Arial"/>
                <a:cs typeface="Arial"/>
              </a:rPr>
              <a:t>2. Type in a GET </a:t>
            </a:r>
            <a:r>
              <a:rPr lang="en-US" dirty="0" smtClean="0">
                <a:latin typeface="Arial"/>
                <a:cs typeface="Arial"/>
              </a:rPr>
              <a:t>request</a:t>
            </a:r>
            <a:r>
              <a:rPr lang="en-US" dirty="0">
                <a:latin typeface="Arial"/>
                <a:cs typeface="Arial"/>
              </a:rPr>
              <a:t>:</a:t>
            </a:r>
          </a:p>
          <a:p>
            <a:pPr marL="1143000" lvl="2" indent="-228600" algn="l">
              <a:spcBef>
                <a:spcPct val="20000"/>
              </a:spcBef>
            </a:pPr>
            <a:endParaRPr lang="en-US" sz="1800" dirty="0">
              <a:latin typeface="Arial"/>
              <a:cs typeface="Arial"/>
            </a:endParaRP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501893" y="3246333"/>
            <a:ext cx="165542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/>
                <a:cs typeface="Arial"/>
              </a:rPr>
              <a:t>GET </a:t>
            </a:r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/ HTTP</a:t>
            </a:r>
            <a:r>
              <a:rPr lang="en-US" sz="1600" b="1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1.1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4242609" y="2720791"/>
            <a:ext cx="3747353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Arial"/>
                <a:cs typeface="Arial"/>
              </a:rPr>
              <a:t>By typing this in (hit carriage</a:t>
            </a:r>
          </a:p>
          <a:p>
            <a:pPr algn="l"/>
            <a:r>
              <a:rPr lang="en-US" sz="1800" dirty="0">
                <a:latin typeface="Arial"/>
                <a:cs typeface="Arial"/>
              </a:rPr>
              <a:t>return </a:t>
            </a:r>
            <a:r>
              <a:rPr lang="en-US" sz="1800" dirty="0" smtClean="0">
                <a:latin typeface="Arial"/>
                <a:cs typeface="Arial"/>
              </a:rPr>
              <a:t>once)</a:t>
            </a:r>
            <a:r>
              <a:rPr lang="en-US" sz="1800" dirty="0">
                <a:latin typeface="Arial"/>
                <a:cs typeface="Arial"/>
              </a:rPr>
              <a:t>, you send</a:t>
            </a:r>
          </a:p>
          <a:p>
            <a:pPr algn="l"/>
            <a:r>
              <a:rPr lang="en-US" sz="1800" dirty="0">
                <a:latin typeface="Arial"/>
                <a:cs typeface="Arial"/>
              </a:rPr>
              <a:t>this minimal (but complete) </a:t>
            </a:r>
          </a:p>
          <a:p>
            <a:pPr algn="l"/>
            <a:r>
              <a:rPr lang="en-US" sz="1800" dirty="0">
                <a:latin typeface="Arial"/>
                <a:cs typeface="Arial"/>
              </a:rPr>
              <a:t>GET request </a:t>
            </a:r>
            <a:r>
              <a:rPr lang="en-US" sz="1800" dirty="0" smtClean="0">
                <a:latin typeface="Arial"/>
                <a:cs typeface="Arial"/>
              </a:rPr>
              <a:t>for the root document</a:t>
            </a:r>
            <a:br>
              <a:rPr lang="en-US" sz="1800" dirty="0" smtClean="0">
                <a:latin typeface="Arial"/>
                <a:cs typeface="Arial"/>
              </a:rPr>
            </a:br>
            <a:r>
              <a:rPr lang="en-US" sz="1800" dirty="0" smtClean="0">
                <a:latin typeface="Arial"/>
                <a:cs typeface="Arial"/>
              </a:rPr>
              <a:t>to the HTTP server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323528" y="4649033"/>
            <a:ext cx="464209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dirty="0">
                <a:latin typeface="Arial"/>
                <a:cs typeface="Arial"/>
              </a:rPr>
              <a:t>3. </a:t>
            </a:r>
            <a:r>
              <a:rPr lang="en-US" dirty="0" smtClean="0">
                <a:latin typeface="Arial"/>
                <a:cs typeface="Arial"/>
              </a:rPr>
              <a:t>Quickly: type in the host header: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928339" y="4304967"/>
            <a:ext cx="4106337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dirty="0" smtClean="0">
                <a:latin typeface="Arial"/>
                <a:cs typeface="Arial"/>
              </a:rPr>
              <a:t>Servers can be multi-homed (multiple</a:t>
            </a:r>
            <a:br>
              <a:rPr lang="en-US" sz="1800" dirty="0" smtClean="0">
                <a:latin typeface="Arial"/>
                <a:cs typeface="Arial"/>
              </a:rPr>
            </a:br>
            <a:r>
              <a:rPr lang="en-US" sz="1800" dirty="0" smtClean="0">
                <a:latin typeface="Arial"/>
                <a:cs typeface="Arial"/>
              </a:rPr>
              <a:t>different web sites on physical server),</a:t>
            </a:r>
            <a:br>
              <a:rPr lang="en-US" sz="1800" dirty="0" smtClean="0">
                <a:latin typeface="Arial"/>
                <a:cs typeface="Arial"/>
              </a:rPr>
            </a:br>
            <a:r>
              <a:rPr lang="en-US" sz="1800" dirty="0" smtClean="0">
                <a:latin typeface="Arial"/>
                <a:cs typeface="Arial"/>
              </a:rPr>
              <a:t>and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so the client must specify which</a:t>
            </a:r>
            <a:br>
              <a:rPr lang="en-US" sz="1800" dirty="0" smtClean="0">
                <a:latin typeface="Arial"/>
                <a:cs typeface="Arial"/>
              </a:rPr>
            </a:br>
            <a:r>
              <a:rPr lang="en-US" sz="1800" dirty="0" smtClean="0">
                <a:latin typeface="Arial"/>
                <a:cs typeface="Arial"/>
              </a:rPr>
              <a:t>host it wants. Else, a server would</a:t>
            </a:r>
            <a:br>
              <a:rPr lang="en-US" sz="1800" dirty="0" smtClean="0">
                <a:latin typeface="Arial"/>
                <a:cs typeface="Arial"/>
              </a:rPr>
            </a:br>
            <a:r>
              <a:rPr lang="en-US" sz="1800" dirty="0" smtClean="0">
                <a:latin typeface="Arial"/>
                <a:cs typeface="Arial"/>
              </a:rPr>
              <a:t>often return an error message.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72835" y="5046533"/>
            <a:ext cx="27645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Host: </a:t>
            </a:r>
            <a:r>
              <a:rPr lang="en-US" sz="1600" b="1" dirty="0" err="1" smtClean="0">
                <a:solidFill>
                  <a:srgbClr val="FF0000"/>
                </a:solidFill>
                <a:latin typeface="Arial"/>
                <a:cs typeface="Arial"/>
              </a:rPr>
              <a:t>www.aftenposten.no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114" y="5886241"/>
            <a:ext cx="52882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4. Hit carriage return twice and see the result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325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desk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140968"/>
            <a:ext cx="1512168" cy="1135222"/>
          </a:xfrm>
          <a:prstGeom prst="rect">
            <a:avLst/>
          </a:prstGeom>
        </p:spPr>
      </p:pic>
      <p:pic>
        <p:nvPicPr>
          <p:cNvPr id="27" name="Picture 26" descr="desk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97152"/>
            <a:ext cx="1512168" cy="1135222"/>
          </a:xfrm>
          <a:prstGeom prst="rect">
            <a:avLst/>
          </a:prstGeom>
        </p:spPr>
      </p:pic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Client-Server</a:t>
            </a:r>
            <a:endParaRPr lang="de-AT" dirty="0"/>
          </a:p>
        </p:txBody>
      </p:sp>
      <p:sp>
        <p:nvSpPr>
          <p:cNvPr id="465923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866775"/>
            <a:ext cx="8928992" cy="2058169"/>
          </a:xfrm>
        </p:spPr>
        <p:txBody>
          <a:bodyPr/>
          <a:lstStyle/>
          <a:p>
            <a:r>
              <a:rPr lang="de-DE" sz="2000" dirty="0"/>
              <a:t>Traditional </a:t>
            </a:r>
            <a:r>
              <a:rPr lang="de-DE" sz="2000" dirty="0" err="1" smtClean="0"/>
              <a:t>communication</a:t>
            </a:r>
            <a:r>
              <a:rPr lang="de-DE" sz="2000" dirty="0" smtClean="0"/>
              <a:t> </a:t>
            </a:r>
            <a:r>
              <a:rPr lang="de-DE" sz="2000" dirty="0" err="1" smtClean="0"/>
              <a:t>model</a:t>
            </a:r>
            <a:r>
              <a:rPr lang="de-DE" sz="2000" dirty="0"/>
              <a:t>, </a:t>
            </a:r>
            <a:r>
              <a:rPr lang="de-DE" sz="2000" dirty="0" err="1"/>
              <a:t>easily</a:t>
            </a:r>
            <a:r>
              <a:rPr lang="de-DE" sz="2000" dirty="0"/>
              <a:t> </a:t>
            </a:r>
            <a:r>
              <a:rPr lang="de-DE" sz="2000" dirty="0" err="1"/>
              <a:t>comprehensible</a:t>
            </a:r>
            <a:r>
              <a:rPr lang="de-DE" sz="2000" dirty="0"/>
              <a:t> </a:t>
            </a:r>
            <a:r>
              <a:rPr lang="de-DE" sz="2000" dirty="0" err="1"/>
              <a:t>abstraction</a:t>
            </a:r>
            <a:endParaRPr lang="de-DE" sz="2000" dirty="0"/>
          </a:p>
          <a:p>
            <a:pPr lvl="1"/>
            <a:r>
              <a:rPr lang="de-DE" sz="1800" dirty="0">
                <a:solidFill>
                  <a:schemeClr val="tx2"/>
                </a:solidFill>
              </a:rPr>
              <a:t>Clients </a:t>
            </a:r>
            <a:r>
              <a:rPr lang="de-DE" sz="1800" dirty="0" err="1">
                <a:solidFill>
                  <a:schemeClr val="tx2"/>
                </a:solidFill>
              </a:rPr>
              <a:t>request</a:t>
            </a:r>
            <a:r>
              <a:rPr lang="de-DE" sz="1800" dirty="0">
                <a:solidFill>
                  <a:schemeClr val="tx2"/>
                </a:solidFill>
              </a:rPr>
              <a:t> </a:t>
            </a:r>
            <a:r>
              <a:rPr lang="de-DE" sz="1800" dirty="0" err="1">
                <a:solidFill>
                  <a:schemeClr val="tx2"/>
                </a:solidFill>
              </a:rPr>
              <a:t>service</a:t>
            </a:r>
            <a:r>
              <a:rPr lang="de-DE" sz="1800" dirty="0"/>
              <a:t> (</a:t>
            </a:r>
            <a:r>
              <a:rPr lang="de-DE" sz="1800" dirty="0" err="1"/>
              <a:t>initiate</a:t>
            </a:r>
            <a:r>
              <a:rPr lang="de-DE" sz="1800" dirty="0"/>
              <a:t> </a:t>
            </a:r>
            <a:r>
              <a:rPr lang="de-DE" sz="1800" dirty="0" err="1"/>
              <a:t>connection</a:t>
            </a:r>
            <a:r>
              <a:rPr lang="de-DE" sz="1800" dirty="0"/>
              <a:t>)</a:t>
            </a:r>
          </a:p>
          <a:p>
            <a:pPr lvl="1"/>
            <a:r>
              <a:rPr lang="de-DE" sz="1800" dirty="0">
                <a:solidFill>
                  <a:schemeClr val="tx2"/>
                </a:solidFill>
              </a:rPr>
              <a:t>Servers </a:t>
            </a:r>
            <a:r>
              <a:rPr lang="de-DE" sz="1800" dirty="0" err="1">
                <a:solidFill>
                  <a:schemeClr val="tx2"/>
                </a:solidFill>
              </a:rPr>
              <a:t>provide</a:t>
            </a:r>
            <a:r>
              <a:rPr lang="de-DE" sz="1800" dirty="0">
                <a:solidFill>
                  <a:schemeClr val="tx2"/>
                </a:solidFill>
              </a:rPr>
              <a:t> </a:t>
            </a:r>
            <a:r>
              <a:rPr lang="de-DE" sz="1800" dirty="0" err="1">
                <a:solidFill>
                  <a:schemeClr val="tx2"/>
                </a:solidFill>
              </a:rPr>
              <a:t>service</a:t>
            </a:r>
            <a:r>
              <a:rPr lang="de-DE" sz="1800" dirty="0"/>
              <a:t> (</a:t>
            </a:r>
            <a:r>
              <a:rPr lang="de-DE" sz="1800" dirty="0" err="1"/>
              <a:t>answer</a:t>
            </a:r>
            <a:r>
              <a:rPr lang="de-DE" sz="1800" dirty="0"/>
              <a:t> </a:t>
            </a:r>
            <a:r>
              <a:rPr lang="de-DE" sz="1800" dirty="0" err="1"/>
              <a:t>requests</a:t>
            </a:r>
            <a:r>
              <a:rPr lang="de-DE" sz="1800" dirty="0"/>
              <a:t>)</a:t>
            </a:r>
            <a:br>
              <a:rPr lang="de-DE" sz="1800" dirty="0"/>
            </a:br>
            <a:endParaRPr lang="de-DE" sz="1800" dirty="0"/>
          </a:p>
          <a:p>
            <a:r>
              <a:rPr lang="de-DE" sz="2000" dirty="0" err="1"/>
              <a:t>Examples</a:t>
            </a:r>
            <a:r>
              <a:rPr lang="de-DE" sz="2000" dirty="0"/>
              <a:t>: Web Client/Server, Mail Client/Server, FTP Client/Server</a:t>
            </a:r>
            <a:endParaRPr lang="de-AT" sz="2000" dirty="0"/>
          </a:p>
        </p:txBody>
      </p:sp>
      <p:pic>
        <p:nvPicPr>
          <p:cNvPr id="3" name="Picture 2" descr="database_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789040"/>
            <a:ext cx="1052270" cy="1296144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3419872" y="3861048"/>
            <a:ext cx="2160240" cy="1152128"/>
          </a:xfrm>
          <a:prstGeom prst="cloud">
            <a:avLst/>
          </a:prstGeom>
          <a:solidFill>
            <a:srgbClr val="DDDDDD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2411760" y="3429000"/>
            <a:ext cx="3960440" cy="864096"/>
          </a:xfrm>
          <a:prstGeom prst="curvedConnector3">
            <a:avLst>
              <a:gd name="adj1" fmla="val 53665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6"/>
          <p:cNvCxnSpPr/>
          <p:nvPr/>
        </p:nvCxnSpPr>
        <p:spPr bwMode="auto">
          <a:xfrm rot="10800000">
            <a:off x="2339752" y="3645024"/>
            <a:ext cx="4032448" cy="86409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6"/>
          <p:cNvCxnSpPr/>
          <p:nvPr/>
        </p:nvCxnSpPr>
        <p:spPr bwMode="auto">
          <a:xfrm flipV="1">
            <a:off x="2483768" y="4725144"/>
            <a:ext cx="3960440" cy="504056"/>
          </a:xfrm>
          <a:prstGeom prst="curvedConnector3">
            <a:avLst>
              <a:gd name="adj1" fmla="val 45724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6"/>
          <p:cNvCxnSpPr/>
          <p:nvPr/>
        </p:nvCxnSpPr>
        <p:spPr bwMode="auto">
          <a:xfrm rot="10800000" flipV="1">
            <a:off x="2411760" y="4941168"/>
            <a:ext cx="4032448" cy="50405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8759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Arial"/>
                <a:cs typeface="Arial"/>
              </a:rPr>
              <a:t>Cookies: keeping </a:t>
            </a:r>
            <a:r>
              <a:rPr lang="ja-JP" altLang="en-US" sz="3200">
                <a:latin typeface="Arial"/>
                <a:cs typeface="Arial"/>
              </a:rPr>
              <a:t>“</a:t>
            </a:r>
            <a:r>
              <a:rPr lang="en-US" sz="3200">
                <a:latin typeface="Arial"/>
                <a:cs typeface="Arial"/>
              </a:rPr>
              <a:t>state</a:t>
            </a:r>
            <a:r>
              <a:rPr lang="ja-JP" altLang="en-US" sz="3200">
                <a:latin typeface="Arial"/>
                <a:cs typeface="Arial"/>
              </a:rPr>
              <a:t>”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0" y="866775"/>
            <a:ext cx="4067944" cy="5648325"/>
          </a:xfrm>
        </p:spPr>
        <p:txBody>
          <a:bodyPr/>
          <a:lstStyle/>
          <a:p>
            <a:r>
              <a:rPr lang="en-US" sz="2000" dirty="0">
                <a:latin typeface="Arial"/>
                <a:cs typeface="Arial"/>
              </a:rPr>
              <a:t>server-generated  # , server-remembered #, later used for:</a:t>
            </a:r>
          </a:p>
          <a:p>
            <a:pPr lvl="1"/>
            <a:r>
              <a:rPr lang="en-US" sz="2000" dirty="0">
                <a:latin typeface="Arial"/>
                <a:cs typeface="Arial"/>
              </a:rPr>
              <a:t>authentication</a:t>
            </a:r>
          </a:p>
          <a:p>
            <a:pPr lvl="1"/>
            <a:r>
              <a:rPr lang="en-US" sz="2000" dirty="0">
                <a:latin typeface="Arial"/>
                <a:cs typeface="Arial"/>
              </a:rPr>
              <a:t>remembering user preferences, previous choices</a:t>
            </a:r>
            <a:endParaRPr lang="en-US" sz="180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server sends </a:t>
            </a:r>
            <a:r>
              <a:rPr lang="ja-JP" altLang="en-US" sz="2000" dirty="0">
                <a:latin typeface="Arial"/>
                <a:cs typeface="Arial"/>
              </a:rPr>
              <a:t>“</a:t>
            </a:r>
            <a:r>
              <a:rPr lang="en-US" sz="2000" dirty="0">
                <a:latin typeface="Arial"/>
                <a:cs typeface="Arial"/>
              </a:rPr>
              <a:t>cookie</a:t>
            </a:r>
            <a:r>
              <a:rPr lang="ja-JP" altLang="en-US" sz="2000" dirty="0">
                <a:latin typeface="Arial"/>
                <a:cs typeface="Arial"/>
              </a:rPr>
              <a:t>”</a:t>
            </a:r>
            <a:r>
              <a:rPr lang="en-US" sz="2000" dirty="0">
                <a:latin typeface="Arial"/>
                <a:cs typeface="Arial"/>
              </a:rPr>
              <a:t> to client in response </a:t>
            </a:r>
            <a:r>
              <a:rPr lang="en-US" sz="2000" dirty="0" err="1">
                <a:latin typeface="Arial"/>
                <a:cs typeface="Arial"/>
              </a:rPr>
              <a:t>msg</a:t>
            </a:r>
            <a:endParaRPr lang="en-US" sz="2000" dirty="0">
              <a:solidFill>
                <a:srgbClr val="FF0000"/>
              </a:solidFill>
              <a:latin typeface="Arial"/>
              <a:cs typeface="Arial"/>
            </a:endParaRPr>
          </a:p>
          <a:p>
            <a:pPr lvl="1">
              <a:buFont typeface="ZapfDingbats" charset="0"/>
              <a:buNone/>
            </a:pPr>
            <a:r>
              <a:rPr lang="en-US" sz="1800" b="1" dirty="0">
                <a:latin typeface="Arial"/>
                <a:cs typeface="Arial"/>
              </a:rPr>
              <a:t>Set-cookie: 1678453</a:t>
            </a:r>
            <a:endParaRPr lang="en-US" sz="1800" dirty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client presents cookie in later requests</a:t>
            </a:r>
          </a:p>
          <a:p>
            <a:pPr lvl="1">
              <a:buFont typeface="ZapfDingbats" charset="0"/>
              <a:buNone/>
            </a:pPr>
            <a:r>
              <a:rPr lang="en-US" sz="1800" b="1" dirty="0">
                <a:latin typeface="Arial"/>
                <a:cs typeface="Arial"/>
              </a:rPr>
              <a:t>cookie: 1678453</a:t>
            </a:r>
          </a:p>
          <a:p>
            <a:endParaRPr lang="en-US" sz="2000" dirty="0">
              <a:latin typeface="Arial"/>
              <a:cs typeface="Arial"/>
            </a:endParaRP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4578894" y="2068984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4188369" y="1484784"/>
            <a:ext cx="7834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sng">
                <a:latin typeface="Arial"/>
                <a:cs typeface="Arial"/>
              </a:rPr>
              <a:t>client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7633244" y="1505422"/>
            <a:ext cx="9028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sng">
                <a:latin typeface="Arial"/>
                <a:cs typeface="Arial"/>
              </a:rPr>
              <a:t>server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4817019" y="2068984"/>
            <a:ext cx="2686050" cy="31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4823369" y="2053109"/>
            <a:ext cx="2681288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usual http request </a:t>
            </a:r>
            <a:r>
              <a:rPr lang="en-US" sz="1800" dirty="0" err="1">
                <a:latin typeface="Arial"/>
                <a:cs typeface="Arial"/>
              </a:rPr>
              <a:t>msg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 flipH="1">
            <a:off x="4607469" y="2516659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4940844" y="2489672"/>
            <a:ext cx="2505075" cy="5572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4861469" y="2453159"/>
            <a:ext cx="2643188" cy="681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usual http response </a:t>
            </a:r>
            <a:r>
              <a:rPr lang="en-US" sz="1800" dirty="0">
                <a:latin typeface="Arial"/>
                <a:cs typeface="Arial"/>
              </a:rPr>
              <a:t>+</a:t>
            </a:r>
          </a:p>
          <a:p>
            <a:r>
              <a:rPr lang="en-US" sz="2000" b="1" dirty="0">
                <a:latin typeface="Arial"/>
                <a:cs typeface="Arial"/>
              </a:rPr>
              <a:t>Set-cookie: #</a:t>
            </a:r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>
            <a:off x="4588419" y="3659659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50189" name="Group 13"/>
          <p:cNvGrpSpPr>
            <a:grpSpLocks/>
          </p:cNvGrpSpPr>
          <p:nvPr/>
        </p:nvGrpSpPr>
        <p:grpSpPr bwMode="auto">
          <a:xfrm>
            <a:off x="4851944" y="3462809"/>
            <a:ext cx="2681288" cy="681038"/>
            <a:chOff x="3124" y="2762"/>
            <a:chExt cx="1689" cy="429"/>
          </a:xfrm>
        </p:grpSpPr>
        <p:sp>
          <p:nvSpPr>
            <p:cNvPr id="50190" name="Rectangle 14"/>
            <p:cNvSpPr>
              <a:spLocks noChangeArrowheads="1"/>
            </p:cNvSpPr>
            <p:nvPr/>
          </p:nvSpPr>
          <p:spPr bwMode="auto">
            <a:xfrm>
              <a:off x="3186" y="2791"/>
              <a:ext cx="1578" cy="3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0191" name="Text Box 15"/>
            <p:cNvSpPr txBox="1">
              <a:spLocks noChangeArrowheads="1"/>
            </p:cNvSpPr>
            <p:nvPr/>
          </p:nvSpPr>
          <p:spPr bwMode="auto">
            <a:xfrm>
              <a:off x="3124" y="2762"/>
              <a:ext cx="1689" cy="42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 dirty="0" smtClean="0">
                  <a:latin typeface="Arial"/>
                  <a:cs typeface="Arial"/>
                </a:rPr>
                <a:t>usual http request </a:t>
              </a:r>
              <a:r>
                <a:rPr lang="en-US" sz="1800" dirty="0" err="1">
                  <a:latin typeface="Arial"/>
                  <a:cs typeface="Arial"/>
                </a:rPr>
                <a:t>msg</a:t>
              </a:r>
              <a:endParaRPr lang="en-US" sz="1800" dirty="0">
                <a:latin typeface="Arial"/>
                <a:cs typeface="Arial"/>
              </a:endParaRPr>
            </a:p>
            <a:p>
              <a:r>
                <a:rPr lang="en-US" sz="2000" b="1" dirty="0">
                  <a:latin typeface="Arial"/>
                  <a:cs typeface="Arial"/>
                </a:rPr>
                <a:t>cookie: #</a:t>
              </a:r>
            </a:p>
          </p:txBody>
        </p:sp>
      </p:grpSp>
      <p:sp>
        <p:nvSpPr>
          <p:cNvPr id="50192" name="Line 16"/>
          <p:cNvSpPr>
            <a:spLocks noChangeShapeType="1"/>
          </p:cNvSpPr>
          <p:nvPr/>
        </p:nvSpPr>
        <p:spPr bwMode="auto">
          <a:xfrm flipH="1">
            <a:off x="4578894" y="4145434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50193" name="Group 17"/>
          <p:cNvGrpSpPr>
            <a:grpSpLocks/>
          </p:cNvGrpSpPr>
          <p:nvPr/>
        </p:nvGrpSpPr>
        <p:grpSpPr bwMode="auto">
          <a:xfrm>
            <a:off x="4794794" y="4177184"/>
            <a:ext cx="2767013" cy="376238"/>
            <a:chOff x="3268" y="2846"/>
            <a:chExt cx="1743" cy="237"/>
          </a:xfrm>
        </p:grpSpPr>
        <p:sp>
          <p:nvSpPr>
            <p:cNvPr id="50194" name="Rectangle 18"/>
            <p:cNvSpPr>
              <a:spLocks noChangeArrowheads="1"/>
            </p:cNvSpPr>
            <p:nvPr/>
          </p:nvSpPr>
          <p:spPr bwMode="auto">
            <a:xfrm>
              <a:off x="3282" y="2856"/>
              <a:ext cx="1692" cy="1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0195" name="Text Box 19"/>
            <p:cNvSpPr txBox="1">
              <a:spLocks noChangeArrowheads="1"/>
            </p:cNvSpPr>
            <p:nvPr/>
          </p:nvSpPr>
          <p:spPr bwMode="auto">
            <a:xfrm>
              <a:off x="3268" y="2846"/>
              <a:ext cx="1743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 dirty="0" smtClean="0">
                  <a:latin typeface="Arial"/>
                  <a:cs typeface="Arial"/>
                </a:rPr>
                <a:t>usual http response </a:t>
              </a:r>
              <a:r>
                <a:rPr lang="en-US" sz="1800" dirty="0" err="1">
                  <a:latin typeface="Arial"/>
                  <a:cs typeface="Arial"/>
                </a:rPr>
                <a:t>msg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50196" name="Line 20"/>
          <p:cNvSpPr>
            <a:spLocks noChangeShapeType="1"/>
          </p:cNvSpPr>
          <p:nvPr/>
        </p:nvSpPr>
        <p:spPr bwMode="auto">
          <a:xfrm>
            <a:off x="4559844" y="5145559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50197" name="Group 21"/>
          <p:cNvGrpSpPr>
            <a:grpSpLocks/>
          </p:cNvGrpSpPr>
          <p:nvPr/>
        </p:nvGrpSpPr>
        <p:grpSpPr bwMode="auto">
          <a:xfrm>
            <a:off x="4832894" y="4967759"/>
            <a:ext cx="2681288" cy="681038"/>
            <a:chOff x="3124" y="2762"/>
            <a:chExt cx="1689" cy="429"/>
          </a:xfrm>
        </p:grpSpPr>
        <p:sp>
          <p:nvSpPr>
            <p:cNvPr id="50198" name="Rectangle 22"/>
            <p:cNvSpPr>
              <a:spLocks noChangeArrowheads="1"/>
            </p:cNvSpPr>
            <p:nvPr/>
          </p:nvSpPr>
          <p:spPr bwMode="auto">
            <a:xfrm>
              <a:off x="3186" y="2791"/>
              <a:ext cx="1578" cy="3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0199" name="Text Box 23"/>
            <p:cNvSpPr txBox="1">
              <a:spLocks noChangeArrowheads="1"/>
            </p:cNvSpPr>
            <p:nvPr/>
          </p:nvSpPr>
          <p:spPr bwMode="auto">
            <a:xfrm>
              <a:off x="3124" y="2762"/>
              <a:ext cx="1689" cy="42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>
                  <a:latin typeface="Arial"/>
                  <a:cs typeface="Arial"/>
                </a:rPr>
                <a:t>usual http request msg</a:t>
              </a:r>
            </a:p>
            <a:p>
              <a:r>
                <a:rPr lang="en-US" sz="2000" b="1">
                  <a:latin typeface="Arial"/>
                  <a:cs typeface="Arial"/>
                </a:rPr>
                <a:t>cookie: #</a:t>
              </a:r>
            </a:p>
          </p:txBody>
        </p:sp>
      </p:grpSp>
      <p:sp>
        <p:nvSpPr>
          <p:cNvPr id="50200" name="Line 24"/>
          <p:cNvSpPr>
            <a:spLocks noChangeShapeType="1"/>
          </p:cNvSpPr>
          <p:nvPr/>
        </p:nvSpPr>
        <p:spPr bwMode="auto">
          <a:xfrm flipH="1">
            <a:off x="4588419" y="5640859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50201" name="Group 25"/>
          <p:cNvGrpSpPr>
            <a:grpSpLocks/>
          </p:cNvGrpSpPr>
          <p:nvPr/>
        </p:nvGrpSpPr>
        <p:grpSpPr bwMode="auto">
          <a:xfrm>
            <a:off x="4804319" y="5672609"/>
            <a:ext cx="2767013" cy="376238"/>
            <a:chOff x="3268" y="2846"/>
            <a:chExt cx="1743" cy="237"/>
          </a:xfrm>
        </p:grpSpPr>
        <p:sp>
          <p:nvSpPr>
            <p:cNvPr id="50202" name="Rectangle 26"/>
            <p:cNvSpPr>
              <a:spLocks noChangeArrowheads="1"/>
            </p:cNvSpPr>
            <p:nvPr/>
          </p:nvSpPr>
          <p:spPr bwMode="auto">
            <a:xfrm>
              <a:off x="3282" y="2856"/>
              <a:ext cx="1692" cy="1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0203" name="Text Box 27"/>
            <p:cNvSpPr txBox="1">
              <a:spLocks noChangeArrowheads="1"/>
            </p:cNvSpPr>
            <p:nvPr/>
          </p:nvSpPr>
          <p:spPr bwMode="auto">
            <a:xfrm>
              <a:off x="3268" y="2846"/>
              <a:ext cx="1743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>
                  <a:latin typeface="Arial"/>
                  <a:cs typeface="Arial"/>
                </a:rPr>
                <a:t>usual http response msg</a:t>
              </a:r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50204" name="Text Box 28"/>
          <p:cNvSpPr txBox="1">
            <a:spLocks noChangeArrowheads="1"/>
          </p:cNvSpPr>
          <p:nvPr/>
        </p:nvSpPr>
        <p:spPr bwMode="auto">
          <a:xfrm>
            <a:off x="7877719" y="3619972"/>
            <a:ext cx="111115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"/>
                <a:cs typeface="Arial"/>
              </a:rPr>
              <a:t>cookie-</a:t>
            </a:r>
          </a:p>
          <a:p>
            <a:r>
              <a:rPr lang="en-US" sz="2000">
                <a:solidFill>
                  <a:schemeClr val="accent2"/>
                </a:solidFill>
                <a:latin typeface="Arial"/>
                <a:cs typeface="Arial"/>
              </a:rPr>
              <a:t>spectific</a:t>
            </a:r>
          </a:p>
          <a:p>
            <a:r>
              <a:rPr lang="en-US" sz="2000">
                <a:solidFill>
                  <a:schemeClr val="accent2"/>
                </a:solidFill>
                <a:latin typeface="Arial"/>
                <a:cs typeface="Arial"/>
              </a:rPr>
              <a:t>action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50205" name="Text Box 29"/>
          <p:cNvSpPr txBox="1">
            <a:spLocks noChangeArrowheads="1"/>
          </p:cNvSpPr>
          <p:nvPr/>
        </p:nvSpPr>
        <p:spPr bwMode="auto">
          <a:xfrm>
            <a:off x="7925344" y="5096347"/>
            <a:ext cx="111115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"/>
                <a:cs typeface="Arial"/>
              </a:rPr>
              <a:t>cookie-</a:t>
            </a:r>
          </a:p>
          <a:p>
            <a:r>
              <a:rPr lang="en-US" sz="2000">
                <a:solidFill>
                  <a:schemeClr val="accent2"/>
                </a:solidFill>
                <a:latin typeface="Arial"/>
                <a:cs typeface="Arial"/>
              </a:rPr>
              <a:t>spectific</a:t>
            </a:r>
          </a:p>
          <a:p>
            <a:r>
              <a:rPr lang="en-US" sz="2000">
                <a:solidFill>
                  <a:schemeClr val="accent2"/>
                </a:solidFill>
                <a:latin typeface="Arial"/>
                <a:cs typeface="Arial"/>
              </a:rPr>
              <a:t>action</a:t>
            </a:r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8138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/>
                <a:cs typeface="Arial"/>
              </a:rPr>
              <a:t>Conditional GET: client-side caching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0" y="866775"/>
            <a:ext cx="3995936" cy="5648325"/>
          </a:xfrm>
        </p:spPr>
        <p:txBody>
          <a:bodyPr/>
          <a:lstStyle/>
          <a:p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Goal:</a:t>
            </a:r>
            <a:r>
              <a:rPr lang="en-US" sz="2000" dirty="0">
                <a:latin typeface="Arial"/>
                <a:cs typeface="Arial"/>
              </a:rPr>
              <a:t> don</a:t>
            </a:r>
            <a:r>
              <a:rPr lang="ja-JP" altLang="en-US" sz="2000" dirty="0">
                <a:latin typeface="Arial"/>
                <a:cs typeface="Arial"/>
              </a:rPr>
              <a:t>’</a:t>
            </a:r>
            <a:r>
              <a:rPr lang="en-US" sz="2000" dirty="0">
                <a:latin typeface="Arial"/>
                <a:cs typeface="Arial"/>
              </a:rPr>
              <a:t>t send object if client has up-to-date cached </a:t>
            </a:r>
            <a:r>
              <a:rPr lang="en-US" sz="2000" dirty="0" smtClean="0">
                <a:latin typeface="Arial"/>
                <a:cs typeface="Arial"/>
              </a:rPr>
              <a:t>version</a:t>
            </a: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client: specify date of cached copy in http request</a:t>
            </a:r>
          </a:p>
          <a:p>
            <a:pPr lvl="1">
              <a:buFont typeface="ZapfDingbats" charset="0"/>
              <a:buNone/>
            </a:pPr>
            <a:r>
              <a:rPr lang="en-US" sz="1800" b="1" dirty="0">
                <a:latin typeface="Arial"/>
                <a:cs typeface="Arial"/>
              </a:rPr>
              <a:t>If-modified-since: &lt;date</a:t>
            </a:r>
            <a:r>
              <a:rPr lang="en-US" sz="1800" b="1" dirty="0" smtClean="0">
                <a:latin typeface="Arial"/>
                <a:cs typeface="Arial"/>
              </a:rPr>
              <a:t>&gt;</a:t>
            </a:r>
          </a:p>
          <a:p>
            <a:pPr lvl="1">
              <a:buFont typeface="ZapfDingbats" charset="0"/>
              <a:buNone/>
            </a:pPr>
            <a:endParaRPr lang="en-US" sz="1800" b="1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server: response contains no object if cached copy is up-to-date: </a:t>
            </a:r>
          </a:p>
          <a:p>
            <a:pPr lvl="1">
              <a:buFont typeface="ZapfDingbats" charset="0"/>
              <a:buNone/>
            </a:pPr>
            <a:r>
              <a:rPr lang="en-US" sz="1800" b="1" dirty="0">
                <a:latin typeface="Arial"/>
                <a:cs typeface="Arial"/>
              </a:rPr>
              <a:t>HTTP/1.0 304 Not Modified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>
            <a:off x="4509516" y="1759173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109466" y="1081311"/>
            <a:ext cx="7834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sng">
                <a:latin typeface="Arial"/>
                <a:cs typeface="Arial"/>
              </a:rPr>
              <a:t>client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7554341" y="1052736"/>
            <a:ext cx="9028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sng">
                <a:latin typeface="Arial"/>
                <a:cs typeface="Arial"/>
              </a:rPr>
              <a:t>server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4815904" y="1643286"/>
            <a:ext cx="2681287" cy="61555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Arial"/>
                <a:cs typeface="Arial"/>
              </a:rPr>
              <a:t>http request msg</a:t>
            </a:r>
          </a:p>
          <a:p>
            <a:r>
              <a:rPr lang="en-US" sz="1600" b="1">
                <a:latin typeface="Arial"/>
                <a:cs typeface="Arial"/>
              </a:rPr>
              <a:t>If-modified-since: &lt;date&gt;</a:t>
            </a:r>
            <a:endParaRPr lang="en-US" sz="2000" b="1">
              <a:latin typeface="Arial"/>
              <a:cs typeface="Arial"/>
            </a:endParaRPr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 flipH="1">
            <a:off x="4528566" y="2749773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51230" name="Group 30"/>
          <p:cNvGrpSpPr>
            <a:grpSpLocks/>
          </p:cNvGrpSpPr>
          <p:nvPr/>
        </p:nvGrpSpPr>
        <p:grpSpPr bwMode="auto">
          <a:xfrm>
            <a:off x="4796854" y="2743423"/>
            <a:ext cx="2643187" cy="865188"/>
            <a:chOff x="2698" y="2036"/>
            <a:chExt cx="1665" cy="545"/>
          </a:xfrm>
        </p:grpSpPr>
        <p:sp>
          <p:nvSpPr>
            <p:cNvPr id="51210" name="Rectangle 10"/>
            <p:cNvSpPr>
              <a:spLocks noChangeArrowheads="1"/>
            </p:cNvSpPr>
            <p:nvPr/>
          </p:nvSpPr>
          <p:spPr bwMode="auto">
            <a:xfrm>
              <a:off x="2760" y="2071"/>
              <a:ext cx="1578" cy="4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1211" name="Text Box 11"/>
            <p:cNvSpPr txBox="1">
              <a:spLocks noChangeArrowheads="1"/>
            </p:cNvSpPr>
            <p:nvPr/>
          </p:nvSpPr>
          <p:spPr bwMode="auto">
            <a:xfrm>
              <a:off x="2698" y="2036"/>
              <a:ext cx="1665" cy="5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>
                  <a:latin typeface="Arial"/>
                  <a:cs typeface="Arial"/>
                </a:rPr>
                <a:t>http response</a:t>
              </a:r>
            </a:p>
            <a:p>
              <a:r>
                <a:rPr lang="en-US" sz="1600" b="1">
                  <a:latin typeface="Arial"/>
                  <a:cs typeface="Arial"/>
                </a:rPr>
                <a:t>HTTP/1.0 </a:t>
              </a:r>
            </a:p>
            <a:p>
              <a:r>
                <a:rPr lang="en-US" sz="1600" b="1">
                  <a:latin typeface="Arial"/>
                  <a:cs typeface="Arial"/>
                </a:rPr>
                <a:t>304 Not Modified</a:t>
              </a:r>
              <a:endParaRPr lang="en-US" sz="2000" b="1">
                <a:latin typeface="Arial"/>
                <a:cs typeface="Arial"/>
              </a:endParaRPr>
            </a:p>
          </p:txBody>
        </p:sp>
      </p:grpSp>
      <p:sp>
        <p:nvSpPr>
          <p:cNvPr id="51228" name="Text Box 28"/>
          <p:cNvSpPr txBox="1">
            <a:spLocks noChangeArrowheads="1"/>
          </p:cNvSpPr>
          <p:nvPr/>
        </p:nvSpPr>
        <p:spPr bwMode="auto">
          <a:xfrm>
            <a:off x="7817866" y="2005236"/>
            <a:ext cx="115410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"/>
                <a:cs typeface="Arial"/>
              </a:rPr>
              <a:t>object </a:t>
            </a:r>
          </a:p>
          <a:p>
            <a:r>
              <a:rPr lang="en-US" sz="2000">
                <a:solidFill>
                  <a:schemeClr val="accent2"/>
                </a:solidFill>
                <a:latin typeface="Arial"/>
                <a:cs typeface="Arial"/>
              </a:rPr>
              <a:t>not </a:t>
            </a:r>
          </a:p>
          <a:p>
            <a:r>
              <a:rPr lang="en-US" sz="2000">
                <a:solidFill>
                  <a:schemeClr val="accent2"/>
                </a:solidFill>
                <a:latin typeface="Arial"/>
                <a:cs typeface="Arial"/>
              </a:rPr>
              <a:t>modified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51231" name="Line 31"/>
          <p:cNvSpPr>
            <a:spLocks noChangeShapeType="1"/>
          </p:cNvSpPr>
          <p:nvPr/>
        </p:nvSpPr>
        <p:spPr bwMode="auto">
          <a:xfrm>
            <a:off x="4633341" y="3816573"/>
            <a:ext cx="3905250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1232" name="Line 32"/>
          <p:cNvSpPr>
            <a:spLocks noChangeShapeType="1"/>
          </p:cNvSpPr>
          <p:nvPr/>
        </p:nvSpPr>
        <p:spPr bwMode="auto">
          <a:xfrm>
            <a:off x="4576191" y="4111848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1234" name="Text Box 34"/>
          <p:cNvSpPr txBox="1">
            <a:spLocks noChangeArrowheads="1"/>
          </p:cNvSpPr>
          <p:nvPr/>
        </p:nvSpPr>
        <p:spPr bwMode="auto">
          <a:xfrm>
            <a:off x="4820666" y="3995961"/>
            <a:ext cx="2681288" cy="61555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Arial"/>
                <a:cs typeface="Arial"/>
              </a:rPr>
              <a:t>http request msg</a:t>
            </a:r>
          </a:p>
          <a:p>
            <a:r>
              <a:rPr lang="en-US" sz="1600" b="1">
                <a:latin typeface="Arial"/>
                <a:cs typeface="Arial"/>
              </a:rPr>
              <a:t>If-modified-since: &lt;date&gt;</a:t>
            </a:r>
            <a:endParaRPr lang="en-US" sz="2000" b="1">
              <a:latin typeface="Arial"/>
              <a:cs typeface="Arial"/>
            </a:endParaRPr>
          </a:p>
        </p:txBody>
      </p:sp>
      <p:sp>
        <p:nvSpPr>
          <p:cNvPr id="51235" name="Line 35"/>
          <p:cNvSpPr>
            <a:spLocks noChangeShapeType="1"/>
          </p:cNvSpPr>
          <p:nvPr/>
        </p:nvSpPr>
        <p:spPr bwMode="auto">
          <a:xfrm flipH="1">
            <a:off x="4595241" y="5102448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1238" name="Text Box 38"/>
          <p:cNvSpPr txBox="1">
            <a:spLocks noChangeArrowheads="1"/>
          </p:cNvSpPr>
          <p:nvPr/>
        </p:nvSpPr>
        <p:spPr bwMode="auto">
          <a:xfrm>
            <a:off x="4839716" y="5046886"/>
            <a:ext cx="2643188" cy="925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Arial"/>
                <a:cs typeface="Arial"/>
              </a:rPr>
              <a:t>http response</a:t>
            </a:r>
          </a:p>
          <a:p>
            <a:r>
              <a:rPr lang="en-US" sz="1600" b="1">
                <a:latin typeface="Arial"/>
                <a:cs typeface="Arial"/>
              </a:rPr>
              <a:t>HTTP/1.1 200 OK</a:t>
            </a:r>
          </a:p>
          <a:p>
            <a:r>
              <a:rPr lang="en-US" sz="2000" b="1">
                <a:latin typeface="Arial"/>
                <a:cs typeface="Arial"/>
              </a:rPr>
              <a:t>&lt;data&gt;</a:t>
            </a:r>
          </a:p>
        </p:txBody>
      </p:sp>
      <p:sp>
        <p:nvSpPr>
          <p:cNvPr id="51239" name="Text Box 39"/>
          <p:cNvSpPr txBox="1">
            <a:spLocks noChangeArrowheads="1"/>
          </p:cNvSpPr>
          <p:nvPr/>
        </p:nvSpPr>
        <p:spPr bwMode="auto">
          <a:xfrm>
            <a:off x="7884541" y="4453161"/>
            <a:ext cx="115410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"/>
                <a:cs typeface="Arial"/>
              </a:rPr>
              <a:t>object </a:t>
            </a:r>
          </a:p>
          <a:p>
            <a:r>
              <a:rPr lang="en-US" sz="2000">
                <a:solidFill>
                  <a:schemeClr val="accent2"/>
                </a:solidFill>
                <a:latin typeface="Arial"/>
                <a:cs typeface="Arial"/>
              </a:rPr>
              <a:t>modified</a:t>
            </a:r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1555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/>
                <a:cs typeface="Arial"/>
              </a:rPr>
              <a:t>Web Caches (proxy server)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0" y="1268760"/>
            <a:ext cx="3995936" cy="3528392"/>
          </a:xfrm>
        </p:spPr>
        <p:txBody>
          <a:bodyPr/>
          <a:lstStyle/>
          <a:p>
            <a:r>
              <a:rPr lang="en-US" sz="2000" dirty="0">
                <a:latin typeface="Arial"/>
                <a:cs typeface="Arial"/>
              </a:rPr>
              <a:t>user sets browser: Web accesses via web cache</a:t>
            </a:r>
          </a:p>
          <a:p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client </a:t>
            </a:r>
            <a:r>
              <a:rPr lang="en-US" sz="2000" dirty="0">
                <a:latin typeface="Arial"/>
                <a:cs typeface="Arial"/>
              </a:rPr>
              <a:t>sends all </a:t>
            </a:r>
            <a:r>
              <a:rPr lang="en-US" sz="2000" dirty="0" smtClean="0">
                <a:latin typeface="Arial"/>
                <a:cs typeface="Arial"/>
              </a:rPr>
              <a:t>HTTP requests </a:t>
            </a:r>
            <a:r>
              <a:rPr lang="en-US" sz="2000" dirty="0">
                <a:latin typeface="Arial"/>
                <a:cs typeface="Arial"/>
              </a:rPr>
              <a:t>to  web cache</a:t>
            </a:r>
          </a:p>
          <a:p>
            <a:pPr lvl="1"/>
            <a:r>
              <a:rPr lang="en-US" sz="1800" dirty="0">
                <a:latin typeface="Arial"/>
                <a:cs typeface="Arial"/>
              </a:rPr>
              <a:t>object in web cache: web cache returns object </a:t>
            </a:r>
          </a:p>
          <a:p>
            <a:pPr lvl="1"/>
            <a:r>
              <a:rPr lang="en-US" sz="1800" dirty="0">
                <a:latin typeface="Arial"/>
                <a:cs typeface="Arial"/>
              </a:rPr>
              <a:t>else web cache requests object from origin server, then returns object to client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107504" y="764704"/>
            <a:ext cx="874846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Goal: satisfy </a:t>
            </a:r>
            <a:r>
              <a:rPr lang="en-US" sz="2400" dirty="0">
                <a:latin typeface="Arial"/>
                <a:cs typeface="Arial"/>
              </a:rPr>
              <a:t>client request without involving origin server</a:t>
            </a:r>
          </a:p>
        </p:txBody>
      </p:sp>
      <p:graphicFrame>
        <p:nvGraphicFramePr>
          <p:cNvPr id="522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673087"/>
              </p:ext>
            </p:extLst>
          </p:nvPr>
        </p:nvGraphicFramePr>
        <p:xfrm>
          <a:off x="4203700" y="2452712"/>
          <a:ext cx="51593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9" name="ClipArt" r:id="rId3" imgW="1305000" imgH="1085760" progId="MS_ClipArt_Gallery.2">
                  <p:embed/>
                </p:oleObj>
              </mc:Choice>
              <mc:Fallback>
                <p:oleObj name="ClipArt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2452712"/>
                        <a:ext cx="515938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4143375" y="2865462"/>
            <a:ext cx="6636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Arial"/>
                <a:cs typeface="Arial"/>
              </a:rPr>
              <a:t>client</a:t>
            </a:r>
            <a:endParaRPr lang="en-US">
              <a:latin typeface="Arial"/>
              <a:cs typeface="Arial"/>
            </a:endParaRPr>
          </a:p>
        </p:txBody>
      </p:sp>
      <p:graphicFrame>
        <p:nvGraphicFramePr>
          <p:cNvPr id="522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423506"/>
              </p:ext>
            </p:extLst>
          </p:nvPr>
        </p:nvGraphicFramePr>
        <p:xfrm>
          <a:off x="4268788" y="4322787"/>
          <a:ext cx="51593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0" name="ClipArt" r:id="rId5" imgW="1305000" imgH="1085760" progId="MS_ClipArt_Gallery.2">
                  <p:embed/>
                </p:oleObj>
              </mc:Choice>
              <mc:Fallback>
                <p:oleObj name="ClipArt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8788" y="4322787"/>
                        <a:ext cx="515937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6024563" y="2271737"/>
            <a:ext cx="9028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Arial"/>
                <a:cs typeface="Arial"/>
              </a:rPr>
              <a:t>Proxy</a:t>
            </a:r>
          </a:p>
          <a:p>
            <a:r>
              <a:rPr lang="en-US" sz="2000">
                <a:latin typeface="Arial"/>
                <a:cs typeface="Arial"/>
              </a:rPr>
              <a:t>server</a:t>
            </a:r>
            <a:endParaRPr lang="en-US">
              <a:latin typeface="Arial"/>
              <a:cs typeface="Arial"/>
            </a:endParaRPr>
          </a:p>
        </p:txBody>
      </p:sp>
      <p:grpSp>
        <p:nvGrpSpPr>
          <p:cNvPr id="52235" name="Group 11"/>
          <p:cNvGrpSpPr>
            <a:grpSpLocks/>
          </p:cNvGrpSpPr>
          <p:nvPr/>
        </p:nvGrpSpPr>
        <p:grpSpPr bwMode="auto">
          <a:xfrm>
            <a:off x="6249988" y="3052787"/>
            <a:ext cx="346075" cy="742950"/>
            <a:chOff x="4180" y="783"/>
            <a:chExt cx="150" cy="307"/>
          </a:xfrm>
        </p:grpSpPr>
        <p:sp>
          <p:nvSpPr>
            <p:cNvPr id="52236" name="AutoShape 1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2237" name="Rectangle 1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2238" name="Rectangle 1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2239" name="AutoShape 1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2240" name="Line 1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2241" name="Line 1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2242" name="Rectangle 1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2243" name="Rectangle 1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52244" name="Freeform 20"/>
          <p:cNvSpPr>
            <a:spLocks/>
          </p:cNvSpPr>
          <p:nvPr/>
        </p:nvSpPr>
        <p:spPr bwMode="auto">
          <a:xfrm>
            <a:off x="4765675" y="2638450"/>
            <a:ext cx="3251200" cy="730250"/>
          </a:xfrm>
          <a:custGeom>
            <a:avLst/>
            <a:gdLst>
              <a:gd name="T0" fmla="*/ 0 w 2048"/>
              <a:gd name="T1" fmla="*/ 2 h 460"/>
              <a:gd name="T2" fmla="*/ 1011 w 2048"/>
              <a:gd name="T3" fmla="*/ 460 h 460"/>
              <a:gd name="T4" fmla="*/ 2048 w 2048"/>
              <a:gd name="T5" fmla="*/ 0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48" h="460">
                <a:moveTo>
                  <a:pt x="0" y="2"/>
                </a:moveTo>
                <a:lnTo>
                  <a:pt x="1011" y="460"/>
                </a:lnTo>
                <a:lnTo>
                  <a:pt x="204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2246" name="Line 22"/>
          <p:cNvSpPr>
            <a:spLocks noChangeShapeType="1"/>
          </p:cNvSpPr>
          <p:nvPr/>
        </p:nvSpPr>
        <p:spPr bwMode="auto">
          <a:xfrm flipV="1">
            <a:off x="4759325" y="3592537"/>
            <a:ext cx="1401763" cy="7604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2247" name="Line 23"/>
          <p:cNvSpPr>
            <a:spLocks noChangeShapeType="1"/>
          </p:cNvSpPr>
          <p:nvPr/>
        </p:nvSpPr>
        <p:spPr bwMode="auto">
          <a:xfrm flipH="1">
            <a:off x="4810125" y="3679850"/>
            <a:ext cx="1403350" cy="785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2248" name="Text Box 24"/>
          <p:cNvSpPr txBox="1">
            <a:spLocks noChangeArrowheads="1"/>
          </p:cNvSpPr>
          <p:nvPr/>
        </p:nvSpPr>
        <p:spPr bwMode="auto">
          <a:xfrm>
            <a:off x="4298950" y="4781575"/>
            <a:ext cx="6636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Arial"/>
                <a:cs typeface="Arial"/>
              </a:rPr>
              <a:t>client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 rot="1422049">
            <a:off x="4887551" y="2680310"/>
            <a:ext cx="14580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HTTP request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2250" name="Text Box 26"/>
          <p:cNvSpPr txBox="1">
            <a:spLocks noChangeArrowheads="1"/>
          </p:cNvSpPr>
          <p:nvPr/>
        </p:nvSpPr>
        <p:spPr bwMode="auto">
          <a:xfrm rot="19907361">
            <a:off x="4590688" y="3696310"/>
            <a:ext cx="14580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HTTP request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2251" name="Text Box 27"/>
          <p:cNvSpPr txBox="1">
            <a:spLocks noChangeArrowheads="1"/>
          </p:cNvSpPr>
          <p:nvPr/>
        </p:nvSpPr>
        <p:spPr bwMode="auto">
          <a:xfrm rot="1411598">
            <a:off x="4604500" y="3058135"/>
            <a:ext cx="16177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HTTP response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2252" name="Text Box 28"/>
          <p:cNvSpPr txBox="1">
            <a:spLocks noChangeArrowheads="1"/>
          </p:cNvSpPr>
          <p:nvPr/>
        </p:nvSpPr>
        <p:spPr bwMode="auto">
          <a:xfrm rot="19862217">
            <a:off x="4772775" y="4015398"/>
            <a:ext cx="16177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HTTP response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52254" name="Group 30"/>
          <p:cNvGrpSpPr>
            <a:grpSpLocks/>
          </p:cNvGrpSpPr>
          <p:nvPr/>
        </p:nvGrpSpPr>
        <p:grpSpPr bwMode="auto">
          <a:xfrm>
            <a:off x="8174038" y="2262212"/>
            <a:ext cx="346075" cy="742950"/>
            <a:chOff x="4180" y="783"/>
            <a:chExt cx="150" cy="307"/>
          </a:xfrm>
        </p:grpSpPr>
        <p:sp>
          <p:nvSpPr>
            <p:cNvPr id="52255" name="AutoShape 3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2256" name="Rectangle 3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2257" name="Rectangle 3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2258" name="AutoShape 3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2259" name="Line 3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2260" name="Line 3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2261" name="Rectangle 3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2262" name="Rectangle 3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52263" name="Group 39"/>
          <p:cNvGrpSpPr>
            <a:grpSpLocks/>
          </p:cNvGrpSpPr>
          <p:nvPr/>
        </p:nvGrpSpPr>
        <p:grpSpPr bwMode="auto">
          <a:xfrm>
            <a:off x="8174038" y="4167212"/>
            <a:ext cx="346075" cy="742950"/>
            <a:chOff x="4180" y="783"/>
            <a:chExt cx="150" cy="307"/>
          </a:xfrm>
        </p:grpSpPr>
        <p:sp>
          <p:nvSpPr>
            <p:cNvPr id="52264" name="AutoShape 4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2265" name="Rectangle 4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2266" name="Rectangle 4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2267" name="AutoShape 4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2268" name="Line 4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2269" name="Line 4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2270" name="Rectangle 4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2271" name="Rectangle 4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52273" name="Freeform 49"/>
          <p:cNvSpPr>
            <a:spLocks/>
          </p:cNvSpPr>
          <p:nvPr/>
        </p:nvSpPr>
        <p:spPr bwMode="auto">
          <a:xfrm>
            <a:off x="4738688" y="2713062"/>
            <a:ext cx="3363912" cy="755650"/>
          </a:xfrm>
          <a:custGeom>
            <a:avLst/>
            <a:gdLst>
              <a:gd name="T0" fmla="*/ 2119 w 2119"/>
              <a:gd name="T1" fmla="*/ 0 h 476"/>
              <a:gd name="T2" fmla="*/ 1020 w 2119"/>
              <a:gd name="T3" fmla="*/ 476 h 476"/>
              <a:gd name="T4" fmla="*/ 0 w 2119"/>
              <a:gd name="T5" fmla="*/ 8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9" h="476">
                <a:moveTo>
                  <a:pt x="2119" y="0"/>
                </a:moveTo>
                <a:lnTo>
                  <a:pt x="1020" y="476"/>
                </a:lnTo>
                <a:lnTo>
                  <a:pt x="0" y="8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2274" name="Text Box 50"/>
          <p:cNvSpPr txBox="1">
            <a:spLocks noChangeArrowheads="1"/>
          </p:cNvSpPr>
          <p:nvPr/>
        </p:nvSpPr>
        <p:spPr bwMode="auto">
          <a:xfrm rot="20180032">
            <a:off x="6524263" y="2696185"/>
            <a:ext cx="14580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HTTP request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2275" name="Text Box 51"/>
          <p:cNvSpPr txBox="1">
            <a:spLocks noChangeArrowheads="1"/>
          </p:cNvSpPr>
          <p:nvPr/>
        </p:nvSpPr>
        <p:spPr bwMode="auto">
          <a:xfrm rot="20184211">
            <a:off x="6557125" y="3039085"/>
            <a:ext cx="16177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HTTP response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2280" name="Text Box 56"/>
          <p:cNvSpPr txBox="1">
            <a:spLocks noChangeArrowheads="1"/>
          </p:cNvSpPr>
          <p:nvPr/>
        </p:nvSpPr>
        <p:spPr bwMode="auto">
          <a:xfrm>
            <a:off x="7885113" y="4962550"/>
            <a:ext cx="75473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Arial"/>
                <a:cs typeface="Arial"/>
              </a:rPr>
              <a:t>origin </a:t>
            </a:r>
          </a:p>
          <a:p>
            <a:r>
              <a:rPr lang="en-US" sz="1600">
                <a:latin typeface="Arial"/>
                <a:cs typeface="Arial"/>
              </a:rPr>
              <a:t>server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52281" name="Text Box 57"/>
          <p:cNvSpPr txBox="1">
            <a:spLocks noChangeArrowheads="1"/>
          </p:cNvSpPr>
          <p:nvPr/>
        </p:nvSpPr>
        <p:spPr bwMode="auto">
          <a:xfrm>
            <a:off x="7913688" y="1628800"/>
            <a:ext cx="75473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Arial"/>
                <a:cs typeface="Arial"/>
              </a:rPr>
              <a:t>origin </a:t>
            </a:r>
          </a:p>
          <a:p>
            <a:r>
              <a:rPr lang="en-US" sz="1600">
                <a:latin typeface="Arial"/>
                <a:cs typeface="Arial"/>
              </a:rPr>
              <a:t>server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251520" y="5661248"/>
            <a:ext cx="793534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latin typeface="Arial"/>
                <a:cs typeface="Arial"/>
              </a:rPr>
              <a:t>Assumption: cache is closer to client (e.g. same network) =&gt; faster, less “long-distance” traffic</a:t>
            </a:r>
          </a:p>
        </p:txBody>
      </p:sp>
    </p:spTree>
    <p:extLst>
      <p:ext uri="{BB962C8B-B14F-4D97-AF65-F5344CB8AC3E}">
        <p14:creationId xmlns:p14="http://schemas.microsoft.com/office/powerpoint/2010/main" val="2254681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changes in HTTP/2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textual protocol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 smtClean="0"/>
              <a:t> binary protocol</a:t>
            </a:r>
          </a:p>
          <a:p>
            <a:r>
              <a:rPr lang="en-US" dirty="0" smtClean="0"/>
              <a:t>supports header compression</a:t>
            </a:r>
          </a:p>
          <a:p>
            <a:r>
              <a:rPr lang="en-US" dirty="0" smtClean="0"/>
              <a:t>ordered and blocking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dirty="0" smtClean="0"/>
              <a:t>multiplexed</a:t>
            </a:r>
            <a:endParaRPr lang="en-US" dirty="0"/>
          </a:p>
          <a:p>
            <a:pPr lvl="1"/>
            <a:r>
              <a:rPr lang="en-US" dirty="0" smtClean="0"/>
              <a:t>can </a:t>
            </a:r>
            <a:r>
              <a:rPr lang="en-US" dirty="0"/>
              <a:t>therefore use one connection for parallelism</a:t>
            </a:r>
          </a:p>
          <a:p>
            <a:r>
              <a:rPr lang="en-US" dirty="0" smtClean="0"/>
              <a:t>client pull only -&gt; client pull and server push</a:t>
            </a:r>
          </a:p>
        </p:txBody>
      </p:sp>
    </p:spTree>
    <p:extLst>
      <p:ext uri="{BB962C8B-B14F-4D97-AF65-F5344CB8AC3E}">
        <p14:creationId xmlns:p14="http://schemas.microsoft.com/office/powerpoint/2010/main" val="3261067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HTTP/2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836712"/>
            <a:ext cx="3732279" cy="1944216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rmAutofit/>
          </a:bodyPr>
          <a:lstStyle/>
          <a:p>
            <a:pPr algn="ctr"/>
            <a:r>
              <a:rPr lang="en-US" sz="2400" dirty="0" smtClean="0">
                <a:latin typeface="Eurostile"/>
                <a:cs typeface="Eurostile"/>
              </a:rPr>
              <a:t>textual protocol</a:t>
            </a:r>
          </a:p>
          <a:p>
            <a:pPr algn="ctr"/>
            <a:r>
              <a:rPr lang="en-US" dirty="0" smtClean="0">
                <a:latin typeface="Eurostile"/>
                <a:cs typeface="Eurostile"/>
              </a:rPr>
              <a:t>can be written manually</a:t>
            </a:r>
          </a:p>
          <a:p>
            <a:pPr algn="ctr"/>
            <a:r>
              <a:rPr lang="en-US" dirty="0" smtClean="0">
                <a:latin typeface="Eurostile"/>
                <a:cs typeface="Eurostile"/>
              </a:rPr>
              <a:t>can be read when intercepted</a:t>
            </a:r>
          </a:p>
          <a:p>
            <a:pPr algn="ctr"/>
            <a:r>
              <a:rPr lang="en-US" dirty="0" smtClean="0">
                <a:latin typeface="Eurostile"/>
                <a:cs typeface="Eurostile"/>
              </a:rPr>
              <a:t>easy to add (and ignore) proprietary extensions</a:t>
            </a:r>
          </a:p>
          <a:p>
            <a:pPr algn="ctr"/>
            <a:r>
              <a:rPr lang="en-US" dirty="0" smtClean="0">
                <a:latin typeface="Eurostile"/>
                <a:cs typeface="Eurostile"/>
              </a:rPr>
              <a:t>very talkative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2040" y="836712"/>
            <a:ext cx="3744416" cy="1944216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rmAutofit/>
          </a:bodyPr>
          <a:lstStyle/>
          <a:p>
            <a:pPr algn="ctr"/>
            <a:r>
              <a:rPr lang="en-US" sz="2400" dirty="0" smtClean="0">
                <a:latin typeface="Eurostile"/>
                <a:cs typeface="Eurostile"/>
              </a:rPr>
              <a:t>binary protocol</a:t>
            </a:r>
          </a:p>
          <a:p>
            <a:pPr algn="ctr"/>
            <a:r>
              <a:rPr lang="en-US" dirty="0" smtClean="0">
                <a:latin typeface="Eurostile"/>
                <a:cs typeface="Eurostile"/>
              </a:rPr>
              <a:t>saves space</a:t>
            </a:r>
          </a:p>
          <a:p>
            <a:pPr algn="ctr"/>
            <a:r>
              <a:rPr lang="en-US" dirty="0" smtClean="0">
                <a:latin typeface="Eurostile"/>
                <a:cs typeface="Eurostile"/>
              </a:rPr>
              <a:t>less data to write and parse</a:t>
            </a:r>
          </a:p>
          <a:p>
            <a:pPr algn="ctr"/>
            <a:r>
              <a:rPr lang="en-US" dirty="0" smtClean="0">
                <a:latin typeface="Eurostile"/>
                <a:cs typeface="Eurostile"/>
              </a:rPr>
              <a:t>exactly specified</a:t>
            </a:r>
          </a:p>
          <a:p>
            <a:pPr algn="ctr"/>
            <a:r>
              <a:rPr lang="en-US" dirty="0" smtClean="0">
                <a:latin typeface="Eurostile"/>
                <a:cs typeface="Eurostile"/>
              </a:rPr>
              <a:t>hard to extend</a:t>
            </a:r>
          </a:p>
        </p:txBody>
      </p:sp>
      <p:cxnSp>
        <p:nvCxnSpPr>
          <p:cNvPr id="7" name="Straight Arrow Connector 6"/>
          <p:cNvCxnSpPr>
            <a:stCxn id="5" idx="3"/>
            <a:endCxn id="6" idx="1"/>
          </p:cNvCxnSpPr>
          <p:nvPr/>
        </p:nvCxnSpPr>
        <p:spPr bwMode="auto">
          <a:xfrm>
            <a:off x="4127815" y="1808820"/>
            <a:ext cx="80422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95536" y="3356992"/>
            <a:ext cx="3732279" cy="1944216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rmAutofit/>
          </a:bodyPr>
          <a:lstStyle/>
          <a:p>
            <a:pPr algn="ctr"/>
            <a:r>
              <a:rPr lang="en-US" sz="2400" dirty="0" smtClean="0">
                <a:latin typeface="Eurostile"/>
                <a:cs typeface="Eurostile"/>
              </a:rPr>
              <a:t>uncompressed header</a:t>
            </a:r>
          </a:p>
          <a:p>
            <a:pPr algn="ctr"/>
            <a:r>
              <a:rPr lang="en-US" dirty="0" smtClean="0">
                <a:latin typeface="Eurostile"/>
                <a:cs typeface="Eurostile"/>
              </a:rPr>
              <a:t>required in 1.0</a:t>
            </a:r>
          </a:p>
          <a:p>
            <a:pPr algn="ctr"/>
            <a:r>
              <a:rPr lang="en-US" dirty="0" smtClean="0">
                <a:latin typeface="Eurostile"/>
                <a:cs typeface="Eurostile"/>
              </a:rPr>
              <a:t>avoidance eases transition to 1.1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32040" y="3356992"/>
            <a:ext cx="3744416" cy="1944216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rmAutofit/>
          </a:bodyPr>
          <a:lstStyle/>
          <a:p>
            <a:pPr algn="ctr"/>
            <a:r>
              <a:rPr lang="en-US" sz="2400" dirty="0" smtClean="0">
                <a:latin typeface="Eurostile"/>
                <a:cs typeface="Eurostile"/>
              </a:rPr>
              <a:t>compressed header</a:t>
            </a:r>
          </a:p>
          <a:p>
            <a:pPr algn="ctr"/>
            <a:r>
              <a:rPr lang="en-US" dirty="0" smtClean="0">
                <a:latin typeface="Eurostile"/>
                <a:cs typeface="Eurostile"/>
              </a:rPr>
              <a:t>adds a lookup table</a:t>
            </a:r>
          </a:p>
          <a:p>
            <a:pPr algn="ctr"/>
            <a:r>
              <a:rPr lang="en-US" dirty="0" smtClean="0">
                <a:latin typeface="Eurostile"/>
                <a:cs typeface="Eurostile"/>
              </a:rPr>
              <a:t>may save space</a:t>
            </a:r>
          </a:p>
          <a:p>
            <a:pPr algn="ctr"/>
            <a:r>
              <a:rPr lang="en-US" dirty="0" smtClean="0">
                <a:latin typeface="Eurostile"/>
                <a:cs typeface="Eurostile"/>
              </a:rPr>
              <a:t>info like: </a:t>
            </a:r>
            <a:r>
              <a:rPr lang="en-US" i="1" dirty="0" smtClean="0">
                <a:latin typeface="Eurostile"/>
                <a:cs typeface="Eurostile"/>
              </a:rPr>
              <a:t>cookies, </a:t>
            </a:r>
            <a:r>
              <a:rPr lang="en-US" i="1" dirty="0" err="1" smtClean="0">
                <a:latin typeface="Eurostile"/>
                <a:cs typeface="Eurostile"/>
              </a:rPr>
              <a:t>referer</a:t>
            </a:r>
            <a:r>
              <a:rPr lang="en-US" i="1" dirty="0" smtClean="0">
                <a:latin typeface="Eurostile"/>
                <a:cs typeface="Eurostile"/>
              </a:rPr>
              <a:t>, stream dependencies,  weighting, priorities, client identification, ...</a:t>
            </a:r>
          </a:p>
        </p:txBody>
      </p:sp>
      <p:cxnSp>
        <p:nvCxnSpPr>
          <p:cNvPr id="11" name="Straight Arrow Connector 10"/>
          <p:cNvCxnSpPr>
            <a:stCxn id="9" idx="3"/>
            <a:endCxn id="10" idx="1"/>
          </p:cNvCxnSpPr>
          <p:nvPr/>
        </p:nvCxnSpPr>
        <p:spPr bwMode="auto">
          <a:xfrm>
            <a:off x="4127815" y="4329100"/>
            <a:ext cx="80422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8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2641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HTTP/2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836712"/>
            <a:ext cx="3732279" cy="1584176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rmAutofit/>
          </a:bodyPr>
          <a:lstStyle/>
          <a:p>
            <a:pPr algn="ctr"/>
            <a:r>
              <a:rPr lang="en-US" sz="2400" dirty="0" smtClean="0">
                <a:latin typeface="Eurostile"/>
                <a:cs typeface="Eurostile"/>
              </a:rPr>
              <a:t>ordered and blocking</a:t>
            </a:r>
          </a:p>
          <a:p>
            <a:pPr algn="ctr"/>
            <a:r>
              <a:rPr lang="en-US" dirty="0">
                <a:latin typeface="Eurostile"/>
                <a:cs typeface="Eurostile"/>
              </a:rPr>
              <a:t>speed-up </a:t>
            </a:r>
            <a:r>
              <a:rPr lang="en-US" dirty="0" smtClean="0">
                <a:latin typeface="Eurostile"/>
                <a:cs typeface="Eurostile"/>
              </a:rPr>
              <a:t>by </a:t>
            </a:r>
            <a:r>
              <a:rPr lang="en-US" dirty="0">
                <a:latin typeface="Eurostile"/>
                <a:cs typeface="Eurostile"/>
              </a:rPr>
              <a:t>using several parallel TCP connections (1.x)</a:t>
            </a:r>
          </a:p>
          <a:p>
            <a:pPr algn="ctr"/>
            <a:r>
              <a:rPr lang="en-US" dirty="0" smtClean="0">
                <a:latin typeface="Eurostile"/>
                <a:cs typeface="Eurostile"/>
              </a:rPr>
              <a:t>speed-up by using pipelining (1.1)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2040" y="836712"/>
            <a:ext cx="3744416" cy="1584176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rmAutofit/>
          </a:bodyPr>
          <a:lstStyle/>
          <a:p>
            <a:pPr algn="ctr"/>
            <a:r>
              <a:rPr lang="en-US" sz="2400" dirty="0" smtClean="0">
                <a:latin typeface="Eurostile"/>
                <a:cs typeface="Eurostile"/>
              </a:rPr>
              <a:t>multiplexed</a:t>
            </a:r>
          </a:p>
          <a:p>
            <a:pPr algn="ctr"/>
            <a:r>
              <a:rPr lang="en-US" dirty="0" smtClean="0">
                <a:latin typeface="Eurostile"/>
                <a:cs typeface="Eurostile"/>
              </a:rPr>
              <a:t>send all requests at once</a:t>
            </a:r>
          </a:p>
          <a:p>
            <a:pPr algn="ctr"/>
            <a:r>
              <a:rPr lang="en-US" dirty="0" smtClean="0">
                <a:latin typeface="Eurostile"/>
                <a:cs typeface="Eurostile"/>
              </a:rPr>
              <a:t>server chooses order </a:t>
            </a:r>
            <a:r>
              <a:rPr lang="en-US" sz="1400" dirty="0" smtClean="0">
                <a:latin typeface="Eurostile"/>
                <a:cs typeface="Eurostile"/>
              </a:rPr>
              <a:t>(e.g. send advertising inlays first)</a:t>
            </a:r>
            <a:r>
              <a:rPr lang="en-US" dirty="0" smtClean="0">
                <a:latin typeface="Eurostile"/>
                <a:cs typeface="Eurostile"/>
              </a:rPr>
              <a:t> and can mix messages</a:t>
            </a:r>
          </a:p>
        </p:txBody>
      </p:sp>
      <p:cxnSp>
        <p:nvCxnSpPr>
          <p:cNvPr id="7" name="Straight Arrow Connector 6"/>
          <p:cNvCxnSpPr>
            <a:stCxn id="5" idx="3"/>
            <a:endCxn id="6" idx="1"/>
          </p:cNvCxnSpPr>
          <p:nvPr/>
        </p:nvCxnSpPr>
        <p:spPr bwMode="auto">
          <a:xfrm>
            <a:off x="4127815" y="1628800"/>
            <a:ext cx="80422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8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86" name="Group 85"/>
          <p:cNvGrpSpPr/>
          <p:nvPr/>
        </p:nvGrpSpPr>
        <p:grpSpPr>
          <a:xfrm>
            <a:off x="646578" y="2736525"/>
            <a:ext cx="2773294" cy="3498158"/>
            <a:chOff x="646578" y="2736525"/>
            <a:chExt cx="2773294" cy="3498158"/>
          </a:xfrm>
        </p:grpSpPr>
        <p:grpSp>
          <p:nvGrpSpPr>
            <p:cNvPr id="48" name="Group 47"/>
            <p:cNvGrpSpPr/>
            <p:nvPr/>
          </p:nvGrpSpPr>
          <p:grpSpPr>
            <a:xfrm>
              <a:off x="1835696" y="5013176"/>
              <a:ext cx="1584176" cy="723900"/>
              <a:chOff x="1187624" y="4577308"/>
              <a:chExt cx="1584176" cy="723900"/>
            </a:xfrm>
          </p:grpSpPr>
          <p:sp>
            <p:nvSpPr>
              <p:cNvPr id="49" name="Freeform 48"/>
              <p:cNvSpPr/>
              <p:nvPr/>
            </p:nvSpPr>
            <p:spPr>
              <a:xfrm>
                <a:off x="1193800" y="4577308"/>
                <a:ext cx="1577975" cy="723900"/>
              </a:xfrm>
              <a:custGeom>
                <a:avLst/>
                <a:gdLst>
                  <a:gd name="connsiteX0" fmla="*/ 0 w 1577975"/>
                  <a:gd name="connsiteY0" fmla="*/ 431800 h 723900"/>
                  <a:gd name="connsiteX1" fmla="*/ 1577975 w 1577975"/>
                  <a:gd name="connsiteY1" fmla="*/ 0 h 723900"/>
                  <a:gd name="connsiteX2" fmla="*/ 1568450 w 1577975"/>
                  <a:gd name="connsiteY2" fmla="*/ 292100 h 723900"/>
                  <a:gd name="connsiteX3" fmla="*/ 0 w 1577975"/>
                  <a:gd name="connsiteY3" fmla="*/ 723900 h 723900"/>
                  <a:gd name="connsiteX0" fmla="*/ 0 w 1577975"/>
                  <a:gd name="connsiteY0" fmla="*/ 431800 h 723900"/>
                  <a:gd name="connsiteX1" fmla="*/ 1577975 w 1577975"/>
                  <a:gd name="connsiteY1" fmla="*/ 0 h 723900"/>
                  <a:gd name="connsiteX2" fmla="*/ 1568450 w 1577975"/>
                  <a:gd name="connsiteY2" fmla="*/ 292100 h 723900"/>
                  <a:gd name="connsiteX3" fmla="*/ 0 w 1577975"/>
                  <a:gd name="connsiteY3" fmla="*/ 723900 h 723900"/>
                  <a:gd name="connsiteX4" fmla="*/ 0 w 1577975"/>
                  <a:gd name="connsiteY4" fmla="*/ 43180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7975" h="723900">
                    <a:moveTo>
                      <a:pt x="0" y="431800"/>
                    </a:moveTo>
                    <a:lnTo>
                      <a:pt x="1577975" y="0"/>
                    </a:lnTo>
                    <a:lnTo>
                      <a:pt x="1568450" y="292100"/>
                    </a:lnTo>
                    <a:lnTo>
                      <a:pt x="0" y="723900"/>
                    </a:lnTo>
                    <a:lnTo>
                      <a:pt x="0" y="43180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FF8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cxnSp>
            <p:nvCxnSpPr>
              <p:cNvPr id="50" name="Straight Arrow Connector 49"/>
              <p:cNvCxnSpPr/>
              <p:nvPr/>
            </p:nvCxnSpPr>
            <p:spPr bwMode="auto">
              <a:xfrm flipH="1">
                <a:off x="1187624" y="4725144"/>
                <a:ext cx="1584176" cy="4320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46" name="Group 45"/>
            <p:cNvGrpSpPr/>
            <p:nvPr/>
          </p:nvGrpSpPr>
          <p:grpSpPr>
            <a:xfrm>
              <a:off x="1835696" y="4509120"/>
              <a:ext cx="1584176" cy="933450"/>
              <a:chOff x="1259632" y="5157192"/>
              <a:chExt cx="1584176" cy="933450"/>
            </a:xfrm>
          </p:grpSpPr>
          <p:sp>
            <p:nvSpPr>
              <p:cNvPr id="45" name="Freeform 44"/>
              <p:cNvSpPr/>
              <p:nvPr/>
            </p:nvSpPr>
            <p:spPr>
              <a:xfrm>
                <a:off x="1260475" y="5157192"/>
                <a:ext cx="1581150" cy="933450"/>
              </a:xfrm>
              <a:custGeom>
                <a:avLst/>
                <a:gdLst>
                  <a:gd name="connsiteX0" fmla="*/ 0 w 1581150"/>
                  <a:gd name="connsiteY0" fmla="*/ 428625 h 933450"/>
                  <a:gd name="connsiteX1" fmla="*/ 1574800 w 1581150"/>
                  <a:gd name="connsiteY1" fmla="*/ 0 h 933450"/>
                  <a:gd name="connsiteX2" fmla="*/ 1581150 w 1581150"/>
                  <a:gd name="connsiteY2" fmla="*/ 498475 h 933450"/>
                  <a:gd name="connsiteX3" fmla="*/ 6350 w 1581150"/>
                  <a:gd name="connsiteY3" fmla="*/ 933450 h 933450"/>
                  <a:gd name="connsiteX0" fmla="*/ 0 w 1581150"/>
                  <a:gd name="connsiteY0" fmla="*/ 428625 h 933450"/>
                  <a:gd name="connsiteX1" fmla="*/ 1574800 w 1581150"/>
                  <a:gd name="connsiteY1" fmla="*/ 0 h 933450"/>
                  <a:gd name="connsiteX2" fmla="*/ 1581150 w 1581150"/>
                  <a:gd name="connsiteY2" fmla="*/ 498475 h 933450"/>
                  <a:gd name="connsiteX3" fmla="*/ 19050 w 1581150"/>
                  <a:gd name="connsiteY3" fmla="*/ 927100 h 933450"/>
                  <a:gd name="connsiteX4" fmla="*/ 6350 w 1581150"/>
                  <a:gd name="connsiteY4" fmla="*/ 933450 h 933450"/>
                  <a:gd name="connsiteX0" fmla="*/ 0 w 1581150"/>
                  <a:gd name="connsiteY0" fmla="*/ 428625 h 933450"/>
                  <a:gd name="connsiteX1" fmla="*/ 1574800 w 1581150"/>
                  <a:gd name="connsiteY1" fmla="*/ 0 h 933450"/>
                  <a:gd name="connsiteX2" fmla="*/ 1581150 w 1581150"/>
                  <a:gd name="connsiteY2" fmla="*/ 498475 h 933450"/>
                  <a:gd name="connsiteX3" fmla="*/ 19050 w 1581150"/>
                  <a:gd name="connsiteY3" fmla="*/ 927100 h 933450"/>
                  <a:gd name="connsiteX4" fmla="*/ 6350 w 1581150"/>
                  <a:gd name="connsiteY4" fmla="*/ 933450 h 933450"/>
                  <a:gd name="connsiteX5" fmla="*/ 0 w 1581150"/>
                  <a:gd name="connsiteY5" fmla="*/ 428625 h 93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81150" h="933450">
                    <a:moveTo>
                      <a:pt x="0" y="428625"/>
                    </a:moveTo>
                    <a:lnTo>
                      <a:pt x="1574800" y="0"/>
                    </a:lnTo>
                    <a:cubicBezTo>
                      <a:pt x="1576917" y="166158"/>
                      <a:pt x="1579033" y="332317"/>
                      <a:pt x="1581150" y="498475"/>
                    </a:cubicBezTo>
                    <a:lnTo>
                      <a:pt x="19050" y="927100"/>
                    </a:lnTo>
                    <a:lnTo>
                      <a:pt x="6350" y="933450"/>
                    </a:lnTo>
                    <a:lnTo>
                      <a:pt x="0" y="428625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solidFill>
                  <a:srgbClr val="FF8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cxnSp>
            <p:nvCxnSpPr>
              <p:cNvPr id="43" name="Straight Arrow Connector 42"/>
              <p:cNvCxnSpPr/>
              <p:nvPr/>
            </p:nvCxnSpPr>
            <p:spPr bwMode="auto">
              <a:xfrm flipH="1">
                <a:off x="1259632" y="5392266"/>
                <a:ext cx="1584176" cy="4320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39" name="Group 38"/>
            <p:cNvGrpSpPr/>
            <p:nvPr/>
          </p:nvGrpSpPr>
          <p:grpSpPr>
            <a:xfrm>
              <a:off x="1835696" y="3356992"/>
              <a:ext cx="1584176" cy="723900"/>
              <a:chOff x="1187624" y="4577308"/>
              <a:chExt cx="1584176" cy="723900"/>
            </a:xfrm>
          </p:grpSpPr>
          <p:sp>
            <p:nvSpPr>
              <p:cNvPr id="38" name="Freeform 37"/>
              <p:cNvSpPr/>
              <p:nvPr/>
            </p:nvSpPr>
            <p:spPr>
              <a:xfrm>
                <a:off x="1193800" y="4577308"/>
                <a:ext cx="1577975" cy="723900"/>
              </a:xfrm>
              <a:custGeom>
                <a:avLst/>
                <a:gdLst>
                  <a:gd name="connsiteX0" fmla="*/ 0 w 1577975"/>
                  <a:gd name="connsiteY0" fmla="*/ 431800 h 723900"/>
                  <a:gd name="connsiteX1" fmla="*/ 1577975 w 1577975"/>
                  <a:gd name="connsiteY1" fmla="*/ 0 h 723900"/>
                  <a:gd name="connsiteX2" fmla="*/ 1568450 w 1577975"/>
                  <a:gd name="connsiteY2" fmla="*/ 292100 h 723900"/>
                  <a:gd name="connsiteX3" fmla="*/ 0 w 1577975"/>
                  <a:gd name="connsiteY3" fmla="*/ 723900 h 723900"/>
                  <a:gd name="connsiteX0" fmla="*/ 0 w 1577975"/>
                  <a:gd name="connsiteY0" fmla="*/ 431800 h 723900"/>
                  <a:gd name="connsiteX1" fmla="*/ 1577975 w 1577975"/>
                  <a:gd name="connsiteY1" fmla="*/ 0 h 723900"/>
                  <a:gd name="connsiteX2" fmla="*/ 1568450 w 1577975"/>
                  <a:gd name="connsiteY2" fmla="*/ 292100 h 723900"/>
                  <a:gd name="connsiteX3" fmla="*/ 0 w 1577975"/>
                  <a:gd name="connsiteY3" fmla="*/ 723900 h 723900"/>
                  <a:gd name="connsiteX4" fmla="*/ 0 w 1577975"/>
                  <a:gd name="connsiteY4" fmla="*/ 43180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7975" h="723900">
                    <a:moveTo>
                      <a:pt x="0" y="431800"/>
                    </a:moveTo>
                    <a:lnTo>
                      <a:pt x="1577975" y="0"/>
                    </a:lnTo>
                    <a:lnTo>
                      <a:pt x="1568450" y="292100"/>
                    </a:lnTo>
                    <a:lnTo>
                      <a:pt x="0" y="723900"/>
                    </a:lnTo>
                    <a:lnTo>
                      <a:pt x="0" y="431800"/>
                    </a:lnTo>
                    <a:close/>
                  </a:path>
                </a:pathLst>
              </a:custGeom>
              <a:solidFill>
                <a:srgbClr val="FFCF01"/>
              </a:solidFill>
              <a:ln>
                <a:solidFill>
                  <a:srgbClr val="FF8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 bwMode="auto">
              <a:xfrm flipH="1">
                <a:off x="1187624" y="4725144"/>
                <a:ext cx="1584176" cy="4320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27" name="Straight Arrow Connector 26"/>
            <p:cNvCxnSpPr/>
            <p:nvPr/>
          </p:nvCxnSpPr>
          <p:spPr bwMode="auto">
            <a:xfrm>
              <a:off x="1835696" y="4077072"/>
              <a:ext cx="1584176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CFFCC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srgbClr val="000000"/>
              </a:outerShdw>
            </a:effectLst>
          </p:spPr>
        </p:cxnSp>
        <p:cxnSp>
          <p:nvCxnSpPr>
            <p:cNvPr id="28" name="Straight Arrow Connector 27"/>
            <p:cNvCxnSpPr/>
            <p:nvPr/>
          </p:nvCxnSpPr>
          <p:spPr bwMode="auto">
            <a:xfrm>
              <a:off x="1835696" y="4149080"/>
              <a:ext cx="1584176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srgbClr val="000000"/>
              </a:outerShdw>
            </a:effectLst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1835696" y="4221088"/>
              <a:ext cx="1584176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srgbClr val="000000"/>
              </a:outerShdw>
            </a:effectLst>
          </p:spPr>
        </p:cxnSp>
        <p:sp>
          <p:nvSpPr>
            <p:cNvPr id="44" name="Freeform 43"/>
            <p:cNvSpPr/>
            <p:nvPr/>
          </p:nvSpPr>
          <p:spPr>
            <a:xfrm>
              <a:off x="1748940" y="5301233"/>
              <a:ext cx="1668749" cy="933450"/>
            </a:xfrm>
            <a:custGeom>
              <a:avLst/>
              <a:gdLst>
                <a:gd name="connsiteX0" fmla="*/ 116887 w 1691687"/>
                <a:gd name="connsiteY0" fmla="*/ 431800 h 933450"/>
                <a:gd name="connsiteX1" fmla="*/ 1691687 w 1691687"/>
                <a:gd name="connsiteY1" fmla="*/ 0 h 933450"/>
                <a:gd name="connsiteX2" fmla="*/ 1685337 w 1691687"/>
                <a:gd name="connsiteY2" fmla="*/ 501650 h 933450"/>
                <a:gd name="connsiteX3" fmla="*/ 116887 w 1691687"/>
                <a:gd name="connsiteY3" fmla="*/ 933450 h 933450"/>
                <a:gd name="connsiteX4" fmla="*/ 116887 w 1691687"/>
                <a:gd name="connsiteY4" fmla="*/ 431800 h 933450"/>
                <a:gd name="connsiteX0" fmla="*/ 93949 w 1668749"/>
                <a:gd name="connsiteY0" fmla="*/ 431800 h 933450"/>
                <a:gd name="connsiteX1" fmla="*/ 1668749 w 1668749"/>
                <a:gd name="connsiteY1" fmla="*/ 0 h 933450"/>
                <a:gd name="connsiteX2" fmla="*/ 1662399 w 1668749"/>
                <a:gd name="connsiteY2" fmla="*/ 501650 h 933450"/>
                <a:gd name="connsiteX3" fmla="*/ 93949 w 1668749"/>
                <a:gd name="connsiteY3" fmla="*/ 933450 h 933450"/>
                <a:gd name="connsiteX4" fmla="*/ 185389 w 1668749"/>
                <a:gd name="connsiteY4" fmla="*/ 523240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8749" h="933450">
                  <a:moveTo>
                    <a:pt x="93949" y="431800"/>
                  </a:moveTo>
                  <a:cubicBezTo>
                    <a:pt x="356416" y="276225"/>
                    <a:pt x="1143816" y="143933"/>
                    <a:pt x="1668749" y="0"/>
                  </a:cubicBezTo>
                  <a:cubicBezTo>
                    <a:pt x="1666632" y="167217"/>
                    <a:pt x="1664516" y="334433"/>
                    <a:pt x="1662399" y="501650"/>
                  </a:cubicBezTo>
                  <a:lnTo>
                    <a:pt x="93949" y="933450"/>
                  </a:lnTo>
                  <a:cubicBezTo>
                    <a:pt x="92891" y="766233"/>
                    <a:pt x="-168518" y="587375"/>
                    <a:pt x="185389" y="523240"/>
                  </a:cubicBezTo>
                </a:path>
              </a:pathLst>
            </a:custGeom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 bwMode="auto">
            <a:xfrm>
              <a:off x="1835696" y="2924944"/>
              <a:ext cx="1584176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srgbClr val="000000"/>
              </a:outerShdw>
            </a:effectLst>
          </p:spPr>
        </p:cxnSp>
        <p:grpSp>
          <p:nvGrpSpPr>
            <p:cNvPr id="53" name="Group 52"/>
            <p:cNvGrpSpPr/>
            <p:nvPr/>
          </p:nvGrpSpPr>
          <p:grpSpPr>
            <a:xfrm>
              <a:off x="1835696" y="5301208"/>
              <a:ext cx="1584176" cy="501650"/>
              <a:chOff x="1259632" y="5949280"/>
              <a:chExt cx="1584176" cy="501650"/>
            </a:xfrm>
          </p:grpSpPr>
          <p:sp>
            <p:nvSpPr>
              <p:cNvPr id="52" name="Freeform 51"/>
              <p:cNvSpPr/>
              <p:nvPr/>
            </p:nvSpPr>
            <p:spPr>
              <a:xfrm>
                <a:off x="1263650" y="5949280"/>
                <a:ext cx="1574800" cy="501650"/>
              </a:xfrm>
              <a:custGeom>
                <a:avLst/>
                <a:gdLst>
                  <a:gd name="connsiteX0" fmla="*/ 3175 w 1574800"/>
                  <a:gd name="connsiteY0" fmla="*/ 425450 h 501650"/>
                  <a:gd name="connsiteX1" fmla="*/ 1574800 w 1574800"/>
                  <a:gd name="connsiteY1" fmla="*/ 0 h 501650"/>
                  <a:gd name="connsiteX2" fmla="*/ 1574800 w 1574800"/>
                  <a:gd name="connsiteY2" fmla="*/ 73025 h 501650"/>
                  <a:gd name="connsiteX3" fmla="*/ 0 w 1574800"/>
                  <a:gd name="connsiteY3" fmla="*/ 501650 h 501650"/>
                  <a:gd name="connsiteX0" fmla="*/ 3175 w 1574800"/>
                  <a:gd name="connsiteY0" fmla="*/ 425450 h 501650"/>
                  <a:gd name="connsiteX1" fmla="*/ 1574800 w 1574800"/>
                  <a:gd name="connsiteY1" fmla="*/ 0 h 501650"/>
                  <a:gd name="connsiteX2" fmla="*/ 1574800 w 1574800"/>
                  <a:gd name="connsiteY2" fmla="*/ 73025 h 501650"/>
                  <a:gd name="connsiteX3" fmla="*/ 0 w 1574800"/>
                  <a:gd name="connsiteY3" fmla="*/ 501650 h 501650"/>
                  <a:gd name="connsiteX4" fmla="*/ 3175 w 1574800"/>
                  <a:gd name="connsiteY4" fmla="*/ 425450 h 50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4800" h="501650">
                    <a:moveTo>
                      <a:pt x="3175" y="425450"/>
                    </a:moveTo>
                    <a:lnTo>
                      <a:pt x="1574800" y="0"/>
                    </a:lnTo>
                    <a:lnTo>
                      <a:pt x="1574800" y="73025"/>
                    </a:lnTo>
                    <a:lnTo>
                      <a:pt x="0" y="501650"/>
                    </a:lnTo>
                    <a:lnTo>
                      <a:pt x="3175" y="42545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8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cxnSp>
            <p:nvCxnSpPr>
              <p:cNvPr id="42" name="Straight Arrow Connector 41"/>
              <p:cNvCxnSpPr/>
              <p:nvPr/>
            </p:nvCxnSpPr>
            <p:spPr bwMode="auto">
              <a:xfrm flipH="1">
                <a:off x="1259632" y="5983188"/>
                <a:ext cx="1584176" cy="4320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54" name="TextBox 53"/>
            <p:cNvSpPr txBox="1"/>
            <p:nvPr/>
          </p:nvSpPr>
          <p:spPr>
            <a:xfrm>
              <a:off x="646578" y="2736525"/>
              <a:ext cx="1262059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urier New"/>
                  <a:cs typeface="Courier New"/>
                </a:rPr>
                <a:t>GET “body”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54317" y="3836390"/>
              <a:ext cx="1154320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urier New"/>
                  <a:cs typeface="Courier New"/>
                </a:rPr>
                <a:t>GET “</a:t>
              </a:r>
              <a:r>
                <a:rPr lang="en-US" sz="1400" dirty="0" err="1" smtClean="0">
                  <a:latin typeface="Courier New"/>
                  <a:cs typeface="Courier New"/>
                </a:rPr>
                <a:t>img</a:t>
              </a:r>
              <a:r>
                <a:rPr lang="en-US" sz="1400" dirty="0" smtClean="0">
                  <a:latin typeface="Courier New"/>
                  <a:cs typeface="Courier New"/>
                </a:rPr>
                <a:t>”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4317" y="4052414"/>
              <a:ext cx="1154320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urier New"/>
                  <a:cs typeface="Courier New"/>
                </a:rPr>
                <a:t>GET “</a:t>
              </a:r>
              <a:r>
                <a:rPr lang="en-US" sz="1400" dirty="0" err="1" smtClean="0">
                  <a:latin typeface="Courier New"/>
                  <a:cs typeface="Courier New"/>
                </a:rPr>
                <a:t>img</a:t>
              </a:r>
              <a:r>
                <a:rPr lang="en-US" sz="1400" dirty="0" smtClean="0">
                  <a:latin typeface="Courier New"/>
                  <a:cs typeface="Courier New"/>
                </a:rPr>
                <a:t>”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54317" y="4268438"/>
              <a:ext cx="1154320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urier New"/>
                  <a:cs typeface="Courier New"/>
                </a:rPr>
                <a:t>GET “</a:t>
              </a:r>
              <a:r>
                <a:rPr lang="en-US" sz="1400" dirty="0" err="1" smtClean="0">
                  <a:latin typeface="Courier New"/>
                  <a:cs typeface="Courier New"/>
                </a:rPr>
                <a:t>css</a:t>
              </a:r>
              <a:r>
                <a:rPr lang="en-US" sz="1400" dirty="0" smtClean="0">
                  <a:latin typeface="Courier New"/>
                  <a:cs typeface="Courier New"/>
                </a:rPr>
                <a:t>”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183082" y="2780928"/>
            <a:ext cx="2773294" cy="3498158"/>
            <a:chOff x="5183082" y="2780928"/>
            <a:chExt cx="2773294" cy="3498158"/>
          </a:xfrm>
        </p:grpSpPr>
        <p:grpSp>
          <p:nvGrpSpPr>
            <p:cNvPr id="85" name="Group 84"/>
            <p:cNvGrpSpPr/>
            <p:nvPr/>
          </p:nvGrpSpPr>
          <p:grpSpPr>
            <a:xfrm>
              <a:off x="6378401" y="4565253"/>
              <a:ext cx="1577975" cy="1312019"/>
              <a:chOff x="6378401" y="4565253"/>
              <a:chExt cx="1577975" cy="1312019"/>
            </a:xfrm>
          </p:grpSpPr>
          <p:sp>
            <p:nvSpPr>
              <p:cNvPr id="73" name="Freeform 72"/>
              <p:cNvSpPr/>
              <p:nvPr/>
            </p:nvSpPr>
            <p:spPr>
              <a:xfrm>
                <a:off x="6379988" y="4638931"/>
                <a:ext cx="1574800" cy="501650"/>
              </a:xfrm>
              <a:custGeom>
                <a:avLst/>
                <a:gdLst>
                  <a:gd name="connsiteX0" fmla="*/ 3175 w 1574800"/>
                  <a:gd name="connsiteY0" fmla="*/ 425450 h 501650"/>
                  <a:gd name="connsiteX1" fmla="*/ 1574800 w 1574800"/>
                  <a:gd name="connsiteY1" fmla="*/ 0 h 501650"/>
                  <a:gd name="connsiteX2" fmla="*/ 1574800 w 1574800"/>
                  <a:gd name="connsiteY2" fmla="*/ 73025 h 501650"/>
                  <a:gd name="connsiteX3" fmla="*/ 0 w 1574800"/>
                  <a:gd name="connsiteY3" fmla="*/ 501650 h 501650"/>
                  <a:gd name="connsiteX0" fmla="*/ 3175 w 1574800"/>
                  <a:gd name="connsiteY0" fmla="*/ 425450 h 501650"/>
                  <a:gd name="connsiteX1" fmla="*/ 1574800 w 1574800"/>
                  <a:gd name="connsiteY1" fmla="*/ 0 h 501650"/>
                  <a:gd name="connsiteX2" fmla="*/ 1574800 w 1574800"/>
                  <a:gd name="connsiteY2" fmla="*/ 73025 h 501650"/>
                  <a:gd name="connsiteX3" fmla="*/ 0 w 1574800"/>
                  <a:gd name="connsiteY3" fmla="*/ 501650 h 501650"/>
                  <a:gd name="connsiteX4" fmla="*/ 3175 w 1574800"/>
                  <a:gd name="connsiteY4" fmla="*/ 425450 h 50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4800" h="501650">
                    <a:moveTo>
                      <a:pt x="3175" y="425450"/>
                    </a:moveTo>
                    <a:lnTo>
                      <a:pt x="1574800" y="0"/>
                    </a:lnTo>
                    <a:lnTo>
                      <a:pt x="1574800" y="73025"/>
                    </a:lnTo>
                    <a:lnTo>
                      <a:pt x="0" y="501650"/>
                    </a:lnTo>
                    <a:lnTo>
                      <a:pt x="3175" y="425450"/>
                    </a:lnTo>
                    <a:close/>
                  </a:path>
                </a:pathLst>
              </a:custGeom>
              <a:solidFill>
                <a:srgbClr val="A3A3E1"/>
              </a:solidFill>
              <a:ln>
                <a:solidFill>
                  <a:srgbClr val="FF8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6379988" y="5079693"/>
                <a:ext cx="1574800" cy="501650"/>
              </a:xfrm>
              <a:custGeom>
                <a:avLst/>
                <a:gdLst>
                  <a:gd name="connsiteX0" fmla="*/ 3175 w 1574800"/>
                  <a:gd name="connsiteY0" fmla="*/ 425450 h 501650"/>
                  <a:gd name="connsiteX1" fmla="*/ 1574800 w 1574800"/>
                  <a:gd name="connsiteY1" fmla="*/ 0 h 501650"/>
                  <a:gd name="connsiteX2" fmla="*/ 1574800 w 1574800"/>
                  <a:gd name="connsiteY2" fmla="*/ 73025 h 501650"/>
                  <a:gd name="connsiteX3" fmla="*/ 0 w 1574800"/>
                  <a:gd name="connsiteY3" fmla="*/ 501650 h 501650"/>
                  <a:gd name="connsiteX0" fmla="*/ 3175 w 1574800"/>
                  <a:gd name="connsiteY0" fmla="*/ 425450 h 501650"/>
                  <a:gd name="connsiteX1" fmla="*/ 1574800 w 1574800"/>
                  <a:gd name="connsiteY1" fmla="*/ 0 h 501650"/>
                  <a:gd name="connsiteX2" fmla="*/ 1574800 w 1574800"/>
                  <a:gd name="connsiteY2" fmla="*/ 73025 h 501650"/>
                  <a:gd name="connsiteX3" fmla="*/ 0 w 1574800"/>
                  <a:gd name="connsiteY3" fmla="*/ 501650 h 501650"/>
                  <a:gd name="connsiteX4" fmla="*/ 3175 w 1574800"/>
                  <a:gd name="connsiteY4" fmla="*/ 425450 h 50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4800" h="501650">
                    <a:moveTo>
                      <a:pt x="3175" y="425450"/>
                    </a:moveTo>
                    <a:lnTo>
                      <a:pt x="1574800" y="0"/>
                    </a:lnTo>
                    <a:lnTo>
                      <a:pt x="1574800" y="73025"/>
                    </a:lnTo>
                    <a:lnTo>
                      <a:pt x="0" y="501650"/>
                    </a:lnTo>
                    <a:lnTo>
                      <a:pt x="3175" y="42545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8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6379988" y="5006015"/>
                <a:ext cx="1574800" cy="501650"/>
              </a:xfrm>
              <a:custGeom>
                <a:avLst/>
                <a:gdLst>
                  <a:gd name="connsiteX0" fmla="*/ 3175 w 1574800"/>
                  <a:gd name="connsiteY0" fmla="*/ 425450 h 501650"/>
                  <a:gd name="connsiteX1" fmla="*/ 1574800 w 1574800"/>
                  <a:gd name="connsiteY1" fmla="*/ 0 h 501650"/>
                  <a:gd name="connsiteX2" fmla="*/ 1574800 w 1574800"/>
                  <a:gd name="connsiteY2" fmla="*/ 73025 h 501650"/>
                  <a:gd name="connsiteX3" fmla="*/ 0 w 1574800"/>
                  <a:gd name="connsiteY3" fmla="*/ 501650 h 501650"/>
                  <a:gd name="connsiteX0" fmla="*/ 3175 w 1574800"/>
                  <a:gd name="connsiteY0" fmla="*/ 425450 h 501650"/>
                  <a:gd name="connsiteX1" fmla="*/ 1574800 w 1574800"/>
                  <a:gd name="connsiteY1" fmla="*/ 0 h 501650"/>
                  <a:gd name="connsiteX2" fmla="*/ 1574800 w 1574800"/>
                  <a:gd name="connsiteY2" fmla="*/ 73025 h 501650"/>
                  <a:gd name="connsiteX3" fmla="*/ 0 w 1574800"/>
                  <a:gd name="connsiteY3" fmla="*/ 501650 h 501650"/>
                  <a:gd name="connsiteX4" fmla="*/ 3175 w 1574800"/>
                  <a:gd name="connsiteY4" fmla="*/ 425450 h 50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4800" h="501650">
                    <a:moveTo>
                      <a:pt x="3175" y="425450"/>
                    </a:moveTo>
                    <a:lnTo>
                      <a:pt x="1574800" y="0"/>
                    </a:lnTo>
                    <a:lnTo>
                      <a:pt x="1574800" y="73025"/>
                    </a:lnTo>
                    <a:lnTo>
                      <a:pt x="0" y="501650"/>
                    </a:lnTo>
                    <a:lnTo>
                      <a:pt x="3175" y="425450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solidFill>
                  <a:srgbClr val="FF8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6379988" y="4565253"/>
                <a:ext cx="1574800" cy="501650"/>
              </a:xfrm>
              <a:custGeom>
                <a:avLst/>
                <a:gdLst>
                  <a:gd name="connsiteX0" fmla="*/ 3175 w 1574800"/>
                  <a:gd name="connsiteY0" fmla="*/ 425450 h 501650"/>
                  <a:gd name="connsiteX1" fmla="*/ 1574800 w 1574800"/>
                  <a:gd name="connsiteY1" fmla="*/ 0 h 501650"/>
                  <a:gd name="connsiteX2" fmla="*/ 1574800 w 1574800"/>
                  <a:gd name="connsiteY2" fmla="*/ 73025 h 501650"/>
                  <a:gd name="connsiteX3" fmla="*/ 0 w 1574800"/>
                  <a:gd name="connsiteY3" fmla="*/ 501650 h 501650"/>
                  <a:gd name="connsiteX0" fmla="*/ 3175 w 1574800"/>
                  <a:gd name="connsiteY0" fmla="*/ 425450 h 501650"/>
                  <a:gd name="connsiteX1" fmla="*/ 1574800 w 1574800"/>
                  <a:gd name="connsiteY1" fmla="*/ 0 h 501650"/>
                  <a:gd name="connsiteX2" fmla="*/ 1574800 w 1574800"/>
                  <a:gd name="connsiteY2" fmla="*/ 73025 h 501650"/>
                  <a:gd name="connsiteX3" fmla="*/ 0 w 1574800"/>
                  <a:gd name="connsiteY3" fmla="*/ 501650 h 501650"/>
                  <a:gd name="connsiteX4" fmla="*/ 3175 w 1574800"/>
                  <a:gd name="connsiteY4" fmla="*/ 425450 h 50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4800" h="501650">
                    <a:moveTo>
                      <a:pt x="3175" y="425450"/>
                    </a:moveTo>
                    <a:lnTo>
                      <a:pt x="1574800" y="0"/>
                    </a:lnTo>
                    <a:lnTo>
                      <a:pt x="1574800" y="73025"/>
                    </a:lnTo>
                    <a:lnTo>
                      <a:pt x="0" y="501650"/>
                    </a:lnTo>
                    <a:lnTo>
                      <a:pt x="3175" y="425450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solidFill>
                  <a:srgbClr val="FF8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6378401" y="5153372"/>
                <a:ext cx="1577975" cy="723900"/>
              </a:xfrm>
              <a:custGeom>
                <a:avLst/>
                <a:gdLst>
                  <a:gd name="connsiteX0" fmla="*/ 0 w 1577975"/>
                  <a:gd name="connsiteY0" fmla="*/ 431800 h 723900"/>
                  <a:gd name="connsiteX1" fmla="*/ 1577975 w 1577975"/>
                  <a:gd name="connsiteY1" fmla="*/ 0 h 723900"/>
                  <a:gd name="connsiteX2" fmla="*/ 1568450 w 1577975"/>
                  <a:gd name="connsiteY2" fmla="*/ 292100 h 723900"/>
                  <a:gd name="connsiteX3" fmla="*/ 0 w 1577975"/>
                  <a:gd name="connsiteY3" fmla="*/ 723900 h 723900"/>
                  <a:gd name="connsiteX0" fmla="*/ 0 w 1577975"/>
                  <a:gd name="connsiteY0" fmla="*/ 431800 h 723900"/>
                  <a:gd name="connsiteX1" fmla="*/ 1577975 w 1577975"/>
                  <a:gd name="connsiteY1" fmla="*/ 0 h 723900"/>
                  <a:gd name="connsiteX2" fmla="*/ 1568450 w 1577975"/>
                  <a:gd name="connsiteY2" fmla="*/ 292100 h 723900"/>
                  <a:gd name="connsiteX3" fmla="*/ 0 w 1577975"/>
                  <a:gd name="connsiteY3" fmla="*/ 723900 h 723900"/>
                  <a:gd name="connsiteX4" fmla="*/ 0 w 1577975"/>
                  <a:gd name="connsiteY4" fmla="*/ 43180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7975" h="723900">
                    <a:moveTo>
                      <a:pt x="0" y="431800"/>
                    </a:moveTo>
                    <a:lnTo>
                      <a:pt x="1577975" y="0"/>
                    </a:lnTo>
                    <a:lnTo>
                      <a:pt x="1568450" y="292100"/>
                    </a:lnTo>
                    <a:lnTo>
                      <a:pt x="0" y="723900"/>
                    </a:lnTo>
                    <a:lnTo>
                      <a:pt x="0" y="431800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solidFill>
                  <a:srgbClr val="FF8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6379988" y="4712609"/>
                <a:ext cx="1574800" cy="501650"/>
              </a:xfrm>
              <a:custGeom>
                <a:avLst/>
                <a:gdLst>
                  <a:gd name="connsiteX0" fmla="*/ 3175 w 1574800"/>
                  <a:gd name="connsiteY0" fmla="*/ 425450 h 501650"/>
                  <a:gd name="connsiteX1" fmla="*/ 1574800 w 1574800"/>
                  <a:gd name="connsiteY1" fmla="*/ 0 h 501650"/>
                  <a:gd name="connsiteX2" fmla="*/ 1574800 w 1574800"/>
                  <a:gd name="connsiteY2" fmla="*/ 73025 h 501650"/>
                  <a:gd name="connsiteX3" fmla="*/ 0 w 1574800"/>
                  <a:gd name="connsiteY3" fmla="*/ 501650 h 501650"/>
                  <a:gd name="connsiteX0" fmla="*/ 3175 w 1574800"/>
                  <a:gd name="connsiteY0" fmla="*/ 425450 h 501650"/>
                  <a:gd name="connsiteX1" fmla="*/ 1574800 w 1574800"/>
                  <a:gd name="connsiteY1" fmla="*/ 0 h 501650"/>
                  <a:gd name="connsiteX2" fmla="*/ 1574800 w 1574800"/>
                  <a:gd name="connsiteY2" fmla="*/ 73025 h 501650"/>
                  <a:gd name="connsiteX3" fmla="*/ 0 w 1574800"/>
                  <a:gd name="connsiteY3" fmla="*/ 501650 h 501650"/>
                  <a:gd name="connsiteX4" fmla="*/ 3175 w 1574800"/>
                  <a:gd name="connsiteY4" fmla="*/ 425450 h 50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4800" h="501650">
                    <a:moveTo>
                      <a:pt x="3175" y="425450"/>
                    </a:moveTo>
                    <a:lnTo>
                      <a:pt x="1574800" y="0"/>
                    </a:lnTo>
                    <a:lnTo>
                      <a:pt x="1574800" y="73025"/>
                    </a:lnTo>
                    <a:lnTo>
                      <a:pt x="0" y="501650"/>
                    </a:lnTo>
                    <a:lnTo>
                      <a:pt x="3175" y="425450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solidFill>
                  <a:srgbClr val="FF8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6378401" y="4786287"/>
                <a:ext cx="1577975" cy="647700"/>
              </a:xfrm>
              <a:custGeom>
                <a:avLst/>
                <a:gdLst>
                  <a:gd name="connsiteX0" fmla="*/ 0 w 1577975"/>
                  <a:gd name="connsiteY0" fmla="*/ 434975 h 647700"/>
                  <a:gd name="connsiteX1" fmla="*/ 1577975 w 1577975"/>
                  <a:gd name="connsiteY1" fmla="*/ 0 h 647700"/>
                  <a:gd name="connsiteX2" fmla="*/ 1571625 w 1577975"/>
                  <a:gd name="connsiteY2" fmla="*/ 225425 h 647700"/>
                  <a:gd name="connsiteX3" fmla="*/ 0 w 1577975"/>
                  <a:gd name="connsiteY3" fmla="*/ 647700 h 647700"/>
                  <a:gd name="connsiteX0" fmla="*/ 0 w 1577975"/>
                  <a:gd name="connsiteY0" fmla="*/ 434975 h 647700"/>
                  <a:gd name="connsiteX1" fmla="*/ 1577975 w 1577975"/>
                  <a:gd name="connsiteY1" fmla="*/ 0 h 647700"/>
                  <a:gd name="connsiteX2" fmla="*/ 1571625 w 1577975"/>
                  <a:gd name="connsiteY2" fmla="*/ 225425 h 647700"/>
                  <a:gd name="connsiteX3" fmla="*/ 0 w 1577975"/>
                  <a:gd name="connsiteY3" fmla="*/ 647700 h 647700"/>
                  <a:gd name="connsiteX4" fmla="*/ 0 w 1577975"/>
                  <a:gd name="connsiteY4" fmla="*/ 434975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7975" h="647700">
                    <a:moveTo>
                      <a:pt x="0" y="434975"/>
                    </a:moveTo>
                    <a:lnTo>
                      <a:pt x="1577975" y="0"/>
                    </a:lnTo>
                    <a:lnTo>
                      <a:pt x="1571625" y="225425"/>
                    </a:lnTo>
                    <a:lnTo>
                      <a:pt x="0" y="647700"/>
                    </a:lnTo>
                    <a:lnTo>
                      <a:pt x="0" y="434975"/>
                    </a:lnTo>
                    <a:close/>
                  </a:path>
                </a:pathLst>
              </a:custGeom>
              <a:solidFill>
                <a:srgbClr val="A3A3E1"/>
              </a:solidFill>
              <a:ln>
                <a:solidFill>
                  <a:srgbClr val="F99635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6372200" y="3401395"/>
              <a:ext cx="1584176" cy="723900"/>
              <a:chOff x="1187624" y="4577308"/>
              <a:chExt cx="1584176" cy="723900"/>
            </a:xfrm>
          </p:grpSpPr>
          <p:sp>
            <p:nvSpPr>
              <p:cNvPr id="65" name="Freeform 64"/>
              <p:cNvSpPr/>
              <p:nvPr/>
            </p:nvSpPr>
            <p:spPr>
              <a:xfrm>
                <a:off x="1193800" y="4577308"/>
                <a:ext cx="1577975" cy="723900"/>
              </a:xfrm>
              <a:custGeom>
                <a:avLst/>
                <a:gdLst>
                  <a:gd name="connsiteX0" fmla="*/ 0 w 1577975"/>
                  <a:gd name="connsiteY0" fmla="*/ 431800 h 723900"/>
                  <a:gd name="connsiteX1" fmla="*/ 1577975 w 1577975"/>
                  <a:gd name="connsiteY1" fmla="*/ 0 h 723900"/>
                  <a:gd name="connsiteX2" fmla="*/ 1568450 w 1577975"/>
                  <a:gd name="connsiteY2" fmla="*/ 292100 h 723900"/>
                  <a:gd name="connsiteX3" fmla="*/ 0 w 1577975"/>
                  <a:gd name="connsiteY3" fmla="*/ 723900 h 723900"/>
                  <a:gd name="connsiteX0" fmla="*/ 0 w 1577975"/>
                  <a:gd name="connsiteY0" fmla="*/ 431800 h 723900"/>
                  <a:gd name="connsiteX1" fmla="*/ 1577975 w 1577975"/>
                  <a:gd name="connsiteY1" fmla="*/ 0 h 723900"/>
                  <a:gd name="connsiteX2" fmla="*/ 1568450 w 1577975"/>
                  <a:gd name="connsiteY2" fmla="*/ 292100 h 723900"/>
                  <a:gd name="connsiteX3" fmla="*/ 0 w 1577975"/>
                  <a:gd name="connsiteY3" fmla="*/ 723900 h 723900"/>
                  <a:gd name="connsiteX4" fmla="*/ 0 w 1577975"/>
                  <a:gd name="connsiteY4" fmla="*/ 43180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7975" h="723900">
                    <a:moveTo>
                      <a:pt x="0" y="431800"/>
                    </a:moveTo>
                    <a:lnTo>
                      <a:pt x="1577975" y="0"/>
                    </a:lnTo>
                    <a:lnTo>
                      <a:pt x="1568450" y="292100"/>
                    </a:lnTo>
                    <a:lnTo>
                      <a:pt x="0" y="723900"/>
                    </a:lnTo>
                    <a:lnTo>
                      <a:pt x="0" y="431800"/>
                    </a:lnTo>
                    <a:close/>
                  </a:path>
                </a:pathLst>
              </a:custGeom>
              <a:solidFill>
                <a:srgbClr val="FFCF01"/>
              </a:solidFill>
              <a:ln>
                <a:solidFill>
                  <a:srgbClr val="FF8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cxnSp>
            <p:nvCxnSpPr>
              <p:cNvPr id="66" name="Straight Arrow Connector 65"/>
              <p:cNvCxnSpPr/>
              <p:nvPr/>
            </p:nvCxnSpPr>
            <p:spPr bwMode="auto">
              <a:xfrm flipH="1">
                <a:off x="1187624" y="4725144"/>
                <a:ext cx="1584176" cy="4320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67" name="Straight Arrow Connector 66"/>
            <p:cNvCxnSpPr/>
            <p:nvPr/>
          </p:nvCxnSpPr>
          <p:spPr bwMode="auto">
            <a:xfrm>
              <a:off x="6372200" y="4121475"/>
              <a:ext cx="1584176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CFFCC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srgbClr val="000000"/>
              </a:outerShdw>
            </a:effectLst>
          </p:spPr>
        </p:cxnSp>
        <p:cxnSp>
          <p:nvCxnSpPr>
            <p:cNvPr id="68" name="Straight Arrow Connector 67"/>
            <p:cNvCxnSpPr/>
            <p:nvPr/>
          </p:nvCxnSpPr>
          <p:spPr bwMode="auto">
            <a:xfrm>
              <a:off x="6372200" y="4193483"/>
              <a:ext cx="1584176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srgbClr val="000000"/>
              </a:outerShdw>
            </a:effectLst>
          </p:spPr>
        </p:cxnSp>
        <p:cxnSp>
          <p:nvCxnSpPr>
            <p:cNvPr id="69" name="Straight Arrow Connector 68"/>
            <p:cNvCxnSpPr/>
            <p:nvPr/>
          </p:nvCxnSpPr>
          <p:spPr bwMode="auto">
            <a:xfrm>
              <a:off x="6372200" y="4265491"/>
              <a:ext cx="1584176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srgbClr val="000000"/>
              </a:outerShdw>
            </a:effectLst>
          </p:spPr>
        </p:cxnSp>
        <p:sp>
          <p:nvSpPr>
            <p:cNvPr id="70" name="Freeform 69"/>
            <p:cNvSpPr/>
            <p:nvPr/>
          </p:nvSpPr>
          <p:spPr>
            <a:xfrm>
              <a:off x="6285444" y="5345636"/>
              <a:ext cx="1668749" cy="933450"/>
            </a:xfrm>
            <a:custGeom>
              <a:avLst/>
              <a:gdLst>
                <a:gd name="connsiteX0" fmla="*/ 116887 w 1691687"/>
                <a:gd name="connsiteY0" fmla="*/ 431800 h 933450"/>
                <a:gd name="connsiteX1" fmla="*/ 1691687 w 1691687"/>
                <a:gd name="connsiteY1" fmla="*/ 0 h 933450"/>
                <a:gd name="connsiteX2" fmla="*/ 1685337 w 1691687"/>
                <a:gd name="connsiteY2" fmla="*/ 501650 h 933450"/>
                <a:gd name="connsiteX3" fmla="*/ 116887 w 1691687"/>
                <a:gd name="connsiteY3" fmla="*/ 933450 h 933450"/>
                <a:gd name="connsiteX4" fmla="*/ 116887 w 1691687"/>
                <a:gd name="connsiteY4" fmla="*/ 431800 h 933450"/>
                <a:gd name="connsiteX0" fmla="*/ 93949 w 1668749"/>
                <a:gd name="connsiteY0" fmla="*/ 431800 h 933450"/>
                <a:gd name="connsiteX1" fmla="*/ 1668749 w 1668749"/>
                <a:gd name="connsiteY1" fmla="*/ 0 h 933450"/>
                <a:gd name="connsiteX2" fmla="*/ 1662399 w 1668749"/>
                <a:gd name="connsiteY2" fmla="*/ 501650 h 933450"/>
                <a:gd name="connsiteX3" fmla="*/ 93949 w 1668749"/>
                <a:gd name="connsiteY3" fmla="*/ 933450 h 933450"/>
                <a:gd name="connsiteX4" fmla="*/ 185389 w 1668749"/>
                <a:gd name="connsiteY4" fmla="*/ 523240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8749" h="933450">
                  <a:moveTo>
                    <a:pt x="93949" y="431800"/>
                  </a:moveTo>
                  <a:cubicBezTo>
                    <a:pt x="356416" y="276225"/>
                    <a:pt x="1143816" y="143933"/>
                    <a:pt x="1668749" y="0"/>
                  </a:cubicBezTo>
                  <a:cubicBezTo>
                    <a:pt x="1666632" y="167217"/>
                    <a:pt x="1664516" y="334433"/>
                    <a:pt x="1662399" y="501650"/>
                  </a:cubicBezTo>
                  <a:lnTo>
                    <a:pt x="93949" y="933450"/>
                  </a:lnTo>
                  <a:cubicBezTo>
                    <a:pt x="92891" y="766233"/>
                    <a:pt x="-168518" y="587375"/>
                    <a:pt x="185389" y="523240"/>
                  </a:cubicBezTo>
                </a:path>
              </a:pathLst>
            </a:custGeom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cxnSp>
          <p:nvCxnSpPr>
            <p:cNvPr id="71" name="Straight Arrow Connector 70"/>
            <p:cNvCxnSpPr/>
            <p:nvPr/>
          </p:nvCxnSpPr>
          <p:spPr bwMode="auto">
            <a:xfrm>
              <a:off x="6372200" y="2969347"/>
              <a:ext cx="1584176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srgbClr val="000000"/>
              </a:outerShdw>
            </a:effectLst>
          </p:spPr>
        </p:cxnSp>
        <p:sp>
          <p:nvSpPr>
            <p:cNvPr id="75" name="TextBox 74"/>
            <p:cNvSpPr txBox="1"/>
            <p:nvPr/>
          </p:nvSpPr>
          <p:spPr>
            <a:xfrm>
              <a:off x="5183082" y="2780928"/>
              <a:ext cx="1262059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urier New"/>
                  <a:cs typeface="Courier New"/>
                </a:rPr>
                <a:t>get “body”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290821" y="3880793"/>
              <a:ext cx="1154320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urier New"/>
                  <a:cs typeface="Courier New"/>
                </a:rPr>
                <a:t>get “</a:t>
              </a:r>
              <a:r>
                <a:rPr lang="en-US" sz="1400" dirty="0" err="1" smtClean="0">
                  <a:latin typeface="Courier New"/>
                  <a:cs typeface="Courier New"/>
                </a:rPr>
                <a:t>img</a:t>
              </a:r>
              <a:r>
                <a:rPr lang="en-US" sz="1400" dirty="0" smtClean="0">
                  <a:latin typeface="Courier New"/>
                  <a:cs typeface="Courier New"/>
                </a:rPr>
                <a:t>”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290821" y="4096817"/>
              <a:ext cx="1154320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urier New"/>
                  <a:cs typeface="Courier New"/>
                </a:rPr>
                <a:t>get “</a:t>
              </a:r>
              <a:r>
                <a:rPr lang="en-US" sz="1400" dirty="0" err="1" smtClean="0">
                  <a:latin typeface="Courier New"/>
                  <a:cs typeface="Courier New"/>
                </a:rPr>
                <a:t>img</a:t>
              </a:r>
              <a:r>
                <a:rPr lang="en-US" sz="1400" dirty="0" smtClean="0">
                  <a:latin typeface="Courier New"/>
                  <a:cs typeface="Courier New"/>
                </a:rPr>
                <a:t>”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290821" y="4312841"/>
              <a:ext cx="1154320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urier New"/>
                  <a:cs typeface="Courier New"/>
                </a:rPr>
                <a:t>get “</a:t>
              </a:r>
              <a:r>
                <a:rPr lang="en-US" sz="1400" dirty="0" err="1" smtClean="0">
                  <a:latin typeface="Courier New"/>
                  <a:cs typeface="Courier New"/>
                </a:rPr>
                <a:t>css</a:t>
              </a:r>
              <a:r>
                <a:rPr lang="en-US" sz="1400" dirty="0" smtClean="0">
                  <a:latin typeface="Courier New"/>
                  <a:cs typeface="Courier New"/>
                </a:rPr>
                <a:t>”</a:t>
              </a: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5004048" y="6021288"/>
            <a:ext cx="3888432" cy="432048"/>
          </a:xfrm>
          <a:prstGeom prst="rect">
            <a:avLst/>
          </a:prstGeom>
          <a:pattFill prst="openDmnd">
            <a:fgClr>
              <a:schemeClr val="bg1">
                <a:lumMod val="50000"/>
              </a:schemeClr>
            </a:fgClr>
            <a:bgClr>
              <a:srgbClr val="FF4002"/>
            </a:bgClr>
          </a:patt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rmAutofit/>
          </a:bodyPr>
          <a:lstStyle/>
          <a:p>
            <a:pPr algn="ctr"/>
            <a:r>
              <a:rPr lang="en-US" sz="2000" dirty="0" smtClean="0">
                <a:latin typeface="Eurostile"/>
                <a:cs typeface="Eurostile"/>
              </a:rPr>
              <a:t>app-layer flow control per </a:t>
            </a:r>
            <a:r>
              <a:rPr lang="en-US" sz="2000" dirty="0" err="1" smtClean="0">
                <a:latin typeface="Eurostile"/>
                <a:cs typeface="Eurostile"/>
              </a:rPr>
              <a:t>subflow</a:t>
            </a:r>
            <a:endParaRPr lang="en-US" sz="2000" dirty="0" smtClean="0"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420276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HTTP/2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836712"/>
            <a:ext cx="3732279" cy="1224136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rmAutofit/>
          </a:bodyPr>
          <a:lstStyle/>
          <a:p>
            <a:pPr algn="ctr"/>
            <a:r>
              <a:rPr lang="en-US" sz="2400" dirty="0" smtClean="0">
                <a:latin typeface="Eurostile"/>
                <a:cs typeface="Eurostile"/>
              </a:rPr>
              <a:t>client pull</a:t>
            </a:r>
          </a:p>
          <a:p>
            <a:pPr algn="ctr"/>
            <a:r>
              <a:rPr lang="en-US" dirty="0" smtClean="0">
                <a:latin typeface="Eurostile"/>
                <a:cs typeface="Eurostile"/>
              </a:rPr>
              <a:t>assumption: server is stateless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2040" y="836712"/>
            <a:ext cx="3744416" cy="1224136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rmAutofit/>
          </a:bodyPr>
          <a:lstStyle/>
          <a:p>
            <a:pPr algn="ctr"/>
            <a:r>
              <a:rPr lang="en-US" sz="2400" dirty="0" smtClean="0">
                <a:latin typeface="Eurostile"/>
                <a:cs typeface="Eurostile"/>
              </a:rPr>
              <a:t>client pull + server push</a:t>
            </a:r>
          </a:p>
          <a:p>
            <a:pPr algn="ctr"/>
            <a:r>
              <a:rPr lang="en-US" dirty="0" smtClean="0">
                <a:latin typeface="Eurostile"/>
                <a:cs typeface="Eurostile"/>
              </a:rPr>
              <a:t>assumption: server knows best</a:t>
            </a:r>
          </a:p>
          <a:p>
            <a:pPr algn="ctr"/>
            <a:endParaRPr lang="en-US" dirty="0" smtClean="0">
              <a:latin typeface="Eurostile"/>
              <a:cs typeface="Eurostile"/>
            </a:endParaRPr>
          </a:p>
        </p:txBody>
      </p:sp>
      <p:cxnSp>
        <p:nvCxnSpPr>
          <p:cNvPr id="10" name="Straight Arrow Connector 9"/>
          <p:cNvCxnSpPr>
            <a:stCxn id="8" idx="3"/>
            <a:endCxn id="9" idx="1"/>
          </p:cNvCxnSpPr>
          <p:nvPr/>
        </p:nvCxnSpPr>
        <p:spPr bwMode="auto">
          <a:xfrm>
            <a:off x="4127815" y="1448780"/>
            <a:ext cx="80422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8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86" name="Group 185"/>
          <p:cNvGrpSpPr/>
          <p:nvPr/>
        </p:nvGrpSpPr>
        <p:grpSpPr>
          <a:xfrm>
            <a:off x="251520" y="2564904"/>
            <a:ext cx="1670932" cy="3744416"/>
            <a:chOff x="251520" y="2564904"/>
            <a:chExt cx="1670932" cy="3744416"/>
          </a:xfrm>
        </p:grpSpPr>
        <p:grpSp>
          <p:nvGrpSpPr>
            <p:cNvPr id="101" name="Group 100"/>
            <p:cNvGrpSpPr/>
            <p:nvPr/>
          </p:nvGrpSpPr>
          <p:grpSpPr>
            <a:xfrm>
              <a:off x="251520" y="2999581"/>
              <a:ext cx="1670932" cy="3309739"/>
              <a:chOff x="1748940" y="2924944"/>
              <a:chExt cx="1670932" cy="3309739"/>
            </a:xfrm>
          </p:grpSpPr>
          <p:grpSp>
            <p:nvGrpSpPr>
              <p:cNvPr id="102" name="Group 101"/>
              <p:cNvGrpSpPr/>
              <p:nvPr/>
            </p:nvGrpSpPr>
            <p:grpSpPr>
              <a:xfrm>
                <a:off x="1835696" y="5013176"/>
                <a:ext cx="1584176" cy="723900"/>
                <a:chOff x="1187624" y="4577308"/>
                <a:chExt cx="1584176" cy="723900"/>
              </a:xfrm>
            </p:grpSpPr>
            <p:sp>
              <p:nvSpPr>
                <p:cNvPr id="121" name="Freeform 120"/>
                <p:cNvSpPr/>
                <p:nvPr/>
              </p:nvSpPr>
              <p:spPr>
                <a:xfrm>
                  <a:off x="1193800" y="4577308"/>
                  <a:ext cx="1577975" cy="723900"/>
                </a:xfrm>
                <a:custGeom>
                  <a:avLst/>
                  <a:gdLst>
                    <a:gd name="connsiteX0" fmla="*/ 0 w 1577975"/>
                    <a:gd name="connsiteY0" fmla="*/ 431800 h 723900"/>
                    <a:gd name="connsiteX1" fmla="*/ 1577975 w 1577975"/>
                    <a:gd name="connsiteY1" fmla="*/ 0 h 723900"/>
                    <a:gd name="connsiteX2" fmla="*/ 1568450 w 1577975"/>
                    <a:gd name="connsiteY2" fmla="*/ 292100 h 723900"/>
                    <a:gd name="connsiteX3" fmla="*/ 0 w 1577975"/>
                    <a:gd name="connsiteY3" fmla="*/ 723900 h 723900"/>
                    <a:gd name="connsiteX0" fmla="*/ 0 w 1577975"/>
                    <a:gd name="connsiteY0" fmla="*/ 431800 h 723900"/>
                    <a:gd name="connsiteX1" fmla="*/ 1577975 w 1577975"/>
                    <a:gd name="connsiteY1" fmla="*/ 0 h 723900"/>
                    <a:gd name="connsiteX2" fmla="*/ 1568450 w 1577975"/>
                    <a:gd name="connsiteY2" fmla="*/ 292100 h 723900"/>
                    <a:gd name="connsiteX3" fmla="*/ 0 w 1577975"/>
                    <a:gd name="connsiteY3" fmla="*/ 723900 h 723900"/>
                    <a:gd name="connsiteX4" fmla="*/ 0 w 1577975"/>
                    <a:gd name="connsiteY4" fmla="*/ 431800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7975" h="723900">
                      <a:moveTo>
                        <a:pt x="0" y="431800"/>
                      </a:moveTo>
                      <a:lnTo>
                        <a:pt x="1577975" y="0"/>
                      </a:lnTo>
                      <a:lnTo>
                        <a:pt x="1568450" y="292100"/>
                      </a:lnTo>
                      <a:lnTo>
                        <a:pt x="0" y="723900"/>
                      </a:lnTo>
                      <a:lnTo>
                        <a:pt x="0" y="43180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FF8000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cxnSp>
              <p:nvCxnSpPr>
                <p:cNvPr id="122" name="Straight Arrow Connector 121"/>
                <p:cNvCxnSpPr/>
                <p:nvPr/>
              </p:nvCxnSpPr>
              <p:spPr bwMode="auto">
                <a:xfrm flipH="1">
                  <a:off x="1187624" y="4725144"/>
                  <a:ext cx="1584176" cy="43204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grpSp>
            <p:nvGrpSpPr>
              <p:cNvPr id="103" name="Group 102"/>
              <p:cNvGrpSpPr/>
              <p:nvPr/>
            </p:nvGrpSpPr>
            <p:grpSpPr>
              <a:xfrm>
                <a:off x="1835696" y="4509120"/>
                <a:ext cx="1584176" cy="933450"/>
                <a:chOff x="1259632" y="5157192"/>
                <a:chExt cx="1584176" cy="933450"/>
              </a:xfrm>
            </p:grpSpPr>
            <p:sp>
              <p:nvSpPr>
                <p:cNvPr id="119" name="Freeform 118"/>
                <p:cNvSpPr/>
                <p:nvPr/>
              </p:nvSpPr>
              <p:spPr>
                <a:xfrm>
                  <a:off x="1260475" y="5157192"/>
                  <a:ext cx="1581150" cy="933450"/>
                </a:xfrm>
                <a:custGeom>
                  <a:avLst/>
                  <a:gdLst>
                    <a:gd name="connsiteX0" fmla="*/ 0 w 1581150"/>
                    <a:gd name="connsiteY0" fmla="*/ 428625 h 933450"/>
                    <a:gd name="connsiteX1" fmla="*/ 1574800 w 1581150"/>
                    <a:gd name="connsiteY1" fmla="*/ 0 h 933450"/>
                    <a:gd name="connsiteX2" fmla="*/ 1581150 w 1581150"/>
                    <a:gd name="connsiteY2" fmla="*/ 498475 h 933450"/>
                    <a:gd name="connsiteX3" fmla="*/ 6350 w 1581150"/>
                    <a:gd name="connsiteY3" fmla="*/ 933450 h 933450"/>
                    <a:gd name="connsiteX0" fmla="*/ 0 w 1581150"/>
                    <a:gd name="connsiteY0" fmla="*/ 428625 h 933450"/>
                    <a:gd name="connsiteX1" fmla="*/ 1574800 w 1581150"/>
                    <a:gd name="connsiteY1" fmla="*/ 0 h 933450"/>
                    <a:gd name="connsiteX2" fmla="*/ 1581150 w 1581150"/>
                    <a:gd name="connsiteY2" fmla="*/ 498475 h 933450"/>
                    <a:gd name="connsiteX3" fmla="*/ 19050 w 1581150"/>
                    <a:gd name="connsiteY3" fmla="*/ 927100 h 933450"/>
                    <a:gd name="connsiteX4" fmla="*/ 6350 w 1581150"/>
                    <a:gd name="connsiteY4" fmla="*/ 933450 h 933450"/>
                    <a:gd name="connsiteX0" fmla="*/ 0 w 1581150"/>
                    <a:gd name="connsiteY0" fmla="*/ 428625 h 933450"/>
                    <a:gd name="connsiteX1" fmla="*/ 1574800 w 1581150"/>
                    <a:gd name="connsiteY1" fmla="*/ 0 h 933450"/>
                    <a:gd name="connsiteX2" fmla="*/ 1581150 w 1581150"/>
                    <a:gd name="connsiteY2" fmla="*/ 498475 h 933450"/>
                    <a:gd name="connsiteX3" fmla="*/ 19050 w 1581150"/>
                    <a:gd name="connsiteY3" fmla="*/ 927100 h 933450"/>
                    <a:gd name="connsiteX4" fmla="*/ 6350 w 1581150"/>
                    <a:gd name="connsiteY4" fmla="*/ 933450 h 933450"/>
                    <a:gd name="connsiteX5" fmla="*/ 0 w 1581150"/>
                    <a:gd name="connsiteY5" fmla="*/ 428625 h 933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81150" h="933450">
                      <a:moveTo>
                        <a:pt x="0" y="428625"/>
                      </a:moveTo>
                      <a:lnTo>
                        <a:pt x="1574800" y="0"/>
                      </a:lnTo>
                      <a:cubicBezTo>
                        <a:pt x="1576917" y="166158"/>
                        <a:pt x="1579033" y="332317"/>
                        <a:pt x="1581150" y="498475"/>
                      </a:cubicBezTo>
                      <a:lnTo>
                        <a:pt x="19050" y="927100"/>
                      </a:lnTo>
                      <a:lnTo>
                        <a:pt x="6350" y="933450"/>
                      </a:lnTo>
                      <a:lnTo>
                        <a:pt x="0" y="428625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>
                  <a:solidFill>
                    <a:srgbClr val="FF8000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cxnSp>
              <p:nvCxnSpPr>
                <p:cNvPr id="120" name="Straight Arrow Connector 119"/>
                <p:cNvCxnSpPr/>
                <p:nvPr/>
              </p:nvCxnSpPr>
              <p:spPr bwMode="auto">
                <a:xfrm flipH="1">
                  <a:off x="1259632" y="5392266"/>
                  <a:ext cx="1584176" cy="43204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grpSp>
            <p:nvGrpSpPr>
              <p:cNvPr id="104" name="Group 103"/>
              <p:cNvGrpSpPr/>
              <p:nvPr/>
            </p:nvGrpSpPr>
            <p:grpSpPr>
              <a:xfrm>
                <a:off x="1835696" y="3356992"/>
                <a:ext cx="1584176" cy="723900"/>
                <a:chOff x="1187624" y="4577308"/>
                <a:chExt cx="1584176" cy="723900"/>
              </a:xfrm>
            </p:grpSpPr>
            <p:sp>
              <p:nvSpPr>
                <p:cNvPr id="117" name="Freeform 116"/>
                <p:cNvSpPr/>
                <p:nvPr/>
              </p:nvSpPr>
              <p:spPr>
                <a:xfrm>
                  <a:off x="1193800" y="4577308"/>
                  <a:ext cx="1577975" cy="723900"/>
                </a:xfrm>
                <a:custGeom>
                  <a:avLst/>
                  <a:gdLst>
                    <a:gd name="connsiteX0" fmla="*/ 0 w 1577975"/>
                    <a:gd name="connsiteY0" fmla="*/ 431800 h 723900"/>
                    <a:gd name="connsiteX1" fmla="*/ 1577975 w 1577975"/>
                    <a:gd name="connsiteY1" fmla="*/ 0 h 723900"/>
                    <a:gd name="connsiteX2" fmla="*/ 1568450 w 1577975"/>
                    <a:gd name="connsiteY2" fmla="*/ 292100 h 723900"/>
                    <a:gd name="connsiteX3" fmla="*/ 0 w 1577975"/>
                    <a:gd name="connsiteY3" fmla="*/ 723900 h 723900"/>
                    <a:gd name="connsiteX0" fmla="*/ 0 w 1577975"/>
                    <a:gd name="connsiteY0" fmla="*/ 431800 h 723900"/>
                    <a:gd name="connsiteX1" fmla="*/ 1577975 w 1577975"/>
                    <a:gd name="connsiteY1" fmla="*/ 0 h 723900"/>
                    <a:gd name="connsiteX2" fmla="*/ 1568450 w 1577975"/>
                    <a:gd name="connsiteY2" fmla="*/ 292100 h 723900"/>
                    <a:gd name="connsiteX3" fmla="*/ 0 w 1577975"/>
                    <a:gd name="connsiteY3" fmla="*/ 723900 h 723900"/>
                    <a:gd name="connsiteX4" fmla="*/ 0 w 1577975"/>
                    <a:gd name="connsiteY4" fmla="*/ 431800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7975" h="723900">
                      <a:moveTo>
                        <a:pt x="0" y="431800"/>
                      </a:moveTo>
                      <a:lnTo>
                        <a:pt x="1577975" y="0"/>
                      </a:lnTo>
                      <a:lnTo>
                        <a:pt x="1568450" y="292100"/>
                      </a:lnTo>
                      <a:lnTo>
                        <a:pt x="0" y="723900"/>
                      </a:lnTo>
                      <a:lnTo>
                        <a:pt x="0" y="431800"/>
                      </a:lnTo>
                      <a:close/>
                    </a:path>
                  </a:pathLst>
                </a:custGeom>
                <a:solidFill>
                  <a:srgbClr val="FFCF01"/>
                </a:solidFill>
                <a:ln>
                  <a:solidFill>
                    <a:srgbClr val="FF8000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cxnSp>
              <p:nvCxnSpPr>
                <p:cNvPr id="118" name="Straight Arrow Connector 117"/>
                <p:cNvCxnSpPr/>
                <p:nvPr/>
              </p:nvCxnSpPr>
              <p:spPr bwMode="auto">
                <a:xfrm flipH="1">
                  <a:off x="1187624" y="4725144"/>
                  <a:ext cx="1584176" cy="43204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cxnSp>
            <p:nvCxnSpPr>
              <p:cNvPr id="105" name="Straight Arrow Connector 104"/>
              <p:cNvCxnSpPr/>
              <p:nvPr/>
            </p:nvCxnSpPr>
            <p:spPr bwMode="auto">
              <a:xfrm>
                <a:off x="1835696" y="4077072"/>
                <a:ext cx="1584176" cy="4320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CFFCC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2700000" algn="tl" rotWithShape="0">
                  <a:srgbClr val="000000"/>
                </a:outerShdw>
              </a:effectLst>
            </p:spPr>
          </p:cxnSp>
          <p:cxnSp>
            <p:nvCxnSpPr>
              <p:cNvPr id="106" name="Straight Arrow Connector 105"/>
              <p:cNvCxnSpPr/>
              <p:nvPr/>
            </p:nvCxnSpPr>
            <p:spPr bwMode="auto">
              <a:xfrm>
                <a:off x="1835696" y="4149080"/>
                <a:ext cx="1584176" cy="4320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2700000" algn="tl" rotWithShape="0">
                  <a:srgbClr val="000000"/>
                </a:outerShdw>
              </a:effectLst>
            </p:spPr>
          </p:cxnSp>
          <p:cxnSp>
            <p:nvCxnSpPr>
              <p:cNvPr id="107" name="Straight Arrow Connector 106"/>
              <p:cNvCxnSpPr/>
              <p:nvPr/>
            </p:nvCxnSpPr>
            <p:spPr bwMode="auto">
              <a:xfrm>
                <a:off x="1835696" y="4221088"/>
                <a:ext cx="1584176" cy="4320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2700000" algn="tl" rotWithShape="0">
                  <a:srgbClr val="000000"/>
                </a:outerShdw>
              </a:effectLst>
            </p:spPr>
          </p:cxnSp>
          <p:sp>
            <p:nvSpPr>
              <p:cNvPr id="108" name="Freeform 107"/>
              <p:cNvSpPr/>
              <p:nvPr/>
            </p:nvSpPr>
            <p:spPr>
              <a:xfrm>
                <a:off x="1748940" y="5301233"/>
                <a:ext cx="1668749" cy="933450"/>
              </a:xfrm>
              <a:custGeom>
                <a:avLst/>
                <a:gdLst>
                  <a:gd name="connsiteX0" fmla="*/ 116887 w 1691687"/>
                  <a:gd name="connsiteY0" fmla="*/ 431800 h 933450"/>
                  <a:gd name="connsiteX1" fmla="*/ 1691687 w 1691687"/>
                  <a:gd name="connsiteY1" fmla="*/ 0 h 933450"/>
                  <a:gd name="connsiteX2" fmla="*/ 1685337 w 1691687"/>
                  <a:gd name="connsiteY2" fmla="*/ 501650 h 933450"/>
                  <a:gd name="connsiteX3" fmla="*/ 116887 w 1691687"/>
                  <a:gd name="connsiteY3" fmla="*/ 933450 h 933450"/>
                  <a:gd name="connsiteX4" fmla="*/ 116887 w 1691687"/>
                  <a:gd name="connsiteY4" fmla="*/ 431800 h 933450"/>
                  <a:gd name="connsiteX0" fmla="*/ 93949 w 1668749"/>
                  <a:gd name="connsiteY0" fmla="*/ 431800 h 933450"/>
                  <a:gd name="connsiteX1" fmla="*/ 1668749 w 1668749"/>
                  <a:gd name="connsiteY1" fmla="*/ 0 h 933450"/>
                  <a:gd name="connsiteX2" fmla="*/ 1662399 w 1668749"/>
                  <a:gd name="connsiteY2" fmla="*/ 501650 h 933450"/>
                  <a:gd name="connsiteX3" fmla="*/ 93949 w 1668749"/>
                  <a:gd name="connsiteY3" fmla="*/ 933450 h 933450"/>
                  <a:gd name="connsiteX4" fmla="*/ 185389 w 1668749"/>
                  <a:gd name="connsiteY4" fmla="*/ 523240 h 93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8749" h="933450">
                    <a:moveTo>
                      <a:pt x="93949" y="431800"/>
                    </a:moveTo>
                    <a:cubicBezTo>
                      <a:pt x="356416" y="276225"/>
                      <a:pt x="1143816" y="143933"/>
                      <a:pt x="1668749" y="0"/>
                    </a:cubicBezTo>
                    <a:cubicBezTo>
                      <a:pt x="1666632" y="167217"/>
                      <a:pt x="1664516" y="334433"/>
                      <a:pt x="1662399" y="501650"/>
                    </a:cubicBezTo>
                    <a:lnTo>
                      <a:pt x="93949" y="933450"/>
                    </a:lnTo>
                    <a:cubicBezTo>
                      <a:pt x="92891" y="766233"/>
                      <a:pt x="-168518" y="587375"/>
                      <a:pt x="185389" y="523240"/>
                    </a:cubicBezTo>
                  </a:path>
                </a:pathLst>
              </a:custGeom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cxnSp>
            <p:nvCxnSpPr>
              <p:cNvPr id="109" name="Straight Arrow Connector 108"/>
              <p:cNvCxnSpPr/>
              <p:nvPr/>
            </p:nvCxnSpPr>
            <p:spPr bwMode="auto">
              <a:xfrm>
                <a:off x="1835696" y="2924944"/>
                <a:ext cx="1584176" cy="4320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2700000" algn="tl" rotWithShape="0">
                  <a:srgbClr val="000000"/>
                </a:outerShdw>
              </a:effectLst>
            </p:spPr>
          </p:cxnSp>
          <p:grpSp>
            <p:nvGrpSpPr>
              <p:cNvPr id="110" name="Group 109"/>
              <p:cNvGrpSpPr/>
              <p:nvPr/>
            </p:nvGrpSpPr>
            <p:grpSpPr>
              <a:xfrm>
                <a:off x="1835696" y="5301208"/>
                <a:ext cx="1584176" cy="501650"/>
                <a:chOff x="1259632" y="5949280"/>
                <a:chExt cx="1584176" cy="501650"/>
              </a:xfrm>
            </p:grpSpPr>
            <p:sp>
              <p:nvSpPr>
                <p:cNvPr id="115" name="Freeform 114"/>
                <p:cNvSpPr/>
                <p:nvPr/>
              </p:nvSpPr>
              <p:spPr>
                <a:xfrm>
                  <a:off x="1263650" y="5949280"/>
                  <a:ext cx="1574800" cy="501650"/>
                </a:xfrm>
                <a:custGeom>
                  <a:avLst/>
                  <a:gdLst>
                    <a:gd name="connsiteX0" fmla="*/ 3175 w 1574800"/>
                    <a:gd name="connsiteY0" fmla="*/ 425450 h 501650"/>
                    <a:gd name="connsiteX1" fmla="*/ 1574800 w 1574800"/>
                    <a:gd name="connsiteY1" fmla="*/ 0 h 501650"/>
                    <a:gd name="connsiteX2" fmla="*/ 1574800 w 1574800"/>
                    <a:gd name="connsiteY2" fmla="*/ 73025 h 501650"/>
                    <a:gd name="connsiteX3" fmla="*/ 0 w 1574800"/>
                    <a:gd name="connsiteY3" fmla="*/ 501650 h 501650"/>
                    <a:gd name="connsiteX0" fmla="*/ 3175 w 1574800"/>
                    <a:gd name="connsiteY0" fmla="*/ 425450 h 501650"/>
                    <a:gd name="connsiteX1" fmla="*/ 1574800 w 1574800"/>
                    <a:gd name="connsiteY1" fmla="*/ 0 h 501650"/>
                    <a:gd name="connsiteX2" fmla="*/ 1574800 w 1574800"/>
                    <a:gd name="connsiteY2" fmla="*/ 73025 h 501650"/>
                    <a:gd name="connsiteX3" fmla="*/ 0 w 1574800"/>
                    <a:gd name="connsiteY3" fmla="*/ 501650 h 501650"/>
                    <a:gd name="connsiteX4" fmla="*/ 3175 w 1574800"/>
                    <a:gd name="connsiteY4" fmla="*/ 425450 h 501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4800" h="501650">
                      <a:moveTo>
                        <a:pt x="3175" y="425450"/>
                      </a:moveTo>
                      <a:lnTo>
                        <a:pt x="1574800" y="0"/>
                      </a:lnTo>
                      <a:lnTo>
                        <a:pt x="1574800" y="73025"/>
                      </a:lnTo>
                      <a:lnTo>
                        <a:pt x="0" y="501650"/>
                      </a:lnTo>
                      <a:lnTo>
                        <a:pt x="3175" y="42545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solidFill>
                    <a:srgbClr val="FF8000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cxnSp>
              <p:nvCxnSpPr>
                <p:cNvPr id="116" name="Straight Arrow Connector 115"/>
                <p:cNvCxnSpPr/>
                <p:nvPr/>
              </p:nvCxnSpPr>
              <p:spPr bwMode="auto">
                <a:xfrm flipH="1">
                  <a:off x="1259632" y="5983188"/>
                  <a:ext cx="1584176" cy="43204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</p:grpSp>
        <p:sp>
          <p:nvSpPr>
            <p:cNvPr id="183" name="TextBox 182"/>
            <p:cNvSpPr txBox="1"/>
            <p:nvPr/>
          </p:nvSpPr>
          <p:spPr>
            <a:xfrm>
              <a:off x="683568" y="2564904"/>
              <a:ext cx="902811" cy="3693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Eurostile"/>
                  <a:cs typeface="Eurostile"/>
                </a:rPr>
                <a:t>pipeline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2411760" y="2564904"/>
            <a:ext cx="1670932" cy="3744416"/>
            <a:chOff x="2411760" y="2564904"/>
            <a:chExt cx="1670932" cy="3744416"/>
          </a:xfrm>
        </p:grpSpPr>
        <p:grpSp>
          <p:nvGrpSpPr>
            <p:cNvPr id="144" name="Group 143"/>
            <p:cNvGrpSpPr/>
            <p:nvPr/>
          </p:nvGrpSpPr>
          <p:grpSpPr>
            <a:xfrm>
              <a:off x="2411760" y="2999581"/>
              <a:ext cx="1670932" cy="3309739"/>
              <a:chOff x="6285444" y="2969347"/>
              <a:chExt cx="1670932" cy="3309739"/>
            </a:xfrm>
          </p:grpSpPr>
          <p:grpSp>
            <p:nvGrpSpPr>
              <p:cNvPr id="145" name="Group 144"/>
              <p:cNvGrpSpPr/>
              <p:nvPr/>
            </p:nvGrpSpPr>
            <p:grpSpPr>
              <a:xfrm>
                <a:off x="6378401" y="4565253"/>
                <a:ext cx="1577975" cy="1312019"/>
                <a:chOff x="6378401" y="4565253"/>
                <a:chExt cx="1577975" cy="1312019"/>
              </a:xfrm>
            </p:grpSpPr>
            <p:sp>
              <p:nvSpPr>
                <p:cNvPr id="158" name="Freeform 157"/>
                <p:cNvSpPr/>
                <p:nvPr/>
              </p:nvSpPr>
              <p:spPr>
                <a:xfrm>
                  <a:off x="6379988" y="4638931"/>
                  <a:ext cx="1574800" cy="501650"/>
                </a:xfrm>
                <a:custGeom>
                  <a:avLst/>
                  <a:gdLst>
                    <a:gd name="connsiteX0" fmla="*/ 3175 w 1574800"/>
                    <a:gd name="connsiteY0" fmla="*/ 425450 h 501650"/>
                    <a:gd name="connsiteX1" fmla="*/ 1574800 w 1574800"/>
                    <a:gd name="connsiteY1" fmla="*/ 0 h 501650"/>
                    <a:gd name="connsiteX2" fmla="*/ 1574800 w 1574800"/>
                    <a:gd name="connsiteY2" fmla="*/ 73025 h 501650"/>
                    <a:gd name="connsiteX3" fmla="*/ 0 w 1574800"/>
                    <a:gd name="connsiteY3" fmla="*/ 501650 h 501650"/>
                    <a:gd name="connsiteX0" fmla="*/ 3175 w 1574800"/>
                    <a:gd name="connsiteY0" fmla="*/ 425450 h 501650"/>
                    <a:gd name="connsiteX1" fmla="*/ 1574800 w 1574800"/>
                    <a:gd name="connsiteY1" fmla="*/ 0 h 501650"/>
                    <a:gd name="connsiteX2" fmla="*/ 1574800 w 1574800"/>
                    <a:gd name="connsiteY2" fmla="*/ 73025 h 501650"/>
                    <a:gd name="connsiteX3" fmla="*/ 0 w 1574800"/>
                    <a:gd name="connsiteY3" fmla="*/ 501650 h 501650"/>
                    <a:gd name="connsiteX4" fmla="*/ 3175 w 1574800"/>
                    <a:gd name="connsiteY4" fmla="*/ 425450 h 501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4800" h="501650">
                      <a:moveTo>
                        <a:pt x="3175" y="425450"/>
                      </a:moveTo>
                      <a:lnTo>
                        <a:pt x="1574800" y="0"/>
                      </a:lnTo>
                      <a:lnTo>
                        <a:pt x="1574800" y="73025"/>
                      </a:lnTo>
                      <a:lnTo>
                        <a:pt x="0" y="501650"/>
                      </a:lnTo>
                      <a:lnTo>
                        <a:pt x="3175" y="425450"/>
                      </a:lnTo>
                      <a:close/>
                    </a:path>
                  </a:pathLst>
                </a:custGeom>
                <a:solidFill>
                  <a:srgbClr val="A3A3E1"/>
                </a:solidFill>
                <a:ln>
                  <a:solidFill>
                    <a:srgbClr val="FF8000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sp>
              <p:nvSpPr>
                <p:cNvPr id="159" name="Freeform 158"/>
                <p:cNvSpPr/>
                <p:nvPr/>
              </p:nvSpPr>
              <p:spPr>
                <a:xfrm>
                  <a:off x="6379988" y="5079693"/>
                  <a:ext cx="1574800" cy="501650"/>
                </a:xfrm>
                <a:custGeom>
                  <a:avLst/>
                  <a:gdLst>
                    <a:gd name="connsiteX0" fmla="*/ 3175 w 1574800"/>
                    <a:gd name="connsiteY0" fmla="*/ 425450 h 501650"/>
                    <a:gd name="connsiteX1" fmla="*/ 1574800 w 1574800"/>
                    <a:gd name="connsiteY1" fmla="*/ 0 h 501650"/>
                    <a:gd name="connsiteX2" fmla="*/ 1574800 w 1574800"/>
                    <a:gd name="connsiteY2" fmla="*/ 73025 h 501650"/>
                    <a:gd name="connsiteX3" fmla="*/ 0 w 1574800"/>
                    <a:gd name="connsiteY3" fmla="*/ 501650 h 501650"/>
                    <a:gd name="connsiteX0" fmla="*/ 3175 w 1574800"/>
                    <a:gd name="connsiteY0" fmla="*/ 425450 h 501650"/>
                    <a:gd name="connsiteX1" fmla="*/ 1574800 w 1574800"/>
                    <a:gd name="connsiteY1" fmla="*/ 0 h 501650"/>
                    <a:gd name="connsiteX2" fmla="*/ 1574800 w 1574800"/>
                    <a:gd name="connsiteY2" fmla="*/ 73025 h 501650"/>
                    <a:gd name="connsiteX3" fmla="*/ 0 w 1574800"/>
                    <a:gd name="connsiteY3" fmla="*/ 501650 h 501650"/>
                    <a:gd name="connsiteX4" fmla="*/ 3175 w 1574800"/>
                    <a:gd name="connsiteY4" fmla="*/ 425450 h 501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4800" h="501650">
                      <a:moveTo>
                        <a:pt x="3175" y="425450"/>
                      </a:moveTo>
                      <a:lnTo>
                        <a:pt x="1574800" y="0"/>
                      </a:lnTo>
                      <a:lnTo>
                        <a:pt x="1574800" y="73025"/>
                      </a:lnTo>
                      <a:lnTo>
                        <a:pt x="0" y="501650"/>
                      </a:lnTo>
                      <a:lnTo>
                        <a:pt x="3175" y="42545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solidFill>
                    <a:srgbClr val="FF8000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sp>
              <p:nvSpPr>
                <p:cNvPr id="160" name="Freeform 159"/>
                <p:cNvSpPr/>
                <p:nvPr/>
              </p:nvSpPr>
              <p:spPr>
                <a:xfrm>
                  <a:off x="6379988" y="5006015"/>
                  <a:ext cx="1574800" cy="501650"/>
                </a:xfrm>
                <a:custGeom>
                  <a:avLst/>
                  <a:gdLst>
                    <a:gd name="connsiteX0" fmla="*/ 3175 w 1574800"/>
                    <a:gd name="connsiteY0" fmla="*/ 425450 h 501650"/>
                    <a:gd name="connsiteX1" fmla="*/ 1574800 w 1574800"/>
                    <a:gd name="connsiteY1" fmla="*/ 0 h 501650"/>
                    <a:gd name="connsiteX2" fmla="*/ 1574800 w 1574800"/>
                    <a:gd name="connsiteY2" fmla="*/ 73025 h 501650"/>
                    <a:gd name="connsiteX3" fmla="*/ 0 w 1574800"/>
                    <a:gd name="connsiteY3" fmla="*/ 501650 h 501650"/>
                    <a:gd name="connsiteX0" fmla="*/ 3175 w 1574800"/>
                    <a:gd name="connsiteY0" fmla="*/ 425450 h 501650"/>
                    <a:gd name="connsiteX1" fmla="*/ 1574800 w 1574800"/>
                    <a:gd name="connsiteY1" fmla="*/ 0 h 501650"/>
                    <a:gd name="connsiteX2" fmla="*/ 1574800 w 1574800"/>
                    <a:gd name="connsiteY2" fmla="*/ 73025 h 501650"/>
                    <a:gd name="connsiteX3" fmla="*/ 0 w 1574800"/>
                    <a:gd name="connsiteY3" fmla="*/ 501650 h 501650"/>
                    <a:gd name="connsiteX4" fmla="*/ 3175 w 1574800"/>
                    <a:gd name="connsiteY4" fmla="*/ 425450 h 501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4800" h="501650">
                      <a:moveTo>
                        <a:pt x="3175" y="425450"/>
                      </a:moveTo>
                      <a:lnTo>
                        <a:pt x="1574800" y="0"/>
                      </a:lnTo>
                      <a:lnTo>
                        <a:pt x="1574800" y="73025"/>
                      </a:lnTo>
                      <a:lnTo>
                        <a:pt x="0" y="501650"/>
                      </a:lnTo>
                      <a:lnTo>
                        <a:pt x="3175" y="42545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>
                  <a:solidFill>
                    <a:srgbClr val="FF8000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sp>
              <p:nvSpPr>
                <p:cNvPr id="161" name="Freeform 160"/>
                <p:cNvSpPr/>
                <p:nvPr/>
              </p:nvSpPr>
              <p:spPr>
                <a:xfrm>
                  <a:off x="6379988" y="4565253"/>
                  <a:ext cx="1574800" cy="501650"/>
                </a:xfrm>
                <a:custGeom>
                  <a:avLst/>
                  <a:gdLst>
                    <a:gd name="connsiteX0" fmla="*/ 3175 w 1574800"/>
                    <a:gd name="connsiteY0" fmla="*/ 425450 h 501650"/>
                    <a:gd name="connsiteX1" fmla="*/ 1574800 w 1574800"/>
                    <a:gd name="connsiteY1" fmla="*/ 0 h 501650"/>
                    <a:gd name="connsiteX2" fmla="*/ 1574800 w 1574800"/>
                    <a:gd name="connsiteY2" fmla="*/ 73025 h 501650"/>
                    <a:gd name="connsiteX3" fmla="*/ 0 w 1574800"/>
                    <a:gd name="connsiteY3" fmla="*/ 501650 h 501650"/>
                    <a:gd name="connsiteX0" fmla="*/ 3175 w 1574800"/>
                    <a:gd name="connsiteY0" fmla="*/ 425450 h 501650"/>
                    <a:gd name="connsiteX1" fmla="*/ 1574800 w 1574800"/>
                    <a:gd name="connsiteY1" fmla="*/ 0 h 501650"/>
                    <a:gd name="connsiteX2" fmla="*/ 1574800 w 1574800"/>
                    <a:gd name="connsiteY2" fmla="*/ 73025 h 501650"/>
                    <a:gd name="connsiteX3" fmla="*/ 0 w 1574800"/>
                    <a:gd name="connsiteY3" fmla="*/ 501650 h 501650"/>
                    <a:gd name="connsiteX4" fmla="*/ 3175 w 1574800"/>
                    <a:gd name="connsiteY4" fmla="*/ 425450 h 501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4800" h="501650">
                      <a:moveTo>
                        <a:pt x="3175" y="425450"/>
                      </a:moveTo>
                      <a:lnTo>
                        <a:pt x="1574800" y="0"/>
                      </a:lnTo>
                      <a:lnTo>
                        <a:pt x="1574800" y="73025"/>
                      </a:lnTo>
                      <a:lnTo>
                        <a:pt x="0" y="501650"/>
                      </a:lnTo>
                      <a:lnTo>
                        <a:pt x="3175" y="42545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>
                  <a:solidFill>
                    <a:srgbClr val="FF8000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sp>
              <p:nvSpPr>
                <p:cNvPr id="162" name="Freeform 161"/>
                <p:cNvSpPr/>
                <p:nvPr/>
              </p:nvSpPr>
              <p:spPr>
                <a:xfrm>
                  <a:off x="6378401" y="5153372"/>
                  <a:ext cx="1577975" cy="723900"/>
                </a:xfrm>
                <a:custGeom>
                  <a:avLst/>
                  <a:gdLst>
                    <a:gd name="connsiteX0" fmla="*/ 0 w 1577975"/>
                    <a:gd name="connsiteY0" fmla="*/ 431800 h 723900"/>
                    <a:gd name="connsiteX1" fmla="*/ 1577975 w 1577975"/>
                    <a:gd name="connsiteY1" fmla="*/ 0 h 723900"/>
                    <a:gd name="connsiteX2" fmla="*/ 1568450 w 1577975"/>
                    <a:gd name="connsiteY2" fmla="*/ 292100 h 723900"/>
                    <a:gd name="connsiteX3" fmla="*/ 0 w 1577975"/>
                    <a:gd name="connsiteY3" fmla="*/ 723900 h 723900"/>
                    <a:gd name="connsiteX0" fmla="*/ 0 w 1577975"/>
                    <a:gd name="connsiteY0" fmla="*/ 431800 h 723900"/>
                    <a:gd name="connsiteX1" fmla="*/ 1577975 w 1577975"/>
                    <a:gd name="connsiteY1" fmla="*/ 0 h 723900"/>
                    <a:gd name="connsiteX2" fmla="*/ 1568450 w 1577975"/>
                    <a:gd name="connsiteY2" fmla="*/ 292100 h 723900"/>
                    <a:gd name="connsiteX3" fmla="*/ 0 w 1577975"/>
                    <a:gd name="connsiteY3" fmla="*/ 723900 h 723900"/>
                    <a:gd name="connsiteX4" fmla="*/ 0 w 1577975"/>
                    <a:gd name="connsiteY4" fmla="*/ 431800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7975" h="723900">
                      <a:moveTo>
                        <a:pt x="0" y="431800"/>
                      </a:moveTo>
                      <a:lnTo>
                        <a:pt x="1577975" y="0"/>
                      </a:lnTo>
                      <a:lnTo>
                        <a:pt x="1568450" y="292100"/>
                      </a:lnTo>
                      <a:lnTo>
                        <a:pt x="0" y="723900"/>
                      </a:lnTo>
                      <a:lnTo>
                        <a:pt x="0" y="43180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>
                  <a:solidFill>
                    <a:srgbClr val="FF8000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sp>
              <p:nvSpPr>
                <p:cNvPr id="163" name="Freeform 162"/>
                <p:cNvSpPr/>
                <p:nvPr/>
              </p:nvSpPr>
              <p:spPr>
                <a:xfrm>
                  <a:off x="6379988" y="4712609"/>
                  <a:ext cx="1574800" cy="501650"/>
                </a:xfrm>
                <a:custGeom>
                  <a:avLst/>
                  <a:gdLst>
                    <a:gd name="connsiteX0" fmla="*/ 3175 w 1574800"/>
                    <a:gd name="connsiteY0" fmla="*/ 425450 h 501650"/>
                    <a:gd name="connsiteX1" fmla="*/ 1574800 w 1574800"/>
                    <a:gd name="connsiteY1" fmla="*/ 0 h 501650"/>
                    <a:gd name="connsiteX2" fmla="*/ 1574800 w 1574800"/>
                    <a:gd name="connsiteY2" fmla="*/ 73025 h 501650"/>
                    <a:gd name="connsiteX3" fmla="*/ 0 w 1574800"/>
                    <a:gd name="connsiteY3" fmla="*/ 501650 h 501650"/>
                    <a:gd name="connsiteX0" fmla="*/ 3175 w 1574800"/>
                    <a:gd name="connsiteY0" fmla="*/ 425450 h 501650"/>
                    <a:gd name="connsiteX1" fmla="*/ 1574800 w 1574800"/>
                    <a:gd name="connsiteY1" fmla="*/ 0 h 501650"/>
                    <a:gd name="connsiteX2" fmla="*/ 1574800 w 1574800"/>
                    <a:gd name="connsiteY2" fmla="*/ 73025 h 501650"/>
                    <a:gd name="connsiteX3" fmla="*/ 0 w 1574800"/>
                    <a:gd name="connsiteY3" fmla="*/ 501650 h 501650"/>
                    <a:gd name="connsiteX4" fmla="*/ 3175 w 1574800"/>
                    <a:gd name="connsiteY4" fmla="*/ 425450 h 501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4800" h="501650">
                      <a:moveTo>
                        <a:pt x="3175" y="425450"/>
                      </a:moveTo>
                      <a:lnTo>
                        <a:pt x="1574800" y="0"/>
                      </a:lnTo>
                      <a:lnTo>
                        <a:pt x="1574800" y="73025"/>
                      </a:lnTo>
                      <a:lnTo>
                        <a:pt x="0" y="501650"/>
                      </a:lnTo>
                      <a:lnTo>
                        <a:pt x="3175" y="42545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>
                  <a:solidFill>
                    <a:srgbClr val="FF8000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sp>
              <p:nvSpPr>
                <p:cNvPr id="164" name="Freeform 163"/>
                <p:cNvSpPr/>
                <p:nvPr/>
              </p:nvSpPr>
              <p:spPr>
                <a:xfrm>
                  <a:off x="6378401" y="4786287"/>
                  <a:ext cx="1577975" cy="647700"/>
                </a:xfrm>
                <a:custGeom>
                  <a:avLst/>
                  <a:gdLst>
                    <a:gd name="connsiteX0" fmla="*/ 0 w 1577975"/>
                    <a:gd name="connsiteY0" fmla="*/ 434975 h 647700"/>
                    <a:gd name="connsiteX1" fmla="*/ 1577975 w 1577975"/>
                    <a:gd name="connsiteY1" fmla="*/ 0 h 647700"/>
                    <a:gd name="connsiteX2" fmla="*/ 1571625 w 1577975"/>
                    <a:gd name="connsiteY2" fmla="*/ 225425 h 647700"/>
                    <a:gd name="connsiteX3" fmla="*/ 0 w 1577975"/>
                    <a:gd name="connsiteY3" fmla="*/ 647700 h 647700"/>
                    <a:gd name="connsiteX0" fmla="*/ 0 w 1577975"/>
                    <a:gd name="connsiteY0" fmla="*/ 434975 h 647700"/>
                    <a:gd name="connsiteX1" fmla="*/ 1577975 w 1577975"/>
                    <a:gd name="connsiteY1" fmla="*/ 0 h 647700"/>
                    <a:gd name="connsiteX2" fmla="*/ 1571625 w 1577975"/>
                    <a:gd name="connsiteY2" fmla="*/ 225425 h 647700"/>
                    <a:gd name="connsiteX3" fmla="*/ 0 w 1577975"/>
                    <a:gd name="connsiteY3" fmla="*/ 647700 h 647700"/>
                    <a:gd name="connsiteX4" fmla="*/ 0 w 1577975"/>
                    <a:gd name="connsiteY4" fmla="*/ 434975 h 647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7975" h="647700">
                      <a:moveTo>
                        <a:pt x="0" y="434975"/>
                      </a:moveTo>
                      <a:lnTo>
                        <a:pt x="1577975" y="0"/>
                      </a:lnTo>
                      <a:lnTo>
                        <a:pt x="1571625" y="225425"/>
                      </a:lnTo>
                      <a:lnTo>
                        <a:pt x="0" y="647700"/>
                      </a:lnTo>
                      <a:lnTo>
                        <a:pt x="0" y="434975"/>
                      </a:lnTo>
                      <a:close/>
                    </a:path>
                  </a:pathLst>
                </a:custGeom>
                <a:solidFill>
                  <a:srgbClr val="A3A3E1"/>
                </a:solidFill>
                <a:ln>
                  <a:solidFill>
                    <a:srgbClr val="F99635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</p:grpSp>
          <p:grpSp>
            <p:nvGrpSpPr>
              <p:cNvPr id="146" name="Group 145"/>
              <p:cNvGrpSpPr/>
              <p:nvPr/>
            </p:nvGrpSpPr>
            <p:grpSpPr>
              <a:xfrm>
                <a:off x="6372200" y="3401395"/>
                <a:ext cx="1584176" cy="723900"/>
                <a:chOff x="1187624" y="4577308"/>
                <a:chExt cx="1584176" cy="723900"/>
              </a:xfrm>
            </p:grpSpPr>
            <p:sp>
              <p:nvSpPr>
                <p:cNvPr id="156" name="Freeform 155"/>
                <p:cNvSpPr/>
                <p:nvPr/>
              </p:nvSpPr>
              <p:spPr>
                <a:xfrm>
                  <a:off x="1193800" y="4577308"/>
                  <a:ext cx="1577975" cy="723900"/>
                </a:xfrm>
                <a:custGeom>
                  <a:avLst/>
                  <a:gdLst>
                    <a:gd name="connsiteX0" fmla="*/ 0 w 1577975"/>
                    <a:gd name="connsiteY0" fmla="*/ 431800 h 723900"/>
                    <a:gd name="connsiteX1" fmla="*/ 1577975 w 1577975"/>
                    <a:gd name="connsiteY1" fmla="*/ 0 h 723900"/>
                    <a:gd name="connsiteX2" fmla="*/ 1568450 w 1577975"/>
                    <a:gd name="connsiteY2" fmla="*/ 292100 h 723900"/>
                    <a:gd name="connsiteX3" fmla="*/ 0 w 1577975"/>
                    <a:gd name="connsiteY3" fmla="*/ 723900 h 723900"/>
                    <a:gd name="connsiteX0" fmla="*/ 0 w 1577975"/>
                    <a:gd name="connsiteY0" fmla="*/ 431800 h 723900"/>
                    <a:gd name="connsiteX1" fmla="*/ 1577975 w 1577975"/>
                    <a:gd name="connsiteY1" fmla="*/ 0 h 723900"/>
                    <a:gd name="connsiteX2" fmla="*/ 1568450 w 1577975"/>
                    <a:gd name="connsiteY2" fmla="*/ 292100 h 723900"/>
                    <a:gd name="connsiteX3" fmla="*/ 0 w 1577975"/>
                    <a:gd name="connsiteY3" fmla="*/ 723900 h 723900"/>
                    <a:gd name="connsiteX4" fmla="*/ 0 w 1577975"/>
                    <a:gd name="connsiteY4" fmla="*/ 431800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7975" h="723900">
                      <a:moveTo>
                        <a:pt x="0" y="431800"/>
                      </a:moveTo>
                      <a:lnTo>
                        <a:pt x="1577975" y="0"/>
                      </a:lnTo>
                      <a:lnTo>
                        <a:pt x="1568450" y="292100"/>
                      </a:lnTo>
                      <a:lnTo>
                        <a:pt x="0" y="723900"/>
                      </a:lnTo>
                      <a:lnTo>
                        <a:pt x="0" y="431800"/>
                      </a:lnTo>
                      <a:close/>
                    </a:path>
                  </a:pathLst>
                </a:custGeom>
                <a:solidFill>
                  <a:srgbClr val="FFCF01"/>
                </a:solidFill>
                <a:ln>
                  <a:solidFill>
                    <a:srgbClr val="FF8000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cxnSp>
              <p:nvCxnSpPr>
                <p:cNvPr id="157" name="Straight Arrow Connector 156"/>
                <p:cNvCxnSpPr/>
                <p:nvPr/>
              </p:nvCxnSpPr>
              <p:spPr bwMode="auto">
                <a:xfrm flipH="1">
                  <a:off x="1187624" y="4725144"/>
                  <a:ext cx="1584176" cy="43204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cxnSp>
            <p:nvCxnSpPr>
              <p:cNvPr id="147" name="Straight Arrow Connector 146"/>
              <p:cNvCxnSpPr/>
              <p:nvPr/>
            </p:nvCxnSpPr>
            <p:spPr bwMode="auto">
              <a:xfrm>
                <a:off x="6372200" y="4121475"/>
                <a:ext cx="1584176" cy="4320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CFFCC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2700000" algn="tl" rotWithShape="0">
                  <a:srgbClr val="000000"/>
                </a:outerShdw>
              </a:effectLst>
            </p:spPr>
          </p:cxnSp>
          <p:cxnSp>
            <p:nvCxnSpPr>
              <p:cNvPr id="148" name="Straight Arrow Connector 147"/>
              <p:cNvCxnSpPr/>
              <p:nvPr/>
            </p:nvCxnSpPr>
            <p:spPr bwMode="auto">
              <a:xfrm>
                <a:off x="6372200" y="4193483"/>
                <a:ext cx="1584176" cy="4320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2700000" algn="tl" rotWithShape="0">
                  <a:srgbClr val="000000"/>
                </a:outerShdw>
              </a:effectLst>
            </p:spPr>
          </p:cxnSp>
          <p:cxnSp>
            <p:nvCxnSpPr>
              <p:cNvPr id="149" name="Straight Arrow Connector 148"/>
              <p:cNvCxnSpPr/>
              <p:nvPr/>
            </p:nvCxnSpPr>
            <p:spPr bwMode="auto">
              <a:xfrm>
                <a:off x="6372200" y="4265491"/>
                <a:ext cx="1584176" cy="4320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2700000" algn="tl" rotWithShape="0">
                  <a:srgbClr val="000000"/>
                </a:outerShdw>
              </a:effectLst>
            </p:spPr>
          </p:cxnSp>
          <p:sp>
            <p:nvSpPr>
              <p:cNvPr id="150" name="Freeform 149"/>
              <p:cNvSpPr/>
              <p:nvPr/>
            </p:nvSpPr>
            <p:spPr>
              <a:xfrm>
                <a:off x="6285444" y="5345636"/>
                <a:ext cx="1668749" cy="933450"/>
              </a:xfrm>
              <a:custGeom>
                <a:avLst/>
                <a:gdLst>
                  <a:gd name="connsiteX0" fmla="*/ 116887 w 1691687"/>
                  <a:gd name="connsiteY0" fmla="*/ 431800 h 933450"/>
                  <a:gd name="connsiteX1" fmla="*/ 1691687 w 1691687"/>
                  <a:gd name="connsiteY1" fmla="*/ 0 h 933450"/>
                  <a:gd name="connsiteX2" fmla="*/ 1685337 w 1691687"/>
                  <a:gd name="connsiteY2" fmla="*/ 501650 h 933450"/>
                  <a:gd name="connsiteX3" fmla="*/ 116887 w 1691687"/>
                  <a:gd name="connsiteY3" fmla="*/ 933450 h 933450"/>
                  <a:gd name="connsiteX4" fmla="*/ 116887 w 1691687"/>
                  <a:gd name="connsiteY4" fmla="*/ 431800 h 933450"/>
                  <a:gd name="connsiteX0" fmla="*/ 93949 w 1668749"/>
                  <a:gd name="connsiteY0" fmla="*/ 431800 h 933450"/>
                  <a:gd name="connsiteX1" fmla="*/ 1668749 w 1668749"/>
                  <a:gd name="connsiteY1" fmla="*/ 0 h 933450"/>
                  <a:gd name="connsiteX2" fmla="*/ 1662399 w 1668749"/>
                  <a:gd name="connsiteY2" fmla="*/ 501650 h 933450"/>
                  <a:gd name="connsiteX3" fmla="*/ 93949 w 1668749"/>
                  <a:gd name="connsiteY3" fmla="*/ 933450 h 933450"/>
                  <a:gd name="connsiteX4" fmla="*/ 185389 w 1668749"/>
                  <a:gd name="connsiteY4" fmla="*/ 523240 h 93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8749" h="933450">
                    <a:moveTo>
                      <a:pt x="93949" y="431800"/>
                    </a:moveTo>
                    <a:cubicBezTo>
                      <a:pt x="356416" y="276225"/>
                      <a:pt x="1143816" y="143933"/>
                      <a:pt x="1668749" y="0"/>
                    </a:cubicBezTo>
                    <a:cubicBezTo>
                      <a:pt x="1666632" y="167217"/>
                      <a:pt x="1664516" y="334433"/>
                      <a:pt x="1662399" y="501650"/>
                    </a:cubicBezTo>
                    <a:lnTo>
                      <a:pt x="93949" y="933450"/>
                    </a:lnTo>
                    <a:cubicBezTo>
                      <a:pt x="92891" y="766233"/>
                      <a:pt x="-168518" y="587375"/>
                      <a:pt x="185389" y="523240"/>
                    </a:cubicBezTo>
                  </a:path>
                </a:pathLst>
              </a:custGeom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cxnSp>
            <p:nvCxnSpPr>
              <p:cNvPr id="151" name="Straight Arrow Connector 150"/>
              <p:cNvCxnSpPr/>
              <p:nvPr/>
            </p:nvCxnSpPr>
            <p:spPr bwMode="auto">
              <a:xfrm>
                <a:off x="6372200" y="2969347"/>
                <a:ext cx="1584176" cy="4320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2700000" algn="tl" rotWithShape="0">
                  <a:srgbClr val="000000"/>
                </a:outerShdw>
              </a:effectLst>
            </p:spPr>
          </p:cxnSp>
        </p:grpSp>
        <p:sp>
          <p:nvSpPr>
            <p:cNvPr id="184" name="TextBox 183"/>
            <p:cNvSpPr txBox="1"/>
            <p:nvPr/>
          </p:nvSpPr>
          <p:spPr>
            <a:xfrm>
              <a:off x="2707680" y="2564904"/>
              <a:ext cx="1031051" cy="3693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Eurostile"/>
                  <a:cs typeface="Eurostile"/>
                </a:rPr>
                <a:t>multiplex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4572000" y="2564904"/>
            <a:ext cx="1670932" cy="3744416"/>
            <a:chOff x="4572000" y="2564904"/>
            <a:chExt cx="1670932" cy="3744416"/>
          </a:xfrm>
        </p:grpSpPr>
        <p:grpSp>
          <p:nvGrpSpPr>
            <p:cNvPr id="123" name="Group 122"/>
            <p:cNvGrpSpPr/>
            <p:nvPr/>
          </p:nvGrpSpPr>
          <p:grpSpPr>
            <a:xfrm>
              <a:off x="4572000" y="2999581"/>
              <a:ext cx="1670932" cy="3309739"/>
              <a:chOff x="6285444" y="2969347"/>
              <a:chExt cx="1670932" cy="3309739"/>
            </a:xfrm>
          </p:grpSpPr>
          <p:grpSp>
            <p:nvGrpSpPr>
              <p:cNvPr id="124" name="Group 123"/>
              <p:cNvGrpSpPr/>
              <p:nvPr/>
            </p:nvGrpSpPr>
            <p:grpSpPr>
              <a:xfrm>
                <a:off x="6378401" y="4565253"/>
                <a:ext cx="1577975" cy="1312019"/>
                <a:chOff x="6378401" y="4565253"/>
                <a:chExt cx="1577975" cy="1312019"/>
              </a:xfrm>
            </p:grpSpPr>
            <p:sp>
              <p:nvSpPr>
                <p:cNvPr id="137" name="Freeform 136"/>
                <p:cNvSpPr/>
                <p:nvPr/>
              </p:nvSpPr>
              <p:spPr>
                <a:xfrm>
                  <a:off x="6379988" y="4638931"/>
                  <a:ext cx="1574800" cy="501650"/>
                </a:xfrm>
                <a:custGeom>
                  <a:avLst/>
                  <a:gdLst>
                    <a:gd name="connsiteX0" fmla="*/ 3175 w 1574800"/>
                    <a:gd name="connsiteY0" fmla="*/ 425450 h 501650"/>
                    <a:gd name="connsiteX1" fmla="*/ 1574800 w 1574800"/>
                    <a:gd name="connsiteY1" fmla="*/ 0 h 501650"/>
                    <a:gd name="connsiteX2" fmla="*/ 1574800 w 1574800"/>
                    <a:gd name="connsiteY2" fmla="*/ 73025 h 501650"/>
                    <a:gd name="connsiteX3" fmla="*/ 0 w 1574800"/>
                    <a:gd name="connsiteY3" fmla="*/ 501650 h 501650"/>
                    <a:gd name="connsiteX0" fmla="*/ 3175 w 1574800"/>
                    <a:gd name="connsiteY0" fmla="*/ 425450 h 501650"/>
                    <a:gd name="connsiteX1" fmla="*/ 1574800 w 1574800"/>
                    <a:gd name="connsiteY1" fmla="*/ 0 h 501650"/>
                    <a:gd name="connsiteX2" fmla="*/ 1574800 w 1574800"/>
                    <a:gd name="connsiteY2" fmla="*/ 73025 h 501650"/>
                    <a:gd name="connsiteX3" fmla="*/ 0 w 1574800"/>
                    <a:gd name="connsiteY3" fmla="*/ 501650 h 501650"/>
                    <a:gd name="connsiteX4" fmla="*/ 3175 w 1574800"/>
                    <a:gd name="connsiteY4" fmla="*/ 425450 h 501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4800" h="501650">
                      <a:moveTo>
                        <a:pt x="3175" y="425450"/>
                      </a:moveTo>
                      <a:lnTo>
                        <a:pt x="1574800" y="0"/>
                      </a:lnTo>
                      <a:lnTo>
                        <a:pt x="1574800" y="73025"/>
                      </a:lnTo>
                      <a:lnTo>
                        <a:pt x="0" y="501650"/>
                      </a:lnTo>
                      <a:lnTo>
                        <a:pt x="3175" y="42545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solidFill>
                    <a:srgbClr val="FF8000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sp>
              <p:nvSpPr>
                <p:cNvPr id="138" name="Freeform 137"/>
                <p:cNvSpPr/>
                <p:nvPr/>
              </p:nvSpPr>
              <p:spPr>
                <a:xfrm>
                  <a:off x="6379988" y="5079693"/>
                  <a:ext cx="1574800" cy="501650"/>
                </a:xfrm>
                <a:custGeom>
                  <a:avLst/>
                  <a:gdLst>
                    <a:gd name="connsiteX0" fmla="*/ 3175 w 1574800"/>
                    <a:gd name="connsiteY0" fmla="*/ 425450 h 501650"/>
                    <a:gd name="connsiteX1" fmla="*/ 1574800 w 1574800"/>
                    <a:gd name="connsiteY1" fmla="*/ 0 h 501650"/>
                    <a:gd name="connsiteX2" fmla="*/ 1574800 w 1574800"/>
                    <a:gd name="connsiteY2" fmla="*/ 73025 h 501650"/>
                    <a:gd name="connsiteX3" fmla="*/ 0 w 1574800"/>
                    <a:gd name="connsiteY3" fmla="*/ 501650 h 501650"/>
                    <a:gd name="connsiteX0" fmla="*/ 3175 w 1574800"/>
                    <a:gd name="connsiteY0" fmla="*/ 425450 h 501650"/>
                    <a:gd name="connsiteX1" fmla="*/ 1574800 w 1574800"/>
                    <a:gd name="connsiteY1" fmla="*/ 0 h 501650"/>
                    <a:gd name="connsiteX2" fmla="*/ 1574800 w 1574800"/>
                    <a:gd name="connsiteY2" fmla="*/ 73025 h 501650"/>
                    <a:gd name="connsiteX3" fmla="*/ 0 w 1574800"/>
                    <a:gd name="connsiteY3" fmla="*/ 501650 h 501650"/>
                    <a:gd name="connsiteX4" fmla="*/ 3175 w 1574800"/>
                    <a:gd name="connsiteY4" fmla="*/ 425450 h 501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4800" h="501650">
                      <a:moveTo>
                        <a:pt x="3175" y="425450"/>
                      </a:moveTo>
                      <a:lnTo>
                        <a:pt x="1574800" y="0"/>
                      </a:lnTo>
                      <a:lnTo>
                        <a:pt x="1574800" y="73025"/>
                      </a:lnTo>
                      <a:lnTo>
                        <a:pt x="0" y="501650"/>
                      </a:lnTo>
                      <a:lnTo>
                        <a:pt x="3175" y="425450"/>
                      </a:lnTo>
                      <a:close/>
                    </a:path>
                  </a:pathLst>
                </a:custGeom>
                <a:solidFill>
                  <a:srgbClr val="A3A3E1"/>
                </a:solidFill>
                <a:ln>
                  <a:solidFill>
                    <a:srgbClr val="FF8000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sp>
              <p:nvSpPr>
                <p:cNvPr id="139" name="Freeform 138"/>
                <p:cNvSpPr/>
                <p:nvPr/>
              </p:nvSpPr>
              <p:spPr>
                <a:xfrm>
                  <a:off x="6379988" y="5006015"/>
                  <a:ext cx="1574800" cy="501650"/>
                </a:xfrm>
                <a:custGeom>
                  <a:avLst/>
                  <a:gdLst>
                    <a:gd name="connsiteX0" fmla="*/ 3175 w 1574800"/>
                    <a:gd name="connsiteY0" fmla="*/ 425450 h 501650"/>
                    <a:gd name="connsiteX1" fmla="*/ 1574800 w 1574800"/>
                    <a:gd name="connsiteY1" fmla="*/ 0 h 501650"/>
                    <a:gd name="connsiteX2" fmla="*/ 1574800 w 1574800"/>
                    <a:gd name="connsiteY2" fmla="*/ 73025 h 501650"/>
                    <a:gd name="connsiteX3" fmla="*/ 0 w 1574800"/>
                    <a:gd name="connsiteY3" fmla="*/ 501650 h 501650"/>
                    <a:gd name="connsiteX0" fmla="*/ 3175 w 1574800"/>
                    <a:gd name="connsiteY0" fmla="*/ 425450 h 501650"/>
                    <a:gd name="connsiteX1" fmla="*/ 1574800 w 1574800"/>
                    <a:gd name="connsiteY1" fmla="*/ 0 h 501650"/>
                    <a:gd name="connsiteX2" fmla="*/ 1574800 w 1574800"/>
                    <a:gd name="connsiteY2" fmla="*/ 73025 h 501650"/>
                    <a:gd name="connsiteX3" fmla="*/ 0 w 1574800"/>
                    <a:gd name="connsiteY3" fmla="*/ 501650 h 501650"/>
                    <a:gd name="connsiteX4" fmla="*/ 3175 w 1574800"/>
                    <a:gd name="connsiteY4" fmla="*/ 425450 h 501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4800" h="501650">
                      <a:moveTo>
                        <a:pt x="3175" y="425450"/>
                      </a:moveTo>
                      <a:lnTo>
                        <a:pt x="1574800" y="0"/>
                      </a:lnTo>
                      <a:lnTo>
                        <a:pt x="1574800" y="73025"/>
                      </a:lnTo>
                      <a:lnTo>
                        <a:pt x="0" y="501650"/>
                      </a:lnTo>
                      <a:lnTo>
                        <a:pt x="3175" y="42545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>
                  <a:solidFill>
                    <a:srgbClr val="FF8000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6379988" y="4565253"/>
                  <a:ext cx="1574800" cy="501650"/>
                </a:xfrm>
                <a:custGeom>
                  <a:avLst/>
                  <a:gdLst>
                    <a:gd name="connsiteX0" fmla="*/ 3175 w 1574800"/>
                    <a:gd name="connsiteY0" fmla="*/ 425450 h 501650"/>
                    <a:gd name="connsiteX1" fmla="*/ 1574800 w 1574800"/>
                    <a:gd name="connsiteY1" fmla="*/ 0 h 501650"/>
                    <a:gd name="connsiteX2" fmla="*/ 1574800 w 1574800"/>
                    <a:gd name="connsiteY2" fmla="*/ 73025 h 501650"/>
                    <a:gd name="connsiteX3" fmla="*/ 0 w 1574800"/>
                    <a:gd name="connsiteY3" fmla="*/ 501650 h 501650"/>
                    <a:gd name="connsiteX0" fmla="*/ 3175 w 1574800"/>
                    <a:gd name="connsiteY0" fmla="*/ 425450 h 501650"/>
                    <a:gd name="connsiteX1" fmla="*/ 1574800 w 1574800"/>
                    <a:gd name="connsiteY1" fmla="*/ 0 h 501650"/>
                    <a:gd name="connsiteX2" fmla="*/ 1574800 w 1574800"/>
                    <a:gd name="connsiteY2" fmla="*/ 73025 h 501650"/>
                    <a:gd name="connsiteX3" fmla="*/ 0 w 1574800"/>
                    <a:gd name="connsiteY3" fmla="*/ 501650 h 501650"/>
                    <a:gd name="connsiteX4" fmla="*/ 3175 w 1574800"/>
                    <a:gd name="connsiteY4" fmla="*/ 425450 h 501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4800" h="501650">
                      <a:moveTo>
                        <a:pt x="3175" y="425450"/>
                      </a:moveTo>
                      <a:lnTo>
                        <a:pt x="1574800" y="0"/>
                      </a:lnTo>
                      <a:lnTo>
                        <a:pt x="1574800" y="73025"/>
                      </a:lnTo>
                      <a:lnTo>
                        <a:pt x="0" y="501650"/>
                      </a:lnTo>
                      <a:lnTo>
                        <a:pt x="3175" y="42545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>
                  <a:solidFill>
                    <a:srgbClr val="FF8000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sp>
              <p:nvSpPr>
                <p:cNvPr id="141" name="Freeform 140"/>
                <p:cNvSpPr/>
                <p:nvPr/>
              </p:nvSpPr>
              <p:spPr>
                <a:xfrm>
                  <a:off x="6378401" y="5153372"/>
                  <a:ext cx="1577975" cy="723900"/>
                </a:xfrm>
                <a:custGeom>
                  <a:avLst/>
                  <a:gdLst>
                    <a:gd name="connsiteX0" fmla="*/ 0 w 1577975"/>
                    <a:gd name="connsiteY0" fmla="*/ 431800 h 723900"/>
                    <a:gd name="connsiteX1" fmla="*/ 1577975 w 1577975"/>
                    <a:gd name="connsiteY1" fmla="*/ 0 h 723900"/>
                    <a:gd name="connsiteX2" fmla="*/ 1568450 w 1577975"/>
                    <a:gd name="connsiteY2" fmla="*/ 292100 h 723900"/>
                    <a:gd name="connsiteX3" fmla="*/ 0 w 1577975"/>
                    <a:gd name="connsiteY3" fmla="*/ 723900 h 723900"/>
                    <a:gd name="connsiteX0" fmla="*/ 0 w 1577975"/>
                    <a:gd name="connsiteY0" fmla="*/ 431800 h 723900"/>
                    <a:gd name="connsiteX1" fmla="*/ 1577975 w 1577975"/>
                    <a:gd name="connsiteY1" fmla="*/ 0 h 723900"/>
                    <a:gd name="connsiteX2" fmla="*/ 1568450 w 1577975"/>
                    <a:gd name="connsiteY2" fmla="*/ 292100 h 723900"/>
                    <a:gd name="connsiteX3" fmla="*/ 0 w 1577975"/>
                    <a:gd name="connsiteY3" fmla="*/ 723900 h 723900"/>
                    <a:gd name="connsiteX4" fmla="*/ 0 w 1577975"/>
                    <a:gd name="connsiteY4" fmla="*/ 431800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7975" h="723900">
                      <a:moveTo>
                        <a:pt x="0" y="431800"/>
                      </a:moveTo>
                      <a:lnTo>
                        <a:pt x="1577975" y="0"/>
                      </a:lnTo>
                      <a:lnTo>
                        <a:pt x="1568450" y="292100"/>
                      </a:lnTo>
                      <a:lnTo>
                        <a:pt x="0" y="723900"/>
                      </a:lnTo>
                      <a:lnTo>
                        <a:pt x="0" y="43180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>
                  <a:solidFill>
                    <a:srgbClr val="FF8000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sp>
              <p:nvSpPr>
                <p:cNvPr id="142" name="Freeform 141"/>
                <p:cNvSpPr/>
                <p:nvPr/>
              </p:nvSpPr>
              <p:spPr>
                <a:xfrm>
                  <a:off x="6379988" y="4712609"/>
                  <a:ext cx="1574800" cy="501650"/>
                </a:xfrm>
                <a:custGeom>
                  <a:avLst/>
                  <a:gdLst>
                    <a:gd name="connsiteX0" fmla="*/ 3175 w 1574800"/>
                    <a:gd name="connsiteY0" fmla="*/ 425450 h 501650"/>
                    <a:gd name="connsiteX1" fmla="*/ 1574800 w 1574800"/>
                    <a:gd name="connsiteY1" fmla="*/ 0 h 501650"/>
                    <a:gd name="connsiteX2" fmla="*/ 1574800 w 1574800"/>
                    <a:gd name="connsiteY2" fmla="*/ 73025 h 501650"/>
                    <a:gd name="connsiteX3" fmla="*/ 0 w 1574800"/>
                    <a:gd name="connsiteY3" fmla="*/ 501650 h 501650"/>
                    <a:gd name="connsiteX0" fmla="*/ 3175 w 1574800"/>
                    <a:gd name="connsiteY0" fmla="*/ 425450 h 501650"/>
                    <a:gd name="connsiteX1" fmla="*/ 1574800 w 1574800"/>
                    <a:gd name="connsiteY1" fmla="*/ 0 h 501650"/>
                    <a:gd name="connsiteX2" fmla="*/ 1574800 w 1574800"/>
                    <a:gd name="connsiteY2" fmla="*/ 73025 h 501650"/>
                    <a:gd name="connsiteX3" fmla="*/ 0 w 1574800"/>
                    <a:gd name="connsiteY3" fmla="*/ 501650 h 501650"/>
                    <a:gd name="connsiteX4" fmla="*/ 3175 w 1574800"/>
                    <a:gd name="connsiteY4" fmla="*/ 425450 h 501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4800" h="501650">
                      <a:moveTo>
                        <a:pt x="3175" y="425450"/>
                      </a:moveTo>
                      <a:lnTo>
                        <a:pt x="1574800" y="0"/>
                      </a:lnTo>
                      <a:lnTo>
                        <a:pt x="1574800" y="73025"/>
                      </a:lnTo>
                      <a:lnTo>
                        <a:pt x="0" y="501650"/>
                      </a:lnTo>
                      <a:lnTo>
                        <a:pt x="3175" y="42545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>
                  <a:solidFill>
                    <a:srgbClr val="FF8000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sp>
              <p:nvSpPr>
                <p:cNvPr id="143" name="Freeform 142"/>
                <p:cNvSpPr/>
                <p:nvPr/>
              </p:nvSpPr>
              <p:spPr>
                <a:xfrm>
                  <a:off x="6378401" y="4786287"/>
                  <a:ext cx="1577975" cy="647700"/>
                </a:xfrm>
                <a:custGeom>
                  <a:avLst/>
                  <a:gdLst>
                    <a:gd name="connsiteX0" fmla="*/ 0 w 1577975"/>
                    <a:gd name="connsiteY0" fmla="*/ 434975 h 647700"/>
                    <a:gd name="connsiteX1" fmla="*/ 1577975 w 1577975"/>
                    <a:gd name="connsiteY1" fmla="*/ 0 h 647700"/>
                    <a:gd name="connsiteX2" fmla="*/ 1571625 w 1577975"/>
                    <a:gd name="connsiteY2" fmla="*/ 225425 h 647700"/>
                    <a:gd name="connsiteX3" fmla="*/ 0 w 1577975"/>
                    <a:gd name="connsiteY3" fmla="*/ 647700 h 647700"/>
                    <a:gd name="connsiteX0" fmla="*/ 0 w 1577975"/>
                    <a:gd name="connsiteY0" fmla="*/ 434975 h 647700"/>
                    <a:gd name="connsiteX1" fmla="*/ 1577975 w 1577975"/>
                    <a:gd name="connsiteY1" fmla="*/ 0 h 647700"/>
                    <a:gd name="connsiteX2" fmla="*/ 1571625 w 1577975"/>
                    <a:gd name="connsiteY2" fmla="*/ 225425 h 647700"/>
                    <a:gd name="connsiteX3" fmla="*/ 0 w 1577975"/>
                    <a:gd name="connsiteY3" fmla="*/ 647700 h 647700"/>
                    <a:gd name="connsiteX4" fmla="*/ 0 w 1577975"/>
                    <a:gd name="connsiteY4" fmla="*/ 434975 h 647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7975" h="647700">
                      <a:moveTo>
                        <a:pt x="0" y="434975"/>
                      </a:moveTo>
                      <a:lnTo>
                        <a:pt x="1577975" y="0"/>
                      </a:lnTo>
                      <a:lnTo>
                        <a:pt x="1571625" y="225425"/>
                      </a:lnTo>
                      <a:lnTo>
                        <a:pt x="0" y="647700"/>
                      </a:lnTo>
                      <a:lnTo>
                        <a:pt x="0" y="434975"/>
                      </a:lnTo>
                      <a:close/>
                    </a:path>
                  </a:pathLst>
                </a:custGeom>
                <a:solidFill>
                  <a:srgbClr val="A3A3E1"/>
                </a:solidFill>
                <a:ln>
                  <a:solidFill>
                    <a:srgbClr val="F99635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</p:grpSp>
          <p:grpSp>
            <p:nvGrpSpPr>
              <p:cNvPr id="125" name="Group 124"/>
              <p:cNvGrpSpPr/>
              <p:nvPr/>
            </p:nvGrpSpPr>
            <p:grpSpPr>
              <a:xfrm>
                <a:off x="6372200" y="3401395"/>
                <a:ext cx="1584176" cy="723900"/>
                <a:chOff x="1187624" y="4577308"/>
                <a:chExt cx="1584176" cy="723900"/>
              </a:xfrm>
            </p:grpSpPr>
            <p:sp>
              <p:nvSpPr>
                <p:cNvPr id="135" name="Freeform 134"/>
                <p:cNvSpPr/>
                <p:nvPr/>
              </p:nvSpPr>
              <p:spPr>
                <a:xfrm>
                  <a:off x="1193800" y="4577308"/>
                  <a:ext cx="1577975" cy="723900"/>
                </a:xfrm>
                <a:custGeom>
                  <a:avLst/>
                  <a:gdLst>
                    <a:gd name="connsiteX0" fmla="*/ 0 w 1577975"/>
                    <a:gd name="connsiteY0" fmla="*/ 431800 h 723900"/>
                    <a:gd name="connsiteX1" fmla="*/ 1577975 w 1577975"/>
                    <a:gd name="connsiteY1" fmla="*/ 0 h 723900"/>
                    <a:gd name="connsiteX2" fmla="*/ 1568450 w 1577975"/>
                    <a:gd name="connsiteY2" fmla="*/ 292100 h 723900"/>
                    <a:gd name="connsiteX3" fmla="*/ 0 w 1577975"/>
                    <a:gd name="connsiteY3" fmla="*/ 723900 h 723900"/>
                    <a:gd name="connsiteX0" fmla="*/ 0 w 1577975"/>
                    <a:gd name="connsiteY0" fmla="*/ 431800 h 723900"/>
                    <a:gd name="connsiteX1" fmla="*/ 1577975 w 1577975"/>
                    <a:gd name="connsiteY1" fmla="*/ 0 h 723900"/>
                    <a:gd name="connsiteX2" fmla="*/ 1568450 w 1577975"/>
                    <a:gd name="connsiteY2" fmla="*/ 292100 h 723900"/>
                    <a:gd name="connsiteX3" fmla="*/ 0 w 1577975"/>
                    <a:gd name="connsiteY3" fmla="*/ 723900 h 723900"/>
                    <a:gd name="connsiteX4" fmla="*/ 0 w 1577975"/>
                    <a:gd name="connsiteY4" fmla="*/ 431800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7975" h="723900">
                      <a:moveTo>
                        <a:pt x="0" y="431800"/>
                      </a:moveTo>
                      <a:lnTo>
                        <a:pt x="1577975" y="0"/>
                      </a:lnTo>
                      <a:lnTo>
                        <a:pt x="1568450" y="292100"/>
                      </a:lnTo>
                      <a:lnTo>
                        <a:pt x="0" y="723900"/>
                      </a:lnTo>
                      <a:lnTo>
                        <a:pt x="0" y="431800"/>
                      </a:lnTo>
                      <a:close/>
                    </a:path>
                  </a:pathLst>
                </a:custGeom>
                <a:solidFill>
                  <a:srgbClr val="FFCF01"/>
                </a:solidFill>
                <a:ln>
                  <a:solidFill>
                    <a:srgbClr val="FF8000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cxnSp>
              <p:nvCxnSpPr>
                <p:cNvPr id="136" name="Straight Arrow Connector 135"/>
                <p:cNvCxnSpPr/>
                <p:nvPr/>
              </p:nvCxnSpPr>
              <p:spPr bwMode="auto">
                <a:xfrm flipH="1">
                  <a:off x="1187624" y="4725144"/>
                  <a:ext cx="1584176" cy="43204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cxnSp>
            <p:nvCxnSpPr>
              <p:cNvPr id="126" name="Straight Arrow Connector 125"/>
              <p:cNvCxnSpPr/>
              <p:nvPr/>
            </p:nvCxnSpPr>
            <p:spPr bwMode="auto">
              <a:xfrm>
                <a:off x="6372200" y="4121475"/>
                <a:ext cx="1584176" cy="4320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CFFCC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2700000" algn="tl" rotWithShape="0">
                  <a:srgbClr val="000000"/>
                </a:outerShdw>
              </a:effectLst>
            </p:spPr>
          </p:cxnSp>
          <p:cxnSp>
            <p:nvCxnSpPr>
              <p:cNvPr id="127" name="Straight Arrow Connector 126"/>
              <p:cNvCxnSpPr/>
              <p:nvPr/>
            </p:nvCxnSpPr>
            <p:spPr bwMode="auto">
              <a:xfrm>
                <a:off x="6372200" y="4193483"/>
                <a:ext cx="1584176" cy="4320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2700000" algn="tl" rotWithShape="0">
                  <a:srgbClr val="000000"/>
                </a:outerShdw>
              </a:effectLst>
            </p:spPr>
          </p:cxnSp>
          <p:cxnSp>
            <p:nvCxnSpPr>
              <p:cNvPr id="128" name="Straight Arrow Connector 127"/>
              <p:cNvCxnSpPr/>
              <p:nvPr/>
            </p:nvCxnSpPr>
            <p:spPr bwMode="auto">
              <a:xfrm>
                <a:off x="6372200" y="4265491"/>
                <a:ext cx="1584176" cy="4320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2700000" algn="tl" rotWithShape="0">
                  <a:srgbClr val="000000"/>
                </a:outerShdw>
              </a:effectLst>
            </p:spPr>
          </p:cxnSp>
          <p:sp>
            <p:nvSpPr>
              <p:cNvPr id="129" name="Freeform 128"/>
              <p:cNvSpPr/>
              <p:nvPr/>
            </p:nvSpPr>
            <p:spPr>
              <a:xfrm>
                <a:off x="6285444" y="5345636"/>
                <a:ext cx="1668749" cy="933450"/>
              </a:xfrm>
              <a:custGeom>
                <a:avLst/>
                <a:gdLst>
                  <a:gd name="connsiteX0" fmla="*/ 116887 w 1691687"/>
                  <a:gd name="connsiteY0" fmla="*/ 431800 h 933450"/>
                  <a:gd name="connsiteX1" fmla="*/ 1691687 w 1691687"/>
                  <a:gd name="connsiteY1" fmla="*/ 0 h 933450"/>
                  <a:gd name="connsiteX2" fmla="*/ 1685337 w 1691687"/>
                  <a:gd name="connsiteY2" fmla="*/ 501650 h 933450"/>
                  <a:gd name="connsiteX3" fmla="*/ 116887 w 1691687"/>
                  <a:gd name="connsiteY3" fmla="*/ 933450 h 933450"/>
                  <a:gd name="connsiteX4" fmla="*/ 116887 w 1691687"/>
                  <a:gd name="connsiteY4" fmla="*/ 431800 h 933450"/>
                  <a:gd name="connsiteX0" fmla="*/ 93949 w 1668749"/>
                  <a:gd name="connsiteY0" fmla="*/ 431800 h 933450"/>
                  <a:gd name="connsiteX1" fmla="*/ 1668749 w 1668749"/>
                  <a:gd name="connsiteY1" fmla="*/ 0 h 933450"/>
                  <a:gd name="connsiteX2" fmla="*/ 1662399 w 1668749"/>
                  <a:gd name="connsiteY2" fmla="*/ 501650 h 933450"/>
                  <a:gd name="connsiteX3" fmla="*/ 93949 w 1668749"/>
                  <a:gd name="connsiteY3" fmla="*/ 933450 h 933450"/>
                  <a:gd name="connsiteX4" fmla="*/ 185389 w 1668749"/>
                  <a:gd name="connsiteY4" fmla="*/ 523240 h 93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8749" h="933450">
                    <a:moveTo>
                      <a:pt x="93949" y="431800"/>
                    </a:moveTo>
                    <a:cubicBezTo>
                      <a:pt x="356416" y="276225"/>
                      <a:pt x="1143816" y="143933"/>
                      <a:pt x="1668749" y="0"/>
                    </a:cubicBezTo>
                    <a:cubicBezTo>
                      <a:pt x="1666632" y="167217"/>
                      <a:pt x="1664516" y="334433"/>
                      <a:pt x="1662399" y="501650"/>
                    </a:cubicBezTo>
                    <a:lnTo>
                      <a:pt x="93949" y="933450"/>
                    </a:lnTo>
                    <a:cubicBezTo>
                      <a:pt x="92891" y="766233"/>
                      <a:pt x="-168518" y="587375"/>
                      <a:pt x="185389" y="523240"/>
                    </a:cubicBezTo>
                  </a:path>
                </a:pathLst>
              </a:custGeom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cxnSp>
            <p:nvCxnSpPr>
              <p:cNvPr id="130" name="Straight Arrow Connector 129"/>
              <p:cNvCxnSpPr/>
              <p:nvPr/>
            </p:nvCxnSpPr>
            <p:spPr bwMode="auto">
              <a:xfrm>
                <a:off x="6372200" y="2969347"/>
                <a:ext cx="1584176" cy="4320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2700000" algn="tl" rotWithShape="0">
                  <a:srgbClr val="000000"/>
                </a:outerShdw>
              </a:effectLst>
            </p:spPr>
          </p:cxnSp>
        </p:grpSp>
        <p:sp>
          <p:nvSpPr>
            <p:cNvPr id="185" name="TextBox 184"/>
            <p:cNvSpPr txBox="1"/>
            <p:nvPr/>
          </p:nvSpPr>
          <p:spPr>
            <a:xfrm>
              <a:off x="4860032" y="2564904"/>
              <a:ext cx="1323387" cy="3693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Eurostile"/>
                  <a:cs typeface="Eurostile"/>
                </a:rPr>
                <a:t>server push</a:t>
              </a: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5796136" y="3429000"/>
            <a:ext cx="3193529" cy="2257425"/>
            <a:chOff x="5796136" y="3429000"/>
            <a:chExt cx="3193529" cy="2257425"/>
          </a:xfrm>
        </p:grpSpPr>
        <p:grpSp>
          <p:nvGrpSpPr>
            <p:cNvPr id="178" name="Group 177"/>
            <p:cNvGrpSpPr/>
            <p:nvPr/>
          </p:nvGrpSpPr>
          <p:grpSpPr>
            <a:xfrm>
              <a:off x="5796136" y="3429000"/>
              <a:ext cx="3168352" cy="2232248"/>
              <a:chOff x="5796136" y="3429000"/>
              <a:chExt cx="3168352" cy="2232248"/>
            </a:xfrm>
          </p:grpSpPr>
          <p:sp>
            <p:nvSpPr>
              <p:cNvPr id="166" name="Rectangle 165"/>
              <p:cNvSpPr>
                <a:spLocks/>
              </p:cNvSpPr>
              <p:nvPr/>
            </p:nvSpPr>
            <p:spPr>
              <a:xfrm>
                <a:off x="5796136" y="4365104"/>
                <a:ext cx="576064" cy="576064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cxnSp>
            <p:nvCxnSpPr>
              <p:cNvPr id="168" name="Straight Connector 167"/>
              <p:cNvCxnSpPr/>
              <p:nvPr/>
            </p:nvCxnSpPr>
            <p:spPr bwMode="auto">
              <a:xfrm flipV="1">
                <a:off x="5796136" y="3429000"/>
                <a:ext cx="936104" cy="93610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69" name="Straight Connector 168"/>
              <p:cNvCxnSpPr/>
              <p:nvPr/>
            </p:nvCxnSpPr>
            <p:spPr bwMode="auto">
              <a:xfrm>
                <a:off x="5796136" y="4941168"/>
                <a:ext cx="936104" cy="72008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72" name="Straight Connector 171"/>
              <p:cNvCxnSpPr/>
              <p:nvPr/>
            </p:nvCxnSpPr>
            <p:spPr bwMode="auto">
              <a:xfrm>
                <a:off x="6372200" y="4941168"/>
                <a:ext cx="2592288" cy="72008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75" name="Straight Connector 174"/>
              <p:cNvCxnSpPr/>
              <p:nvPr/>
            </p:nvCxnSpPr>
            <p:spPr bwMode="auto">
              <a:xfrm flipV="1">
                <a:off x="6372200" y="3429000"/>
                <a:ext cx="2592288" cy="93610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  <p:pic>
          <p:nvPicPr>
            <p:cNvPr id="165" name="Picture 164" descr="Untitled.tif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27" r="17708"/>
            <a:stretch/>
          </p:blipFill>
          <p:spPr>
            <a:xfrm>
              <a:off x="6732240" y="3429000"/>
              <a:ext cx="2257425" cy="2257425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0481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SMTP and MIME</a:t>
            </a:r>
          </a:p>
          <a:p>
            <a:r>
              <a:rPr lang="en-US" dirty="0" smtClean="0"/>
              <a:t>Simple mail transfer protocol</a:t>
            </a:r>
          </a:p>
          <a:p>
            <a:r>
              <a:rPr lang="en-US" dirty="0" smtClean="0"/>
              <a:t>Multipurpose Internet mail extensions</a:t>
            </a:r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ctrTitle"/>
          </p:nvPr>
        </p:nvSpPr>
        <p:spPr>
          <a:xfrm>
            <a:off x="638175" y="1628800"/>
            <a:ext cx="7772400" cy="146208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Application layer</a:t>
            </a:r>
            <a:br>
              <a:rPr lang="en-US" dirty="0" smtClean="0"/>
            </a:br>
            <a:r>
              <a:rPr lang="en-US" sz="2400" i="1" dirty="0" smtClean="0"/>
              <a:t>in the TCP/IP stack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78071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Mail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 </a:t>
            </a:r>
            <a:r>
              <a:rPr lang="en-US" dirty="0" smtClean="0"/>
              <a:t>components</a:t>
            </a:r>
            <a:endParaRPr lang="en-US" dirty="0"/>
          </a:p>
          <a:p>
            <a:pPr lvl="1"/>
            <a:r>
              <a:rPr lang="en-US" dirty="0"/>
              <a:t>“mail </a:t>
            </a:r>
            <a:r>
              <a:rPr lang="en-US" dirty="0" smtClean="0"/>
              <a:t>clients”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3366FF"/>
                </a:solidFill>
              </a:rPr>
              <a:t>Message </a:t>
            </a:r>
            <a:r>
              <a:rPr lang="en-US" dirty="0">
                <a:solidFill>
                  <a:srgbClr val="3366FF"/>
                </a:solidFill>
              </a:rPr>
              <a:t>User Agents (MUAs)</a:t>
            </a:r>
          </a:p>
          <a:p>
            <a:pPr lvl="1"/>
            <a:r>
              <a:rPr lang="en-US" dirty="0"/>
              <a:t>“mail servers</a:t>
            </a:r>
            <a:r>
              <a:rPr lang="en-US" dirty="0" smtClean="0"/>
              <a:t>”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3366FF"/>
                </a:solidFill>
              </a:rPr>
              <a:t>Message </a:t>
            </a:r>
            <a:r>
              <a:rPr lang="en-US" dirty="0">
                <a:solidFill>
                  <a:srgbClr val="3366FF"/>
                </a:solidFill>
              </a:rPr>
              <a:t>Submission / Transfer / Delivery Agents (MSA, MTA, MDA)</a:t>
            </a:r>
          </a:p>
          <a:p>
            <a:pPr lvl="2"/>
            <a:r>
              <a:rPr lang="en-US" dirty="0"/>
              <a:t>often realized as one component </a:t>
            </a:r>
            <a:r>
              <a:rPr lang="en-US" dirty="0" smtClean="0"/>
              <a:t>called</a:t>
            </a:r>
            <a:br>
              <a:rPr lang="en-US" dirty="0" smtClean="0"/>
            </a:br>
            <a:r>
              <a:rPr lang="en-US" dirty="0" smtClean="0">
                <a:solidFill>
                  <a:srgbClr val="3366FF"/>
                </a:solidFill>
              </a:rPr>
              <a:t>Message </a:t>
            </a:r>
            <a:r>
              <a:rPr lang="en-US" dirty="0">
                <a:solidFill>
                  <a:srgbClr val="3366FF"/>
                </a:solidFill>
              </a:rPr>
              <a:t>Handling Service (MHS</a:t>
            </a:r>
            <a:r>
              <a:rPr lang="en-US" dirty="0" smtClean="0">
                <a:solidFill>
                  <a:srgbClr val="3366FF"/>
                </a:solidFill>
              </a:rPr>
              <a:t>)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 smtClean="0"/>
              <a:t>MUA</a:t>
            </a:r>
            <a:endParaRPr lang="en-US" dirty="0"/>
          </a:p>
          <a:p>
            <a:pPr lvl="1"/>
            <a:r>
              <a:rPr lang="en-US" dirty="0"/>
              <a:t>a.k.a. “mail reader”</a:t>
            </a:r>
          </a:p>
          <a:p>
            <a:pPr lvl="1"/>
            <a:r>
              <a:rPr lang="en-US" dirty="0"/>
              <a:t>composing, editing, reading mail messages</a:t>
            </a:r>
          </a:p>
          <a:p>
            <a:pPr lvl="1"/>
            <a:r>
              <a:rPr lang="en-US" dirty="0"/>
              <a:t>outgoing, incoming messages stored on server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954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9" name="Straight Arrow Connector 158"/>
          <p:cNvCxnSpPr>
            <a:stCxn id="3" idx="0"/>
            <a:endCxn id="145" idx="3"/>
          </p:cNvCxnSpPr>
          <p:nvPr/>
        </p:nvCxnSpPr>
        <p:spPr bwMode="auto">
          <a:xfrm rot="16200000" flipV="1">
            <a:off x="5532442" y="3044832"/>
            <a:ext cx="4032239" cy="1200594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56" name="Straight Arrow Connector 155"/>
          <p:cNvCxnSpPr>
            <a:stCxn id="3" idx="0"/>
            <a:endCxn id="144" idx="2"/>
          </p:cNvCxnSpPr>
          <p:nvPr/>
        </p:nvCxnSpPr>
        <p:spPr bwMode="auto">
          <a:xfrm flipV="1">
            <a:off x="8148858" y="3069377"/>
            <a:ext cx="455590" cy="25918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/>
                <a:cs typeface="Arial"/>
              </a:rPr>
              <a:t>Electronic Mail: mail servers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0" y="866775"/>
            <a:ext cx="4932040" cy="5648325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Mail Servers </a:t>
            </a:r>
          </a:p>
          <a:p>
            <a:r>
              <a:rPr lang="en-US" sz="2000" i="1" dirty="0">
                <a:solidFill>
                  <a:srgbClr val="000000"/>
                </a:solidFill>
                <a:latin typeface="Arial"/>
                <a:cs typeface="Arial"/>
              </a:rPr>
              <a:t>mailbox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contains incoming messages (yet to be read) for user</a:t>
            </a:r>
          </a:p>
          <a:p>
            <a:r>
              <a:rPr lang="en-US" sz="2000" i="1" dirty="0">
                <a:solidFill>
                  <a:srgbClr val="000000"/>
                </a:solidFill>
                <a:latin typeface="Arial"/>
                <a:cs typeface="Arial"/>
              </a:rPr>
              <a:t>message queue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of outgoing (to be sent) mail messages</a:t>
            </a:r>
          </a:p>
          <a:p>
            <a:endParaRPr lang="en-US" sz="2000" dirty="0" smtClean="0">
              <a:solidFill>
                <a:schemeClr val="accent2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Simple Mail Transfer Protocol (SMTP)</a:t>
            </a:r>
            <a:endParaRPr lang="en-US" sz="2400" dirty="0"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between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mail servers to send email messages</a:t>
            </a:r>
          </a:p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client: sending mail server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server: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receiving mail server</a:t>
            </a:r>
          </a:p>
        </p:txBody>
      </p:sp>
      <p:grpSp>
        <p:nvGrpSpPr>
          <p:cNvPr id="59392" name="Group 59391"/>
          <p:cNvGrpSpPr/>
          <p:nvPr/>
        </p:nvGrpSpPr>
        <p:grpSpPr>
          <a:xfrm>
            <a:off x="7061646" y="647725"/>
            <a:ext cx="1839367" cy="981075"/>
            <a:chOff x="7061646" y="647725"/>
            <a:chExt cx="1839367" cy="981075"/>
          </a:xfrm>
        </p:grpSpPr>
        <p:sp>
          <p:nvSpPr>
            <p:cNvPr id="127" name="Rectangle 280"/>
            <p:cNvSpPr>
              <a:spLocks noChangeArrowheads="1"/>
            </p:cNvSpPr>
            <p:nvPr/>
          </p:nvSpPr>
          <p:spPr bwMode="auto">
            <a:xfrm>
              <a:off x="7061646" y="647725"/>
              <a:ext cx="1828800" cy="9810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latin typeface="Arial"/>
                <a:cs typeface="Arial"/>
              </a:endParaRPr>
            </a:p>
          </p:txBody>
        </p:sp>
        <p:grpSp>
          <p:nvGrpSpPr>
            <p:cNvPr id="128" name="Group 279"/>
            <p:cNvGrpSpPr>
              <a:grpSpLocks/>
            </p:cNvGrpSpPr>
            <p:nvPr/>
          </p:nvGrpSpPr>
          <p:grpSpPr bwMode="auto">
            <a:xfrm>
              <a:off x="7164288" y="692696"/>
              <a:ext cx="1736725" cy="927100"/>
              <a:chOff x="4458" y="3335"/>
              <a:chExt cx="1094" cy="584"/>
            </a:xfrm>
          </p:grpSpPr>
          <p:sp>
            <p:nvSpPr>
              <p:cNvPr id="129" name="Text Box 263"/>
              <p:cNvSpPr txBox="1">
                <a:spLocks noChangeArrowheads="1"/>
              </p:cNvSpPr>
              <p:nvPr/>
            </p:nvSpPr>
            <p:spPr bwMode="auto">
              <a:xfrm>
                <a:off x="4666" y="3725"/>
                <a:ext cx="757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Arial"/>
                    <a:cs typeface="Arial"/>
                  </a:rPr>
                  <a:t>user mailbox</a:t>
                </a:r>
                <a:endParaRPr lang="en-US" sz="1800" dirty="0">
                  <a:latin typeface="Arial"/>
                  <a:cs typeface="Arial"/>
                </a:endParaRPr>
              </a:p>
            </p:txBody>
          </p:sp>
          <p:grpSp>
            <p:nvGrpSpPr>
              <p:cNvPr id="130" name="Group 278"/>
              <p:cNvGrpSpPr>
                <a:grpSpLocks/>
              </p:cNvGrpSpPr>
              <p:nvPr/>
            </p:nvGrpSpPr>
            <p:grpSpPr bwMode="auto">
              <a:xfrm>
                <a:off x="4458" y="3408"/>
                <a:ext cx="450" cy="120"/>
                <a:chOff x="4314" y="3444"/>
                <a:chExt cx="450" cy="120"/>
              </a:xfrm>
            </p:grpSpPr>
            <p:sp>
              <p:nvSpPr>
                <p:cNvPr id="133" name="Rectangle 264"/>
                <p:cNvSpPr>
                  <a:spLocks noChangeArrowheads="1"/>
                </p:cNvSpPr>
                <p:nvPr/>
              </p:nvSpPr>
              <p:spPr bwMode="auto">
                <a:xfrm>
                  <a:off x="4314" y="3444"/>
                  <a:ext cx="450" cy="120"/>
                </a:xfrm>
                <a:prstGeom prst="rect">
                  <a:avLst/>
                </a:prstGeom>
                <a:solidFill>
                  <a:srgbClr val="00FF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>
                    <a:latin typeface="Arial"/>
                    <a:cs typeface="Arial"/>
                  </a:endParaRPr>
                </a:p>
              </p:txBody>
            </p:sp>
            <p:sp>
              <p:nvSpPr>
                <p:cNvPr id="134" name="Line 265"/>
                <p:cNvSpPr>
                  <a:spLocks noChangeShapeType="1"/>
                </p:cNvSpPr>
                <p:nvPr/>
              </p:nvSpPr>
              <p:spPr bwMode="auto">
                <a:xfrm>
                  <a:off x="4363" y="3472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>
                    <a:latin typeface="Arial"/>
                    <a:cs typeface="Arial"/>
                  </a:endParaRPr>
                </a:p>
              </p:txBody>
            </p:sp>
            <p:sp>
              <p:nvSpPr>
                <p:cNvPr id="135" name="Line 266"/>
                <p:cNvSpPr>
                  <a:spLocks noChangeShapeType="1"/>
                </p:cNvSpPr>
                <p:nvPr/>
              </p:nvSpPr>
              <p:spPr bwMode="auto">
                <a:xfrm flipH="1">
                  <a:off x="4472" y="3471"/>
                  <a:ext cx="6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>
                    <a:latin typeface="Arial"/>
                    <a:cs typeface="Arial"/>
                  </a:endParaRPr>
                </a:p>
              </p:txBody>
            </p:sp>
            <p:sp>
              <p:nvSpPr>
                <p:cNvPr id="136" name="Line 267"/>
                <p:cNvSpPr>
                  <a:spLocks noChangeShapeType="1"/>
                </p:cNvSpPr>
                <p:nvPr/>
              </p:nvSpPr>
              <p:spPr bwMode="auto">
                <a:xfrm>
                  <a:off x="4527" y="347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>
                    <a:latin typeface="Arial"/>
                    <a:cs typeface="Arial"/>
                  </a:endParaRPr>
                </a:p>
              </p:txBody>
            </p:sp>
            <p:sp>
              <p:nvSpPr>
                <p:cNvPr id="137" name="Line 268"/>
                <p:cNvSpPr>
                  <a:spLocks noChangeShapeType="1"/>
                </p:cNvSpPr>
                <p:nvPr/>
              </p:nvSpPr>
              <p:spPr bwMode="auto">
                <a:xfrm>
                  <a:off x="4584" y="3471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>
                    <a:latin typeface="Arial"/>
                    <a:cs typeface="Arial"/>
                  </a:endParaRPr>
                </a:p>
              </p:txBody>
            </p:sp>
            <p:sp>
              <p:nvSpPr>
                <p:cNvPr id="138" name="Line 269"/>
                <p:cNvSpPr>
                  <a:spLocks noChangeShapeType="1"/>
                </p:cNvSpPr>
                <p:nvPr/>
              </p:nvSpPr>
              <p:spPr bwMode="auto">
                <a:xfrm>
                  <a:off x="4645" y="3471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>
                    <a:latin typeface="Arial"/>
                    <a:cs typeface="Arial"/>
                  </a:endParaRPr>
                </a:p>
              </p:txBody>
            </p:sp>
            <p:sp>
              <p:nvSpPr>
                <p:cNvPr id="139" name="Line 270"/>
                <p:cNvSpPr>
                  <a:spLocks noChangeShapeType="1"/>
                </p:cNvSpPr>
                <p:nvPr/>
              </p:nvSpPr>
              <p:spPr bwMode="auto">
                <a:xfrm>
                  <a:off x="4701" y="3471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>
                    <a:latin typeface="Arial"/>
                    <a:cs typeface="Arial"/>
                  </a:endParaRPr>
                </a:p>
              </p:txBody>
            </p:sp>
            <p:sp>
              <p:nvSpPr>
                <p:cNvPr id="140" name="Line 271"/>
                <p:cNvSpPr>
                  <a:spLocks noChangeShapeType="1"/>
                </p:cNvSpPr>
                <p:nvPr/>
              </p:nvSpPr>
              <p:spPr bwMode="auto">
                <a:xfrm>
                  <a:off x="4416" y="3472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131" name="Rectangle 272"/>
              <p:cNvSpPr>
                <a:spLocks noChangeArrowheads="1"/>
              </p:cNvSpPr>
              <p:nvPr/>
            </p:nvSpPr>
            <p:spPr bwMode="auto">
              <a:xfrm>
                <a:off x="4472" y="3779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latin typeface="Arial"/>
                  <a:cs typeface="Arial"/>
                </a:endParaRPr>
              </a:p>
            </p:txBody>
          </p:sp>
          <p:sp>
            <p:nvSpPr>
              <p:cNvPr id="132" name="Text Box 277"/>
              <p:cNvSpPr txBox="1">
                <a:spLocks noChangeArrowheads="1"/>
              </p:cNvSpPr>
              <p:nvPr/>
            </p:nvSpPr>
            <p:spPr bwMode="auto">
              <a:xfrm>
                <a:off x="4630" y="3335"/>
                <a:ext cx="92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400">
                    <a:latin typeface="Arial"/>
                    <a:cs typeface="Arial"/>
                  </a:rPr>
                  <a:t>outgoing </a:t>
                </a:r>
              </a:p>
              <a:p>
                <a:pPr algn="r"/>
                <a:r>
                  <a:rPr lang="en-US" sz="1400">
                    <a:latin typeface="Arial"/>
                    <a:cs typeface="Arial"/>
                  </a:rPr>
                  <a:t>message queue</a:t>
                </a:r>
                <a:endParaRPr lang="en-US" sz="1800">
                  <a:latin typeface="Arial"/>
                  <a:cs typeface="Arial"/>
                </a:endParaRPr>
              </a:p>
            </p:txBody>
          </p:sp>
        </p:grpSp>
      </p:grpSp>
      <p:pic>
        <p:nvPicPr>
          <p:cNvPr id="2" name="Picture 1" descr="desk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949280"/>
            <a:ext cx="576064" cy="432465"/>
          </a:xfrm>
          <a:prstGeom prst="rect">
            <a:avLst/>
          </a:prstGeom>
        </p:spPr>
      </p:pic>
      <p:pic>
        <p:nvPicPr>
          <p:cNvPr id="141" name="Picture 140" descr="desk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517232"/>
            <a:ext cx="576064" cy="432465"/>
          </a:xfrm>
          <a:prstGeom prst="rect">
            <a:avLst/>
          </a:prstGeom>
        </p:spPr>
      </p:pic>
      <p:pic>
        <p:nvPicPr>
          <p:cNvPr id="142" name="Picture 141" descr="desk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365104"/>
            <a:ext cx="576064" cy="432465"/>
          </a:xfrm>
          <a:prstGeom prst="rect">
            <a:avLst/>
          </a:prstGeom>
        </p:spPr>
      </p:pic>
      <p:pic>
        <p:nvPicPr>
          <p:cNvPr id="143" name="Picture 142" descr="desk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3645024"/>
            <a:ext cx="576064" cy="432465"/>
          </a:xfrm>
          <a:prstGeom prst="rect">
            <a:avLst/>
          </a:prstGeom>
        </p:spPr>
      </p:pic>
      <p:pic>
        <p:nvPicPr>
          <p:cNvPr id="144" name="Picture 143" descr="desk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636912"/>
            <a:ext cx="576064" cy="432465"/>
          </a:xfrm>
          <a:prstGeom prst="rect">
            <a:avLst/>
          </a:prstGeom>
        </p:spPr>
      </p:pic>
      <p:pic>
        <p:nvPicPr>
          <p:cNvPr id="145" name="Picture 144" descr="desk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412776"/>
            <a:ext cx="576064" cy="4324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24328" y="5661248"/>
            <a:ext cx="124906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Eurostile"/>
                <a:cs typeface="Eurostile"/>
              </a:rPr>
              <a:t>user agents</a:t>
            </a:r>
          </a:p>
        </p:txBody>
      </p:sp>
      <p:cxnSp>
        <p:nvCxnSpPr>
          <p:cNvPr id="5" name="Straight Arrow Connector 4"/>
          <p:cNvCxnSpPr>
            <a:stCxn id="3" idx="1"/>
            <a:endCxn id="2" idx="3"/>
          </p:cNvCxnSpPr>
          <p:nvPr/>
        </p:nvCxnSpPr>
        <p:spPr bwMode="auto">
          <a:xfrm flipH="1">
            <a:off x="6228184" y="5830525"/>
            <a:ext cx="1296144" cy="3349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47" name="Straight Arrow Connector 146"/>
          <p:cNvCxnSpPr>
            <a:stCxn id="3" idx="1"/>
            <a:endCxn id="141" idx="3"/>
          </p:cNvCxnSpPr>
          <p:nvPr/>
        </p:nvCxnSpPr>
        <p:spPr bwMode="auto">
          <a:xfrm flipH="1" flipV="1">
            <a:off x="6876256" y="5733465"/>
            <a:ext cx="648072" cy="970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50" name="Straight Arrow Connector 149"/>
          <p:cNvCxnSpPr>
            <a:stCxn id="3" idx="0"/>
            <a:endCxn id="142" idx="2"/>
          </p:cNvCxnSpPr>
          <p:nvPr/>
        </p:nvCxnSpPr>
        <p:spPr bwMode="auto">
          <a:xfrm flipH="1" flipV="1">
            <a:off x="8100392" y="4797569"/>
            <a:ext cx="48466" cy="8636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53" name="Straight Arrow Connector 152"/>
          <p:cNvCxnSpPr>
            <a:stCxn id="3" idx="0"/>
            <a:endCxn id="143" idx="2"/>
          </p:cNvCxnSpPr>
          <p:nvPr/>
        </p:nvCxnSpPr>
        <p:spPr bwMode="auto">
          <a:xfrm flipV="1">
            <a:off x="8148858" y="4077489"/>
            <a:ext cx="527598" cy="15837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grpSp>
        <p:nvGrpSpPr>
          <p:cNvPr id="17" name="Group 16"/>
          <p:cNvGrpSpPr/>
          <p:nvPr/>
        </p:nvGrpSpPr>
        <p:grpSpPr>
          <a:xfrm>
            <a:off x="4427984" y="4437112"/>
            <a:ext cx="1574481" cy="1049338"/>
            <a:chOff x="3275856" y="4941168"/>
            <a:chExt cx="1574481" cy="1049338"/>
          </a:xfrm>
        </p:grpSpPr>
        <p:grpSp>
          <p:nvGrpSpPr>
            <p:cNvPr id="59452" name="Group 60"/>
            <p:cNvGrpSpPr>
              <a:grpSpLocks/>
            </p:cNvGrpSpPr>
            <p:nvPr/>
          </p:nvGrpSpPr>
          <p:grpSpPr bwMode="auto">
            <a:xfrm>
              <a:off x="3275856" y="4941168"/>
              <a:ext cx="822325" cy="1049338"/>
              <a:chOff x="4288" y="2627"/>
              <a:chExt cx="518" cy="661"/>
            </a:xfrm>
          </p:grpSpPr>
          <p:sp>
            <p:nvSpPr>
              <p:cNvPr id="59453" name="Rectangle 61"/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454" name="Text Box 62"/>
              <p:cNvSpPr txBox="1">
                <a:spLocks noChangeArrowheads="1"/>
              </p:cNvSpPr>
              <p:nvPr/>
            </p:nvSpPr>
            <p:spPr bwMode="auto">
              <a:xfrm>
                <a:off x="4288" y="2627"/>
                <a:ext cx="475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Arial"/>
                    <a:cs typeface="Arial"/>
                  </a:rPr>
                  <a:t>mail</a:t>
                </a:r>
              </a:p>
              <a:p>
                <a:r>
                  <a:rPr lang="en-US" sz="1600">
                    <a:latin typeface="Arial"/>
                    <a:cs typeface="Arial"/>
                  </a:rPr>
                  <a:t>server</a:t>
                </a: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455" name="Rectangle 63"/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456" name="Line 64"/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457" name="Line 65"/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458" name="Line 66"/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459" name="Line 67"/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460" name="Line 68"/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461" name="Line 69"/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462" name="Line 70"/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463" name="Rectangle 71"/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464" name="Rectangle 72"/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465" name="Rectangle 73"/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466" name="Rectangle 74"/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467" name="Rectangle 75"/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pic>
          <p:nvPicPr>
            <p:cNvPr id="16" name="Picture 15" descr="database_serv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3" y="5013176"/>
              <a:ext cx="710384" cy="875022"/>
            </a:xfrm>
            <a:prstGeom prst="rect">
              <a:avLst/>
            </a:prstGeom>
          </p:spPr>
        </p:pic>
      </p:grpSp>
      <p:grpSp>
        <p:nvGrpSpPr>
          <p:cNvPr id="165" name="Group 60"/>
          <p:cNvGrpSpPr>
            <a:grpSpLocks/>
          </p:cNvGrpSpPr>
          <p:nvPr/>
        </p:nvGrpSpPr>
        <p:grpSpPr bwMode="auto">
          <a:xfrm>
            <a:off x="5148064" y="1113818"/>
            <a:ext cx="822325" cy="1049338"/>
            <a:chOff x="4288" y="2627"/>
            <a:chExt cx="518" cy="661"/>
          </a:xfrm>
        </p:grpSpPr>
        <p:sp>
          <p:nvSpPr>
            <p:cNvPr id="167" name="Rectangle 61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68" name="Text Box 62"/>
            <p:cNvSpPr txBox="1">
              <a:spLocks noChangeArrowheads="1"/>
            </p:cNvSpPr>
            <p:nvPr/>
          </p:nvSpPr>
          <p:spPr bwMode="auto">
            <a:xfrm>
              <a:off x="4288" y="2627"/>
              <a:ext cx="4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Arial"/>
                  <a:cs typeface="Arial"/>
                </a:rPr>
                <a:t>mail</a:t>
              </a:r>
            </a:p>
            <a:p>
              <a:r>
                <a:rPr lang="en-US" sz="1600" dirty="0">
                  <a:latin typeface="Arial"/>
                  <a:cs typeface="Arial"/>
                </a:rPr>
                <a:t>server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69" name="Rectangle 63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70" name="Line 64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71" name="Line 65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72" name="Line 66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73" name="Line 67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74" name="Line 68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75" name="Line 69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76" name="Line 70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77" name="Rectangle 71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78" name="Rectangle 72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79" name="Rectangle 73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80" name="Rectangle 74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81" name="Rectangle 75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pic>
        <p:nvPicPr>
          <p:cNvPr id="166" name="Picture 165" descr="database_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3" y="2193938"/>
            <a:ext cx="710384" cy="875022"/>
          </a:xfrm>
          <a:prstGeom prst="rect">
            <a:avLst/>
          </a:prstGeom>
        </p:spPr>
      </p:pic>
      <p:grpSp>
        <p:nvGrpSpPr>
          <p:cNvPr id="182" name="Group 60"/>
          <p:cNvGrpSpPr>
            <a:grpSpLocks/>
          </p:cNvGrpSpPr>
          <p:nvPr/>
        </p:nvGrpSpPr>
        <p:grpSpPr bwMode="auto">
          <a:xfrm>
            <a:off x="7308303" y="1988840"/>
            <a:ext cx="822325" cy="1049338"/>
            <a:chOff x="4288" y="2627"/>
            <a:chExt cx="518" cy="661"/>
          </a:xfrm>
        </p:grpSpPr>
        <p:sp>
          <p:nvSpPr>
            <p:cNvPr id="183" name="Rectangle 61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84" name="Text Box 62"/>
            <p:cNvSpPr txBox="1">
              <a:spLocks noChangeArrowheads="1"/>
            </p:cNvSpPr>
            <p:nvPr/>
          </p:nvSpPr>
          <p:spPr bwMode="auto">
            <a:xfrm>
              <a:off x="4288" y="2627"/>
              <a:ext cx="4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/>
                  <a:cs typeface="Arial"/>
                </a:rPr>
                <a:t>mail</a:t>
              </a:r>
            </a:p>
            <a:p>
              <a:r>
                <a:rPr lang="en-US" sz="1600">
                  <a:latin typeface="Arial"/>
                  <a:cs typeface="Arial"/>
                </a:rPr>
                <a:t>server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185" name="Rectangle 63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86" name="Line 64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87" name="Line 65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88" name="Line 66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89" name="Line 67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90" name="Line 68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91" name="Line 69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92" name="Line 70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93" name="Rectangle 71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94" name="Rectangle 72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95" name="Rectangle 73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96" name="Rectangle 74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97" name="Rectangle 75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pic>
        <p:nvPicPr>
          <p:cNvPr id="198" name="Picture 197" descr="database_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068960"/>
            <a:ext cx="710384" cy="875022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932040" y="3190776"/>
            <a:ext cx="766819" cy="1247775"/>
            <a:chOff x="4932040" y="3190776"/>
            <a:chExt cx="766819" cy="1247775"/>
          </a:xfrm>
        </p:grpSpPr>
        <p:sp>
          <p:nvSpPr>
            <p:cNvPr id="59510" name="Line 118"/>
            <p:cNvSpPr>
              <a:spLocks noChangeShapeType="1"/>
            </p:cNvSpPr>
            <p:nvPr/>
          </p:nvSpPr>
          <p:spPr bwMode="auto">
            <a:xfrm flipH="1" flipV="1">
              <a:off x="5382319" y="3190776"/>
              <a:ext cx="0" cy="12477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32040" y="3717032"/>
              <a:ext cx="76681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Eurostile"/>
                  <a:cs typeface="Eurostile"/>
                </a:rPr>
                <a:t>SMTP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12160" y="2590701"/>
            <a:ext cx="1237059" cy="2209800"/>
            <a:chOff x="6012160" y="2590701"/>
            <a:chExt cx="1237059" cy="2209800"/>
          </a:xfrm>
        </p:grpSpPr>
        <p:sp>
          <p:nvSpPr>
            <p:cNvPr id="59401" name="Line 9"/>
            <p:cNvSpPr>
              <a:spLocks noChangeShapeType="1"/>
            </p:cNvSpPr>
            <p:nvPr/>
          </p:nvSpPr>
          <p:spPr bwMode="auto">
            <a:xfrm>
              <a:off x="6125269" y="2590701"/>
              <a:ext cx="1123950" cy="7905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9509" name="Line 117"/>
            <p:cNvSpPr>
              <a:spLocks noChangeShapeType="1"/>
            </p:cNvSpPr>
            <p:nvPr/>
          </p:nvSpPr>
          <p:spPr bwMode="auto">
            <a:xfrm flipV="1">
              <a:off x="6125269" y="3714651"/>
              <a:ext cx="1123950" cy="10858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6012160" y="4077072"/>
              <a:ext cx="76681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Eurostile"/>
                  <a:cs typeface="Eurostile"/>
                </a:rPr>
                <a:t>SMTP</a:t>
              </a: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6084168" y="2924944"/>
              <a:ext cx="76681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Eurostile"/>
                  <a:cs typeface="Eurostile"/>
                </a:rPr>
                <a:t>SMTP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355976" y="5486451"/>
            <a:ext cx="1296145" cy="832161"/>
            <a:chOff x="4355976" y="5486451"/>
            <a:chExt cx="1296145" cy="832161"/>
          </a:xfrm>
        </p:grpSpPr>
        <p:cxnSp>
          <p:nvCxnSpPr>
            <p:cNvPr id="203" name="Straight Arrow Connector 202"/>
            <p:cNvCxnSpPr>
              <a:stCxn id="2" idx="1"/>
              <a:endCxn id="59453" idx="2"/>
            </p:cNvCxnSpPr>
            <p:nvPr/>
          </p:nvCxnSpPr>
          <p:spPr bwMode="auto">
            <a:xfrm rot="10800000">
              <a:off x="4845498" y="5486451"/>
              <a:ext cx="806623" cy="679063"/>
            </a:xfrm>
            <a:prstGeom prst="curved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6" name="TextBox 205"/>
            <p:cNvSpPr txBox="1"/>
            <p:nvPr/>
          </p:nvSpPr>
          <p:spPr>
            <a:xfrm>
              <a:off x="4355976" y="5949280"/>
              <a:ext cx="76681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Eurostile"/>
                  <a:cs typeface="Eurostile"/>
                </a:rPr>
                <a:t>SMTP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012160" y="1844824"/>
            <a:ext cx="956130" cy="513348"/>
            <a:chOff x="6012160" y="1844824"/>
            <a:chExt cx="956130" cy="513348"/>
          </a:xfrm>
        </p:grpSpPr>
        <p:cxnSp>
          <p:nvCxnSpPr>
            <p:cNvPr id="207" name="Straight Arrow Connector 206"/>
            <p:cNvCxnSpPr/>
            <p:nvPr/>
          </p:nvCxnSpPr>
          <p:spPr bwMode="auto">
            <a:xfrm flipV="1">
              <a:off x="6012160" y="1844824"/>
              <a:ext cx="504056" cy="36004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2" name="TextBox 211"/>
            <p:cNvSpPr txBox="1"/>
            <p:nvPr/>
          </p:nvSpPr>
          <p:spPr>
            <a:xfrm>
              <a:off x="6228184" y="1988840"/>
              <a:ext cx="74010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Eurostile"/>
                  <a:cs typeface="Eurostile"/>
                </a:rPr>
                <a:t>POP3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6719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Peer-to-Peer</a:t>
            </a:r>
            <a:endParaRPr lang="de-AT"/>
          </a:p>
        </p:txBody>
      </p:sp>
      <p:sp>
        <p:nvSpPr>
          <p:cNvPr id="464899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866775"/>
            <a:ext cx="4104456" cy="5648325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 err="1" smtClean="0"/>
              <a:t>Recognized</a:t>
            </a:r>
            <a:r>
              <a:rPr lang="de-DE" sz="2000" dirty="0" smtClean="0"/>
              <a:t> </a:t>
            </a:r>
            <a:r>
              <a:rPr lang="de-DE" sz="2000" dirty="0" err="1" smtClean="0"/>
              <a:t>application-layer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 err="1" smtClean="0"/>
              <a:t>paradigm</a:t>
            </a:r>
            <a:r>
              <a:rPr lang="de-DE" sz="2000" dirty="0" smtClean="0"/>
              <a:t> </a:t>
            </a:r>
            <a:r>
              <a:rPr lang="de-DE" sz="2000" dirty="0" err="1" smtClean="0"/>
              <a:t>since</a:t>
            </a:r>
            <a:r>
              <a:rPr lang="de-DE" sz="2000" dirty="0" smtClean="0"/>
              <a:t> 2000s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 smtClean="0"/>
              <a:t>First </a:t>
            </a:r>
            <a:r>
              <a:rPr lang="de-DE" sz="2000" dirty="0" err="1" smtClean="0"/>
              <a:t>clearly</a:t>
            </a:r>
            <a:r>
              <a:rPr lang="de-DE" sz="2000" dirty="0" smtClean="0"/>
              <a:t> </a:t>
            </a:r>
            <a:r>
              <a:rPr lang="de-DE" sz="2000" dirty="0" err="1" smtClean="0"/>
              <a:t>visible</a:t>
            </a:r>
            <a:r>
              <a:rPr lang="de-DE" sz="2000" dirty="0" smtClean="0"/>
              <a:t> </a:t>
            </a:r>
            <a:r>
              <a:rPr lang="de-DE" sz="2000" dirty="0" err="1" smtClean="0"/>
              <a:t>application</a:t>
            </a:r>
            <a:r>
              <a:rPr lang="de-DE" sz="2000" dirty="0" smtClean="0"/>
              <a:t>: Napster</a:t>
            </a:r>
          </a:p>
          <a:p>
            <a:r>
              <a:rPr lang="de-DE" sz="1800" dirty="0" err="1" smtClean="0"/>
              <a:t>file</a:t>
            </a:r>
            <a:r>
              <a:rPr lang="de-DE" sz="1800" dirty="0" smtClean="0"/>
              <a:t> </a:t>
            </a:r>
            <a:r>
              <a:rPr lang="de-DE" sz="1800" dirty="0" err="1" smtClean="0"/>
              <a:t>sharing</a:t>
            </a:r>
            <a:r>
              <a:rPr lang="de-DE" sz="1800" dirty="0" smtClean="0"/>
              <a:t> (</a:t>
            </a:r>
            <a:r>
              <a:rPr lang="de-DE" sz="1800" dirty="0" err="1" smtClean="0"/>
              <a:t>mostly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music</a:t>
            </a:r>
            <a:r>
              <a:rPr lang="de-DE" sz="1800" dirty="0" smtClean="0"/>
              <a:t>)</a:t>
            </a:r>
          </a:p>
          <a:p>
            <a:r>
              <a:rPr lang="de-DE" sz="1800" dirty="0" err="1" smtClean="0"/>
              <a:t>ruled</a:t>
            </a:r>
            <a:r>
              <a:rPr lang="de-DE" sz="1800" dirty="0" smtClean="0"/>
              <a:t> illegal</a:t>
            </a:r>
          </a:p>
          <a:p>
            <a:r>
              <a:rPr lang="de-DE" sz="1800" dirty="0" err="1" smtClean="0"/>
              <a:t>followed</a:t>
            </a:r>
            <a:r>
              <a:rPr lang="de-DE" sz="1800" dirty="0" smtClean="0"/>
              <a:t> </a:t>
            </a:r>
            <a:r>
              <a:rPr lang="de-DE" sz="1800" dirty="0" err="1" smtClean="0"/>
              <a:t>by</a:t>
            </a:r>
            <a:r>
              <a:rPr lang="de-DE" sz="1800" dirty="0" smtClean="0"/>
              <a:t> </a:t>
            </a:r>
            <a:r>
              <a:rPr lang="de-DE" sz="1800" dirty="0" err="1" smtClean="0"/>
              <a:t>others</a:t>
            </a:r>
            <a:r>
              <a:rPr lang="de-DE" sz="1800" dirty="0" smtClean="0"/>
              <a:t>: </a:t>
            </a:r>
            <a:r>
              <a:rPr lang="de-DE" sz="1800" dirty="0" err="1" smtClean="0"/>
              <a:t>Gnutella</a:t>
            </a:r>
            <a:r>
              <a:rPr lang="de-DE" sz="1800" dirty="0" smtClean="0"/>
              <a:t>, </a:t>
            </a:r>
            <a:r>
              <a:rPr lang="de-DE" sz="1800" dirty="0" err="1" smtClean="0"/>
              <a:t>Kazaa</a:t>
            </a:r>
            <a:r>
              <a:rPr lang="de-DE" sz="1800" dirty="0" smtClean="0"/>
              <a:t>, </a:t>
            </a:r>
            <a:r>
              <a:rPr lang="de-DE" sz="1800" dirty="0" err="1" smtClean="0"/>
              <a:t>BitTorrent</a:t>
            </a:r>
            <a:r>
              <a:rPr lang="de-DE" sz="1800" dirty="0" smtClean="0"/>
              <a:t>, Freenet</a:t>
            </a:r>
          </a:p>
          <a:p>
            <a:r>
              <a:rPr lang="de-DE" sz="1800" dirty="0" err="1" smtClean="0"/>
              <a:t>later</a:t>
            </a:r>
            <a:r>
              <a:rPr lang="de-DE" sz="1800" dirty="0" smtClean="0"/>
              <a:t> </a:t>
            </a:r>
            <a:r>
              <a:rPr lang="de-DE" sz="1800" dirty="0" err="1" smtClean="0"/>
              <a:t>picked</a:t>
            </a:r>
            <a:r>
              <a:rPr lang="de-DE" sz="1800" dirty="0" smtClean="0"/>
              <a:t> </a:t>
            </a:r>
            <a:r>
              <a:rPr lang="de-DE" sz="1800" dirty="0" err="1" smtClean="0"/>
              <a:t>up</a:t>
            </a:r>
            <a:r>
              <a:rPr lang="de-DE" sz="1800" dirty="0" smtClean="0"/>
              <a:t> </a:t>
            </a:r>
            <a:r>
              <a:rPr lang="de-DE" sz="1800" dirty="0" err="1" smtClean="0"/>
              <a:t>by</a:t>
            </a:r>
            <a:r>
              <a:rPr lang="de-DE" sz="1800" dirty="0" smtClean="0"/>
              <a:t> </a:t>
            </a:r>
            <a:r>
              <a:rPr lang="de-DE" sz="1800" dirty="0" err="1" smtClean="0"/>
              <a:t>research</a:t>
            </a:r>
            <a:r>
              <a:rPr lang="de-DE" sz="1800" dirty="0" smtClean="0"/>
              <a:t>: CAN, </a:t>
            </a:r>
            <a:r>
              <a:rPr lang="de-DE" sz="1800" dirty="0" err="1" smtClean="0"/>
              <a:t>Chord</a:t>
            </a:r>
            <a:r>
              <a:rPr lang="de-DE" sz="1800" dirty="0" smtClean="0"/>
              <a:t>, </a:t>
            </a:r>
            <a:r>
              <a:rPr lang="de-DE" sz="1800" dirty="0" err="1" smtClean="0"/>
              <a:t>Tapestry</a:t>
            </a:r>
            <a:r>
              <a:rPr lang="de-DE" sz="1800" dirty="0" smtClean="0"/>
              <a:t>, </a:t>
            </a:r>
            <a:r>
              <a:rPr lang="de-DE" sz="1800" dirty="0" err="1" smtClean="0"/>
              <a:t>Kademlia</a:t>
            </a:r>
            <a:r>
              <a:rPr lang="de-DE" sz="1800" dirty="0" smtClean="0"/>
              <a:t>, </a:t>
            </a:r>
            <a:r>
              <a:rPr lang="de-DE" sz="1800" dirty="0" err="1" smtClean="0"/>
              <a:t>Pastry</a:t>
            </a:r>
            <a:endParaRPr lang="de-DE" sz="1800" dirty="0" smtClean="0"/>
          </a:p>
          <a:p>
            <a:r>
              <a:rPr lang="de-DE" sz="1800" dirty="0" err="1" smtClean="0"/>
              <a:t>idea</a:t>
            </a:r>
            <a:r>
              <a:rPr lang="de-DE" sz="1800" dirty="0" smtClean="0"/>
              <a:t>: </a:t>
            </a:r>
            <a:r>
              <a:rPr lang="de-DE" sz="1800" dirty="0" err="1" smtClean="0"/>
              <a:t>avoid</a:t>
            </a:r>
            <a:r>
              <a:rPr lang="de-DE" sz="1800" dirty="0" smtClean="0"/>
              <a:t> </a:t>
            </a:r>
            <a:r>
              <a:rPr lang="de-DE" sz="1800" dirty="0" err="1" smtClean="0"/>
              <a:t>control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/</a:t>
            </a:r>
            <a:r>
              <a:rPr lang="de-DE" sz="1800" dirty="0" err="1" smtClean="0"/>
              <a:t>or</a:t>
            </a:r>
            <a:r>
              <a:rPr lang="de-DE" sz="1800" dirty="0" smtClean="0"/>
              <a:t> </a:t>
            </a:r>
            <a:r>
              <a:rPr lang="de-DE" sz="1800" dirty="0" err="1" smtClean="0"/>
              <a:t>censorship</a:t>
            </a:r>
            <a:endParaRPr lang="de-DE" sz="1800" dirty="0" smtClean="0"/>
          </a:p>
          <a:p>
            <a:endParaRPr lang="de-DE" sz="2000" dirty="0"/>
          </a:p>
          <a:p>
            <a:pPr marL="0" indent="0">
              <a:buNone/>
            </a:pPr>
            <a:r>
              <a:rPr lang="de-DE" sz="2000" dirty="0" err="1" smtClean="0"/>
              <a:t>Famous</a:t>
            </a:r>
            <a:r>
              <a:rPr lang="de-DE" sz="2000" dirty="0" smtClean="0"/>
              <a:t> </a:t>
            </a:r>
            <a:r>
              <a:rPr lang="de-DE" sz="2000" dirty="0" err="1" smtClean="0"/>
              <a:t>services</a:t>
            </a:r>
            <a:endParaRPr lang="de-DE" sz="2000" dirty="0"/>
          </a:p>
          <a:p>
            <a:r>
              <a:rPr lang="de-DE" sz="1800" dirty="0" err="1" smtClean="0"/>
              <a:t>video</a:t>
            </a:r>
            <a:r>
              <a:rPr lang="de-DE" sz="1800" dirty="0" smtClean="0"/>
              <a:t> </a:t>
            </a:r>
            <a:r>
              <a:rPr lang="de-DE" sz="1800" dirty="0" err="1" smtClean="0"/>
              <a:t>streaming</a:t>
            </a:r>
            <a:r>
              <a:rPr lang="de-DE" sz="1800" dirty="0"/>
              <a:t>:</a:t>
            </a:r>
            <a:r>
              <a:rPr lang="de-DE" sz="1800" dirty="0" smtClean="0"/>
              <a:t> PPTV, P2PTV</a:t>
            </a:r>
          </a:p>
          <a:p>
            <a:r>
              <a:rPr lang="de-DE" sz="1800" dirty="0" err="1" smtClean="0"/>
              <a:t>distributed</a:t>
            </a:r>
            <a:r>
              <a:rPr lang="de-DE" sz="1800" dirty="0" smtClean="0"/>
              <a:t> </a:t>
            </a:r>
            <a:r>
              <a:rPr lang="de-DE" sz="1800" dirty="0" err="1" smtClean="0"/>
              <a:t>computing</a:t>
            </a:r>
            <a:r>
              <a:rPr lang="de-DE" sz="1800" dirty="0" smtClean="0"/>
              <a:t>: </a:t>
            </a:r>
            <a:r>
              <a:rPr lang="de-DE" sz="1800" dirty="0" err="1" smtClean="0"/>
              <a:t>SETI@home</a:t>
            </a:r>
            <a:endParaRPr lang="de-DE" sz="1800" dirty="0" smtClean="0"/>
          </a:p>
        </p:txBody>
      </p:sp>
      <p:sp>
        <p:nvSpPr>
          <p:cNvPr id="464902" name="Rectangle 6"/>
          <p:cNvSpPr>
            <a:spLocks noChangeArrowheads="1"/>
          </p:cNvSpPr>
          <p:nvPr/>
        </p:nvSpPr>
        <p:spPr bwMode="auto">
          <a:xfrm>
            <a:off x="4716016" y="3506688"/>
            <a:ext cx="4320480" cy="294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9375" tIns="39688" rIns="79375" bIns="39688"/>
          <a:lstStyle/>
          <a:p>
            <a:pPr marL="298450" indent="-298450" algn="l" defTabSz="663575">
              <a:buSzPct val="100000"/>
            </a:pPr>
            <a:r>
              <a:rPr lang="de-DE" sz="1800" dirty="0" smtClean="0">
                <a:solidFill>
                  <a:srgbClr val="000000"/>
                </a:solidFill>
                <a:latin typeface="Trebuchet MS" charset="0"/>
              </a:rPr>
              <a:t>Old </a:t>
            </a:r>
            <a:r>
              <a:rPr lang="de-DE" sz="1800" dirty="0" err="1" smtClean="0">
                <a:solidFill>
                  <a:srgbClr val="000000"/>
                </a:solidFill>
                <a:latin typeface="Trebuchet MS" charset="0"/>
              </a:rPr>
              <a:t>tech</a:t>
            </a:r>
            <a:r>
              <a:rPr lang="de-DE" sz="1800" dirty="0" smtClean="0">
                <a:solidFill>
                  <a:srgbClr val="000000"/>
                </a:solidFill>
                <a:latin typeface="Trebuchet MS" charset="0"/>
              </a:rPr>
              <a:t>. </a:t>
            </a:r>
            <a:r>
              <a:rPr lang="de-DE" sz="1800" dirty="0" err="1" smtClean="0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lang="de-DE" sz="1800" dirty="0" smtClean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Trebuchet MS" charset="0"/>
              </a:rPr>
              <a:t>is</a:t>
            </a:r>
            <a:r>
              <a:rPr lang="de-DE" sz="1800" dirty="0" smtClean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Trebuchet MS" charset="0"/>
              </a:rPr>
              <a:t>like</a:t>
            </a:r>
            <a:r>
              <a:rPr lang="de-DE" sz="1800" dirty="0" smtClean="0">
                <a:solidFill>
                  <a:srgbClr val="000000"/>
                </a:solidFill>
                <a:latin typeface="Trebuchet MS" charset="0"/>
              </a:rPr>
              <a:t> P2P</a:t>
            </a:r>
            <a:r>
              <a:rPr lang="de-DE" dirty="0" smtClean="0">
                <a:solidFill>
                  <a:srgbClr val="000000"/>
                </a:solidFill>
                <a:latin typeface="Trebuchet MS" charset="0"/>
              </a:rPr>
              <a:t> but not </a:t>
            </a:r>
            <a:r>
              <a:rPr lang="de-DE" dirty="0" err="1" smtClean="0">
                <a:solidFill>
                  <a:srgbClr val="000000"/>
                </a:solidFill>
                <a:latin typeface="Trebuchet MS" charset="0"/>
              </a:rPr>
              <a:t>recognized</a:t>
            </a:r>
            <a:r>
              <a:rPr lang="de-DE" dirty="0" smtClean="0">
                <a:solidFill>
                  <a:srgbClr val="000000"/>
                </a:solidFill>
                <a:latin typeface="Trebuchet MS" charset="0"/>
              </a:rPr>
              <a:t>:</a:t>
            </a:r>
            <a:endParaRPr lang="de-DE" sz="1800" dirty="0" smtClean="0">
              <a:solidFill>
                <a:srgbClr val="000000"/>
              </a:solidFill>
              <a:latin typeface="Trebuchet MS" charset="0"/>
            </a:endParaRPr>
          </a:p>
          <a:p>
            <a:pPr marL="646113" lvl="1" indent="-233363" algn="l" defTabSz="663575">
              <a:buSzPct val="100000"/>
              <a:buFontTx/>
              <a:buChar char="•"/>
            </a:pPr>
            <a:r>
              <a:rPr lang="de-DE" sz="1800" dirty="0" err="1" smtClean="0">
                <a:solidFill>
                  <a:schemeClr val="tx2"/>
                </a:solidFill>
                <a:latin typeface="Trebuchet MS" charset="0"/>
              </a:rPr>
              <a:t>Telephony</a:t>
            </a:r>
            <a:endParaRPr lang="de-DE" sz="1800" dirty="0">
              <a:solidFill>
                <a:schemeClr val="tx2"/>
              </a:solidFill>
              <a:latin typeface="Trebuchet MS" charset="0"/>
            </a:endParaRPr>
          </a:p>
          <a:p>
            <a:pPr marL="646113" lvl="1" indent="-233363" algn="l" defTabSz="663575">
              <a:buSzPct val="100000"/>
              <a:buFontTx/>
              <a:buChar char="•"/>
            </a:pPr>
            <a:r>
              <a:rPr lang="de-DE" sz="1800" dirty="0" err="1" smtClean="0">
                <a:solidFill>
                  <a:schemeClr val="tx2"/>
                </a:solidFill>
                <a:latin typeface="Trebuchet MS" charset="0"/>
              </a:rPr>
              <a:t>Usenet</a:t>
            </a:r>
            <a:r>
              <a:rPr lang="de-DE" sz="1800" dirty="0" smtClean="0">
                <a:solidFill>
                  <a:schemeClr val="tx2"/>
                </a:solidFill>
                <a:latin typeface="Trebuchet MS" charset="0"/>
              </a:rPr>
              <a:t> </a:t>
            </a:r>
            <a:r>
              <a:rPr lang="de-DE" sz="1800" dirty="0" err="1" smtClean="0">
                <a:solidFill>
                  <a:schemeClr val="tx2"/>
                </a:solidFill>
                <a:latin typeface="Trebuchet MS" charset="0"/>
              </a:rPr>
              <a:t>news</a:t>
            </a:r>
            <a:endParaRPr lang="de-DE" sz="1800" dirty="0">
              <a:solidFill>
                <a:schemeClr val="tx2"/>
              </a:solidFill>
              <a:latin typeface="Trebuchet MS" charset="0"/>
            </a:endParaRPr>
          </a:p>
          <a:p>
            <a:pPr marL="646113" lvl="1" indent="-233363" algn="l" defTabSz="663575">
              <a:buSzPct val="100000"/>
              <a:buFontTx/>
              <a:buChar char="•"/>
            </a:pPr>
            <a:r>
              <a:rPr lang="de-DE" sz="1800" dirty="0" smtClean="0">
                <a:solidFill>
                  <a:schemeClr val="tx2"/>
                </a:solidFill>
                <a:latin typeface="Trebuchet MS" charset="0"/>
              </a:rPr>
              <a:t>IP </a:t>
            </a:r>
            <a:r>
              <a:rPr lang="de-DE" sz="1800" dirty="0">
                <a:solidFill>
                  <a:schemeClr val="tx2"/>
                </a:solidFill>
                <a:latin typeface="Trebuchet MS" charset="0"/>
              </a:rPr>
              <a:t>Routing</a:t>
            </a:r>
          </a:p>
          <a:p>
            <a:pPr marL="298450" indent="-298450" algn="l" defTabSz="663575">
              <a:buSzPct val="100000"/>
            </a:pPr>
            <a:endParaRPr lang="de-DE" sz="1800" dirty="0">
              <a:solidFill>
                <a:schemeClr val="tx2"/>
              </a:solidFill>
              <a:latin typeface="Trebuchet MS" charset="0"/>
            </a:endParaRPr>
          </a:p>
          <a:p>
            <a:pPr marL="298450" indent="-298450" algn="l" defTabSz="663575">
              <a:buSzPct val="100000"/>
            </a:pPr>
            <a:r>
              <a:rPr lang="de-DE" sz="1800" dirty="0" err="1" smtClean="0">
                <a:solidFill>
                  <a:srgbClr val="000000"/>
                </a:solidFill>
                <a:latin typeface="Trebuchet MS" charset="0"/>
              </a:rPr>
              <a:t>Actually</a:t>
            </a:r>
            <a:r>
              <a:rPr lang="de-DE" sz="1800" dirty="0" smtClean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de-DE" sz="1800" dirty="0">
                <a:solidFill>
                  <a:srgbClr val="FF0000"/>
                </a:solidFill>
                <a:latin typeface="Trebuchet MS" charset="0"/>
              </a:rPr>
              <a:t>P2P = original Internet </a:t>
            </a:r>
            <a:r>
              <a:rPr lang="de-DE" sz="1800" dirty="0" err="1" smtClean="0">
                <a:solidFill>
                  <a:srgbClr val="FF0000"/>
                </a:solidFill>
                <a:latin typeface="Trebuchet MS" charset="0"/>
              </a:rPr>
              <a:t>model</a:t>
            </a:r>
            <a:endParaRPr lang="de-DE" dirty="0">
              <a:solidFill>
                <a:srgbClr val="FF0000"/>
              </a:solidFill>
              <a:latin typeface="Trebuchet MS" charset="0"/>
            </a:endParaRPr>
          </a:p>
          <a:p>
            <a:pPr marL="298450" indent="-298450" algn="l" defTabSz="663575">
              <a:buSzPct val="100000"/>
              <a:buFont typeface="Arial"/>
              <a:buChar char="•"/>
            </a:pPr>
            <a:r>
              <a:rPr lang="de-DE" sz="1800" dirty="0" smtClean="0">
                <a:solidFill>
                  <a:srgbClr val="000000"/>
                </a:solidFill>
                <a:latin typeface="Trebuchet MS" charset="0"/>
              </a:rPr>
              <a:t>all </a:t>
            </a:r>
            <a:r>
              <a:rPr lang="de-DE" sz="1800" dirty="0" err="1" smtClean="0">
                <a:solidFill>
                  <a:srgbClr val="000000"/>
                </a:solidFill>
                <a:latin typeface="Trebuchet MS" charset="0"/>
              </a:rPr>
              <a:t>nodes</a:t>
            </a:r>
            <a:r>
              <a:rPr lang="de-DE" sz="1800" dirty="0" smtClean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Trebuchet MS" charset="0"/>
              </a:rPr>
              <a:t>are</a:t>
            </a:r>
            <a:r>
              <a:rPr lang="de-DE" sz="1800" dirty="0" smtClean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Trebuchet MS" charset="0"/>
              </a:rPr>
              <a:t>equal</a:t>
            </a:r>
            <a:endParaRPr lang="de-DE" sz="1800" dirty="0" smtClean="0">
              <a:solidFill>
                <a:srgbClr val="000000"/>
              </a:solidFill>
              <a:latin typeface="Trebuchet MS" charset="0"/>
            </a:endParaRPr>
          </a:p>
          <a:p>
            <a:pPr marL="298450" indent="-298450" algn="l" defTabSz="663575">
              <a:buSzPct val="100000"/>
              <a:buFont typeface="Arial"/>
              <a:buChar char="•"/>
            </a:pPr>
            <a:r>
              <a:rPr lang="de-DE" dirty="0" smtClean="0">
                <a:solidFill>
                  <a:srgbClr val="000000"/>
                </a:solidFill>
                <a:latin typeface="Trebuchet MS" charset="0"/>
              </a:rPr>
              <a:t>all </a:t>
            </a:r>
            <a:r>
              <a:rPr lang="de-DE" dirty="0" err="1" smtClean="0">
                <a:solidFill>
                  <a:srgbClr val="000000"/>
                </a:solidFill>
                <a:latin typeface="Trebuchet MS" charset="0"/>
              </a:rPr>
              <a:t>nodes</a:t>
            </a:r>
            <a:r>
              <a:rPr lang="de-DE" dirty="0" smtClean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Trebuchet MS" charset="0"/>
              </a:rPr>
              <a:t>can</a:t>
            </a:r>
            <a:r>
              <a:rPr lang="de-DE" dirty="0" smtClean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Trebuchet MS" charset="0"/>
              </a:rPr>
              <a:t>address</a:t>
            </a:r>
            <a:r>
              <a:rPr lang="de-DE" dirty="0" smtClean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Trebuchet MS" charset="0"/>
              </a:rPr>
              <a:t>each</a:t>
            </a:r>
            <a:r>
              <a:rPr lang="de-DE" dirty="0" smtClean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Trebuchet MS" charset="0"/>
              </a:rPr>
              <a:t>other</a:t>
            </a:r>
            <a:endParaRPr lang="de-DE" dirty="0" smtClean="0">
              <a:solidFill>
                <a:srgbClr val="000000"/>
              </a:solidFill>
              <a:latin typeface="Trebuchet MS" charset="0"/>
            </a:endParaRPr>
          </a:p>
          <a:p>
            <a:pPr marL="298450" indent="-298450" algn="l" defTabSz="663575">
              <a:buSzPct val="100000"/>
              <a:buFont typeface="Arial"/>
              <a:buChar char="•"/>
            </a:pPr>
            <a:r>
              <a:rPr lang="de-DE" sz="1800" dirty="0" err="1" smtClean="0">
                <a:solidFill>
                  <a:srgbClr val="000000"/>
                </a:solidFill>
                <a:latin typeface="Trebuchet MS" charset="0"/>
              </a:rPr>
              <a:t>ownership</a:t>
            </a:r>
            <a:r>
              <a:rPr lang="de-DE" sz="1800" dirty="0" smtClean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Trebuchet MS" charset="0"/>
              </a:rPr>
              <a:t>is</a:t>
            </a:r>
            <a:r>
              <a:rPr lang="de-DE" sz="1800" dirty="0" smtClean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Trebuchet MS" charset="0"/>
              </a:rPr>
              <a:t>distributed</a:t>
            </a:r>
            <a:endParaRPr lang="de-AT" sz="1800" dirty="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2" name="Oval 1"/>
          <p:cNvSpPr>
            <a:spLocks noChangeAspect="1"/>
          </p:cNvSpPr>
          <p:nvPr/>
        </p:nvSpPr>
        <p:spPr>
          <a:xfrm>
            <a:off x="4572000" y="1628800"/>
            <a:ext cx="179997" cy="179997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308304" y="764704"/>
            <a:ext cx="179997" cy="179997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5652120" y="764704"/>
            <a:ext cx="179997" cy="179997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652120" y="2420888"/>
            <a:ext cx="179997" cy="179997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308304" y="2420888"/>
            <a:ext cx="179997" cy="179997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8388427" y="1484787"/>
            <a:ext cx="179997" cy="179997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4" name="Straight Connector 3"/>
          <p:cNvCxnSpPr>
            <a:stCxn id="2" idx="7"/>
            <a:endCxn id="10" idx="3"/>
          </p:cNvCxnSpPr>
          <p:nvPr/>
        </p:nvCxnSpPr>
        <p:spPr bwMode="auto">
          <a:xfrm flipV="1">
            <a:off x="4725637" y="918341"/>
            <a:ext cx="952843" cy="73681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stCxn id="2" idx="6"/>
            <a:endCxn id="9" idx="3"/>
          </p:cNvCxnSpPr>
          <p:nvPr/>
        </p:nvCxnSpPr>
        <p:spPr bwMode="auto">
          <a:xfrm flipV="1">
            <a:off x="4751997" y="918341"/>
            <a:ext cx="2582667" cy="80045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2" idx="5"/>
            <a:endCxn id="11" idx="1"/>
          </p:cNvCxnSpPr>
          <p:nvPr/>
        </p:nvCxnSpPr>
        <p:spPr bwMode="auto">
          <a:xfrm>
            <a:off x="4725637" y="1782437"/>
            <a:ext cx="952843" cy="66481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2" idx="6"/>
            <a:endCxn id="12" idx="1"/>
          </p:cNvCxnSpPr>
          <p:nvPr/>
        </p:nvCxnSpPr>
        <p:spPr bwMode="auto">
          <a:xfrm>
            <a:off x="4751997" y="1718799"/>
            <a:ext cx="2582667" cy="72844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2" idx="6"/>
            <a:endCxn id="13" idx="2"/>
          </p:cNvCxnSpPr>
          <p:nvPr/>
        </p:nvCxnSpPr>
        <p:spPr bwMode="auto">
          <a:xfrm flipV="1">
            <a:off x="4751997" y="1574786"/>
            <a:ext cx="3636430" cy="14401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9" idx="5"/>
            <a:endCxn id="13" idx="1"/>
          </p:cNvCxnSpPr>
          <p:nvPr/>
        </p:nvCxnSpPr>
        <p:spPr bwMode="auto">
          <a:xfrm>
            <a:off x="7461941" y="918341"/>
            <a:ext cx="952846" cy="59280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12" idx="7"/>
            <a:endCxn id="13" idx="3"/>
          </p:cNvCxnSpPr>
          <p:nvPr/>
        </p:nvCxnSpPr>
        <p:spPr bwMode="auto">
          <a:xfrm flipV="1">
            <a:off x="7461941" y="1638424"/>
            <a:ext cx="952846" cy="8088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1" idx="7"/>
            <a:endCxn id="13" idx="2"/>
          </p:cNvCxnSpPr>
          <p:nvPr/>
        </p:nvCxnSpPr>
        <p:spPr bwMode="auto">
          <a:xfrm flipV="1">
            <a:off x="5805757" y="1574786"/>
            <a:ext cx="2582670" cy="87246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10" idx="5"/>
            <a:endCxn id="13" idx="2"/>
          </p:cNvCxnSpPr>
          <p:nvPr/>
        </p:nvCxnSpPr>
        <p:spPr bwMode="auto">
          <a:xfrm>
            <a:off x="5805757" y="918341"/>
            <a:ext cx="2582670" cy="65644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>
            <a:stCxn id="9" idx="4"/>
            <a:endCxn id="12" idx="0"/>
          </p:cNvCxnSpPr>
          <p:nvPr/>
        </p:nvCxnSpPr>
        <p:spPr bwMode="auto">
          <a:xfrm>
            <a:off x="7398303" y="944701"/>
            <a:ext cx="0" cy="147618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>
            <a:stCxn id="10" idx="4"/>
            <a:endCxn id="11" idx="0"/>
          </p:cNvCxnSpPr>
          <p:nvPr/>
        </p:nvCxnSpPr>
        <p:spPr bwMode="auto">
          <a:xfrm>
            <a:off x="5742119" y="944701"/>
            <a:ext cx="0" cy="147618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10" idx="5"/>
            <a:endCxn id="12" idx="1"/>
          </p:cNvCxnSpPr>
          <p:nvPr/>
        </p:nvCxnSpPr>
        <p:spPr bwMode="auto">
          <a:xfrm>
            <a:off x="5805757" y="918341"/>
            <a:ext cx="1528907" cy="152890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9" idx="3"/>
            <a:endCxn id="11" idx="7"/>
          </p:cNvCxnSpPr>
          <p:nvPr/>
        </p:nvCxnSpPr>
        <p:spPr bwMode="auto">
          <a:xfrm flipH="1">
            <a:off x="5805757" y="918341"/>
            <a:ext cx="1528907" cy="152890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12" idx="2"/>
            <a:endCxn id="11" idx="6"/>
          </p:cNvCxnSpPr>
          <p:nvPr/>
        </p:nvCxnSpPr>
        <p:spPr bwMode="auto">
          <a:xfrm flipH="1">
            <a:off x="5832117" y="2510887"/>
            <a:ext cx="147618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9" idx="2"/>
            <a:endCxn id="10" idx="6"/>
          </p:cNvCxnSpPr>
          <p:nvPr/>
        </p:nvCxnSpPr>
        <p:spPr bwMode="auto">
          <a:xfrm flipH="1">
            <a:off x="5832117" y="854703"/>
            <a:ext cx="147618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69" name="Picture 168" descr="desk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12776"/>
            <a:ext cx="767344" cy="576064"/>
          </a:xfrm>
          <a:prstGeom prst="rect">
            <a:avLst/>
          </a:prstGeom>
        </p:spPr>
      </p:pic>
      <p:pic>
        <p:nvPicPr>
          <p:cNvPr id="170" name="Picture 169" descr="desk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276872"/>
            <a:ext cx="767344" cy="576064"/>
          </a:xfrm>
          <a:prstGeom prst="rect">
            <a:avLst/>
          </a:prstGeom>
        </p:spPr>
      </p:pic>
      <p:pic>
        <p:nvPicPr>
          <p:cNvPr id="171" name="Picture 170" descr="desk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276872"/>
            <a:ext cx="767344" cy="576064"/>
          </a:xfrm>
          <a:prstGeom prst="rect">
            <a:avLst/>
          </a:prstGeom>
        </p:spPr>
      </p:pic>
      <p:pic>
        <p:nvPicPr>
          <p:cNvPr id="172" name="Picture 171" descr="desk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340768"/>
            <a:ext cx="767344" cy="576064"/>
          </a:xfrm>
          <a:prstGeom prst="rect">
            <a:avLst/>
          </a:prstGeom>
        </p:spPr>
      </p:pic>
      <p:pic>
        <p:nvPicPr>
          <p:cNvPr id="173" name="Picture 172" descr="desk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48680"/>
            <a:ext cx="767344" cy="576064"/>
          </a:xfrm>
          <a:prstGeom prst="rect">
            <a:avLst/>
          </a:prstGeom>
        </p:spPr>
      </p:pic>
      <p:pic>
        <p:nvPicPr>
          <p:cNvPr id="174" name="Picture 173" descr="desk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48680"/>
            <a:ext cx="76734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7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Electronic Mail: </a:t>
            </a:r>
            <a:r>
              <a:rPr lang="en-US" sz="3600" dirty="0" smtClean="0"/>
              <a:t>SMTP</a:t>
            </a:r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uses </a:t>
            </a:r>
            <a:r>
              <a:rPr lang="en-US" sz="2000" dirty="0" smtClean="0"/>
              <a:t>TCP to </a:t>
            </a:r>
            <a:r>
              <a:rPr lang="en-US" sz="2000" dirty="0"/>
              <a:t>reliably transfer email </a:t>
            </a:r>
            <a:r>
              <a:rPr lang="en-US" sz="2000" dirty="0" smtClean="0"/>
              <a:t>message from </a:t>
            </a:r>
            <a:r>
              <a:rPr lang="en-US" sz="2000" dirty="0"/>
              <a:t>client to server, port 25</a:t>
            </a:r>
          </a:p>
          <a:p>
            <a:r>
              <a:rPr lang="en-US" sz="2000" dirty="0"/>
              <a:t>direct transfer: sending server to receiving server</a:t>
            </a:r>
          </a:p>
          <a:p>
            <a:r>
              <a:rPr lang="en-US" sz="2000" dirty="0"/>
              <a:t>three phases of transfer</a:t>
            </a:r>
          </a:p>
          <a:p>
            <a:pPr lvl="1"/>
            <a:r>
              <a:rPr lang="en-US" sz="2000" dirty="0"/>
              <a:t>handshaking (greeting)</a:t>
            </a:r>
          </a:p>
          <a:p>
            <a:pPr lvl="1"/>
            <a:r>
              <a:rPr lang="en-US" sz="2000" dirty="0"/>
              <a:t>transfer of messages</a:t>
            </a:r>
          </a:p>
          <a:p>
            <a:pPr lvl="1"/>
            <a:r>
              <a:rPr lang="en-US" sz="2000" dirty="0" smtClean="0"/>
              <a:t>closure</a:t>
            </a:r>
          </a:p>
          <a:p>
            <a:pPr lvl="1"/>
            <a:endParaRPr lang="en-US" sz="2000" dirty="0"/>
          </a:p>
          <a:p>
            <a:r>
              <a:rPr lang="en-US" sz="2000" dirty="0"/>
              <a:t>command/response interaction</a:t>
            </a:r>
            <a:endParaRPr lang="en-US" sz="2000" dirty="0">
              <a:solidFill>
                <a:schemeClr val="accent2"/>
              </a:solidFill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commands: ASCII text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response: status code and phrase</a:t>
            </a:r>
          </a:p>
          <a:p>
            <a:endParaRPr lang="en-US" sz="2400" dirty="0" smtClean="0"/>
          </a:p>
          <a:p>
            <a:r>
              <a:rPr lang="en-US" sz="2400" dirty="0" smtClean="0"/>
              <a:t>messages </a:t>
            </a:r>
            <a:r>
              <a:rPr lang="en-US" sz="2400" dirty="0"/>
              <a:t>must be in 7-bit ASCII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6083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Sample </a:t>
            </a:r>
            <a:r>
              <a:rPr lang="en-US" sz="3600" dirty="0" smtClean="0"/>
              <a:t>SMTP interaction</a:t>
            </a:r>
            <a:endParaRPr lang="en-US" dirty="0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1285205"/>
            <a:ext cx="887095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latin typeface="Courier New" charset="0"/>
              </a:rPr>
              <a:t>     S: 220 </a:t>
            </a:r>
            <a:r>
              <a:rPr lang="en-US" sz="2000" b="1" dirty="0" err="1">
                <a:latin typeface="Courier New" charset="0"/>
              </a:rPr>
              <a:t>hamburger.edu</a:t>
            </a:r>
            <a:r>
              <a:rPr lang="en-US" sz="2000" b="1" dirty="0">
                <a:latin typeface="Courier New" charset="0"/>
              </a:rPr>
              <a:t> </a:t>
            </a:r>
          </a:p>
          <a:p>
            <a:pPr algn="l"/>
            <a:r>
              <a:rPr lang="en-US" sz="2000" b="1" dirty="0">
                <a:latin typeface="Courier New" charset="0"/>
              </a:rPr>
              <a:t>     C: HELO </a:t>
            </a:r>
            <a:r>
              <a:rPr lang="en-US" sz="2000" b="1" dirty="0" err="1">
                <a:latin typeface="Courier New" charset="0"/>
              </a:rPr>
              <a:t>crepes.fr</a:t>
            </a:r>
            <a:r>
              <a:rPr lang="en-US" sz="2000" b="1" dirty="0">
                <a:latin typeface="Courier New" charset="0"/>
              </a:rPr>
              <a:t> </a:t>
            </a:r>
          </a:p>
          <a:p>
            <a:pPr algn="l"/>
            <a:r>
              <a:rPr lang="en-US" sz="2000" b="1" dirty="0">
                <a:latin typeface="Courier New" charset="0"/>
              </a:rPr>
              <a:t>     S: 250  Hello </a:t>
            </a:r>
            <a:r>
              <a:rPr lang="en-US" sz="2000" b="1" dirty="0" err="1">
                <a:latin typeface="Courier New" charset="0"/>
              </a:rPr>
              <a:t>crepes.fr</a:t>
            </a:r>
            <a:r>
              <a:rPr lang="en-US" sz="2000" b="1" dirty="0">
                <a:latin typeface="Courier New" charset="0"/>
              </a:rPr>
              <a:t>, pleased to meet you </a:t>
            </a:r>
          </a:p>
          <a:p>
            <a:pPr algn="l"/>
            <a:r>
              <a:rPr lang="en-US" sz="2000" b="1" dirty="0">
                <a:latin typeface="Courier New" charset="0"/>
              </a:rPr>
              <a:t>     C: MAIL FROM: &lt;</a:t>
            </a:r>
            <a:r>
              <a:rPr lang="en-US" sz="2000" b="1" dirty="0" err="1">
                <a:latin typeface="Courier New" charset="0"/>
              </a:rPr>
              <a:t>alice@crepes.fr</a:t>
            </a:r>
            <a:r>
              <a:rPr lang="en-US" sz="2000" b="1" dirty="0">
                <a:latin typeface="Courier New" charset="0"/>
              </a:rPr>
              <a:t>&gt; </a:t>
            </a:r>
          </a:p>
          <a:p>
            <a:pPr algn="l"/>
            <a:r>
              <a:rPr lang="en-US" sz="2000" b="1" dirty="0">
                <a:latin typeface="Courier New" charset="0"/>
              </a:rPr>
              <a:t>     S: 250 </a:t>
            </a:r>
            <a:r>
              <a:rPr lang="en-US" sz="2000" b="1" dirty="0" err="1">
                <a:latin typeface="Courier New" charset="0"/>
              </a:rPr>
              <a:t>alice@crepes.fr</a:t>
            </a:r>
            <a:r>
              <a:rPr lang="en-US" sz="2000" b="1" dirty="0">
                <a:latin typeface="Courier New" charset="0"/>
              </a:rPr>
              <a:t>... Sender ok </a:t>
            </a:r>
          </a:p>
          <a:p>
            <a:pPr algn="l"/>
            <a:r>
              <a:rPr lang="en-US" sz="2000" b="1" dirty="0">
                <a:latin typeface="Courier New" charset="0"/>
              </a:rPr>
              <a:t>     C: RCPT TO: &lt;</a:t>
            </a:r>
            <a:r>
              <a:rPr lang="en-US" sz="2000" b="1" dirty="0" err="1">
                <a:latin typeface="Courier New" charset="0"/>
              </a:rPr>
              <a:t>bob@hamburger.edu</a:t>
            </a:r>
            <a:r>
              <a:rPr lang="en-US" sz="2000" b="1" dirty="0">
                <a:latin typeface="Courier New" charset="0"/>
              </a:rPr>
              <a:t>&gt; </a:t>
            </a:r>
          </a:p>
          <a:p>
            <a:pPr algn="l"/>
            <a:r>
              <a:rPr lang="en-US" sz="2000" b="1" dirty="0">
                <a:latin typeface="Courier New" charset="0"/>
              </a:rPr>
              <a:t>     S: 250 </a:t>
            </a:r>
            <a:r>
              <a:rPr lang="en-US" sz="2000" b="1" dirty="0" err="1">
                <a:latin typeface="Courier New" charset="0"/>
              </a:rPr>
              <a:t>bob@hamburger.edu</a:t>
            </a:r>
            <a:r>
              <a:rPr lang="en-US" sz="2000" b="1" dirty="0">
                <a:latin typeface="Courier New" charset="0"/>
              </a:rPr>
              <a:t> ... Recipient ok </a:t>
            </a:r>
          </a:p>
          <a:p>
            <a:pPr algn="l"/>
            <a:r>
              <a:rPr lang="en-US" sz="2000" b="1" dirty="0">
                <a:latin typeface="Courier New" charset="0"/>
              </a:rPr>
              <a:t>     C: DATA </a:t>
            </a:r>
          </a:p>
          <a:p>
            <a:pPr algn="l"/>
            <a:r>
              <a:rPr lang="en-US" sz="2000" b="1" dirty="0">
                <a:latin typeface="Courier New" charset="0"/>
              </a:rPr>
              <a:t>     S: 354 Enter mail, end with "." on a line by itself </a:t>
            </a:r>
          </a:p>
          <a:p>
            <a:pPr algn="l"/>
            <a:r>
              <a:rPr lang="en-US" sz="2000" b="1" dirty="0">
                <a:latin typeface="Courier New" charset="0"/>
              </a:rPr>
              <a:t>     C: Do you like ketchup? </a:t>
            </a:r>
          </a:p>
          <a:p>
            <a:pPr algn="l"/>
            <a:r>
              <a:rPr lang="en-US" sz="2000" b="1" dirty="0">
                <a:latin typeface="Courier New" charset="0"/>
              </a:rPr>
              <a:t>     C:   How about pickles? </a:t>
            </a:r>
          </a:p>
          <a:p>
            <a:pPr algn="l"/>
            <a:r>
              <a:rPr lang="en-US" sz="2000" b="1" dirty="0">
                <a:latin typeface="Courier New" charset="0"/>
              </a:rPr>
              <a:t>     C: . </a:t>
            </a:r>
          </a:p>
          <a:p>
            <a:pPr algn="l"/>
            <a:r>
              <a:rPr lang="en-US" sz="2000" b="1" dirty="0">
                <a:latin typeface="Courier New" charset="0"/>
              </a:rPr>
              <a:t>     S: 250 Message accepted for delivery </a:t>
            </a:r>
          </a:p>
          <a:p>
            <a:pPr algn="l"/>
            <a:r>
              <a:rPr lang="en-US" sz="2000" b="1" dirty="0">
                <a:latin typeface="Courier New" charset="0"/>
              </a:rPr>
              <a:t>     C: QUIT </a:t>
            </a:r>
          </a:p>
          <a:p>
            <a:pPr algn="l"/>
            <a:r>
              <a:rPr lang="en-US" sz="2000" b="1" dirty="0">
                <a:latin typeface="Courier New" charset="0"/>
              </a:rPr>
              <a:t>     S: 221 </a:t>
            </a:r>
            <a:r>
              <a:rPr lang="en-US" sz="2000" b="1" dirty="0" err="1">
                <a:latin typeface="Courier New" charset="0"/>
              </a:rPr>
              <a:t>hamburger.edu</a:t>
            </a:r>
            <a:r>
              <a:rPr lang="en-US" sz="2000" b="1" dirty="0">
                <a:latin typeface="Courier New" charset="0"/>
              </a:rPr>
              <a:t> closing connection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1715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cs typeface="Arial"/>
              </a:rPr>
              <a:t>Handmade SMTP</a:t>
            </a:r>
            <a:endParaRPr lang="en-US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866775"/>
            <a:ext cx="8856984" cy="564832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Courier"/>
                <a:cs typeface="Courier"/>
              </a:rPr>
              <a:t>telnet </a:t>
            </a:r>
            <a:r>
              <a:rPr lang="en-US" sz="2400" b="1" dirty="0" err="1">
                <a:latin typeface="Courier"/>
                <a:cs typeface="Courier"/>
              </a:rPr>
              <a:t>servername</a:t>
            </a:r>
            <a:r>
              <a:rPr lang="en-US" sz="2400" b="1" dirty="0">
                <a:latin typeface="Courier"/>
                <a:cs typeface="Courier"/>
              </a:rPr>
              <a:t> 25</a:t>
            </a: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see </a:t>
            </a:r>
            <a:r>
              <a:rPr lang="en-US" sz="2400" dirty="0">
                <a:latin typeface="Arial"/>
                <a:cs typeface="Arial"/>
              </a:rPr>
              <a:t>220 reply from server</a:t>
            </a: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enter HELO, MAIL FROM, RCPT TO, DATA, QUIT </a:t>
            </a:r>
            <a:r>
              <a:rPr lang="en-US" sz="2400" dirty="0" smtClean="0">
                <a:latin typeface="Arial"/>
                <a:cs typeface="Arial"/>
              </a:rPr>
              <a:t>commands</a:t>
            </a: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above </a:t>
            </a:r>
            <a:r>
              <a:rPr lang="en-US" sz="2400" dirty="0">
                <a:latin typeface="Arial"/>
                <a:cs typeface="Arial"/>
              </a:rPr>
              <a:t>lets you send email without using email client (reader)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3276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SMTP: </a:t>
            </a:r>
            <a:r>
              <a:rPr lang="en-US" dirty="0"/>
              <a:t>final words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0" y="866775"/>
            <a:ext cx="4499992" cy="564832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SMTP uses </a:t>
            </a:r>
            <a:r>
              <a:rPr lang="en-US" sz="2000" dirty="0"/>
              <a:t>persistent </a:t>
            </a:r>
            <a:r>
              <a:rPr lang="en-US" sz="2000" dirty="0" smtClean="0"/>
              <a:t>connections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SMTP requires </a:t>
            </a:r>
            <a:r>
              <a:rPr lang="en-US" sz="2000" dirty="0"/>
              <a:t>message (header &amp; body) to be in 7-bit </a:t>
            </a:r>
            <a:r>
              <a:rPr lang="en-US" sz="2000" dirty="0" smtClean="0"/>
              <a:t>ASCII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Certain </a:t>
            </a:r>
            <a:r>
              <a:rPr lang="en-US" sz="2000" dirty="0"/>
              <a:t>character strings not permitted in </a:t>
            </a:r>
            <a:r>
              <a:rPr lang="en-US" sz="2000" dirty="0" err="1" smtClean="0"/>
              <a:t>msg</a:t>
            </a:r>
            <a:r>
              <a:rPr lang="en-US" sz="2000" dirty="0" smtClean="0"/>
              <a:t> </a:t>
            </a:r>
            <a:r>
              <a:rPr lang="en-US" sz="2000" dirty="0"/>
              <a:t>(e.g., </a:t>
            </a:r>
            <a:r>
              <a:rPr lang="en-US" sz="2000" dirty="0">
                <a:latin typeface="Courier New" charset="0"/>
              </a:rPr>
              <a:t>CRLF.CRLF</a:t>
            </a:r>
            <a:r>
              <a:rPr lang="en-US" sz="2000" dirty="0"/>
              <a:t>). Thus </a:t>
            </a:r>
            <a:r>
              <a:rPr lang="en-US" sz="2000" dirty="0" err="1" smtClean="0"/>
              <a:t>msg</a:t>
            </a:r>
            <a:r>
              <a:rPr lang="en-US" sz="2000" dirty="0" smtClean="0"/>
              <a:t> </a:t>
            </a:r>
            <a:r>
              <a:rPr lang="en-US" sz="2000" dirty="0"/>
              <a:t>has to be encoded (usually into either base-64 or quoted printable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SMTP </a:t>
            </a:r>
            <a:r>
              <a:rPr lang="en-US" sz="2000" dirty="0"/>
              <a:t>server uses </a:t>
            </a:r>
            <a:r>
              <a:rPr lang="en-US" sz="2000" dirty="0">
                <a:latin typeface="Courier New" charset="0"/>
              </a:rPr>
              <a:t>CRLF.CRLF</a:t>
            </a:r>
            <a:r>
              <a:rPr lang="en-US" sz="2000" dirty="0"/>
              <a:t> to determine end of </a:t>
            </a:r>
            <a:r>
              <a:rPr lang="en-US" sz="2000" dirty="0" smtClean="0"/>
              <a:t>message (no length header)</a:t>
            </a:r>
            <a:endParaRPr lang="en-US" sz="2000" dirty="0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4008" y="908720"/>
            <a:ext cx="4347964" cy="540060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Comparison with </a:t>
            </a:r>
            <a:r>
              <a:rPr lang="en-US" sz="2400" dirty="0" smtClean="0">
                <a:solidFill>
                  <a:srgbClr val="000000"/>
                </a:solidFill>
              </a:rPr>
              <a:t>HTTP/1.x: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dirty="0" smtClean="0"/>
              <a:t>HTTP: </a:t>
            </a:r>
            <a:r>
              <a:rPr lang="en-US" sz="2000" dirty="0"/>
              <a:t>pull</a:t>
            </a:r>
          </a:p>
          <a:p>
            <a:pPr>
              <a:spcAft>
                <a:spcPct val="50000"/>
              </a:spcAft>
            </a:pPr>
            <a:r>
              <a:rPr lang="en-US" sz="2000" dirty="0" smtClean="0"/>
              <a:t>STMP: push</a:t>
            </a:r>
          </a:p>
          <a:p>
            <a:pPr lvl="1"/>
            <a:r>
              <a:rPr lang="en-US" sz="1600" dirty="0" smtClean="0"/>
              <a:t>until final server!</a:t>
            </a:r>
          </a:p>
          <a:p>
            <a:pPr lvl="1"/>
            <a:r>
              <a:rPr lang="en-US" sz="1600" dirty="0" smtClean="0"/>
              <a:t>until recently: reading mails on final server itself using NFS</a:t>
            </a:r>
          </a:p>
          <a:p>
            <a:pPr>
              <a:spcAft>
                <a:spcPct val="50000"/>
              </a:spcAft>
            </a:pPr>
            <a:r>
              <a:rPr lang="en-US" sz="2000" dirty="0" smtClean="0"/>
              <a:t>both have ASCII command/response interaction, status codes</a:t>
            </a:r>
          </a:p>
          <a:p>
            <a:r>
              <a:rPr lang="en-US" sz="2000" dirty="0" smtClean="0"/>
              <a:t>HTTP</a:t>
            </a:r>
          </a:p>
          <a:p>
            <a:pPr lvl="1"/>
            <a:r>
              <a:rPr lang="en-US" sz="2000" dirty="0" smtClean="0"/>
              <a:t>each </a:t>
            </a:r>
            <a:r>
              <a:rPr lang="en-US" sz="2000" dirty="0"/>
              <a:t>object encapsulated in its own response </a:t>
            </a:r>
            <a:r>
              <a:rPr lang="en-US" sz="2000" dirty="0" err="1" smtClean="0"/>
              <a:t>msg</a:t>
            </a:r>
            <a:endParaRPr lang="en-US" sz="2000" dirty="0" smtClean="0"/>
          </a:p>
          <a:p>
            <a:r>
              <a:rPr lang="en-US" sz="2000" dirty="0" smtClean="0"/>
              <a:t>SMTP</a:t>
            </a:r>
          </a:p>
          <a:p>
            <a:pPr lvl="1"/>
            <a:r>
              <a:rPr lang="en-US" sz="2000" dirty="0" smtClean="0"/>
              <a:t>originally the same</a:t>
            </a:r>
          </a:p>
          <a:p>
            <a:pPr lvl="1"/>
            <a:r>
              <a:rPr lang="en-US" sz="2000" dirty="0" smtClean="0"/>
              <a:t>now: multiple </a:t>
            </a:r>
            <a:r>
              <a:rPr lang="en-US" sz="2000" dirty="0"/>
              <a:t>objects sent in multipart </a:t>
            </a:r>
            <a:r>
              <a:rPr lang="en-US" sz="2000" dirty="0" err="1"/>
              <a:t>msg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1875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Arial"/>
                <a:cs typeface="Arial"/>
              </a:rPr>
              <a:t>Mail message format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0" y="866775"/>
            <a:ext cx="3779912" cy="5648325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000" dirty="0" smtClean="0">
                <a:latin typeface="Arial"/>
                <a:cs typeface="Arial"/>
              </a:rPr>
              <a:t>SMTP: </a:t>
            </a:r>
            <a:r>
              <a:rPr lang="en-US" sz="2000" dirty="0">
                <a:latin typeface="Arial"/>
                <a:cs typeface="Arial"/>
              </a:rPr>
              <a:t>protocol for exchanging email </a:t>
            </a:r>
            <a:r>
              <a:rPr lang="en-US" sz="2000" dirty="0" err="1">
                <a:latin typeface="Arial"/>
                <a:cs typeface="Arial"/>
              </a:rPr>
              <a:t>msgs</a:t>
            </a:r>
            <a:endParaRPr lang="en-US" sz="2000" dirty="0">
              <a:latin typeface="Arial"/>
              <a:cs typeface="Arial"/>
            </a:endParaRPr>
          </a:p>
          <a:p>
            <a:pPr>
              <a:buFont typeface="ZapfDingbats" charset="0"/>
              <a:buNone/>
            </a:pPr>
            <a:r>
              <a:rPr lang="en-US" sz="2000" dirty="0" smtClean="0">
                <a:latin typeface="Arial"/>
                <a:cs typeface="Arial"/>
              </a:rPr>
              <a:t>Standard </a:t>
            </a:r>
            <a:r>
              <a:rPr lang="en-US" sz="2000" dirty="0">
                <a:latin typeface="Arial"/>
                <a:cs typeface="Arial"/>
              </a:rPr>
              <a:t>for text message format:</a:t>
            </a:r>
          </a:p>
          <a:p>
            <a:r>
              <a:rPr lang="en-US" sz="2000" dirty="0">
                <a:latin typeface="Arial"/>
                <a:cs typeface="Arial"/>
              </a:rPr>
              <a:t>header lines, e.g.,</a:t>
            </a:r>
          </a:p>
          <a:p>
            <a:pPr lvl="1"/>
            <a:r>
              <a:rPr lang="en-US" sz="1800" dirty="0">
                <a:latin typeface="Arial"/>
                <a:cs typeface="Arial"/>
              </a:rPr>
              <a:t>To:</a:t>
            </a:r>
          </a:p>
          <a:p>
            <a:pPr lvl="1"/>
            <a:r>
              <a:rPr lang="en-US" sz="1800" dirty="0">
                <a:latin typeface="Arial"/>
                <a:cs typeface="Arial"/>
              </a:rPr>
              <a:t>From:</a:t>
            </a:r>
          </a:p>
          <a:p>
            <a:pPr lvl="1"/>
            <a:r>
              <a:rPr lang="en-US" sz="1800" dirty="0">
                <a:latin typeface="Arial"/>
                <a:cs typeface="Arial"/>
              </a:rPr>
              <a:t>Subject:</a:t>
            </a:r>
          </a:p>
          <a:p>
            <a:pPr lvl="1">
              <a:buFont typeface="ZapfDingbats" charset="0"/>
              <a:buNone/>
            </a:pPr>
            <a:r>
              <a:rPr lang="en-US" sz="1800" i="1" dirty="0">
                <a:solidFill>
                  <a:srgbClr val="FF0000"/>
                </a:solidFill>
                <a:latin typeface="Arial"/>
                <a:cs typeface="Arial"/>
              </a:rPr>
              <a:t>different</a:t>
            </a:r>
            <a:r>
              <a:rPr lang="en-US" sz="1800" i="1" dirty="0">
                <a:solidFill>
                  <a:srgbClr val="66FFCC"/>
                </a:solidFill>
                <a:latin typeface="Arial"/>
                <a:cs typeface="Arial"/>
              </a:rPr>
              <a:t> </a:t>
            </a:r>
            <a:r>
              <a:rPr lang="en-US" sz="1800" i="1" dirty="0">
                <a:latin typeface="Arial"/>
                <a:cs typeface="Arial"/>
              </a:rPr>
              <a:t>from </a:t>
            </a:r>
            <a:r>
              <a:rPr lang="en-US" sz="1800" i="1" dirty="0" smtClean="0">
                <a:latin typeface="Arial"/>
                <a:cs typeface="Arial"/>
              </a:rPr>
              <a:t>SMTP commands</a:t>
            </a:r>
            <a:r>
              <a:rPr lang="en-US" sz="1800" dirty="0">
                <a:latin typeface="Arial"/>
                <a:cs typeface="Arial"/>
              </a:rPr>
              <a:t>!</a:t>
            </a:r>
          </a:p>
          <a:p>
            <a:r>
              <a:rPr lang="en-US" sz="2000" dirty="0">
                <a:latin typeface="Arial"/>
                <a:cs typeface="Arial"/>
              </a:rPr>
              <a:t>body</a:t>
            </a:r>
          </a:p>
          <a:p>
            <a:pPr lvl="1"/>
            <a:r>
              <a:rPr lang="en-US" sz="1800" dirty="0">
                <a:latin typeface="Arial"/>
                <a:cs typeface="Arial"/>
              </a:rPr>
              <a:t>the </a:t>
            </a:r>
            <a:r>
              <a:rPr lang="ja-JP" altLang="en-US" sz="1800" dirty="0">
                <a:latin typeface="Arial"/>
                <a:cs typeface="Arial"/>
              </a:rPr>
              <a:t>“</a:t>
            </a:r>
            <a:r>
              <a:rPr lang="en-US" sz="1800" dirty="0">
                <a:latin typeface="Arial"/>
                <a:cs typeface="Arial"/>
              </a:rPr>
              <a:t>message</a:t>
            </a:r>
            <a:r>
              <a:rPr lang="ja-JP" altLang="en-US" sz="1800" dirty="0">
                <a:latin typeface="Arial"/>
                <a:cs typeface="Arial"/>
              </a:rPr>
              <a:t>”</a:t>
            </a:r>
            <a:r>
              <a:rPr lang="en-US" sz="1800" dirty="0">
                <a:latin typeface="Arial"/>
                <a:cs typeface="Arial"/>
              </a:rPr>
              <a:t>, ASCII characters only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5005263" y="1887116"/>
            <a:ext cx="28321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header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5005263" y="2699916"/>
            <a:ext cx="2832100" cy="17399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body</a:t>
            </a: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4802063" y="1772816"/>
            <a:ext cx="3238500" cy="307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V="1">
            <a:off x="3131840" y="2153816"/>
            <a:ext cx="1822623" cy="33908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 flipV="1">
            <a:off x="3203847" y="3322216"/>
            <a:ext cx="1737915" cy="10428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8159626" y="2107779"/>
            <a:ext cx="8048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Arial"/>
                <a:cs typeface="Arial"/>
              </a:rPr>
              <a:t>blank</a:t>
            </a:r>
          </a:p>
          <a:p>
            <a:r>
              <a:rPr lang="en-US" sz="2000">
                <a:latin typeface="Arial"/>
                <a:cs typeface="Arial"/>
              </a:rPr>
              <a:t>line</a:t>
            </a:r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 flipH="1">
            <a:off x="7278563" y="2547516"/>
            <a:ext cx="965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26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/>
                <a:cs typeface="Arial"/>
              </a:rPr>
              <a:t>Message format: multimedia extensions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4519" name="Rectangle 7"/>
          <p:cNvSpPr>
            <a:spLocks noGrp="1" noChangeArrowheads="1"/>
          </p:cNvSpPr>
          <p:nvPr>
            <p:ph idx="1"/>
          </p:nvPr>
        </p:nvSpPr>
        <p:spPr>
          <a:xfrm>
            <a:off x="0" y="866775"/>
            <a:ext cx="9144000" cy="141009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MIME: </a:t>
            </a:r>
            <a:r>
              <a:rPr lang="en-US" sz="2400" dirty="0" smtClean="0">
                <a:latin typeface="Arial"/>
                <a:cs typeface="Arial"/>
              </a:rPr>
              <a:t>multipurpose Internet </a:t>
            </a:r>
            <a:r>
              <a:rPr lang="en-US" sz="2400" dirty="0">
                <a:latin typeface="Arial"/>
                <a:cs typeface="Arial"/>
              </a:rPr>
              <a:t>mail </a:t>
            </a:r>
            <a:r>
              <a:rPr lang="en-US" sz="2400" dirty="0" smtClean="0">
                <a:latin typeface="Arial"/>
                <a:cs typeface="Arial"/>
              </a:rPr>
              <a:t>extension</a:t>
            </a:r>
          </a:p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additional </a:t>
            </a:r>
            <a:r>
              <a:rPr lang="en-US" sz="2400" dirty="0">
                <a:latin typeface="Arial"/>
                <a:cs typeface="Arial"/>
              </a:rPr>
              <a:t>lines in </a:t>
            </a:r>
            <a:r>
              <a:rPr lang="en-US" sz="2400" dirty="0" err="1">
                <a:latin typeface="Arial"/>
                <a:cs typeface="Arial"/>
              </a:rPr>
              <a:t>msg</a:t>
            </a:r>
            <a:r>
              <a:rPr lang="en-US" sz="2400" dirty="0">
                <a:latin typeface="Arial"/>
                <a:cs typeface="Arial"/>
              </a:rPr>
              <a:t> header declare MIME content type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64522" name="Group 10"/>
          <p:cNvGrpSpPr>
            <a:grpSpLocks/>
          </p:cNvGrpSpPr>
          <p:nvPr/>
        </p:nvGrpSpPr>
        <p:grpSpPr bwMode="auto">
          <a:xfrm>
            <a:off x="3943350" y="2420888"/>
            <a:ext cx="5003800" cy="3113088"/>
            <a:chOff x="1424" y="1808"/>
            <a:chExt cx="3152" cy="2152"/>
          </a:xfrm>
        </p:grpSpPr>
        <p:sp>
          <p:nvSpPr>
            <p:cNvPr id="64517" name="Text Box 5"/>
            <p:cNvSpPr txBox="1">
              <a:spLocks noChangeArrowheads="1"/>
            </p:cNvSpPr>
            <p:nvPr/>
          </p:nvSpPr>
          <p:spPr bwMode="auto">
            <a:xfrm>
              <a:off x="1440" y="1808"/>
              <a:ext cx="3136" cy="2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sz="1800" b="1" dirty="0">
                  <a:latin typeface="Courier"/>
                  <a:cs typeface="Courier"/>
                </a:rPr>
                <a:t>From: </a:t>
              </a:r>
              <a:r>
                <a:rPr lang="en-US" sz="1800" b="1" dirty="0" err="1">
                  <a:latin typeface="Courier"/>
                  <a:cs typeface="Courier"/>
                </a:rPr>
                <a:t>alice@crepes.fr</a:t>
              </a:r>
              <a:r>
                <a:rPr lang="en-US" sz="1800" b="1" dirty="0">
                  <a:latin typeface="Courier"/>
                  <a:cs typeface="Courier"/>
                </a:rPr>
                <a:t> </a:t>
              </a:r>
            </a:p>
            <a:p>
              <a:pPr algn="l"/>
              <a:r>
                <a:rPr lang="en-US" sz="1800" b="1" dirty="0">
                  <a:latin typeface="Courier"/>
                  <a:cs typeface="Courier"/>
                </a:rPr>
                <a:t>To: </a:t>
              </a:r>
              <a:r>
                <a:rPr lang="en-US" sz="1800" b="1" dirty="0" err="1">
                  <a:latin typeface="Courier"/>
                  <a:cs typeface="Courier"/>
                </a:rPr>
                <a:t>bob@hamburger.edu</a:t>
              </a:r>
              <a:r>
                <a:rPr lang="en-US" sz="1800" b="1" dirty="0">
                  <a:latin typeface="Courier"/>
                  <a:cs typeface="Courier"/>
                </a:rPr>
                <a:t> </a:t>
              </a:r>
            </a:p>
            <a:p>
              <a:pPr algn="l"/>
              <a:r>
                <a:rPr lang="en-US" sz="1800" b="1" dirty="0">
                  <a:latin typeface="Courier"/>
                  <a:cs typeface="Courier"/>
                </a:rPr>
                <a:t>Subject: Picture of yummy crepe. </a:t>
              </a:r>
            </a:p>
            <a:p>
              <a:pPr algn="l"/>
              <a:r>
                <a:rPr lang="en-US" sz="1800" b="1" dirty="0">
                  <a:latin typeface="Courier"/>
                  <a:cs typeface="Courier"/>
                </a:rPr>
                <a:t>MIME-Version: 1.0 </a:t>
              </a:r>
            </a:p>
            <a:p>
              <a:pPr algn="l"/>
              <a:r>
                <a:rPr lang="en-US" sz="1800" b="1" dirty="0">
                  <a:latin typeface="Courier"/>
                  <a:cs typeface="Courier"/>
                </a:rPr>
                <a:t>Content-Transfer-Encoding: base64 </a:t>
              </a:r>
            </a:p>
            <a:p>
              <a:pPr algn="l"/>
              <a:r>
                <a:rPr lang="en-US" sz="1800" b="1" dirty="0">
                  <a:latin typeface="Courier"/>
                  <a:cs typeface="Courier"/>
                </a:rPr>
                <a:t>Content-Type: image/jpeg </a:t>
              </a:r>
            </a:p>
            <a:p>
              <a:pPr algn="l"/>
              <a:endParaRPr lang="en-US" sz="1800" b="1" dirty="0">
                <a:latin typeface="Courier"/>
                <a:cs typeface="Courier"/>
              </a:endParaRPr>
            </a:p>
            <a:p>
              <a:pPr algn="l"/>
              <a:r>
                <a:rPr lang="en-US" sz="1800" b="1" dirty="0">
                  <a:latin typeface="Courier"/>
                  <a:cs typeface="Courier"/>
                </a:rPr>
                <a:t>base64 encoded data ..... </a:t>
              </a:r>
            </a:p>
            <a:p>
              <a:pPr algn="l"/>
              <a:r>
                <a:rPr lang="en-US" sz="1800" b="1" dirty="0">
                  <a:latin typeface="Courier"/>
                  <a:cs typeface="Courier"/>
                </a:rPr>
                <a:t>......................... </a:t>
              </a:r>
            </a:p>
            <a:p>
              <a:pPr algn="l"/>
              <a:r>
                <a:rPr lang="en-US" sz="1800" b="1" dirty="0">
                  <a:latin typeface="Courier"/>
                  <a:cs typeface="Courier"/>
                </a:rPr>
                <a:t>......base64 encoded data </a:t>
              </a:r>
            </a:p>
            <a:p>
              <a:pPr algn="l"/>
              <a:r>
                <a:rPr lang="en-US" sz="1800" b="1" dirty="0">
                  <a:latin typeface="Courier"/>
                  <a:cs typeface="Courier"/>
                </a:rPr>
                <a:t> </a:t>
              </a:r>
            </a:p>
          </p:txBody>
        </p:sp>
        <p:sp>
          <p:nvSpPr>
            <p:cNvPr id="64521" name="Rectangle 9"/>
            <p:cNvSpPr>
              <a:spLocks noChangeArrowheads="1"/>
            </p:cNvSpPr>
            <p:nvPr/>
          </p:nvSpPr>
          <p:spPr bwMode="auto">
            <a:xfrm>
              <a:off x="1424" y="1808"/>
              <a:ext cx="2984" cy="20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252370" y="3917901"/>
            <a:ext cx="268768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Arial"/>
                <a:cs typeface="Arial"/>
              </a:rPr>
              <a:t>multimedia data</a:t>
            </a:r>
          </a:p>
          <a:p>
            <a:pPr algn="r"/>
            <a:r>
              <a:rPr lang="en-US" sz="2000" dirty="0">
                <a:latin typeface="Arial"/>
                <a:cs typeface="Arial"/>
              </a:rPr>
              <a:t>type, subtype, </a:t>
            </a:r>
          </a:p>
          <a:p>
            <a:pPr algn="r"/>
            <a:r>
              <a:rPr lang="en-US" sz="2000" dirty="0">
                <a:latin typeface="Arial"/>
                <a:cs typeface="Arial"/>
              </a:rPr>
              <a:t>parameter declaration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900113" y="3130501"/>
            <a:ext cx="1943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>
                <a:latin typeface="Arial"/>
                <a:cs typeface="Arial"/>
              </a:rPr>
              <a:t>method used</a:t>
            </a:r>
          </a:p>
          <a:p>
            <a:pPr algn="r"/>
            <a:r>
              <a:rPr lang="en-US" sz="2000">
                <a:latin typeface="Arial"/>
                <a:cs typeface="Arial"/>
              </a:rPr>
              <a:t>to encode data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973138" y="2571701"/>
            <a:ext cx="17523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MIME version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1106488" y="5099001"/>
            <a:ext cx="1763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Arial"/>
                <a:cs typeface="Arial"/>
              </a:rPr>
              <a:t>encoded data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64527" name="Line 15"/>
          <p:cNvSpPr>
            <a:spLocks noChangeShapeType="1"/>
          </p:cNvSpPr>
          <p:nvPr/>
        </p:nvSpPr>
        <p:spPr bwMode="auto">
          <a:xfrm>
            <a:off x="2857500" y="2846338"/>
            <a:ext cx="1155700" cy="546100"/>
          </a:xfrm>
          <a:prstGeom prst="line">
            <a:avLst/>
          </a:prstGeom>
          <a:noFill/>
          <a:ln w="28575" cmpd="sng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64528" name="Line 16"/>
          <p:cNvSpPr>
            <a:spLocks noChangeShapeType="1"/>
          </p:cNvSpPr>
          <p:nvPr/>
        </p:nvSpPr>
        <p:spPr bwMode="auto">
          <a:xfrm>
            <a:off x="2832100" y="3481338"/>
            <a:ext cx="1181100" cy="190500"/>
          </a:xfrm>
          <a:prstGeom prst="line">
            <a:avLst/>
          </a:prstGeom>
          <a:noFill/>
          <a:ln w="28575" cmpd="sng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64529" name="Line 17"/>
          <p:cNvSpPr>
            <a:spLocks noChangeShapeType="1"/>
          </p:cNvSpPr>
          <p:nvPr/>
        </p:nvSpPr>
        <p:spPr bwMode="auto">
          <a:xfrm flipV="1">
            <a:off x="2806700" y="3989338"/>
            <a:ext cx="1244600" cy="355600"/>
          </a:xfrm>
          <a:prstGeom prst="line">
            <a:avLst/>
          </a:prstGeom>
          <a:noFill/>
          <a:ln w="28575" cmpd="sng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64530" name="Line 18"/>
          <p:cNvSpPr>
            <a:spLocks noChangeShapeType="1"/>
          </p:cNvSpPr>
          <p:nvPr/>
        </p:nvSpPr>
        <p:spPr bwMode="auto">
          <a:xfrm flipV="1">
            <a:off x="2844800" y="4738638"/>
            <a:ext cx="1003300" cy="508000"/>
          </a:xfrm>
          <a:prstGeom prst="line">
            <a:avLst/>
          </a:prstGeom>
          <a:noFill/>
          <a:ln w="28575" cmpd="sng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64531" name="Freeform 19"/>
          <p:cNvSpPr>
            <a:spLocks/>
          </p:cNvSpPr>
          <p:nvPr/>
        </p:nvSpPr>
        <p:spPr bwMode="auto">
          <a:xfrm>
            <a:off x="3871913" y="4379863"/>
            <a:ext cx="309562" cy="881063"/>
          </a:xfrm>
          <a:custGeom>
            <a:avLst/>
            <a:gdLst>
              <a:gd name="T0" fmla="*/ 159 w 195"/>
              <a:gd name="T1" fmla="*/ 3 h 555"/>
              <a:gd name="T2" fmla="*/ 0 w 195"/>
              <a:gd name="T3" fmla="*/ 0 h 555"/>
              <a:gd name="T4" fmla="*/ 0 w 195"/>
              <a:gd name="T5" fmla="*/ 555 h 555"/>
              <a:gd name="T6" fmla="*/ 195 w 195"/>
              <a:gd name="T7" fmla="*/ 552 h 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5" h="555">
                <a:moveTo>
                  <a:pt x="159" y="3"/>
                </a:moveTo>
                <a:lnTo>
                  <a:pt x="0" y="0"/>
                </a:lnTo>
                <a:lnTo>
                  <a:pt x="0" y="555"/>
                </a:lnTo>
                <a:lnTo>
                  <a:pt x="195" y="552"/>
                </a:ln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14992" y="5589240"/>
            <a:ext cx="3621504" cy="92333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Eurostile"/>
                <a:cs typeface="Eurostile"/>
              </a:rPr>
              <a:t>“classical” mail may indicate:</a:t>
            </a:r>
          </a:p>
          <a:p>
            <a:r>
              <a:rPr lang="en-US" dirty="0" smtClean="0">
                <a:latin typeface="Eurostile"/>
                <a:cs typeface="Eurostile"/>
              </a:rPr>
              <a:t>Content-type: text/</a:t>
            </a:r>
            <a:r>
              <a:rPr lang="en-US" dirty="0" err="1" smtClean="0">
                <a:latin typeface="Eurostile"/>
                <a:cs typeface="Eurostile"/>
              </a:rPr>
              <a:t>ascii</a:t>
            </a:r>
            <a:endParaRPr lang="en-US" dirty="0" smtClean="0">
              <a:latin typeface="Eurostile"/>
              <a:cs typeface="Eurostile"/>
            </a:endParaRPr>
          </a:p>
          <a:p>
            <a:r>
              <a:rPr lang="en-US" dirty="0" smtClean="0">
                <a:latin typeface="Eurostile"/>
                <a:cs typeface="Eurostile"/>
              </a:rPr>
              <a:t>but 7-bit ASCII text is still the default</a:t>
            </a:r>
          </a:p>
        </p:txBody>
      </p:sp>
    </p:spTree>
    <p:extLst>
      <p:ext uri="{BB962C8B-B14F-4D97-AF65-F5344CB8AC3E}">
        <p14:creationId xmlns:p14="http://schemas.microsoft.com/office/powerpoint/2010/main" val="3946812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/>
                <a:cs typeface="Arial"/>
              </a:rPr>
              <a:t>MIME </a:t>
            </a:r>
            <a:r>
              <a:rPr lang="en-US" sz="3200" dirty="0" smtClean="0">
                <a:latin typeface="Arial"/>
                <a:cs typeface="Arial"/>
              </a:rPr>
              <a:t>types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0" y="866775"/>
            <a:ext cx="9144000" cy="618009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b="1" dirty="0" smtClean="0">
                <a:latin typeface="Courier"/>
                <a:cs typeface="Courier"/>
              </a:rPr>
              <a:t>Content-Type: type/subtype; parameters</a:t>
            </a:r>
          </a:p>
          <a:p>
            <a:pPr>
              <a:buFont typeface="ZapfDingbats" charset="0"/>
              <a:buNone/>
            </a:pPr>
            <a:endParaRPr lang="en-US" sz="2400" b="1" dirty="0" smtClean="0">
              <a:latin typeface="Courier"/>
              <a:cs typeface="Courier"/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32040" y="1628800"/>
            <a:ext cx="3771900" cy="411480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Video</a:t>
            </a:r>
          </a:p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example subtypes: 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mpeg,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cs typeface="Arial"/>
              </a:rPr>
              <a:t>quicktime</a:t>
            </a:r>
            <a:endParaRPr lang="en-US" sz="24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Application</a:t>
            </a:r>
          </a:p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other data that must be processed by reader before </a:t>
            </a:r>
            <a:r>
              <a:rPr lang="ja-JP" altLang="en-US" sz="2000" dirty="0">
                <a:solidFill>
                  <a:srgbClr val="000000"/>
                </a:solidFill>
                <a:latin typeface="Arial"/>
                <a:cs typeface="Arial"/>
              </a:rPr>
              <a:t>“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viewable</a:t>
            </a:r>
            <a:r>
              <a:rPr lang="ja-JP" altLang="en-US" sz="2000" dirty="0">
                <a:solidFill>
                  <a:srgbClr val="000000"/>
                </a:solidFill>
                <a:latin typeface="Arial"/>
                <a:cs typeface="Arial"/>
              </a:rPr>
              <a:t>”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example subtypes: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cs typeface="Arial"/>
              </a:rPr>
              <a:t>msword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, octet-stream 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23528" y="1628800"/>
            <a:ext cx="37719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ahoma" charset="0"/>
              <a:buChar char="−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charset="2"/>
              <a:buChar char="§"/>
              <a:defRPr sz="19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example subtypes: 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plain, html</a:t>
            </a:r>
          </a:p>
          <a:p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Image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example subtypes: 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jpeg, gif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Audio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example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subtypes: 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basic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(8-bit mu-law encoded),</a:t>
            </a:r>
            <a:b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32kadpcm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(32 kbps coding)</a:t>
            </a:r>
          </a:p>
        </p:txBody>
      </p:sp>
    </p:spTree>
    <p:extLst>
      <p:ext uri="{BB962C8B-B14F-4D97-AF65-F5344CB8AC3E}">
        <p14:creationId xmlns:p14="http://schemas.microsoft.com/office/powerpoint/2010/main" val="2353411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Multipart Type</a:t>
            </a:r>
            <a:endParaRPr lang="en-US" dirty="0"/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467544" y="909091"/>
            <a:ext cx="734695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 b="1" dirty="0">
                <a:latin typeface="Courier New" charset="0"/>
              </a:rPr>
              <a:t>From: </a:t>
            </a:r>
            <a:r>
              <a:rPr lang="en-US" sz="1600" b="1" dirty="0" err="1">
                <a:latin typeface="Courier New" charset="0"/>
              </a:rPr>
              <a:t>alice@crepes.fr</a:t>
            </a:r>
            <a:r>
              <a:rPr lang="en-US" sz="1600" b="1" dirty="0">
                <a:latin typeface="Courier New" charset="0"/>
              </a:rPr>
              <a:t> </a:t>
            </a:r>
          </a:p>
          <a:p>
            <a:pPr algn="l"/>
            <a:r>
              <a:rPr lang="en-US" sz="1600" b="1" dirty="0">
                <a:latin typeface="Courier New" charset="0"/>
              </a:rPr>
              <a:t>To: </a:t>
            </a:r>
            <a:r>
              <a:rPr lang="en-US" sz="1600" b="1" dirty="0" err="1">
                <a:latin typeface="Courier New" charset="0"/>
              </a:rPr>
              <a:t>bob@hamburger.edu</a:t>
            </a:r>
            <a:r>
              <a:rPr lang="en-US" sz="1600" b="1" dirty="0">
                <a:latin typeface="Courier New" charset="0"/>
              </a:rPr>
              <a:t> </a:t>
            </a:r>
          </a:p>
          <a:p>
            <a:pPr algn="l"/>
            <a:r>
              <a:rPr lang="en-US" sz="1600" b="1" dirty="0">
                <a:latin typeface="Courier New" charset="0"/>
              </a:rPr>
              <a:t>Subject: Picture of yummy crepe. </a:t>
            </a:r>
          </a:p>
          <a:p>
            <a:pPr algn="l"/>
            <a:r>
              <a:rPr lang="en-US" sz="1600" b="1" dirty="0">
                <a:latin typeface="Courier New" charset="0"/>
              </a:rPr>
              <a:t>MIME-Version: 1.0 </a:t>
            </a:r>
          </a:p>
          <a:p>
            <a:pPr algn="l"/>
            <a:r>
              <a:rPr lang="en-US" sz="1600" b="1" dirty="0">
                <a:latin typeface="Courier New" charset="0"/>
              </a:rPr>
              <a:t>Content-Type: multipart/mixed; boundary=98766789</a:t>
            </a:r>
          </a:p>
          <a:p>
            <a:pPr algn="l"/>
            <a:r>
              <a:rPr lang="en-US" sz="1600" b="1" dirty="0">
                <a:latin typeface="Courier New" charset="0"/>
              </a:rPr>
              <a:t> </a:t>
            </a:r>
          </a:p>
          <a:p>
            <a:pPr algn="l"/>
            <a:r>
              <a:rPr lang="en-US" sz="1600" b="1" dirty="0">
                <a:latin typeface="Courier New" charset="0"/>
              </a:rPr>
              <a:t>--98766789</a:t>
            </a:r>
          </a:p>
          <a:p>
            <a:pPr algn="l"/>
            <a:r>
              <a:rPr lang="en-US" sz="1600" b="1" dirty="0">
                <a:latin typeface="Courier New" charset="0"/>
              </a:rPr>
              <a:t>Content-Transfer-Encoding: quoted-printable</a:t>
            </a:r>
          </a:p>
          <a:p>
            <a:pPr algn="l"/>
            <a:r>
              <a:rPr lang="en-US" sz="1600" b="1" dirty="0">
                <a:latin typeface="Courier New" charset="0"/>
              </a:rPr>
              <a:t>Content-Type: text/plain</a:t>
            </a:r>
          </a:p>
          <a:p>
            <a:pPr algn="l"/>
            <a:endParaRPr lang="en-US" sz="1600" b="1" dirty="0">
              <a:latin typeface="Courier New" charset="0"/>
            </a:endParaRPr>
          </a:p>
          <a:p>
            <a:pPr algn="l"/>
            <a:r>
              <a:rPr lang="en-US" sz="1600" b="1" dirty="0">
                <a:latin typeface="Courier New" charset="0"/>
              </a:rPr>
              <a:t>Dear Bob, </a:t>
            </a:r>
          </a:p>
          <a:p>
            <a:pPr algn="l"/>
            <a:r>
              <a:rPr lang="en-US" sz="1600" b="1" dirty="0">
                <a:latin typeface="Courier New" charset="0"/>
              </a:rPr>
              <a:t>Please find a picture of a crepe.</a:t>
            </a:r>
          </a:p>
          <a:p>
            <a:pPr algn="l"/>
            <a:r>
              <a:rPr lang="en-US" sz="1600" b="1" dirty="0">
                <a:latin typeface="Courier New" charset="0"/>
              </a:rPr>
              <a:t>--98766789</a:t>
            </a:r>
          </a:p>
          <a:p>
            <a:pPr algn="l"/>
            <a:r>
              <a:rPr lang="en-US" sz="1600" b="1" dirty="0">
                <a:latin typeface="Courier New" charset="0"/>
              </a:rPr>
              <a:t>Content-Transfer-Encoding: base64</a:t>
            </a:r>
          </a:p>
          <a:p>
            <a:pPr algn="l"/>
            <a:r>
              <a:rPr lang="en-US" sz="1600" b="1" dirty="0">
                <a:latin typeface="Courier New" charset="0"/>
              </a:rPr>
              <a:t>Content-Type: image/jpeg</a:t>
            </a:r>
          </a:p>
          <a:p>
            <a:pPr algn="l"/>
            <a:endParaRPr lang="en-US" sz="1600" b="1" dirty="0">
              <a:latin typeface="Courier New" charset="0"/>
            </a:endParaRPr>
          </a:p>
          <a:p>
            <a:pPr algn="l"/>
            <a:r>
              <a:rPr lang="en-US" sz="1600" b="1" dirty="0">
                <a:latin typeface="Courier New" charset="0"/>
              </a:rPr>
              <a:t>base64 encoded data ..... </a:t>
            </a:r>
          </a:p>
          <a:p>
            <a:pPr algn="l"/>
            <a:r>
              <a:rPr lang="en-US" sz="1600" b="1" dirty="0">
                <a:latin typeface="Courier New" charset="0"/>
              </a:rPr>
              <a:t>......................... </a:t>
            </a:r>
          </a:p>
          <a:p>
            <a:pPr algn="l"/>
            <a:r>
              <a:rPr lang="en-US" sz="1600" b="1" dirty="0">
                <a:latin typeface="Courier New" charset="0"/>
              </a:rPr>
              <a:t>......base64 encoded data </a:t>
            </a:r>
          </a:p>
          <a:p>
            <a:pPr algn="l"/>
            <a:r>
              <a:rPr lang="en-US" sz="1600" b="1" dirty="0">
                <a:latin typeface="Courier New" charset="0"/>
              </a:rPr>
              <a:t>--98766789--</a:t>
            </a:r>
          </a:p>
          <a:p>
            <a:pPr algn="l"/>
            <a:endParaRPr lang="en-US" sz="1800" b="1" dirty="0">
              <a:latin typeface="Courier New" charset="0"/>
            </a:endParaRPr>
          </a:p>
        </p:txBody>
      </p:sp>
      <p:sp>
        <p:nvSpPr>
          <p:cNvPr id="75792" name="Freeform 16"/>
          <p:cNvSpPr>
            <a:spLocks/>
          </p:cNvSpPr>
          <p:nvPr/>
        </p:nvSpPr>
        <p:spPr bwMode="auto">
          <a:xfrm>
            <a:off x="6444208" y="2636912"/>
            <a:ext cx="323850" cy="1174626"/>
          </a:xfrm>
          <a:custGeom>
            <a:avLst/>
            <a:gdLst>
              <a:gd name="T0" fmla="*/ 32 w 204"/>
              <a:gd name="T1" fmla="*/ 0 h 806"/>
              <a:gd name="T2" fmla="*/ 204 w 204"/>
              <a:gd name="T3" fmla="*/ 0 h 806"/>
              <a:gd name="T4" fmla="*/ 203 w 204"/>
              <a:gd name="T5" fmla="*/ 806 h 806"/>
              <a:gd name="T6" fmla="*/ 0 w 204"/>
              <a:gd name="T7" fmla="*/ 806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" h="806">
                <a:moveTo>
                  <a:pt x="32" y="0"/>
                </a:moveTo>
                <a:lnTo>
                  <a:pt x="204" y="0"/>
                </a:lnTo>
                <a:lnTo>
                  <a:pt x="203" y="806"/>
                </a:lnTo>
                <a:lnTo>
                  <a:pt x="0" y="806"/>
                </a:lnTo>
              </a:path>
            </a:pathLst>
          </a:custGeom>
          <a:noFill/>
          <a:ln w="38100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3" name="Freeform 17"/>
          <p:cNvSpPr>
            <a:spLocks/>
          </p:cNvSpPr>
          <p:nvPr/>
        </p:nvSpPr>
        <p:spPr bwMode="auto">
          <a:xfrm>
            <a:off x="6444208" y="3933056"/>
            <a:ext cx="323850" cy="1600200"/>
          </a:xfrm>
          <a:custGeom>
            <a:avLst/>
            <a:gdLst>
              <a:gd name="T0" fmla="*/ 32 w 204"/>
              <a:gd name="T1" fmla="*/ 0 h 806"/>
              <a:gd name="T2" fmla="*/ 204 w 204"/>
              <a:gd name="T3" fmla="*/ 0 h 806"/>
              <a:gd name="T4" fmla="*/ 203 w 204"/>
              <a:gd name="T5" fmla="*/ 806 h 806"/>
              <a:gd name="T6" fmla="*/ 0 w 204"/>
              <a:gd name="T7" fmla="*/ 806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" h="806">
                <a:moveTo>
                  <a:pt x="32" y="0"/>
                </a:moveTo>
                <a:lnTo>
                  <a:pt x="204" y="0"/>
                </a:lnTo>
                <a:lnTo>
                  <a:pt x="203" y="806"/>
                </a:lnTo>
                <a:lnTo>
                  <a:pt x="0" y="806"/>
                </a:lnTo>
              </a:path>
            </a:pathLst>
          </a:custGeom>
          <a:noFill/>
          <a:ln w="38100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4" name="Line 18"/>
          <p:cNvSpPr>
            <a:spLocks noChangeShapeType="1"/>
          </p:cNvSpPr>
          <p:nvPr/>
        </p:nvSpPr>
        <p:spPr bwMode="auto">
          <a:xfrm>
            <a:off x="2264594" y="2212429"/>
            <a:ext cx="419417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16"/>
          <p:cNvSpPr>
            <a:spLocks/>
          </p:cNvSpPr>
          <p:nvPr/>
        </p:nvSpPr>
        <p:spPr bwMode="auto">
          <a:xfrm>
            <a:off x="6444208" y="908720"/>
            <a:ext cx="323850" cy="1390650"/>
          </a:xfrm>
          <a:custGeom>
            <a:avLst/>
            <a:gdLst>
              <a:gd name="T0" fmla="*/ 32 w 204"/>
              <a:gd name="T1" fmla="*/ 0 h 806"/>
              <a:gd name="T2" fmla="*/ 204 w 204"/>
              <a:gd name="T3" fmla="*/ 0 h 806"/>
              <a:gd name="T4" fmla="*/ 203 w 204"/>
              <a:gd name="T5" fmla="*/ 806 h 806"/>
              <a:gd name="T6" fmla="*/ 0 w 204"/>
              <a:gd name="T7" fmla="*/ 806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" h="806">
                <a:moveTo>
                  <a:pt x="32" y="0"/>
                </a:moveTo>
                <a:lnTo>
                  <a:pt x="204" y="0"/>
                </a:lnTo>
                <a:lnTo>
                  <a:pt x="203" y="806"/>
                </a:lnTo>
                <a:lnTo>
                  <a:pt x="0" y="806"/>
                </a:lnTo>
              </a:path>
            </a:pathLst>
          </a:custGeom>
          <a:noFill/>
          <a:ln w="38100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16"/>
          <p:cNvSpPr>
            <a:spLocks/>
          </p:cNvSpPr>
          <p:nvPr/>
        </p:nvSpPr>
        <p:spPr bwMode="auto">
          <a:xfrm>
            <a:off x="7524328" y="2348880"/>
            <a:ext cx="323850" cy="3528392"/>
          </a:xfrm>
          <a:custGeom>
            <a:avLst/>
            <a:gdLst>
              <a:gd name="T0" fmla="*/ 32 w 204"/>
              <a:gd name="T1" fmla="*/ 0 h 806"/>
              <a:gd name="T2" fmla="*/ 204 w 204"/>
              <a:gd name="T3" fmla="*/ 0 h 806"/>
              <a:gd name="T4" fmla="*/ 203 w 204"/>
              <a:gd name="T5" fmla="*/ 806 h 806"/>
              <a:gd name="T6" fmla="*/ 0 w 204"/>
              <a:gd name="T7" fmla="*/ 806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" h="806">
                <a:moveTo>
                  <a:pt x="32" y="0"/>
                </a:moveTo>
                <a:lnTo>
                  <a:pt x="204" y="0"/>
                </a:lnTo>
                <a:lnTo>
                  <a:pt x="203" y="806"/>
                </a:lnTo>
                <a:lnTo>
                  <a:pt x="0" y="806"/>
                </a:lnTo>
              </a:path>
            </a:pathLst>
          </a:custGeom>
          <a:noFill/>
          <a:ln w="38100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3972893">
            <a:off x="6557767" y="1328457"/>
            <a:ext cx="1505540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Eurostile"/>
                <a:cs typeface="Eurostile"/>
              </a:rPr>
              <a:t>SMTP header</a:t>
            </a:r>
          </a:p>
        </p:txBody>
      </p:sp>
      <p:sp>
        <p:nvSpPr>
          <p:cNvPr id="11" name="TextBox 10"/>
          <p:cNvSpPr txBox="1"/>
          <p:nvPr/>
        </p:nvSpPr>
        <p:spPr>
          <a:xfrm rot="3972893">
            <a:off x="7655812" y="3958037"/>
            <a:ext cx="1266806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Eurostile"/>
                <a:cs typeface="Eurostile"/>
              </a:rPr>
              <a:t>SMTP body</a:t>
            </a:r>
          </a:p>
        </p:txBody>
      </p:sp>
      <p:sp>
        <p:nvSpPr>
          <p:cNvPr id="12" name="TextBox 11"/>
          <p:cNvSpPr txBox="1"/>
          <p:nvPr/>
        </p:nvSpPr>
        <p:spPr>
          <a:xfrm rot="3972893">
            <a:off x="6531710" y="2987798"/>
            <a:ext cx="1479892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Eurostile"/>
                <a:cs typeface="Eurostile"/>
              </a:rPr>
              <a:t>MIME header</a:t>
            </a:r>
          </a:p>
        </p:txBody>
      </p:sp>
      <p:sp>
        <p:nvSpPr>
          <p:cNvPr id="13" name="TextBox 12"/>
          <p:cNvSpPr txBox="1"/>
          <p:nvPr/>
        </p:nvSpPr>
        <p:spPr>
          <a:xfrm rot="3972893">
            <a:off x="6600578" y="4538368"/>
            <a:ext cx="1249060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Eurostile"/>
                <a:cs typeface="Eurostile"/>
              </a:rPr>
              <a:t>MIME body</a:t>
            </a:r>
          </a:p>
        </p:txBody>
      </p:sp>
    </p:spTree>
    <p:extLst>
      <p:ext uri="{BB962C8B-B14F-4D97-AF65-F5344CB8AC3E}">
        <p14:creationId xmlns:p14="http://schemas.microsoft.com/office/powerpoint/2010/main" val="3392457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Mail access protocols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0" y="3284984"/>
            <a:ext cx="9144000" cy="3230116"/>
          </a:xfrm>
        </p:spPr>
        <p:txBody>
          <a:bodyPr/>
          <a:lstStyle/>
          <a:p>
            <a:r>
              <a:rPr lang="en-US" sz="2000" dirty="0">
                <a:latin typeface="Arial"/>
                <a:cs typeface="Arial"/>
              </a:rPr>
              <a:t>SMTP: delivery/storage to receiver</a:t>
            </a:r>
            <a:r>
              <a:rPr lang="ja-JP" altLang="en-US" sz="2000" dirty="0">
                <a:latin typeface="Arial"/>
                <a:cs typeface="Arial"/>
              </a:rPr>
              <a:t>’</a:t>
            </a:r>
            <a:r>
              <a:rPr lang="en-US" sz="2000" dirty="0">
                <a:latin typeface="Arial"/>
                <a:cs typeface="Arial"/>
              </a:rPr>
              <a:t>s server</a:t>
            </a:r>
          </a:p>
          <a:p>
            <a:r>
              <a:rPr lang="en-US" sz="2000" dirty="0">
                <a:latin typeface="Arial"/>
                <a:cs typeface="Arial"/>
              </a:rPr>
              <a:t>Mail access protocol: retrieval from server</a:t>
            </a:r>
          </a:p>
          <a:p>
            <a:pPr lvl="1"/>
            <a:r>
              <a:rPr lang="en-US" sz="2000" dirty="0">
                <a:latin typeface="Arial"/>
                <a:cs typeface="Arial"/>
              </a:rPr>
              <a:t>POP: Post Office </a:t>
            </a:r>
            <a:r>
              <a:rPr lang="en-US" sz="2000" dirty="0" smtClean="0">
                <a:latin typeface="Arial"/>
                <a:cs typeface="Arial"/>
              </a:rPr>
              <a:t>Protocol</a:t>
            </a:r>
          </a:p>
          <a:p>
            <a:pPr lvl="2"/>
            <a:r>
              <a:rPr lang="en-US" dirty="0" smtClean="0">
                <a:latin typeface="Arial"/>
                <a:cs typeface="Arial"/>
              </a:rPr>
              <a:t>authorization (agent &lt;==&gt; server) and download 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IMAP</a:t>
            </a:r>
            <a:r>
              <a:rPr lang="en-US" sz="2000" dirty="0">
                <a:latin typeface="Arial"/>
                <a:cs typeface="Arial"/>
              </a:rPr>
              <a:t>: Internet Mail Access </a:t>
            </a:r>
            <a:r>
              <a:rPr lang="en-US" sz="2000" dirty="0" smtClean="0">
                <a:latin typeface="Arial"/>
                <a:cs typeface="Arial"/>
              </a:rPr>
              <a:t>Protocol   (</a:t>
            </a:r>
            <a:r>
              <a:rPr lang="en-US" sz="2000" i="1" dirty="0" err="1" smtClean="0">
                <a:latin typeface="Arial"/>
                <a:cs typeface="Arial"/>
              </a:rPr>
              <a:t>Interim</a:t>
            </a:r>
            <a:r>
              <a:rPr lang="en-US" sz="2000" i="1" dirty="0" err="1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i="1" dirty="0" err="1" smtClean="0">
                <a:latin typeface="Arial"/>
                <a:cs typeface="Arial"/>
              </a:rPr>
              <a:t>Interactive</a:t>
            </a:r>
            <a:r>
              <a:rPr lang="en-US" sz="2000" i="1" dirty="0" err="1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i="1" dirty="0" err="1" smtClean="0">
                <a:latin typeface="Arial"/>
                <a:cs typeface="Arial"/>
              </a:rPr>
              <a:t>Internet</a:t>
            </a:r>
            <a:r>
              <a:rPr lang="en-US" sz="2000" dirty="0" smtClean="0">
                <a:latin typeface="Arial"/>
                <a:cs typeface="Arial"/>
              </a:rPr>
              <a:t>)</a:t>
            </a:r>
            <a:endParaRPr lang="en-US" sz="2000" dirty="0">
              <a:latin typeface="Arial"/>
              <a:cs typeface="Arial"/>
            </a:endParaRPr>
          </a:p>
          <a:p>
            <a:pPr lvl="2"/>
            <a:r>
              <a:rPr lang="en-US" dirty="0">
                <a:latin typeface="Arial"/>
                <a:cs typeface="Arial"/>
              </a:rPr>
              <a:t>more features (more complex)</a:t>
            </a:r>
          </a:p>
          <a:p>
            <a:pPr lvl="2"/>
            <a:r>
              <a:rPr lang="en-US" dirty="0">
                <a:latin typeface="Arial"/>
                <a:cs typeface="Arial"/>
              </a:rPr>
              <a:t>manipulation of stored </a:t>
            </a:r>
            <a:r>
              <a:rPr lang="en-US" dirty="0" smtClean="0">
                <a:latin typeface="Arial"/>
                <a:cs typeface="Arial"/>
              </a:rPr>
              <a:t>messages </a:t>
            </a:r>
            <a:r>
              <a:rPr lang="en-US" dirty="0">
                <a:latin typeface="Arial"/>
                <a:cs typeface="Arial"/>
              </a:rPr>
              <a:t>on server</a:t>
            </a:r>
          </a:p>
          <a:p>
            <a:pPr lvl="1"/>
            <a:r>
              <a:rPr lang="en-US" sz="2000" dirty="0">
                <a:latin typeface="Arial"/>
                <a:cs typeface="Arial"/>
              </a:rPr>
              <a:t>HTTP: Hotmail , Yahoo! Mail, etc.</a:t>
            </a:r>
            <a:endParaRPr lang="en-US" dirty="0">
              <a:latin typeface="Arial"/>
              <a:cs typeface="Arial"/>
            </a:endParaRPr>
          </a:p>
          <a:p>
            <a:pPr lvl="1"/>
            <a:endParaRPr lang="en-US" sz="2000" dirty="0">
              <a:latin typeface="Arial"/>
              <a:cs typeface="Arial"/>
            </a:endParaRPr>
          </a:p>
        </p:txBody>
      </p:sp>
      <p:sp>
        <p:nvSpPr>
          <p:cNvPr id="67590" name="Line 6"/>
          <p:cNvSpPr>
            <a:spLocks noChangeShapeType="1"/>
          </p:cNvSpPr>
          <p:nvPr/>
        </p:nvSpPr>
        <p:spPr bwMode="auto">
          <a:xfrm>
            <a:off x="2238375" y="1799555"/>
            <a:ext cx="847725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67616" name="Group 32"/>
          <p:cNvGrpSpPr>
            <a:grpSpLocks/>
          </p:cNvGrpSpPr>
          <p:nvPr/>
        </p:nvGrpSpPr>
        <p:grpSpPr bwMode="auto">
          <a:xfrm>
            <a:off x="7018338" y="1488405"/>
            <a:ext cx="709612" cy="703263"/>
            <a:chOff x="4337" y="290"/>
            <a:chExt cx="447" cy="443"/>
          </a:xfrm>
        </p:grpSpPr>
        <p:graphicFrame>
          <p:nvGraphicFramePr>
            <p:cNvPr id="67617" name="Object 33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79" name="ClipArt" r:id="rId3" imgW="1305000" imgH="1085760" progId="MS_ClipArt_Gallery.2">
                    <p:embed/>
                  </p:oleObj>
                </mc:Choice>
                <mc:Fallback>
                  <p:oleObj name="ClipArt" r:id="rId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7618" name="Group 34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67619" name="Rectangle 35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620" name="Text Box 36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Arial"/>
                    <a:cs typeface="Arial"/>
                  </a:rPr>
                  <a:t>user</a:t>
                </a:r>
              </a:p>
              <a:p>
                <a:r>
                  <a:rPr lang="en-US" sz="1600">
                    <a:latin typeface="Arial"/>
                    <a:cs typeface="Arial"/>
                  </a:rPr>
                  <a:t>agent</a:t>
                </a:r>
                <a:endParaRPr lang="en-US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67668" name="Group 84"/>
          <p:cNvGrpSpPr>
            <a:grpSpLocks/>
          </p:cNvGrpSpPr>
          <p:nvPr/>
        </p:nvGrpSpPr>
        <p:grpSpPr bwMode="auto">
          <a:xfrm>
            <a:off x="3135313" y="1583655"/>
            <a:ext cx="355600" cy="933450"/>
            <a:chOff x="4180" y="783"/>
            <a:chExt cx="150" cy="307"/>
          </a:xfrm>
        </p:grpSpPr>
        <p:sp>
          <p:nvSpPr>
            <p:cNvPr id="67669" name="AutoShape 8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670" name="Rectangle 8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671" name="Rectangle 8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672" name="AutoShape 8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673" name="Line 8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674" name="Line 9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675" name="Rectangle 9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676" name="Rectangle 9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67742" name="Group 158"/>
          <p:cNvGrpSpPr>
            <a:grpSpLocks/>
          </p:cNvGrpSpPr>
          <p:nvPr/>
        </p:nvGrpSpPr>
        <p:grpSpPr bwMode="auto">
          <a:xfrm>
            <a:off x="2563814" y="1961480"/>
            <a:ext cx="1397000" cy="1182688"/>
            <a:chOff x="1789" y="1206"/>
            <a:chExt cx="880" cy="745"/>
          </a:xfrm>
        </p:grpSpPr>
        <p:sp>
          <p:nvSpPr>
            <p:cNvPr id="67679" name="Text Box 95"/>
            <p:cNvSpPr txBox="1">
              <a:spLocks noChangeArrowheads="1"/>
            </p:cNvSpPr>
            <p:nvPr/>
          </p:nvSpPr>
          <p:spPr bwMode="auto">
            <a:xfrm>
              <a:off x="1789" y="1583"/>
              <a:ext cx="88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Arial"/>
                  <a:cs typeface="Arial"/>
                </a:rPr>
                <a:t>sender</a:t>
              </a:r>
              <a:r>
                <a:rPr lang="ja-JP" altLang="en-US" sz="1600" dirty="0">
                  <a:latin typeface="Arial"/>
                  <a:cs typeface="Arial"/>
                </a:rPr>
                <a:t>’</a:t>
              </a:r>
              <a:r>
                <a:rPr lang="en-US" sz="1600" dirty="0">
                  <a:latin typeface="Arial"/>
                  <a:cs typeface="Arial"/>
                </a:rPr>
                <a:t>s mail </a:t>
              </a:r>
            </a:p>
            <a:p>
              <a:r>
                <a:rPr lang="en-US" sz="1600" dirty="0">
                  <a:latin typeface="Arial"/>
                  <a:cs typeface="Arial"/>
                </a:rPr>
                <a:t>server</a:t>
              </a:r>
              <a:endParaRPr lang="en-US" dirty="0">
                <a:latin typeface="Arial"/>
                <a:cs typeface="Arial"/>
              </a:endParaRPr>
            </a:p>
          </p:txBody>
        </p:sp>
        <p:grpSp>
          <p:nvGrpSpPr>
            <p:cNvPr id="67741" name="Group 157"/>
            <p:cNvGrpSpPr>
              <a:grpSpLocks/>
            </p:cNvGrpSpPr>
            <p:nvPr/>
          </p:nvGrpSpPr>
          <p:grpSpPr bwMode="auto">
            <a:xfrm>
              <a:off x="1992" y="1206"/>
              <a:ext cx="510" cy="354"/>
              <a:chOff x="2070" y="2004"/>
              <a:chExt cx="510" cy="354"/>
            </a:xfrm>
          </p:grpSpPr>
          <p:sp>
            <p:nvSpPr>
              <p:cNvPr id="67678" name="Rectangle 94"/>
              <p:cNvSpPr>
                <a:spLocks noChangeArrowheads="1"/>
              </p:cNvSpPr>
              <p:nvPr/>
            </p:nvSpPr>
            <p:spPr bwMode="auto">
              <a:xfrm>
                <a:off x="2070" y="2004"/>
                <a:ext cx="510" cy="354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680" name="Rectangle 96"/>
              <p:cNvSpPr>
                <a:spLocks noChangeArrowheads="1"/>
              </p:cNvSpPr>
              <p:nvPr/>
            </p:nvSpPr>
            <p:spPr bwMode="auto">
              <a:xfrm>
                <a:off x="2094" y="207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681" name="Line 97"/>
              <p:cNvSpPr>
                <a:spLocks noChangeShapeType="1"/>
              </p:cNvSpPr>
              <p:nvPr/>
            </p:nvSpPr>
            <p:spPr bwMode="auto">
              <a:xfrm>
                <a:off x="2143" y="210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682" name="Line 98"/>
              <p:cNvSpPr>
                <a:spLocks noChangeShapeType="1"/>
              </p:cNvSpPr>
              <p:nvPr/>
            </p:nvSpPr>
            <p:spPr bwMode="auto">
              <a:xfrm>
                <a:off x="2252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683" name="Line 99"/>
              <p:cNvSpPr>
                <a:spLocks noChangeShapeType="1"/>
              </p:cNvSpPr>
              <p:nvPr/>
            </p:nvSpPr>
            <p:spPr bwMode="auto">
              <a:xfrm>
                <a:off x="2307" y="210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684" name="Line 100"/>
              <p:cNvSpPr>
                <a:spLocks noChangeShapeType="1"/>
              </p:cNvSpPr>
              <p:nvPr/>
            </p:nvSpPr>
            <p:spPr bwMode="auto">
              <a:xfrm>
                <a:off x="2364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685" name="Line 101"/>
              <p:cNvSpPr>
                <a:spLocks noChangeShapeType="1"/>
              </p:cNvSpPr>
              <p:nvPr/>
            </p:nvSpPr>
            <p:spPr bwMode="auto">
              <a:xfrm>
                <a:off x="2425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686" name="Line 102"/>
              <p:cNvSpPr>
                <a:spLocks noChangeShapeType="1"/>
              </p:cNvSpPr>
              <p:nvPr/>
            </p:nvSpPr>
            <p:spPr bwMode="auto">
              <a:xfrm>
                <a:off x="2481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687" name="Line 103"/>
              <p:cNvSpPr>
                <a:spLocks noChangeShapeType="1"/>
              </p:cNvSpPr>
              <p:nvPr/>
            </p:nvSpPr>
            <p:spPr bwMode="auto">
              <a:xfrm>
                <a:off x="2196" y="210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688" name="Rectangle 104"/>
              <p:cNvSpPr>
                <a:spLocks noChangeArrowheads="1"/>
              </p:cNvSpPr>
              <p:nvPr/>
            </p:nvSpPr>
            <p:spPr bwMode="auto">
              <a:xfrm>
                <a:off x="2102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689" name="Rectangle 105"/>
              <p:cNvSpPr>
                <a:spLocks noChangeArrowheads="1"/>
              </p:cNvSpPr>
              <p:nvPr/>
            </p:nvSpPr>
            <p:spPr bwMode="auto">
              <a:xfrm>
                <a:off x="2188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690" name="Rectangle 106"/>
              <p:cNvSpPr>
                <a:spLocks noChangeArrowheads="1"/>
              </p:cNvSpPr>
              <p:nvPr/>
            </p:nvSpPr>
            <p:spPr bwMode="auto">
              <a:xfrm>
                <a:off x="2274" y="224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691" name="Rectangle 107"/>
              <p:cNvSpPr>
                <a:spLocks noChangeArrowheads="1"/>
              </p:cNvSpPr>
              <p:nvPr/>
            </p:nvSpPr>
            <p:spPr bwMode="auto">
              <a:xfrm>
                <a:off x="2371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692" name="Rectangle 108"/>
              <p:cNvSpPr>
                <a:spLocks noChangeArrowheads="1"/>
              </p:cNvSpPr>
              <p:nvPr/>
            </p:nvSpPr>
            <p:spPr bwMode="auto">
              <a:xfrm>
                <a:off x="2467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67693" name="Group 109"/>
          <p:cNvGrpSpPr>
            <a:grpSpLocks/>
          </p:cNvGrpSpPr>
          <p:nvPr/>
        </p:nvGrpSpPr>
        <p:grpSpPr bwMode="auto">
          <a:xfrm>
            <a:off x="1570038" y="1593180"/>
            <a:ext cx="709612" cy="703263"/>
            <a:chOff x="4337" y="290"/>
            <a:chExt cx="447" cy="443"/>
          </a:xfrm>
        </p:grpSpPr>
        <p:graphicFrame>
          <p:nvGraphicFramePr>
            <p:cNvPr id="67694" name="Object 110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80" name="ClipArt" r:id="rId5" imgW="1305000" imgH="1085760" progId="MS_ClipArt_Gallery.2">
                    <p:embed/>
                  </p:oleObj>
                </mc:Choice>
                <mc:Fallback>
                  <p:oleObj name="ClipArt" r:id="rId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7695" name="Group 111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67696" name="Rectangle 112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697" name="Text Box 113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Arial"/>
                    <a:cs typeface="Arial"/>
                  </a:rPr>
                  <a:t>user</a:t>
                </a:r>
              </a:p>
              <a:p>
                <a:r>
                  <a:rPr lang="en-US" sz="1600">
                    <a:latin typeface="Arial"/>
                    <a:cs typeface="Arial"/>
                  </a:rPr>
                  <a:t>agent</a:t>
                </a:r>
                <a:endParaRPr lang="en-US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67703" name="Group 119"/>
          <p:cNvGrpSpPr>
            <a:grpSpLocks/>
          </p:cNvGrpSpPr>
          <p:nvPr/>
        </p:nvGrpSpPr>
        <p:grpSpPr bwMode="auto">
          <a:xfrm>
            <a:off x="2173291" y="1340768"/>
            <a:ext cx="941388" cy="400050"/>
            <a:chOff x="3745" y="2537"/>
            <a:chExt cx="593" cy="252"/>
          </a:xfrm>
        </p:grpSpPr>
        <p:sp>
          <p:nvSpPr>
            <p:cNvPr id="67704" name="Rectangle 120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05" name="Text Box 121"/>
            <p:cNvSpPr txBox="1">
              <a:spLocks noChangeArrowheads="1"/>
            </p:cNvSpPr>
            <p:nvPr/>
          </p:nvSpPr>
          <p:spPr bwMode="auto">
            <a:xfrm>
              <a:off x="3745" y="2537"/>
              <a:ext cx="56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Arial"/>
                  <a:cs typeface="Arial"/>
                </a:rPr>
                <a:t>SMTP</a:t>
              </a:r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67710" name="Group 126"/>
          <p:cNvGrpSpPr>
            <a:grpSpLocks/>
          </p:cNvGrpSpPr>
          <p:nvPr/>
        </p:nvGrpSpPr>
        <p:grpSpPr bwMode="auto">
          <a:xfrm>
            <a:off x="5002213" y="1583655"/>
            <a:ext cx="355600" cy="933450"/>
            <a:chOff x="4180" y="783"/>
            <a:chExt cx="150" cy="307"/>
          </a:xfrm>
        </p:grpSpPr>
        <p:sp>
          <p:nvSpPr>
            <p:cNvPr id="67711" name="AutoShape 12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12" name="Rectangle 12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13" name="Rectangle 12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14" name="AutoShape 13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15" name="Line 13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16" name="Line 13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17" name="Rectangle 13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18" name="Rectangle 13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67735" name="Line 151"/>
          <p:cNvSpPr>
            <a:spLocks noChangeShapeType="1"/>
          </p:cNvSpPr>
          <p:nvPr/>
        </p:nvSpPr>
        <p:spPr bwMode="auto">
          <a:xfrm>
            <a:off x="3524250" y="1818605"/>
            <a:ext cx="1390650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67737" name="Rectangle 153"/>
          <p:cNvSpPr>
            <a:spLocks noChangeArrowheads="1"/>
          </p:cNvSpPr>
          <p:nvPr/>
        </p:nvSpPr>
        <p:spPr bwMode="auto">
          <a:xfrm>
            <a:off x="3781425" y="1409030"/>
            <a:ext cx="8572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67738" name="Text Box 154"/>
          <p:cNvSpPr txBox="1">
            <a:spLocks noChangeArrowheads="1"/>
          </p:cNvSpPr>
          <p:nvPr/>
        </p:nvSpPr>
        <p:spPr bwMode="auto">
          <a:xfrm>
            <a:off x="3697288" y="1340768"/>
            <a:ext cx="8924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/>
                <a:cs typeface="Arial"/>
              </a:rPr>
              <a:t>SMTP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67739" name="Line 155"/>
          <p:cNvSpPr>
            <a:spLocks noChangeShapeType="1"/>
          </p:cNvSpPr>
          <p:nvPr/>
        </p:nvSpPr>
        <p:spPr bwMode="auto">
          <a:xfrm>
            <a:off x="5400675" y="1809080"/>
            <a:ext cx="16478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67740" name="Text Box 156"/>
          <p:cNvSpPr txBox="1">
            <a:spLocks noChangeArrowheads="1"/>
          </p:cNvSpPr>
          <p:nvPr/>
        </p:nvSpPr>
        <p:spPr bwMode="auto">
          <a:xfrm>
            <a:off x="5619750" y="1426493"/>
            <a:ext cx="11721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/>
                <a:cs typeface="Arial"/>
              </a:rPr>
              <a:t>POP3 or</a:t>
            </a:r>
          </a:p>
          <a:p>
            <a:r>
              <a:rPr lang="en-US">
                <a:solidFill>
                  <a:srgbClr val="FF0000"/>
                </a:solidFill>
                <a:latin typeface="Arial"/>
                <a:cs typeface="Arial"/>
              </a:rPr>
              <a:t>IMAP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67744" name="Text Box 160"/>
          <p:cNvSpPr txBox="1">
            <a:spLocks noChangeArrowheads="1"/>
          </p:cNvSpPr>
          <p:nvPr/>
        </p:nvSpPr>
        <p:spPr bwMode="auto">
          <a:xfrm>
            <a:off x="4338638" y="2550443"/>
            <a:ext cx="1499481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Arial"/>
                <a:cs typeface="Arial"/>
              </a:rPr>
              <a:t>receiver</a:t>
            </a:r>
            <a:r>
              <a:rPr lang="ja-JP" altLang="en-US" sz="1600">
                <a:latin typeface="Arial"/>
                <a:cs typeface="Arial"/>
              </a:rPr>
              <a:t>’</a:t>
            </a:r>
            <a:r>
              <a:rPr lang="en-US" sz="1600">
                <a:latin typeface="Arial"/>
                <a:cs typeface="Arial"/>
              </a:rPr>
              <a:t>s mail </a:t>
            </a:r>
          </a:p>
          <a:p>
            <a:r>
              <a:rPr lang="en-US" sz="1600">
                <a:latin typeface="Arial"/>
                <a:cs typeface="Arial"/>
              </a:rPr>
              <a:t>server</a:t>
            </a:r>
            <a:endParaRPr lang="en-US">
              <a:latin typeface="Arial"/>
              <a:cs typeface="Arial"/>
            </a:endParaRPr>
          </a:p>
        </p:txBody>
      </p:sp>
      <p:grpSp>
        <p:nvGrpSpPr>
          <p:cNvPr id="67745" name="Group 161"/>
          <p:cNvGrpSpPr>
            <a:grpSpLocks/>
          </p:cNvGrpSpPr>
          <p:nvPr/>
        </p:nvGrpSpPr>
        <p:grpSpPr bwMode="auto">
          <a:xfrm>
            <a:off x="4733925" y="1951955"/>
            <a:ext cx="809625" cy="561975"/>
            <a:chOff x="2070" y="2004"/>
            <a:chExt cx="510" cy="354"/>
          </a:xfrm>
        </p:grpSpPr>
        <p:sp>
          <p:nvSpPr>
            <p:cNvPr id="67746" name="Rectangle 162"/>
            <p:cNvSpPr>
              <a:spLocks noChangeArrowheads="1"/>
            </p:cNvSpPr>
            <p:nvPr/>
          </p:nvSpPr>
          <p:spPr bwMode="auto">
            <a:xfrm>
              <a:off x="2070" y="2004"/>
              <a:ext cx="510" cy="354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47" name="Rectangle 163"/>
            <p:cNvSpPr>
              <a:spLocks noChangeArrowheads="1"/>
            </p:cNvSpPr>
            <p:nvPr/>
          </p:nvSpPr>
          <p:spPr bwMode="auto">
            <a:xfrm>
              <a:off x="2094" y="207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48" name="Line 164"/>
            <p:cNvSpPr>
              <a:spLocks noChangeShapeType="1"/>
            </p:cNvSpPr>
            <p:nvPr/>
          </p:nvSpPr>
          <p:spPr bwMode="auto">
            <a:xfrm>
              <a:off x="2143" y="210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49" name="Line 165"/>
            <p:cNvSpPr>
              <a:spLocks noChangeShapeType="1"/>
            </p:cNvSpPr>
            <p:nvPr/>
          </p:nvSpPr>
          <p:spPr bwMode="auto">
            <a:xfrm>
              <a:off x="2252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50" name="Line 166"/>
            <p:cNvSpPr>
              <a:spLocks noChangeShapeType="1"/>
            </p:cNvSpPr>
            <p:nvPr/>
          </p:nvSpPr>
          <p:spPr bwMode="auto">
            <a:xfrm>
              <a:off x="2307" y="210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51" name="Line 167"/>
            <p:cNvSpPr>
              <a:spLocks noChangeShapeType="1"/>
            </p:cNvSpPr>
            <p:nvPr/>
          </p:nvSpPr>
          <p:spPr bwMode="auto">
            <a:xfrm>
              <a:off x="2364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52" name="Line 168"/>
            <p:cNvSpPr>
              <a:spLocks noChangeShapeType="1"/>
            </p:cNvSpPr>
            <p:nvPr/>
          </p:nvSpPr>
          <p:spPr bwMode="auto">
            <a:xfrm>
              <a:off x="2425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53" name="Line 169"/>
            <p:cNvSpPr>
              <a:spLocks noChangeShapeType="1"/>
            </p:cNvSpPr>
            <p:nvPr/>
          </p:nvSpPr>
          <p:spPr bwMode="auto">
            <a:xfrm>
              <a:off x="2481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54" name="Line 170"/>
            <p:cNvSpPr>
              <a:spLocks noChangeShapeType="1"/>
            </p:cNvSpPr>
            <p:nvPr/>
          </p:nvSpPr>
          <p:spPr bwMode="auto">
            <a:xfrm>
              <a:off x="2196" y="210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55" name="Rectangle 171"/>
            <p:cNvSpPr>
              <a:spLocks noChangeArrowheads="1"/>
            </p:cNvSpPr>
            <p:nvPr/>
          </p:nvSpPr>
          <p:spPr bwMode="auto">
            <a:xfrm>
              <a:off x="2102" y="224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56" name="Rectangle 172"/>
            <p:cNvSpPr>
              <a:spLocks noChangeArrowheads="1"/>
            </p:cNvSpPr>
            <p:nvPr/>
          </p:nvSpPr>
          <p:spPr bwMode="auto">
            <a:xfrm>
              <a:off x="2188" y="224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57" name="Rectangle 173"/>
            <p:cNvSpPr>
              <a:spLocks noChangeArrowheads="1"/>
            </p:cNvSpPr>
            <p:nvPr/>
          </p:nvSpPr>
          <p:spPr bwMode="auto">
            <a:xfrm>
              <a:off x="2274" y="224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58" name="Rectangle 174"/>
            <p:cNvSpPr>
              <a:spLocks noChangeArrowheads="1"/>
            </p:cNvSpPr>
            <p:nvPr/>
          </p:nvSpPr>
          <p:spPr bwMode="auto">
            <a:xfrm>
              <a:off x="2371" y="224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59" name="Rectangle 175"/>
            <p:cNvSpPr>
              <a:spLocks noChangeArrowheads="1"/>
            </p:cNvSpPr>
            <p:nvPr/>
          </p:nvSpPr>
          <p:spPr bwMode="auto">
            <a:xfrm>
              <a:off x="2467" y="224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pic>
        <p:nvPicPr>
          <p:cNvPr id="67760" name="Picture 176" descr="Ali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585243"/>
            <a:ext cx="561975" cy="69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763" name="Picture 179" descr="Bo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1523330"/>
            <a:ext cx="676275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422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POP3 protocol</a:t>
            </a:r>
            <a:endParaRPr lang="en-US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authorization phase</a:t>
            </a:r>
            <a:endParaRPr lang="en-US" sz="2000" dirty="0"/>
          </a:p>
          <a:p>
            <a:r>
              <a:rPr lang="en-US" sz="2000" dirty="0"/>
              <a:t>client commands: </a:t>
            </a:r>
          </a:p>
          <a:p>
            <a:pPr lvl="1"/>
            <a:r>
              <a:rPr lang="en-US" sz="2000" b="1" dirty="0">
                <a:latin typeface="Courier New" charset="0"/>
              </a:rPr>
              <a:t>user:</a:t>
            </a:r>
            <a:r>
              <a:rPr lang="en-US" sz="2000" dirty="0"/>
              <a:t> declare username</a:t>
            </a:r>
          </a:p>
          <a:p>
            <a:pPr lvl="1"/>
            <a:r>
              <a:rPr lang="en-US" sz="2000" b="1" dirty="0">
                <a:latin typeface="Courier New" charset="0"/>
              </a:rPr>
              <a:t>pass:</a:t>
            </a:r>
            <a:r>
              <a:rPr lang="en-US" sz="2000" dirty="0"/>
              <a:t> </a:t>
            </a:r>
            <a:r>
              <a:rPr lang="en-US" sz="2000" dirty="0" smtClean="0"/>
              <a:t>password</a:t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3366FF"/>
                </a:solidFill>
              </a:rPr>
              <a:t>plain text!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/>
              <a:t>server responses</a:t>
            </a:r>
          </a:p>
          <a:p>
            <a:pPr lvl="1"/>
            <a:r>
              <a:rPr lang="en-US" sz="2000" b="1" dirty="0">
                <a:latin typeface="Courier New" charset="0"/>
              </a:rPr>
              <a:t>+OK</a:t>
            </a:r>
          </a:p>
          <a:p>
            <a:pPr lvl="1"/>
            <a:r>
              <a:rPr lang="en-US" sz="2000" b="1" dirty="0">
                <a:latin typeface="Courier New" charset="0"/>
              </a:rPr>
              <a:t>-ERR</a:t>
            </a:r>
            <a:endParaRPr lang="en-US" sz="1800" dirty="0"/>
          </a:p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transaction phase, </a:t>
            </a:r>
            <a:r>
              <a:rPr lang="en-US" sz="2000" dirty="0">
                <a:solidFill>
                  <a:schemeClr val="tx2"/>
                </a:solidFill>
              </a:rPr>
              <a:t>client:</a:t>
            </a:r>
            <a:endParaRPr lang="en-US" sz="2000" dirty="0"/>
          </a:p>
          <a:p>
            <a:r>
              <a:rPr lang="en-US" sz="2000" b="1" dirty="0">
                <a:latin typeface="Courier New" charset="0"/>
              </a:rPr>
              <a:t>list:</a:t>
            </a:r>
            <a:r>
              <a:rPr lang="en-US" sz="2000" dirty="0"/>
              <a:t> list message numbers</a:t>
            </a:r>
          </a:p>
          <a:p>
            <a:r>
              <a:rPr lang="en-US" sz="2000" b="1" dirty="0" err="1">
                <a:latin typeface="Courier New" charset="0"/>
              </a:rPr>
              <a:t>retr</a:t>
            </a:r>
            <a:r>
              <a:rPr lang="en-US" sz="2000" b="1" dirty="0">
                <a:latin typeface="Courier New" charset="0"/>
              </a:rPr>
              <a:t>:</a:t>
            </a:r>
            <a:r>
              <a:rPr lang="en-US" sz="2000" dirty="0"/>
              <a:t> retrieve message by number</a:t>
            </a:r>
          </a:p>
          <a:p>
            <a:r>
              <a:rPr lang="en-US" sz="2000" b="1" dirty="0">
                <a:latin typeface="Courier New" charset="0"/>
              </a:rPr>
              <a:t>dele:</a:t>
            </a:r>
            <a:r>
              <a:rPr lang="en-US" sz="2000" dirty="0"/>
              <a:t> delete</a:t>
            </a:r>
          </a:p>
          <a:p>
            <a:r>
              <a:rPr lang="en-US" sz="2000" b="1" dirty="0">
                <a:latin typeface="Courier New" charset="0"/>
              </a:rPr>
              <a:t>quit</a:t>
            </a:r>
            <a:endParaRPr lang="en-US" sz="2000" dirty="0"/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4340225" y="2309813"/>
            <a:ext cx="4268788" cy="402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/>
              <a:t>         </a:t>
            </a:r>
            <a:r>
              <a:rPr lang="en-US" sz="1800" b="1" dirty="0">
                <a:latin typeface="Courier New" charset="0"/>
              </a:rPr>
              <a:t>C: list </a:t>
            </a:r>
          </a:p>
          <a:p>
            <a:pPr algn="l"/>
            <a:r>
              <a:rPr lang="en-US" sz="1800" b="1" dirty="0">
                <a:latin typeface="Courier New" charset="0"/>
              </a:rPr>
              <a:t>     S: 1 498 </a:t>
            </a:r>
          </a:p>
          <a:p>
            <a:pPr algn="l"/>
            <a:r>
              <a:rPr lang="en-US" sz="1800" b="1" dirty="0">
                <a:latin typeface="Courier New" charset="0"/>
              </a:rPr>
              <a:t>     S: 2 912 </a:t>
            </a:r>
          </a:p>
          <a:p>
            <a:pPr algn="l"/>
            <a:r>
              <a:rPr lang="en-US" sz="1800" b="1" dirty="0">
                <a:latin typeface="Courier New" charset="0"/>
              </a:rPr>
              <a:t>     S: . </a:t>
            </a:r>
          </a:p>
          <a:p>
            <a:pPr algn="l"/>
            <a:r>
              <a:rPr lang="en-US" sz="1800" b="1" dirty="0">
                <a:latin typeface="Courier New" charset="0"/>
              </a:rPr>
              <a:t>     C: </a:t>
            </a:r>
            <a:r>
              <a:rPr lang="en-US" sz="1800" b="1" dirty="0" err="1">
                <a:latin typeface="Courier New" charset="0"/>
              </a:rPr>
              <a:t>retr</a:t>
            </a:r>
            <a:r>
              <a:rPr lang="en-US" sz="1800" b="1" dirty="0">
                <a:latin typeface="Courier New" charset="0"/>
              </a:rPr>
              <a:t> 1 </a:t>
            </a:r>
          </a:p>
          <a:p>
            <a:pPr algn="l"/>
            <a:r>
              <a:rPr lang="en-US" sz="1800" b="1" dirty="0">
                <a:latin typeface="Courier New" charset="0"/>
              </a:rPr>
              <a:t>     S: &lt;message 1 contents&gt;</a:t>
            </a:r>
          </a:p>
          <a:p>
            <a:pPr algn="l"/>
            <a:r>
              <a:rPr lang="en-US" sz="1800" b="1" dirty="0">
                <a:latin typeface="Courier New" charset="0"/>
              </a:rPr>
              <a:t>     S: . </a:t>
            </a:r>
          </a:p>
          <a:p>
            <a:pPr algn="l"/>
            <a:r>
              <a:rPr lang="en-US" sz="1800" b="1" dirty="0">
                <a:latin typeface="Courier New" charset="0"/>
              </a:rPr>
              <a:t>     C: dele 1 </a:t>
            </a:r>
          </a:p>
          <a:p>
            <a:pPr algn="l"/>
            <a:r>
              <a:rPr lang="en-US" sz="1800" b="1" dirty="0">
                <a:latin typeface="Courier New" charset="0"/>
              </a:rPr>
              <a:t>     C: </a:t>
            </a:r>
            <a:r>
              <a:rPr lang="en-US" sz="1800" b="1" dirty="0" err="1">
                <a:latin typeface="Courier New" charset="0"/>
              </a:rPr>
              <a:t>retr</a:t>
            </a:r>
            <a:r>
              <a:rPr lang="en-US" sz="1800" b="1" dirty="0">
                <a:latin typeface="Courier New" charset="0"/>
              </a:rPr>
              <a:t> 2 </a:t>
            </a:r>
          </a:p>
          <a:p>
            <a:pPr algn="l"/>
            <a:r>
              <a:rPr lang="en-US" sz="1800" b="1" dirty="0">
                <a:latin typeface="Courier New" charset="0"/>
              </a:rPr>
              <a:t>     S: &lt;message 1 contents&gt;</a:t>
            </a:r>
          </a:p>
          <a:p>
            <a:pPr algn="l"/>
            <a:r>
              <a:rPr lang="en-US" sz="1800" b="1" dirty="0">
                <a:latin typeface="Courier New" charset="0"/>
              </a:rPr>
              <a:t>     S: . </a:t>
            </a:r>
          </a:p>
          <a:p>
            <a:pPr algn="l"/>
            <a:r>
              <a:rPr lang="en-US" sz="1800" b="1" dirty="0">
                <a:latin typeface="Courier New" charset="0"/>
              </a:rPr>
              <a:t>     C: dele 2 </a:t>
            </a:r>
          </a:p>
          <a:p>
            <a:pPr algn="l"/>
            <a:r>
              <a:rPr lang="en-US" sz="1800" b="1" dirty="0">
                <a:latin typeface="Courier New" charset="0"/>
              </a:rPr>
              <a:t>     C: quit </a:t>
            </a:r>
          </a:p>
          <a:p>
            <a:pPr algn="l"/>
            <a:r>
              <a:rPr lang="en-US" sz="1800" b="1" dirty="0">
                <a:latin typeface="Courier New" charset="0"/>
              </a:rPr>
              <a:t>     S: +OK </a:t>
            </a:r>
            <a:r>
              <a:rPr lang="en-US" sz="1400" b="1" dirty="0">
                <a:latin typeface="Courier New" charset="0"/>
              </a:rPr>
              <a:t>POP3 server signing off</a:t>
            </a:r>
            <a:endParaRPr lang="en-US" sz="1800" b="1" dirty="0">
              <a:latin typeface="Courier New" charset="0"/>
            </a:endParaRP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4989513" y="590550"/>
            <a:ext cx="39814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sz="1800" b="1">
              <a:latin typeface="Courier New" charset="0"/>
            </a:endParaRPr>
          </a:p>
          <a:p>
            <a:pPr algn="l"/>
            <a:r>
              <a:rPr lang="en-US" sz="1800" b="1">
                <a:latin typeface="Courier New" charset="0"/>
              </a:rPr>
              <a:t>S: +OK POP3 server ready </a:t>
            </a:r>
          </a:p>
          <a:p>
            <a:pPr algn="l"/>
            <a:r>
              <a:rPr lang="en-US" sz="1800" b="1">
                <a:latin typeface="Courier New" charset="0"/>
              </a:rPr>
              <a:t>C: user alice </a:t>
            </a:r>
          </a:p>
          <a:p>
            <a:pPr algn="l"/>
            <a:r>
              <a:rPr lang="en-US" sz="1800" b="1">
                <a:latin typeface="Courier New" charset="0"/>
              </a:rPr>
              <a:t>S: +OK </a:t>
            </a:r>
          </a:p>
          <a:p>
            <a:pPr algn="l"/>
            <a:r>
              <a:rPr lang="en-US" sz="1800" b="1">
                <a:latin typeface="Courier New" charset="0"/>
              </a:rPr>
              <a:t>C: pass hungry </a:t>
            </a:r>
          </a:p>
          <a:p>
            <a:pPr algn="l"/>
            <a:r>
              <a:rPr lang="en-US" sz="1800" b="1">
                <a:latin typeface="Courier New" charset="0"/>
              </a:rPr>
              <a:t>S: +OK</a:t>
            </a:r>
            <a:r>
              <a:rPr lang="en-US" sz="1400" b="1">
                <a:latin typeface="Courier New" charset="0"/>
              </a:rPr>
              <a:t> user successfully logged on</a:t>
            </a:r>
            <a:endParaRPr lang="en-US"/>
          </a:p>
        </p:txBody>
      </p:sp>
      <p:sp>
        <p:nvSpPr>
          <p:cNvPr id="68619" name="Freeform 11"/>
          <p:cNvSpPr>
            <a:spLocks/>
          </p:cNvSpPr>
          <p:nvPr/>
        </p:nvSpPr>
        <p:spPr bwMode="auto">
          <a:xfrm>
            <a:off x="4972050" y="847725"/>
            <a:ext cx="371475" cy="1457325"/>
          </a:xfrm>
          <a:custGeom>
            <a:avLst/>
            <a:gdLst>
              <a:gd name="T0" fmla="*/ 234 w 234"/>
              <a:gd name="T1" fmla="*/ 0 h 918"/>
              <a:gd name="T2" fmla="*/ 0 w 234"/>
              <a:gd name="T3" fmla="*/ 0 h 918"/>
              <a:gd name="T4" fmla="*/ 0 w 234"/>
              <a:gd name="T5" fmla="*/ 918 h 918"/>
              <a:gd name="T6" fmla="*/ 228 w 234"/>
              <a:gd name="T7" fmla="*/ 918 h 9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4" h="918">
                <a:moveTo>
                  <a:pt x="234" y="0"/>
                </a:moveTo>
                <a:lnTo>
                  <a:pt x="0" y="0"/>
                </a:lnTo>
                <a:lnTo>
                  <a:pt x="0" y="918"/>
                </a:lnTo>
                <a:lnTo>
                  <a:pt x="228" y="918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1" name="Line 13"/>
          <p:cNvSpPr>
            <a:spLocks noChangeShapeType="1"/>
          </p:cNvSpPr>
          <p:nvPr/>
        </p:nvSpPr>
        <p:spPr bwMode="auto">
          <a:xfrm>
            <a:off x="2843808" y="1196752"/>
            <a:ext cx="2042517" cy="50405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2" name="Freeform 14"/>
          <p:cNvSpPr>
            <a:spLocks/>
          </p:cNvSpPr>
          <p:nvPr/>
        </p:nvSpPr>
        <p:spPr bwMode="auto">
          <a:xfrm>
            <a:off x="4962525" y="2428875"/>
            <a:ext cx="371475" cy="3895725"/>
          </a:xfrm>
          <a:custGeom>
            <a:avLst/>
            <a:gdLst>
              <a:gd name="T0" fmla="*/ 234 w 234"/>
              <a:gd name="T1" fmla="*/ 0 h 918"/>
              <a:gd name="T2" fmla="*/ 0 w 234"/>
              <a:gd name="T3" fmla="*/ 0 h 918"/>
              <a:gd name="T4" fmla="*/ 0 w 234"/>
              <a:gd name="T5" fmla="*/ 918 h 918"/>
              <a:gd name="T6" fmla="*/ 228 w 234"/>
              <a:gd name="T7" fmla="*/ 918 h 9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4" h="918">
                <a:moveTo>
                  <a:pt x="234" y="0"/>
                </a:moveTo>
                <a:lnTo>
                  <a:pt x="0" y="0"/>
                </a:lnTo>
                <a:lnTo>
                  <a:pt x="0" y="918"/>
                </a:lnTo>
                <a:lnTo>
                  <a:pt x="228" y="918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3" name="Line 15"/>
          <p:cNvSpPr>
            <a:spLocks noChangeShapeType="1"/>
          </p:cNvSpPr>
          <p:nvPr/>
        </p:nvSpPr>
        <p:spPr bwMode="auto">
          <a:xfrm>
            <a:off x="3635896" y="4149080"/>
            <a:ext cx="1250428" cy="25221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29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/>
                <a:cs typeface="Arial"/>
              </a:rPr>
              <a:t>The presentation problem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61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u="sng" dirty="0">
                <a:solidFill>
                  <a:srgbClr val="FF0000"/>
                </a:solidFill>
                <a:latin typeface="Arial"/>
                <a:cs typeface="Arial"/>
              </a:rPr>
              <a:t>Q:</a:t>
            </a:r>
            <a:r>
              <a:rPr lang="en-US" sz="2000" dirty="0">
                <a:latin typeface="Arial"/>
                <a:cs typeface="Arial"/>
              </a:rPr>
              <a:t> Does perfect memory-to-memory copy solve “</a:t>
            </a:r>
            <a:r>
              <a:rPr lang="en-US" sz="2000" dirty="0" smtClean="0">
                <a:latin typeface="Arial"/>
                <a:cs typeface="Arial"/>
              </a:rPr>
              <a:t>the communication </a:t>
            </a:r>
            <a:r>
              <a:rPr lang="en-US" sz="2000" dirty="0">
                <a:latin typeface="Arial"/>
                <a:cs typeface="Arial"/>
              </a:rPr>
              <a:t>problem”?</a:t>
            </a:r>
          </a:p>
          <a:p>
            <a:pPr>
              <a:buFontTx/>
              <a:buNone/>
            </a:pPr>
            <a:r>
              <a:rPr lang="en-US" sz="2000" u="sng" dirty="0">
                <a:solidFill>
                  <a:srgbClr val="FF0000"/>
                </a:solidFill>
                <a:latin typeface="Arial"/>
                <a:cs typeface="Arial"/>
              </a:rPr>
              <a:t>A:</a:t>
            </a:r>
            <a:r>
              <a:rPr lang="en-US" sz="2000" dirty="0">
                <a:latin typeface="Arial"/>
                <a:cs typeface="Arial"/>
              </a:rPr>
              <a:t> Not always!</a:t>
            </a:r>
          </a:p>
        </p:txBody>
      </p:sp>
      <p:sp>
        <p:nvSpPr>
          <p:cNvPr id="461828" name="Rectangle 4"/>
          <p:cNvSpPr>
            <a:spLocks noChangeArrowheads="1"/>
          </p:cNvSpPr>
          <p:nvPr/>
        </p:nvSpPr>
        <p:spPr bwMode="auto">
          <a:xfrm>
            <a:off x="2627784" y="5877272"/>
            <a:ext cx="618186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98450" indent="-298450" algn="l" defTabSz="663575">
              <a:buSzPct val="100000"/>
            </a:pPr>
            <a:r>
              <a:rPr lang="en-US" sz="2000" u="sng" dirty="0">
                <a:solidFill>
                  <a:srgbClr val="FF0000"/>
                </a:solidFill>
                <a:latin typeface="Arial"/>
                <a:cs typeface="Arial"/>
              </a:rPr>
              <a:t>Problem:</a:t>
            </a:r>
            <a:r>
              <a:rPr lang="en-US" sz="2000" dirty="0">
                <a:latin typeface="Arial"/>
                <a:cs typeface="Arial"/>
              </a:rPr>
              <a:t> Different data format, storage conventions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461829" name="Text Box 5"/>
          <p:cNvSpPr txBox="1">
            <a:spLocks noChangeArrowheads="1"/>
          </p:cNvSpPr>
          <p:nvPr/>
        </p:nvSpPr>
        <p:spPr bwMode="auto">
          <a:xfrm>
            <a:off x="395536" y="2348880"/>
            <a:ext cx="1985452" cy="286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dirty="0" err="1" smtClean="0">
                <a:latin typeface="Courier"/>
                <a:cs typeface="Courier"/>
              </a:rPr>
              <a:t>struct</a:t>
            </a:r>
            <a:r>
              <a:rPr lang="en-US" dirty="0" smtClean="0">
                <a:latin typeface="Courier"/>
                <a:cs typeface="Courier"/>
              </a:rPr>
              <a:t> Test</a:t>
            </a:r>
            <a:endParaRPr lang="en-US" dirty="0">
              <a:latin typeface="Courier"/>
              <a:cs typeface="Courier"/>
            </a:endParaRPr>
          </a:p>
          <a:p>
            <a:pPr algn="l">
              <a:spcBef>
                <a:spcPct val="0"/>
              </a:spcBef>
            </a:pPr>
            <a:r>
              <a:rPr lang="en-US" dirty="0" smtClean="0">
                <a:latin typeface="Courier"/>
                <a:cs typeface="Courier"/>
              </a:rPr>
              <a:t>{</a:t>
            </a:r>
            <a:endParaRPr lang="en-US" dirty="0">
              <a:latin typeface="Courier"/>
              <a:cs typeface="Courier"/>
            </a:endParaRPr>
          </a:p>
          <a:p>
            <a:pPr algn="l">
              <a:spcBef>
                <a:spcPct val="0"/>
              </a:spcBef>
            </a:pPr>
            <a:r>
              <a:rPr lang="en-US" dirty="0">
                <a:latin typeface="Courier"/>
                <a:cs typeface="Courier"/>
              </a:rPr>
              <a:t>   char code;</a:t>
            </a:r>
          </a:p>
          <a:p>
            <a:pPr algn="l">
              <a:spcBef>
                <a:spcPct val="0"/>
              </a:spcBef>
            </a:pPr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err="1" smtClean="0">
                <a:latin typeface="Courier"/>
                <a:cs typeface="Courier"/>
              </a:rPr>
              <a:t>int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x;</a:t>
            </a:r>
          </a:p>
          <a:p>
            <a:pPr algn="l">
              <a:spcBef>
                <a:spcPct val="0"/>
              </a:spcBef>
            </a:pPr>
            <a:r>
              <a:rPr lang="en-US" dirty="0" smtClean="0">
                <a:latin typeface="Courier"/>
                <a:cs typeface="Courier"/>
              </a:rPr>
              <a:t>}</a:t>
            </a:r>
          </a:p>
          <a:p>
            <a:pPr algn="l">
              <a:spcBef>
                <a:spcPct val="0"/>
              </a:spcBef>
            </a:pPr>
            <a:endParaRPr lang="en-US" dirty="0">
              <a:latin typeface="Courier"/>
              <a:cs typeface="Courier"/>
            </a:endParaRPr>
          </a:p>
          <a:p>
            <a:pPr algn="l">
              <a:spcBef>
                <a:spcPct val="0"/>
              </a:spcBef>
            </a:pPr>
            <a:r>
              <a:rPr lang="en-US" dirty="0" smtClean="0">
                <a:latin typeface="Courier"/>
                <a:cs typeface="Courier"/>
              </a:rPr>
              <a:t>Test test;</a:t>
            </a:r>
          </a:p>
          <a:p>
            <a:pPr algn="l">
              <a:spcBef>
                <a:spcPct val="0"/>
              </a:spcBef>
            </a:pPr>
            <a:endParaRPr lang="en-US" dirty="0">
              <a:latin typeface="Courier"/>
              <a:cs typeface="Courier"/>
            </a:endParaRPr>
          </a:p>
          <a:p>
            <a:pPr algn="l">
              <a:spcBef>
                <a:spcPct val="0"/>
              </a:spcBef>
            </a:pPr>
            <a:r>
              <a:rPr lang="en-US" dirty="0" err="1">
                <a:latin typeface="Courier"/>
                <a:cs typeface="Courier"/>
              </a:rPr>
              <a:t>test.x</a:t>
            </a:r>
            <a:r>
              <a:rPr lang="en-US" dirty="0">
                <a:latin typeface="Courier"/>
                <a:cs typeface="Courier"/>
              </a:rPr>
              <a:t> = </a:t>
            </a:r>
            <a:r>
              <a:rPr lang="en-US" dirty="0" smtClean="0">
                <a:latin typeface="Courier"/>
                <a:cs typeface="Courier"/>
              </a:rPr>
              <a:t>273;</a:t>
            </a:r>
            <a:endParaRPr lang="en-US" dirty="0">
              <a:latin typeface="Courier"/>
              <a:cs typeface="Courier"/>
            </a:endParaRPr>
          </a:p>
          <a:p>
            <a:pPr algn="l">
              <a:spcBef>
                <a:spcPct val="0"/>
              </a:spcBef>
            </a:pPr>
            <a:r>
              <a:rPr lang="en-US" dirty="0" err="1">
                <a:latin typeface="Courier"/>
                <a:cs typeface="Courier"/>
              </a:rPr>
              <a:t>test.code</a:t>
            </a:r>
            <a:r>
              <a:rPr lang="en-US" dirty="0">
                <a:latin typeface="Courier"/>
                <a:cs typeface="Courier"/>
              </a:rPr>
              <a:t>=‘a’</a:t>
            </a:r>
          </a:p>
        </p:txBody>
      </p:sp>
      <p:grpSp>
        <p:nvGrpSpPr>
          <p:cNvPr id="461847" name="Group 23"/>
          <p:cNvGrpSpPr>
            <a:grpSpLocks/>
          </p:cNvGrpSpPr>
          <p:nvPr/>
        </p:nvGrpSpPr>
        <p:grpSpPr bwMode="auto">
          <a:xfrm>
            <a:off x="5796136" y="2348880"/>
            <a:ext cx="2921977" cy="2905125"/>
            <a:chOff x="3875" y="2030"/>
            <a:chExt cx="1994" cy="1830"/>
          </a:xfrm>
        </p:grpSpPr>
        <p:grpSp>
          <p:nvGrpSpPr>
            <p:cNvPr id="461836" name="Group 12"/>
            <p:cNvGrpSpPr>
              <a:grpSpLocks/>
            </p:cNvGrpSpPr>
            <p:nvPr/>
          </p:nvGrpSpPr>
          <p:grpSpPr bwMode="auto">
            <a:xfrm>
              <a:off x="4810" y="2030"/>
              <a:ext cx="966" cy="879"/>
              <a:chOff x="3070" y="1941"/>
              <a:chExt cx="892" cy="879"/>
            </a:xfrm>
          </p:grpSpPr>
          <p:sp>
            <p:nvSpPr>
              <p:cNvPr id="461837" name="Rectangle 13"/>
              <p:cNvSpPr>
                <a:spLocks noChangeArrowheads="1"/>
              </p:cNvSpPr>
              <p:nvPr/>
            </p:nvSpPr>
            <p:spPr bwMode="auto">
              <a:xfrm>
                <a:off x="3081" y="1941"/>
                <a:ext cx="864" cy="879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61838" name="Text Box 14"/>
              <p:cNvSpPr txBox="1">
                <a:spLocks noChangeArrowheads="1"/>
              </p:cNvSpPr>
              <p:nvPr/>
            </p:nvSpPr>
            <p:spPr bwMode="auto">
              <a:xfrm>
                <a:off x="3070" y="1967"/>
                <a:ext cx="892" cy="8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000" dirty="0" smtClean="0">
                    <a:latin typeface="Courier"/>
                    <a:cs typeface="Courier"/>
                  </a:rPr>
                  <a:t>00600000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2000" dirty="0" smtClean="0">
                    <a:latin typeface="Courier"/>
                    <a:cs typeface="Courier"/>
                  </a:rPr>
                  <a:t>00010000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2000" dirty="0" smtClean="0">
                    <a:latin typeface="Courier"/>
                    <a:cs typeface="Courier"/>
                  </a:rPr>
                  <a:t>0011</a:t>
                </a:r>
                <a:endParaRPr lang="en-US" sz="2000" dirty="0">
                  <a:latin typeface="Courier"/>
                  <a:cs typeface="Courier"/>
                </a:endParaRPr>
              </a:p>
              <a:p>
                <a:pPr>
                  <a:spcBef>
                    <a:spcPct val="0"/>
                  </a:spcBef>
                </a:pPr>
                <a:endParaRPr lang="en-US" sz="2000" dirty="0">
                  <a:latin typeface="Courier"/>
                  <a:cs typeface="Courier"/>
                </a:endParaRPr>
              </a:p>
            </p:txBody>
          </p:sp>
          <p:sp>
            <p:nvSpPr>
              <p:cNvPr id="461839" name="Line 15"/>
              <p:cNvSpPr>
                <a:spLocks noChangeShapeType="1"/>
              </p:cNvSpPr>
              <p:nvPr/>
            </p:nvSpPr>
            <p:spPr bwMode="auto">
              <a:xfrm>
                <a:off x="3084" y="2172"/>
                <a:ext cx="867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61840" name="Line 16"/>
              <p:cNvSpPr>
                <a:spLocks noChangeShapeType="1"/>
              </p:cNvSpPr>
              <p:nvPr/>
            </p:nvSpPr>
            <p:spPr bwMode="auto">
              <a:xfrm>
                <a:off x="3084" y="2385"/>
                <a:ext cx="867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61841" name="Line 17"/>
              <p:cNvSpPr>
                <a:spLocks noChangeShapeType="1"/>
              </p:cNvSpPr>
              <p:nvPr/>
            </p:nvSpPr>
            <p:spPr bwMode="auto">
              <a:xfrm>
                <a:off x="3081" y="2583"/>
                <a:ext cx="867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461843" name="Text Box 19"/>
            <p:cNvSpPr txBox="1">
              <a:spLocks noChangeArrowheads="1"/>
            </p:cNvSpPr>
            <p:nvPr/>
          </p:nvSpPr>
          <p:spPr bwMode="auto">
            <a:xfrm>
              <a:off x="3875" y="2052"/>
              <a:ext cx="884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2000">
                  <a:latin typeface="Arial"/>
                  <a:cs typeface="Arial"/>
                </a:rPr>
                <a:t>test.code</a:t>
              </a:r>
            </a:p>
            <a:p>
              <a:pPr algn="r">
                <a:spcBef>
                  <a:spcPct val="0"/>
                </a:spcBef>
              </a:pPr>
              <a:endParaRPr lang="en-US" sz="2000">
                <a:latin typeface="Arial"/>
                <a:cs typeface="Arial"/>
              </a:endParaRPr>
            </a:p>
            <a:p>
              <a:pPr algn="r">
                <a:spcBef>
                  <a:spcPct val="0"/>
                </a:spcBef>
              </a:pPr>
              <a:r>
                <a:rPr lang="en-US" sz="2000">
                  <a:latin typeface="Arial"/>
                  <a:cs typeface="Arial"/>
                </a:rPr>
                <a:t>test.x</a:t>
              </a:r>
            </a:p>
          </p:txBody>
        </p:sp>
        <p:sp>
          <p:nvSpPr>
            <p:cNvPr id="461845" name="Text Box 21"/>
            <p:cNvSpPr txBox="1">
              <a:spLocks noChangeArrowheads="1"/>
            </p:cNvSpPr>
            <p:nvPr/>
          </p:nvSpPr>
          <p:spPr bwMode="auto">
            <a:xfrm>
              <a:off x="4553" y="3026"/>
              <a:ext cx="1316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srgbClr val="3366FF"/>
                  </a:solidFill>
                  <a:latin typeface="Arial"/>
                  <a:cs typeface="Arial"/>
                </a:rPr>
                <a:t>host 2 </a:t>
              </a:r>
              <a:r>
                <a:rPr lang="en-US" sz="2000" dirty="0" smtClean="0">
                  <a:solidFill>
                    <a:srgbClr val="3366FF"/>
                  </a:solidFill>
                  <a:latin typeface="Arial"/>
                  <a:cs typeface="Arial"/>
                </a:rPr>
                <a:t>format</a:t>
              </a:r>
            </a:p>
            <a:p>
              <a:pPr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3366FF"/>
                  </a:solidFill>
                  <a:latin typeface="Arial"/>
                  <a:cs typeface="Arial"/>
                </a:rPr>
                <a:t>e.g. ARM Linux</a:t>
              </a:r>
            </a:p>
            <a:p>
              <a:pPr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000000"/>
                  </a:solidFill>
                  <a:latin typeface="Arial"/>
                  <a:cs typeface="Arial"/>
                </a:rPr>
                <a:t>packed</a:t>
              </a:r>
            </a:p>
            <a:p>
              <a:pPr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000000"/>
                  </a:solidFill>
                  <a:latin typeface="Arial"/>
                  <a:cs typeface="Arial"/>
                </a:rPr>
                <a:t>big endian</a:t>
              </a:r>
              <a:endParaRPr lang="en-US" sz="20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2699792" y="2363961"/>
            <a:ext cx="2856035" cy="2905125"/>
            <a:chOff x="3875" y="2030"/>
            <a:chExt cx="1949" cy="1830"/>
          </a:xfrm>
        </p:grpSpPr>
        <p:grpSp>
          <p:nvGrpSpPr>
            <p:cNvPr id="25" name="Group 12"/>
            <p:cNvGrpSpPr>
              <a:grpSpLocks/>
            </p:cNvGrpSpPr>
            <p:nvPr/>
          </p:nvGrpSpPr>
          <p:grpSpPr bwMode="auto">
            <a:xfrm>
              <a:off x="4810" y="2030"/>
              <a:ext cx="966" cy="879"/>
              <a:chOff x="3070" y="1941"/>
              <a:chExt cx="892" cy="879"/>
            </a:xfrm>
          </p:grpSpPr>
          <p:sp>
            <p:nvSpPr>
              <p:cNvPr id="28" name="Rectangle 13"/>
              <p:cNvSpPr>
                <a:spLocks noChangeArrowheads="1"/>
              </p:cNvSpPr>
              <p:nvPr/>
            </p:nvSpPr>
            <p:spPr bwMode="auto">
              <a:xfrm>
                <a:off x="3081" y="1941"/>
                <a:ext cx="864" cy="879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9" name="Text Box 14"/>
              <p:cNvSpPr txBox="1">
                <a:spLocks noChangeArrowheads="1"/>
              </p:cNvSpPr>
              <p:nvPr/>
            </p:nvSpPr>
            <p:spPr bwMode="auto">
              <a:xfrm>
                <a:off x="3070" y="1967"/>
                <a:ext cx="892" cy="8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000" dirty="0" smtClean="0">
                    <a:latin typeface="Courier"/>
                    <a:cs typeface="Courier"/>
                  </a:rPr>
                  <a:t>00600000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2000" dirty="0" smtClean="0">
                    <a:latin typeface="Courier"/>
                    <a:cs typeface="Courier"/>
                  </a:rPr>
                  <a:t>00000000</a:t>
                </a:r>
                <a:endParaRPr lang="en-US" sz="2000" dirty="0">
                  <a:latin typeface="Courier"/>
                  <a:cs typeface="Courier"/>
                </a:endParaRPr>
              </a:p>
              <a:p>
                <a:pPr>
                  <a:spcBef>
                    <a:spcPct val="0"/>
                  </a:spcBef>
                </a:pPr>
                <a:r>
                  <a:rPr lang="en-US" sz="2000" dirty="0">
                    <a:latin typeface="Courier"/>
                    <a:cs typeface="Courier"/>
                  </a:rPr>
                  <a:t>00000011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2000" dirty="0">
                    <a:latin typeface="Courier"/>
                    <a:cs typeface="Courier"/>
                  </a:rPr>
                  <a:t>00000001</a:t>
                </a:r>
              </a:p>
            </p:txBody>
          </p:sp>
          <p:sp>
            <p:nvSpPr>
              <p:cNvPr id="30" name="Line 15"/>
              <p:cNvSpPr>
                <a:spLocks noChangeShapeType="1"/>
              </p:cNvSpPr>
              <p:nvPr/>
            </p:nvSpPr>
            <p:spPr bwMode="auto">
              <a:xfrm>
                <a:off x="3084" y="2172"/>
                <a:ext cx="867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31" name="Line 16"/>
              <p:cNvSpPr>
                <a:spLocks noChangeShapeType="1"/>
              </p:cNvSpPr>
              <p:nvPr/>
            </p:nvSpPr>
            <p:spPr bwMode="auto">
              <a:xfrm>
                <a:off x="3084" y="2385"/>
                <a:ext cx="867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32" name="Line 17"/>
              <p:cNvSpPr>
                <a:spLocks noChangeShapeType="1"/>
              </p:cNvSpPr>
              <p:nvPr/>
            </p:nvSpPr>
            <p:spPr bwMode="auto">
              <a:xfrm>
                <a:off x="3081" y="2583"/>
                <a:ext cx="867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26" name="Text Box 19"/>
            <p:cNvSpPr txBox="1">
              <a:spLocks noChangeArrowheads="1"/>
            </p:cNvSpPr>
            <p:nvPr/>
          </p:nvSpPr>
          <p:spPr bwMode="auto">
            <a:xfrm>
              <a:off x="3875" y="2052"/>
              <a:ext cx="884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2000">
                  <a:latin typeface="Arial"/>
                  <a:cs typeface="Arial"/>
                </a:rPr>
                <a:t>test.code</a:t>
              </a:r>
            </a:p>
            <a:p>
              <a:pPr algn="r">
                <a:spcBef>
                  <a:spcPct val="0"/>
                </a:spcBef>
              </a:pPr>
              <a:endParaRPr lang="en-US" sz="2000">
                <a:latin typeface="Arial"/>
                <a:cs typeface="Arial"/>
              </a:endParaRPr>
            </a:p>
            <a:p>
              <a:pPr algn="r">
                <a:spcBef>
                  <a:spcPct val="0"/>
                </a:spcBef>
              </a:pPr>
              <a:r>
                <a:rPr lang="en-US" sz="2000">
                  <a:latin typeface="Arial"/>
                  <a:cs typeface="Arial"/>
                </a:rPr>
                <a:t>test.x</a:t>
              </a:r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4599" y="3026"/>
              <a:ext cx="1225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srgbClr val="3366FF"/>
                  </a:solidFill>
                  <a:latin typeface="Arial"/>
                  <a:cs typeface="Arial"/>
                </a:rPr>
                <a:t>host 2 </a:t>
              </a:r>
              <a:r>
                <a:rPr lang="en-US" sz="2000" dirty="0" smtClean="0">
                  <a:solidFill>
                    <a:srgbClr val="3366FF"/>
                  </a:solidFill>
                  <a:latin typeface="Arial"/>
                  <a:cs typeface="Arial"/>
                </a:rPr>
                <a:t>format</a:t>
              </a:r>
            </a:p>
            <a:p>
              <a:pPr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3366FF"/>
                  </a:solidFill>
                  <a:latin typeface="Arial"/>
                  <a:cs typeface="Arial"/>
                </a:rPr>
                <a:t>e.g. Intel DOS</a:t>
              </a:r>
            </a:p>
            <a:p>
              <a:pPr algn="ctr">
                <a:spcBef>
                  <a:spcPct val="0"/>
                </a:spcBef>
              </a:pPr>
              <a:r>
                <a:rPr lang="en-US" sz="2000" dirty="0" smtClean="0">
                  <a:latin typeface="Arial"/>
                  <a:cs typeface="Arial"/>
                </a:rPr>
                <a:t>not packed</a:t>
              </a:r>
            </a:p>
            <a:p>
              <a:pPr algn="ctr">
                <a:spcBef>
                  <a:spcPct val="0"/>
                </a:spcBef>
              </a:pPr>
              <a:r>
                <a:rPr lang="en-US" sz="2000" dirty="0" smtClean="0">
                  <a:latin typeface="Arial"/>
                  <a:cs typeface="Arial"/>
                </a:rPr>
                <a:t>little endian</a:t>
              </a:r>
              <a:endParaRPr lang="en-US" sz="20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7640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IMAP protocol example </a:t>
            </a:r>
            <a:r>
              <a:rPr lang="en-US" sz="1200" dirty="0" smtClean="0"/>
              <a:t>(from RFC3501)</a:t>
            </a:r>
            <a:endParaRPr lang="en-US" sz="1200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 numCol="2" spcCol="180000"/>
          <a:lstStyle/>
          <a:p>
            <a:pPr marL="0" indent="0">
              <a:buNone/>
            </a:pPr>
            <a:r>
              <a:rPr lang="en-US" sz="1200" dirty="0"/>
              <a:t>C: &lt;open connection&gt;</a:t>
            </a:r>
          </a:p>
          <a:p>
            <a:pPr marL="0" indent="0">
              <a:buNone/>
            </a:pPr>
            <a:r>
              <a:rPr lang="en-US" sz="1200" dirty="0"/>
              <a:t>S:   * OK IMAP4rev1 Service Ready</a:t>
            </a:r>
          </a:p>
          <a:p>
            <a:pPr marL="0" indent="0">
              <a:buNone/>
            </a:pPr>
            <a:r>
              <a:rPr lang="en-US" sz="1200" dirty="0"/>
              <a:t>C:   a001 login </a:t>
            </a:r>
            <a:r>
              <a:rPr lang="en-US" sz="1200" dirty="0" err="1"/>
              <a:t>mrc</a:t>
            </a:r>
            <a:r>
              <a:rPr lang="en-US" sz="1200" dirty="0"/>
              <a:t> secret</a:t>
            </a:r>
          </a:p>
          <a:p>
            <a:pPr marL="0" indent="0">
              <a:buNone/>
            </a:pPr>
            <a:r>
              <a:rPr lang="en-US" sz="1200" dirty="0"/>
              <a:t>S:   a001 OK LOGIN completed</a:t>
            </a:r>
          </a:p>
          <a:p>
            <a:pPr marL="0" indent="0">
              <a:buNone/>
            </a:pPr>
            <a:r>
              <a:rPr lang="en-US" sz="1200" dirty="0"/>
              <a:t>C:   a002 select inbox</a:t>
            </a:r>
          </a:p>
          <a:p>
            <a:pPr marL="0" indent="0">
              <a:buNone/>
            </a:pPr>
            <a:r>
              <a:rPr lang="en-US" sz="1200" dirty="0"/>
              <a:t>S:   * 18 EXISTS</a:t>
            </a:r>
          </a:p>
          <a:p>
            <a:pPr marL="0" indent="0">
              <a:buNone/>
            </a:pPr>
            <a:r>
              <a:rPr lang="en-US" sz="1200" dirty="0"/>
              <a:t>S:   * FLAGS (\Answered \Flagged \Deleted \Seen \Draft)</a:t>
            </a:r>
          </a:p>
          <a:p>
            <a:pPr marL="0" indent="0">
              <a:buNone/>
            </a:pPr>
            <a:r>
              <a:rPr lang="en-US" sz="1200" dirty="0"/>
              <a:t>S:   * 2 RECENT</a:t>
            </a:r>
          </a:p>
          <a:p>
            <a:pPr marL="0" indent="0">
              <a:buNone/>
            </a:pPr>
            <a:r>
              <a:rPr lang="en-US" sz="1200" dirty="0"/>
              <a:t>S:   * OK [UNSEEN 17] Message 17 is the first unseen message</a:t>
            </a:r>
          </a:p>
          <a:p>
            <a:pPr marL="0" indent="0">
              <a:buNone/>
            </a:pPr>
            <a:r>
              <a:rPr lang="es-ES_tradnl" sz="1200" dirty="0"/>
              <a:t>S:   * OK [UIDVALIDITY 3857529045] </a:t>
            </a:r>
            <a:r>
              <a:rPr lang="es-ES_tradnl" sz="1200" dirty="0" err="1"/>
              <a:t>UIDs</a:t>
            </a:r>
            <a:r>
              <a:rPr lang="es-ES_tradnl" sz="1200" dirty="0"/>
              <a:t> </a:t>
            </a:r>
            <a:r>
              <a:rPr lang="es-ES_tradnl" sz="1200" dirty="0" err="1"/>
              <a:t>valid</a:t>
            </a:r>
            <a:endParaRPr lang="es-ES_tradnl" sz="1200" dirty="0"/>
          </a:p>
          <a:p>
            <a:pPr marL="0" indent="0">
              <a:buNone/>
            </a:pPr>
            <a:r>
              <a:rPr lang="es-ES_tradnl" sz="1200" dirty="0"/>
              <a:t>S:   a002 OK [READ-WRITE] SELECT </a:t>
            </a:r>
            <a:r>
              <a:rPr lang="es-ES_tradnl" sz="1200" dirty="0" err="1"/>
              <a:t>completed</a:t>
            </a:r>
            <a:endParaRPr lang="es-ES_tradnl" sz="1200" dirty="0"/>
          </a:p>
          <a:p>
            <a:pPr marL="0" indent="0">
              <a:buNone/>
            </a:pPr>
            <a:r>
              <a:rPr lang="is-IS" sz="1200" dirty="0"/>
              <a:t>C:   a003 fetch 12 full</a:t>
            </a:r>
          </a:p>
          <a:p>
            <a:pPr marL="0" indent="0">
              <a:buNone/>
            </a:pPr>
            <a:r>
              <a:rPr lang="nl-NL" sz="1200" dirty="0"/>
              <a:t>S:   * 12 FETCH (FLAGS (\</a:t>
            </a:r>
            <a:r>
              <a:rPr lang="nl-NL" sz="1200" dirty="0" err="1"/>
              <a:t>Seen</a:t>
            </a:r>
            <a:r>
              <a:rPr lang="nl-NL" sz="1200" dirty="0"/>
              <a:t>) INTERNALDATE "17-Jul-1996 02:44:25 -0700"</a:t>
            </a:r>
          </a:p>
          <a:p>
            <a:pPr marL="0" indent="0">
              <a:buNone/>
            </a:pPr>
            <a:r>
              <a:rPr lang="ro-RO" sz="1200" dirty="0"/>
              <a:t>      RFC822.SIZE 4286 ENVELOPE ("Wed, 17 Jul 1996 02:23:25 -0700 (PDT)"</a:t>
            </a:r>
          </a:p>
          <a:p>
            <a:pPr marL="0" indent="0">
              <a:buNone/>
            </a:pPr>
            <a:r>
              <a:rPr lang="ro-RO" sz="1200" dirty="0"/>
              <a:t>      "IMAP4rev1 WG mtg summary and minutes"</a:t>
            </a:r>
          </a:p>
          <a:p>
            <a:pPr marL="0" indent="0">
              <a:buNone/>
            </a:pPr>
            <a:r>
              <a:rPr lang="ro-RO" sz="1200" dirty="0"/>
              <a:t>      (("Terry Gray" NIL "gray" "cac.washington.edu"))</a:t>
            </a:r>
          </a:p>
          <a:p>
            <a:pPr marL="0" indent="0">
              <a:buNone/>
            </a:pPr>
            <a:r>
              <a:rPr lang="ro-RO" sz="1200" dirty="0"/>
              <a:t>      (("Terry Gray" NIL "gray" "cac.washington.edu"))</a:t>
            </a:r>
          </a:p>
          <a:p>
            <a:pPr marL="0" indent="0">
              <a:buNone/>
            </a:pPr>
            <a:r>
              <a:rPr lang="ro-RO" sz="1200" dirty="0"/>
              <a:t>      (("Terry Gray" NIL "gray" "cac.washington.edu"))</a:t>
            </a:r>
          </a:p>
          <a:p>
            <a:pPr marL="0" indent="0">
              <a:buNone/>
            </a:pPr>
            <a:r>
              <a:rPr lang="ro-RO" sz="1200" dirty="0"/>
              <a:t>      ((NIL NIL "imap" "cac.washington.edu"))</a:t>
            </a:r>
          </a:p>
          <a:p>
            <a:pPr marL="0" indent="0">
              <a:buNone/>
            </a:pPr>
            <a:r>
              <a:rPr lang="ro-RO" sz="1200" dirty="0"/>
              <a:t>      ((NIL NIL "minutes" "CNRI.Reston.VA.US")</a:t>
            </a:r>
          </a:p>
          <a:p>
            <a:pPr marL="0" indent="0">
              <a:buNone/>
            </a:pPr>
            <a:r>
              <a:rPr lang="ro-RO" sz="1200" dirty="0"/>
              <a:t>      ("John Klensin" NIL "KLENSIN" "MIT.EDU")) NIL NIL</a:t>
            </a:r>
          </a:p>
          <a:p>
            <a:pPr marL="0" indent="0">
              <a:buNone/>
            </a:pPr>
            <a:r>
              <a:rPr lang="en-US" sz="1200" dirty="0"/>
              <a:t>      "&lt;B27397-0100000@cac.washington.edu&gt;")</a:t>
            </a:r>
          </a:p>
          <a:p>
            <a:pPr marL="0" indent="0">
              <a:buNone/>
            </a:pPr>
            <a:r>
              <a:rPr lang="en-US" sz="1200" dirty="0"/>
              <a:t>      BODY ("TEXT" "PLAIN" ("CHARSET" "US-ASCII") NIL NIL "7BIT" 3028</a:t>
            </a:r>
          </a:p>
          <a:p>
            <a:pPr marL="0" indent="0">
              <a:buNone/>
            </a:pPr>
            <a:r>
              <a:rPr lang="en-US" sz="1200" dirty="0"/>
              <a:t>      92))</a:t>
            </a:r>
          </a:p>
          <a:p>
            <a:pPr marL="0" indent="0">
              <a:buNone/>
            </a:pPr>
            <a:r>
              <a:rPr lang="en-US" sz="1200" dirty="0"/>
              <a:t>S:   a003 OK FETCH completed</a:t>
            </a:r>
          </a:p>
          <a:p>
            <a:pPr marL="0" indent="0">
              <a:buNone/>
            </a:pPr>
            <a:r>
              <a:rPr lang="en-US" sz="1200" dirty="0"/>
              <a:t>C:   a004 fetch 12 body[header]</a:t>
            </a:r>
          </a:p>
          <a:p>
            <a:pPr marL="0" indent="0">
              <a:buNone/>
            </a:pPr>
            <a:r>
              <a:rPr lang="en-US" sz="1200" dirty="0"/>
              <a:t>S:   * 12 FETCH (BODY[HEADER] {342}</a:t>
            </a:r>
          </a:p>
          <a:p>
            <a:pPr marL="0" indent="0">
              <a:buNone/>
            </a:pPr>
            <a:r>
              <a:rPr lang="ro-RO" sz="1200" dirty="0"/>
              <a:t>S:   Date: Wed, 17 Jul 1996 02:23:25 -0700 (PDT)</a:t>
            </a:r>
          </a:p>
          <a:p>
            <a:pPr marL="0" indent="0">
              <a:buNone/>
            </a:pPr>
            <a:r>
              <a:rPr lang="ro-RO" sz="1200" dirty="0"/>
              <a:t>S:   From: Terry Gray &lt;gray@cac.washington.edu&gt;</a:t>
            </a:r>
          </a:p>
          <a:p>
            <a:pPr marL="0" indent="0">
              <a:buNone/>
            </a:pPr>
            <a:r>
              <a:rPr lang="ro-RO" sz="1200" dirty="0"/>
              <a:t>S:   Subject: IMAP4rev1 WG mtg summary and minutes</a:t>
            </a:r>
          </a:p>
          <a:p>
            <a:pPr marL="0" indent="0">
              <a:buNone/>
            </a:pPr>
            <a:r>
              <a:rPr lang="ro-RO" sz="1200" dirty="0"/>
              <a:t>S:   To: imap@cac.washington.edu</a:t>
            </a:r>
          </a:p>
          <a:p>
            <a:pPr marL="0" indent="0">
              <a:buNone/>
            </a:pPr>
            <a:r>
              <a:rPr lang="ro-RO" sz="1200" dirty="0"/>
              <a:t>S:   cc: minutes@CNRI.Reston.VA.US, John Klensin &lt;KLENSIN@MIT.EDU&gt;</a:t>
            </a:r>
          </a:p>
          <a:p>
            <a:pPr marL="0" indent="0">
              <a:buNone/>
            </a:pPr>
            <a:r>
              <a:rPr lang="ro-RO" sz="1200" dirty="0"/>
              <a:t>S:   Message-Id: &lt;B27397-0100000@cac.washington.edu&gt;</a:t>
            </a:r>
          </a:p>
          <a:p>
            <a:pPr marL="0" indent="0">
              <a:buNone/>
            </a:pPr>
            <a:r>
              <a:rPr lang="ro-RO" sz="1200" dirty="0"/>
              <a:t>S:   MIME-Version: 1.0</a:t>
            </a:r>
          </a:p>
          <a:p>
            <a:pPr marL="0" indent="0">
              <a:buNone/>
            </a:pPr>
            <a:r>
              <a:rPr lang="ro-RO" sz="1200" dirty="0"/>
              <a:t>S:   Content-Type: TEXT/PLAIN; CHARSET=US-ASCII</a:t>
            </a:r>
          </a:p>
          <a:p>
            <a:pPr marL="0" indent="0">
              <a:buNone/>
            </a:pPr>
            <a:r>
              <a:rPr lang="ro-RO" sz="1200" dirty="0"/>
              <a:t>S:</a:t>
            </a:r>
          </a:p>
          <a:p>
            <a:pPr marL="0" indent="0">
              <a:buNone/>
            </a:pPr>
            <a:r>
              <a:rPr lang="ro-RO" sz="1200" dirty="0"/>
              <a:t>S:   )</a:t>
            </a:r>
          </a:p>
          <a:p>
            <a:pPr marL="0" indent="0">
              <a:buNone/>
            </a:pPr>
            <a:r>
              <a:rPr lang="ro-RO" sz="1200" dirty="0"/>
              <a:t>S:   a004 OK FETCH completed</a:t>
            </a:r>
          </a:p>
          <a:p>
            <a:pPr marL="0" indent="0">
              <a:buNone/>
            </a:pPr>
            <a:r>
              <a:rPr lang="ro-RO" sz="1200" dirty="0"/>
              <a:t>C    a005 store 12 +flags \deleted</a:t>
            </a:r>
          </a:p>
          <a:p>
            <a:pPr marL="0" indent="0">
              <a:buNone/>
            </a:pPr>
            <a:r>
              <a:rPr lang="ro-RO" sz="1200" dirty="0"/>
              <a:t>S:   * 12 FETCH (FLAGS (\Seen \Deleted))</a:t>
            </a:r>
          </a:p>
          <a:p>
            <a:pPr marL="0" indent="0">
              <a:buNone/>
            </a:pPr>
            <a:r>
              <a:rPr lang="ro-RO" sz="1200" dirty="0"/>
              <a:t>S:   a005 OK +FLAGS completed</a:t>
            </a:r>
          </a:p>
          <a:p>
            <a:pPr marL="0" indent="0">
              <a:buNone/>
            </a:pPr>
            <a:r>
              <a:rPr lang="fr-FR" sz="1200" dirty="0"/>
              <a:t>C:   a006 </a:t>
            </a:r>
            <a:r>
              <a:rPr lang="fr-FR" sz="1200" dirty="0" err="1"/>
              <a:t>logout</a:t>
            </a:r>
            <a:endParaRPr lang="fr-FR" sz="1200" dirty="0"/>
          </a:p>
          <a:p>
            <a:pPr marL="0" indent="0">
              <a:buNone/>
            </a:pPr>
            <a:r>
              <a:rPr lang="fr-FR" sz="1200" dirty="0"/>
              <a:t>S:   * BYE IMAP4rev1 server </a:t>
            </a:r>
            <a:r>
              <a:rPr lang="fr-FR" sz="1200" dirty="0" err="1"/>
              <a:t>terminating</a:t>
            </a:r>
            <a:r>
              <a:rPr lang="fr-FR" sz="1200" dirty="0"/>
              <a:t> </a:t>
            </a:r>
            <a:r>
              <a:rPr lang="fr-FR" sz="1200" dirty="0" err="1"/>
              <a:t>connection</a:t>
            </a:r>
            <a:endParaRPr lang="fr-FR" sz="1200" dirty="0"/>
          </a:p>
          <a:p>
            <a:pPr marL="0" indent="0">
              <a:buNone/>
            </a:pPr>
            <a:r>
              <a:rPr lang="fr-FR" sz="1200" dirty="0"/>
              <a:t>S:   a006 OK LOGOUT </a:t>
            </a:r>
            <a:r>
              <a:rPr lang="fr-FR" sz="1200" dirty="0" err="1"/>
              <a:t>completed</a:t>
            </a: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107504" y="1328316"/>
            <a:ext cx="4464496" cy="432048"/>
          </a:xfrm>
          <a:prstGeom prst="rect">
            <a:avLst/>
          </a:prstGeom>
          <a:ln w="38100" cmpd="sng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504" y="1807468"/>
            <a:ext cx="4464496" cy="1477516"/>
          </a:xfrm>
          <a:prstGeom prst="rect">
            <a:avLst/>
          </a:prstGeom>
          <a:ln w="38100" cmpd="sng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504" y="3525912"/>
            <a:ext cx="4464496" cy="2999432"/>
          </a:xfrm>
          <a:prstGeom prst="rect">
            <a:avLst/>
          </a:prstGeom>
          <a:ln w="38100" cmpd="sng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31678" y="1772816"/>
            <a:ext cx="4176464" cy="2376264"/>
          </a:xfrm>
          <a:prstGeom prst="rect">
            <a:avLst/>
          </a:prstGeom>
          <a:ln w="38100" cmpd="sng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06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IMAP can do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IMAP capabilities</a:t>
            </a:r>
          </a:p>
          <a:p>
            <a:pPr lvl="1"/>
            <a:r>
              <a:rPr lang="en-US" sz="2000" dirty="0" smtClean="0"/>
              <a:t>create, delete, rename mail folders</a:t>
            </a:r>
            <a:endParaRPr lang="en-US" sz="2000" dirty="0"/>
          </a:p>
          <a:p>
            <a:pPr lvl="1"/>
            <a:r>
              <a:rPr lang="en-US" sz="2000" dirty="0" smtClean="0"/>
              <a:t>check </a:t>
            </a:r>
            <a:r>
              <a:rPr lang="en-US" sz="2000" dirty="0"/>
              <a:t>for new messages, </a:t>
            </a:r>
            <a:r>
              <a:rPr lang="en-US" sz="2000" dirty="0" smtClean="0"/>
              <a:t>remove </a:t>
            </a:r>
            <a:r>
              <a:rPr lang="en-US" sz="2000" dirty="0"/>
              <a:t>messages</a:t>
            </a:r>
            <a:r>
              <a:rPr lang="en-US" sz="2000" dirty="0" smtClean="0"/>
              <a:t>, set and clear flags</a:t>
            </a:r>
          </a:p>
          <a:p>
            <a:pPr lvl="1"/>
            <a:r>
              <a:rPr lang="en-US" sz="2000" dirty="0" smtClean="0"/>
              <a:t>parse, search, selective fetch</a:t>
            </a:r>
          </a:p>
          <a:p>
            <a:pPr lvl="1"/>
            <a:r>
              <a:rPr lang="en-US" sz="2000" dirty="0" smtClean="0"/>
              <a:t>search WITHIN messages</a:t>
            </a:r>
            <a:endParaRPr lang="en-US" sz="2000" dirty="0"/>
          </a:p>
          <a:p>
            <a:pPr lvl="1"/>
            <a:r>
              <a:rPr lang="en-US" sz="2000" dirty="0" smtClean="0"/>
              <a:t>STORE and conditional STORE</a:t>
            </a:r>
          </a:p>
          <a:p>
            <a:pPr lvl="1"/>
            <a:r>
              <a:rPr lang="en-US" sz="2000" dirty="0" smtClean="0"/>
              <a:t>CATENATE (to concatenate)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often used for:</a:t>
            </a:r>
          </a:p>
          <a:p>
            <a:pPr lvl="1"/>
            <a:r>
              <a:rPr lang="en-US" sz="2000" dirty="0" smtClean="0"/>
              <a:t>TODOs</a:t>
            </a:r>
          </a:p>
          <a:p>
            <a:pPr lvl="1"/>
            <a:r>
              <a:rPr lang="en-US" sz="2000" dirty="0" smtClean="0"/>
              <a:t>Notes with or without Mime elements</a:t>
            </a:r>
          </a:p>
          <a:p>
            <a:endParaRPr lang="en-US" sz="2400" dirty="0" smtClean="0"/>
          </a:p>
          <a:p>
            <a:r>
              <a:rPr lang="en-US" sz="2400" dirty="0" smtClean="0"/>
              <a:t>but: replace “message” with “file” and you have a quite complete file system</a:t>
            </a:r>
          </a:p>
        </p:txBody>
      </p:sp>
    </p:spTree>
    <p:extLst>
      <p:ext uri="{BB962C8B-B14F-4D97-AF65-F5344CB8AC3E}">
        <p14:creationId xmlns:p14="http://schemas.microsoft.com/office/powerpoint/2010/main" val="69222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peek at structure of distributed applications</a:t>
            </a:r>
          </a:p>
          <a:p>
            <a:r>
              <a:rPr lang="en-US" dirty="0" smtClean="0"/>
              <a:t>Presentation Layer functions</a:t>
            </a:r>
          </a:p>
          <a:p>
            <a:r>
              <a:rPr lang="en-US" dirty="0" smtClean="0"/>
              <a:t>Domain Name Systems</a:t>
            </a:r>
          </a:p>
          <a:p>
            <a:pPr lvl="1"/>
            <a:r>
              <a:rPr lang="en-US" dirty="0" smtClean="0"/>
              <a:t>with note on CDNs</a:t>
            </a:r>
          </a:p>
          <a:p>
            <a:r>
              <a:rPr lang="en-US" dirty="0" smtClean="0"/>
              <a:t>HTTP</a:t>
            </a:r>
          </a:p>
          <a:p>
            <a:r>
              <a:rPr lang="en-US" dirty="0" smtClean="0"/>
              <a:t>SMTP</a:t>
            </a:r>
          </a:p>
          <a:p>
            <a:pPr lvl="1"/>
            <a:r>
              <a:rPr lang="en-US" dirty="0" smtClean="0"/>
              <a:t>and an example for POP3 and IMAP</a:t>
            </a:r>
          </a:p>
        </p:txBody>
      </p:sp>
    </p:spTree>
    <p:extLst>
      <p:ext uri="{BB962C8B-B14F-4D97-AF65-F5344CB8AC3E}">
        <p14:creationId xmlns:p14="http://schemas.microsoft.com/office/powerpoint/2010/main" val="1626048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Solving the presentation problem</a:t>
            </a:r>
            <a:endParaRPr lang="en-US" dirty="0"/>
          </a:p>
        </p:txBody>
      </p:sp>
      <p:sp>
        <p:nvSpPr>
          <p:cNvPr id="462851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866775"/>
            <a:ext cx="8928992" cy="1194073"/>
          </a:xfrm>
        </p:spPr>
        <p:txBody>
          <a:bodyPr/>
          <a:lstStyle/>
          <a:p>
            <a:pPr marL="342900" indent="-342900" defTabSz="914400">
              <a:buFontTx/>
              <a:buNone/>
            </a:pPr>
            <a:r>
              <a:rPr lang="en-US" sz="2000" dirty="0">
                <a:solidFill>
                  <a:srgbClr val="FF0000"/>
                </a:solidFill>
              </a:rPr>
              <a:t>1.</a:t>
            </a:r>
            <a:r>
              <a:rPr lang="en-US" sz="2000" dirty="0"/>
              <a:t> Translate local-host format to host-independent format</a:t>
            </a:r>
          </a:p>
          <a:p>
            <a:pPr marL="342900" indent="-342900" defTabSz="914400">
              <a:buFontTx/>
              <a:buNone/>
            </a:pPr>
            <a:r>
              <a:rPr lang="en-US" sz="2000" dirty="0">
                <a:solidFill>
                  <a:srgbClr val="FF0000"/>
                </a:solidFill>
              </a:rPr>
              <a:t>2.</a:t>
            </a:r>
            <a:r>
              <a:rPr lang="en-US" sz="2000" dirty="0"/>
              <a:t> Transmit data in host-independent format</a:t>
            </a:r>
          </a:p>
          <a:p>
            <a:pPr marL="342900" indent="-342900" defTabSz="914400">
              <a:buFontTx/>
              <a:buNone/>
            </a:pPr>
            <a:r>
              <a:rPr lang="en-US" sz="2000" dirty="0">
                <a:solidFill>
                  <a:srgbClr val="FF0000"/>
                </a:solidFill>
              </a:rPr>
              <a:t>3.</a:t>
            </a:r>
            <a:r>
              <a:rPr lang="en-US" sz="2000" dirty="0"/>
              <a:t> Translate host-independent format to remote-host </a:t>
            </a:r>
            <a:r>
              <a:rPr lang="en-US" sz="2000" dirty="0" smtClean="0"/>
              <a:t>format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7504" y="2204864"/>
            <a:ext cx="482453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ahoma" charset="0"/>
              <a:buChar char="−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charset="2"/>
              <a:buChar char="§"/>
              <a:defRPr sz="19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FontTx/>
              <a:buNone/>
            </a:pPr>
            <a:r>
              <a:rPr lang="en-US" sz="2000" dirty="0" smtClean="0"/>
              <a:t>Old Style</a:t>
            </a:r>
          </a:p>
          <a:p>
            <a:pPr defTabSz="7620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</a:tabLst>
            </a:pPr>
            <a:r>
              <a:rPr lang="en-US" sz="2000" dirty="0" smtClean="0">
                <a:latin typeface="Trebuchet MS" charset="0"/>
              </a:rPr>
              <a:t>cross-platform standardized binary encoding of data structures</a:t>
            </a:r>
          </a:p>
          <a:p>
            <a:pPr lvl="1" defTabSz="7620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</a:tabLst>
            </a:pPr>
            <a:r>
              <a:rPr lang="en-US" sz="1600" dirty="0" smtClean="0">
                <a:latin typeface="Trebuchet MS" charset="0"/>
              </a:rPr>
              <a:t>OSI host-independent format: “Abstract Syntax Notation One” (</a:t>
            </a:r>
            <a:r>
              <a:rPr lang="en-US" sz="1600" dirty="0" smtClean="0">
                <a:solidFill>
                  <a:schemeClr val="tx2"/>
                </a:solidFill>
                <a:latin typeface="Trebuchet MS" charset="0"/>
              </a:rPr>
              <a:t>ASN.1</a:t>
            </a:r>
            <a:r>
              <a:rPr lang="en-US" sz="1600" dirty="0" smtClean="0">
                <a:latin typeface="Trebuchet MS" charset="0"/>
              </a:rPr>
              <a:t>) </a:t>
            </a:r>
            <a:r>
              <a:rPr lang="de-DE" sz="1600" dirty="0" err="1" smtClean="0">
                <a:latin typeface="Trebuchet MS" charset="0"/>
              </a:rPr>
              <a:t>defines</a:t>
            </a:r>
            <a:r>
              <a:rPr lang="de-DE" sz="1600" dirty="0" smtClean="0">
                <a:latin typeface="Trebuchet MS" charset="0"/>
              </a:rPr>
              <a:t> </a:t>
            </a:r>
            <a:r>
              <a:rPr lang="ja-JP" altLang="de-DE" sz="1600" dirty="0" smtClean="0">
                <a:latin typeface="Arial"/>
              </a:rPr>
              <a:t>“</a:t>
            </a:r>
            <a:r>
              <a:rPr lang="de-DE" sz="1600" dirty="0" smtClean="0">
                <a:latin typeface="Trebuchet MS" charset="0"/>
              </a:rPr>
              <a:t>Basic Encoding Rules</a:t>
            </a:r>
            <a:r>
              <a:rPr lang="en-US" sz="1600" dirty="0" smtClean="0">
                <a:latin typeface="Trebuchet MS" charset="0"/>
              </a:rPr>
              <a:t>”</a:t>
            </a:r>
            <a:r>
              <a:rPr lang="de-DE" sz="1600" dirty="0" smtClean="0">
                <a:latin typeface="Trebuchet MS" charset="0"/>
              </a:rPr>
              <a:t> (</a:t>
            </a:r>
            <a:r>
              <a:rPr lang="de-DE" sz="1600" dirty="0" smtClean="0">
                <a:solidFill>
                  <a:schemeClr val="tx2"/>
                </a:solidFill>
                <a:latin typeface="Trebuchet MS" charset="0"/>
              </a:rPr>
              <a:t>BER</a:t>
            </a:r>
            <a:r>
              <a:rPr lang="de-DE" sz="1600" dirty="0" smtClean="0">
                <a:latin typeface="Trebuchet MS" charset="0"/>
              </a:rPr>
              <a:t>)</a:t>
            </a:r>
          </a:p>
          <a:p>
            <a:pPr lvl="1" defTabSz="7620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</a:tabLst>
            </a:pPr>
            <a:r>
              <a:rPr lang="de-DE" sz="1600" dirty="0" smtClean="0">
                <a:latin typeface="Trebuchet MS" charset="0"/>
              </a:rPr>
              <a:t>XDR: „</a:t>
            </a:r>
            <a:r>
              <a:rPr lang="de-DE" sz="1600" dirty="0" err="1" smtClean="0">
                <a:latin typeface="Trebuchet MS" charset="0"/>
              </a:rPr>
              <a:t>external</a:t>
            </a:r>
            <a:r>
              <a:rPr lang="de-DE" sz="1600" dirty="0" smtClean="0">
                <a:latin typeface="Trebuchet MS" charset="0"/>
              </a:rPr>
              <a:t> </a:t>
            </a:r>
            <a:r>
              <a:rPr lang="de-DE" sz="1600" dirty="0" err="1" smtClean="0">
                <a:latin typeface="Trebuchet MS" charset="0"/>
              </a:rPr>
              <a:t>data</a:t>
            </a:r>
            <a:r>
              <a:rPr lang="de-DE" sz="1600" dirty="0" smtClean="0">
                <a:latin typeface="Trebuchet MS" charset="0"/>
              </a:rPr>
              <a:t> </a:t>
            </a:r>
            <a:r>
              <a:rPr lang="de-DE" sz="1600" dirty="0" err="1" smtClean="0">
                <a:latin typeface="Trebuchet MS" charset="0"/>
              </a:rPr>
              <a:t>representation</a:t>
            </a:r>
            <a:r>
              <a:rPr lang="de-DE" sz="1600" dirty="0" smtClean="0">
                <a:latin typeface="Trebuchet MS" charset="0"/>
              </a:rPr>
              <a:t>“, </a:t>
            </a:r>
            <a:r>
              <a:rPr lang="de-DE" sz="1600" dirty="0" err="1" smtClean="0">
                <a:latin typeface="Trebuchet MS" charset="0"/>
              </a:rPr>
              <a:t>belonged</a:t>
            </a:r>
            <a:r>
              <a:rPr lang="de-DE" sz="1600" dirty="0" smtClean="0">
                <a:latin typeface="Trebuchet MS" charset="0"/>
              </a:rPr>
              <a:t> </a:t>
            </a:r>
            <a:r>
              <a:rPr lang="de-DE" sz="1600" dirty="0" err="1" smtClean="0">
                <a:latin typeface="Trebuchet MS" charset="0"/>
              </a:rPr>
              <a:t>to</a:t>
            </a:r>
            <a:r>
              <a:rPr lang="de-DE" sz="1600" dirty="0" smtClean="0">
                <a:latin typeface="Trebuchet MS" charset="0"/>
              </a:rPr>
              <a:t> NFS (Network </a:t>
            </a:r>
            <a:r>
              <a:rPr lang="de-DE" sz="1600" dirty="0">
                <a:latin typeface="Trebuchet MS" charset="0"/>
              </a:rPr>
              <a:t>F</a:t>
            </a:r>
            <a:r>
              <a:rPr lang="de-DE" sz="1600" dirty="0" smtClean="0">
                <a:latin typeface="Trebuchet MS" charset="0"/>
              </a:rPr>
              <a:t>ile </a:t>
            </a:r>
            <a:r>
              <a:rPr lang="de-DE" sz="1600" dirty="0">
                <a:latin typeface="Trebuchet MS" charset="0"/>
              </a:rPr>
              <a:t>S</a:t>
            </a:r>
            <a:r>
              <a:rPr lang="de-DE" sz="1600" dirty="0" smtClean="0">
                <a:latin typeface="Trebuchet MS" charset="0"/>
              </a:rPr>
              <a:t>ystem)</a:t>
            </a:r>
          </a:p>
          <a:p>
            <a:pPr defTabSz="7620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</a:tabLst>
            </a:pPr>
            <a:endParaRPr lang="de-DE" sz="2000" dirty="0" smtClean="0">
              <a:latin typeface="Trebuchet MS" charset="0"/>
            </a:endParaRPr>
          </a:p>
          <a:p>
            <a:pPr marL="0" indent="0" defTabSz="762000">
              <a:buFont typeface="Wingdings" charset="2"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</a:tabLst>
            </a:pPr>
            <a:r>
              <a:rPr lang="de-DE" sz="2000" dirty="0" err="1" smtClean="0">
                <a:latin typeface="Trebuchet MS" charset="0"/>
              </a:rPr>
              <a:t>Current</a:t>
            </a:r>
            <a:r>
              <a:rPr lang="de-DE" sz="2000" dirty="0" smtClean="0">
                <a:latin typeface="Trebuchet MS" charset="0"/>
              </a:rPr>
              <a:t> Style</a:t>
            </a:r>
          </a:p>
          <a:p>
            <a:pPr defTabSz="7620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</a:tabLst>
            </a:pPr>
            <a:r>
              <a:rPr lang="de-DE" sz="2000" dirty="0" err="1" smtClean="0">
                <a:latin typeface="Trebuchet MS" charset="0"/>
              </a:rPr>
              <a:t>encoding</a:t>
            </a:r>
            <a:r>
              <a:rPr lang="de-DE" sz="2000" dirty="0" smtClean="0">
                <a:latin typeface="Trebuchet MS" charset="0"/>
              </a:rPr>
              <a:t> </a:t>
            </a:r>
            <a:r>
              <a:rPr lang="de-DE" sz="2000" dirty="0" err="1" smtClean="0">
                <a:latin typeface="Trebuchet MS" charset="0"/>
              </a:rPr>
              <a:t>everything</a:t>
            </a:r>
            <a:r>
              <a:rPr lang="de-DE" sz="2000" dirty="0" smtClean="0">
                <a:latin typeface="Trebuchet MS" charset="0"/>
              </a:rPr>
              <a:t> </a:t>
            </a:r>
            <a:r>
              <a:rPr lang="de-DE" sz="2000" dirty="0" err="1" smtClean="0">
                <a:latin typeface="Trebuchet MS" charset="0"/>
              </a:rPr>
              <a:t>as</a:t>
            </a:r>
            <a:r>
              <a:rPr lang="de-DE" sz="2000" dirty="0" smtClean="0">
                <a:latin typeface="Trebuchet MS" charset="0"/>
              </a:rPr>
              <a:t> </a:t>
            </a:r>
            <a:r>
              <a:rPr lang="de-DE" sz="2000" dirty="0" err="1" smtClean="0">
                <a:latin typeface="Trebuchet MS" charset="0"/>
              </a:rPr>
              <a:t>text</a:t>
            </a:r>
            <a:endParaRPr lang="de-DE" sz="2000" dirty="0" smtClean="0">
              <a:latin typeface="Trebuchet MS" charset="0"/>
            </a:endParaRPr>
          </a:p>
          <a:p>
            <a:pPr lvl="1" defTabSz="7620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</a:tabLst>
            </a:pPr>
            <a:r>
              <a:rPr lang="de-DE" sz="1600" dirty="0" smtClean="0">
                <a:latin typeface="Trebuchet MS" charset="0"/>
              </a:rPr>
              <a:t>XML: „extensible </a:t>
            </a:r>
            <a:r>
              <a:rPr lang="de-DE" sz="1600" dirty="0" err="1" smtClean="0">
                <a:latin typeface="Trebuchet MS" charset="0"/>
              </a:rPr>
              <a:t>markup</a:t>
            </a:r>
            <a:r>
              <a:rPr lang="de-DE" sz="1600" dirty="0" smtClean="0">
                <a:latin typeface="Trebuchet MS" charset="0"/>
              </a:rPr>
              <a:t> </a:t>
            </a:r>
            <a:r>
              <a:rPr lang="de-DE" sz="1600" dirty="0" err="1" smtClean="0">
                <a:latin typeface="Trebuchet MS" charset="0"/>
              </a:rPr>
              <a:t>language</a:t>
            </a:r>
            <a:r>
              <a:rPr lang="de-DE" sz="1600" dirty="0" smtClean="0">
                <a:latin typeface="Trebuchet MS" charset="0"/>
              </a:rPr>
              <a:t>“</a:t>
            </a:r>
          </a:p>
          <a:p>
            <a:pPr lvl="1" defTabSz="7620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</a:tabLst>
            </a:pPr>
            <a:r>
              <a:rPr lang="de-DE" sz="1600" dirty="0" smtClean="0">
                <a:latin typeface="Trebuchet MS" charset="0"/>
              </a:rPr>
              <a:t>REST: „</a:t>
            </a:r>
            <a:r>
              <a:rPr lang="en-US" sz="1600" dirty="0"/>
              <a:t>r</a:t>
            </a:r>
            <a:r>
              <a:rPr lang="en-US" sz="1600" dirty="0" smtClean="0"/>
              <a:t>epresentational </a:t>
            </a:r>
            <a:r>
              <a:rPr lang="en-US" sz="1600" dirty="0"/>
              <a:t>state </a:t>
            </a:r>
            <a:r>
              <a:rPr lang="en-US" sz="1600" dirty="0" smtClean="0"/>
              <a:t>transfer”</a:t>
            </a:r>
            <a:endParaRPr lang="de-AT" sz="1600" dirty="0" smtClean="0">
              <a:latin typeface="Trebuchet MS" charset="0"/>
            </a:endParaRPr>
          </a:p>
          <a:p>
            <a:pPr>
              <a:buFontTx/>
              <a:buNone/>
            </a:pP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4932040" y="4509120"/>
            <a:ext cx="4032448" cy="2016224"/>
            <a:chOff x="4932040" y="4509120"/>
            <a:chExt cx="4032448" cy="2016224"/>
          </a:xfrm>
        </p:grpSpPr>
        <p:sp>
          <p:nvSpPr>
            <p:cNvPr id="8" name="Left Arrow 7"/>
            <p:cNvSpPr/>
            <p:nvPr/>
          </p:nvSpPr>
          <p:spPr>
            <a:xfrm>
              <a:off x="4932040" y="5373216"/>
              <a:ext cx="648072" cy="360040"/>
            </a:xfrm>
            <a:prstGeom prst="leftArrow">
              <a:avLst/>
            </a:prstGeom>
            <a:solidFill>
              <a:srgbClr val="3366FF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724128" y="4509120"/>
              <a:ext cx="3240360" cy="2016224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no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n-US" sz="2000" dirty="0" smtClean="0">
                  <a:latin typeface="Eurostile"/>
                  <a:cs typeface="Eurostile"/>
                </a:rPr>
                <a:t>convey data in</a:t>
              </a:r>
              <a:br>
                <a:rPr lang="en-US" sz="2000" dirty="0" smtClean="0">
                  <a:latin typeface="Eurostile"/>
                  <a:cs typeface="Eurostile"/>
                </a:rPr>
              </a:br>
              <a:r>
                <a:rPr lang="en-US" sz="2000" dirty="0" smtClean="0">
                  <a:latin typeface="Eurostile"/>
                  <a:cs typeface="Eurostile"/>
                </a:rPr>
                <a:t>platform-independent</a:t>
              </a:r>
              <a:br>
                <a:rPr lang="en-US" sz="2000" dirty="0" smtClean="0">
                  <a:latin typeface="Eurostile"/>
                  <a:cs typeface="Eurostile"/>
                </a:rPr>
              </a:br>
              <a:r>
                <a:rPr lang="en-US" sz="2000" dirty="0" smtClean="0">
                  <a:latin typeface="Eurostile"/>
                  <a:cs typeface="Eurostile"/>
                </a:rPr>
                <a:t>manner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000" dirty="0" smtClean="0">
                  <a:latin typeface="Eurostile"/>
                  <a:cs typeface="Eurostile"/>
                </a:rPr>
                <a:t>local styling and</a:t>
              </a:r>
              <a:br>
                <a:rPr lang="en-US" sz="2000" dirty="0" smtClean="0">
                  <a:latin typeface="Eurostile"/>
                  <a:cs typeface="Eurostile"/>
                </a:rPr>
              </a:br>
              <a:r>
                <a:rPr lang="en-US" sz="2000" dirty="0" smtClean="0">
                  <a:latin typeface="Eurostile"/>
                  <a:cs typeface="Eurostile"/>
                </a:rPr>
                <a:t>interpretation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000" dirty="0" smtClean="0">
                  <a:latin typeface="Eurostile"/>
                  <a:cs typeface="Eurostile"/>
                </a:rPr>
                <a:t>readable and </a:t>
              </a:r>
              <a:r>
                <a:rPr lang="en-US" sz="2000" dirty="0" err="1" smtClean="0">
                  <a:latin typeface="Eurostile"/>
                  <a:cs typeface="Eurostile"/>
                </a:rPr>
                <a:t>debuggable</a:t>
              </a:r>
              <a:endParaRPr lang="en-US" sz="2000" dirty="0" smtClean="0">
                <a:latin typeface="Eurostile"/>
                <a:cs typeface="Eurostile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932040" y="2708920"/>
            <a:ext cx="4032448" cy="1656184"/>
            <a:chOff x="4932040" y="2708920"/>
            <a:chExt cx="4032448" cy="1656184"/>
          </a:xfrm>
        </p:grpSpPr>
        <p:sp>
          <p:nvSpPr>
            <p:cNvPr id="2" name="Left Arrow 1"/>
            <p:cNvSpPr/>
            <p:nvPr/>
          </p:nvSpPr>
          <p:spPr>
            <a:xfrm>
              <a:off x="4932040" y="3356992"/>
              <a:ext cx="648072" cy="360040"/>
            </a:xfrm>
            <a:prstGeom prst="leftArrow">
              <a:avLst/>
            </a:prstGeom>
            <a:solidFill>
              <a:srgbClr val="3366FF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24128" y="2708920"/>
              <a:ext cx="3240360" cy="1656184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no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n-US" sz="2000" dirty="0" smtClean="0">
                  <a:latin typeface="Eurostile"/>
                  <a:cs typeface="Eurostile"/>
                </a:rPr>
                <a:t>compensate for platform</a:t>
              </a:r>
              <a:br>
                <a:rPr lang="en-US" sz="2000" dirty="0" smtClean="0">
                  <a:latin typeface="Eurostile"/>
                  <a:cs typeface="Eurostile"/>
                </a:rPr>
              </a:br>
              <a:r>
                <a:rPr lang="en-US" sz="2000" dirty="0" smtClean="0">
                  <a:latin typeface="Eurostile"/>
                  <a:cs typeface="Eurostile"/>
                </a:rPr>
                <a:t>differences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000" dirty="0" smtClean="0">
                  <a:latin typeface="Eurostile"/>
                  <a:cs typeface="Eurostile"/>
                </a:rPr>
                <a:t>assume single data</a:t>
              </a:r>
              <a:br>
                <a:rPr lang="en-US" sz="2000" dirty="0" smtClean="0">
                  <a:latin typeface="Eurostile"/>
                  <a:cs typeface="Eurostile"/>
                </a:rPr>
              </a:br>
              <a:r>
                <a:rPr lang="en-US" sz="2000" dirty="0" smtClean="0">
                  <a:latin typeface="Eurostile"/>
                  <a:cs typeface="Eurostile"/>
                </a:rPr>
                <a:t>interpretation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000" dirty="0" smtClean="0">
                  <a:latin typeface="Eurostile"/>
                  <a:cs typeface="Eurostile"/>
                </a:rPr>
                <a:t>space-saving</a:t>
              </a:r>
            </a:p>
            <a:p>
              <a:pPr marL="342900" indent="-342900">
                <a:buFont typeface="Arial"/>
                <a:buChar char="•"/>
              </a:pPr>
              <a:endParaRPr lang="en-US" sz="2000" dirty="0" smtClean="0">
                <a:latin typeface="Eurostile"/>
                <a:cs typeface="Eurostil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212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XDR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908720"/>
            <a:ext cx="2016234" cy="954107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"/>
                <a:cs typeface="Courier"/>
              </a:rPr>
              <a:t>struct</a:t>
            </a:r>
            <a:r>
              <a:rPr lang="en-US" sz="1400" dirty="0">
                <a:latin typeface="Courier"/>
                <a:cs typeface="Courier"/>
              </a:rPr>
              <a:t> </a:t>
            </a:r>
            <a:r>
              <a:rPr lang="en-US" sz="1400" dirty="0" err="1" smtClean="0">
                <a:latin typeface="Courier"/>
                <a:cs typeface="Courier"/>
              </a:rPr>
              <a:t>datarate</a:t>
            </a:r>
            <a:r>
              <a:rPr lang="en-US" sz="1400" dirty="0">
                <a:latin typeface="Courier"/>
                <a:cs typeface="Courier"/>
              </a:rPr>
              <a:t> {</a:t>
            </a:r>
          </a:p>
          <a:p>
            <a:r>
              <a:rPr lang="en-US" sz="1400" dirty="0">
                <a:latin typeface="Courier"/>
                <a:cs typeface="Courier"/>
              </a:rPr>
              <a:t>   long </a:t>
            </a:r>
            <a:r>
              <a:rPr lang="en-US" sz="1400" dirty="0" smtClean="0">
                <a:latin typeface="Courier"/>
                <a:cs typeface="Courier"/>
              </a:rPr>
              <a:t>data;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   long </a:t>
            </a:r>
            <a:r>
              <a:rPr lang="en-US" sz="1400" dirty="0" smtClean="0">
                <a:latin typeface="Courier"/>
                <a:cs typeface="Courier"/>
              </a:rPr>
              <a:t>seconds;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};</a:t>
            </a:r>
            <a:endParaRPr lang="en-US" sz="1400" dirty="0" smtClean="0">
              <a:latin typeface="Courier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404664"/>
            <a:ext cx="3955543" cy="1815882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ourier"/>
                <a:cs typeface="Courier"/>
              </a:rPr>
              <a:t>bool_t</a:t>
            </a:r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dirty="0" err="1" smtClean="0">
                <a:latin typeface="Courier"/>
                <a:cs typeface="Courier"/>
              </a:rPr>
              <a:t>xdr_datarate</a:t>
            </a:r>
            <a:r>
              <a:rPr lang="en-US" sz="1400" dirty="0" smtClean="0">
                <a:latin typeface="Courier"/>
                <a:cs typeface="Courier"/>
              </a:rPr>
              <a:t>(XDR* </a:t>
            </a:r>
            <a:r>
              <a:rPr lang="en-US" sz="1400" dirty="0" err="1" smtClean="0">
                <a:latin typeface="Courier"/>
                <a:cs typeface="Courier"/>
              </a:rPr>
              <a:t>xdrs</a:t>
            </a:r>
            <a:r>
              <a:rPr lang="en-US" sz="1400" dirty="0" smtClean="0">
                <a:latin typeface="Courier"/>
                <a:cs typeface="Courier"/>
              </a:rPr>
              <a:t>,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dirty="0" smtClean="0">
                <a:latin typeface="Courier"/>
                <a:cs typeface="Courier"/>
              </a:rPr>
              <a:t>                   </a:t>
            </a:r>
            <a:r>
              <a:rPr lang="en-US" sz="1400" dirty="0" err="1" smtClean="0">
                <a:latin typeface="Courier"/>
                <a:cs typeface="Courier"/>
              </a:rPr>
              <a:t>datarate</a:t>
            </a:r>
            <a:r>
              <a:rPr lang="en-US" sz="1400" dirty="0">
                <a:latin typeface="Courier"/>
                <a:cs typeface="Courier"/>
              </a:rPr>
              <a:t> *</a:t>
            </a:r>
            <a:r>
              <a:rPr lang="en-US" sz="1400" dirty="0" err="1" smtClean="0">
                <a:latin typeface="Courier"/>
                <a:cs typeface="Courier"/>
              </a:rPr>
              <a:t>gp</a:t>
            </a:r>
            <a:r>
              <a:rPr lang="en-US" sz="1400" dirty="0">
                <a:latin typeface="Courier"/>
                <a:cs typeface="Courier"/>
              </a:rPr>
              <a:t>)</a:t>
            </a:r>
          </a:p>
          <a:p>
            <a:r>
              <a:rPr lang="en-US" sz="1400" dirty="0">
                <a:latin typeface="Courier"/>
                <a:cs typeface="Courier"/>
              </a:rPr>
              <a:t>{</a:t>
            </a:r>
          </a:p>
          <a:p>
            <a:r>
              <a:rPr lang="en-US" sz="1400" dirty="0">
                <a:latin typeface="Courier"/>
                <a:cs typeface="Courier"/>
              </a:rPr>
              <a:t>   if (</a:t>
            </a:r>
            <a:r>
              <a:rPr lang="en-US" sz="1400" dirty="0" err="1">
                <a:latin typeface="Courier"/>
                <a:cs typeface="Courier"/>
              </a:rPr>
              <a:t>xdr_long</a:t>
            </a:r>
            <a:r>
              <a:rPr lang="en-US" sz="1400" dirty="0">
                <a:latin typeface="Courier"/>
                <a:cs typeface="Courier"/>
              </a:rPr>
              <a:t>(</a:t>
            </a:r>
            <a:r>
              <a:rPr lang="en-US" sz="1400" dirty="0" err="1">
                <a:latin typeface="Courier"/>
                <a:cs typeface="Courier"/>
              </a:rPr>
              <a:t>xdrs</a:t>
            </a:r>
            <a:r>
              <a:rPr lang="en-US" sz="1400" dirty="0">
                <a:latin typeface="Courier"/>
                <a:cs typeface="Courier"/>
              </a:rPr>
              <a:t>, &amp;</a:t>
            </a:r>
            <a:r>
              <a:rPr lang="en-US" sz="1400" dirty="0" err="1">
                <a:latin typeface="Courier"/>
                <a:cs typeface="Courier"/>
              </a:rPr>
              <a:t>gp</a:t>
            </a:r>
            <a:r>
              <a:rPr lang="en-US" sz="1400" dirty="0">
                <a:latin typeface="Courier"/>
                <a:cs typeface="Courier"/>
              </a:rPr>
              <a:t>-</a:t>
            </a:r>
            <a:r>
              <a:rPr lang="en-US" sz="1400" dirty="0" smtClean="0">
                <a:latin typeface="Courier"/>
                <a:cs typeface="Courier"/>
              </a:rPr>
              <a:t>&gt;data)</a:t>
            </a:r>
            <a:r>
              <a:rPr lang="en-US" sz="1400" dirty="0">
                <a:latin typeface="Courier"/>
                <a:cs typeface="Courier"/>
              </a:rPr>
              <a:t> &amp;&amp;</a:t>
            </a:r>
          </a:p>
          <a:p>
            <a:r>
              <a:rPr lang="en-US" sz="1400" dirty="0">
                <a:latin typeface="Courier"/>
                <a:cs typeface="Courier"/>
              </a:rPr>
              <a:t>      </a:t>
            </a:r>
            <a:r>
              <a:rPr lang="en-US" sz="1400" dirty="0" err="1">
                <a:latin typeface="Courier"/>
                <a:cs typeface="Courier"/>
              </a:rPr>
              <a:t>xdr_long</a:t>
            </a:r>
            <a:r>
              <a:rPr lang="en-US" sz="1400" dirty="0">
                <a:latin typeface="Courier"/>
                <a:cs typeface="Courier"/>
              </a:rPr>
              <a:t>(</a:t>
            </a:r>
            <a:r>
              <a:rPr lang="en-US" sz="1400" dirty="0" err="1">
                <a:latin typeface="Courier"/>
                <a:cs typeface="Courier"/>
              </a:rPr>
              <a:t>xdrs</a:t>
            </a:r>
            <a:r>
              <a:rPr lang="en-US" sz="1400" dirty="0">
                <a:latin typeface="Courier"/>
                <a:cs typeface="Courier"/>
              </a:rPr>
              <a:t>, &amp;</a:t>
            </a:r>
            <a:r>
              <a:rPr lang="en-US" sz="1400" dirty="0" err="1">
                <a:latin typeface="Courier"/>
                <a:cs typeface="Courier"/>
              </a:rPr>
              <a:t>gp</a:t>
            </a:r>
            <a:r>
              <a:rPr lang="en-US" sz="1400" dirty="0">
                <a:latin typeface="Courier"/>
                <a:cs typeface="Courier"/>
              </a:rPr>
              <a:t>-</a:t>
            </a:r>
            <a:r>
              <a:rPr lang="en-US" sz="1400" dirty="0" smtClean="0">
                <a:latin typeface="Courier"/>
                <a:cs typeface="Courier"/>
              </a:rPr>
              <a:t>&gt;seconds)</a:t>
            </a:r>
            <a:r>
              <a:rPr lang="en-US" sz="1400" dirty="0">
                <a:latin typeface="Courier"/>
                <a:cs typeface="Courier"/>
              </a:rPr>
              <a:t>)</a:t>
            </a:r>
          </a:p>
          <a:p>
            <a:r>
              <a:rPr lang="is-IS" sz="1400" dirty="0">
                <a:latin typeface="Courier"/>
                <a:cs typeface="Courier"/>
              </a:rPr>
              <a:t>      return(TRUE);</a:t>
            </a:r>
          </a:p>
          <a:p>
            <a:r>
              <a:rPr lang="en-US" sz="1400" dirty="0">
                <a:latin typeface="Courier"/>
                <a:cs typeface="Courier"/>
              </a:rPr>
              <a:t>   return(FALSE);</a:t>
            </a:r>
          </a:p>
          <a:p>
            <a:r>
              <a:rPr lang="en-US" sz="1400" dirty="0">
                <a:latin typeface="Courier"/>
                <a:cs typeface="Courier"/>
              </a:rPr>
              <a:t>}</a:t>
            </a:r>
            <a:endParaRPr lang="en-US" sz="1400" dirty="0" smtClean="0">
              <a:latin typeface="Courier"/>
              <a:cs typeface="Couri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2924944"/>
            <a:ext cx="3416846" cy="1815882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urier"/>
                <a:cs typeface="Courier"/>
              </a:rPr>
              <a:t>program(</a:t>
            </a:r>
            <a:r>
              <a:rPr lang="en-US" sz="1400" dirty="0" err="1" smtClean="0">
                <a:latin typeface="Courier"/>
                <a:cs typeface="Courier"/>
              </a:rPr>
              <a:t>int</a:t>
            </a:r>
            <a:r>
              <a:rPr lang="en-US" sz="1400" dirty="0" smtClean="0">
                <a:latin typeface="Courier"/>
                <a:cs typeface="Courier"/>
              </a:rPr>
              <a:t> socket) {</a:t>
            </a:r>
          </a:p>
          <a:p>
            <a:r>
              <a:rPr lang="en-US" sz="1400" dirty="0" smtClean="0">
                <a:latin typeface="Courier"/>
                <a:cs typeface="Courier"/>
              </a:rPr>
              <a:t>    </a:t>
            </a:r>
            <a:r>
              <a:rPr lang="en-US" sz="1400" dirty="0" err="1" smtClean="0">
                <a:latin typeface="Courier"/>
                <a:cs typeface="Courier"/>
              </a:rPr>
              <a:t>datarate</a:t>
            </a:r>
            <a:r>
              <a:rPr lang="en-US" sz="1400" dirty="0" smtClean="0">
                <a:latin typeface="Courier"/>
                <a:cs typeface="Courier"/>
              </a:rPr>
              <a:t> R = { 1000, 1 };</a:t>
            </a:r>
          </a:p>
          <a:p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dirty="0" smtClean="0">
                <a:latin typeface="Courier"/>
                <a:cs typeface="Courier"/>
              </a:rPr>
              <a:t>   XDR* p;</a:t>
            </a:r>
          </a:p>
          <a:p>
            <a:r>
              <a:rPr lang="en-US" sz="1400" dirty="0" smtClean="0">
                <a:latin typeface="Courier"/>
                <a:cs typeface="Courier"/>
              </a:rPr>
              <a:t>    </a:t>
            </a:r>
            <a:r>
              <a:rPr lang="en-US" sz="1400" dirty="0" err="1" smtClean="0">
                <a:latin typeface="Courier"/>
                <a:cs typeface="Courier"/>
              </a:rPr>
              <a:t>xdrmem_create</a:t>
            </a:r>
            <a:r>
              <a:rPr lang="en-US" sz="1400" dirty="0" smtClean="0">
                <a:latin typeface="Courier"/>
                <a:cs typeface="Courier"/>
              </a:rPr>
              <a:t>( p, </a:t>
            </a:r>
            <a:r>
              <a:rPr lang="en-US" sz="1400" dirty="0" err="1" smtClean="0">
                <a:latin typeface="Courier"/>
                <a:cs typeface="Courier"/>
              </a:rPr>
              <a:t>buf</a:t>
            </a:r>
            <a:r>
              <a:rPr lang="en-US" sz="1400" dirty="0" smtClean="0">
                <a:latin typeface="Courier"/>
                <a:cs typeface="Courier"/>
              </a:rPr>
              <a:t>, 16,</a:t>
            </a:r>
            <a:br>
              <a:rPr lang="en-US" sz="1400" dirty="0" smtClean="0">
                <a:latin typeface="Courier"/>
                <a:cs typeface="Courier"/>
              </a:rPr>
            </a:br>
            <a:r>
              <a:rPr lang="en-US" sz="1400" dirty="0" smtClean="0">
                <a:latin typeface="Courier"/>
                <a:cs typeface="Courier"/>
              </a:rPr>
              <a:t>                 XDR_ENCODE);</a:t>
            </a:r>
          </a:p>
          <a:p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dirty="0" smtClean="0">
                <a:latin typeface="Courier"/>
                <a:cs typeface="Courier"/>
              </a:rPr>
              <a:t>   </a:t>
            </a:r>
            <a:r>
              <a:rPr lang="en-US" sz="1400" dirty="0" err="1" smtClean="0">
                <a:latin typeface="Courier"/>
                <a:cs typeface="Courier"/>
              </a:rPr>
              <a:t>xdr_datarate</a:t>
            </a:r>
            <a:r>
              <a:rPr lang="en-US" sz="1400" dirty="0" smtClean="0">
                <a:latin typeface="Courier"/>
                <a:cs typeface="Courier"/>
              </a:rPr>
              <a:t>( p, &amp;R );</a:t>
            </a:r>
          </a:p>
          <a:p>
            <a:r>
              <a:rPr lang="en-US" sz="1400" dirty="0" smtClean="0">
                <a:latin typeface="Courier"/>
                <a:cs typeface="Courier"/>
              </a:rPr>
              <a:t>    write( socket, </a:t>
            </a:r>
            <a:r>
              <a:rPr lang="en-US" sz="1400" dirty="0" err="1" smtClean="0">
                <a:latin typeface="Courier"/>
                <a:cs typeface="Courier"/>
              </a:rPr>
              <a:t>buf</a:t>
            </a:r>
            <a:r>
              <a:rPr lang="en-US" sz="1400" dirty="0" smtClean="0">
                <a:latin typeface="Courier"/>
                <a:cs typeface="Courier"/>
              </a:rPr>
              <a:t>, 16 );</a:t>
            </a:r>
          </a:p>
          <a:p>
            <a:r>
              <a:rPr lang="en-US" sz="1400" dirty="0" smtClean="0">
                <a:latin typeface="Courier"/>
                <a:cs typeface="Courier"/>
              </a:rPr>
              <a:t>}}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699792" y="1412776"/>
            <a:ext cx="1656184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E4A8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" name="TextBox 9"/>
          <p:cNvSpPr txBox="1"/>
          <p:nvPr/>
        </p:nvSpPr>
        <p:spPr>
          <a:xfrm>
            <a:off x="2889990" y="1484784"/>
            <a:ext cx="1249962" cy="3077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  <a:cs typeface="Courier"/>
              </a:rPr>
              <a:t>XDR compiler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6409553" y="2636912"/>
            <a:ext cx="0" cy="93610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E4A8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4067944" y="3933056"/>
            <a:ext cx="1376536" cy="838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E4A8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" name="TextBox 15"/>
          <p:cNvSpPr txBox="1"/>
          <p:nvPr/>
        </p:nvSpPr>
        <p:spPr>
          <a:xfrm>
            <a:off x="6516216" y="2852936"/>
            <a:ext cx="1020369" cy="3077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  <a:cs typeface="Courier"/>
              </a:rPr>
              <a:t>C compiler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39952" y="3501008"/>
            <a:ext cx="1020369" cy="3077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  <a:cs typeface="Courier"/>
              </a:rPr>
              <a:t>C compiler</a:t>
            </a:r>
          </a:p>
        </p:txBody>
      </p:sp>
      <p:cxnSp>
        <p:nvCxnSpPr>
          <p:cNvPr id="18" name="Straight Arrow Connector 17"/>
          <p:cNvCxnSpPr>
            <a:stCxn id="20" idx="4"/>
            <a:endCxn id="41" idx="1"/>
          </p:cNvCxnSpPr>
          <p:nvPr/>
        </p:nvCxnSpPr>
        <p:spPr bwMode="auto">
          <a:xfrm>
            <a:off x="5760104" y="4221032"/>
            <a:ext cx="397873" cy="129800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E4A8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9" name="TextBox 18"/>
          <p:cNvSpPr txBox="1"/>
          <p:nvPr/>
        </p:nvSpPr>
        <p:spPr>
          <a:xfrm>
            <a:off x="6588224" y="4653136"/>
            <a:ext cx="662173" cy="3077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  <a:cs typeface="Courier"/>
              </a:rPr>
              <a:t>Linker</a:t>
            </a:r>
          </a:p>
        </p:txBody>
      </p:sp>
      <p:sp>
        <p:nvSpPr>
          <p:cNvPr id="20" name="Oval 19"/>
          <p:cNvSpPr/>
          <p:nvPr/>
        </p:nvSpPr>
        <p:spPr>
          <a:xfrm>
            <a:off x="5508104" y="3717032"/>
            <a:ext cx="504000" cy="504000"/>
          </a:xfrm>
          <a:prstGeom prst="ellipse">
            <a:avLst/>
          </a:prstGeom>
          <a:solidFill>
            <a:srgbClr val="FFF4CB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156232" y="3717032"/>
            <a:ext cx="504000" cy="504000"/>
          </a:xfrm>
          <a:prstGeom prst="ellipse">
            <a:avLst/>
          </a:prstGeom>
          <a:solidFill>
            <a:srgbClr val="FFF4CB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83568" y="5229200"/>
            <a:ext cx="3744360" cy="720080"/>
          </a:xfrm>
          <a:prstGeom prst="ellipse">
            <a:avLst/>
          </a:prstGeom>
          <a:solidFill>
            <a:srgbClr val="FFF4CB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OS/platform</a:t>
            </a:r>
            <a:r>
              <a:rPr lang="en-US" sz="1600" dirty="0" smtClean="0"/>
              <a:t>-specific XDR library</a:t>
            </a: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34" name="Straight Arrow Connector 33"/>
          <p:cNvCxnSpPr>
            <a:stCxn id="22" idx="4"/>
            <a:endCxn id="41" idx="0"/>
          </p:cNvCxnSpPr>
          <p:nvPr/>
        </p:nvCxnSpPr>
        <p:spPr bwMode="auto">
          <a:xfrm flipH="1">
            <a:off x="6336168" y="4221032"/>
            <a:ext cx="72064" cy="122419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E4A8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7" name="Straight Arrow Connector 36"/>
          <p:cNvCxnSpPr>
            <a:stCxn id="31" idx="6"/>
            <a:endCxn id="41" idx="2"/>
          </p:cNvCxnSpPr>
          <p:nvPr/>
        </p:nvCxnSpPr>
        <p:spPr bwMode="auto">
          <a:xfrm>
            <a:off x="4427928" y="5589240"/>
            <a:ext cx="1656240" cy="10798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E4A8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" name="Oval 40"/>
          <p:cNvSpPr/>
          <p:nvPr/>
        </p:nvSpPr>
        <p:spPr>
          <a:xfrm>
            <a:off x="6084168" y="5445224"/>
            <a:ext cx="504000" cy="504000"/>
          </a:xfrm>
          <a:prstGeom prst="ellipse">
            <a:avLst/>
          </a:prstGeom>
          <a:solidFill>
            <a:srgbClr val="FFF4CB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00755" y="5445224"/>
            <a:ext cx="1787669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  <a:cs typeface="Courier"/>
              </a:rPr>
              <a:t>OS/platform-specific</a:t>
            </a:r>
          </a:p>
          <a:p>
            <a:pPr algn="ctr"/>
            <a:r>
              <a:rPr lang="en-US" sz="1400" dirty="0" smtClean="0">
                <a:latin typeface="+mn-lt"/>
                <a:cs typeface="Courier"/>
              </a:rPr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1454702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692696"/>
            <a:ext cx="5256584" cy="2246769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urier"/>
                <a:cs typeface="Courier"/>
              </a:rPr>
              <a:t>void </a:t>
            </a:r>
            <a:r>
              <a:rPr lang="en-US" sz="1400" dirty="0" err="1" smtClean="0">
                <a:latin typeface="Courier"/>
                <a:cs typeface="Courier"/>
              </a:rPr>
              <a:t>sendfunction</a:t>
            </a:r>
            <a:r>
              <a:rPr lang="en-US" sz="1400" dirty="0" smtClean="0">
                <a:latin typeface="Courier"/>
                <a:cs typeface="Courier"/>
              </a:rPr>
              <a:t>( </a:t>
            </a:r>
            <a:r>
              <a:rPr lang="en-US" sz="1400" dirty="0" err="1" smtClean="0">
                <a:latin typeface="Courier"/>
                <a:cs typeface="Courier"/>
              </a:rPr>
              <a:t>int</a:t>
            </a:r>
            <a:r>
              <a:rPr lang="en-US" sz="1400" dirty="0" smtClean="0">
                <a:latin typeface="Courier"/>
                <a:cs typeface="Courier"/>
              </a:rPr>
              <a:t> socket, </a:t>
            </a:r>
            <a:r>
              <a:rPr lang="en-US" sz="1400" dirty="0" err="1" smtClean="0">
                <a:latin typeface="Courier"/>
                <a:cs typeface="Courier"/>
              </a:rPr>
              <a:t>datarate</a:t>
            </a:r>
            <a:r>
              <a:rPr lang="en-US" sz="1400" dirty="0" smtClean="0">
                <a:latin typeface="Courier"/>
                <a:cs typeface="Courier"/>
              </a:rPr>
              <a:t>* </a:t>
            </a:r>
            <a:r>
              <a:rPr lang="en-US" sz="1400" dirty="0" err="1" smtClean="0">
                <a:latin typeface="Courier"/>
                <a:cs typeface="Courier"/>
              </a:rPr>
              <a:t>gp</a:t>
            </a:r>
            <a:r>
              <a:rPr lang="en-US" sz="1400" dirty="0" smtClean="0">
                <a:latin typeface="Courier"/>
                <a:cs typeface="Courier"/>
              </a:rPr>
              <a:t> ) {</a:t>
            </a:r>
          </a:p>
          <a:p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dirty="0" smtClean="0">
                <a:latin typeface="Courier"/>
                <a:cs typeface="Courier"/>
              </a:rPr>
              <a:t> char </a:t>
            </a:r>
            <a:r>
              <a:rPr lang="en-US" sz="1400" dirty="0" err="1" smtClean="0">
                <a:latin typeface="Courier"/>
                <a:cs typeface="Courier"/>
              </a:rPr>
              <a:t>buf</a:t>
            </a:r>
            <a:r>
              <a:rPr lang="en-US" sz="1400" dirty="0" smtClean="0">
                <a:latin typeface="Courier"/>
                <a:cs typeface="Courier"/>
              </a:rPr>
              <a:t>[1000];</a:t>
            </a:r>
          </a:p>
          <a:p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dirty="0" smtClean="0">
                <a:latin typeface="Courier"/>
                <a:cs typeface="Courier"/>
              </a:rPr>
              <a:t> </a:t>
            </a:r>
            <a:r>
              <a:rPr lang="en-US" sz="1400" dirty="0" err="1" smtClean="0">
                <a:latin typeface="Courier"/>
                <a:cs typeface="Courier"/>
              </a:rPr>
              <a:t>sprintf</a:t>
            </a:r>
            <a:r>
              <a:rPr lang="en-US" sz="1400" dirty="0" smtClean="0">
                <a:latin typeface="Courier"/>
                <a:cs typeface="Courier"/>
              </a:rPr>
              <a:t>(</a:t>
            </a:r>
            <a:r>
              <a:rPr lang="en-US" sz="1400" dirty="0" err="1" smtClean="0">
                <a:latin typeface="Courier"/>
                <a:cs typeface="Courier"/>
              </a:rPr>
              <a:t>buf</a:t>
            </a:r>
            <a:r>
              <a:rPr lang="en-US" sz="1400" dirty="0" smtClean="0">
                <a:latin typeface="Courier"/>
                <a:cs typeface="Courier"/>
              </a:rPr>
              <a:t>, “POST https://</a:t>
            </a:r>
            <a:r>
              <a:rPr lang="en-US" sz="1400" dirty="0" err="1" smtClean="0">
                <a:latin typeface="Courier"/>
                <a:cs typeface="Courier"/>
              </a:rPr>
              <a:t>peer.nowhere.com</a:t>
            </a:r>
            <a:r>
              <a:rPr lang="en-US" sz="1400" dirty="0" smtClean="0">
                <a:latin typeface="Courier"/>
                <a:cs typeface="Courier"/>
              </a:rPr>
              <a:t>”</a:t>
            </a:r>
          </a:p>
          <a:p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dirty="0" smtClean="0">
                <a:latin typeface="Courier"/>
                <a:cs typeface="Courier"/>
              </a:rPr>
              <a:t>    “/1</a:t>
            </a:r>
            <a:r>
              <a:rPr lang="en-US" sz="1400" dirty="0">
                <a:latin typeface="Courier"/>
                <a:cs typeface="Courier"/>
              </a:rPr>
              <a:t>/classes/</a:t>
            </a:r>
            <a:r>
              <a:rPr lang="en-US" sz="1400" dirty="0" err="1">
                <a:latin typeface="Courier"/>
                <a:cs typeface="Courier"/>
              </a:rPr>
              <a:t>datarate</a:t>
            </a:r>
            <a:r>
              <a:rPr lang="en-US" sz="1400" dirty="0">
                <a:latin typeface="Courier"/>
                <a:cs typeface="Courier"/>
              </a:rPr>
              <a:t> HTTP/</a:t>
            </a:r>
            <a:r>
              <a:rPr lang="en-US" sz="1400" dirty="0" smtClean="0">
                <a:latin typeface="Courier"/>
                <a:cs typeface="Courier"/>
              </a:rPr>
              <a:t>1.1\n”</a:t>
            </a:r>
          </a:p>
          <a:p>
            <a:r>
              <a:rPr lang="en-US" sz="1400" dirty="0" smtClean="0">
                <a:latin typeface="Courier"/>
                <a:cs typeface="Courier"/>
              </a:rPr>
              <a:t>     ...</a:t>
            </a:r>
          </a:p>
          <a:p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dirty="0" smtClean="0">
                <a:latin typeface="Courier"/>
                <a:cs typeface="Courier"/>
              </a:rPr>
              <a:t>    “</a:t>
            </a:r>
            <a:r>
              <a:rPr lang="en-US" sz="1400" dirty="0">
                <a:latin typeface="Courier"/>
                <a:cs typeface="Courier"/>
              </a:rPr>
              <a:t>’</a:t>
            </a:r>
            <a:r>
              <a:rPr lang="en-US" sz="1400" dirty="0" smtClean="0">
                <a:latin typeface="Courier"/>
                <a:cs typeface="Courier"/>
              </a:rPr>
              <a:t>{\”data\":\”%d\”,\”seconds\":\”%d\”</a:t>
            </a:r>
            <a:r>
              <a:rPr lang="en-US" sz="1400" dirty="0">
                <a:latin typeface="Courier"/>
                <a:cs typeface="Courier"/>
              </a:rPr>
              <a:t>}</a:t>
            </a:r>
            <a:r>
              <a:rPr lang="en-US" sz="1400" dirty="0" smtClean="0">
                <a:latin typeface="Courier"/>
                <a:cs typeface="Courier"/>
              </a:rPr>
              <a:t>’/n”</a:t>
            </a:r>
          </a:p>
          <a:p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dirty="0" smtClean="0">
                <a:latin typeface="Courier"/>
                <a:cs typeface="Courier"/>
              </a:rPr>
              <a:t>    “</a:t>
            </a:r>
            <a:r>
              <a:rPr lang="en-US" sz="1400" dirty="0">
                <a:latin typeface="Courier"/>
                <a:cs typeface="Courier"/>
              </a:rPr>
              <a:t>https://</a:t>
            </a:r>
            <a:r>
              <a:rPr lang="en-US" sz="1400" dirty="0" err="1">
                <a:latin typeface="Courier"/>
                <a:cs typeface="Courier"/>
              </a:rPr>
              <a:t>peer.nowhere.com</a:t>
            </a:r>
            <a:r>
              <a:rPr lang="en-US" sz="1400" dirty="0">
                <a:latin typeface="Courier"/>
                <a:cs typeface="Courier"/>
              </a:rPr>
              <a:t>/1/</a:t>
            </a:r>
            <a:r>
              <a:rPr lang="en-US" sz="1400" dirty="0" smtClean="0">
                <a:latin typeface="Courier"/>
                <a:cs typeface="Courier"/>
              </a:rPr>
              <a:t>classes”</a:t>
            </a:r>
          </a:p>
          <a:p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dirty="0" smtClean="0">
                <a:latin typeface="Courier"/>
                <a:cs typeface="Courier"/>
              </a:rPr>
              <a:t>    “/</a:t>
            </a:r>
            <a:r>
              <a:rPr lang="en-US" sz="1400" dirty="0" err="1" smtClean="0">
                <a:latin typeface="Courier"/>
                <a:cs typeface="Courier"/>
              </a:rPr>
              <a:t>datarate</a:t>
            </a:r>
            <a:r>
              <a:rPr lang="en-US" sz="1400" dirty="0" smtClean="0">
                <a:latin typeface="Courier"/>
                <a:cs typeface="Courier"/>
              </a:rPr>
              <a:t>”,</a:t>
            </a:r>
          </a:p>
          <a:p>
            <a:r>
              <a:rPr lang="en-US" sz="1400" dirty="0" smtClean="0">
                <a:latin typeface="Courier"/>
                <a:cs typeface="Courier"/>
              </a:rPr>
              <a:t>     </a:t>
            </a:r>
            <a:r>
              <a:rPr lang="en-US" sz="1400" dirty="0" err="1" smtClean="0">
                <a:latin typeface="Courier"/>
                <a:cs typeface="Courier"/>
              </a:rPr>
              <a:t>gp</a:t>
            </a:r>
            <a:r>
              <a:rPr lang="en-US" sz="1400" dirty="0" smtClean="0">
                <a:latin typeface="Courier"/>
                <a:cs typeface="Courier"/>
              </a:rPr>
              <a:t>-&gt;data, </a:t>
            </a:r>
            <a:r>
              <a:rPr lang="en-US" sz="1400" dirty="0" err="1" smtClean="0">
                <a:latin typeface="Courier"/>
                <a:cs typeface="Courier"/>
              </a:rPr>
              <a:t>gp</a:t>
            </a:r>
            <a:r>
              <a:rPr lang="en-US" sz="1400" dirty="0" smtClean="0">
                <a:latin typeface="Courier"/>
                <a:cs typeface="Courier"/>
              </a:rPr>
              <a:t>-&gt;seconds );</a:t>
            </a:r>
          </a:p>
          <a:p>
            <a:r>
              <a:rPr lang="en-US" sz="1400" dirty="0" smtClean="0">
                <a:latin typeface="Courier"/>
                <a:cs typeface="Courier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5736" y="4221088"/>
            <a:ext cx="6325808" cy="2031325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urier"/>
                <a:cs typeface="Courier"/>
              </a:rPr>
              <a:t>POST </a:t>
            </a:r>
            <a:r>
              <a:rPr lang="en-US" sz="1400" dirty="0">
                <a:latin typeface="Courier"/>
                <a:cs typeface="Courier"/>
              </a:rPr>
              <a:t>https:/</a:t>
            </a:r>
            <a:r>
              <a:rPr lang="en-US" sz="1400" dirty="0" smtClean="0">
                <a:latin typeface="Courier"/>
                <a:cs typeface="Courier"/>
              </a:rPr>
              <a:t>/</a:t>
            </a:r>
            <a:r>
              <a:rPr lang="en-US" sz="1400" dirty="0" err="1" smtClean="0">
                <a:latin typeface="Courier"/>
                <a:cs typeface="Courier"/>
              </a:rPr>
              <a:t>peer.nowhere.com</a:t>
            </a:r>
            <a:r>
              <a:rPr lang="en-US" sz="1400" dirty="0">
                <a:latin typeface="Courier"/>
                <a:cs typeface="Courier"/>
              </a:rPr>
              <a:t>/1/classes/</a:t>
            </a:r>
            <a:r>
              <a:rPr lang="en-US" sz="1400" dirty="0" err="1" smtClean="0">
                <a:latin typeface="Courier"/>
                <a:cs typeface="Courier"/>
              </a:rPr>
              <a:t>datarate</a:t>
            </a:r>
            <a:r>
              <a:rPr lang="en-US" sz="1400" dirty="0" smtClean="0">
                <a:latin typeface="Courier"/>
                <a:cs typeface="Courier"/>
              </a:rPr>
              <a:t> </a:t>
            </a:r>
            <a:r>
              <a:rPr lang="en-US" sz="1400" dirty="0">
                <a:latin typeface="Courier"/>
                <a:cs typeface="Courier"/>
              </a:rPr>
              <a:t>HTTP/</a:t>
            </a:r>
            <a:r>
              <a:rPr lang="en-US" sz="1400" dirty="0" smtClean="0">
                <a:latin typeface="Courier"/>
                <a:cs typeface="Courier"/>
              </a:rPr>
              <a:t>1.1</a:t>
            </a:r>
          </a:p>
          <a:p>
            <a:r>
              <a:rPr lang="en-US" sz="1400" dirty="0" smtClean="0">
                <a:latin typeface="Courier"/>
                <a:cs typeface="Courier"/>
              </a:rPr>
              <a:t>  ...</a:t>
            </a:r>
          </a:p>
          <a:p>
            <a:r>
              <a:rPr lang="en-US" sz="1400" dirty="0" smtClean="0">
                <a:latin typeface="Courier"/>
                <a:cs typeface="Courier"/>
              </a:rPr>
              <a:t> </a:t>
            </a:r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dirty="0" smtClean="0">
                <a:latin typeface="Courier"/>
                <a:cs typeface="Courier"/>
              </a:rPr>
              <a:t>X</a:t>
            </a:r>
            <a:r>
              <a:rPr lang="en-US" sz="1400" dirty="0">
                <a:latin typeface="Courier"/>
                <a:cs typeface="Courier"/>
              </a:rPr>
              <a:t>-Parse-Application-Id: </a:t>
            </a:r>
            <a:r>
              <a:rPr lang="en-US" sz="1400" dirty="0" err="1" smtClean="0">
                <a:latin typeface="Courier"/>
                <a:cs typeface="Courier"/>
              </a:rPr>
              <a:t>Datarate</a:t>
            </a:r>
            <a:r>
              <a:rPr lang="en-US" sz="1400" dirty="0" smtClean="0">
                <a:latin typeface="Courier"/>
                <a:cs typeface="Courier"/>
              </a:rPr>
              <a:t>-Setter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  </a:t>
            </a:r>
            <a:r>
              <a:rPr lang="en-US" sz="1400" dirty="0" smtClean="0">
                <a:latin typeface="Courier"/>
                <a:cs typeface="Courier"/>
              </a:rPr>
              <a:t>X</a:t>
            </a:r>
            <a:r>
              <a:rPr lang="en-US" sz="1400" dirty="0">
                <a:latin typeface="Courier"/>
                <a:cs typeface="Courier"/>
              </a:rPr>
              <a:t>-Parse-REST-API-Key: </a:t>
            </a:r>
            <a:r>
              <a:rPr lang="en-US" sz="1400" dirty="0" smtClean="0">
                <a:latin typeface="Courier"/>
                <a:cs typeface="Courier"/>
              </a:rPr>
              <a:t>JASD3476D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  </a:t>
            </a:r>
            <a:r>
              <a:rPr lang="en-US" sz="1400" dirty="0" smtClean="0">
                <a:latin typeface="Courier"/>
                <a:cs typeface="Courier"/>
              </a:rPr>
              <a:t>Content</a:t>
            </a:r>
            <a:r>
              <a:rPr lang="en-US" sz="1400" dirty="0">
                <a:latin typeface="Courier"/>
                <a:cs typeface="Courier"/>
              </a:rPr>
              <a:t>-Type: application/</a:t>
            </a:r>
            <a:r>
              <a:rPr lang="en-US" sz="1400" dirty="0" err="1" smtClean="0">
                <a:latin typeface="Courier"/>
                <a:cs typeface="Courier"/>
              </a:rPr>
              <a:t>json</a:t>
            </a:r>
            <a:endParaRPr lang="en-US" sz="1400" dirty="0" smtClean="0">
              <a:latin typeface="Courier"/>
              <a:cs typeface="Courier"/>
            </a:endParaRP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  </a:t>
            </a:r>
            <a:r>
              <a:rPr lang="en-US" sz="1400" dirty="0" smtClean="0">
                <a:latin typeface="Courier"/>
                <a:cs typeface="Courier"/>
              </a:rPr>
              <a:t>’{”data"</a:t>
            </a:r>
            <a:r>
              <a:rPr lang="en-US" sz="1400" dirty="0">
                <a:latin typeface="Courier"/>
                <a:cs typeface="Courier"/>
              </a:rPr>
              <a:t>:</a:t>
            </a:r>
            <a:r>
              <a:rPr lang="en-US" sz="1400" dirty="0" smtClean="0">
                <a:latin typeface="Courier"/>
                <a:cs typeface="Courier"/>
              </a:rPr>
              <a:t>1000,”seconds":”1”}’</a:t>
            </a:r>
          </a:p>
          <a:p>
            <a:r>
              <a:rPr lang="en-US" sz="1400" dirty="0">
                <a:latin typeface="Courier"/>
                <a:cs typeface="Courier"/>
              </a:rPr>
              <a:t>  https:/</a:t>
            </a:r>
            <a:r>
              <a:rPr lang="en-US" sz="1400" dirty="0" smtClean="0">
                <a:latin typeface="Courier"/>
                <a:cs typeface="Courier"/>
              </a:rPr>
              <a:t>/</a:t>
            </a:r>
            <a:r>
              <a:rPr lang="en-US" sz="1400" dirty="0" err="1" smtClean="0">
                <a:latin typeface="Courier"/>
                <a:cs typeface="Courier"/>
              </a:rPr>
              <a:t>peer.nowhere.com</a:t>
            </a:r>
            <a:r>
              <a:rPr lang="en-US" sz="1400" dirty="0">
                <a:latin typeface="Courier"/>
                <a:cs typeface="Courier"/>
              </a:rPr>
              <a:t>/1/classes</a:t>
            </a:r>
            <a:r>
              <a:rPr lang="en-US" sz="1400" dirty="0" smtClean="0">
                <a:latin typeface="Courier"/>
                <a:cs typeface="Courier"/>
              </a:rPr>
              <a:t>/</a:t>
            </a:r>
            <a:r>
              <a:rPr lang="en-US" sz="1400" dirty="0" err="1" smtClean="0">
                <a:latin typeface="Courier"/>
                <a:cs typeface="Courier"/>
              </a:rPr>
              <a:t>datarate</a:t>
            </a:r>
            <a:endParaRPr lang="en-US" sz="1400" dirty="0" smtClean="0">
              <a:latin typeface="Courier"/>
              <a:cs typeface="Courier"/>
            </a:endParaRPr>
          </a:p>
          <a:p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323528" y="764704"/>
            <a:ext cx="2016234" cy="954107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"/>
                <a:cs typeface="Courier"/>
              </a:rPr>
              <a:t>struct</a:t>
            </a:r>
            <a:r>
              <a:rPr lang="en-US" sz="1400" dirty="0">
                <a:latin typeface="Courier"/>
                <a:cs typeface="Courier"/>
              </a:rPr>
              <a:t> </a:t>
            </a:r>
            <a:r>
              <a:rPr lang="en-US" sz="1400" dirty="0" err="1" smtClean="0">
                <a:latin typeface="Courier"/>
                <a:cs typeface="Courier"/>
              </a:rPr>
              <a:t>datarate</a:t>
            </a:r>
            <a:r>
              <a:rPr lang="en-US" sz="1400" dirty="0">
                <a:latin typeface="Courier"/>
                <a:cs typeface="Courier"/>
              </a:rPr>
              <a:t> {</a:t>
            </a:r>
          </a:p>
          <a:p>
            <a:r>
              <a:rPr lang="en-US" sz="1400" dirty="0">
                <a:latin typeface="Courier"/>
                <a:cs typeface="Courier"/>
              </a:rPr>
              <a:t>   long </a:t>
            </a:r>
            <a:r>
              <a:rPr lang="en-US" sz="1400" dirty="0" smtClean="0">
                <a:latin typeface="Courier"/>
                <a:cs typeface="Courier"/>
              </a:rPr>
              <a:t>data;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   long </a:t>
            </a:r>
            <a:r>
              <a:rPr lang="en-US" sz="1400" dirty="0" smtClean="0">
                <a:latin typeface="Courier"/>
                <a:cs typeface="Courier"/>
              </a:rPr>
              <a:t>seconds;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};</a:t>
            </a:r>
            <a:endParaRPr lang="en-US" sz="1400" dirty="0" smtClean="0">
              <a:latin typeface="Courier"/>
              <a:cs typeface="Courier"/>
            </a:endParaRPr>
          </a:p>
        </p:txBody>
      </p:sp>
      <p:cxnSp>
        <p:nvCxnSpPr>
          <p:cNvPr id="24" name="Straight Arrow Connector 23"/>
          <p:cNvCxnSpPr>
            <a:stCxn id="4" idx="1"/>
            <a:endCxn id="27" idx="7"/>
          </p:cNvCxnSpPr>
          <p:nvPr/>
        </p:nvCxnSpPr>
        <p:spPr bwMode="auto">
          <a:xfrm flipH="1">
            <a:off x="1401791" y="1816081"/>
            <a:ext cx="1298001" cy="534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E4A8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5" name="TextBox 24"/>
          <p:cNvSpPr txBox="1"/>
          <p:nvPr/>
        </p:nvSpPr>
        <p:spPr>
          <a:xfrm>
            <a:off x="755576" y="1844824"/>
            <a:ext cx="1020369" cy="3077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  <a:cs typeface="Courier"/>
              </a:rPr>
              <a:t>C compiler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03648" y="2924944"/>
            <a:ext cx="662173" cy="3077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  <a:cs typeface="Courier"/>
              </a:rPr>
              <a:t>Linker</a:t>
            </a:r>
          </a:p>
        </p:txBody>
      </p:sp>
      <p:sp>
        <p:nvSpPr>
          <p:cNvPr id="27" name="Oval 26"/>
          <p:cNvSpPr/>
          <p:nvPr/>
        </p:nvSpPr>
        <p:spPr>
          <a:xfrm>
            <a:off x="971600" y="2276872"/>
            <a:ext cx="504000" cy="504000"/>
          </a:xfrm>
          <a:prstGeom prst="ellipse">
            <a:avLst/>
          </a:prstGeom>
          <a:solidFill>
            <a:srgbClr val="FFF4CB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28" name="Straight Arrow Connector 27"/>
          <p:cNvCxnSpPr>
            <a:stCxn id="27" idx="4"/>
            <a:endCxn id="30" idx="0"/>
          </p:cNvCxnSpPr>
          <p:nvPr/>
        </p:nvCxnSpPr>
        <p:spPr bwMode="auto">
          <a:xfrm>
            <a:off x="1223600" y="2780872"/>
            <a:ext cx="0" cy="64812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E4A8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0" name="Oval 29"/>
          <p:cNvSpPr/>
          <p:nvPr/>
        </p:nvSpPr>
        <p:spPr>
          <a:xfrm>
            <a:off x="971600" y="3429000"/>
            <a:ext cx="504000" cy="504000"/>
          </a:xfrm>
          <a:prstGeom prst="ellipse">
            <a:avLst/>
          </a:prstGeom>
          <a:solidFill>
            <a:srgbClr val="FFF4CB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4869160"/>
            <a:ext cx="1440160" cy="7386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  <a:cs typeface="Courier"/>
              </a:rPr>
              <a:t>sent over the network at</a:t>
            </a:r>
          </a:p>
          <a:p>
            <a:r>
              <a:rPr lang="en-US" sz="1400" dirty="0" smtClean="0">
                <a:latin typeface="+mn-lt"/>
                <a:cs typeface="Courier"/>
              </a:rPr>
              <a:t>run-time:</a:t>
            </a:r>
          </a:p>
        </p:txBody>
      </p:sp>
    </p:spTree>
    <p:extLst>
      <p:ext uri="{BB962C8B-B14F-4D97-AF65-F5344CB8AC3E}">
        <p14:creationId xmlns:p14="http://schemas.microsoft.com/office/powerpoint/2010/main" val="181206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paalh">
  <a:themeElements>
    <a:clrScheme name="1_paalh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paalh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8000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  <a:txDef>
      <a:spPr>
        <a:solidFill>
          <a:srgbClr val="FFF4C8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none" rtlCol="0">
        <a:spAutoFit/>
      </a:bodyPr>
      <a:lstStyle>
        <a:defPPr>
          <a:defRPr sz="2400" dirty="0" smtClean="0">
            <a:latin typeface="Eurostile"/>
            <a:cs typeface="Eurostile"/>
          </a:defRPr>
        </a:defPPr>
      </a:lstStyle>
    </a:txDef>
  </a:objectDefaults>
  <a:extraClrSchemeLst>
    <a:extraClrScheme>
      <a:clrScheme name="1_paalh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alh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alh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alh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alh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alh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discuss.pptx</Template>
  <TotalTime>4209</TotalTime>
  <Words>4696</Words>
  <Application>Microsoft Macintosh PowerPoint</Application>
  <PresentationFormat>On-screen Show (4:3)</PresentationFormat>
  <Paragraphs>975</Paragraphs>
  <Slides>62</Slides>
  <Notes>10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1_paalh</vt:lpstr>
      <vt:lpstr>ClipArt</vt:lpstr>
      <vt:lpstr>INF3190 – Application Layer DNS, Web, Mail</vt:lpstr>
      <vt:lpstr>Application layer in the TCP/IP stack</vt:lpstr>
      <vt:lpstr>What is it?</vt:lpstr>
      <vt:lpstr>Client-Server</vt:lpstr>
      <vt:lpstr>Peer-to-Peer</vt:lpstr>
      <vt:lpstr>The presentation problem</vt:lpstr>
      <vt:lpstr>Solving the presentation problem</vt:lpstr>
      <vt:lpstr>XDR example</vt:lpstr>
      <vt:lpstr>REST example</vt:lpstr>
      <vt:lpstr>Application layer in the TCP/IP stack</vt:lpstr>
      <vt:lpstr>How to connect to a remote computer?</vt:lpstr>
      <vt:lpstr>How to connect to a remote computer?</vt:lpstr>
      <vt:lpstr>DNS at a High-Level</vt:lpstr>
      <vt:lpstr>Naming Hierarchy</vt:lpstr>
      <vt:lpstr>Hierarchical Administration</vt:lpstr>
      <vt:lpstr>Server Hierarchy</vt:lpstr>
      <vt:lpstr>Root Name Servers</vt:lpstr>
      <vt:lpstr>ICANN</vt:lpstr>
      <vt:lpstr>Map of the Roots</vt:lpstr>
      <vt:lpstr>Recursive DNS Query</vt:lpstr>
      <vt:lpstr>Iterated DNS Query</vt:lpstr>
      <vt:lpstr>Caching vs. Freshness</vt:lpstr>
      <vt:lpstr>DNS as Indirection Service</vt:lpstr>
      <vt:lpstr>Aliasing and Load Balancing</vt:lpstr>
      <vt:lpstr>Content Delivery Networks</vt:lpstr>
      <vt:lpstr>Content Delivery Networks</vt:lpstr>
      <vt:lpstr>DNS Record</vt:lpstr>
      <vt:lpstr>mDNS</vt:lpstr>
      <vt:lpstr>add-ons</vt:lpstr>
      <vt:lpstr>Application layer in the TCP/IP stack</vt:lpstr>
      <vt:lpstr>The Web: the HTTP protocol</vt:lpstr>
      <vt:lpstr>The HTTP protocol</vt:lpstr>
      <vt:lpstr>HTTP example</vt:lpstr>
      <vt:lpstr>HTTP example (cont.)</vt:lpstr>
      <vt:lpstr>Non-persistent, persistent connections</vt:lpstr>
      <vt:lpstr>HTTP/1.x message format: request</vt:lpstr>
      <vt:lpstr>HTTP/1.x message format: response</vt:lpstr>
      <vt:lpstr>HTTP/1.x response status code examples</vt:lpstr>
      <vt:lpstr>Trying out HTTP/1.x (client side) for yourself</vt:lpstr>
      <vt:lpstr>Cookies: keeping “state”</vt:lpstr>
      <vt:lpstr>Conditional GET: client-side caching</vt:lpstr>
      <vt:lpstr>Web Caches (proxy server)</vt:lpstr>
      <vt:lpstr>Big changes in HTTP/2</vt:lpstr>
      <vt:lpstr>Changes in HTTP/2</vt:lpstr>
      <vt:lpstr>Changes in HTTP/2</vt:lpstr>
      <vt:lpstr>Changes in HTTP/2</vt:lpstr>
      <vt:lpstr>Application layer in the TCP/IP stack</vt:lpstr>
      <vt:lpstr>Electronic Mail</vt:lpstr>
      <vt:lpstr>Electronic Mail: mail servers</vt:lpstr>
      <vt:lpstr>Electronic Mail: SMTP</vt:lpstr>
      <vt:lpstr>Sample SMTP interaction</vt:lpstr>
      <vt:lpstr>Handmade SMTP</vt:lpstr>
      <vt:lpstr>SMTP: final words</vt:lpstr>
      <vt:lpstr>Mail message format</vt:lpstr>
      <vt:lpstr>Message format: multimedia extensions</vt:lpstr>
      <vt:lpstr>MIME types</vt:lpstr>
      <vt:lpstr>Multipart Type</vt:lpstr>
      <vt:lpstr>Mail access protocols</vt:lpstr>
      <vt:lpstr>POP3 protocol</vt:lpstr>
      <vt:lpstr>IMAP protocol example (from RFC3501)</vt:lpstr>
      <vt:lpstr>IMAP can do more</vt:lpstr>
      <vt:lpstr>Summary</vt:lpstr>
    </vt:vector>
  </TitlesOfParts>
  <Company>UNIK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</dc:title>
  <dc:creator>Carsten Griwodz</dc:creator>
  <cp:lastModifiedBy>Carsten Griwodz</cp:lastModifiedBy>
  <cp:revision>1272</cp:revision>
  <cp:lastPrinted>2016-03-15T07:31:55Z</cp:lastPrinted>
  <dcterms:created xsi:type="dcterms:W3CDTF">2003-03-06T08:24:12Z</dcterms:created>
  <dcterms:modified xsi:type="dcterms:W3CDTF">2017-03-30T10:00:48Z</dcterms:modified>
</cp:coreProperties>
</file>